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0" r:id="rId4"/>
    <p:sldId id="265" r:id="rId5"/>
    <p:sldId id="269" r:id="rId6"/>
    <p:sldId id="267" r:id="rId7"/>
    <p:sldId id="261" r:id="rId8"/>
    <p:sldId id="266" r:id="rId9"/>
    <p:sldId id="262" r:id="rId10"/>
    <p:sldId id="264" r:id="rId11"/>
    <p:sldId id="263" r:id="rId12"/>
    <p:sldId id="25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2"/>
    <p:restoredTop sz="94694"/>
  </p:normalViewPr>
  <p:slideViewPr>
    <p:cSldViewPr snapToGrid="0" snapToObjects="1">
      <p:cViewPr varScale="1">
        <p:scale>
          <a:sx n="110" d="100"/>
          <a:sy n="110" d="100"/>
        </p:scale>
        <p:origin x="176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B5E7D-5BD3-A44F-8075-048A9A174C53}" type="datetimeFigureOut">
              <a:rPr lang="en-US" smtClean="0"/>
              <a:t>7/28/20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3C6CF-01CB-D941-B05A-DC399BC85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34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Plasmid is bound to positively charged resin in the column.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13C6CF-01CB-D941-B05A-DC399BC85C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90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80B2A-7E77-4640-BCAA-155D484C9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5C5651-8E64-E84D-A63A-9A8AA16AEC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28DFC-2A5F-A548-8A97-380C5B4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1A360-E047-DC4C-B6BC-939A96231658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5DFBC-4D7E-7547-8A5B-22B7BF996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1BEED-D890-6343-ABB8-38AF2B3F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8359-4DAC-B340-BC4F-B5C232D7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E56C-B3FC-1B48-B876-4658E530E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59A8B-AD17-4E45-8DA8-069F6AB9E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0BDFF-187D-B44E-823D-96A8B5EF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1A360-E047-DC4C-B6BC-939A96231658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3B783-15D2-9F4D-AEBF-4B78E7B65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1D081-236E-FD4B-B463-85A88CDD8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8359-4DAC-B340-BC4F-B5C232D7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8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8B74FA-3F06-4D4D-911E-C8C9748701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F098CB-D9BD-6F44-B26E-F11994A95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6EF68-67BD-8C4B-9645-BC5B37481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1A360-E047-DC4C-B6BC-939A96231658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228D-FFEB-9D49-9AF3-4B7EBD42A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8047-CC66-A340-AE2B-D2005EDD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8359-4DAC-B340-BC4F-B5C232D7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94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9CC4C-5199-0942-90BF-7FC9E0F77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E841E-4CDE-C441-BD3D-CB832704A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DCDB4-A9DC-DC44-A18D-F712E4C6B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1A360-E047-DC4C-B6BC-939A96231658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B4664-BA66-6249-9EC0-21DBFBA6A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497D3-E3DD-2541-A956-0681C4B71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8359-4DAC-B340-BC4F-B5C232D7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19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DF1BF-DE6C-F04E-B239-C6ADEC9CB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8C1A-B389-E347-9E95-EA1BC69F0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FDCF6-F812-D948-8223-4D70C9DEC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1A360-E047-DC4C-B6BC-939A96231658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E9E51-4FB9-6C4B-AC04-B27459892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68D06-66C4-E041-B7CF-7D7C93981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8359-4DAC-B340-BC4F-B5C232D7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8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5DF28-3BBC-D147-8806-77BC497A0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F6721-9F12-D04C-9CEF-08250754F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023C2-CF6F-304F-9D50-0DE665BA2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1D1E73-C824-E140-B262-4970BDF9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1A360-E047-DC4C-B6BC-939A96231658}" type="datetimeFigureOut">
              <a:rPr lang="en-US" smtClean="0"/>
              <a:t>7/28/20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2B543-079C-EE41-8D89-8B1FFC874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A1CBF-74B6-9B40-B95E-ADC54A7B6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8359-4DAC-B340-BC4F-B5C232D7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86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F47FE-0617-6942-A9FE-1B0280EFA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797586-A9F5-144F-AA54-6DCAA74F7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9353E-61B7-5D49-918D-71E71D6AD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BE177E-BDB5-C346-8BEB-2038D836EF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B77570-C953-4646-A3AB-C93F64503B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80670F-2021-524B-8544-DEF3993A3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1A360-E047-DC4C-B6BC-939A96231658}" type="datetimeFigureOut">
              <a:rPr lang="en-US" smtClean="0"/>
              <a:t>7/28/20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204384-B86F-9345-BDA4-07BCCF4D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CD96A0-A0D8-3149-A902-277A6B096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8359-4DAC-B340-BC4F-B5C232D7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69DB-6D26-9B4E-9454-0D6B10174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1245-7609-294C-AB3A-6A8A291DF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1A360-E047-DC4C-B6BC-939A96231658}" type="datetimeFigureOut">
              <a:rPr lang="en-US" smtClean="0"/>
              <a:t>7/28/20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808E14-9B8C-3C4C-ADBF-2481314D5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E4B8D2-3D46-A24D-A60E-B6D86B5D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8359-4DAC-B340-BC4F-B5C232D7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22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2012E0-BD24-AB41-976F-5AA8FC8A1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1A360-E047-DC4C-B6BC-939A96231658}" type="datetimeFigureOut">
              <a:rPr lang="en-US" smtClean="0"/>
              <a:t>7/28/20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90E0FA-F1CE-1647-8439-BD8DEF944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0B874-13D9-4D4E-ACB6-81C65B18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8359-4DAC-B340-BC4F-B5C232D7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6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F5B09-F819-9C41-ABC1-F3EBA780E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654E3-DB3F-9441-AF8B-52F7B44AB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21FB5-F727-EC40-89C1-979C53BFC7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81945-779F-CB42-96E6-678F42325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1A360-E047-DC4C-B6BC-939A96231658}" type="datetimeFigureOut">
              <a:rPr lang="en-US" smtClean="0"/>
              <a:t>7/28/20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101E2-E842-6947-BC09-048BE4628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9D2E8D-954D-CD46-98D8-65B89A3CC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8359-4DAC-B340-BC4F-B5C232D7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4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C7C65-32A9-9243-A450-A3F2BB6A7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3AA846-BDFA-AA4F-80F8-CB6BE9F6D4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788A07-6DCA-1241-8538-C396D2AAA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8CA5F7-26A2-674A-9509-04CB54C89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1A360-E047-DC4C-B6BC-939A96231658}" type="datetimeFigureOut">
              <a:rPr lang="en-US" smtClean="0"/>
              <a:t>7/28/20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9A95C-F225-904A-8B13-355BFD4B0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351E4B-F210-6444-BFE5-16A48C689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8359-4DAC-B340-BC4F-B5C232D7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20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41AA84-2440-744C-974E-4142B946A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9E35E-1BB7-C54D-8680-E9BE9C20E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8048D-EB87-CA4D-8219-6D6574A02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1A360-E047-DC4C-B6BC-939A96231658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B17D7-F843-574E-A937-2D63D383A4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EBD64-809D-154C-BD35-6F9C27FC5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8359-4DAC-B340-BC4F-B5C232D75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5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19DC7-F678-CC49-B1A9-634672C57A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Week 9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D20576A-C696-7C49-85C5-1AA3713BC8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miniprep to isolate plasmid DNA</a:t>
            </a:r>
          </a:p>
        </p:txBody>
      </p:sp>
    </p:spTree>
    <p:extLst>
      <p:ext uri="{BB962C8B-B14F-4D97-AF65-F5344CB8AC3E}">
        <p14:creationId xmlns:p14="http://schemas.microsoft.com/office/powerpoint/2010/main" val="4234201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3368A-97D0-E643-B151-ACF7E9AC8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one of the plates with triplicates (200 µL each)</a:t>
            </a:r>
          </a:p>
        </p:txBody>
      </p:sp>
      <p:pic>
        <p:nvPicPr>
          <p:cNvPr id="5" name="Content Placeholder 4" descr="A picture containing indoor, table, honeycomb, computer&#10;&#10;Description automatically generated">
            <a:extLst>
              <a:ext uri="{FF2B5EF4-FFF2-40B4-BE49-F238E27FC236}">
                <a16:creationId xmlns:a16="http://schemas.microsoft.com/office/drawing/2014/main" id="{8E8B711A-F5DE-7F42-8CDD-7372936E9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875099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E482F-A011-B04F-BB10-57D32DC0F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closeup of some wells</a:t>
            </a:r>
          </a:p>
        </p:txBody>
      </p:sp>
      <p:pic>
        <p:nvPicPr>
          <p:cNvPr id="5" name="Content Placeholder 4" descr="A picture containing table, food, sitting, covered&#10;&#10;Description automatically generated">
            <a:extLst>
              <a:ext uri="{FF2B5EF4-FFF2-40B4-BE49-F238E27FC236}">
                <a16:creationId xmlns:a16="http://schemas.microsoft.com/office/drawing/2014/main" id="{9A837618-B36E-4042-8B41-B901837D0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602273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23074C-BB7C-4B40-9312-E162B831F2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Minipreps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AD7E62D-9357-2447-BF8F-1A908CE608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10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CDD28-5FD3-CE44-8343-C58EA436D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600 µL of culture</a:t>
            </a:r>
          </a:p>
        </p:txBody>
      </p:sp>
      <p:pic>
        <p:nvPicPr>
          <p:cNvPr id="5" name="Content Placeholder 4" descr="A picture containing air, plane, sitting, sink&#10;&#10;Description automatically generated">
            <a:extLst>
              <a:ext uri="{FF2B5EF4-FFF2-40B4-BE49-F238E27FC236}">
                <a16:creationId xmlns:a16="http://schemas.microsoft.com/office/drawing/2014/main" id="{C689C5AE-51D9-C349-8C72-53349B0D6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854" r="25208"/>
          <a:stretch/>
        </p:blipFill>
        <p:spPr>
          <a:xfrm rot="5400000">
            <a:off x="4034978" y="832018"/>
            <a:ext cx="4122044" cy="68795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4FD883-B1E0-0B4D-A833-2F22594B5D1B}"/>
              </a:ext>
            </a:extLst>
          </p:cNvPr>
          <p:cNvSpPr txBox="1"/>
          <p:nvPr/>
        </p:nvSpPr>
        <p:spPr>
          <a:xfrm>
            <a:off x="3900668" y="1690688"/>
            <a:ext cx="657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X1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A6C2DD-1932-6645-812C-C2007311AA83}"/>
              </a:ext>
            </a:extLst>
          </p:cNvPr>
          <p:cNvSpPr txBox="1"/>
          <p:nvPr/>
        </p:nvSpPr>
        <p:spPr>
          <a:xfrm>
            <a:off x="5858325" y="1690688"/>
            <a:ext cx="657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X2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CC382A-1037-3144-97F6-40D98EF57DC6}"/>
              </a:ext>
            </a:extLst>
          </p:cNvPr>
          <p:cNvSpPr txBox="1"/>
          <p:nvPr/>
        </p:nvSpPr>
        <p:spPr>
          <a:xfrm>
            <a:off x="7368271" y="1690688"/>
            <a:ext cx="657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072653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0F567-5CDE-6F41-A211-F4779D880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µL lysis buffer</a:t>
            </a:r>
          </a:p>
        </p:txBody>
      </p:sp>
      <p:pic>
        <p:nvPicPr>
          <p:cNvPr id="5" name="Content Placeholder 4" descr="A close up of a bottle&#10;&#10;Description automatically generated">
            <a:extLst>
              <a:ext uri="{FF2B5EF4-FFF2-40B4-BE49-F238E27FC236}">
                <a16:creationId xmlns:a16="http://schemas.microsoft.com/office/drawing/2014/main" id="{2F8CC03A-8072-6544-9647-9BA84CE66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690938" y="24713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3158654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505AB-3AA4-2D41-A4C6-004561B3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 until clear (and blue)</a:t>
            </a:r>
          </a:p>
        </p:txBody>
      </p:sp>
      <p:pic>
        <p:nvPicPr>
          <p:cNvPr id="5" name="Content Placeholder 4" descr="A picture containing indoor, kitchen, person, sitting&#10;&#10;Description automatically generated">
            <a:extLst>
              <a:ext uri="{FF2B5EF4-FFF2-40B4-BE49-F238E27FC236}">
                <a16:creationId xmlns:a16="http://schemas.microsoft.com/office/drawing/2014/main" id="{568A15B4-2943-BF4D-892D-993F9FE02B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225"/>
          <a:stretch/>
        </p:blipFill>
        <p:spPr>
          <a:xfrm rot="5400000">
            <a:off x="3651328" y="737931"/>
            <a:ext cx="4889344" cy="6347102"/>
          </a:xfrm>
        </p:spPr>
      </p:pic>
    </p:spTree>
    <p:extLst>
      <p:ext uri="{BB962C8B-B14F-4D97-AF65-F5344CB8AC3E}">
        <p14:creationId xmlns:p14="http://schemas.microsoft.com/office/powerpoint/2010/main" val="2609525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5468B-D368-4D48-8785-FF548FB57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350 µL neutralization buffer</a:t>
            </a:r>
          </a:p>
        </p:txBody>
      </p:sp>
      <p:pic>
        <p:nvPicPr>
          <p:cNvPr id="5" name="Content Placeholder 4" descr="A picture containing indoor, table, sitting, food&#10;&#10;Description automatically generated">
            <a:extLst>
              <a:ext uri="{FF2B5EF4-FFF2-40B4-BE49-F238E27FC236}">
                <a16:creationId xmlns:a16="http://schemas.microsoft.com/office/drawing/2014/main" id="{EF81A018-4F4D-8245-90AB-873DCD63E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0098"/>
          <a:stretch/>
        </p:blipFill>
        <p:spPr>
          <a:xfrm rot="5400000">
            <a:off x="3575182" y="815869"/>
            <a:ext cx="5041635" cy="6312377"/>
          </a:xfrm>
        </p:spPr>
      </p:pic>
    </p:spTree>
    <p:extLst>
      <p:ext uri="{BB962C8B-B14F-4D97-AF65-F5344CB8AC3E}">
        <p14:creationId xmlns:p14="http://schemas.microsoft.com/office/powerpoint/2010/main" val="3082119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C5A4-6821-464F-BB2B-E166F4E18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 until uniformly yellow</a:t>
            </a:r>
          </a:p>
        </p:txBody>
      </p:sp>
      <p:pic>
        <p:nvPicPr>
          <p:cNvPr id="5" name="Content Placeholder 4" descr="A picture containing indoor, table, bottle, sitting&#10;&#10;Description automatically generated">
            <a:extLst>
              <a:ext uri="{FF2B5EF4-FFF2-40B4-BE49-F238E27FC236}">
                <a16:creationId xmlns:a16="http://schemas.microsoft.com/office/drawing/2014/main" id="{CC9DDB70-7067-3841-93BB-5DCB5DDF0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363" t="12300" r="9294" b="11119"/>
          <a:stretch/>
        </p:blipFill>
        <p:spPr>
          <a:xfrm rot="5400000">
            <a:off x="3685250" y="710056"/>
            <a:ext cx="4821500" cy="6389228"/>
          </a:xfrm>
        </p:spPr>
      </p:pic>
    </p:spTree>
    <p:extLst>
      <p:ext uri="{BB962C8B-B14F-4D97-AF65-F5344CB8AC3E}">
        <p14:creationId xmlns:p14="http://schemas.microsoft.com/office/powerpoint/2010/main" val="3427900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D49F9-7A26-3840-9811-3025549F4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60" y="365125"/>
            <a:ext cx="10515600" cy="1325563"/>
          </a:xfrm>
        </p:spPr>
        <p:txBody>
          <a:bodyPr/>
          <a:lstStyle/>
          <a:p>
            <a:r>
              <a:rPr lang="en-US" dirty="0"/>
              <a:t>centrifuge to pellet cell wall, proteins &amp; lipids</a:t>
            </a:r>
          </a:p>
        </p:txBody>
      </p:sp>
      <p:pic>
        <p:nvPicPr>
          <p:cNvPr id="5" name="Content Placeholder 4" descr="A picture containing indoor, table, sitting, counter&#10;&#10;Description automatically generated">
            <a:extLst>
              <a:ext uri="{FF2B5EF4-FFF2-40B4-BE49-F238E27FC236}">
                <a16:creationId xmlns:a16="http://schemas.microsoft.com/office/drawing/2014/main" id="{80F559E5-FCDF-B74A-BF23-04CE4020DB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559" r="18070"/>
          <a:stretch/>
        </p:blipFill>
        <p:spPr>
          <a:xfrm rot="5400000">
            <a:off x="1200462" y="818355"/>
            <a:ext cx="4294208" cy="5713213"/>
          </a:xfrm>
        </p:spPr>
      </p:pic>
      <p:pic>
        <p:nvPicPr>
          <p:cNvPr id="7" name="Picture 6" descr="A picture containing indoor, sitting, table, kitchen&#10;&#10;Description automatically generated">
            <a:extLst>
              <a:ext uri="{FF2B5EF4-FFF2-40B4-BE49-F238E27FC236}">
                <a16:creationId xmlns:a16="http://schemas.microsoft.com/office/drawing/2014/main" id="{65F76F3B-0931-EB44-9BC7-E1D711C0BD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21" t="32181" r="46545" b="13192"/>
          <a:stretch/>
        </p:blipFill>
        <p:spPr>
          <a:xfrm rot="5400000">
            <a:off x="6891463" y="1491502"/>
            <a:ext cx="4291314" cy="436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62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EAD64-9122-804B-BCAA-3C7155402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supernatant to spin column</a:t>
            </a:r>
          </a:p>
        </p:txBody>
      </p:sp>
      <p:pic>
        <p:nvPicPr>
          <p:cNvPr id="5" name="Content Placeholder 4" descr="A picture containing indoor, person, sitting, green&#10;&#10;Description automatically generated">
            <a:extLst>
              <a:ext uri="{FF2B5EF4-FFF2-40B4-BE49-F238E27FC236}">
                <a16:creationId xmlns:a16="http://schemas.microsoft.com/office/drawing/2014/main" id="{E285E398-DD7B-ED48-84C6-B3F40A2EA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121" t="34282" r="26271" b="18918"/>
          <a:stretch/>
        </p:blipFill>
        <p:spPr>
          <a:xfrm rot="5400000">
            <a:off x="3521860" y="1998299"/>
            <a:ext cx="5148280" cy="4143740"/>
          </a:xfrm>
        </p:spPr>
      </p:pic>
    </p:spTree>
    <p:extLst>
      <p:ext uri="{BB962C8B-B14F-4D97-AF65-F5344CB8AC3E}">
        <p14:creationId xmlns:p14="http://schemas.microsoft.com/office/powerpoint/2010/main" val="2160846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87A7F8-4853-B942-B91B-AB3105765C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overnight cultures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04DF80F-CA32-3140-882F-036D195B72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28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82D5A-12E1-B64D-BBA5-425E67B90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centrifuge: where is plasmid now?</a:t>
            </a:r>
          </a:p>
        </p:txBody>
      </p:sp>
      <p:pic>
        <p:nvPicPr>
          <p:cNvPr id="5" name="Content Placeholder 4" descr="A person in a green room&#10;&#10;Description automatically generated">
            <a:extLst>
              <a:ext uri="{FF2B5EF4-FFF2-40B4-BE49-F238E27FC236}">
                <a16:creationId xmlns:a16="http://schemas.microsoft.com/office/drawing/2014/main" id="{589FCE65-B3B8-C94B-847B-3D18B292F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399" t="30027" r="39832" b="26364"/>
          <a:stretch/>
        </p:blipFill>
        <p:spPr>
          <a:xfrm rot="5400000">
            <a:off x="3604193" y="1587746"/>
            <a:ext cx="4983612" cy="4826647"/>
          </a:xfrm>
        </p:spPr>
      </p:pic>
    </p:spTree>
    <p:extLst>
      <p:ext uri="{BB962C8B-B14F-4D97-AF65-F5344CB8AC3E}">
        <p14:creationId xmlns:p14="http://schemas.microsoft.com/office/powerpoint/2010/main" val="3219159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96F45-939A-0041-BB39-37AAC1B03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discard flow-through (from right tube)</a:t>
            </a:r>
            <a:br>
              <a:rPr lang="en-US" dirty="0"/>
            </a:br>
            <a:r>
              <a:rPr lang="en-US" dirty="0"/>
              <a:t>add 200 µL wash buffer (left tube)</a:t>
            </a:r>
          </a:p>
        </p:txBody>
      </p:sp>
      <p:pic>
        <p:nvPicPr>
          <p:cNvPr id="5" name="Content Placeholder 4" descr="A picture containing person, indoor, holding, person&#10;&#10;Description automatically generated">
            <a:extLst>
              <a:ext uri="{FF2B5EF4-FFF2-40B4-BE49-F238E27FC236}">
                <a16:creationId xmlns:a16="http://schemas.microsoft.com/office/drawing/2014/main" id="{FCD6E174-9552-1B41-A787-4D3DB5339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045" t="21164" r="15369" b="16082"/>
          <a:stretch/>
        </p:blipFill>
        <p:spPr>
          <a:xfrm rot="5400000">
            <a:off x="3958345" y="2039271"/>
            <a:ext cx="4275308" cy="3900669"/>
          </a:xfrm>
        </p:spPr>
      </p:pic>
    </p:spTree>
    <p:extLst>
      <p:ext uri="{BB962C8B-B14F-4D97-AF65-F5344CB8AC3E}">
        <p14:creationId xmlns:p14="http://schemas.microsoft.com/office/powerpoint/2010/main" val="624535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9BB86-49F9-FC4D-B904-E90C7FA13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 µL wash solution 1</a:t>
            </a:r>
          </a:p>
        </p:txBody>
      </p:sp>
      <p:pic>
        <p:nvPicPr>
          <p:cNvPr id="5" name="Content Placeholder 4" descr="A picture containing indoor, person, green, sitting&#10;&#10;Description automatically generated">
            <a:extLst>
              <a:ext uri="{FF2B5EF4-FFF2-40B4-BE49-F238E27FC236}">
                <a16:creationId xmlns:a16="http://schemas.microsoft.com/office/drawing/2014/main" id="{2B60C87D-4E91-0249-82BA-FA31CC561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834" t="22937" r="13508" b="12182"/>
          <a:stretch/>
        </p:blipFill>
        <p:spPr>
          <a:xfrm rot="5400000">
            <a:off x="3839926" y="1735995"/>
            <a:ext cx="4512146" cy="4421533"/>
          </a:xfrm>
        </p:spPr>
      </p:pic>
    </p:spTree>
    <p:extLst>
      <p:ext uri="{BB962C8B-B14F-4D97-AF65-F5344CB8AC3E}">
        <p14:creationId xmlns:p14="http://schemas.microsoft.com/office/powerpoint/2010/main" val="2416871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4AE25-D7D0-044A-B4BF-117548644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centrifuge, discard flow-through</a:t>
            </a:r>
          </a:p>
        </p:txBody>
      </p:sp>
      <p:pic>
        <p:nvPicPr>
          <p:cNvPr id="5" name="Content Placeholder 4" descr="A picture containing indoor, person, sitting, green&#10;&#10;Description automatically generated">
            <a:extLst>
              <a:ext uri="{FF2B5EF4-FFF2-40B4-BE49-F238E27FC236}">
                <a16:creationId xmlns:a16="http://schemas.microsoft.com/office/drawing/2014/main" id="{6358BB9B-1419-D846-AC53-B22C589ED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73" t="34282" r="30526" b="12891"/>
          <a:stretch/>
        </p:blipFill>
        <p:spPr>
          <a:xfrm rot="5400000">
            <a:off x="3569451" y="1913091"/>
            <a:ext cx="5053098" cy="4352082"/>
          </a:xfrm>
        </p:spPr>
      </p:pic>
    </p:spTree>
    <p:extLst>
      <p:ext uri="{BB962C8B-B14F-4D97-AF65-F5344CB8AC3E}">
        <p14:creationId xmlns:p14="http://schemas.microsoft.com/office/powerpoint/2010/main" val="554641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014E7-1376-FE4E-AEC4-3C22A4894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400 µL wash buffer 2 (left)</a:t>
            </a:r>
            <a:br>
              <a:rPr lang="en-US" dirty="0"/>
            </a:br>
            <a:r>
              <a:rPr lang="en-US" dirty="0"/>
              <a:t>centrifuge through (right)</a:t>
            </a:r>
          </a:p>
        </p:txBody>
      </p:sp>
      <p:pic>
        <p:nvPicPr>
          <p:cNvPr id="5" name="Content Placeholder 4" descr="A picture containing person, indoor, person, table&#10;&#10;Description automatically generated">
            <a:extLst>
              <a:ext uri="{FF2B5EF4-FFF2-40B4-BE49-F238E27FC236}">
                <a16:creationId xmlns:a16="http://schemas.microsoft.com/office/drawing/2014/main" id="{807088E8-9158-8E4B-8029-504726CF8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733" t="31899" r="29351" b="16338"/>
          <a:stretch/>
        </p:blipFill>
        <p:spPr>
          <a:xfrm rot="5400000">
            <a:off x="873165" y="2354200"/>
            <a:ext cx="4894644" cy="3591046"/>
          </a:xfrm>
        </p:spPr>
      </p:pic>
      <p:pic>
        <p:nvPicPr>
          <p:cNvPr id="7" name="Picture 6" descr="A picture containing indoor, person, kitchen, refrigerator&#10;&#10;Description automatically generated">
            <a:extLst>
              <a:ext uri="{FF2B5EF4-FFF2-40B4-BE49-F238E27FC236}">
                <a16:creationId xmlns:a16="http://schemas.microsoft.com/office/drawing/2014/main" id="{303F8BA9-51BF-2142-990E-9F5FFB8F4C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59" t="16161" r="30992" b="27112"/>
          <a:stretch/>
        </p:blipFill>
        <p:spPr>
          <a:xfrm rot="5400000">
            <a:off x="6471845" y="2172474"/>
            <a:ext cx="4898694" cy="395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10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313D7-99A3-E14F-8C8A-64F0BBA2A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microcentrifuge</a:t>
            </a:r>
          </a:p>
        </p:txBody>
      </p:sp>
      <p:pic>
        <p:nvPicPr>
          <p:cNvPr id="5" name="Content Placeholder 4" descr="A picture containing indoor, computer, table, desk&#10;&#10;Description automatically generated">
            <a:extLst>
              <a:ext uri="{FF2B5EF4-FFF2-40B4-BE49-F238E27FC236}">
                <a16:creationId xmlns:a16="http://schemas.microsoft.com/office/drawing/2014/main" id="{DEE1F974-8CCA-7149-A6F9-B53B7C8C9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947738" y="2234805"/>
            <a:ext cx="4352925" cy="3264693"/>
          </a:xfrm>
        </p:spPr>
      </p:pic>
      <p:pic>
        <p:nvPicPr>
          <p:cNvPr id="7" name="Picture 6" descr="A close up of a speaker&#10;&#10;Description automatically generated">
            <a:extLst>
              <a:ext uri="{FF2B5EF4-FFF2-40B4-BE49-F238E27FC236}">
                <a16:creationId xmlns:a16="http://schemas.microsoft.com/office/drawing/2014/main" id="{282C8B21-594F-E54D-A3F2-9526199AF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03935" y="2234804"/>
            <a:ext cx="4352925" cy="326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70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CAC27-4A13-1C48-930A-5388A0B78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always balance tubes</a:t>
            </a:r>
          </a:p>
        </p:txBody>
      </p:sp>
      <p:pic>
        <p:nvPicPr>
          <p:cNvPr id="5" name="Content Placeholder 4" descr="A picture containing indoor, sitting, small, plate&#10;&#10;Description automatically generated">
            <a:extLst>
              <a:ext uri="{FF2B5EF4-FFF2-40B4-BE49-F238E27FC236}">
                <a16:creationId xmlns:a16="http://schemas.microsoft.com/office/drawing/2014/main" id="{24E18C09-8547-4F49-9F4A-A84504BB8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255110" y="2234804"/>
            <a:ext cx="4352925" cy="3264693"/>
          </a:xfrm>
        </p:spPr>
      </p:pic>
      <p:pic>
        <p:nvPicPr>
          <p:cNvPr id="7" name="Picture 6" descr="A picture containing indoor, sitting, bowl, plate&#10;&#10;Description automatically generated">
            <a:extLst>
              <a:ext uri="{FF2B5EF4-FFF2-40B4-BE49-F238E27FC236}">
                <a16:creationId xmlns:a16="http://schemas.microsoft.com/office/drawing/2014/main" id="{9B2AD2A8-22D3-014E-8B8C-02A866B09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32396" y="2234803"/>
            <a:ext cx="4352925" cy="326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25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3111" descr="IMG_3111">
            <a:hlinkClick r:id="" action="ppaction://media"/>
            <a:extLst>
              <a:ext uri="{FF2B5EF4-FFF2-40B4-BE49-F238E27FC236}">
                <a16:creationId xmlns:a16="http://schemas.microsoft.com/office/drawing/2014/main" id="{8AD580CD-EF41-BB42-996B-EBF7D39527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2038" y="1825625"/>
            <a:ext cx="2447925" cy="4351338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5C84F0C-7D5B-1146-B88E-B9CD39CFE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37</a:t>
            </a:r>
            <a:r>
              <a:rPr lang="en-US" baseline="30000" dirty="0"/>
              <a:t>o</a:t>
            </a:r>
            <a:r>
              <a:rPr lang="en-US" dirty="0"/>
              <a:t> C incubator, shaking 281 rpm</a:t>
            </a:r>
          </a:p>
        </p:txBody>
      </p:sp>
    </p:spTree>
    <p:extLst>
      <p:ext uri="{BB962C8B-B14F-4D97-AF65-F5344CB8AC3E}">
        <p14:creationId xmlns:p14="http://schemas.microsoft.com/office/powerpoint/2010/main" val="70187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679C6-5698-9348-BF2C-0EA0536A8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tubes</a:t>
            </a:r>
          </a:p>
        </p:txBody>
      </p:sp>
      <p:pic>
        <p:nvPicPr>
          <p:cNvPr id="5" name="Content Placeholder 4" descr="A picture containing indoor, table, green, banana&#10;&#10;Description automatically generated">
            <a:extLst>
              <a:ext uri="{FF2B5EF4-FFF2-40B4-BE49-F238E27FC236}">
                <a16:creationId xmlns:a16="http://schemas.microsoft.com/office/drawing/2014/main" id="{08BC624D-972A-1C45-B4AB-43AA613B8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222326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94911-9ACE-AD46-B66C-8EFB20F68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 X1 – X3</a:t>
            </a:r>
          </a:p>
        </p:txBody>
      </p:sp>
      <p:pic>
        <p:nvPicPr>
          <p:cNvPr id="5" name="Content Placeholder 4" descr="A picture containing indoor, person, person, sitting&#10;&#10;Description automatically generated">
            <a:extLst>
              <a:ext uri="{FF2B5EF4-FFF2-40B4-BE49-F238E27FC236}">
                <a16:creationId xmlns:a16="http://schemas.microsoft.com/office/drawing/2014/main" id="{492B4AD6-5E0E-F243-A90D-4AA78FDB5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5060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563AF-506E-D446-819C-A2FA6D52D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ompC</a:t>
            </a:r>
            <a:r>
              <a:rPr lang="en-US" dirty="0"/>
              <a:t> X1 – X3</a:t>
            </a:r>
          </a:p>
        </p:txBody>
      </p:sp>
      <p:pic>
        <p:nvPicPr>
          <p:cNvPr id="5" name="Content Placeholder 4" descr="A picture containing indoor, table, plane, sitting&#10;&#10;Description automatically generated">
            <a:extLst>
              <a:ext uri="{FF2B5EF4-FFF2-40B4-BE49-F238E27FC236}">
                <a16:creationId xmlns:a16="http://schemas.microsoft.com/office/drawing/2014/main" id="{F6EEA3B1-9B71-5149-9903-531ECAF4F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95734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09425-E665-9043-BD6A-7D8188093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ospA</a:t>
            </a:r>
            <a:r>
              <a:rPr lang="en-US" dirty="0"/>
              <a:t> X1 – X3</a:t>
            </a:r>
          </a:p>
        </p:txBody>
      </p:sp>
      <p:pic>
        <p:nvPicPr>
          <p:cNvPr id="5" name="Content Placeholder 4" descr="A picture containing indoor, sitting, person, filled&#10;&#10;Description automatically generated">
            <a:extLst>
              <a:ext uri="{FF2B5EF4-FFF2-40B4-BE49-F238E27FC236}">
                <a16:creationId xmlns:a16="http://schemas.microsoft.com/office/drawing/2014/main" id="{22C5887C-A77B-AD44-99EC-E67848C89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239010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7001C-3720-594C-9C39-759A5A9F4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tet</a:t>
            </a:r>
            <a:r>
              <a:rPr lang="en-US" dirty="0"/>
              <a:t> X1 – X3</a:t>
            </a:r>
          </a:p>
        </p:txBody>
      </p:sp>
      <p:pic>
        <p:nvPicPr>
          <p:cNvPr id="5" name="Content Placeholder 4" descr="A picture containing table, sitting, plastic, laying&#10;&#10;Description automatically generated">
            <a:extLst>
              <a:ext uri="{FF2B5EF4-FFF2-40B4-BE49-F238E27FC236}">
                <a16:creationId xmlns:a16="http://schemas.microsoft.com/office/drawing/2014/main" id="{87D72C3B-7709-304B-930D-A9045C622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57042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6B0ACB-EC2C-5148-BB75-792D0143F8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Synergy plate reader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9FFA26B-C250-BC49-9A2E-2FE8361699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96-well plates: RFP, GFP, absorbance 600</a:t>
            </a:r>
          </a:p>
        </p:txBody>
      </p:sp>
    </p:spTree>
    <p:extLst>
      <p:ext uri="{BB962C8B-B14F-4D97-AF65-F5344CB8AC3E}">
        <p14:creationId xmlns:p14="http://schemas.microsoft.com/office/powerpoint/2010/main" val="2903073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165</Words>
  <Application>Microsoft Macintosh PowerPoint</Application>
  <PresentationFormat>Widescreen</PresentationFormat>
  <Paragraphs>33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Week 9</vt:lpstr>
      <vt:lpstr>overnight cultures</vt:lpstr>
      <vt:lpstr>37o C incubator, shaking 281 rpm</vt:lpstr>
      <vt:lpstr>control tubes</vt:lpstr>
      <vt:lpstr>lac X1 – X3</vt:lpstr>
      <vt:lpstr>ompC X1 – X3</vt:lpstr>
      <vt:lpstr>ospA X1 – X3</vt:lpstr>
      <vt:lpstr>tet X1 – X3</vt:lpstr>
      <vt:lpstr>Synergy plate reader</vt:lpstr>
      <vt:lpstr>one of the plates with triplicates (200 µL each)</vt:lpstr>
      <vt:lpstr>closeup of some wells</vt:lpstr>
      <vt:lpstr>Minipreps</vt:lpstr>
      <vt:lpstr>600 µL of culture</vt:lpstr>
      <vt:lpstr>100 µL lysis buffer</vt:lpstr>
      <vt:lpstr>mix until clear (and blue)</vt:lpstr>
      <vt:lpstr>350 µL neutralization buffer</vt:lpstr>
      <vt:lpstr>mix until uniformly yellow</vt:lpstr>
      <vt:lpstr>centrifuge to pellet cell wall, proteins &amp; lipids</vt:lpstr>
      <vt:lpstr>transfer supernatant to spin column</vt:lpstr>
      <vt:lpstr>centrifuge: where is plasmid now?</vt:lpstr>
      <vt:lpstr>discard flow-through (from right tube) add 200 µL wash buffer (left tube)</vt:lpstr>
      <vt:lpstr>200 µL wash solution 1</vt:lpstr>
      <vt:lpstr>centrifuge, discard flow-through</vt:lpstr>
      <vt:lpstr>400 µL wash buffer 2 (left) centrifuge through (right)</vt:lpstr>
      <vt:lpstr>microcentrifuge</vt:lpstr>
      <vt:lpstr>always balance tubes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9</dc:title>
  <dc:creator>Pollet, Rebecca</dc:creator>
  <cp:lastModifiedBy>Campbell, Malcolm</cp:lastModifiedBy>
  <cp:revision>20</cp:revision>
  <dcterms:created xsi:type="dcterms:W3CDTF">2020-07-25T19:40:35Z</dcterms:created>
  <dcterms:modified xsi:type="dcterms:W3CDTF">2020-07-28T13:00:30Z</dcterms:modified>
</cp:coreProperties>
</file>