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0" r:id="rId2"/>
    <p:sldId id="577" r:id="rId3"/>
    <p:sldId id="801" r:id="rId4"/>
    <p:sldId id="643" r:id="rId5"/>
    <p:sldId id="776" r:id="rId6"/>
    <p:sldId id="777" r:id="rId7"/>
    <p:sldId id="778" r:id="rId8"/>
    <p:sldId id="779" r:id="rId9"/>
    <p:sldId id="780" r:id="rId10"/>
    <p:sldId id="817" r:id="rId11"/>
    <p:sldId id="781" r:id="rId12"/>
    <p:sldId id="782" r:id="rId13"/>
    <p:sldId id="802" r:id="rId14"/>
    <p:sldId id="803" r:id="rId15"/>
    <p:sldId id="783" r:id="rId16"/>
    <p:sldId id="784" r:id="rId17"/>
    <p:sldId id="804" r:id="rId18"/>
    <p:sldId id="805" r:id="rId19"/>
    <p:sldId id="818" r:id="rId20"/>
    <p:sldId id="786" r:id="rId21"/>
    <p:sldId id="806" r:id="rId22"/>
    <p:sldId id="787" r:id="rId23"/>
    <p:sldId id="788" r:id="rId24"/>
    <p:sldId id="789" r:id="rId25"/>
    <p:sldId id="790" r:id="rId26"/>
    <p:sldId id="791" r:id="rId27"/>
    <p:sldId id="819" r:id="rId28"/>
    <p:sldId id="792" r:id="rId29"/>
    <p:sldId id="793" r:id="rId30"/>
    <p:sldId id="794" r:id="rId31"/>
    <p:sldId id="795" r:id="rId32"/>
    <p:sldId id="796" r:id="rId33"/>
    <p:sldId id="821" r:id="rId34"/>
    <p:sldId id="823"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8FFF6"/>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0000" autoAdjust="0"/>
    <p:restoredTop sz="75620" autoAdjust="0"/>
  </p:normalViewPr>
  <p:slideViewPr>
    <p:cSldViewPr snapToGrid="0" snapToObjects="1">
      <p:cViewPr varScale="1">
        <p:scale>
          <a:sx n="61" d="100"/>
          <a:sy n="61" d="100"/>
        </p:scale>
        <p:origin x="-444" y="-96"/>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100" d="100"/>
        <a:sy n="100" d="100"/>
      </p:scale>
      <p:origin x="0" y="73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07/06/2012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2818260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UN Figure </a:t>
            </a:r>
            <a:r>
              <a:rPr lang="en-US" sz="1200" kern="1200" dirty="0" smtClean="0">
                <a:solidFill>
                  <a:schemeClr val="tx1"/>
                </a:solidFill>
                <a:effectLst/>
                <a:latin typeface="+mn-lt"/>
                <a:ea typeface="ＭＳ Ｐゴシック" pitchFamily="-110" charset="-128"/>
                <a:cs typeface="ＭＳ Ｐゴシック" pitchFamily="-110" charset="-128"/>
              </a:rPr>
              <a:t>Aquatic and terrestrial ecosystems are connected through nutrient cycles and energy flows.</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25.7</a:t>
            </a:r>
            <a:r>
              <a:rPr lang="en-US" sz="1200" kern="1200" dirty="0" smtClean="0">
                <a:solidFill>
                  <a:schemeClr val="tx1"/>
                </a:solidFill>
                <a:effectLst/>
                <a:latin typeface="+mn-lt"/>
                <a:ea typeface="ＭＳ Ｐゴシック" pitchFamily="-110" charset="-128"/>
                <a:cs typeface="ＭＳ Ｐゴシック" pitchFamily="-110" charset="-128"/>
              </a:rPr>
              <a:t> Energy flow in a partial food web of rocky intertidal zone off the coast of Northern North America.  The numbers shown are percentages of prey consumed by each of the two predators / percentages of calories in diet. Sample sizes are 1049 observations of </a:t>
            </a:r>
            <a:r>
              <a:rPr lang="en-US" sz="1200" i="1" kern="1200" dirty="0" err="1" smtClean="0">
                <a:solidFill>
                  <a:schemeClr val="tx1"/>
                </a:solidFill>
                <a:effectLst/>
                <a:latin typeface="+mn-lt"/>
                <a:ea typeface="ＭＳ Ｐゴシック" pitchFamily="-110" charset="-128"/>
                <a:cs typeface="ＭＳ Ｐゴシック" pitchFamily="-110" charset="-128"/>
              </a:rPr>
              <a:t>Pisaster</a:t>
            </a:r>
            <a:r>
              <a:rPr lang="en-US" sz="1200" kern="1200" dirty="0" smtClean="0">
                <a:solidFill>
                  <a:schemeClr val="tx1"/>
                </a:solidFill>
                <a:effectLst/>
                <a:latin typeface="+mn-lt"/>
                <a:ea typeface="ＭＳ Ｐゴシック" pitchFamily="-110" charset="-128"/>
                <a:cs typeface="ＭＳ Ｐゴシック" pitchFamily="-110" charset="-128"/>
              </a:rPr>
              <a:t> feeding and 287 observations of </a:t>
            </a:r>
            <a:r>
              <a:rPr lang="en-US" sz="1200" i="1" kern="1200" dirty="0" err="1" smtClean="0">
                <a:solidFill>
                  <a:schemeClr val="tx1"/>
                </a:solidFill>
                <a:effectLst/>
                <a:latin typeface="+mn-lt"/>
                <a:ea typeface="ＭＳ Ｐゴシック" pitchFamily="-110" charset="-128"/>
                <a:cs typeface="ＭＳ Ｐゴシック" pitchFamily="-110" charset="-128"/>
              </a:rPr>
              <a:t>Nucella</a:t>
            </a:r>
            <a:r>
              <a:rPr lang="en-US" sz="1200" kern="1200" dirty="0" smtClean="0">
                <a:solidFill>
                  <a:schemeClr val="tx1"/>
                </a:solidFill>
                <a:effectLst/>
                <a:latin typeface="+mn-lt"/>
                <a:ea typeface="ＭＳ Ｐゴシック" pitchFamily="-110" charset="-128"/>
                <a:cs typeface="ＭＳ Ｐゴシック" pitchFamily="-110" charset="-128"/>
              </a:rPr>
              <a:t> feeding.  Some prey are grouped by type, with the result of lumping of multiple prey species, as denoted by “spp.”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25.8</a:t>
            </a:r>
            <a:r>
              <a:rPr lang="en-US" sz="1200" kern="1200" dirty="0" smtClean="0">
                <a:solidFill>
                  <a:schemeClr val="tx1"/>
                </a:solidFill>
                <a:effectLst/>
                <a:latin typeface="+mn-lt"/>
                <a:ea typeface="ＭＳ Ｐゴシック" pitchFamily="-110" charset="-128"/>
                <a:cs typeface="ＭＳ Ｐゴシック" pitchFamily="-110" charset="-128"/>
              </a:rPr>
              <a:t>  Energy flow in a partial food web of rocky intertidal zone off the coast of northern Gulf of California.  See Table 25.2 for percentages of prey consumed and percentages of calories in diet for each predator.  Prey are grouped by type, with the result of lumping of multiple prey species, as denoted by “spp.”  Sample sizes were 2,245 (</a:t>
            </a:r>
            <a:r>
              <a:rPr lang="en-US" sz="1200" i="1" kern="1200" dirty="0" err="1" smtClean="0">
                <a:solidFill>
                  <a:schemeClr val="tx1"/>
                </a:solidFill>
                <a:effectLst/>
                <a:latin typeface="+mn-lt"/>
                <a:ea typeface="ＭＳ Ｐゴシック" pitchFamily="-110" charset="-128"/>
                <a:cs typeface="ＭＳ Ｐゴシック" pitchFamily="-110" charset="-128"/>
              </a:rPr>
              <a:t>Heliaster</a:t>
            </a:r>
            <a:r>
              <a:rPr lang="en-US" sz="1200" kern="1200" dirty="0" smtClean="0">
                <a:solidFill>
                  <a:schemeClr val="tx1"/>
                </a:solidFill>
                <a:effectLst/>
                <a:latin typeface="+mn-lt"/>
                <a:ea typeface="ＭＳ Ｐゴシック" pitchFamily="-110" charset="-128"/>
                <a:cs typeface="ＭＳ Ｐゴシック" pitchFamily="-110" charset="-128"/>
              </a:rPr>
              <a:t>), 113 (</a:t>
            </a:r>
            <a:r>
              <a:rPr lang="en-US" sz="1200" i="1" kern="1200" dirty="0" err="1" smtClean="0">
                <a:solidFill>
                  <a:schemeClr val="tx1"/>
                </a:solidFill>
                <a:effectLst/>
                <a:latin typeface="+mn-lt"/>
                <a:ea typeface="ＭＳ Ｐゴシック" pitchFamily="-110" charset="-128"/>
                <a:cs typeface="ＭＳ Ｐゴシック" pitchFamily="-110" charset="-128"/>
              </a:rPr>
              <a:t>Muricanthus</a:t>
            </a:r>
            <a:r>
              <a:rPr lang="en-US" sz="1200" kern="1200" dirty="0" smtClean="0">
                <a:solidFill>
                  <a:schemeClr val="tx1"/>
                </a:solidFill>
                <a:effectLst/>
                <a:latin typeface="+mn-lt"/>
                <a:ea typeface="ＭＳ Ｐゴシック" pitchFamily="-110" charset="-128"/>
                <a:cs typeface="ＭＳ Ｐゴシック" pitchFamily="-110" charset="-128"/>
              </a:rPr>
              <a:t>), 62 (</a:t>
            </a:r>
            <a:r>
              <a:rPr lang="en-US" sz="1200" i="1" kern="1200" dirty="0" err="1" smtClean="0">
                <a:solidFill>
                  <a:schemeClr val="tx1"/>
                </a:solidFill>
                <a:effectLst/>
                <a:latin typeface="+mn-lt"/>
                <a:ea typeface="ＭＳ Ｐゴシック" pitchFamily="-110" charset="-128"/>
                <a:cs typeface="ＭＳ Ｐゴシック" pitchFamily="-110" charset="-128"/>
              </a:rPr>
              <a:t>Hexaplex</a:t>
            </a:r>
            <a:r>
              <a:rPr lang="en-US" sz="1200" kern="1200" dirty="0" smtClean="0">
                <a:solidFill>
                  <a:schemeClr val="tx1"/>
                </a:solidFill>
                <a:effectLst/>
                <a:latin typeface="+mn-lt"/>
                <a:ea typeface="ＭＳ Ｐゴシック" pitchFamily="-110" charset="-128"/>
                <a:cs typeface="ＭＳ Ｐゴシック" pitchFamily="-110" charset="-128"/>
              </a:rPr>
              <a:t>), 14 (</a:t>
            </a:r>
            <a:r>
              <a:rPr lang="en-US" sz="1200" i="1" kern="1200" dirty="0" smtClean="0">
                <a:solidFill>
                  <a:schemeClr val="tx1"/>
                </a:solidFill>
                <a:effectLst/>
                <a:latin typeface="+mn-lt"/>
                <a:ea typeface="ＭＳ Ｐゴシック" pitchFamily="-110" charset="-128"/>
                <a:cs typeface="ＭＳ Ｐゴシック" pitchFamily="-110" charset="-128"/>
              </a:rPr>
              <a:t>A.</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tuberculata</a:t>
            </a:r>
            <a:r>
              <a:rPr lang="en-US" sz="1200" kern="1200" dirty="0" smtClean="0">
                <a:solidFill>
                  <a:schemeClr val="tx1"/>
                </a:solidFill>
                <a:effectLst/>
                <a:latin typeface="+mn-lt"/>
                <a:ea typeface="ＭＳ Ｐゴシック" pitchFamily="-110" charset="-128"/>
                <a:cs typeface="ＭＳ Ｐゴシック" pitchFamily="-110" charset="-128"/>
              </a:rPr>
              <a:t>), 432 (</a:t>
            </a:r>
            <a:r>
              <a:rPr lang="en-US" sz="1200" i="1" kern="1200" dirty="0" smtClean="0">
                <a:solidFill>
                  <a:schemeClr val="tx1"/>
                </a:solidFill>
                <a:effectLst/>
                <a:latin typeface="+mn-lt"/>
                <a:ea typeface="ＭＳ Ｐゴシック" pitchFamily="-110" charset="-128"/>
                <a:cs typeface="ＭＳ Ｐゴシック" pitchFamily="-110" charset="-128"/>
              </a:rPr>
              <a:t>A.</a:t>
            </a:r>
            <a:r>
              <a:rPr lang="en-US" sz="1200" kern="1200" dirty="0" smtClean="0">
                <a:solidFill>
                  <a:schemeClr val="tx1"/>
                </a:solidFill>
                <a:effectLst/>
                <a:latin typeface="+mn-lt"/>
                <a:ea typeface="ＭＳ Ｐゴシック" pitchFamily="-110" charset="-128"/>
                <a:cs typeface="ＭＳ Ｐゴシック" pitchFamily="-110" charset="-128"/>
              </a:rPr>
              <a:t> </a:t>
            </a:r>
            <a:r>
              <a:rPr lang="en-US" sz="1200" i="1" kern="1200" dirty="0" smtClean="0">
                <a:solidFill>
                  <a:schemeClr val="tx1"/>
                </a:solidFill>
                <a:effectLst/>
                <a:latin typeface="+mn-lt"/>
                <a:ea typeface="ＭＳ Ｐゴシック" pitchFamily="-110" charset="-128"/>
                <a:cs typeface="ＭＳ Ｐゴシック" pitchFamily="-110" charset="-128"/>
              </a:rPr>
              <a:t>angelica</a:t>
            </a:r>
            <a:r>
              <a:rPr lang="en-US" sz="1200" kern="1200" dirty="0" smtClean="0">
                <a:solidFill>
                  <a:schemeClr val="tx1"/>
                </a:solidFill>
                <a:effectLst/>
                <a:latin typeface="+mn-lt"/>
                <a:ea typeface="ＭＳ Ｐゴシック" pitchFamily="-110" charset="-128"/>
                <a:cs typeface="ＭＳ Ｐゴシック" pitchFamily="-110" charset="-128"/>
              </a:rPr>
              <a:t>), 39 (</a:t>
            </a:r>
            <a:r>
              <a:rPr lang="en-US" sz="1200" i="1" kern="1200" dirty="0" err="1" smtClean="0">
                <a:solidFill>
                  <a:schemeClr val="tx1"/>
                </a:solidFill>
                <a:effectLst/>
                <a:latin typeface="+mn-lt"/>
                <a:ea typeface="ＭＳ Ｐゴシック" pitchFamily="-110" charset="-128"/>
                <a:cs typeface="ＭＳ Ｐゴシック" pitchFamily="-110" charset="-128"/>
              </a:rPr>
              <a:t>Morula</a:t>
            </a:r>
            <a:r>
              <a:rPr lang="en-US" sz="1200" kern="1200" dirty="0" smtClean="0">
                <a:solidFill>
                  <a:schemeClr val="tx1"/>
                </a:solidFill>
                <a:effectLst/>
                <a:latin typeface="+mn-lt"/>
                <a:ea typeface="ＭＳ Ｐゴシック" pitchFamily="-110" charset="-128"/>
                <a:cs typeface="ＭＳ Ｐゴシック" pitchFamily="-110" charset="-128"/>
              </a:rPr>
              <a:t>), and 8 (</a:t>
            </a:r>
            <a:r>
              <a:rPr lang="en-US" sz="1200" i="1" kern="1200" dirty="0" err="1" smtClean="0">
                <a:solidFill>
                  <a:schemeClr val="tx1"/>
                </a:solidFill>
                <a:effectLst/>
                <a:latin typeface="+mn-lt"/>
                <a:ea typeface="ＭＳ Ｐゴシック" pitchFamily="-110" charset="-128"/>
                <a:cs typeface="ＭＳ Ｐゴシック" pitchFamily="-110" charset="-128"/>
              </a:rPr>
              <a:t>Cantharus</a:t>
            </a:r>
            <a:r>
              <a:rPr lang="en-US" sz="1200" kern="1200" dirty="0" smtClean="0">
                <a:solidFill>
                  <a:schemeClr val="tx1"/>
                </a:solidFill>
                <a:effectLst/>
                <a:latin typeface="+mn-lt"/>
                <a:ea typeface="ＭＳ Ｐゴシック" pitchFamily="-110" charset="-128"/>
                <a:cs typeface="ＭＳ Ｐゴシック" pitchFamily="-110"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25.2  </a:t>
            </a:r>
            <a:r>
              <a:rPr lang="en-US" sz="1200" kern="1200" dirty="0" smtClean="0">
                <a:solidFill>
                  <a:schemeClr val="tx1"/>
                </a:solidFill>
                <a:effectLst/>
                <a:latin typeface="+mn-lt"/>
                <a:ea typeface="ＭＳ Ｐゴシック" pitchFamily="-110" charset="-128"/>
                <a:cs typeface="ＭＳ Ｐゴシック" pitchFamily="-110" charset="-128"/>
              </a:rPr>
              <a:t>Percentages of prey consumed (before the slash) and percentages of calories in diet (after the slash) by each predator.  a. Higher trophic level carnivores that consume at least some carnivores.  b.  Carnivores that consume only herbivores/</a:t>
            </a:r>
            <a:r>
              <a:rPr lang="en-US" sz="1200" kern="1200" dirty="0" err="1" smtClean="0">
                <a:solidFill>
                  <a:schemeClr val="tx1"/>
                </a:solidFill>
                <a:effectLst/>
                <a:latin typeface="+mn-lt"/>
                <a:ea typeface="ＭＳ Ｐゴシック" pitchFamily="-110" charset="-128"/>
                <a:cs typeface="ＭＳ Ｐゴシック" pitchFamily="-110" charset="-128"/>
              </a:rPr>
              <a:t>detritivores</a:t>
            </a:r>
            <a:r>
              <a:rPr lang="en-US" sz="1200" kern="1200" dirty="0" smtClean="0">
                <a:solidFill>
                  <a:schemeClr val="tx1"/>
                </a:solidFill>
                <a:effectLst/>
                <a:latin typeface="+mn-lt"/>
                <a:ea typeface="ＭＳ Ｐゴシック" pitchFamily="-110" charset="-128"/>
                <a:cs typeface="ＭＳ Ｐゴシック" pitchFamily="-110" charset="-128"/>
              </a:rPr>
              <a:t>.  See Figure 25.8 for depiction of food web. </a:t>
            </a: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25.3 </a:t>
            </a:r>
            <a:r>
              <a:rPr lang="en-US" sz="1200" kern="1200" dirty="0" smtClean="0">
                <a:solidFill>
                  <a:schemeClr val="tx1"/>
                </a:solidFill>
                <a:effectLst/>
                <a:latin typeface="+mn-lt"/>
                <a:ea typeface="ＭＳ Ｐゴシック" pitchFamily="-110" charset="-128"/>
                <a:cs typeface="ＭＳ Ｐゴシック" pitchFamily="-110" charset="-128"/>
              </a:rPr>
              <a:t>Species present in the presence or absence of </a:t>
            </a:r>
            <a:r>
              <a:rPr lang="en-US" sz="1200" i="1" kern="1200" dirty="0" err="1" smtClean="0">
                <a:solidFill>
                  <a:schemeClr val="tx1"/>
                </a:solidFill>
                <a:effectLst/>
                <a:latin typeface="+mn-lt"/>
                <a:ea typeface="ＭＳ Ｐゴシック" pitchFamily="-110" charset="-128"/>
                <a:cs typeface="ＭＳ Ｐゴシック" pitchFamily="-110" charset="-128"/>
              </a:rPr>
              <a:t>Pisaster</a:t>
            </a:r>
            <a:r>
              <a:rPr lang="en-US" sz="1200" kern="1200" dirty="0" smtClean="0">
                <a:solidFill>
                  <a:schemeClr val="tx1"/>
                </a:solidFill>
                <a:effectLst/>
                <a:latin typeface="+mn-lt"/>
                <a:ea typeface="ＭＳ Ｐゴシック" pitchFamily="-110" charset="-128"/>
                <a:cs typeface="ＭＳ Ｐゴシック" pitchFamily="-110" charset="-128"/>
              </a:rPr>
              <a:t>.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25.9</a:t>
            </a:r>
            <a:r>
              <a:rPr lang="en-US" sz="1200" kern="1200" dirty="0" smtClean="0">
                <a:solidFill>
                  <a:schemeClr val="tx1"/>
                </a:solidFill>
                <a:effectLst/>
                <a:latin typeface="+mn-lt"/>
                <a:ea typeface="ＭＳ Ｐゴシック" pitchFamily="-110" charset="-128"/>
                <a:cs typeface="ＭＳ Ｐゴシック" pitchFamily="-110" charset="-128"/>
              </a:rPr>
              <a:t>  Frequency distribution of predator-prey interaction strengths from a marine food web (n = 3,313) spanning seven orders of magnitude.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25.10</a:t>
            </a:r>
            <a:r>
              <a:rPr lang="en-US" sz="1200" kern="1200" dirty="0" smtClean="0">
                <a:solidFill>
                  <a:schemeClr val="tx1"/>
                </a:solidFill>
                <a:effectLst/>
                <a:latin typeface="+mn-lt"/>
                <a:ea typeface="ＭＳ Ｐゴシック" pitchFamily="-110" charset="-128"/>
                <a:cs typeface="ＭＳ Ｐゴシック" pitchFamily="-110" charset="-128"/>
              </a:rPr>
              <a:t>  Examples of two-link food chains.  a.  A schematic of a food web with several two-link food chains highlighted, one with omnivory. Thickness of the highlighted arrows is proportional to interaction strength (the central one shows two strong interactions in the same food chain). b. A simple two-link food chain with a top predator (P), a consumer (C) and a resource (R; e.g., plant or an herbivore). c. A two-link food chain with omnivory – the top predator consumes the consumer and the resource.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25.4 </a:t>
            </a:r>
            <a:r>
              <a:rPr lang="en-US" sz="1200" kern="1200" dirty="0" smtClean="0">
                <a:solidFill>
                  <a:schemeClr val="tx1"/>
                </a:solidFill>
                <a:effectLst/>
                <a:latin typeface="+mn-lt"/>
                <a:ea typeface="ＭＳ Ｐゴシック" pitchFamily="-110" charset="-128"/>
                <a:cs typeface="ＭＳ Ｐゴシック" pitchFamily="-110" charset="-128"/>
              </a:rPr>
              <a:t>Percentages of metals in soils from New Caledonia rich in nickel and from latex.  Approximate ranges of normal percentages are also shown.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25.5</a:t>
            </a:r>
            <a:r>
              <a:rPr lang="en-US" sz="1200" kern="1200" dirty="0" smtClean="0">
                <a:solidFill>
                  <a:schemeClr val="tx1"/>
                </a:solidFill>
                <a:effectLst/>
                <a:latin typeface="+mn-lt"/>
                <a:ea typeface="ＭＳ Ｐゴシック" pitchFamily="-110" charset="-128"/>
                <a:cs typeface="ＭＳ Ｐゴシック" pitchFamily="-110" charset="-128"/>
              </a:rPr>
              <a:t> Nickel concentrations, expressed as percentage of dry mass, in </a:t>
            </a:r>
            <a:r>
              <a:rPr lang="en-US" sz="1200" i="1" kern="1200" dirty="0" smtClean="0">
                <a:solidFill>
                  <a:schemeClr val="tx1"/>
                </a:solidFill>
                <a:effectLst/>
                <a:latin typeface="+mn-lt"/>
                <a:ea typeface="ＭＳ Ｐゴシック" pitchFamily="-110" charset="-128"/>
                <a:cs typeface="ＭＳ Ｐゴシック" pitchFamily="-110" charset="-128"/>
              </a:rPr>
              <a:t>Sebertia acuminata</a:t>
            </a:r>
            <a:r>
              <a:rPr lang="en-US" sz="1200" kern="1200" dirty="0" smtClean="0">
                <a:solidFill>
                  <a:schemeClr val="tx1"/>
                </a:solidFill>
                <a:effectLst/>
                <a:latin typeface="+mn-lt"/>
                <a:ea typeface="ＭＳ Ｐゴシック" pitchFamily="-110" charset="-128"/>
                <a:cs typeface="ＭＳ Ｐゴシック" pitchFamily="-110" charset="-128"/>
              </a:rPr>
              <a:t> compared with values for other plant species.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25.11 </a:t>
            </a:r>
            <a:r>
              <a:rPr lang="en-US" sz="1200" kern="1200" dirty="0" smtClean="0">
                <a:solidFill>
                  <a:schemeClr val="tx1"/>
                </a:solidFill>
                <a:effectLst/>
                <a:latin typeface="+mn-lt"/>
                <a:ea typeface="ＭＳ Ｐゴシック" pitchFamily="-110" charset="-128"/>
                <a:cs typeface="ＭＳ Ｐゴシック" pitchFamily="-110" charset="-128"/>
              </a:rPr>
              <a:t> Arsenic concentrations in brake fern.  a.  Arsenic in fronds and roots of brake fern growing for 20 weeks in soil containing 97 ppm arsenic.  b. Arsenic in fronds of brake ferns growing in one of five soil types.  </a:t>
            </a:r>
            <a:r>
              <a:rPr lang="en-US" sz="1200" kern="1200" dirty="0" err="1" smtClean="0">
                <a:solidFill>
                  <a:schemeClr val="tx1"/>
                </a:solidFill>
                <a:effectLst/>
                <a:latin typeface="+mn-lt"/>
                <a:ea typeface="ＭＳ Ｐゴシック" pitchFamily="-110" charset="-128"/>
                <a:cs typeface="ＭＳ Ｐゴシック" pitchFamily="-110" charset="-128"/>
              </a:rPr>
              <a:t>Cont</a:t>
            </a:r>
            <a:r>
              <a:rPr lang="en-US" sz="1200" kern="1200" dirty="0" smtClean="0">
                <a:solidFill>
                  <a:schemeClr val="tx1"/>
                </a:solidFill>
                <a:effectLst/>
                <a:latin typeface="+mn-lt"/>
                <a:ea typeface="ＭＳ Ｐゴシック" pitchFamily="-110" charset="-128"/>
                <a:cs typeface="ＭＳ Ｐゴシック" pitchFamily="-110" charset="-128"/>
              </a:rPr>
              <a:t> = contaminated soil, spike = addition of arsenic to uncontaminated soil.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25.12 </a:t>
            </a:r>
            <a:r>
              <a:rPr lang="en-US" sz="1200" kern="1200" dirty="0" smtClean="0">
                <a:solidFill>
                  <a:schemeClr val="tx1"/>
                </a:solidFill>
                <a:effectLst/>
                <a:latin typeface="+mn-lt"/>
                <a:ea typeface="ＭＳ Ｐゴシック" pitchFamily="-110" charset="-128"/>
                <a:cs typeface="ＭＳ Ｐゴシック" pitchFamily="-110" charset="-128"/>
              </a:rPr>
              <a:t> The FACE experimental site at the Duke University Forest.  FACE plots are located in a primarily loblolly pine forest, including many deciduous trees.  The photo is taken in autumn, and you can see deciduous trees amongst the pines.  Each FACE plot consists of an array of vertical pipes surrounding the plot and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sensors inside the plot.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25.1 </a:t>
            </a:r>
            <a:r>
              <a:rPr lang="en-US" sz="1200" kern="1200" dirty="0" smtClean="0">
                <a:solidFill>
                  <a:schemeClr val="tx1"/>
                </a:solidFill>
                <a:effectLst/>
                <a:latin typeface="+mn-lt"/>
                <a:ea typeface="ＭＳ Ｐゴシック" pitchFamily="-110" charset="-128"/>
                <a:cs typeface="ＭＳ Ｐゴシック" pitchFamily="-110" charset="-128"/>
              </a:rPr>
              <a:t>Biomass of minnows in two experiments on Tuesday Lake (numbers in parentheses are number of fish added) and estimated biomass of minnows in Tuesday Lake. Values are means given in kilograms of wet mass per hectare.</a:t>
            </a:r>
            <a:r>
              <a:rPr lang="en-US" sz="1200" b="1" kern="1200" dirty="0" smtClean="0">
                <a:solidFill>
                  <a:schemeClr val="tx1"/>
                </a:solidFill>
                <a:effectLst/>
                <a:latin typeface="+mn-lt"/>
                <a:ea typeface="ＭＳ Ｐゴシック" pitchFamily="-110" charset="-128"/>
                <a:cs typeface="ＭＳ Ｐゴシック" pitchFamily="-110" charset="-128"/>
              </a:rPr>
              <a:t> </a:t>
            </a:r>
            <a:endParaRPr lang="en-US" sz="1200" kern="1200" dirty="0" smtClean="0">
              <a:solidFill>
                <a:schemeClr val="tx1"/>
              </a:solidFill>
              <a:effectLst/>
              <a:latin typeface="+mn-lt"/>
              <a:ea typeface="ＭＳ Ｐゴシック" pitchFamily="-110" charset="-128"/>
              <a:cs typeface="ＭＳ Ｐゴシック" pitchFamily="-110" charset="-128"/>
            </a:endParaRP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25.6</a:t>
            </a:r>
            <a:r>
              <a:rPr lang="en-US" sz="1200" kern="1200" dirty="0" smtClean="0">
                <a:solidFill>
                  <a:schemeClr val="tx1"/>
                </a:solidFill>
                <a:effectLst/>
                <a:latin typeface="+mn-lt"/>
                <a:ea typeface="ＭＳ Ｐゴシック" pitchFamily="-110" charset="-128"/>
                <a:cs typeface="ＭＳ Ｐゴシック" pitchFamily="-110" charset="-128"/>
              </a:rPr>
              <a:t> Characteristics of the four FACE experiments. Growing season is the length of time that leaves or stems are actively growing.  NC = North Carolina, WI = Wisconsin, TN = Tennessee, IT = Italy, FACE = free air carbon dioxide enrichment.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25.13 </a:t>
            </a:r>
            <a:r>
              <a:rPr lang="en-US" sz="1200" kern="1200" dirty="0" smtClean="0">
                <a:solidFill>
                  <a:schemeClr val="tx1"/>
                </a:solidFill>
                <a:effectLst/>
                <a:latin typeface="+mn-lt"/>
                <a:ea typeface="ＭＳ Ｐゴシック" pitchFamily="-110" charset="-128"/>
                <a:cs typeface="ＭＳ Ｐゴシック" pitchFamily="-110" charset="-128"/>
              </a:rPr>
              <a:t> Responses of NPP and APAR to elevated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in FACE experiments in forests.  a. Net primary production (NPP) in elevated CO2 plots as a function of NPP in current CO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plots.  b. Absorbed </a:t>
            </a:r>
            <a:r>
              <a:rPr lang="en-US" sz="1200" kern="1200" dirty="0" err="1" smtClean="0">
                <a:solidFill>
                  <a:schemeClr val="tx1"/>
                </a:solidFill>
                <a:effectLst/>
                <a:latin typeface="+mn-lt"/>
                <a:ea typeface="ＭＳ Ｐゴシック" pitchFamily="-110" charset="-128"/>
                <a:cs typeface="ＭＳ Ｐゴシック" pitchFamily="-110" charset="-128"/>
              </a:rPr>
              <a:t>photosynthetically</a:t>
            </a:r>
            <a:r>
              <a:rPr lang="en-US" sz="1200" kern="1200" dirty="0" smtClean="0">
                <a:solidFill>
                  <a:schemeClr val="tx1"/>
                </a:solidFill>
                <a:effectLst/>
                <a:latin typeface="+mn-lt"/>
                <a:ea typeface="ＭＳ Ｐゴシック" pitchFamily="-110" charset="-128"/>
                <a:cs typeface="ＭＳ Ｐゴシック" pitchFamily="-110" charset="-128"/>
              </a:rPr>
              <a:t> active radiation (APAR) in elevated vs. current [CO2].  Each point represents one tree species/tree combination in one year, but only from years after the canopy was no longer increasing. Solid lines represent best fit lines and dotted lines represent the 1:1 relationship.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25.14 </a:t>
            </a:r>
            <a:r>
              <a:rPr lang="en-US" sz="1200" kern="1200" dirty="0" smtClean="0">
                <a:solidFill>
                  <a:schemeClr val="tx1"/>
                </a:solidFill>
                <a:effectLst/>
                <a:latin typeface="+mn-lt"/>
                <a:ea typeface="ＭＳ Ｐゴシック" pitchFamily="-110" charset="-128"/>
                <a:cs typeface="ＭＳ Ｐゴシック" pitchFamily="-110" charset="-128"/>
              </a:rPr>
              <a:t> Fraction of the gain in net primary production caused by a gain in absorbed </a:t>
            </a:r>
            <a:r>
              <a:rPr lang="en-US" sz="1200" kern="1200" dirty="0" err="1" smtClean="0">
                <a:solidFill>
                  <a:schemeClr val="tx1"/>
                </a:solidFill>
                <a:effectLst/>
                <a:latin typeface="+mn-lt"/>
                <a:ea typeface="ＭＳ Ｐゴシック" pitchFamily="-110" charset="-128"/>
                <a:cs typeface="ＭＳ Ｐゴシック" pitchFamily="-110" charset="-128"/>
              </a:rPr>
              <a:t>photosynthetically</a:t>
            </a:r>
            <a:r>
              <a:rPr lang="en-US" sz="1200" kern="1200" dirty="0" smtClean="0">
                <a:solidFill>
                  <a:schemeClr val="tx1"/>
                </a:solidFill>
                <a:effectLst/>
                <a:latin typeface="+mn-lt"/>
                <a:ea typeface="ＭＳ Ｐゴシック" pitchFamily="-110" charset="-128"/>
                <a:cs typeface="ＭＳ Ｐゴシック" pitchFamily="-110" charset="-128"/>
              </a:rPr>
              <a:t> active radiation plotted against peak seasonal leaf area index (LAI).   The changes in NPP and APAR were normalized to the maximum values observed, using a z-score.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25.15 </a:t>
            </a:r>
            <a:r>
              <a:rPr lang="en-US" sz="1200" kern="1200" dirty="0" smtClean="0">
                <a:solidFill>
                  <a:schemeClr val="tx1"/>
                </a:solidFill>
                <a:effectLst/>
                <a:latin typeface="+mn-lt"/>
                <a:ea typeface="ＭＳ Ｐゴシック" pitchFamily="-110" charset="-128"/>
                <a:cs typeface="ＭＳ Ｐゴシック" pitchFamily="-110" charset="-128"/>
              </a:rPr>
              <a:t> Mean annual temperature anomaly from 2000–2006 compared to the long-term average temperature between 1951 and 1980. The orange regions, which are mostly at high northern latitudes, have increased by 1–2°C compared to the base period (1951–1980).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25.16 </a:t>
            </a:r>
            <a:r>
              <a:rPr lang="en-US" sz="1200" kern="1200" dirty="0" smtClean="0">
                <a:solidFill>
                  <a:schemeClr val="tx1"/>
                </a:solidFill>
                <a:effectLst/>
                <a:latin typeface="+mn-lt"/>
                <a:ea typeface="ＭＳ Ｐゴシック" pitchFamily="-110" charset="-128"/>
                <a:cs typeface="ＭＳ Ｐゴシック" pitchFamily="-110" charset="-128"/>
              </a:rPr>
              <a:t> Area sampled and changes in forest cover over 25-30 years in boreal Canadian forests.  a. Map of Canada showing the outlines of each region studied.  b.  Image pair from one study site showing a composite of near-infrared, red, and green spectral bands.  c.  Image pair showing forest regrowth after a fire created a patch of bare ground.  For each pair of images dark red indicates forest, light blue indicates bare ground and dark blue indicates water.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25.17 </a:t>
            </a:r>
            <a:r>
              <a:rPr lang="en-US" sz="1200" kern="1200" dirty="0" smtClean="0">
                <a:solidFill>
                  <a:schemeClr val="tx1"/>
                </a:solidFill>
                <a:effectLst/>
                <a:latin typeface="+mn-lt"/>
                <a:ea typeface="ＭＳ Ｐゴシック" pitchFamily="-110" charset="-128"/>
                <a:cs typeface="ＭＳ Ｐゴシック" pitchFamily="-110" charset="-128"/>
              </a:rPr>
              <a:t> Mean NDVI and ΔNDVI profiles for each of two regions, where all transects for each region have been pooled together, regardless of direction.  All transects start in forest and end in non-forest, with the edge of forests being at about the 500 meter distance.  Individual transects were all very similar to the pooled response shown here.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25.7</a:t>
            </a:r>
            <a:r>
              <a:rPr lang="en-US" sz="1200" kern="1200" dirty="0" smtClean="0">
                <a:solidFill>
                  <a:schemeClr val="tx1"/>
                </a:solidFill>
                <a:effectLst/>
                <a:latin typeface="+mn-lt"/>
                <a:ea typeface="ＭＳ Ｐゴシック" pitchFamily="-110" charset="-128"/>
                <a:cs typeface="ＭＳ Ｐゴシック" pitchFamily="-110" charset="-128"/>
              </a:rPr>
              <a:t> Results of regression analysis of changes in phenological events over a 60 year time span.  Slopes that are statistically significant have a probability of 95% or more that they are different from a slope of zero.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25.18 </a:t>
            </a:r>
            <a:r>
              <a:rPr lang="en-US" sz="1200" kern="1200" dirty="0" smtClean="0">
                <a:solidFill>
                  <a:schemeClr val="tx1"/>
                </a:solidFill>
                <a:effectLst/>
                <a:latin typeface="+mn-lt"/>
                <a:ea typeface="ＭＳ Ｐゴシック" pitchFamily="-110" charset="-128"/>
                <a:cs typeface="ＭＳ Ｐゴシック" pitchFamily="-110" charset="-128"/>
              </a:rPr>
              <a:t> Regressions of occurrence of springtime biological events against year from 1937 – 1998.  The biological events on the left occur significantly earlier over time (a, c, e, g), while those on the right show no change over time (b, d, f, h).</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25.19 </a:t>
            </a:r>
            <a:r>
              <a:rPr lang="en-US" sz="1200" kern="1200" dirty="0" smtClean="0">
                <a:solidFill>
                  <a:schemeClr val="tx1"/>
                </a:solidFill>
                <a:effectLst/>
                <a:latin typeface="+mn-lt"/>
                <a:ea typeface="ＭＳ Ｐゴシック" pitchFamily="-110" charset="-128"/>
                <a:cs typeface="ＭＳ Ｐゴシック" pitchFamily="-110" charset="-128"/>
              </a:rPr>
              <a:t> Regressions of the ordinal day of year of ice melt against year (a) and mean March temperature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25.20 </a:t>
            </a:r>
            <a:r>
              <a:rPr lang="en-US" sz="1200" kern="1200" dirty="0" smtClean="0">
                <a:solidFill>
                  <a:schemeClr val="tx1"/>
                </a:solidFill>
                <a:effectLst/>
                <a:latin typeface="+mn-lt"/>
                <a:ea typeface="ＭＳ Ｐゴシック" pitchFamily="-110" charset="-128"/>
                <a:cs typeface="ＭＳ Ｐゴシック" pitchFamily="-110" charset="-128"/>
              </a:rPr>
              <a:t> Results of experiment to test effect of transplantation on epiphyte mats.   Leaf production (% leaf prod.) and leaf mortality (% leaf mort.) are expressed as the number of leaves produced and died, respectively, as a proportion of the original number of leaves on each plant.  Longevity is the number of months that plants remained alive over the monitoring interval. Open bars = control mats and hatched bars = transplanted mats.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25.1</a:t>
            </a:r>
            <a:r>
              <a:rPr lang="en-US" sz="1200" kern="1200" dirty="0" smtClean="0">
                <a:solidFill>
                  <a:schemeClr val="tx1"/>
                </a:solidFill>
                <a:effectLst/>
                <a:latin typeface="+mn-lt"/>
                <a:ea typeface="ＭＳ Ｐゴシック" pitchFamily="-110" charset="-128"/>
                <a:cs typeface="ＭＳ Ｐゴシック" pitchFamily="-110" charset="-128"/>
              </a:rPr>
              <a:t> Total phosphorus in the water column for years 1 and 2 of the Tuesday Lake experiment (a and b), total particulate P in year 1 (c), particulate P in seston (small particles) in year 2 (d) and particulate P as zooplankton (e).  Seston represents particles that pass through a 63 µm mesh net.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25.21 </a:t>
            </a:r>
            <a:r>
              <a:rPr lang="en-US" sz="1200" kern="1200" dirty="0" smtClean="0">
                <a:solidFill>
                  <a:schemeClr val="tx1"/>
                </a:solidFill>
                <a:effectLst/>
                <a:latin typeface="+mn-lt"/>
                <a:ea typeface="ＭＳ Ｐゴシック" pitchFamily="-110" charset="-128"/>
                <a:cs typeface="ＭＳ Ｐゴシック" pitchFamily="-110" charset="-128"/>
              </a:rPr>
              <a:t> Effects of transplantation of epiphyte mats from high to mid and low elevation sites, where they were exposed to progressively less cloud water. a. Percent change of number of leaves ([(number of new leaves – number of dead leaves)/number of original leaves] x 100).  b.  Plant longevity (number of months from onset of study that plants remained alive).  Different letters indicate a statistically significant difference at the 0.05 level. The number of plants and leaves is given in Table 2</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25.22 </a:t>
            </a:r>
            <a:r>
              <a:rPr lang="en-US" sz="1200" kern="1200" dirty="0" smtClean="0">
                <a:solidFill>
                  <a:schemeClr val="tx1"/>
                </a:solidFill>
                <a:effectLst/>
                <a:latin typeface="+mn-lt"/>
                <a:ea typeface="ＭＳ Ｐゴシック" pitchFamily="-110" charset="-128"/>
                <a:cs typeface="ＭＳ Ｐゴシック" pitchFamily="-110" charset="-128"/>
              </a:rPr>
              <a:t> Moisture input to and moisture content of epiphyte mats.  a.  Volume of cloud water during the dry season.  Each point is the mean of four collectors.  b. Moisture content of epiphyte mats measured in artificial blocks placed in mats.  Each point is the mean of eight blocks (two per tree for four trees).  Bars in both figures represent the standard error of the mean.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25.8</a:t>
            </a:r>
            <a:r>
              <a:rPr lang="en-US" sz="1200" kern="1200" dirty="0" smtClean="0">
                <a:solidFill>
                  <a:schemeClr val="tx1"/>
                </a:solidFill>
                <a:effectLst/>
                <a:latin typeface="+mn-lt"/>
                <a:ea typeface="ＭＳ Ｐゴシック" pitchFamily="-110" charset="-128"/>
                <a:cs typeface="ＭＳ Ｐゴシック" pitchFamily="-110" charset="-128"/>
              </a:rPr>
              <a:t> Results of greenhouse experiment on seed banks in epiphyte mats. An asterisk after the variable indicates that pruned mats were statistically significantly different from the control, </a:t>
            </a:r>
            <a:r>
              <a:rPr lang="en-US" sz="1200" kern="1200" dirty="0" err="1" smtClean="0">
                <a:solidFill>
                  <a:schemeClr val="tx1"/>
                </a:solidFill>
                <a:effectLst/>
                <a:latin typeface="+mn-lt"/>
                <a:ea typeface="ＭＳ Ｐゴシック" pitchFamily="-110" charset="-128"/>
                <a:cs typeface="ＭＳ Ｐゴシック" pitchFamily="-110" charset="-128"/>
              </a:rPr>
              <a:t>unpruned</a:t>
            </a:r>
            <a:r>
              <a:rPr lang="en-US" sz="1200" kern="1200" dirty="0" smtClean="0">
                <a:solidFill>
                  <a:schemeClr val="tx1"/>
                </a:solidFill>
                <a:effectLst/>
                <a:latin typeface="+mn-lt"/>
                <a:ea typeface="ＭＳ Ｐゴシック" pitchFamily="-110" charset="-128"/>
                <a:cs typeface="ＭＳ Ｐゴシック" pitchFamily="-110" charset="-128"/>
              </a:rPr>
              <a:t> mats.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ELSI 25.2</a:t>
            </a:r>
            <a:r>
              <a:rPr lang="en-US" sz="1200" kern="1200" dirty="0" smtClean="0">
                <a:solidFill>
                  <a:schemeClr val="tx1"/>
                </a:solidFill>
                <a:effectLst/>
                <a:latin typeface="+mn-lt"/>
                <a:ea typeface="ＭＳ Ｐゴシック" pitchFamily="-110" charset="-128"/>
                <a:cs typeface="ＭＳ Ｐゴシック" pitchFamily="-110" charset="-128"/>
              </a:rPr>
              <a:t>  Anomalies for mean summer temperatures (Jul, Aug, and Sep) for Charlotte, NC.  Anomalies are deviations from the 30 year mean (1961-1990).  The equation for the best-fit trendline is </a:t>
            </a:r>
            <a:r>
              <a:rPr lang="en-US" sz="1200" kern="1200" baseline="30000" dirty="0" err="1" smtClean="0">
                <a:solidFill>
                  <a:schemeClr val="tx1"/>
                </a:solidFill>
                <a:effectLst/>
                <a:latin typeface="+mn-lt"/>
                <a:ea typeface="ＭＳ Ｐゴシック" pitchFamily="-110" charset="-128"/>
                <a:cs typeface="ＭＳ Ｐゴシック" pitchFamily="-110" charset="-128"/>
              </a:rPr>
              <a:t>o</a:t>
            </a:r>
            <a:r>
              <a:rPr lang="en-US" sz="1200" kern="1200" dirty="0" err="1" smtClean="0">
                <a:solidFill>
                  <a:schemeClr val="tx1"/>
                </a:solidFill>
                <a:effectLst/>
                <a:latin typeface="+mn-lt"/>
                <a:ea typeface="ＭＳ Ｐゴシック" pitchFamily="-110" charset="-128"/>
                <a:cs typeface="ＭＳ Ｐゴシック" pitchFamily="-110" charset="-128"/>
              </a:rPr>
              <a:t>C</a:t>
            </a:r>
            <a:r>
              <a:rPr lang="en-US" sz="1200" kern="1200" dirty="0" smtClean="0">
                <a:solidFill>
                  <a:schemeClr val="tx1"/>
                </a:solidFill>
                <a:effectLst/>
                <a:latin typeface="+mn-lt"/>
                <a:ea typeface="ＭＳ Ｐゴシック" pitchFamily="-110" charset="-128"/>
                <a:cs typeface="ＭＳ Ｐゴシック" pitchFamily="-110" charset="-128"/>
              </a:rPr>
              <a:t> deviation = (0.0040 x year) – 7.64.  The year circled in blue is referenced in the text.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25.2</a:t>
            </a:r>
            <a:r>
              <a:rPr lang="en-US" sz="1200" kern="1200" dirty="0" smtClean="0">
                <a:solidFill>
                  <a:schemeClr val="tx1"/>
                </a:solidFill>
                <a:effectLst/>
                <a:latin typeface="+mn-lt"/>
                <a:ea typeface="ＭＳ Ｐゴシック" pitchFamily="-110" charset="-128"/>
                <a:cs typeface="ＭＳ Ｐゴシック" pitchFamily="-110" charset="-128"/>
              </a:rPr>
              <a:t>  Movement of phosphorus relative to the water column (WC) for the year 1 enclosure experiment. Means are µmoles of P / liter over the entire experiment (44 days).  Error bars equal 1 standard error.  Negative values indicate phosphorus left the water column and accumulated in indicated compartment.  Fish lost phosphorus, which accumulated in the water column.  Calculated change in water column P is the sum of first 3 bars in each group.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25.3 </a:t>
            </a:r>
            <a:r>
              <a:rPr lang="en-US" sz="1200" kern="1200" dirty="0" smtClean="0">
                <a:solidFill>
                  <a:schemeClr val="tx1"/>
                </a:solidFill>
                <a:effectLst/>
                <a:latin typeface="+mn-lt"/>
                <a:ea typeface="ＭＳ Ｐゴシック" pitchFamily="-110" charset="-128"/>
                <a:cs typeface="ＭＳ Ｐゴシック" pitchFamily="-110" charset="-128"/>
              </a:rPr>
              <a:t>Simplified schematic of the phosphorus cycle.  Inorganic forms are found in rock, sediment and soil, and organic forms of phosphorus are found in all biota compartments.  The arrows for decomposition represent dead organisms or parts of organisms that decompose in the sediments and soils.  The decomposer biota is not shown.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25.4</a:t>
            </a:r>
            <a:r>
              <a:rPr lang="en-US" sz="1200" kern="1200" dirty="0" smtClean="0">
                <a:solidFill>
                  <a:schemeClr val="tx1"/>
                </a:solidFill>
                <a:effectLst/>
                <a:latin typeface="+mn-lt"/>
                <a:ea typeface="ＭＳ Ｐゴシック" pitchFamily="-110" charset="-128"/>
                <a:cs typeface="ＭＳ Ｐゴシック" pitchFamily="-110" charset="-128"/>
              </a:rPr>
              <a:t> Discharge, runoff, and concentrations and watershed losses for total nitrogen and phosphorus from a tropical forested watershed. Each point for nitrogen and phosphorus concentrations is an average of up to four water samples taken biweekly.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25.5</a:t>
            </a:r>
            <a:r>
              <a:rPr lang="en-US" sz="1200" kern="1200" dirty="0" smtClean="0">
                <a:solidFill>
                  <a:schemeClr val="tx1"/>
                </a:solidFill>
                <a:effectLst/>
                <a:latin typeface="+mn-lt"/>
                <a:ea typeface="ＭＳ Ｐゴシック" pitchFamily="-110" charset="-128"/>
                <a:cs typeface="ＭＳ Ｐゴシック" pitchFamily="-110" charset="-128"/>
              </a:rPr>
              <a:t> Annual particulate matter output in kilograms of dry mass of organic and inorganic materials per hectare of watershed for five years post-clearcut.  Undisturbed refers to the undisturbed forested watershed.</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25.6</a:t>
            </a:r>
            <a:r>
              <a:rPr lang="en-US" sz="1200" kern="1200" dirty="0" smtClean="0">
                <a:solidFill>
                  <a:schemeClr val="tx1"/>
                </a:solidFill>
                <a:effectLst/>
                <a:latin typeface="+mn-lt"/>
                <a:ea typeface="ＭＳ Ｐゴシック" pitchFamily="-110" charset="-128"/>
                <a:cs typeface="ＭＳ Ｐゴシック" pitchFamily="-110" charset="-128"/>
              </a:rPr>
              <a:t>  Mean annual export  in kilograms per hectare of watershed of various elements in organic (OPM) and inorganic particulate matter (IPM) , and net dissolved concentration (DC - output in water minus input in precipitation) for four years after clearcutting the treatment watershed.</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ELSI 25.1</a:t>
            </a:r>
            <a:r>
              <a:rPr lang="en-US" sz="1200" kern="1200" dirty="0" smtClean="0">
                <a:solidFill>
                  <a:schemeClr val="tx1"/>
                </a:solidFill>
                <a:effectLst/>
                <a:latin typeface="+mn-lt"/>
                <a:ea typeface="ＭＳ Ｐゴシック" pitchFamily="-110" charset="-128"/>
                <a:cs typeface="ＭＳ Ｐゴシック" pitchFamily="-110" charset="-128"/>
              </a:rPr>
              <a:t>  Map of continental United States of America showing the extent of the Mississippi River basin.  The Gulf of Mexico dead zone appears in red along the coast west of New Orleans, LA, which is enlarged in the bottom image.  The enlarged area shows dissolved oxygen concentrations for a period in the summer of 2009.  Dots represent sampling sites and the shades of red indicate dissolved oxygen at the bottom of the gulf.  Areas encircled in black are below 2 mg 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/L (2 ppm O</a:t>
            </a:r>
            <a:r>
              <a:rPr lang="en-US" sz="1200" kern="1200" baseline="-25000" dirty="0" smtClean="0">
                <a:solidFill>
                  <a:schemeClr val="tx1"/>
                </a:solidFill>
                <a:effectLst/>
                <a:latin typeface="+mn-lt"/>
                <a:ea typeface="ＭＳ Ｐゴシック" pitchFamily="-110" charset="-128"/>
                <a:cs typeface="ＭＳ Ｐゴシック" pitchFamily="-110" charset="-128"/>
              </a:rPr>
              <a:t>2</a:t>
            </a:r>
            <a:r>
              <a:rPr lang="en-US" sz="1200" kern="1200" dirty="0" smtClean="0">
                <a:solidFill>
                  <a:schemeClr val="tx1"/>
                </a:solidFill>
                <a:effectLst/>
                <a:latin typeface="+mn-lt"/>
                <a:ea typeface="ＭＳ Ｐゴシック" pitchFamily="-110" charset="-128"/>
                <a:cs typeface="ＭＳ Ｐゴシック" pitchFamily="-110"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10</a:t>
            </a:fld>
            <a:endParaRPr lang="en-US"/>
          </a:p>
        </p:txBody>
      </p:sp>
    </p:spTree>
    <p:extLst>
      <p:ext uri="{BB962C8B-B14F-4D97-AF65-F5344CB8AC3E}">
        <p14:creationId xmlns:p14="http://schemas.microsoft.com/office/powerpoint/2010/main" val="4766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07/06/2012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07/06/2012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07/06/2012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07/06/2012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830263"/>
            <a:ext cx="9144000" cy="5016758"/>
          </a:xfrm>
          <a:prstGeom prst="rect">
            <a:avLst/>
          </a:prstGeom>
          <a:noFill/>
          <a:ln w="9525">
            <a:noFill/>
            <a:miter lim="800000"/>
            <a:headEnd/>
            <a:tailEnd/>
          </a:ln>
        </p:spPr>
        <p:txBody>
          <a:bodyPr>
            <a:spAutoFit/>
          </a:bodyPr>
          <a:lstStyle/>
          <a:p>
            <a:pPr algn="ctr"/>
            <a:r>
              <a:rPr lang="en-US" sz="3200" dirty="0">
                <a:latin typeface="Times New Roman" pitchFamily="18" charset="0"/>
                <a:cs typeface="Times New Roman" pitchFamily="18" charset="0"/>
              </a:rPr>
              <a:t>PowerPoint Slides for Chapter </a:t>
            </a:r>
            <a:r>
              <a:rPr lang="en-US" sz="3200" dirty="0" smtClean="0">
                <a:latin typeface="Times New Roman" pitchFamily="18" charset="0"/>
                <a:cs typeface="Times New Roman" pitchFamily="18" charset="0"/>
              </a:rPr>
              <a:t>25:</a:t>
            </a:r>
            <a:endParaRPr lang="en-US" sz="3200" dirty="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Homeostasis of Ecological Systems</a:t>
            </a:r>
          </a:p>
          <a:p>
            <a:pPr algn="ctr"/>
            <a:endParaRPr lang="en-US" sz="3200"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Section 25.1</a:t>
            </a:r>
            <a:r>
              <a:rPr lang="en-US" sz="3200" dirty="0" smtClean="0">
                <a:latin typeface="Times New Roman" pitchFamily="18" charset="0"/>
                <a:cs typeface="Times New Roman" pitchFamily="18" charset="0"/>
              </a:rPr>
              <a:t>: Is </a:t>
            </a:r>
            <a:r>
              <a:rPr lang="en-US" sz="3200" dirty="0">
                <a:latin typeface="Times New Roman" pitchFamily="18" charset="0"/>
                <a:cs typeface="Times New Roman" pitchFamily="18" charset="0"/>
              </a:rPr>
              <a:t>nutrient cycling a mechanism of homeostasis for ecological systems?</a:t>
            </a:r>
          </a:p>
          <a:p>
            <a:pPr algn="ctr"/>
            <a:r>
              <a:rPr lang="en-US" sz="3200" dirty="0" smtClean="0">
                <a:latin typeface="Times New Roman" pitchFamily="18" charset="0"/>
                <a:cs typeface="Times New Roman" pitchFamily="18" charset="0"/>
              </a:rPr>
              <a:t>25.2 </a:t>
            </a:r>
            <a:r>
              <a:rPr lang="en-US" sz="3200" dirty="0">
                <a:latin typeface="Times New Roman" pitchFamily="18" charset="0"/>
                <a:cs typeface="Times New Roman" pitchFamily="18" charset="0"/>
              </a:rPr>
              <a:t>How does energy flow through food webs?</a:t>
            </a:r>
          </a:p>
          <a:p>
            <a:pPr algn="ctr"/>
            <a:r>
              <a:rPr lang="en-US" sz="3200" dirty="0">
                <a:latin typeface="Times New Roman" pitchFamily="18" charset="0"/>
                <a:cs typeface="Times New Roman" pitchFamily="18" charset="0"/>
              </a:rPr>
              <a:t>25.3 Do ecological systems filter wastes like individual organisms do? </a:t>
            </a:r>
          </a:p>
          <a:p>
            <a:pPr algn="ctr"/>
            <a:r>
              <a:rPr lang="en-US" sz="3200" dirty="0" smtClean="0">
                <a:latin typeface="Times New Roman" pitchFamily="18" charset="0"/>
                <a:cs typeface="Times New Roman" pitchFamily="18" charset="0"/>
              </a:rPr>
              <a:t>25.4 </a:t>
            </a:r>
            <a:r>
              <a:rPr lang="en-US" sz="3200" dirty="0">
                <a:latin typeface="Times New Roman" pitchFamily="18" charset="0"/>
                <a:cs typeface="Times New Roman" pitchFamily="18" charset="0"/>
              </a:rPr>
              <a:t>How does increasing atmospheric carbon dioxide disrupt ecological systems? </a:t>
            </a:r>
          </a:p>
        </p:txBody>
      </p:sp>
      <p:sp>
        <p:nvSpPr>
          <p:cNvPr id="2052" name="TextBox 2"/>
          <p:cNvSpPr txBox="1">
            <a:spLocks noChangeArrowheads="1"/>
          </p:cNvSpPr>
          <p:nvPr/>
        </p:nvSpPr>
        <p:spPr bwMode="auto">
          <a:xfrm>
            <a:off x="0" y="5584813"/>
            <a:ext cx="9144000" cy="1569660"/>
          </a:xfrm>
          <a:prstGeom prst="rect">
            <a:avLst/>
          </a:prstGeom>
          <a:noFill/>
          <a:ln w="9525">
            <a:noFill/>
            <a:miter lim="800000"/>
            <a:headEnd/>
            <a:tailEnd/>
          </a:ln>
        </p:spPr>
        <p:txBody>
          <a:bodyPr>
            <a:spAutoFit/>
          </a:bodyPr>
          <a:lstStyle/>
          <a:p>
            <a:pPr algn="ctr"/>
            <a:r>
              <a:rPr lang="en-US" sz="3200" dirty="0">
                <a:latin typeface="Times New Roman" pitchFamily="18" charset="0"/>
                <a:cs typeface="Times New Roman" pitchFamily="18" charset="0"/>
              </a:rPr>
              <a:t>by</a:t>
            </a:r>
          </a:p>
          <a:p>
            <a:pPr algn="ctr"/>
            <a:r>
              <a:rPr lang="en-US" sz="3200" dirty="0">
                <a:latin typeface="Times New Roman" pitchFamily="18" charset="0"/>
                <a:cs typeface="Times New Roman" pitchFamily="18" charset="0"/>
              </a:rPr>
              <a:t>A. Malcolm Campbell, Laurie J. Heyer, and Chris Paradise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ELSI25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961" y="172098"/>
            <a:ext cx="6140113" cy="630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82064"/>
            <a:ext cx="3425125" cy="2062103"/>
          </a:xfrm>
          <a:prstGeom prst="rect">
            <a:avLst/>
          </a:prstGeom>
        </p:spPr>
        <p:txBody>
          <a:bodyPr wrap="square">
            <a:spAutoFit/>
          </a:bodyPr>
          <a:lstStyle/>
          <a:p>
            <a:r>
              <a:rPr lang="en-US" sz="3200" dirty="0" smtClean="0">
                <a:latin typeface="Times New Roman" pitchFamily="18" charset="0"/>
                <a:cs typeface="Times New Roman" pitchFamily="18" charset="0"/>
              </a:rPr>
              <a:t>Extent </a:t>
            </a:r>
            <a:r>
              <a:rPr lang="en-US" sz="3200" dirty="0">
                <a:latin typeface="Times New Roman" pitchFamily="18" charset="0"/>
                <a:cs typeface="Times New Roman" pitchFamily="18" charset="0"/>
              </a:rPr>
              <a:t>of the Mississippi River </a:t>
            </a:r>
            <a:r>
              <a:rPr lang="en-US" sz="3200" dirty="0" smtClean="0">
                <a:latin typeface="Times New Roman" pitchFamily="18" charset="0"/>
                <a:cs typeface="Times New Roman" pitchFamily="18" charset="0"/>
              </a:rPr>
              <a:t>basin and Gulf </a:t>
            </a:r>
            <a:r>
              <a:rPr lang="en-US" sz="3200" dirty="0">
                <a:latin typeface="Times New Roman" pitchFamily="18" charset="0"/>
                <a:cs typeface="Times New Roman" pitchFamily="18" charset="0"/>
              </a:rPr>
              <a:t>of Mexico dead </a:t>
            </a:r>
            <a:r>
              <a:rPr lang="en-US" sz="3200" dirty="0" smtClean="0">
                <a:latin typeface="Times New Roman" pitchFamily="18" charset="0"/>
                <a:cs typeface="Times New Roman" pitchFamily="18" charset="0"/>
              </a:rPr>
              <a:t>zone</a:t>
            </a:r>
          </a:p>
        </p:txBody>
      </p:sp>
      <p:sp>
        <p:nvSpPr>
          <p:cNvPr id="4" name="Rectangle 5"/>
          <p:cNvSpPr>
            <a:spLocks noChangeArrowheads="1"/>
          </p:cNvSpPr>
          <p:nvPr/>
        </p:nvSpPr>
        <p:spPr bwMode="auto">
          <a:xfrm>
            <a:off x="0" y="6292850"/>
            <a:ext cx="1794081"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ELSI 25.1</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6298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25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84" y="1118504"/>
            <a:ext cx="7918380" cy="517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77" y="172098"/>
            <a:ext cx="8467831" cy="1200329"/>
          </a:xfrm>
          <a:prstGeom prst="rect">
            <a:avLst/>
          </a:prstGeom>
        </p:spPr>
        <p:txBody>
          <a:bodyPr wrap="square">
            <a:spAutoFit/>
          </a:bodyPr>
          <a:lstStyle/>
          <a:p>
            <a:r>
              <a:rPr lang="en-US" sz="3600" dirty="0" smtClean="0">
                <a:latin typeface="Times New Roman" pitchFamily="18" charset="0"/>
                <a:cs typeface="Times New Roman" pitchFamily="18" charset="0"/>
              </a:rPr>
              <a:t>Energy </a:t>
            </a:r>
            <a:r>
              <a:rPr lang="en-US" sz="3600" dirty="0">
                <a:latin typeface="Times New Roman" pitchFamily="18" charset="0"/>
                <a:cs typeface="Times New Roman" pitchFamily="18" charset="0"/>
              </a:rPr>
              <a:t>flow in a partial food web of </a:t>
            </a:r>
            <a:r>
              <a:rPr lang="en-US" sz="3600" dirty="0" smtClean="0">
                <a:latin typeface="Times New Roman" pitchFamily="18" charset="0"/>
                <a:cs typeface="Times New Roman" pitchFamily="18" charset="0"/>
              </a:rPr>
              <a:t>a rocky </a:t>
            </a:r>
            <a:r>
              <a:rPr lang="en-US" sz="3600" dirty="0">
                <a:latin typeface="Times New Roman" pitchFamily="18" charset="0"/>
                <a:cs typeface="Times New Roman" pitchFamily="18" charset="0"/>
              </a:rPr>
              <a:t>intertidal </a:t>
            </a:r>
            <a:r>
              <a:rPr lang="en-US" sz="3600" dirty="0" smtClean="0">
                <a:latin typeface="Times New Roman" pitchFamily="18" charset="0"/>
                <a:cs typeface="Times New Roman" pitchFamily="18" charset="0"/>
              </a:rPr>
              <a:t>zone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25.7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94608"/>
            <a:ext cx="8476176"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Energy </a:t>
            </a:r>
            <a:r>
              <a:rPr lang="en-US" sz="3200" dirty="0">
                <a:latin typeface="Times New Roman" pitchFamily="18" charset="0"/>
                <a:cs typeface="Times New Roman" pitchFamily="18" charset="0"/>
              </a:rPr>
              <a:t>flow in a </a:t>
            </a:r>
            <a:r>
              <a:rPr lang="en-US" sz="3200" dirty="0" smtClean="0">
                <a:latin typeface="Times New Roman" pitchFamily="18" charset="0"/>
                <a:cs typeface="Times New Roman" pitchFamily="18" charset="0"/>
              </a:rPr>
              <a:t>food </a:t>
            </a:r>
            <a:r>
              <a:rPr lang="en-US" sz="3200" dirty="0">
                <a:latin typeface="Times New Roman" pitchFamily="18" charset="0"/>
                <a:cs typeface="Times New Roman" pitchFamily="18" charset="0"/>
              </a:rPr>
              <a:t>web of </a:t>
            </a:r>
            <a:r>
              <a:rPr lang="en-US" sz="3200" dirty="0" smtClean="0">
                <a:latin typeface="Times New Roman" pitchFamily="18" charset="0"/>
                <a:cs typeface="Times New Roman" pitchFamily="18" charset="0"/>
              </a:rPr>
              <a:t>a rocky </a:t>
            </a:r>
            <a:r>
              <a:rPr lang="en-US" sz="3200" dirty="0">
                <a:latin typeface="Times New Roman" pitchFamily="18" charset="0"/>
                <a:cs typeface="Times New Roman" pitchFamily="18" charset="0"/>
              </a:rPr>
              <a:t>intertidal zone off the </a:t>
            </a:r>
            <a:r>
              <a:rPr lang="en-US" sz="3200" dirty="0" smtClean="0">
                <a:latin typeface="Times New Roman" pitchFamily="18" charset="0"/>
                <a:cs typeface="Times New Roman" pitchFamily="18" charset="0"/>
              </a:rPr>
              <a:t>northern </a:t>
            </a:r>
            <a:r>
              <a:rPr lang="en-US" sz="3200" dirty="0">
                <a:latin typeface="Times New Roman" pitchFamily="18" charset="0"/>
                <a:cs typeface="Times New Roman" pitchFamily="18" charset="0"/>
              </a:rPr>
              <a:t>Gulf of </a:t>
            </a:r>
            <a:r>
              <a:rPr lang="en-US" sz="3200" dirty="0" smtClean="0">
                <a:latin typeface="Times New Roman" pitchFamily="18" charset="0"/>
                <a:cs typeface="Times New Roman" pitchFamily="18" charset="0"/>
              </a:rPr>
              <a:t>California coast</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25.8 </a:t>
            </a:r>
            <a:endParaRPr lang="en-US" dirty="0">
              <a:latin typeface="Times New Roman" pitchFamily="18" charset="0"/>
              <a:cs typeface="Times New Roman" pitchFamily="18" charset="0"/>
            </a:endParaRPr>
          </a:p>
        </p:txBody>
      </p:sp>
      <p:pic>
        <p:nvPicPr>
          <p:cNvPr id="12290" name="Picture 2" descr="Figure25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84" y="1056511"/>
            <a:ext cx="7678145" cy="523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r>
              <a:rPr lang="en-US" sz="3200" dirty="0" smtClean="0">
                <a:latin typeface="Times New Roman" pitchFamily="18" charset="0"/>
                <a:cs typeface="Times New Roman" pitchFamily="18" charset="0"/>
              </a:rPr>
              <a:t>Percentages </a:t>
            </a:r>
            <a:r>
              <a:rPr lang="en-US" sz="3200" dirty="0">
                <a:latin typeface="Times New Roman" pitchFamily="18" charset="0"/>
                <a:cs typeface="Times New Roman" pitchFamily="18" charset="0"/>
              </a:rPr>
              <a:t>of prey </a:t>
            </a:r>
            <a:r>
              <a:rPr lang="en-US" sz="3200" dirty="0" smtClean="0">
                <a:latin typeface="Times New Roman" pitchFamily="18" charset="0"/>
                <a:cs typeface="Times New Roman" pitchFamily="18" charset="0"/>
              </a:rPr>
              <a:t>consumed </a:t>
            </a:r>
            <a:r>
              <a:rPr lang="en-US" sz="3200" dirty="0">
                <a:latin typeface="Times New Roman" pitchFamily="18" charset="0"/>
                <a:cs typeface="Times New Roman" pitchFamily="18" charset="0"/>
              </a:rPr>
              <a:t>and </a:t>
            </a:r>
            <a:r>
              <a:rPr lang="en-US" sz="3200" dirty="0" smtClean="0">
                <a:latin typeface="Times New Roman" pitchFamily="18" charset="0"/>
                <a:cs typeface="Times New Roman" pitchFamily="18" charset="0"/>
              </a:rPr>
              <a:t>calories </a:t>
            </a:r>
            <a:r>
              <a:rPr lang="en-US" sz="3200" dirty="0">
                <a:latin typeface="Times New Roman" pitchFamily="18" charset="0"/>
                <a:cs typeface="Times New Roman" pitchFamily="18" charset="0"/>
              </a:rPr>
              <a:t>in </a:t>
            </a:r>
            <a:r>
              <a:rPr lang="en-US" sz="3200" dirty="0" smtClean="0">
                <a:latin typeface="Times New Roman" pitchFamily="18" charset="0"/>
                <a:cs typeface="Times New Roman" pitchFamily="18" charset="0"/>
              </a:rPr>
              <a:t>diet by predators in a rocky intertidal zone </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25.2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2570587"/>
              </p:ext>
            </p:extLst>
          </p:nvPr>
        </p:nvGraphicFramePr>
        <p:xfrm>
          <a:off x="187377" y="1309322"/>
          <a:ext cx="8848134" cy="5074776"/>
        </p:xfrm>
        <a:graphic>
          <a:graphicData uri="http://schemas.openxmlformats.org/drawingml/2006/table">
            <a:tbl>
              <a:tblPr firstRow="1" bandRow="1">
                <a:tableStyleId>{5C22544A-7EE6-4342-B048-85BDC9FD1C3A}</a:tableStyleId>
              </a:tblPr>
              <a:tblGrid>
                <a:gridCol w="2617816"/>
                <a:gridCol w="1704814"/>
                <a:gridCol w="1441342"/>
                <a:gridCol w="604578"/>
                <a:gridCol w="635287"/>
                <a:gridCol w="1844297"/>
              </a:tblGrid>
              <a:tr h="685752">
                <a:tc>
                  <a:txBody>
                    <a:bodyPr/>
                    <a:lstStyle/>
                    <a:p>
                      <a:pPr marL="0" marR="0" algn="ctr">
                        <a:lnSpc>
                          <a:spcPct val="100000"/>
                        </a:lnSpc>
                        <a:spcBef>
                          <a:spcPts val="0"/>
                        </a:spcBef>
                        <a:spcAft>
                          <a:spcPts val="0"/>
                        </a:spcAft>
                      </a:pPr>
                      <a:r>
                        <a:rPr lang="en-US" sz="1800" b="0" dirty="0">
                          <a:effectLst/>
                          <a:latin typeface="Times New Roman" pitchFamily="18" charset="0"/>
                          <a:cs typeface="Times New Roman" pitchFamily="18" charset="0"/>
                        </a:rPr>
                        <a:t>a. Prey</a:t>
                      </a:r>
                      <a:endParaRPr lang="en-US" sz="1800" b="0" dirty="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Heliaster</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Muricanthus</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dirty="0">
                          <a:effectLst/>
                          <a:latin typeface="Times New Roman" pitchFamily="18" charset="0"/>
                          <a:cs typeface="Times New Roman" pitchFamily="18" charset="0"/>
                        </a:rPr>
                        <a:t>A. </a:t>
                      </a:r>
                      <a:r>
                        <a:rPr lang="en-US" sz="1800" b="0" dirty="0" err="1">
                          <a:effectLst/>
                          <a:latin typeface="Times New Roman" pitchFamily="18" charset="0"/>
                          <a:cs typeface="Times New Roman" pitchFamily="18" charset="0"/>
                        </a:rPr>
                        <a:t>tuberculata</a:t>
                      </a:r>
                      <a:endParaRPr lang="en-US" sz="1800" b="0" dirty="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Hexaplex</a:t>
                      </a:r>
                      <a:endParaRPr lang="en-US" sz="1800" b="0">
                        <a:effectLst/>
                        <a:latin typeface="Times New Roman" pitchFamily="18" charset="0"/>
                        <a:ea typeface="Times New Roman"/>
                        <a:cs typeface="Times New Roman" pitchFamily="18" charset="0"/>
                      </a:endParaRPr>
                    </a:p>
                  </a:txBody>
                  <a:tcPr marL="46288" marR="46288" marT="0" marB="0"/>
                </a:tc>
              </a:tr>
              <a:tr h="137150">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Muricanthus</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&lt;0.01 / 4</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27430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Acanthina tuberculata</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&lt;0.01 / 1</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 / 6</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137150">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Hexaplex</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&lt;0.01 / 4</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41145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Morula</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 / 2</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&lt;0.01 / 2</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2 / 2</a:t>
                      </a:r>
                      <a:endParaRPr lang="en-US" sz="1800" b="0">
                        <a:effectLst/>
                        <a:latin typeface="Times New Roman" pitchFamily="18" charset="0"/>
                        <a:ea typeface="Times New Roman"/>
                        <a:cs typeface="Times New Roman" pitchFamily="18" charset="0"/>
                      </a:endParaRPr>
                    </a:p>
                  </a:txBody>
                  <a:tcPr marL="46288" marR="46288" marT="0" marB="0"/>
                </a:tc>
              </a:tr>
              <a:tr h="27430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Cantharus</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3 / 9</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27430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Acanthina angelica</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 / 6</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57 / 74</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27430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Columbellidae</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3 / 6</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3 / 4</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6 / 7</a:t>
                      </a:r>
                      <a:endParaRPr lang="en-US" sz="1800" b="0">
                        <a:effectLst/>
                        <a:latin typeface="Times New Roman" pitchFamily="18" charset="0"/>
                        <a:ea typeface="Times New Roman"/>
                        <a:cs typeface="Times New Roman" pitchFamily="18" charset="0"/>
                      </a:endParaRPr>
                    </a:p>
                  </a:txBody>
                  <a:tcPr marL="46288" marR="46288" marT="0" marB="0"/>
                </a:tc>
              </a:tr>
              <a:tr h="27430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bivalves</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31 / 35</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36 / 21</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14 / 4</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77 / 53</a:t>
                      </a:r>
                      <a:endParaRPr lang="en-US" sz="1800" b="0">
                        <a:effectLst/>
                        <a:latin typeface="Times New Roman" pitchFamily="18" charset="0"/>
                        <a:ea typeface="Times New Roman"/>
                        <a:cs typeface="Times New Roman" pitchFamily="18" charset="0"/>
                      </a:endParaRPr>
                    </a:p>
                  </a:txBody>
                  <a:tcPr marL="46288" marR="46288" marT="0" marB="0"/>
                </a:tc>
              </a:tr>
              <a:tr h="27430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herbivorous snails</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8 / 30</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24 / 48</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28 / 22</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16 / 37</a:t>
                      </a:r>
                      <a:endParaRPr lang="en-US" sz="1800" b="0">
                        <a:effectLst/>
                        <a:latin typeface="Times New Roman" pitchFamily="18" charset="0"/>
                        <a:ea typeface="Times New Roman"/>
                        <a:cs typeface="Times New Roman" pitchFamily="18" charset="0"/>
                      </a:endParaRPr>
                    </a:p>
                  </a:txBody>
                  <a:tcPr marL="46288" marR="46288" marT="0" marB="0"/>
                </a:tc>
              </a:tr>
              <a:tr h="27430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barnacles</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51 / 9</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31 / 3</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137150">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chitons</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 / 3</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137150">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brachiopod</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5 / 4</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46288" marR="46288" marT="0" marB="0"/>
                </a:tc>
              </a:tr>
              <a:tr h="548602">
                <a:tc>
                  <a:txBody>
                    <a:bodyPr/>
                    <a:lstStyle/>
                    <a:p>
                      <a:pPr marL="0" marR="0" algn="ctr">
                        <a:lnSpc>
                          <a:spcPct val="100000"/>
                        </a:lnSpc>
                        <a:spcBef>
                          <a:spcPts val="0"/>
                        </a:spcBef>
                        <a:spcAft>
                          <a:spcPts val="0"/>
                        </a:spcAft>
                      </a:pPr>
                      <a:r>
                        <a:rPr lang="en-US" sz="1800" b="0" dirty="0">
                          <a:solidFill>
                            <a:schemeClr val="bg1"/>
                          </a:solidFill>
                          <a:effectLst/>
                          <a:latin typeface="Times New Roman" pitchFamily="18" charset="0"/>
                          <a:cs typeface="Times New Roman" pitchFamily="18" charset="0"/>
                        </a:rPr>
                        <a:t>b. Prey</a:t>
                      </a:r>
                      <a:endParaRPr lang="en-US" sz="1800" b="0" dirty="0">
                        <a:solidFill>
                          <a:schemeClr val="bg1"/>
                        </a:solidFill>
                        <a:effectLst/>
                        <a:latin typeface="Times New Roman" pitchFamily="18" charset="0"/>
                        <a:ea typeface="Times New Roman"/>
                        <a:cs typeface="Times New Roman" pitchFamily="18" charset="0"/>
                      </a:endParaRPr>
                    </a:p>
                  </a:txBody>
                  <a:tcPr marL="46288" marR="46288" marT="0" marB="0">
                    <a:solidFill>
                      <a:schemeClr val="accent1"/>
                    </a:solidFill>
                  </a:tcPr>
                </a:tc>
                <a:tc>
                  <a:txBody>
                    <a:bodyPr/>
                    <a:lstStyle/>
                    <a:p>
                      <a:pPr marL="0" marR="0" algn="ctr">
                        <a:lnSpc>
                          <a:spcPct val="100000"/>
                        </a:lnSpc>
                        <a:spcBef>
                          <a:spcPts val="0"/>
                        </a:spcBef>
                        <a:spcAft>
                          <a:spcPts val="0"/>
                        </a:spcAft>
                      </a:pPr>
                      <a:r>
                        <a:rPr lang="en-US" sz="1800" b="0" dirty="0" err="1">
                          <a:solidFill>
                            <a:schemeClr val="bg1"/>
                          </a:solidFill>
                          <a:effectLst/>
                          <a:latin typeface="Times New Roman" pitchFamily="18" charset="0"/>
                          <a:cs typeface="Times New Roman" pitchFamily="18" charset="0"/>
                        </a:rPr>
                        <a:t>Morula</a:t>
                      </a:r>
                      <a:endParaRPr lang="en-US" sz="1800" b="0" dirty="0">
                        <a:solidFill>
                          <a:schemeClr val="bg1"/>
                        </a:solidFill>
                        <a:effectLst/>
                        <a:latin typeface="Times New Roman" pitchFamily="18" charset="0"/>
                        <a:ea typeface="Times New Roman"/>
                        <a:cs typeface="Times New Roman" pitchFamily="18" charset="0"/>
                      </a:endParaRPr>
                    </a:p>
                  </a:txBody>
                  <a:tcPr marL="46288" marR="46288" marT="0" marB="0">
                    <a:solidFill>
                      <a:schemeClr val="accent1"/>
                    </a:solidFill>
                  </a:tcPr>
                </a:tc>
                <a:tc gridSpan="2">
                  <a:txBody>
                    <a:bodyPr/>
                    <a:lstStyle/>
                    <a:p>
                      <a:pPr marL="0" marR="0" algn="ctr">
                        <a:lnSpc>
                          <a:spcPct val="100000"/>
                        </a:lnSpc>
                        <a:spcBef>
                          <a:spcPts val="0"/>
                        </a:spcBef>
                        <a:spcAft>
                          <a:spcPts val="0"/>
                        </a:spcAft>
                      </a:pPr>
                      <a:r>
                        <a:rPr lang="en-US" sz="1800" b="0" dirty="0" err="1">
                          <a:solidFill>
                            <a:schemeClr val="bg1"/>
                          </a:solidFill>
                          <a:effectLst/>
                          <a:latin typeface="Times New Roman" pitchFamily="18" charset="0"/>
                          <a:cs typeface="Times New Roman" pitchFamily="18" charset="0"/>
                        </a:rPr>
                        <a:t>Cantharus</a:t>
                      </a:r>
                      <a:endParaRPr lang="en-US" sz="1800" b="0" dirty="0">
                        <a:solidFill>
                          <a:schemeClr val="bg1"/>
                        </a:solidFill>
                        <a:effectLst/>
                        <a:latin typeface="Times New Roman" pitchFamily="18" charset="0"/>
                        <a:ea typeface="Times New Roman"/>
                        <a:cs typeface="Times New Roman" pitchFamily="18" charset="0"/>
                      </a:endParaRPr>
                    </a:p>
                  </a:txBody>
                  <a:tcPr marL="46288" marR="46288" marT="0" marB="0">
                    <a:solidFill>
                      <a:schemeClr val="accent1"/>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800" b="0" dirty="0">
                          <a:solidFill>
                            <a:schemeClr val="bg1"/>
                          </a:solidFill>
                          <a:effectLst/>
                          <a:latin typeface="Times New Roman" pitchFamily="18" charset="0"/>
                          <a:cs typeface="Times New Roman" pitchFamily="18" charset="0"/>
                        </a:rPr>
                        <a:t>A. angelica</a:t>
                      </a:r>
                      <a:endParaRPr lang="en-US" sz="1800" b="0" dirty="0">
                        <a:solidFill>
                          <a:schemeClr val="bg1"/>
                        </a:solidFill>
                        <a:effectLst/>
                        <a:latin typeface="Times New Roman" pitchFamily="18" charset="0"/>
                        <a:ea typeface="Times New Roman"/>
                        <a:cs typeface="Times New Roman" pitchFamily="18" charset="0"/>
                      </a:endParaRPr>
                    </a:p>
                  </a:txBody>
                  <a:tcPr marL="46288" marR="46288" marT="0" marB="0">
                    <a:solidFill>
                      <a:schemeClr val="accent1"/>
                    </a:solidFill>
                  </a:tcPr>
                </a:tc>
                <a:tc hMerge="1">
                  <a:txBody>
                    <a:bodyPr/>
                    <a:lstStyle/>
                    <a:p>
                      <a:endParaRPr lang="en-US"/>
                    </a:p>
                  </a:txBody>
                  <a:tcPr/>
                </a:tc>
              </a:tr>
              <a:tr h="411451">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barnacles</a:t>
                      </a:r>
                      <a:endParaRPr lang="en-US" sz="1800" b="0">
                        <a:effectLst/>
                        <a:latin typeface="Times New Roman" pitchFamily="18" charset="0"/>
                        <a:ea typeface="Times New Roman"/>
                        <a:cs typeface="Times New Roman" pitchFamily="18" charset="0"/>
                      </a:endParaRPr>
                    </a:p>
                  </a:txBody>
                  <a:tcPr marL="46288" marR="46288" marT="0" marB="0"/>
                </a:tc>
                <a:tc>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100 / 100</a:t>
                      </a:r>
                      <a:endParaRPr lang="en-US" sz="1800" b="0">
                        <a:effectLst/>
                        <a:latin typeface="Times New Roman" pitchFamily="18" charset="0"/>
                        <a:ea typeface="Times New Roman"/>
                        <a:cs typeface="Times New Roman" pitchFamily="18" charset="0"/>
                      </a:endParaRPr>
                    </a:p>
                  </a:txBody>
                  <a:tcPr marL="46288" marR="46288" marT="0" marB="0"/>
                </a:tc>
                <a:tc gridSpan="2">
                  <a:txBody>
                    <a:bodyPr/>
                    <a:lstStyle/>
                    <a:p>
                      <a:pPr marL="0" marR="0" algn="ctr">
                        <a:lnSpc>
                          <a:spcPct val="100000"/>
                        </a:lnSpc>
                        <a:spcBef>
                          <a:spcPts val="0"/>
                        </a:spcBef>
                        <a:spcAft>
                          <a:spcPts val="0"/>
                        </a:spcAft>
                      </a:pPr>
                      <a:r>
                        <a:rPr lang="en-US" sz="1800" b="0">
                          <a:effectLst/>
                          <a:latin typeface="Times New Roman" pitchFamily="18" charset="0"/>
                          <a:cs typeface="Times New Roman" pitchFamily="18" charset="0"/>
                        </a:rPr>
                        <a:t>100 / 100</a:t>
                      </a:r>
                      <a:endParaRPr lang="en-US" sz="1800" b="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c gridSpan="2">
                  <a:txBody>
                    <a:bodyPr/>
                    <a:lstStyle/>
                    <a:p>
                      <a:pPr marL="0" marR="0" algn="ctr">
                        <a:lnSpc>
                          <a:spcPct val="100000"/>
                        </a:lnSpc>
                        <a:spcBef>
                          <a:spcPts val="0"/>
                        </a:spcBef>
                        <a:spcAft>
                          <a:spcPts val="0"/>
                        </a:spcAft>
                      </a:pPr>
                      <a:r>
                        <a:rPr lang="en-US" sz="1800" b="0" dirty="0">
                          <a:effectLst/>
                          <a:latin typeface="Times New Roman" pitchFamily="18" charset="0"/>
                          <a:cs typeface="Times New Roman" pitchFamily="18" charset="0"/>
                        </a:rPr>
                        <a:t>100 / 100</a:t>
                      </a:r>
                      <a:endParaRPr lang="en-US" sz="1800" b="0" dirty="0">
                        <a:effectLst/>
                        <a:latin typeface="Times New Roman" pitchFamily="18" charset="0"/>
                        <a:ea typeface="Times New Roman"/>
                        <a:cs typeface="Times New Roman" pitchFamily="18" charset="0"/>
                      </a:endParaRPr>
                    </a:p>
                  </a:txBody>
                  <a:tcPr marL="46288" marR="46288" marT="0" marB="0"/>
                </a:tc>
                <a:tc hMerge="1">
                  <a:txBody>
                    <a:bodyPr/>
                    <a:lstStyle/>
                    <a:p>
                      <a:endParaRPr lang="en-US"/>
                    </a:p>
                  </a:txBody>
                  <a:tcPr/>
                </a:tc>
              </a:tr>
            </a:tbl>
          </a:graphicData>
        </a:graphic>
      </p:graphicFrame>
    </p:spTree>
    <p:extLst>
      <p:ext uri="{BB962C8B-B14F-4D97-AF65-F5344CB8AC3E}">
        <p14:creationId xmlns:p14="http://schemas.microsoft.com/office/powerpoint/2010/main" val="253811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584775"/>
          </a:xfrm>
          <a:prstGeom prst="rect">
            <a:avLst/>
          </a:prstGeom>
        </p:spPr>
        <p:txBody>
          <a:bodyPr wrap="square">
            <a:spAutoFit/>
          </a:bodyPr>
          <a:lstStyle/>
          <a:p>
            <a:r>
              <a:rPr lang="en-US" sz="3200" dirty="0" smtClean="0">
                <a:latin typeface="Times New Roman" pitchFamily="18" charset="0"/>
                <a:cs typeface="Times New Roman" pitchFamily="18" charset="0"/>
              </a:rPr>
              <a:t>Species </a:t>
            </a:r>
            <a:r>
              <a:rPr lang="en-US" sz="3200" dirty="0">
                <a:latin typeface="Times New Roman" pitchFamily="18" charset="0"/>
                <a:cs typeface="Times New Roman" pitchFamily="18" charset="0"/>
              </a:rPr>
              <a:t>present in </a:t>
            </a:r>
            <a:r>
              <a:rPr lang="en-US" sz="3200" dirty="0" smtClean="0">
                <a:latin typeface="Times New Roman" pitchFamily="18" charset="0"/>
                <a:cs typeface="Times New Roman" pitchFamily="18" charset="0"/>
              </a:rPr>
              <a:t>presence </a:t>
            </a:r>
            <a:r>
              <a:rPr lang="en-US" sz="3200" dirty="0">
                <a:latin typeface="Times New Roman" pitchFamily="18" charset="0"/>
                <a:cs typeface="Times New Roman" pitchFamily="18" charset="0"/>
              </a:rPr>
              <a:t>or absence of </a:t>
            </a:r>
            <a:r>
              <a:rPr lang="en-US" sz="3200" i="1" dirty="0" err="1" smtClean="0">
                <a:latin typeface="Times New Roman" pitchFamily="18" charset="0"/>
                <a:cs typeface="Times New Roman" pitchFamily="18" charset="0"/>
              </a:rPr>
              <a:t>Pisaster</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25.3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1768989"/>
              </p:ext>
            </p:extLst>
          </p:nvPr>
        </p:nvGraphicFramePr>
        <p:xfrm>
          <a:off x="418453" y="955634"/>
          <a:ext cx="8260598" cy="5337216"/>
        </p:xfrm>
        <a:graphic>
          <a:graphicData uri="http://schemas.openxmlformats.org/drawingml/2006/table">
            <a:tbl>
              <a:tblPr firstRow="1" bandRow="1">
                <a:tableStyleId>{5C22544A-7EE6-4342-B048-85BDC9FD1C3A}</a:tableStyleId>
              </a:tblPr>
              <a:tblGrid>
                <a:gridCol w="2526225"/>
                <a:gridCol w="1611824"/>
                <a:gridCol w="1518834"/>
                <a:gridCol w="2603715"/>
              </a:tblGrid>
              <a:tr h="920444">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species present in plots (# possible)</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Pisaster</a:t>
                      </a:r>
                      <a:r>
                        <a:rPr lang="en-US" sz="2400" b="0" dirty="0" smtClean="0">
                          <a:effectLst/>
                          <a:latin typeface="Times New Roman" pitchFamily="18" charset="0"/>
                          <a:cs typeface="Times New Roman" pitchFamily="18" charset="0"/>
                        </a:rPr>
                        <a:t> </a:t>
                      </a:r>
                      <a:r>
                        <a:rPr lang="en-US" sz="2400" b="0" dirty="0">
                          <a:effectLst/>
                          <a:latin typeface="Times New Roman" pitchFamily="18" charset="0"/>
                          <a:cs typeface="Times New Roman" pitchFamily="18" charset="0"/>
                        </a:rPr>
                        <a:t>present</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a:t>
                      </a:r>
                      <a:r>
                        <a:rPr lang="en-US" sz="2400" b="0" dirty="0" err="1" smtClean="0">
                          <a:effectLst/>
                          <a:latin typeface="Times New Roman" pitchFamily="18" charset="0"/>
                          <a:cs typeface="Times New Roman" pitchFamily="18" charset="0"/>
                        </a:rPr>
                        <a:t>Pisaster</a:t>
                      </a:r>
                      <a:r>
                        <a:rPr lang="en-US" sz="2400" b="0" dirty="0" smtClean="0">
                          <a:effectLst/>
                          <a:latin typeface="Times New Roman" pitchFamily="18" charset="0"/>
                          <a:cs typeface="Times New Roman" pitchFamily="18" charset="0"/>
                        </a:rPr>
                        <a:t> </a:t>
                      </a:r>
                      <a:r>
                        <a:rPr lang="en-US" sz="2400" b="0" dirty="0">
                          <a:effectLst/>
                          <a:latin typeface="Times New Roman" pitchFamily="18" charset="0"/>
                          <a:cs typeface="Times New Roman" pitchFamily="18" charset="0"/>
                        </a:rPr>
                        <a:t>excluded </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smtClean="0">
                          <a:effectLst/>
                          <a:latin typeface="Times New Roman" pitchFamily="18" charset="0"/>
                          <a:cs typeface="Times New Roman" pitchFamily="18" charset="0"/>
                        </a:rPr>
                        <a:t>notes </a:t>
                      </a:r>
                      <a:r>
                        <a:rPr lang="en-US" sz="2400" b="0" dirty="0">
                          <a:effectLst/>
                          <a:latin typeface="Times New Roman" pitchFamily="18" charset="0"/>
                          <a:cs typeface="Times New Roman" pitchFamily="18" charset="0"/>
                        </a:rPr>
                        <a:t>on exclusion plot</a:t>
                      </a:r>
                      <a:endParaRPr lang="en-US" sz="1600" b="0" dirty="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bivalve (1)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dominant species</a:t>
                      </a:r>
                      <a:endParaRPr lang="en-US" sz="1600" b="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acorn barnacles (3)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barnacles being crowded out</a:t>
                      </a:r>
                      <a:endParaRPr lang="en-US" sz="1600" b="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limpets (2)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Mitella (1)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exist in scattered clumps</a:t>
                      </a:r>
                      <a:endParaRPr lang="en-US" sz="1600" b="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chitons (2)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algae (4)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anemone (1)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much reduced in density</a:t>
                      </a:r>
                      <a:endParaRPr lang="en-US" sz="1600" b="0">
                        <a:effectLst/>
                        <a:latin typeface="Times New Roman" pitchFamily="18" charset="0"/>
                        <a:ea typeface="Times New Roman"/>
                        <a:cs typeface="Times New Roman" pitchFamily="18" charset="0"/>
                      </a:endParaRPr>
                    </a:p>
                  </a:txBody>
                  <a:tcPr marL="68580" marR="68580" marT="0" marB="0" anchor="ctr"/>
                </a:tc>
              </a:tr>
              <a:tr h="372673">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sponge (1)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1</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much reduced in density</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90378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468" y="146076"/>
            <a:ext cx="8667063" cy="1200329"/>
          </a:xfrm>
          <a:prstGeom prst="rect">
            <a:avLst/>
          </a:prstGeom>
        </p:spPr>
        <p:txBody>
          <a:bodyPr wrap="square">
            <a:spAutoFit/>
          </a:bodyPr>
          <a:lstStyle/>
          <a:p>
            <a:r>
              <a:rPr lang="en-US" sz="3600" dirty="0" smtClean="0">
                <a:latin typeface="Times New Roman" pitchFamily="18" charset="0"/>
                <a:cs typeface="Times New Roman" pitchFamily="18" charset="0"/>
              </a:rPr>
              <a:t>Frequency </a:t>
            </a:r>
            <a:r>
              <a:rPr lang="en-US" sz="3600" dirty="0">
                <a:latin typeface="Times New Roman" pitchFamily="18" charset="0"/>
                <a:cs typeface="Times New Roman" pitchFamily="18" charset="0"/>
              </a:rPr>
              <a:t>distribution of predator-prey interaction strengths from a marine food </a:t>
            </a:r>
            <a:r>
              <a:rPr lang="en-US" sz="3600" dirty="0" smtClean="0">
                <a:latin typeface="Times New Roman" pitchFamily="18" charset="0"/>
                <a:cs typeface="Times New Roman" pitchFamily="18" charset="0"/>
              </a:rPr>
              <a:t>web</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25.9 </a:t>
            </a:r>
            <a:endParaRPr lang="en-US" dirty="0">
              <a:latin typeface="Times New Roman" pitchFamily="18" charset="0"/>
              <a:cs typeface="Times New Roman" pitchFamily="18" charset="0"/>
            </a:endParaRPr>
          </a:p>
        </p:txBody>
      </p:sp>
      <p:pic>
        <p:nvPicPr>
          <p:cNvPr id="14338" name="Picture 2" descr="Figure25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48" y="1267145"/>
            <a:ext cx="7124665" cy="502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25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524" y="172098"/>
            <a:ext cx="5830887"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78" y="172098"/>
            <a:ext cx="3392730" cy="1754326"/>
          </a:xfrm>
          <a:prstGeom prst="rect">
            <a:avLst/>
          </a:prstGeom>
        </p:spPr>
        <p:txBody>
          <a:bodyPr wrap="square">
            <a:spAutoFit/>
          </a:bodyPr>
          <a:lstStyle/>
          <a:p>
            <a:r>
              <a:rPr lang="en-US" sz="3600" dirty="0" smtClean="0">
                <a:latin typeface="Times New Roman" pitchFamily="18" charset="0"/>
                <a:cs typeface="Times New Roman" pitchFamily="18" charset="0"/>
              </a:rPr>
              <a:t>Examples </a:t>
            </a:r>
            <a:r>
              <a:rPr lang="en-US" sz="3600" dirty="0">
                <a:latin typeface="Times New Roman" pitchFamily="18" charset="0"/>
                <a:cs typeface="Times New Roman" pitchFamily="18" charset="0"/>
              </a:rPr>
              <a:t>of two-link food </a:t>
            </a:r>
            <a:r>
              <a:rPr lang="en-US" sz="3600" dirty="0" smtClean="0">
                <a:latin typeface="Times New Roman" pitchFamily="18" charset="0"/>
                <a:cs typeface="Times New Roman" pitchFamily="18" charset="0"/>
              </a:rPr>
              <a:t>chains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r>
              <a:rPr lang="en-US" sz="3200" dirty="0" smtClean="0">
                <a:latin typeface="Times New Roman" pitchFamily="18" charset="0"/>
                <a:cs typeface="Times New Roman" pitchFamily="18" charset="0"/>
              </a:rPr>
              <a:t>Percentages </a:t>
            </a:r>
            <a:r>
              <a:rPr lang="en-US" sz="3200" dirty="0">
                <a:latin typeface="Times New Roman" pitchFamily="18" charset="0"/>
                <a:cs typeface="Times New Roman" pitchFamily="18" charset="0"/>
              </a:rPr>
              <a:t>of metals in soils from New Caledonia rich in nickel and from </a:t>
            </a:r>
            <a:r>
              <a:rPr lang="en-US" sz="3200" dirty="0" smtClean="0">
                <a:latin typeface="Times New Roman" pitchFamily="18" charset="0"/>
                <a:cs typeface="Times New Roman" pitchFamily="18" charset="0"/>
              </a:rPr>
              <a:t>plant latex</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25.4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1092183"/>
              </p:ext>
            </p:extLst>
          </p:nvPr>
        </p:nvGraphicFramePr>
        <p:xfrm>
          <a:off x="397120" y="1443787"/>
          <a:ext cx="8411599" cy="4244088"/>
        </p:xfrm>
        <a:graphic>
          <a:graphicData uri="http://schemas.openxmlformats.org/drawingml/2006/table">
            <a:tbl>
              <a:tblPr firstRow="1" bandRow="1">
                <a:tableStyleId>{5C22544A-7EE6-4342-B048-85BDC9FD1C3A}</a:tableStyleId>
              </a:tblPr>
              <a:tblGrid>
                <a:gridCol w="2517486"/>
                <a:gridCol w="2087914"/>
                <a:gridCol w="3806199"/>
              </a:tblGrid>
              <a:tr h="762393">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metal</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in soil</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dry mass in plant latex </a:t>
                      </a:r>
                      <a:endParaRPr lang="en-US" sz="1600" b="0">
                        <a:effectLst/>
                        <a:latin typeface="Times New Roman" pitchFamily="18" charset="0"/>
                        <a:ea typeface="Times New Roman"/>
                        <a:cs typeface="Times New Roman" pitchFamily="18" charset="0"/>
                      </a:endParaRPr>
                    </a:p>
                  </a:txBody>
                  <a:tcPr marL="68580" marR="68580" marT="0" marB="0" anchor="ctr"/>
                </a:tc>
              </a:tr>
              <a:tr h="4973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iron</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0.06</a:t>
                      </a:r>
                      <a:endParaRPr lang="en-US" sz="1600" b="0">
                        <a:effectLst/>
                        <a:latin typeface="Times New Roman" pitchFamily="18" charset="0"/>
                        <a:ea typeface="Times New Roman"/>
                        <a:cs typeface="Times New Roman" pitchFamily="18" charset="0"/>
                      </a:endParaRPr>
                    </a:p>
                  </a:txBody>
                  <a:tcPr marL="68580" marR="68580" marT="0" marB="0" anchor="ctr"/>
                </a:tc>
              </a:tr>
              <a:tr h="4973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chromium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0.004</a:t>
                      </a:r>
                      <a:endParaRPr lang="en-US" sz="1600" b="0">
                        <a:effectLst/>
                        <a:latin typeface="Times New Roman" pitchFamily="18" charset="0"/>
                        <a:ea typeface="Times New Roman"/>
                        <a:cs typeface="Times New Roman" pitchFamily="18" charset="0"/>
                      </a:endParaRPr>
                    </a:p>
                  </a:txBody>
                  <a:tcPr marL="68580" marR="68580" marT="0" marB="0" anchor="ctr"/>
                </a:tc>
              </a:tr>
              <a:tr h="4973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magnesium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0.052</a:t>
                      </a:r>
                      <a:endParaRPr lang="en-US" sz="1600" b="0">
                        <a:effectLst/>
                        <a:latin typeface="Times New Roman" pitchFamily="18" charset="0"/>
                        <a:ea typeface="Times New Roman"/>
                        <a:cs typeface="Times New Roman" pitchFamily="18" charset="0"/>
                      </a:endParaRPr>
                    </a:p>
                  </a:txBody>
                  <a:tcPr marL="68580" marR="68580" marT="0" marB="0" anchor="ctr"/>
                </a:tc>
              </a:tr>
              <a:tr h="4973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nickel</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0.85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25.74</a:t>
                      </a:r>
                      <a:endParaRPr lang="en-US" sz="1600" b="0">
                        <a:effectLst/>
                        <a:latin typeface="Times New Roman" pitchFamily="18" charset="0"/>
                        <a:ea typeface="Times New Roman"/>
                        <a:cs typeface="Times New Roman" pitchFamily="18" charset="0"/>
                      </a:endParaRPr>
                    </a:p>
                  </a:txBody>
                  <a:tcPr marL="68580" marR="68580" marT="0" marB="0" anchor="ctr"/>
                </a:tc>
              </a:tr>
              <a:tr h="4973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cobalt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0.007</a:t>
                      </a:r>
                      <a:endParaRPr lang="en-US" sz="1600" b="0">
                        <a:effectLst/>
                        <a:latin typeface="Times New Roman" pitchFamily="18" charset="0"/>
                        <a:ea typeface="Times New Roman"/>
                        <a:cs typeface="Times New Roman" pitchFamily="18" charset="0"/>
                      </a:endParaRPr>
                    </a:p>
                  </a:txBody>
                  <a:tcPr marL="68580" marR="68580" marT="0" marB="0" anchor="ctr"/>
                </a:tc>
              </a:tr>
              <a:tr h="4973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calcium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0.06</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0.52</a:t>
                      </a:r>
                      <a:endParaRPr lang="en-US" sz="1600" b="0">
                        <a:effectLst/>
                        <a:latin typeface="Times New Roman" pitchFamily="18" charset="0"/>
                        <a:ea typeface="Times New Roman"/>
                        <a:cs typeface="Times New Roman" pitchFamily="18" charset="0"/>
                      </a:endParaRPr>
                    </a:p>
                  </a:txBody>
                  <a:tcPr marL="68580" marR="68580" marT="0" marB="0" anchor="ctr"/>
                </a:tc>
              </a:tr>
              <a:tr h="4973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potassium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0.15</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3779993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r>
              <a:rPr lang="en-US" sz="3200" dirty="0" smtClean="0">
                <a:latin typeface="Times New Roman" pitchFamily="18" charset="0"/>
                <a:cs typeface="Times New Roman" pitchFamily="18" charset="0"/>
              </a:rPr>
              <a:t>Nickel concentrations </a:t>
            </a:r>
            <a:r>
              <a:rPr lang="en-US" sz="3200" dirty="0">
                <a:latin typeface="Times New Roman" pitchFamily="18" charset="0"/>
                <a:cs typeface="Times New Roman" pitchFamily="18" charset="0"/>
              </a:rPr>
              <a:t>in </a:t>
            </a:r>
            <a:r>
              <a:rPr lang="en-US" sz="3200" i="1" dirty="0">
                <a:latin typeface="Times New Roman" pitchFamily="18" charset="0"/>
                <a:cs typeface="Times New Roman" pitchFamily="18" charset="0"/>
              </a:rPr>
              <a:t>Sebertia acuminata</a:t>
            </a:r>
            <a:r>
              <a:rPr lang="en-US" sz="3200" dirty="0">
                <a:latin typeface="Times New Roman" pitchFamily="18" charset="0"/>
                <a:cs typeface="Times New Roman" pitchFamily="18" charset="0"/>
              </a:rPr>
              <a:t> compared with values for other plant </a:t>
            </a:r>
            <a:r>
              <a:rPr lang="en-US" sz="3200" dirty="0" smtClean="0">
                <a:latin typeface="Times New Roman" pitchFamily="18" charset="0"/>
                <a:cs typeface="Times New Roman" pitchFamily="18" charset="0"/>
              </a:rPr>
              <a:t>species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25.5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19179158"/>
              </p:ext>
            </p:extLst>
          </p:nvPr>
        </p:nvGraphicFramePr>
        <p:xfrm>
          <a:off x="270561" y="1249315"/>
          <a:ext cx="8656462" cy="5033985"/>
        </p:xfrm>
        <a:graphic>
          <a:graphicData uri="http://schemas.openxmlformats.org/drawingml/2006/table">
            <a:tbl>
              <a:tblPr firstRow="1" firstCol="1" bandRow="1">
                <a:tableStyleId>{5C22544A-7EE6-4342-B048-85BDC9FD1C3A}</a:tableStyleId>
              </a:tblPr>
              <a:tblGrid>
                <a:gridCol w="3107865"/>
                <a:gridCol w="1139008"/>
                <a:gridCol w="1789870"/>
                <a:gridCol w="2619719"/>
              </a:tblGrid>
              <a:tr h="310962">
                <a:tc>
                  <a:txBody>
                    <a:bodyPr/>
                    <a:lstStyle/>
                    <a:p>
                      <a:pPr marL="0" marR="0">
                        <a:lnSpc>
                          <a:spcPct val="100000"/>
                        </a:lnSpc>
                        <a:spcBef>
                          <a:spcPts val="0"/>
                        </a:spcBef>
                        <a:spcAft>
                          <a:spcPts val="0"/>
                        </a:spcAft>
                      </a:pPr>
                      <a:r>
                        <a:rPr lang="en-US" sz="2000" b="0" dirty="0">
                          <a:effectLst/>
                          <a:latin typeface="Times New Roman" pitchFamily="18" charset="0"/>
                          <a:cs typeface="Times New Roman" pitchFamily="18" charset="0"/>
                        </a:rPr>
                        <a:t>species</a:t>
                      </a:r>
                      <a:endParaRPr lang="en-US" sz="1400" b="0"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dirty="0">
                          <a:effectLst/>
                          <a:latin typeface="Times New Roman" pitchFamily="18" charset="0"/>
                          <a:cs typeface="Times New Roman" pitchFamily="18" charset="0"/>
                        </a:rPr>
                        <a:t>tissue</a:t>
                      </a:r>
                      <a:endParaRPr lang="en-US" sz="1400" b="0" dirty="0">
                        <a:effectLst/>
                        <a:latin typeface="Times New Roman" pitchFamily="18" charset="0"/>
                        <a:ea typeface="Times New Roman"/>
                        <a:cs typeface="Times New Roman" pitchFamily="18" charset="0"/>
                      </a:endParaRPr>
                    </a:p>
                  </a:txBody>
                  <a:tcPr marL="68580" marR="68580" marT="0" marB="0"/>
                </a:tc>
                <a:tc>
                  <a:txBody>
                    <a:bodyPr/>
                    <a:lstStyle/>
                    <a:p>
                      <a:pPr marL="0" marR="0" algn="r">
                        <a:lnSpc>
                          <a:spcPct val="100000"/>
                        </a:lnSpc>
                        <a:spcBef>
                          <a:spcPts val="0"/>
                        </a:spcBef>
                        <a:spcAft>
                          <a:spcPts val="0"/>
                        </a:spcAft>
                      </a:pPr>
                      <a:r>
                        <a:rPr lang="en-US" sz="2000" b="0" dirty="0">
                          <a:effectLst/>
                          <a:latin typeface="Times New Roman" pitchFamily="18" charset="0"/>
                          <a:cs typeface="Times New Roman" pitchFamily="18" charset="0"/>
                        </a:rPr>
                        <a:t>conc. of nickel</a:t>
                      </a:r>
                      <a:endParaRPr lang="en-US" sz="1400" b="0"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locality</a:t>
                      </a:r>
                      <a:endParaRPr lang="en-US" sz="1400" b="0">
                        <a:effectLst/>
                        <a:latin typeface="Times New Roman" pitchFamily="18" charset="0"/>
                        <a:ea typeface="Times New Roman"/>
                        <a:cs typeface="Times New Roman" pitchFamily="18" charset="0"/>
                      </a:endParaRPr>
                    </a:p>
                  </a:txBody>
                  <a:tcPr marL="68580" marR="68580" marT="0" marB="0"/>
                </a:tc>
              </a:tr>
              <a:tr h="1302441">
                <a:tc>
                  <a:txBody>
                    <a:bodyPr/>
                    <a:lstStyle/>
                    <a:p>
                      <a:pPr marL="0" marR="0">
                        <a:lnSpc>
                          <a:spcPct val="100000"/>
                        </a:lnSpc>
                        <a:spcBef>
                          <a:spcPts val="0"/>
                        </a:spcBef>
                        <a:spcAft>
                          <a:spcPts val="0"/>
                        </a:spcAft>
                      </a:pPr>
                      <a:r>
                        <a:rPr lang="en-US" sz="2000" b="0" i="1" dirty="0">
                          <a:effectLst/>
                          <a:latin typeface="Times New Roman" pitchFamily="18" charset="0"/>
                          <a:cs typeface="Times New Roman" pitchFamily="18" charset="0"/>
                        </a:rPr>
                        <a:t>Sebertia acuminata</a:t>
                      </a:r>
                      <a:endParaRPr lang="en-US" sz="1400" b="0" i="1"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dirty="0">
                          <a:effectLst/>
                          <a:latin typeface="Times New Roman" pitchFamily="18" charset="0"/>
                          <a:cs typeface="Times New Roman" pitchFamily="18" charset="0"/>
                        </a:rPr>
                        <a:t>latex</a:t>
                      </a:r>
                      <a:endParaRPr lang="en-US" sz="1400" b="0" dirty="0">
                        <a:effectLst/>
                        <a:latin typeface="Times New Roman" pitchFamily="18" charset="0"/>
                        <a:cs typeface="Times New Roman" pitchFamily="18" charset="0"/>
                      </a:endParaRPr>
                    </a:p>
                    <a:p>
                      <a:pPr marL="0" marR="0">
                        <a:lnSpc>
                          <a:spcPct val="100000"/>
                        </a:lnSpc>
                        <a:spcBef>
                          <a:spcPts val="0"/>
                        </a:spcBef>
                        <a:spcAft>
                          <a:spcPts val="0"/>
                        </a:spcAft>
                      </a:pPr>
                      <a:r>
                        <a:rPr lang="en-US" sz="2000" b="0" dirty="0">
                          <a:effectLst/>
                          <a:latin typeface="Times New Roman" pitchFamily="18" charset="0"/>
                          <a:cs typeface="Times New Roman" pitchFamily="18" charset="0"/>
                        </a:rPr>
                        <a:t>leaves</a:t>
                      </a:r>
                      <a:endParaRPr lang="en-US" sz="1400" b="0" dirty="0">
                        <a:effectLst/>
                        <a:latin typeface="Times New Roman" pitchFamily="18" charset="0"/>
                        <a:cs typeface="Times New Roman" pitchFamily="18" charset="0"/>
                      </a:endParaRPr>
                    </a:p>
                    <a:p>
                      <a:pPr marL="0" marR="0">
                        <a:lnSpc>
                          <a:spcPct val="100000"/>
                        </a:lnSpc>
                        <a:spcBef>
                          <a:spcPts val="0"/>
                        </a:spcBef>
                        <a:spcAft>
                          <a:spcPts val="0"/>
                        </a:spcAft>
                      </a:pPr>
                      <a:r>
                        <a:rPr lang="en-US" sz="2000" b="0" dirty="0">
                          <a:effectLst/>
                          <a:latin typeface="Times New Roman" pitchFamily="18" charset="0"/>
                          <a:cs typeface="Times New Roman" pitchFamily="18" charset="0"/>
                        </a:rPr>
                        <a:t>bark</a:t>
                      </a:r>
                      <a:endParaRPr lang="en-US" sz="1400" b="0" dirty="0">
                        <a:effectLst/>
                        <a:latin typeface="Times New Roman" pitchFamily="18" charset="0"/>
                        <a:cs typeface="Times New Roman" pitchFamily="18" charset="0"/>
                      </a:endParaRPr>
                    </a:p>
                    <a:p>
                      <a:pPr marL="0" marR="0">
                        <a:lnSpc>
                          <a:spcPct val="100000"/>
                        </a:lnSpc>
                        <a:spcBef>
                          <a:spcPts val="0"/>
                        </a:spcBef>
                        <a:spcAft>
                          <a:spcPts val="0"/>
                        </a:spcAft>
                      </a:pPr>
                      <a:r>
                        <a:rPr lang="en-US" sz="2000" b="0" dirty="0">
                          <a:effectLst/>
                          <a:latin typeface="Times New Roman" pitchFamily="18" charset="0"/>
                          <a:cs typeface="Times New Roman" pitchFamily="18" charset="0"/>
                        </a:rPr>
                        <a:t>fruits </a:t>
                      </a:r>
                      <a:endParaRPr lang="en-US" sz="1400" b="0" dirty="0">
                        <a:effectLst/>
                        <a:latin typeface="Times New Roman" pitchFamily="18" charset="0"/>
                        <a:ea typeface="Times New Roman"/>
                        <a:cs typeface="Times New Roman" pitchFamily="18" charset="0"/>
                      </a:endParaRPr>
                    </a:p>
                  </a:txBody>
                  <a:tcPr marL="68580" marR="68580" marT="0" marB="0"/>
                </a:tc>
                <a:tc>
                  <a:txBody>
                    <a:bodyPr/>
                    <a:lstStyle/>
                    <a:p>
                      <a:pPr marL="0" marR="0" algn="r">
                        <a:lnSpc>
                          <a:spcPct val="100000"/>
                        </a:lnSpc>
                        <a:spcBef>
                          <a:spcPts val="0"/>
                        </a:spcBef>
                        <a:spcAft>
                          <a:spcPts val="0"/>
                        </a:spcAft>
                      </a:pPr>
                      <a:r>
                        <a:rPr lang="en-US" sz="2000" b="0" dirty="0">
                          <a:effectLst/>
                          <a:latin typeface="Times New Roman" pitchFamily="18" charset="0"/>
                          <a:cs typeface="Times New Roman" pitchFamily="18" charset="0"/>
                        </a:rPr>
                        <a:t>25.74</a:t>
                      </a:r>
                      <a:endParaRPr lang="en-US" sz="1400" b="0" dirty="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dirty="0">
                          <a:effectLst/>
                          <a:latin typeface="Times New Roman" pitchFamily="18" charset="0"/>
                          <a:cs typeface="Times New Roman" pitchFamily="18" charset="0"/>
                        </a:rPr>
                        <a:t>1.17</a:t>
                      </a:r>
                      <a:endParaRPr lang="en-US" sz="1400" b="0" dirty="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dirty="0">
                          <a:effectLst/>
                          <a:latin typeface="Times New Roman" pitchFamily="18" charset="0"/>
                          <a:cs typeface="Times New Roman" pitchFamily="18" charset="0"/>
                        </a:rPr>
                        <a:t>2.45</a:t>
                      </a:r>
                      <a:endParaRPr lang="en-US" sz="1400" b="0" dirty="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dirty="0">
                          <a:effectLst/>
                          <a:latin typeface="Times New Roman" pitchFamily="18" charset="0"/>
                          <a:cs typeface="Times New Roman" pitchFamily="18" charset="0"/>
                        </a:rPr>
                        <a:t>0.30</a:t>
                      </a:r>
                      <a:endParaRPr lang="en-US" sz="1400" b="0"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New Caledonia</a:t>
                      </a:r>
                      <a:endParaRPr lang="en-US" sz="1400" b="0">
                        <a:effectLst/>
                        <a:latin typeface="Times New Roman" pitchFamily="18" charset="0"/>
                        <a:ea typeface="Times New Roman"/>
                        <a:cs typeface="Times New Roman" pitchFamily="18" charset="0"/>
                      </a:endParaRPr>
                    </a:p>
                  </a:txBody>
                  <a:tcPr marL="68580" marR="68580" marT="0" marB="0"/>
                </a:tc>
              </a:tr>
              <a:tr h="1243848">
                <a:tc>
                  <a:txBody>
                    <a:bodyPr/>
                    <a:lstStyle/>
                    <a:p>
                      <a:pPr marL="0" marR="0">
                        <a:lnSpc>
                          <a:spcPct val="100000"/>
                        </a:lnSpc>
                        <a:spcBef>
                          <a:spcPts val="0"/>
                        </a:spcBef>
                        <a:spcAft>
                          <a:spcPts val="0"/>
                        </a:spcAft>
                      </a:pPr>
                      <a:r>
                        <a:rPr lang="en-US" sz="2000" b="0" i="1" dirty="0" err="1">
                          <a:effectLst/>
                          <a:latin typeface="Times New Roman" pitchFamily="18" charset="0"/>
                          <a:cs typeface="Times New Roman" pitchFamily="18" charset="0"/>
                        </a:rPr>
                        <a:t>Hybanthus</a:t>
                      </a:r>
                      <a:r>
                        <a:rPr lang="en-US" sz="2000" b="0" i="1" dirty="0">
                          <a:effectLst/>
                          <a:latin typeface="Times New Roman" pitchFamily="18" charset="0"/>
                          <a:cs typeface="Times New Roman" pitchFamily="18" charset="0"/>
                        </a:rPr>
                        <a:t> </a:t>
                      </a:r>
                      <a:r>
                        <a:rPr lang="en-US" sz="2000" b="0" i="1" dirty="0" err="1">
                          <a:effectLst/>
                          <a:latin typeface="Times New Roman" pitchFamily="18" charset="0"/>
                          <a:cs typeface="Times New Roman" pitchFamily="18" charset="0"/>
                        </a:rPr>
                        <a:t>floribundus</a:t>
                      </a:r>
                      <a:endParaRPr lang="en-US" sz="1400" b="0" i="1"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leaves </a:t>
                      </a:r>
                      <a:endParaRPr lang="en-US" sz="1400" b="0">
                        <a:effectLst/>
                        <a:latin typeface="Times New Roman" pitchFamily="18" charset="0"/>
                        <a:cs typeface="Times New Roman" pitchFamily="18" charset="0"/>
                      </a:endParaRPr>
                    </a:p>
                    <a:p>
                      <a:pPr marL="0" marR="0">
                        <a:lnSpc>
                          <a:spcPct val="100000"/>
                        </a:lnSpc>
                        <a:spcBef>
                          <a:spcPts val="0"/>
                        </a:spcBef>
                        <a:spcAft>
                          <a:spcPts val="0"/>
                        </a:spcAft>
                      </a:pPr>
                      <a:r>
                        <a:rPr lang="en-US" sz="2000" b="0">
                          <a:effectLst/>
                          <a:latin typeface="Times New Roman" pitchFamily="18" charset="0"/>
                          <a:cs typeface="Times New Roman" pitchFamily="18" charset="0"/>
                        </a:rPr>
                        <a:t>bark </a:t>
                      </a:r>
                      <a:endParaRPr lang="en-US" sz="1400" b="0">
                        <a:effectLst/>
                        <a:latin typeface="Times New Roman" pitchFamily="18" charset="0"/>
                        <a:cs typeface="Times New Roman" pitchFamily="18" charset="0"/>
                      </a:endParaRPr>
                    </a:p>
                    <a:p>
                      <a:pPr marL="0" marR="0">
                        <a:lnSpc>
                          <a:spcPct val="100000"/>
                        </a:lnSpc>
                        <a:spcBef>
                          <a:spcPts val="0"/>
                        </a:spcBef>
                        <a:spcAft>
                          <a:spcPts val="0"/>
                        </a:spcAft>
                      </a:pPr>
                      <a:r>
                        <a:rPr lang="en-US" sz="2000" b="0">
                          <a:effectLst/>
                          <a:latin typeface="Times New Roman" pitchFamily="18" charset="0"/>
                          <a:cs typeface="Times New Roman" pitchFamily="18" charset="0"/>
                        </a:rPr>
                        <a:t>fruits </a:t>
                      </a:r>
                      <a:endParaRPr lang="en-US" sz="1400" b="0">
                        <a:effectLst/>
                        <a:latin typeface="Times New Roman" pitchFamily="18" charset="0"/>
                        <a:cs typeface="Times New Roman" pitchFamily="18" charset="0"/>
                      </a:endParaRPr>
                    </a:p>
                    <a:p>
                      <a:pPr marL="0" marR="0">
                        <a:lnSpc>
                          <a:spcPct val="100000"/>
                        </a:lnSpc>
                        <a:spcBef>
                          <a:spcPts val="0"/>
                        </a:spcBef>
                        <a:spcAft>
                          <a:spcPts val="0"/>
                        </a:spcAft>
                      </a:pPr>
                      <a:r>
                        <a:rPr lang="en-US" sz="2000" b="0">
                          <a:effectLst/>
                          <a:latin typeface="Times New Roman" pitchFamily="18" charset="0"/>
                          <a:cs typeface="Times New Roman" pitchFamily="18" charset="0"/>
                        </a:rPr>
                        <a:t>flowers</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gn="r">
                        <a:lnSpc>
                          <a:spcPct val="100000"/>
                        </a:lnSpc>
                        <a:spcBef>
                          <a:spcPts val="0"/>
                        </a:spcBef>
                        <a:spcAft>
                          <a:spcPts val="0"/>
                        </a:spcAft>
                      </a:pPr>
                      <a:r>
                        <a:rPr lang="en-US" sz="2000" b="0">
                          <a:effectLst/>
                          <a:latin typeface="Times New Roman" pitchFamily="18" charset="0"/>
                          <a:cs typeface="Times New Roman" pitchFamily="18" charset="0"/>
                        </a:rPr>
                        <a:t>0.71</a:t>
                      </a:r>
                      <a:endParaRPr lang="en-US" sz="1400" b="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a:effectLst/>
                          <a:latin typeface="Times New Roman" pitchFamily="18" charset="0"/>
                          <a:cs typeface="Times New Roman" pitchFamily="18" charset="0"/>
                        </a:rPr>
                        <a:t>0.17</a:t>
                      </a:r>
                      <a:endParaRPr lang="en-US" sz="1400" b="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a:effectLst/>
                          <a:latin typeface="Times New Roman" pitchFamily="18" charset="0"/>
                          <a:cs typeface="Times New Roman" pitchFamily="18" charset="0"/>
                        </a:rPr>
                        <a:t>0.13</a:t>
                      </a:r>
                      <a:endParaRPr lang="en-US" sz="1400" b="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a:effectLst/>
                          <a:latin typeface="Times New Roman" pitchFamily="18" charset="0"/>
                          <a:cs typeface="Times New Roman" pitchFamily="18" charset="0"/>
                        </a:rPr>
                        <a:t>0.48</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Western Australia  </a:t>
                      </a:r>
                      <a:endParaRPr lang="en-US" sz="1400" b="0">
                        <a:effectLst/>
                        <a:latin typeface="Times New Roman" pitchFamily="18" charset="0"/>
                        <a:ea typeface="Times New Roman"/>
                        <a:cs typeface="Times New Roman" pitchFamily="18" charset="0"/>
                      </a:endParaRPr>
                    </a:p>
                  </a:txBody>
                  <a:tcPr marL="68580" marR="68580" marT="0" marB="0"/>
                </a:tc>
              </a:tr>
              <a:tr h="310962">
                <a:tc>
                  <a:txBody>
                    <a:bodyPr/>
                    <a:lstStyle/>
                    <a:p>
                      <a:pPr marL="0" marR="0">
                        <a:lnSpc>
                          <a:spcPct val="100000"/>
                        </a:lnSpc>
                        <a:spcBef>
                          <a:spcPts val="0"/>
                        </a:spcBef>
                        <a:spcAft>
                          <a:spcPts val="0"/>
                        </a:spcAft>
                      </a:pPr>
                      <a:r>
                        <a:rPr lang="en-US" sz="2000" b="0" i="1" dirty="0">
                          <a:effectLst/>
                          <a:latin typeface="Times New Roman" pitchFamily="18" charset="0"/>
                          <a:cs typeface="Times New Roman" pitchFamily="18" charset="0"/>
                        </a:rPr>
                        <a:t>Alyssum </a:t>
                      </a:r>
                      <a:r>
                        <a:rPr lang="en-US" sz="2000" b="0" i="1" dirty="0" err="1">
                          <a:effectLst/>
                          <a:latin typeface="Times New Roman" pitchFamily="18" charset="0"/>
                          <a:cs typeface="Times New Roman" pitchFamily="18" charset="0"/>
                        </a:rPr>
                        <a:t>bertolonii</a:t>
                      </a:r>
                      <a:endParaRPr lang="en-US" sz="1400" b="0" i="1"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leaves</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gn="r">
                        <a:lnSpc>
                          <a:spcPct val="100000"/>
                        </a:lnSpc>
                        <a:spcBef>
                          <a:spcPts val="0"/>
                        </a:spcBef>
                        <a:spcAft>
                          <a:spcPts val="0"/>
                        </a:spcAft>
                      </a:pPr>
                      <a:r>
                        <a:rPr lang="en-US" sz="2000" b="0">
                          <a:effectLst/>
                          <a:latin typeface="Times New Roman" pitchFamily="18" charset="0"/>
                          <a:cs typeface="Times New Roman" pitchFamily="18" charset="0"/>
                        </a:rPr>
                        <a:t>0.80</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Italy</a:t>
                      </a:r>
                      <a:endParaRPr lang="en-US" sz="1400" b="0">
                        <a:effectLst/>
                        <a:latin typeface="Times New Roman" pitchFamily="18" charset="0"/>
                        <a:ea typeface="Times New Roman"/>
                        <a:cs typeface="Times New Roman" pitchFamily="18" charset="0"/>
                      </a:endParaRPr>
                    </a:p>
                  </a:txBody>
                  <a:tcPr marL="68580" marR="68580" marT="0" marB="0"/>
                </a:tc>
              </a:tr>
              <a:tr h="310962">
                <a:tc>
                  <a:txBody>
                    <a:bodyPr/>
                    <a:lstStyle/>
                    <a:p>
                      <a:pPr marL="0" marR="0">
                        <a:lnSpc>
                          <a:spcPct val="100000"/>
                        </a:lnSpc>
                        <a:spcBef>
                          <a:spcPts val="0"/>
                        </a:spcBef>
                        <a:spcAft>
                          <a:spcPts val="0"/>
                        </a:spcAft>
                      </a:pPr>
                      <a:r>
                        <a:rPr lang="en-US" sz="2000" b="0" dirty="0">
                          <a:effectLst/>
                          <a:latin typeface="Times New Roman" pitchFamily="18" charset="0"/>
                          <a:cs typeface="Times New Roman" pitchFamily="18" charset="0"/>
                        </a:rPr>
                        <a:t>3 </a:t>
                      </a:r>
                      <a:r>
                        <a:rPr lang="en-US" sz="2000" b="0" i="1" dirty="0" err="1">
                          <a:effectLst/>
                          <a:latin typeface="Times New Roman" pitchFamily="18" charset="0"/>
                          <a:cs typeface="Times New Roman" pitchFamily="18" charset="0"/>
                        </a:rPr>
                        <a:t>Homalium</a:t>
                      </a:r>
                      <a:r>
                        <a:rPr lang="en-US" sz="2000" b="0" dirty="0">
                          <a:effectLst/>
                          <a:latin typeface="Times New Roman" pitchFamily="18" charset="0"/>
                          <a:cs typeface="Times New Roman" pitchFamily="18" charset="0"/>
                        </a:rPr>
                        <a:t> species</a:t>
                      </a:r>
                      <a:endParaRPr lang="en-US" sz="1400" b="0"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leaves</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gn="r">
                        <a:lnSpc>
                          <a:spcPct val="100000"/>
                        </a:lnSpc>
                        <a:spcBef>
                          <a:spcPts val="0"/>
                        </a:spcBef>
                        <a:spcAft>
                          <a:spcPts val="0"/>
                        </a:spcAft>
                      </a:pPr>
                      <a:r>
                        <a:rPr lang="en-US" sz="2000" b="0">
                          <a:effectLst/>
                          <a:latin typeface="Times New Roman" pitchFamily="18" charset="0"/>
                          <a:cs typeface="Times New Roman" pitchFamily="18" charset="0"/>
                        </a:rPr>
                        <a:t>0.69 - 1.45</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New Caledonia</a:t>
                      </a:r>
                      <a:endParaRPr lang="en-US" sz="1400" b="0">
                        <a:effectLst/>
                        <a:latin typeface="Times New Roman" pitchFamily="18" charset="0"/>
                        <a:ea typeface="Times New Roman"/>
                        <a:cs typeface="Times New Roman" pitchFamily="18" charset="0"/>
                      </a:endParaRPr>
                    </a:p>
                  </a:txBody>
                  <a:tcPr marL="68580" marR="68580" marT="0" marB="0"/>
                </a:tc>
              </a:tr>
              <a:tr h="310962">
                <a:tc>
                  <a:txBody>
                    <a:bodyPr/>
                    <a:lstStyle/>
                    <a:p>
                      <a:pPr marL="0" marR="0">
                        <a:lnSpc>
                          <a:spcPct val="100000"/>
                        </a:lnSpc>
                        <a:spcBef>
                          <a:spcPts val="0"/>
                        </a:spcBef>
                        <a:spcAft>
                          <a:spcPts val="0"/>
                        </a:spcAft>
                      </a:pPr>
                      <a:r>
                        <a:rPr lang="en-US" sz="2000" b="0" dirty="0">
                          <a:effectLst/>
                          <a:latin typeface="Times New Roman" pitchFamily="18" charset="0"/>
                          <a:cs typeface="Times New Roman" pitchFamily="18" charset="0"/>
                        </a:rPr>
                        <a:t>2 other </a:t>
                      </a:r>
                      <a:r>
                        <a:rPr lang="en-US" sz="2000" b="0" i="1" dirty="0" err="1">
                          <a:effectLst/>
                          <a:latin typeface="Times New Roman" pitchFamily="18" charset="0"/>
                          <a:cs typeface="Times New Roman" pitchFamily="18" charset="0"/>
                        </a:rPr>
                        <a:t>Hybanthus</a:t>
                      </a:r>
                      <a:r>
                        <a:rPr lang="en-US" sz="2000" b="0" dirty="0">
                          <a:effectLst/>
                          <a:latin typeface="Times New Roman" pitchFamily="18" charset="0"/>
                          <a:cs typeface="Times New Roman" pitchFamily="18" charset="0"/>
                        </a:rPr>
                        <a:t> species</a:t>
                      </a:r>
                      <a:endParaRPr lang="en-US" sz="1400" b="0"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leaves</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gn="r">
                        <a:lnSpc>
                          <a:spcPct val="100000"/>
                        </a:lnSpc>
                        <a:spcBef>
                          <a:spcPts val="0"/>
                        </a:spcBef>
                        <a:spcAft>
                          <a:spcPts val="0"/>
                        </a:spcAft>
                      </a:pPr>
                      <a:r>
                        <a:rPr lang="en-US" sz="2000" b="0">
                          <a:effectLst/>
                          <a:latin typeface="Times New Roman" pitchFamily="18" charset="0"/>
                          <a:cs typeface="Times New Roman" pitchFamily="18" charset="0"/>
                        </a:rPr>
                        <a:t>0.60 - 1.38</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New Caledonia</a:t>
                      </a:r>
                      <a:endParaRPr lang="en-US" sz="1400" b="0">
                        <a:effectLst/>
                        <a:latin typeface="Times New Roman" pitchFamily="18" charset="0"/>
                        <a:ea typeface="Times New Roman"/>
                        <a:cs typeface="Times New Roman" pitchFamily="18" charset="0"/>
                      </a:endParaRPr>
                    </a:p>
                  </a:txBody>
                  <a:tcPr marL="68580" marR="68580" marT="0" marB="0"/>
                </a:tc>
              </a:tr>
              <a:tr h="1243848">
                <a:tc>
                  <a:txBody>
                    <a:bodyPr/>
                    <a:lstStyle/>
                    <a:p>
                      <a:pPr marL="0" marR="0">
                        <a:lnSpc>
                          <a:spcPct val="100000"/>
                        </a:lnSpc>
                        <a:spcBef>
                          <a:spcPts val="0"/>
                        </a:spcBef>
                        <a:spcAft>
                          <a:spcPts val="0"/>
                        </a:spcAft>
                      </a:pPr>
                      <a:r>
                        <a:rPr lang="en-US" sz="2000" b="0" i="1" dirty="0" err="1">
                          <a:effectLst/>
                          <a:latin typeface="Times New Roman" pitchFamily="18" charset="0"/>
                          <a:cs typeface="Times New Roman" pitchFamily="18" charset="0"/>
                        </a:rPr>
                        <a:t>Psychotria</a:t>
                      </a:r>
                      <a:r>
                        <a:rPr lang="en-US" sz="2000" b="0" i="1" dirty="0">
                          <a:effectLst/>
                          <a:latin typeface="Times New Roman" pitchFamily="18" charset="0"/>
                          <a:cs typeface="Times New Roman" pitchFamily="18" charset="0"/>
                        </a:rPr>
                        <a:t> </a:t>
                      </a:r>
                      <a:r>
                        <a:rPr lang="en-US" sz="2000" b="0" i="1" dirty="0" err="1">
                          <a:effectLst/>
                          <a:latin typeface="Times New Roman" pitchFamily="18" charset="0"/>
                          <a:cs typeface="Times New Roman" pitchFamily="18" charset="0"/>
                        </a:rPr>
                        <a:t>douarrei</a:t>
                      </a:r>
                      <a:endParaRPr lang="en-US" sz="1400" b="0" i="1" dirty="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a:effectLst/>
                          <a:latin typeface="Times New Roman" pitchFamily="18" charset="0"/>
                          <a:cs typeface="Times New Roman" pitchFamily="18" charset="0"/>
                        </a:rPr>
                        <a:t>leaves</a:t>
                      </a:r>
                      <a:endParaRPr lang="en-US" sz="1400" b="0">
                        <a:effectLst/>
                        <a:latin typeface="Times New Roman" pitchFamily="18" charset="0"/>
                        <a:cs typeface="Times New Roman" pitchFamily="18" charset="0"/>
                      </a:endParaRPr>
                    </a:p>
                    <a:p>
                      <a:pPr marL="0" marR="0">
                        <a:lnSpc>
                          <a:spcPct val="100000"/>
                        </a:lnSpc>
                        <a:spcBef>
                          <a:spcPts val="0"/>
                        </a:spcBef>
                        <a:spcAft>
                          <a:spcPts val="0"/>
                        </a:spcAft>
                      </a:pPr>
                      <a:r>
                        <a:rPr lang="en-US" sz="2000" b="0">
                          <a:effectLst/>
                          <a:latin typeface="Times New Roman" pitchFamily="18" charset="0"/>
                          <a:cs typeface="Times New Roman" pitchFamily="18" charset="0"/>
                        </a:rPr>
                        <a:t>bark</a:t>
                      </a:r>
                      <a:endParaRPr lang="en-US" sz="1400" b="0">
                        <a:effectLst/>
                        <a:latin typeface="Times New Roman" pitchFamily="18" charset="0"/>
                        <a:cs typeface="Times New Roman" pitchFamily="18" charset="0"/>
                      </a:endParaRPr>
                    </a:p>
                    <a:p>
                      <a:pPr marL="0" marR="0">
                        <a:lnSpc>
                          <a:spcPct val="100000"/>
                        </a:lnSpc>
                        <a:spcBef>
                          <a:spcPts val="0"/>
                        </a:spcBef>
                        <a:spcAft>
                          <a:spcPts val="0"/>
                        </a:spcAft>
                      </a:pPr>
                      <a:r>
                        <a:rPr lang="en-US" sz="2000" b="0">
                          <a:effectLst/>
                          <a:latin typeface="Times New Roman" pitchFamily="18" charset="0"/>
                          <a:cs typeface="Times New Roman" pitchFamily="18" charset="0"/>
                        </a:rPr>
                        <a:t>fruits</a:t>
                      </a:r>
                      <a:endParaRPr lang="en-US" sz="1400" b="0">
                        <a:effectLst/>
                        <a:latin typeface="Times New Roman" pitchFamily="18" charset="0"/>
                        <a:cs typeface="Times New Roman" pitchFamily="18" charset="0"/>
                      </a:endParaRPr>
                    </a:p>
                    <a:p>
                      <a:pPr marL="0" marR="0">
                        <a:lnSpc>
                          <a:spcPct val="100000"/>
                        </a:lnSpc>
                        <a:spcBef>
                          <a:spcPts val="0"/>
                        </a:spcBef>
                        <a:spcAft>
                          <a:spcPts val="0"/>
                        </a:spcAft>
                      </a:pPr>
                      <a:r>
                        <a:rPr lang="en-US" sz="2000" b="0">
                          <a:effectLst/>
                          <a:latin typeface="Times New Roman" pitchFamily="18" charset="0"/>
                          <a:cs typeface="Times New Roman" pitchFamily="18" charset="0"/>
                        </a:rPr>
                        <a:t>flowers </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gn="r">
                        <a:lnSpc>
                          <a:spcPct val="100000"/>
                        </a:lnSpc>
                        <a:spcBef>
                          <a:spcPts val="0"/>
                        </a:spcBef>
                        <a:spcAft>
                          <a:spcPts val="0"/>
                        </a:spcAft>
                      </a:pPr>
                      <a:r>
                        <a:rPr lang="en-US" sz="2000" b="0">
                          <a:effectLst/>
                          <a:latin typeface="Times New Roman" pitchFamily="18" charset="0"/>
                          <a:cs typeface="Times New Roman" pitchFamily="18" charset="0"/>
                        </a:rPr>
                        <a:t>3.40</a:t>
                      </a:r>
                      <a:endParaRPr lang="en-US" sz="1400" b="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a:effectLst/>
                          <a:latin typeface="Times New Roman" pitchFamily="18" charset="0"/>
                          <a:cs typeface="Times New Roman" pitchFamily="18" charset="0"/>
                        </a:rPr>
                        <a:t>5.24</a:t>
                      </a:r>
                      <a:endParaRPr lang="en-US" sz="1400" b="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a:effectLst/>
                          <a:latin typeface="Times New Roman" pitchFamily="18" charset="0"/>
                          <a:cs typeface="Times New Roman" pitchFamily="18" charset="0"/>
                        </a:rPr>
                        <a:t>2.30</a:t>
                      </a:r>
                      <a:endParaRPr lang="en-US" sz="1400" b="0">
                        <a:effectLst/>
                        <a:latin typeface="Times New Roman" pitchFamily="18" charset="0"/>
                        <a:cs typeface="Times New Roman" pitchFamily="18" charset="0"/>
                      </a:endParaRPr>
                    </a:p>
                    <a:p>
                      <a:pPr marL="0" marR="0" algn="r">
                        <a:lnSpc>
                          <a:spcPct val="100000"/>
                        </a:lnSpc>
                        <a:spcBef>
                          <a:spcPts val="0"/>
                        </a:spcBef>
                        <a:spcAft>
                          <a:spcPts val="0"/>
                        </a:spcAft>
                      </a:pPr>
                      <a:r>
                        <a:rPr lang="en-US" sz="2000" b="0">
                          <a:effectLst/>
                          <a:latin typeface="Times New Roman" pitchFamily="18" charset="0"/>
                          <a:cs typeface="Times New Roman" pitchFamily="18" charset="0"/>
                        </a:rPr>
                        <a:t>2.40</a:t>
                      </a:r>
                      <a:endParaRPr lang="en-US" sz="1400" b="0">
                        <a:effectLst/>
                        <a:latin typeface="Times New Roman" pitchFamily="18" charset="0"/>
                        <a:ea typeface="Times New Roman"/>
                        <a:cs typeface="Times New Roman" pitchFamily="18" charset="0"/>
                      </a:endParaRPr>
                    </a:p>
                  </a:txBody>
                  <a:tcPr marL="68580" marR="68580" marT="0" marB="0"/>
                </a:tc>
                <a:tc>
                  <a:txBody>
                    <a:bodyPr/>
                    <a:lstStyle/>
                    <a:p>
                      <a:pPr marL="0" marR="0">
                        <a:lnSpc>
                          <a:spcPct val="100000"/>
                        </a:lnSpc>
                        <a:spcBef>
                          <a:spcPts val="0"/>
                        </a:spcBef>
                        <a:spcAft>
                          <a:spcPts val="0"/>
                        </a:spcAft>
                      </a:pPr>
                      <a:r>
                        <a:rPr lang="en-US" sz="2000" b="0" dirty="0">
                          <a:effectLst/>
                          <a:latin typeface="Times New Roman" pitchFamily="18" charset="0"/>
                          <a:cs typeface="Times New Roman" pitchFamily="18" charset="0"/>
                        </a:rPr>
                        <a:t>New Caledonia</a:t>
                      </a:r>
                      <a:endParaRPr lang="en-US" sz="1400" b="0"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07577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4434643" cy="646331"/>
          </a:xfrm>
          <a:prstGeom prst="rect">
            <a:avLst/>
          </a:prstGeom>
        </p:spPr>
        <p:txBody>
          <a:bodyPr wrap="square">
            <a:spAutoFit/>
          </a:bodyPr>
          <a:lstStyle/>
          <a:p>
            <a:r>
              <a:rPr lang="en-US" sz="3600" dirty="0" smtClean="0">
                <a:latin typeface="Times New Roman" pitchFamily="18" charset="0"/>
                <a:cs typeface="Times New Roman" pitchFamily="18" charset="0"/>
              </a:rPr>
              <a:t>Arsenic in </a:t>
            </a:r>
            <a:r>
              <a:rPr lang="en-US" sz="3600" dirty="0">
                <a:latin typeface="Times New Roman" pitchFamily="18" charset="0"/>
                <a:cs typeface="Times New Roman" pitchFamily="18" charset="0"/>
              </a:rPr>
              <a:t>brake </a:t>
            </a:r>
            <a:r>
              <a:rPr lang="en-US" sz="3600" dirty="0" smtClean="0">
                <a:latin typeface="Times New Roman" pitchFamily="18" charset="0"/>
                <a:cs typeface="Times New Roman" pitchFamily="18" charset="0"/>
              </a:rPr>
              <a:t>fern</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1359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25.11 </a:t>
            </a:r>
            <a:endParaRPr lang="en-US" dirty="0">
              <a:latin typeface="Times New Roman" pitchFamily="18" charset="0"/>
              <a:cs typeface="Times New Roman" pitchFamily="18" charset="0"/>
            </a:endParaRPr>
          </a:p>
        </p:txBody>
      </p:sp>
      <p:pic>
        <p:nvPicPr>
          <p:cNvPr id="18434" name="Picture 2" descr="Figure25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037" y="0"/>
            <a:ext cx="4842333"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12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1" y="0"/>
            <a:ext cx="8601560" cy="1077218"/>
          </a:xfrm>
          <a:prstGeom prst="rect">
            <a:avLst/>
          </a:prstGeom>
          <a:noFill/>
          <a:ln w="9525">
            <a:noFill/>
            <a:miter lim="800000"/>
            <a:headEnd/>
            <a:tailEnd/>
          </a:ln>
        </p:spPr>
        <p:txBody>
          <a:bodyPr wrap="square">
            <a:spAutoFit/>
          </a:bodyPr>
          <a:lstStyle/>
          <a:p>
            <a:pPr algn="ctr"/>
            <a:r>
              <a:rPr lang="en-US" sz="3200" dirty="0" smtClean="0">
                <a:latin typeface="Times New Roman" pitchFamily="18" charset="0"/>
                <a:cs typeface="Times New Roman" pitchFamily="18" charset="0"/>
              </a:rPr>
              <a:t>Aquatic </a:t>
            </a:r>
            <a:r>
              <a:rPr lang="en-US" sz="3200" dirty="0">
                <a:latin typeface="Times New Roman" pitchFamily="18" charset="0"/>
                <a:cs typeface="Times New Roman" pitchFamily="18" charset="0"/>
              </a:rPr>
              <a:t>and terrestrial ecosystems are connected through nutrient cycles and energy </a:t>
            </a:r>
            <a:r>
              <a:rPr lang="en-US" sz="3200" dirty="0" smtClean="0">
                <a:latin typeface="Times New Roman" pitchFamily="18" charset="0"/>
                <a:cs typeface="Times New Roman" pitchFamily="18" charset="0"/>
              </a:rPr>
              <a:t>flows</a:t>
            </a:r>
            <a:endParaRPr lang="en-US" sz="32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5824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UN25.1</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42" y="1044827"/>
            <a:ext cx="7971758" cy="484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476176"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FACE experimental site at the Duke University </a:t>
            </a:r>
            <a:r>
              <a:rPr lang="en-US" sz="3600" dirty="0" smtClean="0">
                <a:latin typeface="Times New Roman" pitchFamily="18" charset="0"/>
                <a:cs typeface="Times New Roman" pitchFamily="18" charset="0"/>
              </a:rPr>
              <a:t>Forest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25.12 </a:t>
            </a:r>
            <a:endParaRPr lang="en-US" dirty="0">
              <a:latin typeface="Times New Roman" pitchFamily="18" charset="0"/>
              <a:cs typeface="Times New Roman" pitchFamily="18" charset="0"/>
            </a:endParaRPr>
          </a:p>
        </p:txBody>
      </p:sp>
      <p:pic>
        <p:nvPicPr>
          <p:cNvPr id="19458" name="Picture 2" descr="Figure25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75" y="1239864"/>
            <a:ext cx="7953531" cy="505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584775"/>
          </a:xfrm>
          <a:prstGeom prst="rect">
            <a:avLst/>
          </a:prstGeom>
        </p:spPr>
        <p:txBody>
          <a:bodyPr wrap="square">
            <a:spAutoFit/>
          </a:bodyPr>
          <a:lstStyle/>
          <a:p>
            <a:r>
              <a:rPr lang="en-US" sz="3200" dirty="0" smtClean="0">
                <a:latin typeface="Times New Roman" pitchFamily="18" charset="0"/>
                <a:cs typeface="Times New Roman" pitchFamily="18" charset="0"/>
              </a:rPr>
              <a:t>Characteristics </a:t>
            </a:r>
            <a:r>
              <a:rPr lang="en-US" sz="3200" dirty="0">
                <a:latin typeface="Times New Roman" pitchFamily="18" charset="0"/>
                <a:cs typeface="Times New Roman" pitchFamily="18" charset="0"/>
              </a:rPr>
              <a:t>of the four FACE </a:t>
            </a:r>
            <a:r>
              <a:rPr lang="en-US" sz="3200" dirty="0" smtClean="0">
                <a:latin typeface="Times New Roman" pitchFamily="18" charset="0"/>
                <a:cs typeface="Times New Roman" pitchFamily="18" charset="0"/>
              </a:rPr>
              <a:t>experiments </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25.6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37336147"/>
              </p:ext>
            </p:extLst>
          </p:nvPr>
        </p:nvGraphicFramePr>
        <p:xfrm>
          <a:off x="187375" y="1022891"/>
          <a:ext cx="8755146" cy="4575929"/>
        </p:xfrm>
        <a:graphic>
          <a:graphicData uri="http://schemas.openxmlformats.org/drawingml/2006/table">
            <a:tbl>
              <a:tblPr firstRow="1" firstCol="1" bandRow="1">
                <a:tableStyleId>{5C22544A-7EE6-4342-B048-85BDC9FD1C3A}</a:tableStyleId>
              </a:tblPr>
              <a:tblGrid>
                <a:gridCol w="2595491"/>
                <a:gridCol w="1556659"/>
                <a:gridCol w="1764235"/>
                <a:gridCol w="1573884"/>
                <a:gridCol w="1264877"/>
              </a:tblGrid>
              <a:tr h="724403">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Characteristic</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NC FACE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WI FACE</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TN FACE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IT FACE</a:t>
                      </a:r>
                      <a:endParaRPr lang="en-US" sz="1600" b="0">
                        <a:effectLst/>
                        <a:latin typeface="Times New Roman" pitchFamily="18" charset="0"/>
                        <a:ea typeface="Times New Roman"/>
                        <a:cs typeface="Times New Roman" pitchFamily="18" charset="0"/>
                      </a:endParaRPr>
                    </a:p>
                  </a:txBody>
                  <a:tcPr marL="68580" marR="68580" marT="0" marB="0" anchor="ctr"/>
                </a:tc>
              </a:tr>
              <a:tr h="104000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mean annual precipitation (mm)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1140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810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1390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818</a:t>
                      </a:r>
                      <a:endParaRPr lang="en-US" sz="1600" b="0">
                        <a:effectLst/>
                        <a:latin typeface="Times New Roman" pitchFamily="18" charset="0"/>
                        <a:ea typeface="Times New Roman"/>
                        <a:cs typeface="Times New Roman" pitchFamily="18" charset="0"/>
                      </a:endParaRPr>
                    </a:p>
                  </a:txBody>
                  <a:tcPr marL="68580" marR="68580" marT="0" marB="0" anchor="ctr"/>
                </a:tc>
              </a:tr>
              <a:tr h="104000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mean annual temperature (</a:t>
                      </a:r>
                      <a:r>
                        <a:rPr lang="en-US" sz="2400" b="0" baseline="30000">
                          <a:effectLst/>
                          <a:latin typeface="Times New Roman" pitchFamily="18" charset="0"/>
                          <a:cs typeface="Times New Roman" pitchFamily="18" charset="0"/>
                        </a:rPr>
                        <a:t>o</a:t>
                      </a:r>
                      <a:r>
                        <a:rPr lang="en-US" sz="2400" b="0">
                          <a:effectLst/>
                          <a:latin typeface="Times New Roman" pitchFamily="18" charset="0"/>
                          <a:cs typeface="Times New Roman" pitchFamily="18" charset="0"/>
                        </a:rPr>
                        <a:t>C)</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15.5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14.2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14.1</a:t>
                      </a:r>
                      <a:endParaRPr lang="en-US" sz="1600" b="0">
                        <a:effectLst/>
                        <a:latin typeface="Times New Roman" pitchFamily="18" charset="0"/>
                        <a:ea typeface="Times New Roman"/>
                        <a:cs typeface="Times New Roman" pitchFamily="18" charset="0"/>
                      </a:endParaRPr>
                    </a:p>
                  </a:txBody>
                  <a:tcPr marL="68580" marR="68580" marT="0" marB="0" anchor="ctr"/>
                </a:tc>
              </a:tr>
              <a:tr h="724403">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growing season (days)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200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150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247</a:t>
                      </a:r>
                      <a:endParaRPr lang="en-US" sz="1600" b="0">
                        <a:effectLst/>
                        <a:latin typeface="Times New Roman" pitchFamily="18" charset="0"/>
                        <a:ea typeface="Times New Roman"/>
                        <a:cs typeface="Times New Roman" pitchFamily="18" charset="0"/>
                      </a:endParaRPr>
                    </a:p>
                  </a:txBody>
                  <a:tcPr marL="68580" marR="68580" marT="0" marB="0" anchor="ctr"/>
                </a:tc>
              </a:tr>
              <a:tr h="1040002">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dominant vegetation</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loblolly pine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aspen, maple, birch</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Sweetgum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poplar</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026179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9"/>
            <a:ext cx="4105653" cy="2308324"/>
          </a:xfrm>
          <a:prstGeom prst="rect">
            <a:avLst/>
          </a:prstGeom>
        </p:spPr>
        <p:txBody>
          <a:bodyPr wrap="square">
            <a:spAutoFit/>
          </a:bodyPr>
          <a:lstStyle/>
          <a:p>
            <a:r>
              <a:rPr lang="en-US" sz="3600" dirty="0" smtClean="0">
                <a:latin typeface="Times New Roman" pitchFamily="18" charset="0"/>
                <a:cs typeface="Times New Roman" pitchFamily="18" charset="0"/>
              </a:rPr>
              <a:t>Responses </a:t>
            </a:r>
            <a:r>
              <a:rPr lang="en-US" sz="3600" dirty="0">
                <a:latin typeface="Times New Roman" pitchFamily="18" charset="0"/>
                <a:cs typeface="Times New Roman" pitchFamily="18" charset="0"/>
              </a:rPr>
              <a:t>of NPP and APAR to elevated [CO2] in FACE </a:t>
            </a:r>
            <a:r>
              <a:rPr lang="en-US" sz="3600" dirty="0" smtClean="0">
                <a:latin typeface="Times New Roman" pitchFamily="18" charset="0"/>
                <a:cs typeface="Times New Roman" pitchFamily="18" charset="0"/>
              </a:rPr>
              <a:t>experiments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25.13 </a:t>
            </a:r>
            <a:endParaRPr lang="en-US" dirty="0">
              <a:latin typeface="Times New Roman" pitchFamily="18" charset="0"/>
              <a:cs typeface="Times New Roman" pitchFamily="18" charset="0"/>
            </a:endParaRPr>
          </a:p>
        </p:txBody>
      </p:sp>
      <p:pic>
        <p:nvPicPr>
          <p:cNvPr id="21506" name="Picture 2" descr="Figure25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505" y="35172"/>
            <a:ext cx="3998563" cy="68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46657" cy="1200329"/>
          </a:xfrm>
          <a:prstGeom prst="rect">
            <a:avLst/>
          </a:prstGeom>
        </p:spPr>
        <p:txBody>
          <a:bodyPr wrap="square">
            <a:spAutoFit/>
          </a:bodyPr>
          <a:lstStyle/>
          <a:p>
            <a:r>
              <a:rPr lang="en-US" sz="3600" dirty="0" smtClean="0">
                <a:latin typeface="Times New Roman" pitchFamily="18" charset="0"/>
                <a:cs typeface="Times New Roman" pitchFamily="18" charset="0"/>
              </a:rPr>
              <a:t>Fraction </a:t>
            </a:r>
            <a:r>
              <a:rPr lang="en-US" sz="3600" dirty="0">
                <a:latin typeface="Times New Roman" pitchFamily="18" charset="0"/>
                <a:cs typeface="Times New Roman" pitchFamily="18" charset="0"/>
              </a:rPr>
              <a:t>of the gain in </a:t>
            </a:r>
            <a:r>
              <a:rPr lang="en-US" sz="3600" dirty="0" smtClean="0">
                <a:latin typeface="Times New Roman" pitchFamily="18" charset="0"/>
                <a:cs typeface="Times New Roman" pitchFamily="18" charset="0"/>
              </a:rPr>
              <a:t>NPP caused </a:t>
            </a:r>
            <a:r>
              <a:rPr lang="en-US" sz="3600" dirty="0">
                <a:latin typeface="Times New Roman" pitchFamily="18" charset="0"/>
                <a:cs typeface="Times New Roman" pitchFamily="18" charset="0"/>
              </a:rPr>
              <a:t>by a gain in </a:t>
            </a:r>
            <a:r>
              <a:rPr lang="en-US" sz="3600" dirty="0" smtClean="0">
                <a:latin typeface="Times New Roman" pitchFamily="18" charset="0"/>
                <a:cs typeface="Times New Roman" pitchFamily="18" charset="0"/>
              </a:rPr>
              <a:t>APAR </a:t>
            </a:r>
            <a:r>
              <a:rPr lang="en-US" sz="3600" dirty="0">
                <a:latin typeface="Times New Roman" pitchFamily="18" charset="0"/>
                <a:cs typeface="Times New Roman" pitchFamily="18" charset="0"/>
              </a:rPr>
              <a:t>plotted against peak seasonal </a:t>
            </a:r>
            <a:r>
              <a:rPr lang="en-US" sz="3600" dirty="0" smtClean="0">
                <a:latin typeface="Times New Roman" pitchFamily="18" charset="0"/>
                <a:cs typeface="Times New Roman" pitchFamily="18" charset="0"/>
              </a:rPr>
              <a:t>LAI</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25.14 </a:t>
            </a:r>
            <a:endParaRPr lang="en-US" dirty="0">
              <a:latin typeface="Times New Roman" pitchFamily="18" charset="0"/>
              <a:cs typeface="Times New Roman" pitchFamily="18" charset="0"/>
            </a:endParaRPr>
          </a:p>
        </p:txBody>
      </p:sp>
      <p:pic>
        <p:nvPicPr>
          <p:cNvPr id="22530" name="Picture 2" descr="Figure25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683" y="1327031"/>
            <a:ext cx="7250382" cy="53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8" y="1347033"/>
            <a:ext cx="8136610" cy="493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77" y="172099"/>
            <a:ext cx="8801640"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Mean </a:t>
            </a:r>
            <a:r>
              <a:rPr lang="en-US" sz="3600" dirty="0">
                <a:latin typeface="Times New Roman" pitchFamily="18" charset="0"/>
                <a:cs typeface="Times New Roman" pitchFamily="18" charset="0"/>
              </a:rPr>
              <a:t>annual temperature anomaly from </a:t>
            </a:r>
            <a:r>
              <a:rPr lang="en-US" sz="3600" dirty="0" smtClean="0">
                <a:latin typeface="Times New Roman" pitchFamily="18" charset="0"/>
                <a:cs typeface="Times New Roman" pitchFamily="18" charset="0"/>
              </a:rPr>
              <a:t>2000</a:t>
            </a:r>
            <a:r>
              <a:rPr lang="en-US" sz="3600" dirty="0">
                <a:latin typeface="Times New Roman" pitchFamily="18" charset="0"/>
                <a:cs typeface="Times New Roman" pitchFamily="18" charset="0"/>
              </a:rPr>
              <a:t>-</a:t>
            </a:r>
            <a:r>
              <a:rPr lang="en-US" sz="3600" dirty="0" smtClean="0">
                <a:latin typeface="Times New Roman" pitchFamily="18" charset="0"/>
                <a:cs typeface="Times New Roman" pitchFamily="18" charset="0"/>
              </a:rPr>
              <a:t>’06 </a:t>
            </a:r>
            <a:r>
              <a:rPr lang="en-US" sz="3600" dirty="0">
                <a:latin typeface="Times New Roman" pitchFamily="18" charset="0"/>
                <a:cs typeface="Times New Roman" pitchFamily="18" charset="0"/>
              </a:rPr>
              <a:t>compared to </a:t>
            </a:r>
            <a:r>
              <a:rPr lang="en-US" sz="3600" dirty="0" smtClean="0">
                <a:latin typeface="Times New Roman" pitchFamily="18" charset="0"/>
                <a:cs typeface="Times New Roman" pitchFamily="18" charset="0"/>
              </a:rPr>
              <a:t>the 1951-’80 average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25.15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9"/>
            <a:ext cx="3678770" cy="2308324"/>
          </a:xfrm>
          <a:prstGeom prst="rect">
            <a:avLst/>
          </a:prstGeom>
        </p:spPr>
        <p:txBody>
          <a:bodyPr wrap="square">
            <a:spAutoFit/>
          </a:bodyPr>
          <a:lstStyle/>
          <a:p>
            <a:r>
              <a:rPr lang="en-US" sz="3600" dirty="0" smtClean="0">
                <a:latin typeface="Times New Roman" pitchFamily="18" charset="0"/>
                <a:cs typeface="Times New Roman" pitchFamily="18" charset="0"/>
              </a:rPr>
              <a:t>Changes </a:t>
            </a:r>
            <a:r>
              <a:rPr lang="en-US" sz="3600" dirty="0">
                <a:latin typeface="Times New Roman" pitchFamily="18" charset="0"/>
                <a:cs typeface="Times New Roman" pitchFamily="18" charset="0"/>
              </a:rPr>
              <a:t>in forest cover over 25-30 years in boreal Canadian </a:t>
            </a:r>
            <a:r>
              <a:rPr lang="en-US" sz="3600" dirty="0" smtClean="0">
                <a:latin typeface="Times New Roman" pitchFamily="18" charset="0"/>
                <a:cs typeface="Times New Roman" pitchFamily="18" charset="0"/>
              </a:rPr>
              <a:t>forests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25.16 </a:t>
            </a:r>
            <a:endParaRPr lang="en-US" dirty="0">
              <a:latin typeface="Times New Roman" pitchFamily="18" charset="0"/>
              <a:cs typeface="Times New Roman" pitchFamily="18" charset="0"/>
            </a:endParaRPr>
          </a:p>
        </p:txBody>
      </p:sp>
      <p:pic>
        <p:nvPicPr>
          <p:cNvPr id="24578" name="Picture 2" descr="Figure25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69015"/>
            <a:ext cx="4539916" cy="664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25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257800" cy="629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2138" y="354978"/>
            <a:ext cx="3694062" cy="2862322"/>
          </a:xfrm>
          <a:prstGeom prst="rect">
            <a:avLst/>
          </a:prstGeom>
        </p:spPr>
        <p:txBody>
          <a:bodyPr wrap="square">
            <a:spAutoFit/>
          </a:bodyPr>
          <a:lstStyle/>
          <a:p>
            <a:r>
              <a:rPr lang="en-US" sz="3600" dirty="0" smtClean="0">
                <a:latin typeface="Times New Roman" pitchFamily="18" charset="0"/>
                <a:cs typeface="Times New Roman" pitchFamily="18" charset="0"/>
              </a:rPr>
              <a:t>Mean </a:t>
            </a:r>
            <a:r>
              <a:rPr lang="en-US" sz="3600" dirty="0">
                <a:latin typeface="Times New Roman" pitchFamily="18" charset="0"/>
                <a:cs typeface="Times New Roman" pitchFamily="18" charset="0"/>
              </a:rPr>
              <a:t>NDVI and ΔNDVI </a:t>
            </a:r>
            <a:r>
              <a:rPr lang="en-US" sz="3600" dirty="0" smtClean="0">
                <a:latin typeface="Times New Roman" pitchFamily="18" charset="0"/>
                <a:cs typeface="Times New Roman" pitchFamily="18" charset="0"/>
              </a:rPr>
              <a:t>profiles, </a:t>
            </a:r>
            <a:r>
              <a:rPr lang="en-US" sz="3600" dirty="0">
                <a:latin typeface="Times New Roman" pitchFamily="18" charset="0"/>
                <a:cs typeface="Times New Roman" pitchFamily="18" charset="0"/>
              </a:rPr>
              <a:t>where all transects for each region have been </a:t>
            </a:r>
            <a:r>
              <a:rPr lang="en-US" sz="3600" dirty="0" smtClean="0">
                <a:latin typeface="Times New Roman" pitchFamily="18" charset="0"/>
                <a:cs typeface="Times New Roman" pitchFamily="18" charset="0"/>
              </a:rPr>
              <a:t>pooled</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25.17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r>
              <a:rPr lang="en-US" sz="3600" dirty="0" smtClean="0">
                <a:latin typeface="Times New Roman" pitchFamily="18" charset="0"/>
                <a:cs typeface="Times New Roman" pitchFamily="18" charset="0"/>
              </a:rPr>
              <a:t>Results </a:t>
            </a:r>
            <a:r>
              <a:rPr lang="en-US" sz="3600" dirty="0">
                <a:latin typeface="Times New Roman" pitchFamily="18" charset="0"/>
                <a:cs typeface="Times New Roman" pitchFamily="18" charset="0"/>
              </a:rPr>
              <a:t>of regression analysis of changes in phenological events over a 60 year time </a:t>
            </a:r>
            <a:r>
              <a:rPr lang="en-US" sz="3600" dirty="0" smtClean="0">
                <a:latin typeface="Times New Roman" pitchFamily="18" charset="0"/>
                <a:cs typeface="Times New Roman" pitchFamily="18" charset="0"/>
              </a:rPr>
              <a:t>span</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25.7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79415"/>
              </p:ext>
            </p:extLst>
          </p:nvPr>
        </p:nvGraphicFramePr>
        <p:xfrm>
          <a:off x="187377" y="1465415"/>
          <a:ext cx="8467756" cy="4159748"/>
        </p:xfrm>
        <a:graphic>
          <a:graphicData uri="http://schemas.openxmlformats.org/drawingml/2006/table">
            <a:tbl>
              <a:tblPr firstRow="1" bandRow="1">
                <a:tableStyleId>{5C22544A-7EE6-4342-B048-85BDC9FD1C3A}</a:tableStyleId>
              </a:tblPr>
              <a:tblGrid>
                <a:gridCol w="4384623"/>
                <a:gridCol w="1611824"/>
                <a:gridCol w="2471309"/>
              </a:tblGrid>
              <a:tr h="674177">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Response</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indent="11430" algn="ctr">
                        <a:lnSpc>
                          <a:spcPct val="100000"/>
                        </a:lnSpc>
                        <a:spcBef>
                          <a:spcPts val="0"/>
                        </a:spcBef>
                        <a:spcAft>
                          <a:spcPts val="0"/>
                        </a:spcAft>
                      </a:pPr>
                      <a:r>
                        <a:rPr lang="en-US" sz="2400" b="0">
                          <a:effectLst/>
                          <a:latin typeface="Times New Roman" pitchFamily="18" charset="0"/>
                          <a:cs typeface="Times New Roman" pitchFamily="18" charset="0"/>
                        </a:rPr>
                        <a:t># of events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range of slopes</a:t>
                      </a:r>
                      <a:endParaRPr lang="en-US" sz="1600" b="0">
                        <a:effectLst/>
                        <a:latin typeface="Times New Roman" pitchFamily="18" charset="0"/>
                        <a:ea typeface="Times New Roman"/>
                        <a:cs typeface="Times New Roman" pitchFamily="18" charset="0"/>
                      </a:endParaRPr>
                    </a:p>
                  </a:txBody>
                  <a:tcPr marL="68580" marR="68580" marT="0" marB="0" anchor="ctr"/>
                </a:tc>
              </a:tr>
              <a:tr h="674177">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statistically significant decrease</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-0.476 to -0.128</a:t>
                      </a:r>
                      <a:endParaRPr lang="en-US" sz="1600" b="0">
                        <a:effectLst/>
                        <a:latin typeface="Times New Roman" pitchFamily="18" charset="0"/>
                        <a:ea typeface="Times New Roman"/>
                        <a:cs typeface="Times New Roman" pitchFamily="18" charset="0"/>
                      </a:endParaRPr>
                    </a:p>
                  </a:txBody>
                  <a:tcPr marL="68580" marR="68580" marT="0" marB="0" anchor="ctr"/>
                </a:tc>
              </a:tr>
              <a:tr h="674177">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statistically significant increase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0.231</a:t>
                      </a:r>
                      <a:endParaRPr lang="en-US" sz="1600" b="0">
                        <a:effectLst/>
                        <a:latin typeface="Times New Roman" pitchFamily="18" charset="0"/>
                        <a:ea typeface="Times New Roman"/>
                        <a:cs typeface="Times New Roman" pitchFamily="18" charset="0"/>
                      </a:endParaRPr>
                    </a:p>
                  </a:txBody>
                  <a:tcPr marL="68580" marR="68580" marT="0" marB="0" anchor="ctr"/>
                </a:tc>
              </a:tr>
              <a:tr h="674177">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decrease that was close to statistical significance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tabLst>
                          <a:tab pos="960120" algn="l"/>
                        </a:tabLst>
                      </a:pPr>
                      <a:r>
                        <a:rPr lang="en-US" sz="2400" b="0">
                          <a:effectLst/>
                          <a:latin typeface="Times New Roman" pitchFamily="18" charset="0"/>
                          <a:cs typeface="Times New Roman" pitchFamily="18" charset="0"/>
                        </a:rPr>
                        <a:t>14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-0.299 to -0.074</a:t>
                      </a:r>
                      <a:endParaRPr lang="en-US" sz="1600" b="0">
                        <a:effectLst/>
                        <a:latin typeface="Times New Roman" pitchFamily="18" charset="0"/>
                        <a:ea typeface="Times New Roman"/>
                        <a:cs typeface="Times New Roman" pitchFamily="18" charset="0"/>
                      </a:endParaRPr>
                    </a:p>
                  </a:txBody>
                  <a:tcPr marL="68580" marR="68580" marT="0" marB="0" anchor="ctr"/>
                </a:tc>
              </a:tr>
              <a:tr h="674177">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increase that was close to statistical significance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0.136 to 0.244</a:t>
                      </a:r>
                      <a:endParaRPr lang="en-US" sz="1600" b="0">
                        <a:effectLst/>
                        <a:latin typeface="Times New Roman" pitchFamily="18" charset="0"/>
                        <a:ea typeface="Times New Roman"/>
                        <a:cs typeface="Times New Roman" pitchFamily="18" charset="0"/>
                      </a:endParaRPr>
                    </a:p>
                  </a:txBody>
                  <a:tcPr marL="68580" marR="68580" marT="0" marB="0" anchor="ctr"/>
                </a:tc>
              </a:tr>
              <a:tr h="674177">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no significant increase or decrease</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20</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-0.081 to 0.142</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405624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9"/>
            <a:ext cx="3927422" cy="2862322"/>
          </a:xfrm>
          <a:prstGeom prst="rect">
            <a:avLst/>
          </a:prstGeom>
        </p:spPr>
        <p:txBody>
          <a:bodyPr wrap="square">
            <a:spAutoFit/>
          </a:bodyPr>
          <a:lstStyle/>
          <a:p>
            <a:r>
              <a:rPr lang="en-US" sz="3600" dirty="0" smtClean="0">
                <a:latin typeface="Times New Roman" pitchFamily="18" charset="0"/>
                <a:cs typeface="Times New Roman" pitchFamily="18" charset="0"/>
              </a:rPr>
              <a:t>Regressions </a:t>
            </a:r>
            <a:r>
              <a:rPr lang="en-US" sz="3600" dirty="0">
                <a:latin typeface="Times New Roman" pitchFamily="18" charset="0"/>
                <a:cs typeface="Times New Roman" pitchFamily="18" charset="0"/>
              </a:rPr>
              <a:t>of occurrence of springtime biological events </a:t>
            </a:r>
            <a:r>
              <a:rPr lang="en-US" sz="3600" dirty="0" smtClean="0">
                <a:latin typeface="Times New Roman" pitchFamily="18" charset="0"/>
                <a:cs typeface="Times New Roman" pitchFamily="18" charset="0"/>
              </a:rPr>
              <a:t>vs. year</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25.18 </a:t>
            </a:r>
            <a:endParaRPr lang="en-US" dirty="0">
              <a:latin typeface="Times New Roman" pitchFamily="18" charset="0"/>
              <a:cs typeface="Times New Roman" pitchFamily="18" charset="0"/>
            </a:endParaRPr>
          </a:p>
        </p:txBody>
      </p:sp>
      <p:pic>
        <p:nvPicPr>
          <p:cNvPr id="27650" name="Picture 2" descr="Figure25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113" y="86622"/>
            <a:ext cx="5594888" cy="657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25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26" y="1290993"/>
            <a:ext cx="7425750" cy="503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77" y="172098"/>
            <a:ext cx="8804223" cy="1200329"/>
          </a:xfrm>
          <a:prstGeom prst="rect">
            <a:avLst/>
          </a:prstGeom>
        </p:spPr>
        <p:txBody>
          <a:bodyPr wrap="square">
            <a:spAutoFit/>
          </a:bodyPr>
          <a:lstStyle/>
          <a:p>
            <a:r>
              <a:rPr lang="en-US" sz="3600" dirty="0" smtClean="0">
                <a:latin typeface="Times New Roman" pitchFamily="18" charset="0"/>
                <a:cs typeface="Times New Roman" pitchFamily="18" charset="0"/>
              </a:rPr>
              <a:t>Regressions </a:t>
            </a:r>
            <a:r>
              <a:rPr lang="en-US" sz="3600" dirty="0">
                <a:latin typeface="Times New Roman" pitchFamily="18" charset="0"/>
                <a:cs typeface="Times New Roman" pitchFamily="18" charset="0"/>
              </a:rPr>
              <a:t>of the ordinal day of year of ice melt against year </a:t>
            </a:r>
            <a:r>
              <a:rPr lang="en-US" sz="3600" dirty="0" smtClean="0">
                <a:latin typeface="Times New Roman" pitchFamily="18" charset="0"/>
                <a:cs typeface="Times New Roman" pitchFamily="18" charset="0"/>
              </a:rPr>
              <a:t>and </a:t>
            </a:r>
            <a:r>
              <a:rPr lang="en-US" sz="3600" dirty="0">
                <a:latin typeface="Times New Roman" pitchFamily="18" charset="0"/>
                <a:cs typeface="Times New Roman" pitchFamily="18" charset="0"/>
              </a:rPr>
              <a:t>mean March </a:t>
            </a:r>
            <a:r>
              <a:rPr lang="en-US" sz="3600" dirty="0" smtClean="0">
                <a:latin typeface="Times New Roman" pitchFamily="18" charset="0"/>
                <a:cs typeface="Times New Roman" pitchFamily="18" charset="0"/>
              </a:rPr>
              <a:t>temperature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25.19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077218"/>
          </a:xfrm>
          <a:prstGeom prst="rect">
            <a:avLst/>
          </a:prstGeom>
        </p:spPr>
        <p:txBody>
          <a:bodyPr wrap="square">
            <a:spAutoFit/>
          </a:bodyPr>
          <a:lstStyle/>
          <a:p>
            <a:r>
              <a:rPr lang="en-US" sz="3200" dirty="0" smtClean="0">
                <a:latin typeface="Times New Roman" pitchFamily="18" charset="0"/>
                <a:cs typeface="Times New Roman" pitchFamily="18" charset="0"/>
              </a:rPr>
              <a:t>Biomass </a:t>
            </a:r>
            <a:r>
              <a:rPr lang="en-US" sz="3200" dirty="0">
                <a:latin typeface="Times New Roman" pitchFamily="18" charset="0"/>
                <a:cs typeface="Times New Roman" pitchFamily="18" charset="0"/>
              </a:rPr>
              <a:t>of minnows in two experiments on Tuesday </a:t>
            </a:r>
            <a:r>
              <a:rPr lang="en-US" sz="3200" dirty="0" smtClean="0">
                <a:latin typeface="Times New Roman" pitchFamily="18" charset="0"/>
                <a:cs typeface="Times New Roman" pitchFamily="18" charset="0"/>
              </a:rPr>
              <a:t>Lake</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25.1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38574020"/>
              </p:ext>
            </p:extLst>
          </p:nvPr>
        </p:nvGraphicFramePr>
        <p:xfrm>
          <a:off x="295166" y="1673816"/>
          <a:ext cx="8405764" cy="3130660"/>
        </p:xfrm>
        <a:graphic>
          <a:graphicData uri="http://schemas.openxmlformats.org/drawingml/2006/table">
            <a:tbl>
              <a:tblPr firstRow="1" firstCol="1" bandRow="1" bandCol="1">
                <a:tableStyleId>{5C22544A-7EE6-4342-B048-85BDC9FD1C3A}</a:tableStyleId>
              </a:tblPr>
              <a:tblGrid>
                <a:gridCol w="2611667"/>
                <a:gridCol w="3026767"/>
                <a:gridCol w="2767330"/>
              </a:tblGrid>
              <a:tr h="626132">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 </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year 1 wet mass </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year 2 wet mass</a:t>
                      </a:r>
                      <a:endParaRPr lang="en-US" sz="1800" b="0">
                        <a:effectLst/>
                        <a:latin typeface="Times New Roman" pitchFamily="18" charset="0"/>
                        <a:ea typeface="Times New Roman"/>
                        <a:cs typeface="Times New Roman" pitchFamily="18" charset="0"/>
                      </a:endParaRPr>
                    </a:p>
                  </a:txBody>
                  <a:tcPr marL="68580" marR="68580" marT="0" marB="0" anchor="ctr"/>
                </a:tc>
              </a:tr>
              <a:tr h="626132">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no fish</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0</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0</a:t>
                      </a:r>
                      <a:endParaRPr lang="en-US" sz="1800" b="0">
                        <a:effectLst/>
                        <a:latin typeface="Times New Roman" pitchFamily="18" charset="0"/>
                        <a:ea typeface="Times New Roman"/>
                        <a:cs typeface="Times New Roman" pitchFamily="18" charset="0"/>
                      </a:endParaRPr>
                    </a:p>
                  </a:txBody>
                  <a:tcPr marL="68580" marR="68580" marT="0" marB="0" anchor="ctr"/>
                </a:tc>
              </a:tr>
              <a:tr h="626132">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low fish</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32.5 (2)</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46.7 (3)</a:t>
                      </a:r>
                      <a:endParaRPr lang="en-US" sz="1800" b="0">
                        <a:effectLst/>
                        <a:latin typeface="Times New Roman" pitchFamily="18" charset="0"/>
                        <a:ea typeface="Times New Roman"/>
                        <a:cs typeface="Times New Roman" pitchFamily="18" charset="0"/>
                      </a:endParaRPr>
                    </a:p>
                  </a:txBody>
                  <a:tcPr marL="68580" marR="68580" marT="0" marB="0" anchor="ctr"/>
                </a:tc>
              </a:tr>
              <a:tr h="626132">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medium fish</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66.2 (4)</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a:t>
                      </a:r>
                      <a:endParaRPr lang="en-US" sz="1800" b="0">
                        <a:effectLst/>
                        <a:latin typeface="Times New Roman" pitchFamily="18" charset="0"/>
                        <a:ea typeface="Times New Roman"/>
                        <a:cs typeface="Times New Roman" pitchFamily="18" charset="0"/>
                      </a:endParaRPr>
                    </a:p>
                  </a:txBody>
                  <a:tcPr marL="68580" marR="68580" marT="0" marB="0" anchor="ctr"/>
                </a:tc>
              </a:tr>
              <a:tr h="626132">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high fish</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113.9 (7)</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dirty="0">
                          <a:effectLst/>
                          <a:latin typeface="Times New Roman" pitchFamily="18" charset="0"/>
                          <a:cs typeface="Times New Roman" pitchFamily="18" charset="0"/>
                        </a:rPr>
                        <a:t>97.7 (6)</a:t>
                      </a:r>
                      <a:endParaRPr lang="en-US" sz="18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689156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gure25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284" y="1219916"/>
            <a:ext cx="6672362" cy="507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77" y="172098"/>
            <a:ext cx="779838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Results </a:t>
            </a:r>
            <a:r>
              <a:rPr lang="en-US" sz="3600" dirty="0">
                <a:latin typeface="Times New Roman" pitchFamily="18" charset="0"/>
                <a:cs typeface="Times New Roman" pitchFamily="18" charset="0"/>
              </a:rPr>
              <a:t>of experiment to test effect of transplantation on epiphyte </a:t>
            </a:r>
            <a:r>
              <a:rPr lang="en-US" sz="3600" dirty="0" smtClean="0">
                <a:latin typeface="Times New Roman" pitchFamily="18" charset="0"/>
                <a:cs typeface="Times New Roman" pitchFamily="18" charset="0"/>
              </a:rPr>
              <a:t>mats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25.20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9"/>
            <a:ext cx="839274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Effects </a:t>
            </a:r>
            <a:r>
              <a:rPr lang="en-US" sz="3600" dirty="0">
                <a:latin typeface="Times New Roman" pitchFamily="18" charset="0"/>
                <a:cs typeface="Times New Roman" pitchFamily="18" charset="0"/>
              </a:rPr>
              <a:t>of transplantation of epiphyte mats from high to mid and low elevation </a:t>
            </a:r>
            <a:r>
              <a:rPr lang="en-US" sz="3600" dirty="0" smtClean="0">
                <a:latin typeface="Times New Roman" pitchFamily="18" charset="0"/>
                <a:cs typeface="Times New Roman" pitchFamily="18" charset="0"/>
              </a:rPr>
              <a:t>sites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25.21 </a:t>
            </a:r>
            <a:endParaRPr lang="en-US" dirty="0">
              <a:latin typeface="Times New Roman" pitchFamily="18" charset="0"/>
              <a:cs typeface="Times New Roman" pitchFamily="18" charset="0"/>
            </a:endParaRPr>
          </a:p>
        </p:txBody>
      </p:sp>
      <p:pic>
        <p:nvPicPr>
          <p:cNvPr id="30722" name="Picture 2" descr="Figure25_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179" y="1325934"/>
            <a:ext cx="6311975" cy="501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3237748" cy="2308324"/>
          </a:xfrm>
          <a:prstGeom prst="rect">
            <a:avLst/>
          </a:prstGeom>
        </p:spPr>
        <p:txBody>
          <a:bodyPr wrap="square">
            <a:spAutoFit/>
          </a:bodyPr>
          <a:lstStyle/>
          <a:p>
            <a:r>
              <a:rPr lang="en-US" sz="3600" dirty="0" smtClean="0">
                <a:latin typeface="Times New Roman" pitchFamily="18" charset="0"/>
                <a:cs typeface="Times New Roman" pitchFamily="18" charset="0"/>
              </a:rPr>
              <a:t>Moisture </a:t>
            </a:r>
            <a:r>
              <a:rPr lang="en-US" sz="3600" dirty="0">
                <a:latin typeface="Times New Roman" pitchFamily="18" charset="0"/>
                <a:cs typeface="Times New Roman" pitchFamily="18" charset="0"/>
              </a:rPr>
              <a:t>input to and moisture content of epiphyte </a:t>
            </a:r>
            <a:r>
              <a:rPr lang="en-US" sz="3600" dirty="0" smtClean="0">
                <a:latin typeface="Times New Roman" pitchFamily="18" charset="0"/>
                <a:cs typeface="Times New Roman" pitchFamily="18" charset="0"/>
              </a:rPr>
              <a:t>mats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25.22 </a:t>
            </a:r>
            <a:endParaRPr lang="en-US" dirty="0">
              <a:latin typeface="Times New Roman" pitchFamily="18" charset="0"/>
              <a:cs typeface="Times New Roman" pitchFamily="18" charset="0"/>
            </a:endParaRPr>
          </a:p>
        </p:txBody>
      </p:sp>
      <p:pic>
        <p:nvPicPr>
          <p:cNvPr id="31746" name="Picture 2" descr="Figure25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648" y="94178"/>
            <a:ext cx="3797974" cy="661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Results </a:t>
            </a:r>
            <a:r>
              <a:rPr lang="en-US" sz="3600" dirty="0">
                <a:latin typeface="Times New Roman" pitchFamily="18" charset="0"/>
                <a:cs typeface="Times New Roman" pitchFamily="18" charset="0"/>
              </a:rPr>
              <a:t>of greenhouse experiment on seed banks in epiphyte </a:t>
            </a:r>
            <a:r>
              <a:rPr lang="en-US" sz="3600" dirty="0" smtClean="0">
                <a:latin typeface="Times New Roman" pitchFamily="18" charset="0"/>
                <a:cs typeface="Times New Roman" pitchFamily="18" charset="0"/>
              </a:rPr>
              <a:t>mats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25.8 </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9735111"/>
              </p:ext>
            </p:extLst>
          </p:nvPr>
        </p:nvGraphicFramePr>
        <p:xfrm>
          <a:off x="418454" y="2014780"/>
          <a:ext cx="8390264" cy="2882685"/>
        </p:xfrm>
        <a:graphic>
          <a:graphicData uri="http://schemas.openxmlformats.org/drawingml/2006/table">
            <a:tbl>
              <a:tblPr firstRow="1" bandRow="1">
                <a:tableStyleId>{5C22544A-7EE6-4342-B048-85BDC9FD1C3A}</a:tableStyleId>
              </a:tblPr>
              <a:tblGrid>
                <a:gridCol w="3983065"/>
                <a:gridCol w="2105631"/>
                <a:gridCol w="2301568"/>
              </a:tblGrid>
              <a:tr h="681925">
                <a:tc>
                  <a:txBody>
                    <a:bodyPr/>
                    <a:lstStyle/>
                    <a:p>
                      <a:pPr marL="0" marR="0">
                        <a:lnSpc>
                          <a:spcPct val="100000"/>
                        </a:lnSpc>
                        <a:spcBef>
                          <a:spcPts val="0"/>
                        </a:spcBef>
                        <a:spcAft>
                          <a:spcPts val="0"/>
                        </a:spcAft>
                      </a:pPr>
                      <a:r>
                        <a:rPr lang="en-US" sz="2800" b="0" dirty="0">
                          <a:effectLst/>
                          <a:latin typeface="Times New Roman" pitchFamily="18" charset="0"/>
                          <a:cs typeface="Times New Roman" pitchFamily="18" charset="0"/>
                        </a:rPr>
                        <a:t>variable</a:t>
                      </a:r>
                      <a:endParaRPr lang="en-US" sz="18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indent="11430" algn="ctr">
                        <a:lnSpc>
                          <a:spcPct val="100000"/>
                        </a:lnSpc>
                        <a:spcBef>
                          <a:spcPts val="0"/>
                        </a:spcBef>
                        <a:spcAft>
                          <a:spcPts val="0"/>
                        </a:spcAft>
                      </a:pPr>
                      <a:r>
                        <a:rPr lang="en-US" sz="2800" b="0" dirty="0">
                          <a:effectLst/>
                          <a:latin typeface="Times New Roman" pitchFamily="18" charset="0"/>
                          <a:cs typeface="Times New Roman" pitchFamily="18" charset="0"/>
                        </a:rPr>
                        <a:t>pruned</a:t>
                      </a:r>
                      <a:endParaRPr lang="en-US" sz="18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unpruned</a:t>
                      </a:r>
                      <a:endParaRPr lang="en-US" sz="1800" b="0">
                        <a:effectLst/>
                        <a:latin typeface="Times New Roman" pitchFamily="18" charset="0"/>
                        <a:ea typeface="Times New Roman"/>
                        <a:cs typeface="Times New Roman" pitchFamily="18" charset="0"/>
                      </a:endParaRPr>
                    </a:p>
                  </a:txBody>
                  <a:tcPr marL="68580" marR="68580" marT="0" marB="0" anchor="ctr"/>
                </a:tc>
              </a:tr>
              <a:tr h="712922">
                <a:tc>
                  <a:txBody>
                    <a:bodyPr/>
                    <a:lstStyle/>
                    <a:p>
                      <a:pPr marL="0" marR="0">
                        <a:lnSpc>
                          <a:spcPct val="100000"/>
                        </a:lnSpc>
                        <a:spcBef>
                          <a:spcPts val="0"/>
                        </a:spcBef>
                        <a:spcAft>
                          <a:spcPts val="0"/>
                        </a:spcAft>
                      </a:pPr>
                      <a:r>
                        <a:rPr lang="en-US" sz="2800" b="0">
                          <a:effectLst/>
                          <a:latin typeface="Times New Roman" pitchFamily="18" charset="0"/>
                          <a:cs typeface="Times New Roman" pitchFamily="18" charset="0"/>
                        </a:rPr>
                        <a:t>seedling abundance/mat*</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127.6</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27.1</a:t>
                      </a:r>
                      <a:endParaRPr lang="en-US" sz="1800" b="0">
                        <a:effectLst/>
                        <a:latin typeface="Times New Roman" pitchFamily="18" charset="0"/>
                        <a:ea typeface="Times New Roman"/>
                        <a:cs typeface="Times New Roman" pitchFamily="18" charset="0"/>
                      </a:endParaRPr>
                    </a:p>
                  </a:txBody>
                  <a:tcPr marL="68580" marR="68580" marT="0" marB="0" anchor="ctr"/>
                </a:tc>
              </a:tr>
              <a:tr h="743919">
                <a:tc>
                  <a:txBody>
                    <a:bodyPr/>
                    <a:lstStyle/>
                    <a:p>
                      <a:pPr marL="0" marR="0">
                        <a:lnSpc>
                          <a:spcPct val="100000"/>
                        </a:lnSpc>
                        <a:spcBef>
                          <a:spcPts val="0"/>
                        </a:spcBef>
                        <a:spcAft>
                          <a:spcPts val="0"/>
                        </a:spcAft>
                      </a:pPr>
                      <a:r>
                        <a:rPr lang="en-US" sz="2800" b="0">
                          <a:effectLst/>
                          <a:latin typeface="Times New Roman" pitchFamily="18" charset="0"/>
                          <a:cs typeface="Times New Roman" pitchFamily="18" charset="0"/>
                        </a:rPr>
                        <a:t>total number of species*</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37</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a:effectLst/>
                          <a:latin typeface="Times New Roman" pitchFamily="18" charset="0"/>
                          <a:cs typeface="Times New Roman" pitchFamily="18" charset="0"/>
                        </a:rPr>
                        <a:t>25</a:t>
                      </a:r>
                      <a:endParaRPr lang="en-US" sz="1800" b="0">
                        <a:effectLst/>
                        <a:latin typeface="Times New Roman" pitchFamily="18" charset="0"/>
                        <a:ea typeface="Times New Roman"/>
                        <a:cs typeface="Times New Roman" pitchFamily="18" charset="0"/>
                      </a:endParaRPr>
                    </a:p>
                  </a:txBody>
                  <a:tcPr marL="68580" marR="68580" marT="0" marB="0" anchor="ctr"/>
                </a:tc>
              </a:tr>
              <a:tr h="743919">
                <a:tc>
                  <a:txBody>
                    <a:bodyPr/>
                    <a:lstStyle/>
                    <a:p>
                      <a:pPr marL="0" marR="0">
                        <a:lnSpc>
                          <a:spcPct val="100000"/>
                        </a:lnSpc>
                        <a:spcBef>
                          <a:spcPts val="0"/>
                        </a:spcBef>
                        <a:spcAft>
                          <a:spcPts val="0"/>
                        </a:spcAft>
                      </a:pPr>
                      <a:r>
                        <a:rPr lang="en-US" sz="2800" b="0" dirty="0">
                          <a:effectLst/>
                          <a:latin typeface="Times New Roman" pitchFamily="18" charset="0"/>
                          <a:cs typeface="Times New Roman" pitchFamily="18" charset="0"/>
                        </a:rPr>
                        <a:t>% terrestrial species*</a:t>
                      </a:r>
                      <a:endParaRPr lang="en-US" sz="18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tabLst>
                          <a:tab pos="960120" algn="l"/>
                        </a:tabLst>
                      </a:pPr>
                      <a:r>
                        <a:rPr lang="en-US" sz="2800" b="0">
                          <a:effectLst/>
                          <a:latin typeface="Times New Roman" pitchFamily="18" charset="0"/>
                          <a:cs typeface="Times New Roman" pitchFamily="18" charset="0"/>
                        </a:rPr>
                        <a:t>90.4</a:t>
                      </a:r>
                      <a:endParaRPr lang="en-US" sz="18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800" b="0" dirty="0">
                          <a:effectLst/>
                          <a:latin typeface="Times New Roman" pitchFamily="18" charset="0"/>
                          <a:cs typeface="Times New Roman" pitchFamily="18" charset="0"/>
                        </a:rPr>
                        <a:t>0.9</a:t>
                      </a:r>
                      <a:endParaRPr lang="en-US" sz="18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389512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ureELSI25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25" y="911964"/>
            <a:ext cx="7724753" cy="5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77" y="172098"/>
            <a:ext cx="8336691"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Anomalies </a:t>
            </a:r>
            <a:r>
              <a:rPr lang="en-US" sz="3200" dirty="0">
                <a:latin typeface="Times New Roman" pitchFamily="18" charset="0"/>
                <a:cs typeface="Times New Roman" pitchFamily="18" charset="0"/>
              </a:rPr>
              <a:t>for mean summer </a:t>
            </a:r>
            <a:r>
              <a:rPr lang="en-US" sz="3200" dirty="0" smtClean="0">
                <a:latin typeface="Times New Roman" pitchFamily="18" charset="0"/>
                <a:cs typeface="Times New Roman" pitchFamily="18" charset="0"/>
              </a:rPr>
              <a:t>temperatures </a:t>
            </a:r>
            <a:r>
              <a:rPr lang="en-US" sz="3200" dirty="0">
                <a:latin typeface="Times New Roman" pitchFamily="18" charset="0"/>
                <a:cs typeface="Times New Roman" pitchFamily="18" charset="0"/>
              </a:rPr>
              <a:t>for Charlotte, </a:t>
            </a:r>
            <a:r>
              <a:rPr lang="en-US" sz="3200" dirty="0" smtClean="0">
                <a:latin typeface="Times New Roman" pitchFamily="18" charset="0"/>
                <a:cs typeface="Times New Roman" pitchFamily="18" charset="0"/>
              </a:rPr>
              <a:t>NC</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794081"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ELSI 25.2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0591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2896785" cy="5509200"/>
          </a:xfrm>
          <a:prstGeom prst="rect">
            <a:avLst/>
          </a:prstGeom>
        </p:spPr>
        <p:txBody>
          <a:bodyPr wrap="square">
            <a:spAutoFit/>
          </a:bodyPr>
          <a:lstStyle/>
          <a:p>
            <a:r>
              <a:rPr lang="en-US" sz="3200" dirty="0" smtClean="0">
                <a:latin typeface="Times New Roman" pitchFamily="18" charset="0"/>
                <a:cs typeface="Times New Roman" pitchFamily="18" charset="0"/>
              </a:rPr>
              <a:t>Total </a:t>
            </a:r>
            <a:r>
              <a:rPr lang="en-US" sz="3200" dirty="0">
                <a:latin typeface="Times New Roman" pitchFamily="18" charset="0"/>
                <a:cs typeface="Times New Roman" pitchFamily="18" charset="0"/>
              </a:rPr>
              <a:t>phosphorus in the water column for </a:t>
            </a:r>
            <a:r>
              <a:rPr lang="en-US" sz="3200" dirty="0" smtClean="0">
                <a:latin typeface="Times New Roman" pitchFamily="18" charset="0"/>
                <a:cs typeface="Times New Roman" pitchFamily="18" charset="0"/>
              </a:rPr>
              <a:t>Tuesday Lake, </a:t>
            </a:r>
            <a:r>
              <a:rPr lang="en-US" sz="3200" dirty="0">
                <a:latin typeface="Times New Roman" pitchFamily="18" charset="0"/>
                <a:cs typeface="Times New Roman" pitchFamily="18" charset="0"/>
              </a:rPr>
              <a:t>total particulate P in year </a:t>
            </a:r>
            <a:r>
              <a:rPr lang="en-US" sz="3200" dirty="0" smtClean="0">
                <a:latin typeface="Times New Roman" pitchFamily="18" charset="0"/>
                <a:cs typeface="Times New Roman" pitchFamily="18" charset="0"/>
              </a:rPr>
              <a:t>1, </a:t>
            </a:r>
            <a:r>
              <a:rPr lang="en-US" sz="3200" dirty="0">
                <a:latin typeface="Times New Roman" pitchFamily="18" charset="0"/>
                <a:cs typeface="Times New Roman" pitchFamily="18" charset="0"/>
              </a:rPr>
              <a:t>particulate P in </a:t>
            </a:r>
            <a:r>
              <a:rPr lang="en-US" sz="3200" dirty="0" smtClean="0">
                <a:latin typeface="Times New Roman" pitchFamily="18" charset="0"/>
                <a:cs typeface="Times New Roman" pitchFamily="18" charset="0"/>
              </a:rPr>
              <a:t>seston </a:t>
            </a:r>
            <a:r>
              <a:rPr lang="en-US" sz="3200" dirty="0">
                <a:latin typeface="Times New Roman" pitchFamily="18" charset="0"/>
                <a:cs typeface="Times New Roman" pitchFamily="18" charset="0"/>
              </a:rPr>
              <a:t>and particulate P as </a:t>
            </a:r>
            <a:r>
              <a:rPr lang="en-US" sz="3200" dirty="0" smtClean="0">
                <a:latin typeface="Times New Roman" pitchFamily="18" charset="0"/>
                <a:cs typeface="Times New Roman" pitchFamily="18" charset="0"/>
              </a:rPr>
              <a:t>zooplankton</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25.1 </a:t>
            </a:r>
            <a:endParaRPr lang="en-US" dirty="0">
              <a:latin typeface="Times New Roman" pitchFamily="18" charset="0"/>
              <a:cs typeface="Times New Roman" pitchFamily="18" charset="0"/>
            </a:endParaRPr>
          </a:p>
        </p:txBody>
      </p:sp>
      <p:pic>
        <p:nvPicPr>
          <p:cNvPr id="3074" name="Picture 2" descr="Figure25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037" y="0"/>
            <a:ext cx="6183963" cy="64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4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220" y="158216"/>
            <a:ext cx="804222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Movement </a:t>
            </a:r>
            <a:r>
              <a:rPr lang="en-US" sz="3600" dirty="0">
                <a:latin typeface="Times New Roman" pitchFamily="18" charset="0"/>
                <a:cs typeface="Times New Roman" pitchFamily="18" charset="0"/>
              </a:rPr>
              <a:t>of phosphorus relative to the water </a:t>
            </a:r>
            <a:r>
              <a:rPr lang="en-US" sz="3600" dirty="0" smtClean="0">
                <a:latin typeface="Times New Roman" pitchFamily="18" charset="0"/>
                <a:cs typeface="Times New Roman" pitchFamily="18" charset="0"/>
              </a:rPr>
              <a:t>column </a:t>
            </a:r>
            <a:r>
              <a:rPr lang="en-US" sz="3600" dirty="0">
                <a:latin typeface="Times New Roman" pitchFamily="18" charset="0"/>
                <a:cs typeface="Times New Roman" pitchFamily="18" charset="0"/>
              </a:rPr>
              <a:t>for </a:t>
            </a:r>
            <a:r>
              <a:rPr lang="en-US" sz="3600" dirty="0" smtClean="0">
                <a:latin typeface="Times New Roman" pitchFamily="18" charset="0"/>
                <a:cs typeface="Times New Roman" pitchFamily="18" charset="0"/>
              </a:rPr>
              <a:t>enclosure experiment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25.2 </a:t>
            </a:r>
            <a:endParaRPr lang="en-US" dirty="0">
              <a:latin typeface="Times New Roman" pitchFamily="18" charset="0"/>
              <a:cs typeface="Times New Roman" pitchFamily="18" charset="0"/>
            </a:endParaRPr>
          </a:p>
        </p:txBody>
      </p:sp>
      <p:pic>
        <p:nvPicPr>
          <p:cNvPr id="4098" name="Picture 2" descr="Figure25_2"/>
          <p:cNvPicPr>
            <a:picLocks noChangeAspect="1" noChangeArrowheads="1"/>
          </p:cNvPicPr>
          <p:nvPr/>
        </p:nvPicPr>
        <p:blipFill rotWithShape="1">
          <a:blip r:embed="rId3">
            <a:extLst>
              <a:ext uri="{28A0092B-C50C-407E-A947-70E740481C1C}">
                <a14:useLocalDpi xmlns:a14="http://schemas.microsoft.com/office/drawing/2010/main" val="0"/>
              </a:ext>
            </a:extLst>
          </a:blip>
          <a:srcRect t="6414" r="6111"/>
          <a:stretch/>
        </p:blipFill>
        <p:spPr bwMode="auto">
          <a:xfrm>
            <a:off x="1306768" y="1212981"/>
            <a:ext cx="6648773" cy="564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2" y="0"/>
            <a:ext cx="54864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39526" y="172098"/>
            <a:ext cx="4572000" cy="1200329"/>
          </a:xfrm>
          <a:prstGeom prst="rect">
            <a:avLst/>
          </a:prstGeom>
        </p:spPr>
        <p:txBody>
          <a:bodyPr wrap="square">
            <a:spAutoFit/>
          </a:bodyPr>
          <a:lstStyle/>
          <a:p>
            <a:r>
              <a:rPr lang="en-US" sz="3600" dirty="0" smtClean="0">
                <a:latin typeface="Times New Roman" pitchFamily="18" charset="0"/>
                <a:cs typeface="Times New Roman" pitchFamily="18" charset="0"/>
              </a:rPr>
              <a:t>Simplified </a:t>
            </a:r>
            <a:r>
              <a:rPr lang="en-US" sz="3600" dirty="0">
                <a:latin typeface="Times New Roman" pitchFamily="18" charset="0"/>
                <a:cs typeface="Times New Roman" pitchFamily="18" charset="0"/>
              </a:rPr>
              <a:t>schematic of the phosphorus </a:t>
            </a:r>
            <a:r>
              <a:rPr lang="en-US" sz="3600" dirty="0" smtClean="0">
                <a:latin typeface="Times New Roman" pitchFamily="18" charset="0"/>
                <a:cs typeface="Times New Roman" pitchFamily="18" charset="0"/>
              </a:rPr>
              <a:t>cycle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25.3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25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91" y="1503336"/>
            <a:ext cx="8695565" cy="48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5792" y="63609"/>
            <a:ext cx="8817138" cy="1569660"/>
          </a:xfrm>
          <a:prstGeom prst="rect">
            <a:avLst/>
          </a:prstGeom>
        </p:spPr>
        <p:txBody>
          <a:bodyPr wrap="square">
            <a:spAutoFit/>
          </a:bodyPr>
          <a:lstStyle/>
          <a:p>
            <a:r>
              <a:rPr lang="en-US" sz="3200" dirty="0" smtClean="0">
                <a:latin typeface="Times New Roman" pitchFamily="18" charset="0"/>
                <a:cs typeface="Times New Roman" pitchFamily="18" charset="0"/>
              </a:rPr>
              <a:t>Discharge</a:t>
            </a:r>
            <a:r>
              <a:rPr lang="en-US" sz="3200" dirty="0">
                <a:latin typeface="Times New Roman" pitchFamily="18" charset="0"/>
                <a:cs typeface="Times New Roman" pitchFamily="18" charset="0"/>
              </a:rPr>
              <a:t>, runoff, and concentrations and watershed losses for total nitrogen and phosphorus from a tropical forested </a:t>
            </a:r>
            <a:r>
              <a:rPr lang="en-US" sz="3200" dirty="0" smtClean="0">
                <a:latin typeface="Times New Roman" pitchFamily="18" charset="0"/>
                <a:cs typeface="Times New Roman" pitchFamily="18" charset="0"/>
              </a:rPr>
              <a:t>watershed</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25.4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25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768" y="991891"/>
            <a:ext cx="6772746" cy="548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7377" y="172098"/>
            <a:ext cx="8602383" cy="1077218"/>
          </a:xfrm>
          <a:prstGeom prst="rect">
            <a:avLst/>
          </a:prstGeom>
        </p:spPr>
        <p:txBody>
          <a:bodyPr wrap="square">
            <a:spAutoFit/>
          </a:bodyPr>
          <a:lstStyle/>
          <a:p>
            <a:r>
              <a:rPr lang="en-US" sz="3200" dirty="0" smtClean="0">
                <a:latin typeface="Times New Roman" pitchFamily="18" charset="0"/>
                <a:cs typeface="Times New Roman" pitchFamily="18" charset="0"/>
              </a:rPr>
              <a:t>Annual </a:t>
            </a:r>
            <a:r>
              <a:rPr lang="en-US" sz="3200" dirty="0">
                <a:latin typeface="Times New Roman" pitchFamily="18" charset="0"/>
                <a:cs typeface="Times New Roman" pitchFamily="18" charset="0"/>
              </a:rPr>
              <a:t>particulate matter output </a:t>
            </a:r>
            <a:r>
              <a:rPr lang="en-US" sz="3200" dirty="0" smtClean="0">
                <a:latin typeface="Times New Roman" pitchFamily="18" charset="0"/>
                <a:cs typeface="Times New Roman" pitchFamily="18" charset="0"/>
              </a:rPr>
              <a:t>of </a:t>
            </a:r>
            <a:r>
              <a:rPr lang="en-US" sz="3200" dirty="0">
                <a:latin typeface="Times New Roman" pitchFamily="18" charset="0"/>
                <a:cs typeface="Times New Roman" pitchFamily="18" charset="0"/>
              </a:rPr>
              <a:t>organic and inorganic materials </a:t>
            </a:r>
            <a:r>
              <a:rPr lang="en-US" sz="3200" dirty="0" smtClean="0">
                <a:latin typeface="Times New Roman" pitchFamily="18" charset="0"/>
                <a:cs typeface="Times New Roman" pitchFamily="18" charset="0"/>
              </a:rPr>
              <a:t>from watersheds after clearcut</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25.5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900678" cy="4031873"/>
          </a:xfrm>
          <a:prstGeom prst="rect">
            <a:avLst/>
          </a:prstGeom>
        </p:spPr>
        <p:txBody>
          <a:bodyPr wrap="square">
            <a:spAutoFit/>
          </a:bodyPr>
          <a:lstStyle/>
          <a:p>
            <a:r>
              <a:rPr lang="en-US" sz="3200" dirty="0" smtClean="0">
                <a:latin typeface="Times New Roman" pitchFamily="18" charset="0"/>
                <a:cs typeface="Times New Roman" pitchFamily="18" charset="0"/>
              </a:rPr>
              <a:t>Mean </a:t>
            </a:r>
            <a:r>
              <a:rPr lang="en-US" sz="3200" dirty="0">
                <a:latin typeface="Times New Roman" pitchFamily="18" charset="0"/>
                <a:cs typeface="Times New Roman" pitchFamily="18" charset="0"/>
              </a:rPr>
              <a:t>annual export  </a:t>
            </a:r>
            <a:r>
              <a:rPr lang="en-US" sz="3200" dirty="0" smtClean="0">
                <a:latin typeface="Times New Roman" pitchFamily="18" charset="0"/>
                <a:cs typeface="Times New Roman" pitchFamily="18" charset="0"/>
              </a:rPr>
              <a:t>of </a:t>
            </a:r>
            <a:r>
              <a:rPr lang="en-US" sz="3200" dirty="0">
                <a:latin typeface="Times New Roman" pitchFamily="18" charset="0"/>
                <a:cs typeface="Times New Roman" pitchFamily="18" charset="0"/>
              </a:rPr>
              <a:t>various elements in </a:t>
            </a:r>
            <a:r>
              <a:rPr lang="en-US" sz="3200" dirty="0" smtClean="0">
                <a:latin typeface="Times New Roman" pitchFamily="18" charset="0"/>
                <a:cs typeface="Times New Roman" pitchFamily="18" charset="0"/>
              </a:rPr>
              <a:t>organic </a:t>
            </a:r>
            <a:r>
              <a:rPr lang="en-US" sz="3200" dirty="0">
                <a:latin typeface="Times New Roman" pitchFamily="18" charset="0"/>
                <a:cs typeface="Times New Roman" pitchFamily="18" charset="0"/>
              </a:rPr>
              <a:t>and inorganic particulate </a:t>
            </a:r>
            <a:r>
              <a:rPr lang="en-US" sz="3200" dirty="0" smtClean="0">
                <a:latin typeface="Times New Roman" pitchFamily="18" charset="0"/>
                <a:cs typeface="Times New Roman" pitchFamily="18" charset="0"/>
              </a:rPr>
              <a:t>matter, </a:t>
            </a:r>
            <a:r>
              <a:rPr lang="en-US" sz="3200" dirty="0">
                <a:latin typeface="Times New Roman" pitchFamily="18" charset="0"/>
                <a:cs typeface="Times New Roman" pitchFamily="18" charset="0"/>
              </a:rPr>
              <a:t>and net dissolved concentration </a:t>
            </a:r>
            <a:r>
              <a:rPr lang="en-US" sz="3200" dirty="0" smtClean="0">
                <a:latin typeface="Times New Roman" pitchFamily="18" charset="0"/>
                <a:cs typeface="Times New Roman" pitchFamily="18" charset="0"/>
              </a:rPr>
              <a:t>in undisturbed and clearcut watersheds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25.6 </a:t>
            </a:r>
            <a:endParaRPr lang="en-US" dirty="0">
              <a:latin typeface="Times New Roman" pitchFamily="18" charset="0"/>
              <a:cs typeface="Times New Roman" pitchFamily="18" charset="0"/>
            </a:endParaRPr>
          </a:p>
        </p:txBody>
      </p:sp>
      <p:pic>
        <p:nvPicPr>
          <p:cNvPr id="9218" name="Picture 2" descr="Figure25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055" y="1"/>
            <a:ext cx="505594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89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26569</TotalTime>
  <Words>3052</Words>
  <Application>Microsoft Office PowerPoint</Application>
  <PresentationFormat>On-screen Show (4:3)</PresentationFormat>
  <Paragraphs>423</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Chris Paradise</cp:lastModifiedBy>
  <cp:revision>997</cp:revision>
  <dcterms:created xsi:type="dcterms:W3CDTF">2010-03-23T21:30:28Z</dcterms:created>
  <dcterms:modified xsi:type="dcterms:W3CDTF">2012-07-06T17:17:44Z</dcterms:modified>
</cp:coreProperties>
</file>