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8" r:id="rId11"/>
    <p:sldId id="267" r:id="rId12"/>
    <p:sldId id="276" r:id="rId13"/>
    <p:sldId id="274" r:id="rId14"/>
    <p:sldId id="275" r:id="rId15"/>
    <p:sldId id="269" r:id="rId16"/>
    <p:sldId id="270" r:id="rId17"/>
    <p:sldId id="271" r:id="rId18"/>
    <p:sldId id="272" r:id="rId19"/>
    <p:sldId id="273" r:id="rId20"/>
    <p:sldId id="277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69D10-8781-A541-8FD9-BA56732515B3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7F30-24BA-174D-A702-EB04B52AC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B7F30-24BA-174D-A702-EB04B52ACA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373EFA-33B8-304A-9FBE-BE6D0F1F831D}" type="datetimeFigureOut">
              <a:rPr lang="en-US" smtClean="0"/>
              <a:pPr/>
              <a:t>11/24/2009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6F6D6C-4CC7-774D-AF90-3E03FD15B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Citrate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Karen Hasty</a:t>
            </a:r>
          </a:p>
          <a:p>
            <a:r>
              <a:rPr lang="en-US" dirty="0" err="1" smtClean="0"/>
              <a:t>kahasty@davidson.edu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1.1.1.41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8050"/>
            <a:ext cx="8229600" cy="3376757"/>
          </a:xfrm>
        </p:spPr>
        <p:txBody>
          <a:bodyPr>
            <a:normAutofit/>
          </a:bodyPr>
          <a:lstStyle/>
          <a:p>
            <a:r>
              <a:rPr lang="en-US" dirty="0" err="1" smtClean="0"/>
              <a:t>Isocitrate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 (NAD)</a:t>
            </a:r>
          </a:p>
          <a:p>
            <a:r>
              <a:rPr lang="en-US" dirty="0" smtClean="0"/>
              <a:t>Different, but overlapping locations</a:t>
            </a:r>
          </a:p>
          <a:p>
            <a:r>
              <a:rPr lang="en-US" dirty="0" smtClean="0"/>
              <a:t>NCBI seems to be the only website with EC 1.1.1.41</a:t>
            </a:r>
          </a:p>
          <a:p>
            <a:r>
              <a:rPr lang="en-US" dirty="0" err="1" smtClean="0"/>
              <a:t>BLASTn</a:t>
            </a:r>
            <a:r>
              <a:rPr lang="en-US" dirty="0" smtClean="0"/>
              <a:t> produced no significant results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7435" y="1586734"/>
            <a:ext cx="8127083" cy="1328586"/>
            <a:chOff x="2066" y="2202"/>
            <a:chExt cx="6785" cy="1110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>
              <a:off x="2066" y="2786"/>
              <a:ext cx="51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2327" y="2630"/>
              <a:ext cx="0" cy="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3621" y="2780"/>
              <a:ext cx="0" cy="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4810" y="2624"/>
              <a:ext cx="0" cy="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>
              <a:off x="6188" y="2786"/>
              <a:ext cx="0" cy="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442" y="2243"/>
              <a:ext cx="2368" cy="324"/>
            </a:xfrm>
            <a:prstGeom prst="rightArrow">
              <a:avLst>
                <a:gd name="adj1" fmla="val 50000"/>
                <a:gd name="adj2" fmla="val 182716"/>
              </a:avLst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747" y="2942"/>
              <a:ext cx="2368" cy="324"/>
            </a:xfrm>
            <a:prstGeom prst="rightArrow">
              <a:avLst>
                <a:gd name="adj1" fmla="val 50000"/>
                <a:gd name="adj2" fmla="val 182716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7628" y="2243"/>
              <a:ext cx="272" cy="292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628" y="2974"/>
              <a:ext cx="272" cy="2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036" y="2202"/>
              <a:ext cx="80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RAST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046" y="2926"/>
              <a:ext cx="805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NCBI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1.1.1.37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788281"/>
          </a:xfrm>
        </p:spPr>
        <p:txBody>
          <a:bodyPr>
            <a:normAutofit/>
          </a:bodyPr>
          <a:lstStyle/>
          <a:p>
            <a:r>
              <a:rPr lang="en-US" dirty="0" err="1" smtClean="0"/>
              <a:t>Malate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endParaRPr lang="en-US" dirty="0" smtClean="0"/>
          </a:p>
          <a:p>
            <a:r>
              <a:rPr lang="en-US" dirty="0" smtClean="0"/>
              <a:t>Called L-lactate </a:t>
            </a:r>
            <a:r>
              <a:rPr lang="en-US" dirty="0" err="1" smtClean="0"/>
              <a:t>dehydrogenase</a:t>
            </a:r>
            <a:r>
              <a:rPr lang="en-US" dirty="0" smtClean="0"/>
              <a:t> (EC 1.1.1.27) in RAST</a:t>
            </a:r>
          </a:p>
          <a:p>
            <a:r>
              <a:rPr lang="en-US" dirty="0" smtClean="0"/>
              <a:t>End truncated by ~50bp in RAST</a:t>
            </a:r>
          </a:p>
          <a:p>
            <a:r>
              <a:rPr lang="en-US" dirty="0" smtClean="0"/>
              <a:t>Much confusion with this gene</a:t>
            </a:r>
          </a:p>
          <a:p>
            <a:pPr lvl="1"/>
            <a:r>
              <a:rPr lang="en-US" dirty="0" smtClean="0"/>
              <a:t>NCBI??</a:t>
            </a:r>
          </a:p>
          <a:p>
            <a:pPr lvl="1"/>
            <a:r>
              <a:rPr lang="en-US" dirty="0" smtClean="0"/>
              <a:t>2 versions in JGI</a:t>
            </a:r>
            <a:endParaRPr lang="en-US" dirty="0" smtClean="0"/>
          </a:p>
          <a:p>
            <a:pPr lvl="1"/>
            <a:r>
              <a:rPr lang="en-US" dirty="0" smtClean="0"/>
              <a:t>Which EC is correct?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898"/>
            <a:ext cx="8229600" cy="1399032"/>
          </a:xfrm>
        </p:spPr>
        <p:txBody>
          <a:bodyPr/>
          <a:lstStyle/>
          <a:p>
            <a:r>
              <a:rPr lang="en-US" dirty="0" smtClean="0"/>
              <a:t>Citrate Cycle - JGI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966" r="-16966"/>
          <a:stretch>
            <a:fillRect/>
          </a:stretch>
        </p:blipFill>
        <p:spPr>
          <a:xfrm>
            <a:off x="-389513" y="1247762"/>
            <a:ext cx="9890593" cy="5494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1.1.1.37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501" r="-19501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2751739" y="3232954"/>
            <a:ext cx="2366880" cy="48109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1.1.1.37</a:t>
            </a:r>
            <a:endParaRPr lang="en-US" dirty="0"/>
          </a:p>
        </p:txBody>
      </p:sp>
      <p:pic>
        <p:nvPicPr>
          <p:cNvPr id="7" name="Content Placeholder 6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9196" b="-69196"/>
          <a:stretch>
            <a:fillRect/>
          </a:stretch>
        </p:blipFill>
        <p:spPr>
          <a:xfrm>
            <a:off x="678494" y="860201"/>
            <a:ext cx="7784127" cy="4324515"/>
          </a:xfrm>
        </p:spPr>
      </p:pic>
      <p:pic>
        <p:nvPicPr>
          <p:cNvPr id="8" name="Picture 7" descr="Pictur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94" y="4107316"/>
            <a:ext cx="7784127" cy="126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8 missing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meaningful matches in the proteome</a:t>
            </a:r>
          </a:p>
          <a:p>
            <a:r>
              <a:rPr lang="en-US" dirty="0" smtClean="0"/>
              <a:t>RAST may not have called the </a:t>
            </a:r>
            <a:r>
              <a:rPr lang="en-US" dirty="0" smtClean="0"/>
              <a:t>protein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1.3.5.1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502"/>
            <a:ext cx="8229600" cy="4572000"/>
          </a:xfrm>
        </p:spPr>
        <p:txBody>
          <a:bodyPr/>
          <a:lstStyle/>
          <a:p>
            <a:r>
              <a:rPr lang="en-US" dirty="0" smtClean="0"/>
              <a:t>Nucleotide blast revealed one more missing protein</a:t>
            </a:r>
          </a:p>
          <a:p>
            <a:r>
              <a:rPr lang="en-US" dirty="0" err="1" smtClean="0"/>
              <a:t>Succinate</a:t>
            </a:r>
            <a:r>
              <a:rPr lang="en-US" dirty="0" smtClean="0"/>
              <a:t> </a:t>
            </a:r>
            <a:r>
              <a:rPr lang="en-US" dirty="0" err="1" smtClean="0"/>
              <a:t>dehydrogenase</a:t>
            </a:r>
            <a:r>
              <a:rPr lang="en-US" dirty="0" smtClean="0"/>
              <a:t> (</a:t>
            </a:r>
            <a:r>
              <a:rPr lang="en-US" dirty="0" err="1" smtClean="0"/>
              <a:t>ubiquinone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called in RAST</a:t>
            </a:r>
          </a:p>
          <a:p>
            <a:r>
              <a:rPr lang="en-US" dirty="0" smtClean="0"/>
              <a:t>Called in JGI with correct 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8450" r="-48450"/>
          <a:stretch>
            <a:fillRect/>
          </a:stretch>
        </p:blipFill>
        <p:spPr>
          <a:xfrm>
            <a:off x="-996545" y="277262"/>
            <a:ext cx="11335372" cy="6297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898"/>
            <a:ext cx="8229600" cy="1399032"/>
          </a:xfrm>
        </p:spPr>
        <p:txBody>
          <a:bodyPr/>
          <a:lstStyle/>
          <a:p>
            <a:r>
              <a:rPr lang="en-US" dirty="0" smtClean="0"/>
              <a:t>Citrate Cycle - JGI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966" r="-16966"/>
          <a:stretch>
            <a:fillRect/>
          </a:stretch>
        </p:blipFill>
        <p:spPr>
          <a:xfrm>
            <a:off x="-389513" y="1247762"/>
            <a:ext cx="9890593" cy="5494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6.4.1.1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38" r="-2738"/>
          <a:stretch>
            <a:fillRect/>
          </a:stretch>
        </p:blipFill>
        <p:spPr>
          <a:xfrm>
            <a:off x="1423974" y="1546042"/>
            <a:ext cx="6441391" cy="3578551"/>
          </a:xfrm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548" y="5124593"/>
            <a:ext cx="6023037" cy="13051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63095" y="5359391"/>
            <a:ext cx="1000632" cy="3271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Citrate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enzyme catalyzed reactions</a:t>
            </a:r>
          </a:p>
          <a:p>
            <a:r>
              <a:rPr lang="en-US" dirty="0" err="1" smtClean="0"/>
              <a:t>Glycolysis</a:t>
            </a:r>
            <a:r>
              <a:rPr lang="en-US" dirty="0" smtClean="0"/>
              <a:t> - citrate </a:t>
            </a:r>
            <a:r>
              <a:rPr lang="en-US" dirty="0" smtClean="0"/>
              <a:t>cycle </a:t>
            </a:r>
            <a:r>
              <a:rPr lang="en-US" dirty="0" smtClean="0"/>
              <a:t>– oxidative </a:t>
            </a:r>
            <a:r>
              <a:rPr lang="en-US" dirty="0" err="1" smtClean="0"/>
              <a:t>phosphorylation</a:t>
            </a:r>
            <a:endParaRPr lang="en-US" dirty="0" smtClean="0"/>
          </a:p>
          <a:p>
            <a:r>
              <a:rPr lang="en-US" dirty="0" smtClean="0"/>
              <a:t>Sugar -&gt;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do the TCA cycle without these genes?</a:t>
            </a:r>
          </a:p>
          <a:p>
            <a:pPr lvl="1"/>
            <a:r>
              <a:rPr lang="en-US" dirty="0" smtClean="0"/>
              <a:t>KEGG:</a:t>
            </a:r>
          </a:p>
          <a:p>
            <a:pPr lvl="2"/>
            <a:r>
              <a:rPr lang="en-US" dirty="0" smtClean="0"/>
              <a:t>“According to the genome sequence data, many organisms seem to lack genes for the full cycle, but contain genes for specific segments.”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above analysis, is the citrate </a:t>
            </a:r>
            <a:r>
              <a:rPr lang="en-US" dirty="0" smtClean="0"/>
              <a:t>cycle </a:t>
            </a:r>
            <a:r>
              <a:rPr lang="en-US" dirty="0" smtClean="0"/>
              <a:t>important to our species and related species?</a:t>
            </a:r>
          </a:p>
          <a:p>
            <a:r>
              <a:rPr lang="en-US" dirty="0" smtClean="0"/>
              <a:t>Yes. Highly conserved machinery</a:t>
            </a:r>
          </a:p>
          <a:p>
            <a:r>
              <a:rPr lang="en-US" dirty="0" smtClean="0"/>
              <a:t>Missing proteins may not be </a:t>
            </a:r>
            <a:r>
              <a:rPr lang="en-US" dirty="0" smtClean="0"/>
              <a:t>necessary</a:t>
            </a:r>
          </a:p>
          <a:p>
            <a:pPr lvl="1"/>
            <a:r>
              <a:rPr lang="en-US" dirty="0" smtClean="0"/>
              <a:t>Or just not yet found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Citrate Cycle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6538" y="1419136"/>
            <a:ext cx="6278452" cy="49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Which citrate cycle enzymes are present?</a:t>
            </a:r>
          </a:p>
          <a:p>
            <a:r>
              <a:rPr lang="en-US" dirty="0" smtClean="0"/>
              <a:t>Are these genes conserved in all ten species?</a:t>
            </a:r>
          </a:p>
          <a:p>
            <a:pPr lvl="1"/>
            <a:r>
              <a:rPr lang="en-US" dirty="0" smtClean="0"/>
              <a:t>If not, which species do not have which enzymes?</a:t>
            </a:r>
          </a:p>
          <a:p>
            <a:r>
              <a:rPr lang="en-US" dirty="0" smtClean="0"/>
              <a:t>Are the genes that are ‘missing’ from our genome actually present?</a:t>
            </a:r>
          </a:p>
          <a:p>
            <a:r>
              <a:rPr lang="en-US" dirty="0" smtClean="0"/>
              <a:t>Based on the above analysis, is the </a:t>
            </a:r>
            <a:r>
              <a:rPr lang="en-US" dirty="0" smtClean="0"/>
              <a:t>citrate cycle </a:t>
            </a:r>
            <a:r>
              <a:rPr lang="en-US" dirty="0" smtClean="0"/>
              <a:t>important to our species and related species?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citrate cycle enzymes are present?</a:t>
            </a:r>
          </a:p>
          <a:p>
            <a:pPr lvl="1"/>
            <a:r>
              <a:rPr lang="en-US" dirty="0" smtClean="0"/>
              <a:t>KEGG map on the SEED viewer.</a:t>
            </a:r>
          </a:p>
          <a:p>
            <a:pPr lvl="1"/>
            <a:r>
              <a:rPr lang="en-US" dirty="0" smtClean="0"/>
              <a:t>JGI KEGG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568"/>
            <a:ext cx="8229600" cy="1399032"/>
          </a:xfrm>
        </p:spPr>
        <p:txBody>
          <a:bodyPr/>
          <a:lstStyle/>
          <a:p>
            <a:r>
              <a:rPr lang="en-US" dirty="0" smtClean="0"/>
              <a:t>RAST KEGG map</a:t>
            </a:r>
            <a:endParaRPr lang="en-US" dirty="0"/>
          </a:p>
        </p:txBody>
      </p:sp>
      <p:pic>
        <p:nvPicPr>
          <p:cNvPr id="4" name="Content Placeholder 3" descr="KEGG Ma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719" r="-16719"/>
          <a:stretch>
            <a:fillRect/>
          </a:stretch>
        </p:blipFill>
        <p:spPr>
          <a:xfrm>
            <a:off x="-429554" y="1072596"/>
            <a:ext cx="9940730" cy="5522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genes conserved in all ten species?</a:t>
            </a:r>
          </a:p>
          <a:p>
            <a:pPr lvl="1"/>
            <a:r>
              <a:rPr lang="en-US" dirty="0" smtClean="0"/>
              <a:t>If not, which species do not have which enzymes?</a:t>
            </a:r>
          </a:p>
          <a:p>
            <a:r>
              <a:rPr lang="en-US" dirty="0" smtClean="0"/>
              <a:t>Find function</a:t>
            </a:r>
          </a:p>
          <a:p>
            <a:pPr>
              <a:buNone/>
            </a:pPr>
            <a:r>
              <a:rPr lang="en-US" dirty="0" smtClean="0"/>
              <a:t> with conserved list</a:t>
            </a:r>
          </a:p>
          <a:p>
            <a:pPr lvl="1"/>
            <a:r>
              <a:rPr lang="en-US" dirty="0" smtClean="0"/>
              <a:t>Find function with </a:t>
            </a:r>
          </a:p>
          <a:p>
            <a:pPr lvl="1">
              <a:buNone/>
            </a:pPr>
            <a:r>
              <a:rPr lang="en-US" dirty="0" smtClean="0"/>
              <a:t>individual conserved lists</a:t>
            </a:r>
          </a:p>
        </p:txBody>
      </p:sp>
      <p:pic>
        <p:nvPicPr>
          <p:cNvPr id="4" name="Picture 3" descr="Picture 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59" y="3756210"/>
            <a:ext cx="4072541" cy="2698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species</a:t>
            </a:r>
            <a:endParaRPr lang="en-US" dirty="0"/>
          </a:p>
        </p:txBody>
      </p:sp>
      <p:pic>
        <p:nvPicPr>
          <p:cNvPr id="4" name="Content Placeholder 3" descr="Excel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7070" b="-270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 genes that are ‘missing’ from our genome actually present?</a:t>
            </a:r>
          </a:p>
          <a:p>
            <a:pPr lvl="1"/>
            <a:r>
              <a:rPr lang="en-US" dirty="0" smtClean="0"/>
              <a:t>NCBI to obtain sequences for missing enzymes</a:t>
            </a:r>
          </a:p>
          <a:p>
            <a:pPr lvl="1"/>
            <a:r>
              <a:rPr lang="en-US" dirty="0" err="1" smtClean="0"/>
              <a:t>BLASTx</a:t>
            </a:r>
            <a:r>
              <a:rPr lang="en-US" dirty="0" smtClean="0"/>
              <a:t> of sequence against proteome of </a:t>
            </a:r>
            <a:r>
              <a:rPr lang="en-US" dirty="0" err="1" smtClean="0"/>
              <a:t>mukohataei</a:t>
            </a:r>
            <a:endParaRPr lang="en-US" dirty="0" smtClean="0"/>
          </a:p>
          <a:p>
            <a:pPr lvl="1"/>
            <a:r>
              <a:rPr lang="en-US" dirty="0" smtClean="0"/>
              <a:t>Sort results based on e value</a:t>
            </a:r>
          </a:p>
          <a:p>
            <a:pPr lvl="1"/>
            <a:r>
              <a:rPr lang="en-US" dirty="0" err="1" smtClean="0"/>
              <a:t>TBLASTx</a:t>
            </a:r>
            <a:r>
              <a:rPr lang="en-US" dirty="0" smtClean="0"/>
              <a:t> sequences of top hits to find any appropriate matches</a:t>
            </a:r>
          </a:p>
          <a:p>
            <a:pPr lvl="1"/>
            <a:r>
              <a:rPr lang="en-US" dirty="0" err="1" smtClean="0"/>
              <a:t>BLASTn</a:t>
            </a:r>
            <a:r>
              <a:rPr lang="en-US" dirty="0" smtClean="0"/>
              <a:t> to search for missing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543</TotalTime>
  <Words>385</Words>
  <Application>Microsoft Office PowerPoint</Application>
  <PresentationFormat>On-screen Show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Citrate Cycle</vt:lpstr>
      <vt:lpstr>Citrate Cycle</vt:lpstr>
      <vt:lpstr>Citrate Cycle</vt:lpstr>
      <vt:lpstr>Questions</vt:lpstr>
      <vt:lpstr>Methods</vt:lpstr>
      <vt:lpstr>RAST KEGG map</vt:lpstr>
      <vt:lpstr>Methods</vt:lpstr>
      <vt:lpstr>Comparison with other species</vt:lpstr>
      <vt:lpstr>Methods</vt:lpstr>
      <vt:lpstr>1.1.1.41</vt:lpstr>
      <vt:lpstr>1.1.1.37</vt:lpstr>
      <vt:lpstr>Citrate Cycle - JGI</vt:lpstr>
      <vt:lpstr>1.1.1.37</vt:lpstr>
      <vt:lpstr>1.1.1.37</vt:lpstr>
      <vt:lpstr>Other 8 missing proteins</vt:lpstr>
      <vt:lpstr>1.3.5.1</vt:lpstr>
      <vt:lpstr>Slide 17</vt:lpstr>
      <vt:lpstr>Citrate Cycle - JGI</vt:lpstr>
      <vt:lpstr>6.4.1.1</vt:lpstr>
      <vt:lpstr>Missing genes</vt:lpstr>
      <vt:lpstr>Conclusions</vt:lpstr>
    </vt:vector>
  </TitlesOfParts>
  <Company>Davidson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Citrate Acid Cycle (TCA)</dc:title>
  <dc:creator>Information Technology Services</dc:creator>
  <cp:lastModifiedBy> Karen R Hasty</cp:lastModifiedBy>
  <cp:revision>36</cp:revision>
  <dcterms:created xsi:type="dcterms:W3CDTF">2009-11-24T02:07:01Z</dcterms:created>
  <dcterms:modified xsi:type="dcterms:W3CDTF">2009-11-24T05:34:41Z</dcterms:modified>
</cp:coreProperties>
</file>