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141" d="100"/>
          <a:sy n="141" d="100"/>
        </p:scale>
        <p:origin x="-76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10" Type="http://schemas.openxmlformats.org/officeDocument/2006/relationships/presProps" Target="presProps.xml"/><Relationship Id="rId5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printerSettings" Target="printerSettings/printerSettings1.bin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D4A73-1B77-CB4C-B1A9-BE0BCCE126E5}" type="datetimeFigureOut">
              <a:rPr lang="en-US" smtClean="0"/>
              <a:pPr/>
              <a:t>11/25/08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604CA-EE29-2247-BAF0-C84418BFF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D4A73-1B77-CB4C-B1A9-BE0BCCE126E5}" type="datetimeFigureOut">
              <a:rPr lang="en-US" smtClean="0"/>
              <a:pPr/>
              <a:t>11/25/08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604CA-EE29-2247-BAF0-C84418BFF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D4A73-1B77-CB4C-B1A9-BE0BCCE126E5}" type="datetimeFigureOut">
              <a:rPr lang="en-US" smtClean="0"/>
              <a:pPr/>
              <a:t>11/25/08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604CA-EE29-2247-BAF0-C84418BFF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D4A73-1B77-CB4C-B1A9-BE0BCCE126E5}" type="datetimeFigureOut">
              <a:rPr lang="en-US" smtClean="0"/>
              <a:pPr/>
              <a:t>11/25/08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604CA-EE29-2247-BAF0-C84418BFF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D4A73-1B77-CB4C-B1A9-BE0BCCE126E5}" type="datetimeFigureOut">
              <a:rPr lang="en-US" smtClean="0"/>
              <a:pPr/>
              <a:t>11/25/08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604CA-EE29-2247-BAF0-C84418BFF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D4A73-1B77-CB4C-B1A9-BE0BCCE126E5}" type="datetimeFigureOut">
              <a:rPr lang="en-US" smtClean="0"/>
              <a:pPr/>
              <a:t>11/25/08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604CA-EE29-2247-BAF0-C84418BFF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D4A73-1B77-CB4C-B1A9-BE0BCCE126E5}" type="datetimeFigureOut">
              <a:rPr lang="en-US" smtClean="0"/>
              <a:pPr/>
              <a:t>11/25/08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604CA-EE29-2247-BAF0-C84418BFF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D4A73-1B77-CB4C-B1A9-BE0BCCE126E5}" type="datetimeFigureOut">
              <a:rPr lang="en-US" smtClean="0"/>
              <a:pPr/>
              <a:t>11/25/08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604CA-EE29-2247-BAF0-C84418BFF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D4A73-1B77-CB4C-B1A9-BE0BCCE126E5}" type="datetimeFigureOut">
              <a:rPr lang="en-US" smtClean="0"/>
              <a:pPr/>
              <a:t>11/25/08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604CA-EE29-2247-BAF0-C84418BFF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D4A73-1B77-CB4C-B1A9-BE0BCCE126E5}" type="datetimeFigureOut">
              <a:rPr lang="en-US" smtClean="0"/>
              <a:pPr/>
              <a:t>11/25/08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604CA-EE29-2247-BAF0-C84418BFF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D4A73-1B77-CB4C-B1A9-BE0BCCE126E5}" type="datetimeFigureOut">
              <a:rPr lang="en-US" smtClean="0"/>
              <a:pPr/>
              <a:t>11/25/08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604CA-EE29-2247-BAF0-C84418BFF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D4A73-1B77-CB4C-B1A9-BE0BCCE126E5}" type="datetimeFigureOut">
              <a:rPr lang="en-US" smtClean="0"/>
              <a:pPr/>
              <a:t>11/25/08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604CA-EE29-2247-BAF0-C84418BFF5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rsat.ccb.sickkids.ca/" TargetMode="External"/><Relationship Id="rId3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6857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50 </a:t>
            </a:r>
            <a:r>
              <a:rPr lang="en-US" dirty="0" err="1" smtClean="0"/>
              <a:t>bp</a:t>
            </a:r>
            <a:r>
              <a:rPr lang="en-US" dirty="0" smtClean="0"/>
              <a:t> upstream of JGI/Manatee/Rast genes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371600"/>
            <a:ext cx="6400800" cy="50292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 descr="Picture 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00" y="1524000"/>
            <a:ext cx="4267200" cy="4648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Finding Sequence Pattern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http://rsat.ccb.sickkids.ca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 descr="Picture 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752600"/>
            <a:ext cx="7315200" cy="48006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Picture 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676401"/>
            <a:ext cx="8534400" cy="533399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04800" y="1066800"/>
            <a:ext cx="1371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JGI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2863334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Manatee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52400" y="45720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Rast</a:t>
            </a:r>
            <a:endParaRPr lang="en-US" dirty="0"/>
          </a:p>
        </p:txBody>
      </p:sp>
      <p:pic>
        <p:nvPicPr>
          <p:cNvPr id="14" name="Picture 13" descr="Picture 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3657600"/>
            <a:ext cx="8534400" cy="522287"/>
          </a:xfrm>
          <a:prstGeom prst="rect">
            <a:avLst/>
          </a:prstGeom>
        </p:spPr>
      </p:pic>
      <p:pic>
        <p:nvPicPr>
          <p:cNvPr id="15" name="Picture 14" descr="Picture 8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" y="5334000"/>
            <a:ext cx="8763000" cy="412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6324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 T TGCGACGGACTGGATAGTGATTTGTAGGAGCGGCTCCTCTGTATACTG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3366FF"/>
                </a:solidFill>
              </a:rPr>
              <a:t>      GGAGGTG</a:t>
            </a:r>
            <a:r>
              <a:rPr lang="en-US" sz="2000" dirty="0" smtClean="0"/>
              <a:t> </a:t>
            </a:r>
          </a:p>
          <a:p>
            <a:pPr>
              <a:buNone/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     0 0 01000 =&gt; score= 1</a:t>
            </a:r>
          </a:p>
          <a:p>
            <a:pPr>
              <a:buNone/>
            </a:pPr>
            <a:endParaRPr lang="en-US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2000" dirty="0" smtClean="0"/>
              <a:t>T T TGCGACGGACTGGATAGTGATTTGTAGGAGCGGCTCCTCTGTATACTG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3366FF"/>
                </a:solidFill>
              </a:rPr>
              <a:t>         GGAGGTG</a:t>
            </a:r>
            <a:r>
              <a:rPr lang="en-US" sz="2000" dirty="0" smtClean="0"/>
              <a:t> </a:t>
            </a:r>
          </a:p>
          <a:p>
            <a:pPr>
              <a:buNone/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        0 0 00100 =&gt; score= 1</a:t>
            </a:r>
          </a:p>
          <a:p>
            <a:pPr>
              <a:buNone/>
            </a:pPr>
            <a:endParaRPr lang="en-US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2000" dirty="0" smtClean="0"/>
              <a:t>T T TGCGACGGACTGGATAGTGATTTGTAGGAGCGGCTCCTCTGTATACTG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3366FF"/>
                </a:solidFill>
              </a:rPr>
              <a:t>            GGAGGTG</a:t>
            </a:r>
            <a:r>
              <a:rPr lang="en-US" sz="2000" dirty="0" smtClean="0"/>
              <a:t> </a:t>
            </a:r>
          </a:p>
          <a:p>
            <a:pPr>
              <a:buNone/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           01 0 1001 =&gt; score=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3</a:t>
            </a:r>
          </a:p>
          <a:p>
            <a:pPr>
              <a:buNone/>
            </a:pPr>
            <a:endParaRPr lang="en-US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2000" dirty="0" smtClean="0"/>
              <a:t>T T </a:t>
            </a:r>
            <a:r>
              <a:rPr lang="en-US" sz="2000" dirty="0" smtClean="0"/>
              <a:t>TGCGACGGACTGGATAGTGATTTGTAGGAGCGGCTCCTCTG T A T A C T G</a:t>
            </a:r>
            <a:endParaRPr lang="en-US" sz="2000" dirty="0" smtClean="0"/>
          </a:p>
          <a:p>
            <a:pPr>
              <a:buNone/>
            </a:pPr>
            <a:r>
              <a:rPr lang="en-US" sz="2000" b="1" dirty="0" smtClean="0">
                <a:solidFill>
                  <a:srgbClr val="3366FF"/>
                </a:solidFill>
              </a:rPr>
              <a:t>           </a:t>
            </a:r>
            <a:r>
              <a:rPr lang="en-US" sz="2000" b="1" dirty="0" smtClean="0">
                <a:solidFill>
                  <a:srgbClr val="3366FF"/>
                </a:solidFill>
              </a:rPr>
              <a:t> 												          GG AG G T G</a:t>
            </a:r>
            <a:r>
              <a:rPr lang="en-US" sz="2000" dirty="0" smtClean="0"/>
              <a:t> 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         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												          0 0  0 0 011 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=&gt; score=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2</a:t>
            </a:r>
          </a:p>
          <a:p>
            <a:pPr>
              <a:buNone/>
            </a:pPr>
            <a:endParaRPr lang="en-US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en-US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en-US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en-US" sz="20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en-US" sz="2000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800100" y="647700"/>
            <a:ext cx="228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1028700" y="648494"/>
            <a:ext cx="228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1333897" y="648891"/>
            <a:ext cx="22780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5400000">
            <a:off x="1181894" y="649288"/>
            <a:ext cx="22701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1487091" y="649685"/>
            <a:ext cx="22621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1638300" y="648494"/>
            <a:ext cx="228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1791891" y="649685"/>
            <a:ext cx="22621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5400000">
            <a:off x="1027906" y="2095500"/>
            <a:ext cx="228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>
            <a:off x="1181894" y="2096294"/>
            <a:ext cx="228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1334691" y="2096691"/>
            <a:ext cx="22780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6200000" flipH="1">
            <a:off x="1486694" y="2096294"/>
            <a:ext cx="22701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6200000" flipH="1">
            <a:off x="1639094" y="2096294"/>
            <a:ext cx="22701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1792288" y="2097088"/>
            <a:ext cx="22701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>
            <a:off x="1944291" y="2097485"/>
            <a:ext cx="22621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5400000">
            <a:off x="1182688" y="3543300"/>
            <a:ext cx="228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1335088" y="3544094"/>
            <a:ext cx="228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>
            <a:off x="1487091" y="3544491"/>
            <a:ext cx="22780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1639888" y="3544888"/>
            <a:ext cx="22701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5400000">
            <a:off x="1793480" y="3545285"/>
            <a:ext cx="22621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5400000">
            <a:off x="1945482" y="3545682"/>
            <a:ext cx="22542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5400000">
            <a:off x="2097485" y="3546079"/>
            <a:ext cx="22463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>
            <a:off x="6973888" y="5070476"/>
            <a:ext cx="228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7200900" y="5068094"/>
            <a:ext cx="228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7353300" y="5068094"/>
            <a:ext cx="228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rot="5400000">
            <a:off x="7581900" y="5068094"/>
            <a:ext cx="2286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7810897" y="5068491"/>
            <a:ext cx="227806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rot="5400000">
            <a:off x="7963694" y="5068888"/>
            <a:ext cx="22701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>
            <a:off x="8192691" y="5069285"/>
            <a:ext cx="226218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Minimum score= 6 </a:t>
            </a:r>
          </a:p>
          <a:p>
            <a:r>
              <a:rPr lang="en-US" dirty="0" smtClean="0"/>
              <a:t> JGI 25 </a:t>
            </a:r>
            <a:r>
              <a:rPr lang="en-US" dirty="0" err="1" smtClean="0"/>
              <a:t>bp</a:t>
            </a:r>
            <a:r>
              <a:rPr lang="en-US" dirty="0" smtClean="0"/>
              <a:t> upstream:  270 </a:t>
            </a:r>
          </a:p>
          <a:p>
            <a:r>
              <a:rPr lang="en-US" dirty="0" smtClean="0"/>
              <a:t>Manatee 25 </a:t>
            </a:r>
            <a:r>
              <a:rPr lang="en-US" dirty="0" err="1" smtClean="0"/>
              <a:t>bp</a:t>
            </a:r>
            <a:r>
              <a:rPr lang="en-US" dirty="0" smtClean="0"/>
              <a:t> upstream: 284</a:t>
            </a:r>
          </a:p>
          <a:p>
            <a:r>
              <a:rPr lang="en-US" dirty="0" err="1" smtClean="0"/>
              <a:t>Rast</a:t>
            </a:r>
            <a:r>
              <a:rPr lang="en-US" dirty="0" smtClean="0"/>
              <a:t> 25 </a:t>
            </a:r>
            <a:r>
              <a:rPr lang="en-US" dirty="0" err="1" smtClean="0"/>
              <a:t>bp</a:t>
            </a:r>
            <a:r>
              <a:rPr lang="en-US" dirty="0" smtClean="0"/>
              <a:t> upstream: 238 </a:t>
            </a:r>
          </a:p>
          <a:p>
            <a:r>
              <a:rPr lang="en-US" dirty="0" smtClean="0"/>
              <a:t>Mean distance from the gene</a:t>
            </a:r>
          </a:p>
          <a:p>
            <a:pPr lvl="1"/>
            <a:r>
              <a:rPr lang="en-US" dirty="0" smtClean="0"/>
              <a:t>JGI : 7.1</a:t>
            </a:r>
          </a:p>
          <a:p>
            <a:pPr lvl="1"/>
            <a:r>
              <a:rPr lang="en-US" dirty="0" smtClean="0"/>
              <a:t>Manatee:7.44</a:t>
            </a:r>
          </a:p>
          <a:p>
            <a:pPr lvl="1"/>
            <a:r>
              <a:rPr lang="en-US" dirty="0" smtClean="0"/>
              <a:t>Rast:7.34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http://</a:t>
            </a:r>
            <a:r>
              <a:rPr lang="en-US" dirty="0" err="1" smtClean="0"/>
              <a:t>weblogo.berkeley.edu/logo.cgi</a:t>
            </a:r>
            <a:endParaRPr lang="en-US" dirty="0"/>
          </a:p>
        </p:txBody>
      </p:sp>
      <p:pic>
        <p:nvPicPr>
          <p:cNvPr id="4" name="Content Placeholder 3" descr="Picture 5.png"/>
          <p:cNvPicPr>
            <a:picLocks noGrp="1" noChangeAspect="1"/>
          </p:cNvPicPr>
          <p:nvPr>
            <p:ph idx="1"/>
          </p:nvPr>
        </p:nvPicPr>
        <p:blipFill>
          <a:blip r:embed="rId2"/>
          <a:srcRect t="-6338" b="-6338"/>
          <a:stretch>
            <a:fillRect/>
          </a:stretch>
        </p:blipFill>
        <p:spPr/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icture 7.png"/>
          <p:cNvPicPr>
            <a:picLocks noGrp="1" noChangeAspect="1"/>
          </p:cNvPicPr>
          <p:nvPr>
            <p:ph idx="1"/>
          </p:nvPr>
        </p:nvPicPr>
        <p:blipFill>
          <a:blip r:embed="rId2"/>
          <a:srcRect t="-2900" b="-2900"/>
          <a:stretch>
            <a:fillRect/>
          </a:stretch>
        </p:blipFill>
        <p:spPr>
          <a:xfrm>
            <a:off x="457200" y="762000"/>
            <a:ext cx="8229600" cy="536416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173</Words>
  <Application>Microsoft Macintosh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50 bp upstream of JGI/Manatee/Rast genes</vt:lpstr>
      <vt:lpstr>Finding Sequence Pattern</vt:lpstr>
      <vt:lpstr>Slide 3</vt:lpstr>
      <vt:lpstr>Slide 4</vt:lpstr>
      <vt:lpstr>Slide 5</vt:lpstr>
      <vt:lpstr>http://weblogo.berkeley.edu/logo.cgi</vt:lpstr>
      <vt:lpstr>Slide 7</vt:lpstr>
    </vt:vector>
  </TitlesOfParts>
  <Company>Information Technology Services</Company>
  <LinksUpToDate>false</LinksUpToDate>
  <SharedDoc>false</SharedDoc>
  <HyperlinksChanged>false</HyperlinksChanged>
  <AppVersion>12.0258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 bp upstream of JGI/Manatee/Rast genes</dc:title>
  <dc:creator>Davidson College</dc:creator>
  <cp:lastModifiedBy>Davidson College</cp:lastModifiedBy>
  <cp:revision>9</cp:revision>
  <dcterms:created xsi:type="dcterms:W3CDTF">2008-11-25T14:15:38Z</dcterms:created>
  <dcterms:modified xsi:type="dcterms:W3CDTF">2008-11-25T15:19:04Z</dcterms:modified>
</cp:coreProperties>
</file>