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  <p:sldId id="262" r:id="rId4"/>
    <p:sldId id="261" r:id="rId5"/>
    <p:sldId id="263" r:id="rId6"/>
    <p:sldId id="264" r:id="rId7"/>
    <p:sldId id="266" r:id="rId8"/>
    <p:sldId id="267" r:id="rId9"/>
    <p:sldId id="268" r:id="rId10"/>
    <p:sldId id="265" r:id="rId11"/>
    <p:sldId id="270" r:id="rId12"/>
    <p:sldId id="25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031" autoAdjust="0"/>
    <p:restoredTop sz="95171" autoAdjust="0"/>
  </p:normalViewPr>
  <p:slideViewPr>
    <p:cSldViewPr snapToObjects="1"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EF99-A64D-2A4A-AC41-8BEEA7D67CAF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FC89-D536-314D-9180-0ED7F927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bmedcentral.nih.gov/articlerender.fcgi?artid=2262144#CR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0" y="0"/>
            <a:ext cx="1089764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416175"/>
            <a:ext cx="7772400" cy="1470025"/>
          </a:xfrm>
        </p:spPr>
        <p:txBody>
          <a:bodyPr/>
          <a:lstStyle/>
          <a:p>
            <a:r>
              <a:rPr lang="en-US" dirty="0" smtClean="0"/>
              <a:t>The Case of the Missing Enzymes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“the oxidative PP pathway </a:t>
            </a:r>
            <a:r>
              <a:rPr lang="en-US" b="1" dirty="0" smtClean="0"/>
              <a:t>seems not to exist</a:t>
            </a:r>
            <a:r>
              <a:rPr lang="en-US" dirty="0" smtClean="0"/>
              <a:t>, because enzyme genes for this pathway are absent in </a:t>
            </a:r>
            <a:r>
              <a:rPr lang="en-US" dirty="0" err="1" smtClean="0"/>
              <a:t>archaeal</a:t>
            </a:r>
            <a:r>
              <a:rPr lang="en-US" dirty="0" smtClean="0"/>
              <a:t> genomes.”</a:t>
            </a:r>
          </a:p>
          <a:p>
            <a:r>
              <a:rPr lang="en-US" dirty="0" smtClean="0"/>
              <a:t>“However, </a:t>
            </a:r>
            <a:r>
              <a:rPr lang="en-US" dirty="0" err="1" smtClean="0"/>
              <a:t>haloarchaea</a:t>
            </a:r>
            <a:r>
              <a:rPr lang="en-US" dirty="0" smtClean="0"/>
              <a:t> </a:t>
            </a:r>
            <a:r>
              <a:rPr lang="en-US" b="1" dirty="0" smtClean="0"/>
              <a:t>show glucose 6-phosphate </a:t>
            </a:r>
            <a:r>
              <a:rPr lang="en-US" b="1" dirty="0" err="1" smtClean="0"/>
              <a:t>dehydrogenase</a:t>
            </a:r>
            <a:r>
              <a:rPr lang="en-US" b="1" dirty="0" smtClean="0"/>
              <a:t> activity (EC 1.1.1.49)</a:t>
            </a:r>
            <a:r>
              <a:rPr lang="en-US" dirty="0" smtClean="0"/>
              <a:t> in spite of lacking the respective enzyme gene (Aitken and Brown </a:t>
            </a:r>
            <a:r>
              <a:rPr lang="en-US" dirty="0" smtClean="0">
                <a:hlinkClick r:id="rId2"/>
              </a:rPr>
              <a:t>1969</a:t>
            </a:r>
            <a:r>
              <a:rPr lang="en-US" dirty="0" smtClean="0"/>
              <a:t>)”</a:t>
            </a:r>
          </a:p>
          <a:p>
            <a:r>
              <a:rPr lang="en-US" dirty="0" smtClean="0"/>
              <a:t>“encode </a:t>
            </a:r>
            <a:r>
              <a:rPr lang="en-US" b="1" dirty="0" err="1" smtClean="0"/>
              <a:t>orthologs</a:t>
            </a:r>
            <a:r>
              <a:rPr lang="en-US" b="1" dirty="0" smtClean="0"/>
              <a:t> of 6-phosphogluconate </a:t>
            </a:r>
            <a:r>
              <a:rPr lang="en-US" b="1" dirty="0" err="1" smtClean="0"/>
              <a:t>dehydrogenase</a:t>
            </a:r>
            <a:r>
              <a:rPr lang="en-US" b="1" dirty="0" smtClean="0"/>
              <a:t> </a:t>
            </a:r>
            <a:r>
              <a:rPr lang="en-US" dirty="0" smtClean="0"/>
              <a:t>(EC 1.1.1.44)” </a:t>
            </a:r>
          </a:p>
          <a:p>
            <a:r>
              <a:rPr lang="en-US" dirty="0" smtClean="0"/>
              <a:t>“an </a:t>
            </a:r>
            <a:r>
              <a:rPr lang="en-US" b="1" dirty="0" smtClean="0"/>
              <a:t>operative, albeit modified oxidative PP pathway is indicated for </a:t>
            </a:r>
            <a:r>
              <a:rPr lang="en-US" b="1" dirty="0" err="1" smtClean="0"/>
              <a:t>haloarchaea</a:t>
            </a:r>
            <a:r>
              <a:rPr lang="en-US" dirty="0" smtClean="0"/>
              <a:t>” (</a:t>
            </a:r>
            <a:r>
              <a:rPr lang="en-US" dirty="0" err="1" smtClean="0"/>
              <a:t>Falb</a:t>
            </a:r>
            <a:r>
              <a:rPr lang="en-US" dirty="0" smtClean="0"/>
              <a:t> </a:t>
            </a:r>
            <a:r>
              <a:rPr lang="en-US" i="1" dirty="0" smtClean="0"/>
              <a:t>et al. </a:t>
            </a:r>
            <a:r>
              <a:rPr lang="en-US" dirty="0" smtClean="0"/>
              <a:t>2008).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Entner-Doudoroff</a:t>
            </a:r>
            <a:r>
              <a:rPr lang="en-US" dirty="0" smtClean="0"/>
              <a:t> pathway in aerobic </a:t>
            </a:r>
            <a:r>
              <a:rPr lang="en-US" dirty="0" err="1" smtClean="0"/>
              <a:t>archae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“modified </a:t>
            </a:r>
            <a:r>
              <a:rPr lang="en-US" dirty="0" smtClean="0"/>
              <a:t>versions of the ED </a:t>
            </a:r>
            <a:r>
              <a:rPr lang="en-US" dirty="0" smtClean="0"/>
              <a:t>[</a:t>
            </a:r>
            <a:r>
              <a:rPr lang="en-US" dirty="0" err="1" smtClean="0"/>
              <a:t>Entner-Doudoroff</a:t>
            </a:r>
            <a:r>
              <a:rPr lang="en-US" dirty="0" smtClean="0"/>
              <a:t>] pathway </a:t>
            </a:r>
            <a:r>
              <a:rPr lang="en-US" dirty="0" smtClean="0"/>
              <a:t>that is generally referred to as the semi-</a:t>
            </a:r>
            <a:r>
              <a:rPr lang="en-US" dirty="0" err="1" smtClean="0"/>
              <a:t>phosphorylative</a:t>
            </a:r>
            <a:r>
              <a:rPr lang="en-US" dirty="0" smtClean="0"/>
              <a:t> ED </a:t>
            </a:r>
            <a:r>
              <a:rPr lang="en-US" dirty="0" smtClean="0"/>
              <a:t>pathway” 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has </a:t>
            </a:r>
            <a:r>
              <a:rPr lang="en-US" dirty="0" smtClean="0"/>
              <a:t>been shown to operate </a:t>
            </a:r>
            <a:r>
              <a:rPr lang="en-US" dirty="0" smtClean="0"/>
              <a:t>in… the </a:t>
            </a:r>
            <a:r>
              <a:rPr lang="en-US" dirty="0" err="1" smtClean="0"/>
              <a:t>halophilic</a:t>
            </a:r>
            <a:r>
              <a:rPr lang="en-US" dirty="0" smtClean="0"/>
              <a:t> </a:t>
            </a:r>
            <a:r>
              <a:rPr lang="en-US" dirty="0" err="1" smtClean="0"/>
              <a:t>archaea</a:t>
            </a:r>
            <a:r>
              <a:rPr lang="en-US" dirty="0" smtClean="0"/>
              <a:t> </a:t>
            </a:r>
            <a:r>
              <a:rPr lang="en-US" i="1" dirty="0" err="1" smtClean="0"/>
              <a:t>Halobacterium</a:t>
            </a:r>
            <a:r>
              <a:rPr lang="en-US" i="1" dirty="0" smtClean="0"/>
              <a:t> </a:t>
            </a:r>
            <a:r>
              <a:rPr lang="en-US" i="1" dirty="0" err="1" smtClean="0"/>
              <a:t>saccharovorum</a:t>
            </a:r>
            <a:r>
              <a:rPr lang="en-US" dirty="0" smtClean="0"/>
              <a:t> and </a:t>
            </a:r>
            <a:r>
              <a:rPr lang="en-US" i="1" dirty="0" err="1" smtClean="0"/>
              <a:t>Halobacterium</a:t>
            </a:r>
            <a:r>
              <a:rPr lang="en-US" i="1" dirty="0" smtClean="0"/>
              <a:t> </a:t>
            </a:r>
            <a:r>
              <a:rPr lang="en-US" i="1" dirty="0" err="1" smtClean="0"/>
              <a:t>halobium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Ahmed </a:t>
            </a:r>
            <a:r>
              <a:rPr lang="en-US" i="1" dirty="0" smtClean="0"/>
              <a:t>et al. </a:t>
            </a:r>
            <a:r>
              <a:rPr lang="en-US" dirty="0" smtClean="0"/>
              <a:t>2005)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7463566" y="0"/>
            <a:ext cx="1680434" cy="1752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 missing at least 2 enzymes (1.1.1.49 and 3.1.1.31)</a:t>
            </a:r>
          </a:p>
          <a:p>
            <a:r>
              <a:rPr lang="en-US" dirty="0" smtClean="0"/>
              <a:t>Organism </a:t>
            </a:r>
            <a:r>
              <a:rPr lang="en-US" dirty="0" smtClean="0"/>
              <a:t>has </a:t>
            </a:r>
            <a:r>
              <a:rPr lang="en-US" dirty="0" smtClean="0"/>
              <a:t>ribose </a:t>
            </a:r>
            <a:r>
              <a:rPr lang="en-US" dirty="0" smtClean="0"/>
              <a:t>5-phosphate </a:t>
            </a:r>
            <a:r>
              <a:rPr lang="en-US" dirty="0" err="1" smtClean="0"/>
              <a:t>isomerase</a:t>
            </a:r>
            <a:r>
              <a:rPr lang="en-US" dirty="0" smtClean="0"/>
              <a:t> (</a:t>
            </a:r>
            <a:r>
              <a:rPr lang="en-US" dirty="0" smtClean="0"/>
              <a:t>5.3.1.6 </a:t>
            </a:r>
            <a:r>
              <a:rPr lang="en-US" dirty="0" smtClean="0"/>
              <a:t>) and </a:t>
            </a:r>
            <a:r>
              <a:rPr lang="en-US" dirty="0" smtClean="0"/>
              <a:t>probably also </a:t>
            </a:r>
            <a:r>
              <a:rPr lang="en-US" dirty="0" smtClean="0"/>
              <a:t>6-phosphogluconate </a:t>
            </a:r>
            <a:r>
              <a:rPr lang="en-US" dirty="0" err="1" smtClean="0"/>
              <a:t>dehydrogenase</a:t>
            </a:r>
            <a:r>
              <a:rPr lang="en-US" dirty="0" smtClean="0"/>
              <a:t> (1.1.1.44)</a:t>
            </a:r>
          </a:p>
          <a:p>
            <a:r>
              <a:rPr lang="en-US" dirty="0" smtClean="0"/>
              <a:t>Alternative pathways?</a:t>
            </a:r>
          </a:p>
          <a:p>
            <a:pPr lvl="1"/>
            <a:r>
              <a:rPr lang="en-US" dirty="0" smtClean="0"/>
              <a:t>Variation of </a:t>
            </a:r>
            <a:r>
              <a:rPr lang="en-US" dirty="0" err="1" smtClean="0"/>
              <a:t>Entner-Doudoroff</a:t>
            </a:r>
            <a:r>
              <a:rPr lang="en-US" dirty="0" smtClean="0"/>
              <a:t> pathway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en-US" sz="2400" dirty="0" err="1" smtClean="0"/>
              <a:t>Falb</a:t>
            </a:r>
            <a:r>
              <a:rPr lang="en-US" sz="2400" dirty="0" smtClean="0"/>
              <a:t> M, </a:t>
            </a:r>
            <a:r>
              <a:rPr lang="en-US" sz="2400" dirty="0" err="1" smtClean="0"/>
              <a:t>Müller</a:t>
            </a:r>
            <a:r>
              <a:rPr lang="en-US" sz="2400" dirty="0" smtClean="0"/>
              <a:t> K, </a:t>
            </a:r>
            <a:r>
              <a:rPr lang="en-US" sz="2400" dirty="0" err="1" smtClean="0"/>
              <a:t>Königsmaier</a:t>
            </a:r>
            <a:r>
              <a:rPr lang="en-US" sz="2400" dirty="0" smtClean="0"/>
              <a:t> L, </a:t>
            </a:r>
            <a:r>
              <a:rPr lang="en-US" sz="2400" dirty="0" err="1" smtClean="0"/>
              <a:t>Oberwinkler</a:t>
            </a:r>
            <a:r>
              <a:rPr lang="en-US" sz="2400" dirty="0" smtClean="0"/>
              <a:t> T, Horn P, von </a:t>
            </a:r>
            <a:r>
              <a:rPr lang="en-US" sz="2400" dirty="0" err="1" smtClean="0"/>
              <a:t>Gronau</a:t>
            </a:r>
            <a:r>
              <a:rPr lang="en-US" sz="2400" dirty="0" smtClean="0"/>
              <a:t> S, Gonzalez O, Pfeiffer F, </a:t>
            </a:r>
            <a:r>
              <a:rPr lang="en-US" sz="2400" dirty="0" err="1" smtClean="0"/>
              <a:t>Bornberg</a:t>
            </a:r>
            <a:r>
              <a:rPr lang="en-US" sz="2400" dirty="0" smtClean="0"/>
              <a:t>-Bauer F, </a:t>
            </a:r>
            <a:r>
              <a:rPr lang="en-US" sz="2400" dirty="0" smtClean="0"/>
              <a:t>&amp; </a:t>
            </a:r>
            <a:r>
              <a:rPr lang="en-US" sz="2400" dirty="0" err="1" smtClean="0"/>
              <a:t>Oesterhelt</a:t>
            </a:r>
            <a:r>
              <a:rPr lang="en-US" sz="2400" dirty="0" smtClean="0"/>
              <a:t> </a:t>
            </a:r>
            <a:r>
              <a:rPr lang="en-US" sz="2400" dirty="0" smtClean="0"/>
              <a:t>D. “Metabolism of </a:t>
            </a:r>
            <a:r>
              <a:rPr lang="en-US" sz="2400" dirty="0" err="1" smtClean="0"/>
              <a:t>halophilic</a:t>
            </a:r>
            <a:r>
              <a:rPr lang="en-US" sz="2400" dirty="0" smtClean="0"/>
              <a:t> </a:t>
            </a:r>
            <a:r>
              <a:rPr lang="en-US" sz="2400" dirty="0" err="1" smtClean="0"/>
              <a:t>archaea</a:t>
            </a:r>
            <a:r>
              <a:rPr lang="en-US" sz="2400" dirty="0" smtClean="0"/>
              <a:t>.” </a:t>
            </a:r>
            <a:r>
              <a:rPr lang="en-US" sz="2400" i="1" dirty="0" err="1" smtClean="0"/>
              <a:t>Extremophiles</a:t>
            </a:r>
            <a:r>
              <a:rPr lang="en-US" sz="2400" dirty="0" smtClean="0"/>
              <a:t>. 2008 March; 12(2): 177–196.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Ahmed H,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Ettema</a:t>
            </a:r>
            <a:r>
              <a:rPr lang="en-US" sz="2400" dirty="0" smtClean="0"/>
              <a:t> TJG,</a:t>
            </a:r>
            <a:r>
              <a:rPr lang="en-US" sz="2400" baseline="30000" dirty="0" smtClean="0"/>
              <a:t> </a:t>
            </a:r>
            <a:r>
              <a:rPr lang="en-US" sz="2400" dirty="0" err="1" smtClean="0"/>
              <a:t>Tjaden</a:t>
            </a:r>
            <a:r>
              <a:rPr lang="en-US" sz="2400" dirty="0" smtClean="0"/>
              <a:t> B, </a:t>
            </a:r>
            <a:r>
              <a:rPr lang="en-US" sz="2400" dirty="0" err="1" smtClean="0"/>
              <a:t>Geerling</a:t>
            </a:r>
            <a:r>
              <a:rPr lang="en-US" sz="2400" dirty="0" smtClean="0"/>
              <a:t> ACM, van </a:t>
            </a:r>
            <a:r>
              <a:rPr lang="en-US" sz="2400" dirty="0" err="1" smtClean="0"/>
              <a:t>der</a:t>
            </a:r>
            <a:r>
              <a:rPr lang="en-US" sz="2400" dirty="0" smtClean="0"/>
              <a:t> </a:t>
            </a:r>
            <a:r>
              <a:rPr lang="en-US" sz="2400" dirty="0" err="1" smtClean="0"/>
              <a:t>Oost</a:t>
            </a:r>
            <a:r>
              <a:rPr lang="en-US" sz="2400" dirty="0" smtClean="0"/>
              <a:t> J, </a:t>
            </a:r>
            <a:r>
              <a:rPr lang="en-US" sz="2400" dirty="0" smtClean="0"/>
              <a:t>&amp; </a:t>
            </a:r>
            <a:r>
              <a:rPr lang="en-US" sz="2400" dirty="0" err="1" smtClean="0"/>
              <a:t>Siebers</a:t>
            </a:r>
            <a:r>
              <a:rPr lang="en-US" sz="2400" dirty="0" smtClean="0"/>
              <a:t> B. “The semi-</a:t>
            </a:r>
            <a:r>
              <a:rPr lang="en-US" sz="2400" dirty="0" err="1" smtClean="0"/>
              <a:t>phosphorylative</a:t>
            </a:r>
            <a:r>
              <a:rPr lang="en-US" sz="2400" dirty="0" smtClean="0"/>
              <a:t> </a:t>
            </a:r>
            <a:r>
              <a:rPr lang="en-US" sz="2400" dirty="0" err="1" smtClean="0"/>
              <a:t>Entner–Doudoroff</a:t>
            </a:r>
            <a:r>
              <a:rPr lang="en-US" sz="2400" dirty="0" smtClean="0"/>
              <a:t> pathway in </a:t>
            </a:r>
            <a:r>
              <a:rPr lang="en-US" sz="2400" dirty="0" err="1" smtClean="0"/>
              <a:t>hyperthermophilic</a:t>
            </a:r>
            <a:r>
              <a:rPr lang="en-US" sz="2400" dirty="0" smtClean="0"/>
              <a:t> </a:t>
            </a:r>
            <a:r>
              <a:rPr lang="en-US" sz="2400" dirty="0" err="1" smtClean="0"/>
              <a:t>archaea</a:t>
            </a:r>
            <a:r>
              <a:rPr lang="en-US" sz="2400" dirty="0" smtClean="0"/>
              <a:t>: a re-evaluation.” </a:t>
            </a:r>
            <a:r>
              <a:rPr lang="en-US" sz="2400" i="1" dirty="0" smtClean="0"/>
              <a:t>Biochemistry</a:t>
            </a:r>
            <a:r>
              <a:rPr lang="en-US" sz="2400" dirty="0" smtClean="0"/>
              <a:t>. 2005 September 1; 390(Pt 2): 529–540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Need to investigate:</a:t>
            </a:r>
          </a:p>
          <a:p>
            <a:pPr>
              <a:buNone/>
            </a:pPr>
            <a:r>
              <a:rPr lang="en-US" sz="2400" dirty="0" smtClean="0"/>
              <a:t>Aitken </a:t>
            </a:r>
            <a:r>
              <a:rPr lang="en-US" sz="2400" dirty="0" smtClean="0"/>
              <a:t>DM &amp; </a:t>
            </a:r>
            <a:r>
              <a:rPr lang="en-US" sz="2400" dirty="0" smtClean="0"/>
              <a:t>Brown </a:t>
            </a:r>
            <a:r>
              <a:rPr lang="en-US" sz="2400" dirty="0" smtClean="0"/>
              <a:t>AD. “Citrate </a:t>
            </a:r>
            <a:r>
              <a:rPr lang="en-US" sz="2400" dirty="0" smtClean="0"/>
              <a:t>and </a:t>
            </a:r>
            <a:r>
              <a:rPr lang="en-US" sz="2400" dirty="0" err="1" smtClean="0"/>
              <a:t>glyoxylate</a:t>
            </a:r>
            <a:r>
              <a:rPr lang="en-US" sz="2400" dirty="0" smtClean="0"/>
              <a:t> cycles in the </a:t>
            </a:r>
            <a:r>
              <a:rPr lang="en-US" sz="2400" dirty="0" err="1" smtClean="0"/>
              <a:t>halophil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Halobacterium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salinarium</a:t>
            </a:r>
            <a:r>
              <a:rPr lang="en-US" sz="2400" i="1" dirty="0" smtClean="0"/>
              <a:t>.” </a:t>
            </a:r>
            <a:r>
              <a:rPr lang="en-US" sz="2400" dirty="0" err="1" smtClean="0"/>
              <a:t>Biochim</a:t>
            </a:r>
            <a:r>
              <a:rPr lang="en-US" sz="2400" dirty="0" smtClean="0"/>
              <a:t> </a:t>
            </a:r>
            <a:r>
              <a:rPr lang="en-US" sz="2400" dirty="0" err="1" smtClean="0"/>
              <a:t>Biophys</a:t>
            </a:r>
            <a:r>
              <a:rPr lang="en-US" sz="2400" dirty="0" smtClean="0"/>
              <a:t> </a:t>
            </a:r>
            <a:r>
              <a:rPr lang="en-US" sz="2400" dirty="0" err="1" smtClean="0"/>
              <a:t>Acta</a:t>
            </a:r>
            <a:r>
              <a:rPr lang="en-US" sz="2400" dirty="0" smtClean="0"/>
              <a:t> 1969; 177:351-4.</a:t>
            </a: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Pentose Phosphate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Primary Functions:</a:t>
            </a:r>
          </a:p>
          <a:p>
            <a:r>
              <a:rPr lang="en-US" dirty="0" smtClean="0"/>
              <a:t>To generate NADPH </a:t>
            </a:r>
            <a:r>
              <a:rPr lang="en-US" dirty="0"/>
              <a:t>for</a:t>
            </a:r>
            <a:r>
              <a:rPr lang="en-US" dirty="0" smtClean="0"/>
              <a:t> use in reductive biosynthetic reactions</a:t>
            </a:r>
          </a:p>
          <a:p>
            <a:r>
              <a:rPr lang="en-US" dirty="0" smtClean="0"/>
              <a:t>To produce ribose</a:t>
            </a:r>
            <a:r>
              <a:rPr lang="en-US" dirty="0"/>
              <a:t>-5-phosphate (R5P) for</a:t>
            </a:r>
            <a:r>
              <a:rPr lang="en-US" dirty="0" smtClean="0"/>
              <a:t> nucleotide </a:t>
            </a:r>
            <a:r>
              <a:rPr lang="en-US" dirty="0"/>
              <a:t>and nucleic </a:t>
            </a:r>
            <a:r>
              <a:rPr lang="en-US" dirty="0" smtClean="0"/>
              <a:t>acids synthesis</a:t>
            </a:r>
          </a:p>
          <a:p>
            <a:r>
              <a:rPr lang="en-US" dirty="0" smtClean="0"/>
              <a:t>Can metabolize </a:t>
            </a:r>
            <a:r>
              <a:rPr lang="en-US" dirty="0"/>
              <a:t>dietary pentose sugars</a:t>
            </a:r>
            <a:r>
              <a:rPr lang="en-US" dirty="0" smtClean="0"/>
              <a:t> resulting from nucleic acid digestion </a:t>
            </a:r>
          </a:p>
          <a:p>
            <a:r>
              <a:rPr lang="en-US" dirty="0" smtClean="0"/>
              <a:t>Can rearrange dietary </a:t>
            </a:r>
            <a:r>
              <a:rPr lang="en-US" dirty="0"/>
              <a:t>carbohydrates into </a:t>
            </a:r>
            <a:r>
              <a:rPr lang="en-US" dirty="0" err="1"/>
              <a:t>glycolytic/gluconeogenic</a:t>
            </a:r>
            <a:r>
              <a:rPr lang="en-US" dirty="0"/>
              <a:t> intermediates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Two Stages:</a:t>
            </a:r>
          </a:p>
          <a:p>
            <a:r>
              <a:rPr lang="en-US" dirty="0" smtClean="0"/>
              <a:t>Oxidative formation of NADPH</a:t>
            </a:r>
          </a:p>
          <a:p>
            <a:r>
              <a:rPr lang="en-US" dirty="0" smtClean="0"/>
              <a:t>Non-oxidative synthesis of 5-carbon sugars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http://themedicalbiochemistrypage.org/pentose-phosphate-pathway.html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Pathway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981200"/>
            <a:ext cx="4724400" cy="318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83316" y="1981200"/>
            <a:ext cx="4731516" cy="318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Pathway</a:t>
            </a:r>
            <a:endParaRPr lang="en-US" dirty="0"/>
          </a:p>
        </p:txBody>
      </p:sp>
      <p:pic>
        <p:nvPicPr>
          <p:cNvPr id="7" name="Content Placeholder 3" descr="Picture 1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317" r="-11317"/>
          <a:stretch>
            <a:fillRect/>
          </a:stretch>
        </p:blipFill>
        <p:spPr>
          <a:xfrm>
            <a:off x="2286000" y="1600200"/>
            <a:ext cx="7543800" cy="4267200"/>
          </a:xfrm>
          <a:ln>
            <a:solidFill>
              <a:srgbClr val="0070C0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733800"/>
            <a:ext cx="2895600" cy="25046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219200"/>
            <a:ext cx="2895600" cy="2490216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rot="10800000">
            <a:off x="3886200" y="3429000"/>
            <a:ext cx="228601" cy="15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19600" y="3430591"/>
            <a:ext cx="152400" cy="15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05400" y="3433770"/>
            <a:ext cx="152400" cy="79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791200" y="3438534"/>
            <a:ext cx="152400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77000" y="3443298"/>
            <a:ext cx="228600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6596863" y="3562632"/>
            <a:ext cx="219063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440122"/>
            <a:ext cx="152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648200" y="3432182"/>
            <a:ext cx="152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20594" y="3441710"/>
            <a:ext cx="2270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6602447" y="3908377"/>
            <a:ext cx="222179" cy="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4594859" y="4017880"/>
            <a:ext cx="899160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745481" y="4024233"/>
            <a:ext cx="960119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400988" y="4547032"/>
            <a:ext cx="9532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4596447" y="5024432"/>
            <a:ext cx="281941" cy="15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6200000" flipH="1">
            <a:off x="6574237" y="4690651"/>
            <a:ext cx="262729" cy="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 flipH="1" flipV="1">
            <a:off x="6477003" y="4254486"/>
            <a:ext cx="457198" cy="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4" idx="0"/>
          </p:cNvCxnSpPr>
          <p:nvPr/>
        </p:nvCxnSpPr>
        <p:spPr>
          <a:xfrm>
            <a:off x="6772910" y="4716453"/>
            <a:ext cx="169224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V="1">
            <a:off x="6596966" y="4980661"/>
            <a:ext cx="241083" cy="79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88" idx="0"/>
          </p:cNvCxnSpPr>
          <p:nvPr/>
        </p:nvCxnSpPr>
        <p:spPr>
          <a:xfrm rot="16200000" flipV="1">
            <a:off x="6747388" y="4898501"/>
            <a:ext cx="381558" cy="79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88" idx="2"/>
          </p:cNvCxnSpPr>
          <p:nvPr/>
        </p:nvCxnSpPr>
        <p:spPr>
          <a:xfrm flipV="1">
            <a:off x="6629400" y="5152619"/>
            <a:ext cx="236534" cy="31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10800000">
            <a:off x="5943598" y="5152618"/>
            <a:ext cx="457203" cy="31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5400000" flipH="1" flipV="1">
            <a:off x="5938550" y="4794527"/>
            <a:ext cx="621289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115886" y="4276758"/>
            <a:ext cx="411075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0" y="6261556"/>
            <a:ext cx="83058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800" dirty="0" smtClean="0"/>
              <a:t>(http://themedicalbiochemistrypage.org/pentose-phosphate-pathway.html)  </a:t>
            </a:r>
            <a:endParaRPr lang="en-US" sz="800" dirty="0"/>
          </a:p>
        </p:txBody>
      </p:sp>
      <p:sp>
        <p:nvSpPr>
          <p:cNvPr id="32" name="Rectangle 31"/>
          <p:cNvSpPr/>
          <p:nvPr/>
        </p:nvSpPr>
        <p:spPr>
          <a:xfrm>
            <a:off x="3657599" y="3230881"/>
            <a:ext cx="457200" cy="19811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067300" y="3474839"/>
            <a:ext cx="533400" cy="19811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45481" y="3474839"/>
            <a:ext cx="457200" cy="19811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55623" y="3505200"/>
            <a:ext cx="585154" cy="11645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430953" y="3276600"/>
            <a:ext cx="549274" cy="12191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137658" y="4827903"/>
            <a:ext cx="457200" cy="19811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367846" y="3873295"/>
            <a:ext cx="609600" cy="9104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4000" y="5105171"/>
            <a:ext cx="571500" cy="103225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247606" y="4864087"/>
            <a:ext cx="457200" cy="19811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934196" y="4665968"/>
            <a:ext cx="381004" cy="28703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6200000" flipH="1">
            <a:off x="6804056" y="4048956"/>
            <a:ext cx="260280" cy="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98" idx="0"/>
          </p:cNvCxnSpPr>
          <p:nvPr/>
        </p:nvCxnSpPr>
        <p:spPr>
          <a:xfrm rot="10800000">
            <a:off x="6721476" y="3474839"/>
            <a:ext cx="161283" cy="15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98" idx="2"/>
          </p:cNvCxnSpPr>
          <p:nvPr/>
        </p:nvCxnSpPr>
        <p:spPr>
          <a:xfrm rot="16200000" flipH="1">
            <a:off x="6821389" y="3671780"/>
            <a:ext cx="247042" cy="5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950075" y="4071220"/>
            <a:ext cx="502909" cy="10541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c 70"/>
          <p:cNvSpPr/>
          <p:nvPr/>
        </p:nvSpPr>
        <p:spPr>
          <a:xfrm>
            <a:off x="6202680" y="4024233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/>
          <p:cNvSpPr/>
          <p:nvPr/>
        </p:nvSpPr>
        <p:spPr>
          <a:xfrm rot="16200000">
            <a:off x="4897734" y="4002641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/>
          <p:cNvSpPr/>
          <p:nvPr/>
        </p:nvSpPr>
        <p:spPr>
          <a:xfrm rot="10800000">
            <a:off x="6713538" y="4564053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Arc 79"/>
          <p:cNvSpPr/>
          <p:nvPr/>
        </p:nvSpPr>
        <p:spPr>
          <a:xfrm rot="5400000">
            <a:off x="6585904" y="5017046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Arc 83"/>
          <p:cNvSpPr/>
          <p:nvPr/>
        </p:nvSpPr>
        <p:spPr>
          <a:xfrm rot="10800000">
            <a:off x="6247606" y="5000218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c 87"/>
          <p:cNvSpPr/>
          <p:nvPr/>
        </p:nvSpPr>
        <p:spPr>
          <a:xfrm rot="5400000">
            <a:off x="6806562" y="5017047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Arc 97"/>
          <p:cNvSpPr/>
          <p:nvPr/>
        </p:nvSpPr>
        <p:spPr>
          <a:xfrm>
            <a:off x="6823386" y="3474839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5791200" y="4267200"/>
            <a:ext cx="456405" cy="21509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800600" y="3398519"/>
            <a:ext cx="304800" cy="1066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5486400" y="3400553"/>
            <a:ext cx="304800" cy="1066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6179498" y="3398519"/>
            <a:ext cx="304800" cy="1066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789734" y="3812138"/>
            <a:ext cx="304800" cy="1066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086600" y="3672958"/>
            <a:ext cx="10668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ribose-5-phosphate </a:t>
            </a:r>
            <a:r>
              <a:rPr lang="en-US" sz="800" b="1" dirty="0" err="1" smtClean="0"/>
              <a:t>isomerase</a:t>
            </a:r>
            <a:endParaRPr lang="en-US" sz="7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835015" y="3045768"/>
            <a:ext cx="97599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b="1" dirty="0" err="1" smtClean="0"/>
              <a:t>phosphogluconate</a:t>
            </a:r>
            <a:r>
              <a:rPr lang="en-US" sz="800" b="1" dirty="0" smtClean="0"/>
              <a:t> </a:t>
            </a:r>
            <a:r>
              <a:rPr lang="en-US" sz="800" b="1" dirty="0" err="1" smtClean="0"/>
              <a:t>dehydrogenase</a:t>
            </a:r>
            <a:r>
              <a:rPr lang="en-US" sz="800" b="1" dirty="0" smtClean="0"/>
              <a:t> </a:t>
            </a:r>
            <a:endParaRPr lang="en-US" sz="7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013330" y="3518356"/>
            <a:ext cx="1387471" cy="215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6-phosphogluconolactonase</a:t>
            </a:r>
            <a:endParaRPr lang="en-US" sz="7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419600" y="3045768"/>
            <a:ext cx="109188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800" b="1" dirty="0" smtClean="0"/>
              <a:t>Glucose-6-phosphate </a:t>
            </a:r>
            <a:r>
              <a:rPr lang="en-US" sz="800" b="1" dirty="0" err="1" smtClean="0"/>
              <a:t>dehydrogenase</a:t>
            </a:r>
            <a:endParaRPr lang="en-US" sz="800" b="1" dirty="0"/>
          </a:p>
        </p:txBody>
      </p:sp>
      <p:sp>
        <p:nvSpPr>
          <p:cNvPr id="37" name="Rectangle 36"/>
          <p:cNvSpPr/>
          <p:nvPr/>
        </p:nvSpPr>
        <p:spPr>
          <a:xfrm>
            <a:off x="6179498" y="3911637"/>
            <a:ext cx="502909" cy="10541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Arc 110"/>
          <p:cNvSpPr/>
          <p:nvPr/>
        </p:nvSpPr>
        <p:spPr>
          <a:xfrm rot="16200000">
            <a:off x="6721634" y="4191000"/>
            <a:ext cx="118744" cy="152400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781800" y="4207827"/>
            <a:ext cx="152400" cy="15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58" grpId="0" animBg="1"/>
      <p:bldP spid="58" grpId="1" animBg="1"/>
      <p:bldP spid="105" grpId="0" animBg="1"/>
      <p:bldP spid="105" grpId="1" animBg="1"/>
      <p:bldP spid="105" grpId="2" animBg="1"/>
      <p:bldP spid="106" grpId="0" animBg="1"/>
      <p:bldP spid="108" grpId="0" animBg="1"/>
      <p:bldP spid="109" grpId="0" animBg="1"/>
      <p:bldP spid="110" grpId="0" animBg="1"/>
      <p:bldP spid="66" grpId="0" animBg="1"/>
      <p:bldP spid="63" grpId="0" animBg="1"/>
      <p:bldP spid="61" grpId="0" animBg="1"/>
      <p:bldP spid="60" grpId="0" animBg="1"/>
      <p:bldP spid="37" grpId="0" animBg="1"/>
      <p:bldP spid="3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5.3.1.6 (ribose 5-phosphate </a:t>
            </a:r>
            <a:r>
              <a:rPr lang="en-US" dirty="0" err="1" smtClean="0"/>
              <a:t>isomerase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479757"/>
            <a:ext cx="4994190" cy="94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438400"/>
            <a:ext cx="3714750" cy="370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336" y="2743200"/>
            <a:ext cx="5005489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464858"/>
            <a:ext cx="4438650" cy="95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Other Enzymes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b="1" dirty="0" smtClean="0"/>
              <a:t>1.1.1.49</a:t>
            </a:r>
            <a:r>
              <a:rPr lang="en-US" dirty="0" smtClean="0"/>
              <a:t> (glucose 6-phosphate </a:t>
            </a:r>
            <a:r>
              <a:rPr lang="en-US" dirty="0" err="1" smtClean="0"/>
              <a:t>dehydrogenase</a:t>
            </a:r>
            <a:r>
              <a:rPr lang="en-US" dirty="0" smtClean="0"/>
              <a:t>), </a:t>
            </a:r>
            <a:r>
              <a:rPr lang="en-US" b="1" dirty="0" smtClean="0"/>
              <a:t>3.1.1.31</a:t>
            </a:r>
            <a:r>
              <a:rPr lang="en-US" dirty="0" smtClean="0"/>
              <a:t> (6-phosphogluconolactonase), </a:t>
            </a:r>
            <a:r>
              <a:rPr lang="en-US" b="1" dirty="0" smtClean="0"/>
              <a:t>1.1.1.44</a:t>
            </a:r>
            <a:r>
              <a:rPr lang="en-US" dirty="0" smtClean="0"/>
              <a:t> (</a:t>
            </a:r>
            <a:r>
              <a:rPr lang="en-US" dirty="0" err="1" smtClean="0"/>
              <a:t>phosphogluconate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EC number search and text-based search returned nothing</a:t>
            </a:r>
          </a:p>
          <a:p>
            <a:r>
              <a:rPr lang="en-US" dirty="0" err="1" smtClean="0"/>
              <a:t>Halobacterium</a:t>
            </a:r>
            <a:r>
              <a:rPr lang="en-US" dirty="0" smtClean="0"/>
              <a:t> </a:t>
            </a:r>
            <a:r>
              <a:rPr lang="en-US" dirty="0" err="1" smtClean="0"/>
              <a:t>salinarium</a:t>
            </a:r>
            <a:r>
              <a:rPr lang="en-US" dirty="0" smtClean="0"/>
              <a:t> does not contain these enzymes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1.1.1.49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Glucose-6-phosphate 1-dehydrogenase from </a:t>
            </a:r>
            <a:r>
              <a:rPr lang="en-US" sz="2000" i="1" dirty="0" smtClean="0"/>
              <a:t>Escherichia coli</a:t>
            </a:r>
            <a:r>
              <a:rPr lang="en-US" sz="2000" dirty="0" smtClean="0"/>
              <a:t> (strain K12)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514600"/>
            <a:ext cx="4038600" cy="407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Glucose-6-phosphate 1-dehydrogenase from </a:t>
            </a:r>
            <a:r>
              <a:rPr lang="en-US" sz="2000" i="1" dirty="0" err="1" smtClean="0"/>
              <a:t>Saccharomyces</a:t>
            </a:r>
            <a:r>
              <a:rPr lang="en-US" sz="2000" i="1" dirty="0" smtClean="0"/>
              <a:t> cerevisiae </a:t>
            </a:r>
            <a:r>
              <a:rPr lang="en-US" sz="2000" dirty="0" smtClean="0"/>
              <a:t>(yeast)</a:t>
            </a:r>
            <a:endParaRPr lang="en-US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9600" y="2514600"/>
            <a:ext cx="3659579" cy="405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3.1.1.31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6-phosphogluconolactonase from </a:t>
            </a:r>
            <a:r>
              <a:rPr lang="en-US" sz="2000" i="1" dirty="0" smtClean="0"/>
              <a:t>Escherichia coli </a:t>
            </a:r>
            <a:r>
              <a:rPr lang="en-US" sz="2000" dirty="0" smtClean="0"/>
              <a:t>O1:K1 / APEC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6-phosphogluconolactonase from </a:t>
            </a:r>
            <a:r>
              <a:rPr lang="en-US" sz="2000" i="1" dirty="0" smtClean="0"/>
              <a:t>Mycobacterium </a:t>
            </a:r>
            <a:r>
              <a:rPr lang="en-US" sz="2000" i="1" dirty="0" err="1" smtClean="0"/>
              <a:t>leprae</a:t>
            </a:r>
            <a:endParaRPr lang="en-US" sz="20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8920" y="1752600"/>
            <a:ext cx="4066480" cy="5001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758" y="1752600"/>
            <a:ext cx="4695162" cy="4653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1.1.1.44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191001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6-phosphogluconate </a:t>
            </a:r>
            <a:r>
              <a:rPr lang="en-US" sz="2000" dirty="0" err="1" smtClean="0"/>
              <a:t>dehydrogenase</a:t>
            </a:r>
            <a:r>
              <a:rPr lang="en-US" sz="2000" dirty="0" smtClean="0"/>
              <a:t>, </a:t>
            </a:r>
            <a:r>
              <a:rPr lang="en-US" sz="2000" dirty="0" err="1" smtClean="0"/>
              <a:t>decarboxylating</a:t>
            </a:r>
            <a:r>
              <a:rPr lang="en-US" sz="2000" dirty="0" smtClean="0"/>
              <a:t> from </a:t>
            </a:r>
            <a:r>
              <a:rPr lang="en-US" sz="2000" i="1" dirty="0" smtClean="0"/>
              <a:t>Escherichia coli</a:t>
            </a:r>
            <a:endParaRPr lang="en-US" sz="2000" i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981200"/>
            <a:ext cx="4470306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6-phosphogluconate </a:t>
            </a:r>
            <a:r>
              <a:rPr lang="en-US" sz="2000" dirty="0" err="1" smtClean="0"/>
              <a:t>dehydrogenase</a:t>
            </a:r>
            <a:r>
              <a:rPr lang="en-US" sz="2000" dirty="0" smtClean="0"/>
              <a:t>, </a:t>
            </a:r>
            <a:r>
              <a:rPr lang="en-US" sz="2000" dirty="0" err="1" smtClean="0"/>
              <a:t>decarboxylating</a:t>
            </a:r>
            <a:r>
              <a:rPr lang="en-US" sz="2000" dirty="0" smtClean="0"/>
              <a:t> </a:t>
            </a:r>
            <a:r>
              <a:rPr lang="en-US" sz="2000" dirty="0" err="1" smtClean="0"/>
              <a:t>Saccharomyces</a:t>
            </a:r>
            <a:r>
              <a:rPr lang="en-US" sz="2000" dirty="0" smtClean="0"/>
              <a:t> cerevisiae (yeast)</a:t>
            </a:r>
            <a:endParaRPr lang="en-US" sz="200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81200"/>
            <a:ext cx="4007099" cy="4467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458</Words>
  <Application>Microsoft Macintosh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Case of the Missing Enzymes</vt:lpstr>
      <vt:lpstr>The Pentose Phosphate Pathway</vt:lpstr>
      <vt:lpstr>The Pathway</vt:lpstr>
      <vt:lpstr>The Pathway</vt:lpstr>
      <vt:lpstr>5.3.1.6 (ribose 5-phosphate isomerase)</vt:lpstr>
      <vt:lpstr>The Other Enzymes</vt:lpstr>
      <vt:lpstr>1.1.1.49</vt:lpstr>
      <vt:lpstr>3.1.1.31</vt:lpstr>
      <vt:lpstr>1.1.1.44</vt:lpstr>
      <vt:lpstr>Literature</vt:lpstr>
      <vt:lpstr>Literature</vt:lpstr>
      <vt:lpstr>Conclusions</vt:lpstr>
      <vt:lpstr>References</vt:lpstr>
    </vt:vector>
  </TitlesOfParts>
  <Company>Information Technology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of the Missing Enzymes</dc:title>
  <dc:creator>Nick Carney</dc:creator>
  <cp:lastModifiedBy>Lab User</cp:lastModifiedBy>
  <cp:revision>94</cp:revision>
  <dcterms:created xsi:type="dcterms:W3CDTF">2008-11-20T15:17:41Z</dcterms:created>
  <dcterms:modified xsi:type="dcterms:W3CDTF">2008-11-24T19:39:16Z</dcterms:modified>
</cp:coreProperties>
</file>