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Default Extension="gif" ContentType="image/gif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theme/theme6.xml" ContentType="application/vnd.openxmlformats-officedocument.them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3" r:id="rId3"/>
    <p:sldMasterId id="2147483665" r:id="rId4"/>
    <p:sldMasterId id="2147483667" r:id="rId5"/>
  </p:sldMasterIdLst>
  <p:notesMasterIdLst>
    <p:notesMasterId r:id="rId45"/>
  </p:notesMasterIdLst>
  <p:sldIdLst>
    <p:sldId id="292" r:id="rId6"/>
    <p:sldId id="29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75" r:id="rId19"/>
    <p:sldId id="288" r:id="rId20"/>
    <p:sldId id="289" r:id="rId21"/>
    <p:sldId id="290" r:id="rId22"/>
    <p:sldId id="300" r:id="rId23"/>
    <p:sldId id="301" r:id="rId24"/>
    <p:sldId id="302" r:id="rId25"/>
    <p:sldId id="303" r:id="rId26"/>
    <p:sldId id="284" r:id="rId27"/>
    <p:sldId id="278" r:id="rId28"/>
    <p:sldId id="279" r:id="rId29"/>
    <p:sldId id="305" r:id="rId30"/>
    <p:sldId id="256" r:id="rId31"/>
    <p:sldId id="260" r:id="rId32"/>
    <p:sldId id="261" r:id="rId33"/>
    <p:sldId id="262" r:id="rId34"/>
    <p:sldId id="296" r:id="rId35"/>
    <p:sldId id="297" r:id="rId36"/>
    <p:sldId id="298" r:id="rId37"/>
    <p:sldId id="299" r:id="rId38"/>
    <p:sldId id="294" r:id="rId39"/>
    <p:sldId id="295" r:id="rId40"/>
    <p:sldId id="306" r:id="rId41"/>
    <p:sldId id="257" r:id="rId42"/>
    <p:sldId id="258" r:id="rId43"/>
    <p:sldId id="25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7" Type="http://schemas.openxmlformats.org/officeDocument/2006/relationships/slide" Target="slides/slide2.xml"/><Relationship Id="rId43" Type="http://schemas.openxmlformats.org/officeDocument/2006/relationships/slide" Target="slides/slide38.xml"/><Relationship Id="rId25" Type="http://schemas.openxmlformats.org/officeDocument/2006/relationships/slide" Target="slides/slide20.xml"/><Relationship Id="rId10" Type="http://schemas.openxmlformats.org/officeDocument/2006/relationships/slide" Target="slides/slide5.xml"/><Relationship Id="rId50" Type="http://schemas.openxmlformats.org/officeDocument/2006/relationships/tableStyles" Target="tableStyles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3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37.xml"/><Relationship Id="rId6" Type="http://schemas.openxmlformats.org/officeDocument/2006/relationships/slide" Target="slides/slide1.xml"/><Relationship Id="rId49" Type="http://schemas.openxmlformats.org/officeDocument/2006/relationships/theme" Target="theme/theme1.xml"/><Relationship Id="rId44" Type="http://schemas.openxmlformats.org/officeDocument/2006/relationships/slide" Target="slides/slide39.xml"/><Relationship Id="rId19" Type="http://schemas.openxmlformats.org/officeDocument/2006/relationships/slide" Target="slides/slide1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0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40" Type="http://schemas.openxmlformats.org/officeDocument/2006/relationships/slide" Target="slides/slide35.xml"/><Relationship Id="rId36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9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12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33" Type="http://schemas.openxmlformats.org/officeDocument/2006/relationships/slide" Target="slides/slide28.xml"/><Relationship Id="rId41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2" Type="http://schemas.openxmlformats.org/officeDocument/2006/relationships/slide" Target="slides/slide17.xml"/><Relationship Id="rId2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756D-2E28-7C41-A18A-C44DC9AB57AC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9FE71-8C60-E642-A326-719F8B4E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B0BBE-E0F0-BE4C-A1E2-FEF12A28A5CE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5-BU sometimes used in chemotherapy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Figure 18.17b 5-Bromouracil (a base analog) resembles thymine, except that it has a bromine atom in place of a methyl group on the 5-carbon atom. </a:t>
            </a:r>
            <a:r>
              <a:rPr lang="en-US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Because of the similarity in their structures, 5-bromouracil may be incorporated into DNA in place of thymine. Like thymine, 5-bromouracil normally pairs with adenine but, when ionized, it may pair with guanine through wobble.</a:t>
            </a:r>
          </a:p>
          <a:p>
            <a:endParaRPr lang="en-US" smtClean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  <a:p>
            <a:endParaRPr lang="en-US" smtClean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8C517-0C2B-5A47-9A9C-352F2CD3E8C6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point out rippling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stick - </a:t>
            </a:r>
            <a:r>
              <a:rPr lang="en-US" b="1" dirty="0" err="1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wikipedia</a:t>
            </a:r>
            <a:endParaRPr lang="en-US" b="1" dirty="0" smtClean="0">
              <a:latin typeface="Times New Roman" pitchFamily="28" charset="0"/>
              <a:ea typeface="ＭＳ Ｐゴシック" pitchFamily="28" charset="-128"/>
              <a:cs typeface="ＭＳ Ｐゴシック" pitchFamily="28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Figure 18.21b Intercalating agents such as </a:t>
            </a:r>
            <a:r>
              <a:rPr lang="en-US" b="1" dirty="0" err="1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proflavin</a:t>
            </a:r>
            <a:r>
              <a:rPr lang="en-US" b="1" dirty="0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and </a:t>
            </a:r>
            <a:r>
              <a:rPr lang="en-US" b="1" dirty="0" err="1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acridine</a:t>
            </a:r>
            <a:r>
              <a:rPr lang="en-US" b="1" dirty="0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orange insert themselves between adjacent bases in DNA, distorting the three-dimensional structure of the helix and causing single-nucleotide insertions and deletions in replication.</a:t>
            </a:r>
            <a:endParaRPr lang="en-US" dirty="0" smtClean="0">
              <a:latin typeface="Times New Roman" pitchFamily="28" charset="0"/>
              <a:ea typeface="ＭＳ Ｐゴシック" pitchFamily="28" charset="-128"/>
              <a:cs typeface="ＭＳ Ｐゴシック" pitchFamily="28" charset="-128"/>
            </a:endParaRPr>
          </a:p>
          <a:p>
            <a:endParaRPr lang="en-US" dirty="0" smtClean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196E0-6AF7-3745-BCAC-D90564642D7E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9FE71-8C60-E642-A326-719F8B4E89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The chance of a mutation at one location can be determined.</a:t>
            </a:r>
          </a:p>
          <a:p>
            <a:r>
              <a:rPr lang="en-US" dirty="0" smtClean="0">
                <a:latin typeface="Calibri" pitchFamily="34" charset="0"/>
              </a:rPr>
              <a:t>If a mutation occurs at one location, does it affect the chance of a mutation occurring  at another location in the same piece of DNA?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9FE71-8C60-E642-A326-719F8B4E89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-Example: a DNA </a:t>
            </a:r>
            <a:r>
              <a:rPr lang="en-US" dirty="0" err="1" smtClean="0">
                <a:latin typeface="Calibri" pitchFamily="34" charset="0"/>
              </a:rPr>
              <a:t>intercalator</a:t>
            </a:r>
            <a:r>
              <a:rPr lang="en-US" dirty="0" smtClean="0">
                <a:latin typeface="Calibri" pitchFamily="34" charset="0"/>
              </a:rPr>
              <a:t> could kink the DNA and transmit force that leads to additional mutations nearby. </a:t>
            </a:r>
          </a:p>
          <a:p>
            <a:r>
              <a:rPr lang="en-US" dirty="0" smtClean="0">
                <a:latin typeface="Calibri" pitchFamily="34" charset="0"/>
              </a:rPr>
              <a:t>	100 </a:t>
            </a:r>
            <a:r>
              <a:rPr lang="en-US" dirty="0" err="1" smtClean="0">
                <a:latin typeface="Calibri" pitchFamily="34" charset="0"/>
              </a:rPr>
              <a:t>bp</a:t>
            </a:r>
            <a:r>
              <a:rPr lang="en-US" dirty="0" smtClean="0">
                <a:latin typeface="Calibri" pitchFamily="34" charset="0"/>
              </a:rPr>
              <a:t> vs. 300 </a:t>
            </a:r>
            <a:r>
              <a:rPr lang="en-US" dirty="0" err="1" smtClean="0">
                <a:latin typeface="Calibri" pitchFamily="34" charset="0"/>
              </a:rPr>
              <a:t>bp</a:t>
            </a:r>
            <a:r>
              <a:rPr lang="en-US" dirty="0" smtClean="0">
                <a:latin typeface="Calibri" pitchFamily="34" charset="0"/>
              </a:rPr>
              <a:t> vs. 1000 </a:t>
            </a:r>
            <a:r>
              <a:rPr lang="en-US" dirty="0" err="1" smtClean="0">
                <a:latin typeface="Calibri" pitchFamily="34" charset="0"/>
              </a:rPr>
              <a:t>bp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3000 </a:t>
            </a:r>
            <a:r>
              <a:rPr lang="en-US" dirty="0" err="1" smtClean="0">
                <a:latin typeface="Calibri" pitchFamily="34" charset="0"/>
              </a:rPr>
              <a:t>bp</a:t>
            </a:r>
            <a:r>
              <a:rPr lang="en-US" dirty="0" smtClean="0">
                <a:latin typeface="Calibri" pitchFamily="34" charset="0"/>
              </a:rPr>
              <a:t> apart.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9FE71-8C60-E642-A326-719F8B4E89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F282D-6F43-7848-90E2-A542B10EBA6A}" type="datetimeFigureOut">
              <a:rPr lang="en-US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67E7-727C-174D-BFA0-3314CECAB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7933D-9B8E-5B46-AF8D-B208C21F2EB1}" type="datetimeFigureOut">
              <a:rPr lang="en-US"/>
              <a:pPr/>
              <a:t>7/10/10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1DA8A-0F5B-3D40-A7C1-4F171AFFE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23F3-95E6-4C4B-A8C3-5606E5165BC6}" type="datetime1">
              <a:rPr lang="en-US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75E16-0841-0140-AC54-0D775F2B3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E6A-AD3C-2842-A3A8-4D6ABD9BCD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D917-011E-A841-AB05-51D6C3A24D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788A-7E3B-489E-8CA3-58579A6474FE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AB5A-42EA-45EA-81BD-7249524F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BB1C-74AC-4B83-867F-953D7E12D35C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C1EF-8EC7-4A93-A671-B277892A5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62A7-D7AE-C84F-BB4A-9E2EA5849666}" type="datetimeFigureOut">
              <a:rPr lang="en-US" smtClean="0"/>
              <a:pPr/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27E6-947A-BB4B-BFEB-D675DF845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D1083-C2EC-E946-8597-30DDB8EFE913}" type="datetimeFigureOut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2330E73-3B4D-2B4D-A31F-89A0CE4CB51A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26D3F52-DB37-F34A-ACC7-036E9D95D9E9}" type="datetime1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ED5DAB1-ADE8-B14E-8CDB-30DCB00FAB07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2E6A-AD3C-2842-A3A8-4D6ABD9BCD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D917-011E-A841-AB05-51D6C3A24D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D2F8A-5793-4D1C-B7A4-94E0E46A9292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7761B4-0DA5-4D04-9B0E-9D928306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eg"/><Relationship Id="rId5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Detection of DNA </a:t>
            </a:r>
            <a:r>
              <a:rPr lang="en-US" dirty="0" err="1" smtClean="0"/>
              <a:t>mut</a:t>
            </a:r>
            <a:r>
              <a:rPr lang="en-US" dirty="0" smtClean="0"/>
              <a:t>-</a:t>
            </a:r>
            <a:r>
              <a:rPr lang="en-US" i="1" dirty="0" err="1" smtClean="0"/>
              <a:t>iGEM</a:t>
            </a:r>
            <a:r>
              <a:rPr lang="en-US" dirty="0" smtClean="0"/>
              <a:t>-s through the use of a 2-color fluorescent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458200" cy="3276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An inter-consortium collaboration</a:t>
            </a:r>
          </a:p>
          <a:p>
            <a:pPr eaLnBrk="1" hangingPunct="1"/>
            <a:endParaRPr lang="en-US" sz="36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Hampden-Sydney College</a:t>
            </a:r>
          </a:p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Longwood University</a:t>
            </a:r>
          </a:p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University of Mary Washington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106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G</a:t>
            </a:r>
            <a:r>
              <a:rPr lang="en-US" sz="7200" dirty="0" smtClean="0">
                <a:solidFill>
                  <a:srgbClr val="FF00FF"/>
                </a:solidFill>
              </a:rPr>
              <a:t>C</a:t>
            </a:r>
            <a:r>
              <a:rPr lang="en-US" sz="7200" dirty="0" smtClean="0">
                <a:solidFill>
                  <a:srgbClr val="00B050"/>
                </a:solidFill>
              </a:rPr>
              <a:t>A</a:t>
            </a:r>
            <a:r>
              <a:rPr lang="en-US" sz="7200" dirty="0" smtClean="0">
                <a:solidFill>
                  <a:srgbClr val="FF0000"/>
                </a:solidFill>
              </a:rPr>
              <a:t>T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2057400"/>
            <a:ext cx="106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G</a:t>
            </a:r>
            <a:r>
              <a:rPr lang="en-US" sz="7200" dirty="0" smtClean="0">
                <a:solidFill>
                  <a:srgbClr val="FF00FF"/>
                </a:solidFill>
              </a:rPr>
              <a:t>C</a:t>
            </a:r>
            <a:r>
              <a:rPr lang="en-US" sz="7200" dirty="0" smtClean="0">
                <a:solidFill>
                  <a:srgbClr val="00B050"/>
                </a:solidFill>
              </a:rPr>
              <a:t>A</a:t>
            </a:r>
            <a:r>
              <a:rPr lang="en-US" sz="7200" dirty="0" smtClean="0">
                <a:solidFill>
                  <a:srgbClr val="FF0000"/>
                </a:solidFill>
              </a:rPr>
              <a:t>T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Phthalates or “plasticizers”</a:t>
            </a:r>
          </a:p>
          <a:p>
            <a:pPr lvl="1"/>
            <a:r>
              <a:rPr lang="en-US"/>
              <a:t>A group of industrial chemicals used to make plastics like polyvinyl chloride (PVC) more flexible or resilient and also as solvents</a:t>
            </a:r>
          </a:p>
          <a:p>
            <a:pPr lvl="1"/>
            <a:r>
              <a:rPr lang="en-US"/>
              <a:t>Phthalates are found </a:t>
            </a:r>
          </a:p>
          <a:p>
            <a:pPr lvl="2"/>
            <a:r>
              <a:rPr lang="en-US"/>
              <a:t>Shower curtains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657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Phthalates or “plasticizers”</a:t>
            </a:r>
          </a:p>
          <a:p>
            <a:pPr lvl="1"/>
            <a:r>
              <a:rPr lang="en-US"/>
              <a:t>A group of industrial chemicals used to make plastics like polyvinyl chloride (PVC) more flexible or resilient and also as solvents</a:t>
            </a:r>
          </a:p>
          <a:p>
            <a:pPr lvl="1"/>
            <a:r>
              <a:rPr lang="en-US"/>
              <a:t>Phthalates are found </a:t>
            </a:r>
          </a:p>
          <a:p>
            <a:pPr lvl="2"/>
            <a:r>
              <a:rPr lang="en-US"/>
              <a:t>Vinyl flooring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720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Phthalates or “plasticizers”</a:t>
            </a:r>
          </a:p>
          <a:p>
            <a:pPr lvl="1"/>
            <a:r>
              <a:rPr lang="en-US"/>
              <a:t>A group of industrial chemicals used to make plastics like polyvinyl chloride (PVC) more flexible or resilient and also as solvents</a:t>
            </a:r>
          </a:p>
          <a:p>
            <a:pPr lvl="1"/>
            <a:r>
              <a:rPr lang="en-US"/>
              <a:t>Phthalates are found </a:t>
            </a:r>
          </a:p>
          <a:p>
            <a:pPr lvl="2"/>
            <a:r>
              <a:rPr lang="en-US"/>
              <a:t>Shampoo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6482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724400"/>
            <a:ext cx="1571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 10-13_nb"/>
          <p:cNvPicPr>
            <a:picLocks noChangeAspect="1" noChangeArrowheads="1"/>
          </p:cNvPicPr>
          <p:nvPr/>
        </p:nvPicPr>
        <p:blipFill>
          <a:blip r:embed="rId2"/>
          <a:srcRect r="38020" b="7143"/>
          <a:stretch>
            <a:fillRect/>
          </a:stretch>
        </p:blipFill>
        <p:spPr bwMode="auto">
          <a:xfrm>
            <a:off x="609600" y="165100"/>
            <a:ext cx="4921608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33400" y="5791200"/>
            <a:ext cx="2209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660066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Fig. 10.13</a:t>
            </a:r>
            <a:endParaRPr lang="en-US" i="1">
              <a:solidFill>
                <a:srgbClr val="660066"/>
              </a:solidFill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4" name="Picture 5" descr="DNA_orbit_animat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683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339087" y="1107818"/>
            <a:ext cx="757978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008000"/>
                </a:solidFill>
                <a:latin typeface="Calibri" pitchFamily="34" charset="0"/>
              </a:rPr>
              <a:t>Base </a:t>
            </a:r>
            <a:r>
              <a:rPr lang="en-US" sz="3800" dirty="0">
                <a:solidFill>
                  <a:srgbClr val="008000"/>
                </a:solidFill>
                <a:latin typeface="Calibri" pitchFamily="34" charset="0"/>
              </a:rPr>
              <a:t>analog substitutions</a:t>
            </a:r>
            <a:endParaRPr lang="en-US" sz="3800" dirty="0" smtClean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3800" dirty="0" smtClean="0">
                <a:solidFill>
                  <a:srgbClr val="008000"/>
                </a:solidFill>
                <a:latin typeface="Calibri" pitchFamily="34" charset="0"/>
              </a:rPr>
              <a:t>Intercalation</a:t>
            </a:r>
          </a:p>
          <a:p>
            <a:r>
              <a:rPr lang="en-US" sz="3800" dirty="0" smtClean="0">
                <a:solidFill>
                  <a:srgbClr val="008000"/>
                </a:solidFill>
                <a:latin typeface="Calibri" pitchFamily="34" charset="0"/>
              </a:rPr>
              <a:t>High energy -&gt; chemical bond change</a:t>
            </a:r>
          </a:p>
          <a:p>
            <a:r>
              <a:rPr lang="en-US" sz="3800" dirty="0" smtClean="0">
                <a:latin typeface="Calibri" pitchFamily="34" charset="0"/>
              </a:rPr>
              <a:t>Ionization</a:t>
            </a:r>
          </a:p>
          <a:p>
            <a:r>
              <a:rPr lang="en-US" sz="3800" dirty="0" err="1" smtClean="0">
                <a:latin typeface="Calibri" pitchFamily="34" charset="0"/>
              </a:rPr>
              <a:t>Deamination</a:t>
            </a:r>
            <a:endParaRPr lang="en-US" sz="3800" dirty="0" smtClean="0">
              <a:latin typeface="Calibri" pitchFamily="34" charset="0"/>
            </a:endParaRPr>
          </a:p>
          <a:p>
            <a:r>
              <a:rPr lang="en-US" sz="3800" dirty="0" err="1" smtClean="0">
                <a:latin typeface="Calibri" pitchFamily="34" charset="0"/>
              </a:rPr>
              <a:t>Bromation</a:t>
            </a:r>
            <a:endParaRPr lang="en-US" sz="3800" dirty="0" smtClean="0">
              <a:latin typeface="Calibri" pitchFamily="34" charset="0"/>
            </a:endParaRPr>
          </a:p>
          <a:p>
            <a:r>
              <a:rPr lang="en-US" sz="3800" dirty="0" smtClean="0">
                <a:latin typeface="Calibri" pitchFamily="34" charset="0"/>
              </a:rPr>
              <a:t>Alkylation</a:t>
            </a:r>
          </a:p>
          <a:p>
            <a:endParaRPr lang="en-US" sz="3800" dirty="0" smtClean="0">
              <a:latin typeface="Calibri" pitchFamily="34" charset="0"/>
            </a:endParaRPr>
          </a:p>
          <a:p>
            <a:endParaRPr lang="en-US" sz="3800" dirty="0" smtClean="0">
              <a:solidFill>
                <a:srgbClr val="008000"/>
              </a:solidFill>
              <a:latin typeface="Calibri" pitchFamily="34" charset="0"/>
            </a:endParaRPr>
          </a:p>
          <a:p>
            <a:endParaRPr lang="en-US" sz="3800" dirty="0">
              <a:latin typeface="Calibri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64815" y="304800"/>
            <a:ext cx="796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Mutagenic compounds cause changes in the DNA via: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 18-17b"/>
          <p:cNvPicPr>
            <a:picLocks noChangeAspect="1" noChangeArrowheads="1"/>
          </p:cNvPicPr>
          <p:nvPr/>
        </p:nvPicPr>
        <p:blipFill>
          <a:blip r:embed="rId3"/>
          <a:srcRect b="15614"/>
          <a:stretch>
            <a:fillRect/>
          </a:stretch>
        </p:blipFill>
        <p:spPr bwMode="auto">
          <a:xfrm>
            <a:off x="460375" y="3351213"/>
            <a:ext cx="8531225" cy="238125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9395" name="Picture 2" descr="figure 18-1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04800"/>
            <a:ext cx="3525838" cy="25130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685800" y="6172200"/>
            <a:ext cx="1325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Fig. 18.17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Base analog  </a:t>
            </a:r>
          </a:p>
          <a:p>
            <a:pPr marL="342900" indent="-342900">
              <a:spcBef>
                <a:spcPct val="20000"/>
              </a:spcBef>
              <a:buFont typeface="Times" pitchFamily="28" charset="0"/>
              <a:buChar char="•"/>
            </a:pPr>
            <a:r>
              <a:rPr lang="en-US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ex. 5BU</a:t>
            </a:r>
            <a:r>
              <a:rPr lang="en-US" b="1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 </a:t>
            </a:r>
            <a:r>
              <a:rPr lang="en-US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can mispair with Guanine, leading to mutation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figure 18-21b"/>
          <p:cNvPicPr>
            <a:picLocks noChangeAspect="1" noChangeArrowheads="1"/>
          </p:cNvPicPr>
          <p:nvPr/>
        </p:nvPicPr>
        <p:blipFill>
          <a:blip r:embed="rId3"/>
          <a:srcRect b="6728"/>
          <a:stretch>
            <a:fillRect/>
          </a:stretch>
        </p:blipFill>
        <p:spPr bwMode="auto">
          <a:xfrm>
            <a:off x="5029200" y="152400"/>
            <a:ext cx="39687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100" b="1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Intercalating agent  </a:t>
            </a:r>
          </a:p>
          <a:p>
            <a:pPr marL="342900" indent="-342900">
              <a:spcBef>
                <a:spcPct val="20000"/>
              </a:spcBef>
              <a:buFont typeface="Times" pitchFamily="28" charset="0"/>
              <a:buChar char="•"/>
            </a:pPr>
            <a:r>
              <a:rPr lang="en-US" sz="2100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Distort DNA leading to insertions and deletions</a:t>
            </a:r>
          </a:p>
        </p:txBody>
      </p:sp>
      <p:pic>
        <p:nvPicPr>
          <p:cNvPr id="61444" name="Picture 2" descr="figure 18-21a"/>
          <p:cNvPicPr>
            <a:picLocks noChangeAspect="1" noChangeArrowheads="1"/>
          </p:cNvPicPr>
          <p:nvPr/>
        </p:nvPicPr>
        <p:blipFill>
          <a:blip r:embed="rId4"/>
          <a:srcRect t="45297" b="8044"/>
          <a:stretch>
            <a:fillRect/>
          </a:stretch>
        </p:blipFill>
        <p:spPr bwMode="auto">
          <a:xfrm>
            <a:off x="649285" y="2209800"/>
            <a:ext cx="3459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48" y="4619942"/>
            <a:ext cx="317500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6858000" cy="228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a typeface="ＭＳ Ｐゴシック" pitchFamily="28" charset="-128"/>
                <a:cs typeface="ＭＳ Ｐゴシック" pitchFamily="28" charset="-128"/>
              </a:rPr>
              <a:t>Ultraviolet light</a:t>
            </a:r>
          </a:p>
          <a:p>
            <a:pPr lvl="1">
              <a:buFont typeface="Times" pitchFamily="28" charset="0"/>
              <a:buChar char="•"/>
            </a:pPr>
            <a:r>
              <a:rPr lang="en-US" b="1" dirty="0" smtClean="0"/>
              <a:t>Usually effects </a:t>
            </a:r>
            <a:r>
              <a:rPr lang="en-US" b="1" dirty="0" err="1" smtClean="0"/>
              <a:t>base(s</a:t>
            </a:r>
            <a:r>
              <a:rPr lang="en-US" b="1" dirty="0" smtClean="0"/>
              <a:t>) on one strand</a:t>
            </a:r>
          </a:p>
          <a:p>
            <a:pPr lvl="1">
              <a:buFont typeface="Times" pitchFamily="28" charset="0"/>
              <a:buChar char="•"/>
            </a:pPr>
            <a:endParaRPr lang="en-US" b="1" dirty="0" smtClean="0"/>
          </a:p>
          <a:p>
            <a:pPr lvl="1">
              <a:buFont typeface="Times" pitchFamily="28" charset="0"/>
              <a:buChar char="•"/>
            </a:pPr>
            <a:r>
              <a:rPr lang="en-US" b="1" dirty="0" smtClean="0"/>
              <a:t>Causes </a:t>
            </a:r>
            <a:r>
              <a:rPr lang="en-US" b="1" dirty="0" err="1" smtClean="0"/>
              <a:t>pyrimidine</a:t>
            </a:r>
            <a:r>
              <a:rPr lang="en-US" b="1" dirty="0" smtClean="0"/>
              <a:t> </a:t>
            </a:r>
            <a:r>
              <a:rPr lang="en-US" b="1" dirty="0" err="1"/>
              <a:t>dimer</a:t>
            </a:r>
            <a:r>
              <a:rPr lang="en-US" dirty="0"/>
              <a:t>: two thymine </a:t>
            </a:r>
            <a:r>
              <a:rPr lang="en-US" dirty="0" smtClean="0"/>
              <a:t>bases fused, blocking </a:t>
            </a:r>
            <a:r>
              <a:rPr lang="en-US" dirty="0"/>
              <a:t>replication.</a:t>
            </a:r>
            <a:endParaRPr lang="en-US" dirty="0" smtClean="0"/>
          </a:p>
          <a:p>
            <a:pPr>
              <a:buFont typeface="Times" pitchFamily="28" charset="0"/>
              <a:buChar char="•"/>
            </a:pPr>
            <a:endParaRPr lang="en-US" dirty="0"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1508" name="Picture 2" descr="figure 18-22a"/>
          <p:cNvPicPr>
            <a:picLocks noChangeAspect="1" noChangeArrowheads="1"/>
          </p:cNvPicPr>
          <p:nvPr/>
        </p:nvPicPr>
        <p:blipFill>
          <a:blip r:embed="rId3"/>
          <a:srcRect b="9418"/>
          <a:stretch>
            <a:fillRect/>
          </a:stretch>
        </p:blipFill>
        <p:spPr bwMode="auto">
          <a:xfrm>
            <a:off x="993775" y="3886200"/>
            <a:ext cx="3883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figure 18-22b"/>
          <p:cNvPicPr>
            <a:picLocks noChangeAspect="1" noChangeArrowheads="1"/>
          </p:cNvPicPr>
          <p:nvPr/>
        </p:nvPicPr>
        <p:blipFill>
          <a:blip r:embed="rId4"/>
          <a:srcRect b="7841"/>
          <a:stretch>
            <a:fillRect/>
          </a:stretch>
        </p:blipFill>
        <p:spPr bwMode="auto">
          <a:xfrm>
            <a:off x="7162800" y="1905000"/>
            <a:ext cx="127952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6934200" y="6096000"/>
            <a:ext cx="1325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Fig. 18.22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sz="4000"/>
              <a:t>Three projects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46088" y="808038"/>
            <a:ext cx="8229600" cy="2308348"/>
          </a:xfrm>
        </p:spPr>
        <p:txBody>
          <a:bodyPr/>
          <a:lstStyle/>
          <a:p>
            <a:pPr eaLnBrk="1" hangingPunct="1">
              <a:buFont typeface="Arial" pitchFamily="-111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1.) Detection of the presence of dangerous levels of mutagen using </a:t>
            </a:r>
            <a:r>
              <a:rPr lang="en-US" sz="2800" i="1" dirty="0">
                <a:solidFill>
                  <a:schemeClr val="accent2"/>
                </a:solidFill>
              </a:rPr>
              <a:t>E. coli</a:t>
            </a:r>
            <a:endParaRPr lang="en-US" sz="2800" dirty="0">
              <a:solidFill>
                <a:schemeClr val="accent2"/>
              </a:solidFill>
            </a:endParaRPr>
          </a:p>
          <a:p>
            <a:pPr eaLnBrk="1" hangingPunct="1">
              <a:buFont typeface="Arial" pitchFamily="-111" charset="0"/>
              <a:buNone/>
            </a:pPr>
            <a:r>
              <a:rPr lang="en-US" sz="2800" dirty="0">
                <a:solidFill>
                  <a:srgbClr val="376092"/>
                </a:solidFill>
              </a:rPr>
              <a:t>2.) Does mutation at one locus influence the chance of a mutation at another locus in the same molecule? (</a:t>
            </a:r>
            <a:r>
              <a:rPr lang="en-US" sz="2800" i="1" dirty="0">
                <a:solidFill>
                  <a:srgbClr val="376092"/>
                </a:solidFill>
              </a:rPr>
              <a:t>E. coli</a:t>
            </a:r>
            <a:r>
              <a:rPr lang="en-US" sz="2800" dirty="0">
                <a:solidFill>
                  <a:srgbClr val="376092"/>
                </a:solidFill>
              </a:rPr>
              <a:t>)</a:t>
            </a:r>
            <a:endParaRPr lang="en-US" sz="2800" dirty="0">
              <a:solidFill>
                <a:srgbClr val="006600"/>
              </a:solidFill>
            </a:endParaRPr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5329238" y="4800600"/>
            <a:ext cx="3662362" cy="1714500"/>
            <a:chOff x="3357" y="3024"/>
            <a:chExt cx="2307" cy="1080"/>
          </a:xfrm>
        </p:grpSpPr>
        <p:sp>
          <p:nvSpPr>
            <p:cNvPr id="46" name="Oval 45"/>
            <p:cNvSpPr/>
            <p:nvPr/>
          </p:nvSpPr>
          <p:spPr>
            <a:xfrm>
              <a:off x="3357" y="3024"/>
              <a:ext cx="768" cy="768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99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981" y="3120"/>
              <a:ext cx="336" cy="288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99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5608" name="Text Box 24"/>
            <p:cNvSpPr txBox="1">
              <a:spLocks noChangeArrowheads="1"/>
            </p:cNvSpPr>
            <p:nvPr/>
          </p:nvSpPr>
          <p:spPr bwMode="auto">
            <a:xfrm>
              <a:off x="3648" y="3960"/>
              <a:ext cx="38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>
                  <a:latin typeface="Times New Roman" pitchFamily="-111" charset="0"/>
                  <a:ea typeface="ＭＳ Ｐゴシック" pitchFamily="-111" charset="-128"/>
                  <a:cs typeface="ＭＳ Ｐゴシック" pitchFamily="-111" charset="-128"/>
                </a:rPr>
                <a:t>WT</a:t>
              </a:r>
            </a:p>
          </p:txBody>
        </p:sp>
        <p:sp>
          <p:nvSpPr>
            <p:cNvPr id="109" name="Cloud 108"/>
            <p:cNvSpPr/>
            <p:nvPr/>
          </p:nvSpPr>
          <p:spPr>
            <a:xfrm>
              <a:off x="5229" y="3192"/>
              <a:ext cx="435" cy="277"/>
            </a:xfrm>
            <a:prstGeom prst="cloud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1" name="Cloud 100"/>
            <p:cNvSpPr/>
            <p:nvPr/>
          </p:nvSpPr>
          <p:spPr>
            <a:xfrm>
              <a:off x="4653" y="3144"/>
              <a:ext cx="816" cy="720"/>
            </a:xfrm>
            <a:prstGeom prst="cloud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5702" name="Text Box 24"/>
            <p:cNvSpPr txBox="1">
              <a:spLocks noChangeArrowheads="1"/>
            </p:cNvSpPr>
            <p:nvPr/>
          </p:nvSpPr>
          <p:spPr bwMode="auto">
            <a:xfrm>
              <a:off x="5040" y="3984"/>
              <a:ext cx="4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>
                  <a:latin typeface="Times New Roman" pitchFamily="-111" charset="0"/>
                  <a:ea typeface="ＭＳ Ｐゴシック" pitchFamily="-111" charset="-128"/>
                  <a:cs typeface="ＭＳ Ｐゴシック" pitchFamily="-111" charset="-128"/>
                </a:rPr>
                <a:t>MUT</a:t>
              </a:r>
            </a:p>
          </p:txBody>
        </p:sp>
        <p:sp>
          <p:nvSpPr>
            <p:cNvPr id="25703" name="Line 103"/>
            <p:cNvSpPr>
              <a:spLocks noChangeShapeType="1"/>
            </p:cNvSpPr>
            <p:nvPr/>
          </p:nvSpPr>
          <p:spPr bwMode="auto">
            <a:xfrm>
              <a:off x="4221" y="3576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28600" y="4038600"/>
            <a:ext cx="4132263" cy="2781300"/>
            <a:chOff x="144" y="2544"/>
            <a:chExt cx="2603" cy="1752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144" y="2544"/>
              <a:ext cx="1008" cy="1632"/>
              <a:chOff x="2590800" y="457200"/>
              <a:chExt cx="1600199" cy="25908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730892" y="606179"/>
                <a:ext cx="1347006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rgbClr val="FFFFFF"/>
                  </a:solidFill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52800" y="1143000"/>
                <a:ext cx="762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rgbClr val="FFFFFF"/>
                  </a:solidFill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599" y="1143000"/>
                <a:ext cx="762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rgbClr val="FFFFFF"/>
                  </a:solidFill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895600" y="779463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819400" y="990600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9" name="Arc 18"/>
              <p:cNvSpPr>
                <a:spLocks noChangeArrowheads="1"/>
              </p:cNvSpPr>
              <p:nvPr/>
            </p:nvSpPr>
            <p:spPr bwMode="auto">
              <a:xfrm rot="7710068">
                <a:off x="3263899" y="1011238"/>
                <a:ext cx="457200" cy="381000"/>
              </a:xfrm>
              <a:custGeom>
                <a:avLst/>
                <a:gdLst>
                  <a:gd name="T0" fmla="*/ 228600 w 457200"/>
                  <a:gd name="T1" fmla="*/ 0 h 381000"/>
                  <a:gd name="T2" fmla="*/ 228600 w 457200"/>
                  <a:gd name="T3" fmla="*/ 190500 h 381000"/>
                  <a:gd name="T4" fmla="*/ 457200 w 457200"/>
                  <a:gd name="T5" fmla="*/ 190500 h 381000"/>
                  <a:gd name="T6" fmla="*/ 2 60000 65536"/>
                  <a:gd name="T7" fmla="*/ 2 60000 65536"/>
                  <a:gd name="T8" fmla="*/ 1 60000 65536"/>
                  <a:gd name="T9" fmla="*/ 228600 w 457200"/>
                  <a:gd name="T10" fmla="*/ 0 h 381000"/>
                  <a:gd name="T11" fmla="*/ 457200 w 457200"/>
                  <a:gd name="T12" fmla="*/ 190500 h 381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7200" h="381000" stroke="0">
                    <a:moveTo>
                      <a:pt x="228600" y="0"/>
                    </a:moveTo>
                    <a:lnTo>
                      <a:pt x="228600" y="-1"/>
                    </a:lnTo>
                    <a:cubicBezTo>
                      <a:pt x="354852" y="-1"/>
                      <a:pt x="457200" y="85289"/>
                      <a:pt x="457200" y="190500"/>
                    </a:cubicBezTo>
                    <a:lnTo>
                      <a:pt x="228600" y="190500"/>
                    </a:lnTo>
                    <a:close/>
                  </a:path>
                  <a:path w="457200" h="381000" fill="none">
                    <a:moveTo>
                      <a:pt x="228600" y="0"/>
                    </a:moveTo>
                    <a:lnTo>
                      <a:pt x="228600" y="-1"/>
                    </a:lnTo>
                    <a:cubicBezTo>
                      <a:pt x="354852" y="-1"/>
                      <a:pt x="457200" y="85289"/>
                      <a:pt x="457200" y="190500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vert="eaVert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2743200" y="1143000"/>
                <a:ext cx="152400" cy="762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1" name="Freeform 20"/>
              <p:cNvSpPr>
                <a:spLocks noChangeArrowheads="1"/>
              </p:cNvSpPr>
              <p:nvPr/>
            </p:nvSpPr>
            <p:spPr bwMode="auto">
              <a:xfrm flipH="1" flipV="1">
                <a:off x="3078163" y="4572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808288" y="2227263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2088" y="2438400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2590800" y="2590800"/>
                <a:ext cx="1524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5" name="Freeform 24"/>
              <p:cNvSpPr>
                <a:spLocks noChangeArrowheads="1"/>
              </p:cNvSpPr>
              <p:nvPr/>
            </p:nvSpPr>
            <p:spPr bwMode="auto">
              <a:xfrm flipH="1" flipV="1">
                <a:off x="2743200" y="19812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038599" y="1143000"/>
                <a:ext cx="76200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875087" y="1571625"/>
                <a:ext cx="163512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809999" y="2590800"/>
                <a:ext cx="762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43200" y="1360488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808288" y="1571625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1" name="Freeform 30"/>
              <p:cNvSpPr>
                <a:spLocks noChangeArrowheads="1"/>
              </p:cNvSpPr>
              <p:nvPr/>
            </p:nvSpPr>
            <p:spPr bwMode="auto">
              <a:xfrm flipV="1">
                <a:off x="2819400" y="17811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884488" y="1963738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886199" y="2133600"/>
                <a:ext cx="152400" cy="762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4" name="Freeform 33"/>
              <p:cNvSpPr>
                <a:spLocks noChangeArrowheads="1"/>
              </p:cNvSpPr>
              <p:nvPr/>
            </p:nvSpPr>
            <p:spPr bwMode="auto">
              <a:xfrm flipV="1">
                <a:off x="4049712" y="12954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886199" y="1800225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886199" y="1676400"/>
                <a:ext cx="152400" cy="762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886199" y="2028825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886199" y="2257425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9" name="Freeform 38"/>
              <p:cNvSpPr>
                <a:spLocks noChangeArrowheads="1"/>
              </p:cNvSpPr>
              <p:nvPr/>
            </p:nvSpPr>
            <p:spPr bwMode="auto">
              <a:xfrm flipV="1">
                <a:off x="3886199" y="19050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505199" y="2743200"/>
                <a:ext cx="762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352800" y="2895600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657599" y="2590800"/>
                <a:ext cx="76200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886199" y="685800"/>
                <a:ext cx="76200" cy="2286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cxnSp>
            <p:nvCxnSpPr>
              <p:cNvPr id="50" name="Straight Connector 49"/>
              <p:cNvCxnSpPr>
                <a:stCxn id="0" idx="15"/>
              </p:cNvCxnSpPr>
              <p:nvPr/>
            </p:nvCxnSpPr>
            <p:spPr>
              <a:xfrm flipV="1">
                <a:off x="3549649" y="457200"/>
                <a:ext cx="107950" cy="196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3771899" y="692150"/>
                <a:ext cx="120650" cy="1079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3657599" y="654050"/>
                <a:ext cx="120650" cy="317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3232150" y="577850"/>
                <a:ext cx="120650" cy="317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reeform 58"/>
              <p:cNvSpPr/>
              <p:nvPr/>
            </p:nvSpPr>
            <p:spPr>
              <a:xfrm>
                <a:off x="3962399" y="990600"/>
                <a:ext cx="152400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3384549" y="577850"/>
                <a:ext cx="120650" cy="317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>
                <a:spLocks noChangeArrowheads="1"/>
              </p:cNvSpPr>
              <p:nvPr/>
            </p:nvSpPr>
            <p:spPr bwMode="auto">
              <a:xfrm flipV="1">
                <a:off x="2743200" y="28194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62" name="Freeform 61"/>
              <p:cNvSpPr>
                <a:spLocks noChangeArrowheads="1"/>
              </p:cNvSpPr>
              <p:nvPr/>
            </p:nvSpPr>
            <p:spPr bwMode="auto">
              <a:xfrm flipV="1">
                <a:off x="2895600" y="28194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flipH="1">
                <a:off x="3124200" y="2895600"/>
                <a:ext cx="1524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64" name="Freeform 63"/>
              <p:cNvSpPr>
                <a:spLocks noChangeArrowheads="1"/>
              </p:cNvSpPr>
              <p:nvPr/>
            </p:nvSpPr>
            <p:spPr bwMode="auto">
              <a:xfrm flipV="1">
                <a:off x="3048000" y="28956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25653" name="Text Box 24"/>
            <p:cNvSpPr txBox="1">
              <a:spLocks noChangeArrowheads="1"/>
            </p:cNvSpPr>
            <p:nvPr/>
          </p:nvSpPr>
          <p:spPr bwMode="auto">
            <a:xfrm>
              <a:off x="768" y="4176"/>
              <a:ext cx="48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>
                  <a:latin typeface="Times New Roman" pitchFamily="-111" charset="0"/>
                  <a:ea typeface="ＭＳ Ｐゴシック" pitchFamily="-111" charset="-128"/>
                  <a:cs typeface="ＭＳ Ｐゴシック" pitchFamily="-111" charset="-128"/>
                </a:rPr>
                <a:t>WT</a:t>
              </a:r>
            </a:p>
          </p:txBody>
        </p:sp>
        <p:grpSp>
          <p:nvGrpSpPr>
            <p:cNvPr id="6" name="Group 146"/>
            <p:cNvGrpSpPr>
              <a:grpSpLocks/>
            </p:cNvGrpSpPr>
            <p:nvPr/>
          </p:nvGrpSpPr>
          <p:grpSpPr bwMode="auto">
            <a:xfrm>
              <a:off x="1536" y="2544"/>
              <a:ext cx="1008" cy="1632"/>
              <a:chOff x="7162800" y="304800"/>
              <a:chExt cx="1600200" cy="2590800"/>
            </a:xfrm>
          </p:grpSpPr>
          <p:sp>
            <p:nvSpPr>
              <p:cNvPr id="103" name="Freeform 102"/>
              <p:cNvSpPr/>
              <p:nvPr/>
            </p:nvSpPr>
            <p:spPr bwMode="auto">
              <a:xfrm>
                <a:off x="7302892" y="453779"/>
                <a:ext cx="1347007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72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rgbClr val="FFFFFF"/>
                  </a:solidFill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7954963" y="990600"/>
                <a:ext cx="122237" cy="152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rgbClr val="FFFFFF"/>
                  </a:solidFill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8229600" y="914400"/>
                <a:ext cx="76200" cy="152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rgbClr val="FFFFFF"/>
                  </a:solidFill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7467600" y="627063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7391400" y="838200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2" name="Arc 111"/>
              <p:cNvSpPr/>
              <p:nvPr/>
            </p:nvSpPr>
            <p:spPr bwMode="auto">
              <a:xfrm rot="19234798">
                <a:off x="7858125" y="1270000"/>
                <a:ext cx="433388" cy="441325"/>
              </a:xfrm>
              <a:prstGeom prst="arc">
                <a:avLst/>
              </a:prstGeom>
              <a:no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 flipH="1">
                <a:off x="7315200" y="990600"/>
                <a:ext cx="152400" cy="762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4" name="Freeform 113"/>
              <p:cNvSpPr>
                <a:spLocks noChangeArrowheads="1"/>
              </p:cNvSpPr>
              <p:nvPr/>
            </p:nvSpPr>
            <p:spPr bwMode="auto">
              <a:xfrm flipH="1" flipV="1">
                <a:off x="7650163" y="3048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7380288" y="2074863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7304088" y="2286000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 flipH="1">
                <a:off x="7162800" y="2438400"/>
                <a:ext cx="1524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8" name="Freeform 117"/>
              <p:cNvSpPr>
                <a:spLocks noChangeArrowheads="1"/>
              </p:cNvSpPr>
              <p:nvPr/>
            </p:nvSpPr>
            <p:spPr bwMode="auto">
              <a:xfrm flipH="1" flipV="1">
                <a:off x="7315200" y="18288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8610600" y="990600"/>
                <a:ext cx="76200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8447088" y="1419225"/>
                <a:ext cx="163512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8382000" y="2438400"/>
                <a:ext cx="762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7315200" y="1208088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7380288" y="1419225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4" name="Freeform 123"/>
              <p:cNvSpPr>
                <a:spLocks noChangeArrowheads="1"/>
              </p:cNvSpPr>
              <p:nvPr/>
            </p:nvSpPr>
            <p:spPr bwMode="auto">
              <a:xfrm flipV="1">
                <a:off x="7391400" y="16287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7456488" y="1811338"/>
                <a:ext cx="87312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8458200" y="1981200"/>
                <a:ext cx="152400" cy="762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7" name="Freeform 126"/>
              <p:cNvSpPr>
                <a:spLocks noChangeArrowheads="1"/>
              </p:cNvSpPr>
              <p:nvPr/>
            </p:nvSpPr>
            <p:spPr bwMode="auto">
              <a:xfrm flipV="1">
                <a:off x="8621713" y="11430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8458200" y="1647825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8458200" y="1524000"/>
                <a:ext cx="152400" cy="762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0" name="Freeform 129"/>
              <p:cNvSpPr/>
              <p:nvPr/>
            </p:nvSpPr>
            <p:spPr bwMode="auto">
              <a:xfrm>
                <a:off x="8458200" y="1876425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8458200" y="2105025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2" name="Freeform 131"/>
              <p:cNvSpPr>
                <a:spLocks noChangeArrowheads="1"/>
              </p:cNvSpPr>
              <p:nvPr/>
            </p:nvSpPr>
            <p:spPr bwMode="auto">
              <a:xfrm flipV="1">
                <a:off x="8458200" y="17526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8077200" y="2590800"/>
                <a:ext cx="762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7924800" y="2743200"/>
                <a:ext cx="87313" cy="2857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8229600" y="2438400"/>
                <a:ext cx="76200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 flipH="1">
                <a:off x="8458200" y="533400"/>
                <a:ext cx="76200" cy="2286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 bwMode="auto">
              <a:xfrm flipV="1">
                <a:off x="8121650" y="304800"/>
                <a:ext cx="107950" cy="196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rot="5400000" flipH="1" flipV="1">
                <a:off x="8343900" y="539750"/>
                <a:ext cx="120650" cy="1079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rot="5400000" flipH="1" flipV="1">
                <a:off x="8229600" y="501650"/>
                <a:ext cx="120650" cy="317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rot="5400000" flipH="1" flipV="1">
                <a:off x="7804150" y="425450"/>
                <a:ext cx="120650" cy="317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Freeform 140"/>
              <p:cNvSpPr/>
              <p:nvPr/>
            </p:nvSpPr>
            <p:spPr bwMode="auto">
              <a:xfrm>
                <a:off x="8534400" y="838200"/>
                <a:ext cx="152400" cy="4603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cxnSp>
            <p:nvCxnSpPr>
              <p:cNvPr id="142" name="Straight Connector 141"/>
              <p:cNvCxnSpPr/>
              <p:nvPr/>
            </p:nvCxnSpPr>
            <p:spPr bwMode="auto">
              <a:xfrm rot="5400000" flipH="1" flipV="1">
                <a:off x="7956550" y="425450"/>
                <a:ext cx="120650" cy="317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Freeform 142"/>
              <p:cNvSpPr>
                <a:spLocks noChangeArrowheads="1"/>
              </p:cNvSpPr>
              <p:nvPr/>
            </p:nvSpPr>
            <p:spPr bwMode="auto">
              <a:xfrm flipV="1">
                <a:off x="73152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44" name="Freeform 143"/>
              <p:cNvSpPr>
                <a:spLocks noChangeArrowheads="1"/>
              </p:cNvSpPr>
              <p:nvPr/>
            </p:nvSpPr>
            <p:spPr bwMode="auto">
              <a:xfrm flipV="1">
                <a:off x="74676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 bwMode="auto">
              <a:xfrm flipH="1">
                <a:off x="7696200" y="2743200"/>
                <a:ext cx="152400" cy="15240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46" name="Freeform 145"/>
              <p:cNvSpPr>
                <a:spLocks noChangeArrowheads="1"/>
              </p:cNvSpPr>
              <p:nvPr/>
            </p:nvSpPr>
            <p:spPr bwMode="auto">
              <a:xfrm flipV="1">
                <a:off x="7620000" y="27432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latin typeface="Calibri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25698" name="Text Box 24"/>
            <p:cNvSpPr txBox="1">
              <a:spLocks noChangeArrowheads="1"/>
            </p:cNvSpPr>
            <p:nvPr/>
          </p:nvSpPr>
          <p:spPr bwMode="auto">
            <a:xfrm>
              <a:off x="2208" y="4128"/>
              <a:ext cx="53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>
                  <a:latin typeface="Times New Roman" pitchFamily="-111" charset="0"/>
                  <a:ea typeface="ＭＳ Ｐゴシック" pitchFamily="-111" charset="-128"/>
                  <a:cs typeface="ＭＳ Ｐゴシック" pitchFamily="-111" charset="-128"/>
                </a:rPr>
                <a:t>MUT</a:t>
              </a:r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1200" y="3360"/>
              <a:ext cx="336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ontent Placeholder 2"/>
          <p:cNvSpPr>
            <a:spLocks/>
          </p:cNvSpPr>
          <p:nvPr/>
        </p:nvSpPr>
        <p:spPr bwMode="auto">
          <a:xfrm>
            <a:off x="457200" y="2971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11" charset="0"/>
              <a:buNone/>
            </a:pPr>
            <a:r>
              <a:rPr lang="en-US" sz="2800">
                <a:solidFill>
                  <a:srgbClr val="006600"/>
                </a:solidFill>
                <a:latin typeface="Calibri" pitchFamily="-111" charset="0"/>
              </a:rPr>
              <a:t>3.) Exploration of DNA mutation rate throughout  the </a:t>
            </a:r>
            <a:r>
              <a:rPr lang="en-US" sz="2800" i="1">
                <a:solidFill>
                  <a:srgbClr val="006600"/>
                </a:solidFill>
                <a:latin typeface="Calibri" pitchFamily="-111" charset="0"/>
              </a:rPr>
              <a:t>S. cerevisae</a:t>
            </a:r>
            <a:r>
              <a:rPr lang="en-US" sz="2800">
                <a:solidFill>
                  <a:srgbClr val="006600"/>
                </a:solidFill>
                <a:latin typeface="Calibri" pitchFamily="-111" charset="0"/>
              </a:rPr>
              <a:t> genome (yeast)</a:t>
            </a:r>
          </a:p>
          <a:p>
            <a:pPr marL="342900" indent="-342900">
              <a:spcBef>
                <a:spcPct val="20000"/>
              </a:spcBef>
              <a:buFont typeface="Arial" pitchFamily="-111" charset="0"/>
              <a:buChar char="•"/>
            </a:pPr>
            <a:endParaRPr lang="en-US" sz="2800">
              <a:solidFill>
                <a:srgbClr val="006600"/>
              </a:solidFill>
              <a:latin typeface="Calibri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</a:rPr>
              <a:t>1.) Detection of the presence of dangerous levels of mutagen using </a:t>
            </a:r>
            <a:r>
              <a:rPr lang="en-US" sz="3600" i="1">
                <a:solidFill>
                  <a:schemeClr val="accent2"/>
                </a:solidFill>
              </a:rPr>
              <a:t>E. coli</a:t>
            </a:r>
            <a:endParaRPr lang="en-US" sz="3600">
              <a:solidFill>
                <a:schemeClr val="accent2"/>
              </a:solidFill>
            </a:endParaRPr>
          </a:p>
        </p:txBody>
      </p:sp>
      <p:sp>
        <p:nvSpPr>
          <p:cNvPr id="26628" name="Content Placeholder 2"/>
          <p:cNvSpPr>
            <a:spLocks/>
          </p:cNvSpPr>
          <p:nvPr/>
        </p:nvSpPr>
        <p:spPr bwMode="auto">
          <a:xfrm>
            <a:off x="152400" y="2057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11" charset="0"/>
              <a:buChar char="•"/>
            </a:pPr>
            <a:r>
              <a:rPr lang="en-US" sz="3200">
                <a:latin typeface="Calibri" pitchFamily="-111" charset="0"/>
              </a:rPr>
              <a:t>Mutagen detection based on color change</a:t>
            </a:r>
          </a:p>
          <a:p>
            <a:pPr marL="342900" indent="-342900">
              <a:spcBef>
                <a:spcPct val="20000"/>
              </a:spcBef>
              <a:buFont typeface="Arial" pitchFamily="-111" charset="0"/>
              <a:buChar char="•"/>
            </a:pPr>
            <a:r>
              <a:rPr lang="en-US" sz="3200">
                <a:latin typeface="Calibri" pitchFamily="-111" charset="0"/>
              </a:rPr>
              <a:t>Constitutively-expressed RFP and GFP stable state is “yellow”.</a:t>
            </a:r>
          </a:p>
        </p:txBody>
      </p:sp>
      <p:grpSp>
        <p:nvGrpSpPr>
          <p:cNvPr id="26" name="Group 213"/>
          <p:cNvGrpSpPr>
            <a:grpSpLocks/>
          </p:cNvGrpSpPr>
          <p:nvPr/>
        </p:nvGrpSpPr>
        <p:grpSpPr bwMode="auto">
          <a:xfrm>
            <a:off x="6477000" y="4494100"/>
            <a:ext cx="2560638" cy="605438"/>
            <a:chOff x="6629400" y="512519"/>
            <a:chExt cx="2560638" cy="605746"/>
          </a:xfrm>
        </p:grpSpPr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7086600" y="512519"/>
              <a:ext cx="2103438" cy="6057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-112" charset="0"/>
                </a:rPr>
                <a:t>Detectable </a:t>
              </a:r>
              <a:r>
                <a:rPr lang="en-US" sz="1600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pitchFamily="-112" charset="0"/>
                </a:rPr>
                <a:t>Yellow </a:t>
              </a:r>
            </a:p>
            <a:p>
              <a:pPr defTabSz="914400" fontAlgn="base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-112" charset="0"/>
                </a:rPr>
                <a:t>      Phenotype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629400" y="711200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</p:grpSp>
      <p:grpSp>
        <p:nvGrpSpPr>
          <p:cNvPr id="29" name="Group 75"/>
          <p:cNvGrpSpPr>
            <a:grpSpLocks/>
          </p:cNvGrpSpPr>
          <p:nvPr/>
        </p:nvGrpSpPr>
        <p:grpSpPr bwMode="auto">
          <a:xfrm>
            <a:off x="381000" y="4209938"/>
            <a:ext cx="5715000" cy="889600"/>
            <a:chOff x="228600" y="3313112"/>
            <a:chExt cx="5638800" cy="784763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323850" y="3557588"/>
              <a:ext cx="3028950" cy="100012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491744" y="3352324"/>
              <a:ext cx="270976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837904" y="3429347"/>
              <a:ext cx="336761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228600" y="3724273"/>
              <a:ext cx="901591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1295273" y="3313112"/>
              <a:ext cx="855218" cy="572771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chemeClr val="bg1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35" name="Octagon 34"/>
            <p:cNvSpPr/>
            <p:nvPr/>
          </p:nvSpPr>
          <p:spPr>
            <a:xfrm>
              <a:off x="2210012" y="3504970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2209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37" name="Octagon 36"/>
            <p:cNvSpPr/>
            <p:nvPr/>
          </p:nvSpPr>
          <p:spPr>
            <a:xfrm>
              <a:off x="2590631" y="3504970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38" name="TextBox 65"/>
            <p:cNvSpPr txBox="1">
              <a:spLocks noChangeArrowheads="1"/>
            </p:cNvSpPr>
            <p:nvPr/>
          </p:nvSpPr>
          <p:spPr bwMode="auto">
            <a:xfrm>
              <a:off x="2590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3295650" y="3657600"/>
              <a:ext cx="2571750" cy="76200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3199935" y="3468559"/>
              <a:ext cx="270975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46094" y="3544181"/>
              <a:ext cx="336762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2895600" y="3839944"/>
              <a:ext cx="912072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4003463" y="3429347"/>
              <a:ext cx="855218" cy="572770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44" name="Octagon 43"/>
            <p:cNvSpPr/>
            <p:nvPr/>
          </p:nvSpPr>
          <p:spPr>
            <a:xfrm>
              <a:off x="4918202" y="3581992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45" name="TextBox 72"/>
            <p:cNvSpPr txBox="1">
              <a:spLocks noChangeArrowheads="1"/>
            </p:cNvSpPr>
            <p:nvPr/>
          </p:nvSpPr>
          <p:spPr bwMode="auto">
            <a:xfrm>
              <a:off x="4918075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46" name="Octagon 45"/>
            <p:cNvSpPr/>
            <p:nvPr/>
          </p:nvSpPr>
          <p:spPr>
            <a:xfrm>
              <a:off x="5258097" y="3581992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47" name="TextBox 74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VirGEMia Is For Lovers</a:t>
            </a:r>
          </a:p>
        </p:txBody>
      </p:sp>
      <p:pic>
        <p:nvPicPr>
          <p:cNvPr id="3075" name="Content Placeholder 5" descr="virginia-physical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09800"/>
            <a:ext cx="8477250" cy="3795713"/>
          </a:xfrm>
        </p:spPr>
      </p:pic>
      <p:sp>
        <p:nvSpPr>
          <p:cNvPr id="7" name="Rectangle 6"/>
          <p:cNvSpPr/>
          <p:nvPr/>
        </p:nvSpPr>
        <p:spPr>
          <a:xfrm>
            <a:off x="304800" y="2209800"/>
            <a:ext cx="3810000" cy="990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740400"/>
            <a:ext cx="2133600" cy="228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5867400"/>
            <a:ext cx="2133600" cy="228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172200" y="3581400"/>
            <a:ext cx="228600" cy="2286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334000" y="48006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334000" y="4648200"/>
            <a:ext cx="228600" cy="228600"/>
          </a:xfrm>
          <a:prstGeom prst="star5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57200"/>
            <a:ext cx="127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91400" y="129540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52400" y="304800"/>
            <a:ext cx="8991600" cy="2819400"/>
          </a:xfrm>
        </p:spPr>
        <p:txBody>
          <a:bodyPr/>
          <a:lstStyle/>
          <a:p>
            <a:pPr eaLnBrk="1" hangingPunct="1"/>
            <a:r>
              <a:rPr lang="en-US"/>
              <a:t>Mutagens introduce random mutations and may cause RFP and GFP to not function (turn off).</a:t>
            </a:r>
          </a:p>
          <a:p>
            <a:pPr eaLnBrk="1" hangingPunct="1"/>
            <a:r>
              <a:rPr lang="en-US"/>
              <a:t>Low levels of mutation may randomly impact one fluorescent gene or the other.</a:t>
            </a:r>
          </a:p>
          <a:p>
            <a:pPr lvl="1" eaLnBrk="1" hangingPunct="1"/>
            <a:r>
              <a:rPr lang="en-US"/>
              <a:t>Color could change to red or green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73537" y="2607966"/>
            <a:ext cx="2057400" cy="711951"/>
          </a:xfrm>
          <a:prstGeom prst="rect">
            <a:avLst/>
          </a:prstGeom>
          <a:solidFill>
            <a:srgbClr val="FDEAD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214"/>
          <p:cNvGrpSpPr>
            <a:grpSpLocks/>
          </p:cNvGrpSpPr>
          <p:nvPr/>
        </p:nvGrpSpPr>
        <p:grpSpPr bwMode="auto">
          <a:xfrm>
            <a:off x="6602295" y="2854109"/>
            <a:ext cx="2163762" cy="314325"/>
            <a:chOff x="198438" y="1459149"/>
            <a:chExt cx="2163762" cy="314325"/>
          </a:xfrm>
        </p:grpSpPr>
        <p:sp>
          <p:nvSpPr>
            <p:cNvPr id="64" name="Lightning Bolt 63"/>
            <p:cNvSpPr/>
            <p:nvPr/>
          </p:nvSpPr>
          <p:spPr>
            <a:xfrm rot="3893406">
              <a:off x="236538" y="1421049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533400" y="1557574"/>
              <a:ext cx="18288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Arial" pitchFamily="-112" charset="0"/>
                </a:rPr>
                <a:t>= mutation loci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4057" y="5043386"/>
            <a:ext cx="8382000" cy="1406951"/>
            <a:chOff x="381000" y="3648190"/>
            <a:chExt cx="8382000" cy="1406951"/>
          </a:xfrm>
        </p:grpSpPr>
        <p:grpSp>
          <p:nvGrpSpPr>
            <p:cNvPr id="67" name="Group 211"/>
            <p:cNvGrpSpPr>
              <a:grpSpLocks/>
            </p:cNvGrpSpPr>
            <p:nvPr/>
          </p:nvGrpSpPr>
          <p:grpSpPr bwMode="auto">
            <a:xfrm>
              <a:off x="6477000" y="4403725"/>
              <a:ext cx="2286000" cy="651416"/>
              <a:chOff x="6477000" y="4403725"/>
              <a:chExt cx="2286000" cy="651416"/>
            </a:xfrm>
            <a:solidFill>
              <a:srgbClr val="FF0000"/>
            </a:solidFill>
          </p:grpSpPr>
          <p:sp>
            <p:nvSpPr>
              <p:cNvPr id="107" name="Text Box 24"/>
              <p:cNvSpPr txBox="1">
                <a:spLocks noChangeArrowheads="1"/>
              </p:cNvSpPr>
              <p:nvPr/>
            </p:nvSpPr>
            <p:spPr bwMode="auto">
              <a:xfrm>
                <a:off x="6934200" y="4403725"/>
                <a:ext cx="1828800" cy="6514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FFFFFF"/>
                    </a:solidFill>
                    <a:latin typeface="Arial" pitchFamily="-112" charset="0"/>
                  </a:rPr>
                  <a:t>Detectable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srgbClr val="FF0000"/>
                    </a:solidFill>
                    <a:latin typeface="Arial" pitchFamily="-112" charset="0"/>
                  </a:rPr>
                  <a:t>Red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</a:p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    </a:t>
                </a:r>
                <a:r>
                  <a:rPr lang="en-US" sz="1600" dirty="0" smtClean="0">
                    <a:solidFill>
                      <a:srgbClr val="FFFFFF"/>
                    </a:solidFill>
                    <a:latin typeface="Arial" pitchFamily="-112" charset="0"/>
                  </a:rPr>
                  <a:t> Phenotype</a:t>
                </a:r>
              </a:p>
            </p:txBody>
          </p:sp>
          <p:sp>
            <p:nvSpPr>
              <p:cNvPr id="108" name="Line 27"/>
              <p:cNvSpPr>
                <a:spLocks noChangeShapeType="1"/>
              </p:cNvSpPr>
              <p:nvPr/>
            </p:nvSpPr>
            <p:spPr bwMode="auto">
              <a:xfrm>
                <a:off x="6477000" y="4648200"/>
                <a:ext cx="45720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68" name="Group 208"/>
            <p:cNvGrpSpPr>
              <a:grpSpLocks/>
            </p:cNvGrpSpPr>
            <p:nvPr/>
          </p:nvGrpSpPr>
          <p:grpSpPr bwMode="auto">
            <a:xfrm>
              <a:off x="381000" y="3957636"/>
              <a:ext cx="5715000" cy="1097479"/>
              <a:chOff x="381000" y="3957874"/>
              <a:chExt cx="5715000" cy="1097237"/>
            </a:xfrm>
          </p:grpSpPr>
          <p:grpSp>
            <p:nvGrpSpPr>
              <p:cNvPr id="71" name="Group 78"/>
              <p:cNvGrpSpPr>
                <a:grpSpLocks/>
              </p:cNvGrpSpPr>
              <p:nvPr/>
            </p:nvGrpSpPr>
            <p:grpSpPr bwMode="auto">
              <a:xfrm>
                <a:off x="381000" y="4165768"/>
                <a:ext cx="5715000" cy="889343"/>
                <a:chOff x="228600" y="3313280"/>
                <a:chExt cx="5638800" cy="784541"/>
              </a:xfrm>
            </p:grpSpPr>
            <p:sp>
              <p:nvSpPr>
                <p:cNvPr id="75" name="Line 3"/>
                <p:cNvSpPr>
                  <a:spLocks noChangeShapeType="1"/>
                </p:cNvSpPr>
                <p:nvPr/>
              </p:nvSpPr>
              <p:spPr bwMode="auto">
                <a:xfrm>
                  <a:off x="323850" y="3557588"/>
                  <a:ext cx="3028950" cy="100012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76" name="AutoShape 4"/>
                <p:cNvSpPr>
                  <a:spLocks noChangeArrowheads="1"/>
                </p:cNvSpPr>
                <p:nvPr/>
              </p:nvSpPr>
              <p:spPr bwMode="auto">
                <a:xfrm>
                  <a:off x="491744" y="3352483"/>
                  <a:ext cx="270976" cy="341627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77" name="Oval 76"/>
                <p:cNvSpPr>
                  <a:spLocks noChangeArrowheads="1"/>
                </p:cNvSpPr>
                <p:nvPr/>
              </p:nvSpPr>
              <p:spPr bwMode="auto">
                <a:xfrm>
                  <a:off x="837904" y="3429489"/>
                  <a:ext cx="336761" cy="33182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7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28600" y="3724277"/>
                  <a:ext cx="977392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79" name="AutoShape 7"/>
                <p:cNvSpPr>
                  <a:spLocks noChangeArrowheads="1"/>
                </p:cNvSpPr>
                <p:nvPr/>
              </p:nvSpPr>
              <p:spPr bwMode="auto">
                <a:xfrm>
                  <a:off x="1295273" y="3313280"/>
                  <a:ext cx="855218" cy="572645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 smtClean="0">
                      <a:solidFill>
                        <a:srgbClr val="FFFFFF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80" name="Octagon 79"/>
                <p:cNvSpPr/>
                <p:nvPr/>
              </p:nvSpPr>
              <p:spPr>
                <a:xfrm>
                  <a:off x="2210012" y="3505095"/>
                  <a:ext cx="303869" cy="22821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2209800" y="3429001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86" name="Octagon 85"/>
                <p:cNvSpPr/>
                <p:nvPr/>
              </p:nvSpPr>
              <p:spPr>
                <a:xfrm>
                  <a:off x="2590631" y="3505095"/>
                  <a:ext cx="305435" cy="22821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8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2590800" y="3429001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89" name="Line 3"/>
                <p:cNvSpPr>
                  <a:spLocks noChangeShapeType="1"/>
                </p:cNvSpPr>
                <p:nvPr/>
              </p:nvSpPr>
              <p:spPr bwMode="auto">
                <a:xfrm>
                  <a:off x="3295650" y="3657600"/>
                  <a:ext cx="2571750" cy="76200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92" name="AutoShape 4"/>
                <p:cNvSpPr>
                  <a:spLocks noChangeArrowheads="1"/>
                </p:cNvSpPr>
                <p:nvPr/>
              </p:nvSpPr>
              <p:spPr bwMode="auto">
                <a:xfrm>
                  <a:off x="3199935" y="3468692"/>
                  <a:ext cx="270975" cy="341627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95" name="Oval 94"/>
                <p:cNvSpPr>
                  <a:spLocks noChangeArrowheads="1"/>
                </p:cNvSpPr>
                <p:nvPr/>
              </p:nvSpPr>
              <p:spPr bwMode="auto">
                <a:xfrm>
                  <a:off x="3546094" y="3544298"/>
                  <a:ext cx="336762" cy="33182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9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839947"/>
                  <a:ext cx="106244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101" name="AutoShape 7"/>
                <p:cNvSpPr>
                  <a:spLocks noChangeArrowheads="1"/>
                </p:cNvSpPr>
                <p:nvPr/>
              </p:nvSpPr>
              <p:spPr bwMode="auto">
                <a:xfrm>
                  <a:off x="4003463" y="3429489"/>
                  <a:ext cx="855218" cy="572644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102" name="Octagon 101"/>
                <p:cNvSpPr/>
                <p:nvPr/>
              </p:nvSpPr>
              <p:spPr>
                <a:xfrm>
                  <a:off x="4918202" y="3582101"/>
                  <a:ext cx="305435" cy="228218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4918075" y="3505202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05" name="Octagon 104"/>
                <p:cNvSpPr/>
                <p:nvPr/>
              </p:nvSpPr>
              <p:spPr>
                <a:xfrm>
                  <a:off x="5258097" y="3582101"/>
                  <a:ext cx="303869" cy="228218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5257800" y="3505202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</p:grpSp>
          <p:sp>
            <p:nvSpPr>
              <p:cNvPr id="72" name="Lightning Bolt 71"/>
              <p:cNvSpPr/>
              <p:nvPr/>
            </p:nvSpPr>
            <p:spPr>
              <a:xfrm rot="3893406">
                <a:off x="4716497" y="4010208"/>
                <a:ext cx="304733" cy="381000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Lightning Bolt 72"/>
              <p:cNvSpPr/>
              <p:nvPr/>
            </p:nvSpPr>
            <p:spPr>
              <a:xfrm rot="2399740">
                <a:off x="3816350" y="3984855"/>
                <a:ext cx="304800" cy="382504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Lightning Bolt 73"/>
              <p:cNvSpPr/>
              <p:nvPr/>
            </p:nvSpPr>
            <p:spPr>
              <a:xfrm>
                <a:off x="3200400" y="3957874"/>
                <a:ext cx="304800" cy="380916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3296594" y="364819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4114168" y="369846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0257" y="3418769"/>
            <a:ext cx="8382000" cy="1507756"/>
            <a:chOff x="457200" y="2023573"/>
            <a:chExt cx="8382000" cy="1507756"/>
          </a:xfrm>
        </p:grpSpPr>
        <p:grpSp>
          <p:nvGrpSpPr>
            <p:cNvPr id="110" name="Group 210"/>
            <p:cNvGrpSpPr>
              <a:grpSpLocks/>
            </p:cNvGrpSpPr>
            <p:nvPr/>
          </p:nvGrpSpPr>
          <p:grpSpPr bwMode="auto">
            <a:xfrm>
              <a:off x="6553200" y="2767017"/>
              <a:ext cx="2286000" cy="712378"/>
              <a:chOff x="6553200" y="2767017"/>
              <a:chExt cx="2286000" cy="712378"/>
            </a:xfrm>
          </p:grpSpPr>
          <p:sp>
            <p:nvSpPr>
              <p:cNvPr id="135" name="Text Box 24"/>
              <p:cNvSpPr txBox="1">
                <a:spLocks noChangeArrowheads="1"/>
              </p:cNvSpPr>
              <p:nvPr/>
            </p:nvSpPr>
            <p:spPr bwMode="auto">
              <a:xfrm>
                <a:off x="7010400" y="2767017"/>
                <a:ext cx="1828800" cy="71237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Detectable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srgbClr val="4F6228"/>
                    </a:solidFill>
                    <a:latin typeface="Arial" pitchFamily="-112" charset="0"/>
                  </a:rPr>
                  <a:t>Green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</a:p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     Phenotype</a:t>
                </a:r>
                <a:endParaRPr lang="en-US" sz="1600" dirty="0" smtClean="0">
                  <a:solidFill>
                    <a:srgbClr val="A6A6A6"/>
                  </a:solidFill>
                  <a:latin typeface="Arial" pitchFamily="-112" charset="0"/>
                </a:endParaRPr>
              </a:p>
            </p:txBody>
          </p:sp>
          <p:sp>
            <p:nvSpPr>
              <p:cNvPr id="136" name="Line 27"/>
              <p:cNvSpPr>
                <a:spLocks noChangeShapeType="1"/>
              </p:cNvSpPr>
              <p:nvPr/>
            </p:nvSpPr>
            <p:spPr bwMode="auto">
              <a:xfrm>
                <a:off x="6553200" y="3124200"/>
                <a:ext cx="4572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11" name="Group 78"/>
            <p:cNvGrpSpPr>
              <a:grpSpLocks/>
            </p:cNvGrpSpPr>
            <p:nvPr/>
          </p:nvGrpSpPr>
          <p:grpSpPr bwMode="auto">
            <a:xfrm>
              <a:off x="457200" y="2641591"/>
              <a:ext cx="5715000" cy="889734"/>
              <a:chOff x="228600" y="3312714"/>
              <a:chExt cx="5638800" cy="785293"/>
            </a:xfrm>
          </p:grpSpPr>
          <p:sp>
            <p:nvSpPr>
              <p:cNvPr id="117" name="Line 3"/>
              <p:cNvSpPr>
                <a:spLocks noChangeShapeType="1"/>
              </p:cNvSpPr>
              <p:nvPr/>
            </p:nvSpPr>
            <p:spPr bwMode="auto">
              <a:xfrm>
                <a:off x="323850" y="3557588"/>
                <a:ext cx="3028950" cy="100012"/>
              </a:xfrm>
              <a:prstGeom prst="line">
                <a:avLst/>
              </a:prstGeom>
              <a:noFill/>
              <a:ln w="38100">
                <a:solidFill>
                  <a:srgbClr val="4C4C4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>
                <a:off x="491744" y="3351946"/>
                <a:ext cx="270976" cy="341880"/>
              </a:xfrm>
              <a:custGeom>
                <a:avLst/>
                <a:gdLst>
                  <a:gd name="G0" fmla="+- 13036 0 0"/>
                  <a:gd name="G1" fmla="+- 3688 0 0"/>
                  <a:gd name="G2" fmla="+- 12158 0 3688"/>
                  <a:gd name="G3" fmla="+- G2 0 3688"/>
                  <a:gd name="G4" fmla="*/ G3 32768 32059"/>
                  <a:gd name="G5" fmla="*/ G4 1 2"/>
                  <a:gd name="G6" fmla="+- 21600 0 13036"/>
                  <a:gd name="G7" fmla="*/ G6 3688 6079"/>
                  <a:gd name="G8" fmla="+- G7 13036 0"/>
                  <a:gd name="T0" fmla="*/ 13036 w 21600"/>
                  <a:gd name="T1" fmla="*/ 0 h 21600"/>
                  <a:gd name="T2" fmla="*/ 13036 w 21600"/>
                  <a:gd name="T3" fmla="*/ 12158 h 21600"/>
                  <a:gd name="T4" fmla="*/ 2444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3036" y="0"/>
                    </a:lnTo>
                    <a:lnTo>
                      <a:pt x="13036" y="3688"/>
                    </a:lnTo>
                    <a:lnTo>
                      <a:pt x="12427" y="3688"/>
                    </a:lnTo>
                    <a:cubicBezTo>
                      <a:pt x="5564" y="3688"/>
                      <a:pt x="0" y="7480"/>
                      <a:pt x="0" y="12158"/>
                    </a:cubicBezTo>
                    <a:lnTo>
                      <a:pt x="0" y="21600"/>
                    </a:lnTo>
                    <a:lnTo>
                      <a:pt x="4888" y="21600"/>
                    </a:lnTo>
                    <a:lnTo>
                      <a:pt x="4888" y="12158"/>
                    </a:lnTo>
                    <a:cubicBezTo>
                      <a:pt x="4888" y="10121"/>
                      <a:pt x="8263" y="8470"/>
                      <a:pt x="12427" y="8470"/>
                    </a:cubicBezTo>
                    <a:lnTo>
                      <a:pt x="13036" y="8470"/>
                    </a:lnTo>
                    <a:lnTo>
                      <a:pt x="13036" y="12158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5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>
                <a:off x="837904" y="3429010"/>
                <a:ext cx="336761" cy="33207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  <a:latin typeface="Arial" pitchFamily="-112" charset="0"/>
                  </a:rPr>
                  <a:t>RBS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228600" y="3724279"/>
                <a:ext cx="964204" cy="258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8000"/>
                    </a:solidFill>
                    <a:latin typeface="Arial" pitchFamily="-112" charset="0"/>
                  </a:rPr>
                  <a:t>Promoter</a:t>
                </a: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>
                <a:off x="1295273" y="3312714"/>
                <a:ext cx="855218" cy="573070"/>
              </a:xfrm>
              <a:prstGeom prst="rightArrow">
                <a:avLst>
                  <a:gd name="adj1" fmla="val 50148"/>
                  <a:gd name="adj2" fmla="val 12943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 smtClean="0">
                    <a:solidFill>
                      <a:srgbClr val="FFFFFF"/>
                    </a:solidFill>
                    <a:latin typeface="Arial" pitchFamily="-112" charset="0"/>
                  </a:rPr>
                  <a:t>    Reporter</a:t>
                </a:r>
              </a:p>
            </p:txBody>
          </p:sp>
          <p:sp>
            <p:nvSpPr>
              <p:cNvPr id="122" name="Octagon 121"/>
              <p:cNvSpPr/>
              <p:nvPr/>
            </p:nvSpPr>
            <p:spPr>
              <a:xfrm>
                <a:off x="2210012" y="3504672"/>
                <a:ext cx="303869" cy="228387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TextBox 85"/>
              <p:cNvSpPr txBox="1">
                <a:spLocks noChangeArrowheads="1"/>
              </p:cNvSpPr>
              <p:nvPr/>
            </p:nvSpPr>
            <p:spPr bwMode="auto">
              <a:xfrm>
                <a:off x="2209800" y="3429002"/>
                <a:ext cx="304800" cy="258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  <p:sp>
            <p:nvSpPr>
              <p:cNvPr id="124" name="Octagon 123"/>
              <p:cNvSpPr/>
              <p:nvPr/>
            </p:nvSpPr>
            <p:spPr>
              <a:xfrm>
                <a:off x="2590631" y="3504672"/>
                <a:ext cx="305435" cy="228387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TextBox 87"/>
              <p:cNvSpPr txBox="1">
                <a:spLocks noChangeArrowheads="1"/>
              </p:cNvSpPr>
              <p:nvPr/>
            </p:nvSpPr>
            <p:spPr bwMode="auto">
              <a:xfrm>
                <a:off x="2590800" y="3429002"/>
                <a:ext cx="304800" cy="258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  <p:sp>
            <p:nvSpPr>
              <p:cNvPr id="126" name="Line 3"/>
              <p:cNvSpPr>
                <a:spLocks noChangeShapeType="1"/>
              </p:cNvSpPr>
              <p:nvPr/>
            </p:nvSpPr>
            <p:spPr bwMode="auto">
              <a:xfrm>
                <a:off x="3295650" y="3657600"/>
                <a:ext cx="2571750" cy="76200"/>
              </a:xfrm>
              <a:prstGeom prst="line">
                <a:avLst/>
              </a:prstGeom>
              <a:noFill/>
              <a:ln w="38100">
                <a:solidFill>
                  <a:srgbClr val="4C4C4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127" name="AutoShape 4"/>
              <p:cNvSpPr>
                <a:spLocks noChangeArrowheads="1"/>
              </p:cNvSpPr>
              <p:nvPr/>
            </p:nvSpPr>
            <p:spPr bwMode="auto">
              <a:xfrm>
                <a:off x="3199935" y="3468242"/>
                <a:ext cx="270975" cy="341880"/>
              </a:xfrm>
              <a:custGeom>
                <a:avLst/>
                <a:gdLst>
                  <a:gd name="G0" fmla="+- 13036 0 0"/>
                  <a:gd name="G1" fmla="+- 3688 0 0"/>
                  <a:gd name="G2" fmla="+- 12158 0 3688"/>
                  <a:gd name="G3" fmla="+- G2 0 3688"/>
                  <a:gd name="G4" fmla="*/ G3 32768 32059"/>
                  <a:gd name="G5" fmla="*/ G4 1 2"/>
                  <a:gd name="G6" fmla="+- 21600 0 13036"/>
                  <a:gd name="G7" fmla="*/ G6 3688 6079"/>
                  <a:gd name="G8" fmla="+- G7 13036 0"/>
                  <a:gd name="T0" fmla="*/ 13036 w 21600"/>
                  <a:gd name="T1" fmla="*/ 0 h 21600"/>
                  <a:gd name="T2" fmla="*/ 13036 w 21600"/>
                  <a:gd name="T3" fmla="*/ 12158 h 21600"/>
                  <a:gd name="T4" fmla="*/ 2444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3036" y="0"/>
                    </a:lnTo>
                    <a:lnTo>
                      <a:pt x="13036" y="3688"/>
                    </a:lnTo>
                    <a:lnTo>
                      <a:pt x="12427" y="3688"/>
                    </a:lnTo>
                    <a:cubicBezTo>
                      <a:pt x="5564" y="3688"/>
                      <a:pt x="0" y="7480"/>
                      <a:pt x="0" y="12158"/>
                    </a:cubicBezTo>
                    <a:lnTo>
                      <a:pt x="0" y="21600"/>
                    </a:lnTo>
                    <a:lnTo>
                      <a:pt x="4888" y="21600"/>
                    </a:lnTo>
                    <a:lnTo>
                      <a:pt x="4888" y="12158"/>
                    </a:lnTo>
                    <a:cubicBezTo>
                      <a:pt x="4888" y="10121"/>
                      <a:pt x="8263" y="8470"/>
                      <a:pt x="12427" y="8470"/>
                    </a:cubicBezTo>
                    <a:lnTo>
                      <a:pt x="13036" y="8470"/>
                    </a:lnTo>
                    <a:lnTo>
                      <a:pt x="13036" y="12158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5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128" name="Oval 127"/>
              <p:cNvSpPr>
                <a:spLocks noChangeArrowheads="1"/>
              </p:cNvSpPr>
              <p:nvPr/>
            </p:nvSpPr>
            <p:spPr bwMode="auto">
              <a:xfrm>
                <a:off x="3546094" y="3543904"/>
                <a:ext cx="336762" cy="33207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  <a:latin typeface="Arial" pitchFamily="-112" charset="0"/>
                  </a:rPr>
                  <a:t>RBS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895600" y="3839942"/>
                <a:ext cx="987256" cy="25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8000"/>
                    </a:solidFill>
                    <a:latin typeface="Arial" pitchFamily="-112" charset="0"/>
                  </a:rPr>
                  <a:t>Promoter</a:t>
                </a:r>
              </a:p>
            </p:txBody>
          </p:sp>
          <p:sp>
            <p:nvSpPr>
              <p:cNvPr id="130" name="AutoShape 7"/>
              <p:cNvSpPr>
                <a:spLocks noChangeArrowheads="1"/>
              </p:cNvSpPr>
              <p:nvPr/>
            </p:nvSpPr>
            <p:spPr bwMode="auto">
              <a:xfrm>
                <a:off x="4003463" y="3429010"/>
                <a:ext cx="855218" cy="573070"/>
              </a:xfrm>
              <a:prstGeom prst="rightArrow">
                <a:avLst>
                  <a:gd name="adj1" fmla="val 50148"/>
                  <a:gd name="adj2" fmla="val 129430"/>
                </a:avLst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    Reporter</a:t>
                </a:r>
              </a:p>
            </p:txBody>
          </p:sp>
          <p:sp>
            <p:nvSpPr>
              <p:cNvPr id="131" name="Octagon 130"/>
              <p:cNvSpPr/>
              <p:nvPr/>
            </p:nvSpPr>
            <p:spPr>
              <a:xfrm>
                <a:off x="4918202" y="3581735"/>
                <a:ext cx="305435" cy="228388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TextBox 94"/>
              <p:cNvSpPr txBox="1">
                <a:spLocks noChangeArrowheads="1"/>
              </p:cNvSpPr>
              <p:nvPr/>
            </p:nvSpPr>
            <p:spPr bwMode="auto">
              <a:xfrm>
                <a:off x="4918075" y="3505199"/>
                <a:ext cx="304800" cy="25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  <p:sp>
            <p:nvSpPr>
              <p:cNvPr id="133" name="Octagon 132"/>
              <p:cNvSpPr/>
              <p:nvPr/>
            </p:nvSpPr>
            <p:spPr>
              <a:xfrm>
                <a:off x="5258097" y="3581735"/>
                <a:ext cx="303869" cy="228388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TextBox 96"/>
              <p:cNvSpPr txBox="1">
                <a:spLocks noChangeArrowheads="1"/>
              </p:cNvSpPr>
              <p:nvPr/>
            </p:nvSpPr>
            <p:spPr bwMode="auto">
              <a:xfrm>
                <a:off x="5257800" y="3505199"/>
                <a:ext cx="304800" cy="25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</p:grpSp>
        <p:sp>
          <p:nvSpPr>
            <p:cNvPr id="112" name="Lightning Bolt 111"/>
            <p:cNvSpPr/>
            <p:nvPr/>
          </p:nvSpPr>
          <p:spPr bwMode="auto">
            <a:xfrm rot="3893406">
              <a:off x="1974057" y="2334419"/>
              <a:ext cx="303212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13" name="Lightning Bolt 112"/>
            <p:cNvSpPr/>
            <p:nvPr/>
          </p:nvSpPr>
          <p:spPr bwMode="auto">
            <a:xfrm rot="2111054">
              <a:off x="1073150" y="2309813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14" name="Lightning Bolt 113"/>
            <p:cNvSpPr/>
            <p:nvPr/>
          </p:nvSpPr>
          <p:spPr bwMode="auto">
            <a:xfrm>
              <a:off x="457200" y="2362200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15" name="Text Box 24"/>
            <p:cNvSpPr txBox="1">
              <a:spLocks noChangeArrowheads="1"/>
            </p:cNvSpPr>
            <p:nvPr/>
          </p:nvSpPr>
          <p:spPr bwMode="auto">
            <a:xfrm>
              <a:off x="1339850" y="2023573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116" name="Text Box 24"/>
            <p:cNvSpPr txBox="1">
              <a:spLocks noChangeArrowheads="1"/>
            </p:cNvSpPr>
            <p:nvPr/>
          </p:nvSpPr>
          <p:spPr bwMode="auto">
            <a:xfrm>
              <a:off x="588000" y="2078973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76200" y="990600"/>
            <a:ext cx="8991600" cy="1676400"/>
          </a:xfrm>
        </p:spPr>
        <p:txBody>
          <a:bodyPr/>
          <a:lstStyle/>
          <a:p>
            <a:pPr eaLnBrk="1" hangingPunct="1"/>
            <a:r>
              <a:rPr lang="en-US"/>
              <a:t>Higher levels of mutation may increase the chance of both fluorescent genes being mutated.</a:t>
            </a:r>
          </a:p>
          <a:p>
            <a:pPr lvl="1" eaLnBrk="1" hangingPunct="1"/>
            <a:r>
              <a:rPr lang="en-US"/>
              <a:t>Color would dim or disappear.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13694" y="3438771"/>
            <a:ext cx="8839200" cy="1444198"/>
            <a:chOff x="304800" y="5363459"/>
            <a:chExt cx="8839200" cy="1444198"/>
          </a:xfrm>
        </p:grpSpPr>
        <p:grpSp>
          <p:nvGrpSpPr>
            <p:cNvPr id="37" name="Group 212"/>
            <p:cNvGrpSpPr>
              <a:grpSpLocks/>
            </p:cNvGrpSpPr>
            <p:nvPr/>
          </p:nvGrpSpPr>
          <p:grpSpPr bwMode="auto">
            <a:xfrm>
              <a:off x="6477000" y="6115794"/>
              <a:ext cx="2667000" cy="651333"/>
              <a:chOff x="6477000" y="6115774"/>
              <a:chExt cx="2667000" cy="651663"/>
            </a:xfrm>
          </p:grpSpPr>
          <p:sp>
            <p:nvSpPr>
              <p:cNvPr id="68" name="Text Box 24"/>
              <p:cNvSpPr txBox="1">
                <a:spLocks noChangeArrowheads="1"/>
              </p:cNvSpPr>
              <p:nvPr/>
            </p:nvSpPr>
            <p:spPr bwMode="auto">
              <a:xfrm>
                <a:off x="6934200" y="6115774"/>
                <a:ext cx="2209800" cy="651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Detectable </a:t>
                </a:r>
                <a:r>
                  <a:rPr lang="en-US" sz="1600" dirty="0" err="1" smtClean="0">
                    <a:ln>
                      <a:solidFill>
                        <a:srgbClr val="000000"/>
                      </a:solidFill>
                    </a:ln>
                    <a:solidFill>
                      <a:prstClr val="white"/>
                    </a:solidFill>
                    <a:latin typeface="Arial" pitchFamily="-112" charset="0"/>
                  </a:rPr>
                  <a:t>Noncolor</a:t>
                </a:r>
                <a:r>
                  <a:rPr lang="en-US" sz="1600" dirty="0" smtClean="0">
                    <a:solidFill>
                      <a:prstClr val="white"/>
                    </a:solidFill>
                    <a:latin typeface="Arial" pitchFamily="-112" charset="0"/>
                  </a:rPr>
                  <a:t> </a:t>
                </a:r>
              </a:p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     Phenotype</a:t>
                </a:r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>
                <a:off x="6477000" y="6400800"/>
                <a:ext cx="4572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38" name="Group 209"/>
            <p:cNvGrpSpPr>
              <a:grpSpLocks/>
            </p:cNvGrpSpPr>
            <p:nvPr/>
          </p:nvGrpSpPr>
          <p:grpSpPr bwMode="auto">
            <a:xfrm>
              <a:off x="304800" y="5363457"/>
              <a:ext cx="5791200" cy="1444214"/>
              <a:chOff x="304800" y="5364217"/>
              <a:chExt cx="5791200" cy="1443443"/>
            </a:xfrm>
          </p:grpSpPr>
          <p:grpSp>
            <p:nvGrpSpPr>
              <p:cNvPr id="42" name="Group 78"/>
              <p:cNvGrpSpPr>
                <a:grpSpLocks/>
              </p:cNvGrpSpPr>
              <p:nvPr/>
            </p:nvGrpSpPr>
            <p:grpSpPr bwMode="auto">
              <a:xfrm>
                <a:off x="381000" y="5918672"/>
                <a:ext cx="5715000" cy="888988"/>
                <a:chOff x="228600" y="3313518"/>
                <a:chExt cx="5638800" cy="784221"/>
              </a:xfrm>
            </p:grpSpPr>
            <p:sp>
              <p:nvSpPr>
                <p:cNvPr id="50" name="Line 3"/>
                <p:cNvSpPr>
                  <a:spLocks noChangeShapeType="1"/>
                </p:cNvSpPr>
                <p:nvPr/>
              </p:nvSpPr>
              <p:spPr bwMode="auto">
                <a:xfrm>
                  <a:off x="323850" y="3557588"/>
                  <a:ext cx="3028950" cy="100012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51" name="AutoShape 4"/>
                <p:cNvSpPr>
                  <a:spLocks noChangeArrowheads="1"/>
                </p:cNvSpPr>
                <p:nvPr/>
              </p:nvSpPr>
              <p:spPr bwMode="auto">
                <a:xfrm>
                  <a:off x="491744" y="3352709"/>
                  <a:ext cx="270976" cy="341520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52" name="Oval 51"/>
                <p:cNvSpPr>
                  <a:spLocks noChangeArrowheads="1"/>
                </p:cNvSpPr>
                <p:nvPr/>
              </p:nvSpPr>
              <p:spPr bwMode="auto">
                <a:xfrm>
                  <a:off x="837904" y="3429692"/>
                  <a:ext cx="336761" cy="33172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28600" y="3724273"/>
                  <a:ext cx="1066673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54" name="AutoShape 7"/>
                <p:cNvSpPr>
                  <a:spLocks noChangeArrowheads="1"/>
                </p:cNvSpPr>
                <p:nvPr/>
              </p:nvSpPr>
              <p:spPr bwMode="auto">
                <a:xfrm>
                  <a:off x="1295273" y="3313518"/>
                  <a:ext cx="855218" cy="572466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 smtClean="0">
                      <a:solidFill>
                        <a:srgbClr val="FFFFFF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55" name="Octagon 54"/>
                <p:cNvSpPr/>
                <p:nvPr/>
              </p:nvSpPr>
              <p:spPr>
                <a:xfrm>
                  <a:off x="2210012" y="3505274"/>
                  <a:ext cx="303869" cy="228146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2209800" y="34290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57" name="Octagon 56"/>
                <p:cNvSpPr/>
                <p:nvPr/>
              </p:nvSpPr>
              <p:spPr>
                <a:xfrm>
                  <a:off x="2590631" y="3505274"/>
                  <a:ext cx="305435" cy="228146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2590800" y="34290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59" name="Line 3"/>
                <p:cNvSpPr>
                  <a:spLocks noChangeShapeType="1"/>
                </p:cNvSpPr>
                <p:nvPr/>
              </p:nvSpPr>
              <p:spPr bwMode="auto">
                <a:xfrm>
                  <a:off x="3295650" y="3657600"/>
                  <a:ext cx="2571750" cy="76200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60" name="AutoShape 4"/>
                <p:cNvSpPr>
                  <a:spLocks noChangeArrowheads="1"/>
                </p:cNvSpPr>
                <p:nvPr/>
              </p:nvSpPr>
              <p:spPr bwMode="auto">
                <a:xfrm>
                  <a:off x="3199935" y="3468882"/>
                  <a:ext cx="270975" cy="341520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61" name="Oval 60"/>
                <p:cNvSpPr>
                  <a:spLocks noChangeArrowheads="1"/>
                </p:cNvSpPr>
                <p:nvPr/>
              </p:nvSpPr>
              <p:spPr bwMode="auto">
                <a:xfrm>
                  <a:off x="3546094" y="3544464"/>
                  <a:ext cx="336762" cy="33172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839946"/>
                  <a:ext cx="1016392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63" name="AutoShape 7"/>
                <p:cNvSpPr>
                  <a:spLocks noChangeArrowheads="1"/>
                </p:cNvSpPr>
                <p:nvPr/>
              </p:nvSpPr>
              <p:spPr bwMode="auto">
                <a:xfrm>
                  <a:off x="4003463" y="3429692"/>
                  <a:ext cx="855218" cy="572465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64" name="Octagon 63"/>
                <p:cNvSpPr/>
                <p:nvPr/>
              </p:nvSpPr>
              <p:spPr>
                <a:xfrm>
                  <a:off x="4918202" y="3582255"/>
                  <a:ext cx="305435" cy="22814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4918075" y="35052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66" name="Octagon 65"/>
                <p:cNvSpPr/>
                <p:nvPr/>
              </p:nvSpPr>
              <p:spPr>
                <a:xfrm>
                  <a:off x="5258097" y="3582255"/>
                  <a:ext cx="303869" cy="22814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5257800" y="35052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</p:grpSp>
          <p:sp>
            <p:nvSpPr>
              <p:cNvPr id="43" name="Lightning Bolt 42"/>
              <p:cNvSpPr/>
              <p:nvPr/>
            </p:nvSpPr>
            <p:spPr>
              <a:xfrm rot="3893406">
                <a:off x="1896351" y="5667076"/>
                <a:ext cx="306223" cy="381000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Lightning Bolt 43"/>
              <p:cNvSpPr/>
              <p:nvPr/>
            </p:nvSpPr>
            <p:spPr>
              <a:xfrm rot="2111054">
                <a:off x="1060450" y="5615611"/>
                <a:ext cx="304800" cy="380797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Lightning Bolt 44"/>
              <p:cNvSpPr/>
              <p:nvPr/>
            </p:nvSpPr>
            <p:spPr>
              <a:xfrm>
                <a:off x="304800" y="5710810"/>
                <a:ext cx="304800" cy="380797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533400" y="5364217"/>
                <a:ext cx="806450" cy="566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noAutofit/>
              </a:bodyPr>
              <a:lstStyle/>
              <a:p>
                <a:pPr defTabSz="914400" fontAlgn="base"/>
                <a:r>
                  <a:rPr lang="en-US" sz="1300" b="1" dirty="0" smtClean="0">
                    <a:solidFill>
                      <a:prstClr val="black"/>
                    </a:solidFill>
                    <a:latin typeface="Arial" pitchFamily="-112" charset="0"/>
                  </a:rPr>
                  <a:t>OR/AND</a:t>
                </a:r>
              </a:p>
            </p:txBody>
          </p:sp>
          <p:sp>
            <p:nvSpPr>
              <p:cNvPr id="47" name="Lightning Bolt 46"/>
              <p:cNvSpPr/>
              <p:nvPr/>
            </p:nvSpPr>
            <p:spPr>
              <a:xfrm rot="3893406">
                <a:off x="4640344" y="5763067"/>
                <a:ext cx="304637" cy="381000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Lightning Bolt 47"/>
              <p:cNvSpPr/>
              <p:nvPr/>
            </p:nvSpPr>
            <p:spPr>
              <a:xfrm rot="2111054">
                <a:off x="3803650" y="5718743"/>
                <a:ext cx="304800" cy="380797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Lightning Bolt 48"/>
              <p:cNvSpPr/>
              <p:nvPr/>
            </p:nvSpPr>
            <p:spPr>
              <a:xfrm>
                <a:off x="3124200" y="5690183"/>
                <a:ext cx="304800" cy="382384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4026844" y="545106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434434" y="5381937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3267960" y="545106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169680" y="1212770"/>
            <a:ext cx="2057400" cy="711951"/>
          </a:xfrm>
          <a:prstGeom prst="rect">
            <a:avLst/>
          </a:prstGeom>
          <a:solidFill>
            <a:srgbClr val="FDEAD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6629400" y="512762"/>
            <a:ext cx="2286000" cy="605438"/>
            <a:chOff x="6629400" y="512519"/>
            <a:chExt cx="2286000" cy="605746"/>
          </a:xfrm>
        </p:grpSpPr>
        <p:sp>
          <p:nvSpPr>
            <p:cNvPr id="2" name="Text Box 24"/>
            <p:cNvSpPr txBox="1">
              <a:spLocks noChangeArrowheads="1"/>
            </p:cNvSpPr>
            <p:nvPr/>
          </p:nvSpPr>
          <p:spPr bwMode="auto">
            <a:xfrm>
              <a:off x="7086600" y="512519"/>
              <a:ext cx="1828800" cy="6057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Arial" pitchFamily="-112" charset="0"/>
                </a:rPr>
                <a:t>Detectable </a:t>
              </a:r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pitchFamily="-112" charset="0"/>
                </a:rPr>
                <a:t>Yellow </a:t>
              </a:r>
            </a:p>
            <a:p>
              <a:pPr defTabSz="914400" fontAlgn="base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Arial" pitchFamily="-112" charset="0"/>
                </a:rPr>
                <a:t>      Phenotype</a:t>
              </a:r>
            </a:p>
          </p:txBody>
        </p:sp>
        <p:sp>
          <p:nvSpPr>
            <p:cNvPr id="19571" name="Line 27"/>
            <p:cNvSpPr>
              <a:spLocks noChangeShapeType="1"/>
            </p:cNvSpPr>
            <p:nvPr/>
          </p:nvSpPr>
          <p:spPr bwMode="auto">
            <a:xfrm>
              <a:off x="6629400" y="711200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533400" y="228600"/>
            <a:ext cx="5715000" cy="889600"/>
            <a:chOff x="228600" y="3313112"/>
            <a:chExt cx="5638800" cy="784763"/>
          </a:xfrm>
        </p:grpSpPr>
        <p:sp>
          <p:nvSpPr>
            <p:cNvPr id="19552" name="Line 3"/>
            <p:cNvSpPr>
              <a:spLocks noChangeShapeType="1"/>
            </p:cNvSpPr>
            <p:nvPr/>
          </p:nvSpPr>
          <p:spPr bwMode="auto">
            <a:xfrm>
              <a:off x="323850" y="3557588"/>
              <a:ext cx="3028950" cy="100012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91744" y="3352324"/>
              <a:ext cx="270976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37904" y="3429347"/>
              <a:ext cx="336761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19555" name="Text Box 6"/>
            <p:cNvSpPr txBox="1">
              <a:spLocks noChangeArrowheads="1"/>
            </p:cNvSpPr>
            <p:nvPr/>
          </p:nvSpPr>
          <p:spPr bwMode="auto">
            <a:xfrm>
              <a:off x="228600" y="3724273"/>
              <a:ext cx="901591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295273" y="3313112"/>
              <a:ext cx="855218" cy="572771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chemeClr val="bg1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54" name="Octagon 53"/>
            <p:cNvSpPr/>
            <p:nvPr/>
          </p:nvSpPr>
          <p:spPr>
            <a:xfrm>
              <a:off x="2210012" y="3504970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19558" name="TextBox 56"/>
            <p:cNvSpPr txBox="1">
              <a:spLocks noChangeArrowheads="1"/>
            </p:cNvSpPr>
            <p:nvPr/>
          </p:nvSpPr>
          <p:spPr bwMode="auto">
            <a:xfrm>
              <a:off x="2209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65" name="Octagon 64"/>
            <p:cNvSpPr/>
            <p:nvPr/>
          </p:nvSpPr>
          <p:spPr>
            <a:xfrm>
              <a:off x="2590631" y="3504970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19560" name="TextBox 65"/>
            <p:cNvSpPr txBox="1">
              <a:spLocks noChangeArrowheads="1"/>
            </p:cNvSpPr>
            <p:nvPr/>
          </p:nvSpPr>
          <p:spPr bwMode="auto">
            <a:xfrm>
              <a:off x="2590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19561" name="Line 3"/>
            <p:cNvSpPr>
              <a:spLocks noChangeShapeType="1"/>
            </p:cNvSpPr>
            <p:nvPr/>
          </p:nvSpPr>
          <p:spPr bwMode="auto">
            <a:xfrm>
              <a:off x="3295650" y="3657600"/>
              <a:ext cx="2571750" cy="76200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68" name="AutoShape 4"/>
            <p:cNvSpPr>
              <a:spLocks noChangeArrowheads="1"/>
            </p:cNvSpPr>
            <p:nvPr/>
          </p:nvSpPr>
          <p:spPr bwMode="auto">
            <a:xfrm>
              <a:off x="3199935" y="3468559"/>
              <a:ext cx="270975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546094" y="3544181"/>
              <a:ext cx="336762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19564" name="Text Box 6"/>
            <p:cNvSpPr txBox="1">
              <a:spLocks noChangeArrowheads="1"/>
            </p:cNvSpPr>
            <p:nvPr/>
          </p:nvSpPr>
          <p:spPr bwMode="auto">
            <a:xfrm>
              <a:off x="2895600" y="3839944"/>
              <a:ext cx="912072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>
              <a:off x="4003463" y="3429347"/>
              <a:ext cx="855218" cy="572770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72" name="Octagon 71"/>
            <p:cNvSpPr/>
            <p:nvPr/>
          </p:nvSpPr>
          <p:spPr>
            <a:xfrm>
              <a:off x="4918202" y="3581992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19567" name="TextBox 72"/>
            <p:cNvSpPr txBox="1">
              <a:spLocks noChangeArrowheads="1"/>
            </p:cNvSpPr>
            <p:nvPr/>
          </p:nvSpPr>
          <p:spPr bwMode="auto">
            <a:xfrm>
              <a:off x="4918075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74" name="Octagon 73"/>
            <p:cNvSpPr/>
            <p:nvPr/>
          </p:nvSpPr>
          <p:spPr>
            <a:xfrm>
              <a:off x="5258097" y="3581992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19569" name="TextBox 74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</p:grpSp>
      <p:grpSp>
        <p:nvGrpSpPr>
          <p:cNvPr id="12" name="Group 214"/>
          <p:cNvGrpSpPr>
            <a:grpSpLocks/>
          </p:cNvGrpSpPr>
          <p:nvPr/>
        </p:nvGrpSpPr>
        <p:grpSpPr bwMode="auto">
          <a:xfrm>
            <a:off x="198438" y="1458913"/>
            <a:ext cx="2163762" cy="314325"/>
            <a:chOff x="198438" y="1459149"/>
            <a:chExt cx="2163762" cy="314325"/>
          </a:xfrm>
        </p:grpSpPr>
        <p:sp>
          <p:nvSpPr>
            <p:cNvPr id="104" name="Lightning Bolt 103"/>
            <p:cNvSpPr/>
            <p:nvPr/>
          </p:nvSpPr>
          <p:spPr>
            <a:xfrm rot="3893406">
              <a:off x="236538" y="1421049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5" name="Text Box 24"/>
            <p:cNvSpPr txBox="1">
              <a:spLocks noChangeArrowheads="1"/>
            </p:cNvSpPr>
            <p:nvPr/>
          </p:nvSpPr>
          <p:spPr bwMode="auto">
            <a:xfrm>
              <a:off x="533400" y="1557574"/>
              <a:ext cx="18288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Arial" pitchFamily="-112" charset="0"/>
                </a:rPr>
                <a:t>= mutation loci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4800" y="5363459"/>
            <a:ext cx="8839200" cy="1444198"/>
            <a:chOff x="304800" y="5363459"/>
            <a:chExt cx="8839200" cy="1444198"/>
          </a:xfrm>
        </p:grpSpPr>
        <p:grpSp>
          <p:nvGrpSpPr>
            <p:cNvPr id="16" name="Group 212"/>
            <p:cNvGrpSpPr>
              <a:grpSpLocks/>
            </p:cNvGrpSpPr>
            <p:nvPr/>
          </p:nvGrpSpPr>
          <p:grpSpPr bwMode="auto">
            <a:xfrm>
              <a:off x="6477000" y="6115794"/>
              <a:ext cx="2667000" cy="651333"/>
              <a:chOff x="6477000" y="6115774"/>
              <a:chExt cx="2667000" cy="651663"/>
            </a:xfrm>
          </p:grpSpPr>
          <p:sp>
            <p:nvSpPr>
              <p:cNvPr id="177" name="Text Box 24"/>
              <p:cNvSpPr txBox="1">
                <a:spLocks noChangeArrowheads="1"/>
              </p:cNvSpPr>
              <p:nvPr/>
            </p:nvSpPr>
            <p:spPr bwMode="auto">
              <a:xfrm>
                <a:off x="6934200" y="6115774"/>
                <a:ext cx="2209800" cy="651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Detectable </a:t>
                </a:r>
                <a:r>
                  <a:rPr lang="en-US" sz="1600" dirty="0" err="1" smtClean="0">
                    <a:ln>
                      <a:solidFill>
                        <a:srgbClr val="000000"/>
                      </a:solidFill>
                    </a:ln>
                    <a:solidFill>
                      <a:prstClr val="white"/>
                    </a:solidFill>
                    <a:latin typeface="Arial" pitchFamily="-112" charset="0"/>
                  </a:rPr>
                  <a:t>Noncolor</a:t>
                </a:r>
                <a:r>
                  <a:rPr lang="en-US" sz="1600" dirty="0" smtClean="0">
                    <a:solidFill>
                      <a:prstClr val="white"/>
                    </a:solidFill>
                    <a:latin typeface="Arial" pitchFamily="-112" charset="0"/>
                  </a:rPr>
                  <a:t> </a:t>
                </a:r>
              </a:p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     Phenotype</a:t>
                </a:r>
              </a:p>
            </p:txBody>
          </p:sp>
          <p:sp>
            <p:nvSpPr>
              <p:cNvPr id="19497" name="Line 27"/>
              <p:cNvSpPr>
                <a:spLocks noChangeShapeType="1"/>
              </p:cNvSpPr>
              <p:nvPr/>
            </p:nvSpPr>
            <p:spPr bwMode="auto">
              <a:xfrm>
                <a:off x="6477000" y="6400800"/>
                <a:ext cx="4572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7" name="Group 209"/>
            <p:cNvGrpSpPr>
              <a:grpSpLocks/>
            </p:cNvGrpSpPr>
            <p:nvPr/>
          </p:nvGrpSpPr>
          <p:grpSpPr bwMode="auto">
            <a:xfrm>
              <a:off x="304800" y="5363459"/>
              <a:ext cx="5791200" cy="1444198"/>
              <a:chOff x="304800" y="5364217"/>
              <a:chExt cx="5791200" cy="1443427"/>
            </a:xfrm>
          </p:grpSpPr>
          <p:grpSp>
            <p:nvGrpSpPr>
              <p:cNvPr id="18" name="Group 78"/>
              <p:cNvGrpSpPr>
                <a:grpSpLocks/>
              </p:cNvGrpSpPr>
              <p:nvPr/>
            </p:nvGrpSpPr>
            <p:grpSpPr bwMode="auto">
              <a:xfrm>
                <a:off x="381000" y="5918659"/>
                <a:ext cx="5715000" cy="888985"/>
                <a:chOff x="228600" y="3313518"/>
                <a:chExt cx="5638800" cy="784221"/>
              </a:xfrm>
            </p:grpSpPr>
            <p:sp>
              <p:nvSpPr>
                <p:cNvPr id="19478" name="Line 3"/>
                <p:cNvSpPr>
                  <a:spLocks noChangeShapeType="1"/>
                </p:cNvSpPr>
                <p:nvPr/>
              </p:nvSpPr>
              <p:spPr bwMode="auto">
                <a:xfrm>
                  <a:off x="323850" y="3557588"/>
                  <a:ext cx="3028950" cy="100012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81" name="AutoShape 4"/>
                <p:cNvSpPr>
                  <a:spLocks noChangeArrowheads="1"/>
                </p:cNvSpPr>
                <p:nvPr/>
              </p:nvSpPr>
              <p:spPr bwMode="auto">
                <a:xfrm>
                  <a:off x="491744" y="3352709"/>
                  <a:ext cx="270976" cy="341520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82" name="Oval 181"/>
                <p:cNvSpPr>
                  <a:spLocks noChangeArrowheads="1"/>
                </p:cNvSpPr>
                <p:nvPr/>
              </p:nvSpPr>
              <p:spPr bwMode="auto">
                <a:xfrm>
                  <a:off x="837904" y="3429692"/>
                  <a:ext cx="336761" cy="33172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1948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28600" y="3724273"/>
                  <a:ext cx="1066673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184" name="AutoShape 7"/>
                <p:cNvSpPr>
                  <a:spLocks noChangeArrowheads="1"/>
                </p:cNvSpPr>
                <p:nvPr/>
              </p:nvSpPr>
              <p:spPr bwMode="auto">
                <a:xfrm>
                  <a:off x="1295273" y="3313518"/>
                  <a:ext cx="855218" cy="572466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 smtClean="0">
                      <a:solidFill>
                        <a:srgbClr val="FFFFFF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185" name="Octagon 184"/>
                <p:cNvSpPr/>
                <p:nvPr/>
              </p:nvSpPr>
              <p:spPr>
                <a:xfrm>
                  <a:off x="2210012" y="3505274"/>
                  <a:ext cx="303869" cy="228146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484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2209800" y="34290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87" name="Octagon 186"/>
                <p:cNvSpPr/>
                <p:nvPr/>
              </p:nvSpPr>
              <p:spPr>
                <a:xfrm>
                  <a:off x="2590631" y="3505274"/>
                  <a:ext cx="305435" cy="228146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486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2590800" y="34290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9487" name="Line 3"/>
                <p:cNvSpPr>
                  <a:spLocks noChangeShapeType="1"/>
                </p:cNvSpPr>
                <p:nvPr/>
              </p:nvSpPr>
              <p:spPr bwMode="auto">
                <a:xfrm>
                  <a:off x="3295650" y="3657600"/>
                  <a:ext cx="2571750" cy="76200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90" name="AutoShape 4"/>
                <p:cNvSpPr>
                  <a:spLocks noChangeArrowheads="1"/>
                </p:cNvSpPr>
                <p:nvPr/>
              </p:nvSpPr>
              <p:spPr bwMode="auto">
                <a:xfrm>
                  <a:off x="3199935" y="3468882"/>
                  <a:ext cx="270975" cy="341520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91" name="Oval 190"/>
                <p:cNvSpPr>
                  <a:spLocks noChangeArrowheads="1"/>
                </p:cNvSpPr>
                <p:nvPr/>
              </p:nvSpPr>
              <p:spPr bwMode="auto">
                <a:xfrm>
                  <a:off x="3546094" y="3544464"/>
                  <a:ext cx="336762" cy="33172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194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839946"/>
                  <a:ext cx="1016392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193" name="AutoShape 7"/>
                <p:cNvSpPr>
                  <a:spLocks noChangeArrowheads="1"/>
                </p:cNvSpPr>
                <p:nvPr/>
              </p:nvSpPr>
              <p:spPr bwMode="auto">
                <a:xfrm>
                  <a:off x="4003463" y="3429692"/>
                  <a:ext cx="855218" cy="572465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194" name="Octagon 193"/>
                <p:cNvSpPr/>
                <p:nvPr/>
              </p:nvSpPr>
              <p:spPr>
                <a:xfrm>
                  <a:off x="4918202" y="3582255"/>
                  <a:ext cx="305435" cy="22814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493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4918075" y="35052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96" name="Octagon 195"/>
                <p:cNvSpPr/>
                <p:nvPr/>
              </p:nvSpPr>
              <p:spPr>
                <a:xfrm>
                  <a:off x="5258097" y="3582255"/>
                  <a:ext cx="303869" cy="22814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495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5257800" y="3505201"/>
                  <a:ext cx="304800" cy="25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</p:grpSp>
          <p:sp>
            <p:nvSpPr>
              <p:cNvPr id="198" name="Lightning Bolt 197"/>
              <p:cNvSpPr/>
              <p:nvPr/>
            </p:nvSpPr>
            <p:spPr>
              <a:xfrm rot="3893406">
                <a:off x="1896351" y="5667076"/>
                <a:ext cx="306223" cy="381000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Lightning Bolt 198"/>
              <p:cNvSpPr/>
              <p:nvPr/>
            </p:nvSpPr>
            <p:spPr>
              <a:xfrm rot="2111054">
                <a:off x="1060450" y="5615611"/>
                <a:ext cx="304800" cy="380797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Lightning Bolt 199"/>
              <p:cNvSpPr/>
              <p:nvPr/>
            </p:nvSpPr>
            <p:spPr>
              <a:xfrm>
                <a:off x="304800" y="5710810"/>
                <a:ext cx="304800" cy="380797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1" name="Text Box 24"/>
              <p:cNvSpPr txBox="1">
                <a:spLocks noChangeArrowheads="1"/>
              </p:cNvSpPr>
              <p:nvPr/>
            </p:nvSpPr>
            <p:spPr bwMode="auto">
              <a:xfrm>
                <a:off x="533400" y="5364217"/>
                <a:ext cx="806450" cy="566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noAutofit/>
              </a:bodyPr>
              <a:lstStyle/>
              <a:p>
                <a:pPr defTabSz="914400" fontAlgn="base"/>
                <a:r>
                  <a:rPr lang="en-US" sz="1300" b="1" dirty="0" smtClean="0">
                    <a:solidFill>
                      <a:prstClr val="black"/>
                    </a:solidFill>
                    <a:latin typeface="Arial" pitchFamily="-112" charset="0"/>
                  </a:rPr>
                  <a:t>OR/AND</a:t>
                </a:r>
              </a:p>
            </p:txBody>
          </p:sp>
          <p:sp>
            <p:nvSpPr>
              <p:cNvPr id="203" name="Lightning Bolt 202"/>
              <p:cNvSpPr/>
              <p:nvPr/>
            </p:nvSpPr>
            <p:spPr>
              <a:xfrm rot="3893406">
                <a:off x="4640344" y="5763067"/>
                <a:ext cx="304637" cy="381000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Lightning Bolt 203"/>
              <p:cNvSpPr/>
              <p:nvPr/>
            </p:nvSpPr>
            <p:spPr>
              <a:xfrm rot="2111054">
                <a:off x="3803650" y="5718743"/>
                <a:ext cx="304800" cy="380797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Lightning Bolt 204"/>
              <p:cNvSpPr/>
              <p:nvPr/>
            </p:nvSpPr>
            <p:spPr>
              <a:xfrm>
                <a:off x="3124200" y="5690183"/>
                <a:ext cx="304800" cy="382384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6" name="Text Box 24"/>
            <p:cNvSpPr txBox="1">
              <a:spLocks noChangeArrowheads="1"/>
            </p:cNvSpPr>
            <p:nvPr/>
          </p:nvSpPr>
          <p:spPr bwMode="auto">
            <a:xfrm>
              <a:off x="4026844" y="545106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117" name="Text Box 24"/>
            <p:cNvSpPr txBox="1">
              <a:spLocks noChangeArrowheads="1"/>
            </p:cNvSpPr>
            <p:nvPr/>
          </p:nvSpPr>
          <p:spPr bwMode="auto">
            <a:xfrm>
              <a:off x="1434434" y="5381937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118" name="Text Box 24"/>
            <p:cNvSpPr txBox="1">
              <a:spLocks noChangeArrowheads="1"/>
            </p:cNvSpPr>
            <p:nvPr/>
          </p:nvSpPr>
          <p:spPr bwMode="auto">
            <a:xfrm>
              <a:off x="3267960" y="545106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1000" y="3648190"/>
            <a:ext cx="8382000" cy="1406951"/>
            <a:chOff x="381000" y="3648190"/>
            <a:chExt cx="8382000" cy="1406951"/>
          </a:xfrm>
        </p:grpSpPr>
        <p:grpSp>
          <p:nvGrpSpPr>
            <p:cNvPr id="13" name="Group 211"/>
            <p:cNvGrpSpPr>
              <a:grpSpLocks/>
            </p:cNvGrpSpPr>
            <p:nvPr/>
          </p:nvGrpSpPr>
          <p:grpSpPr bwMode="auto">
            <a:xfrm>
              <a:off x="6477000" y="4403725"/>
              <a:ext cx="2286000" cy="651416"/>
              <a:chOff x="6477000" y="4403725"/>
              <a:chExt cx="2286000" cy="651416"/>
            </a:xfrm>
            <a:solidFill>
              <a:srgbClr val="FF0000"/>
            </a:solidFill>
          </p:grpSpPr>
          <p:sp>
            <p:nvSpPr>
              <p:cNvPr id="147" name="Text Box 24"/>
              <p:cNvSpPr txBox="1">
                <a:spLocks noChangeArrowheads="1"/>
              </p:cNvSpPr>
              <p:nvPr/>
            </p:nvSpPr>
            <p:spPr bwMode="auto">
              <a:xfrm>
                <a:off x="6934200" y="4403725"/>
                <a:ext cx="1828800" cy="6514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FFFFFF"/>
                    </a:solidFill>
                    <a:latin typeface="Arial" pitchFamily="-112" charset="0"/>
                  </a:rPr>
                  <a:t>Detectable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srgbClr val="FF0000"/>
                    </a:solidFill>
                    <a:latin typeface="Arial" pitchFamily="-112" charset="0"/>
                  </a:rPr>
                  <a:t>Red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</a:p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    </a:t>
                </a:r>
                <a:r>
                  <a:rPr lang="en-US" sz="1600" dirty="0" smtClean="0">
                    <a:solidFill>
                      <a:srgbClr val="FFFFFF"/>
                    </a:solidFill>
                    <a:latin typeface="Arial" pitchFamily="-112" charset="0"/>
                  </a:rPr>
                  <a:t> Phenotype</a:t>
                </a:r>
              </a:p>
            </p:txBody>
          </p:sp>
          <p:sp>
            <p:nvSpPr>
              <p:cNvPr id="19523" name="Line 27"/>
              <p:cNvSpPr>
                <a:spLocks noChangeShapeType="1"/>
              </p:cNvSpPr>
              <p:nvPr/>
            </p:nvSpPr>
            <p:spPr bwMode="auto">
              <a:xfrm>
                <a:off x="6477000" y="4648200"/>
                <a:ext cx="45720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4" name="Group 208"/>
            <p:cNvGrpSpPr>
              <a:grpSpLocks/>
            </p:cNvGrpSpPr>
            <p:nvPr/>
          </p:nvGrpSpPr>
          <p:grpSpPr bwMode="auto">
            <a:xfrm>
              <a:off x="381000" y="3957638"/>
              <a:ext cx="5715000" cy="1097500"/>
              <a:chOff x="381000" y="3957874"/>
              <a:chExt cx="5715000" cy="1097258"/>
            </a:xfrm>
          </p:grpSpPr>
          <p:grpSp>
            <p:nvGrpSpPr>
              <p:cNvPr id="15" name="Group 78"/>
              <p:cNvGrpSpPr>
                <a:grpSpLocks/>
              </p:cNvGrpSpPr>
              <p:nvPr/>
            </p:nvGrpSpPr>
            <p:grpSpPr bwMode="auto">
              <a:xfrm>
                <a:off x="381000" y="4165785"/>
                <a:ext cx="5715000" cy="889347"/>
                <a:chOff x="228600" y="3313280"/>
                <a:chExt cx="5638800" cy="784541"/>
              </a:xfrm>
            </p:grpSpPr>
            <p:sp>
              <p:nvSpPr>
                <p:cNvPr id="19504" name="Line 3"/>
                <p:cNvSpPr>
                  <a:spLocks noChangeShapeType="1"/>
                </p:cNvSpPr>
                <p:nvPr/>
              </p:nvSpPr>
              <p:spPr bwMode="auto">
                <a:xfrm>
                  <a:off x="323850" y="3557588"/>
                  <a:ext cx="3028950" cy="100012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55" name="AutoShape 4"/>
                <p:cNvSpPr>
                  <a:spLocks noChangeArrowheads="1"/>
                </p:cNvSpPr>
                <p:nvPr/>
              </p:nvSpPr>
              <p:spPr bwMode="auto">
                <a:xfrm>
                  <a:off x="491744" y="3352483"/>
                  <a:ext cx="270976" cy="341627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56" name="Oval 155"/>
                <p:cNvSpPr>
                  <a:spLocks noChangeArrowheads="1"/>
                </p:cNvSpPr>
                <p:nvPr/>
              </p:nvSpPr>
              <p:spPr bwMode="auto">
                <a:xfrm>
                  <a:off x="837904" y="3429489"/>
                  <a:ext cx="336761" cy="33182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1950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28600" y="3724277"/>
                  <a:ext cx="977392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158" name="AutoShape 7"/>
                <p:cNvSpPr>
                  <a:spLocks noChangeArrowheads="1"/>
                </p:cNvSpPr>
                <p:nvPr/>
              </p:nvSpPr>
              <p:spPr bwMode="auto">
                <a:xfrm>
                  <a:off x="1295273" y="3313280"/>
                  <a:ext cx="855218" cy="572645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 smtClean="0">
                      <a:solidFill>
                        <a:srgbClr val="FFFFFF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159" name="Octagon 158"/>
                <p:cNvSpPr/>
                <p:nvPr/>
              </p:nvSpPr>
              <p:spPr>
                <a:xfrm>
                  <a:off x="2210012" y="3505095"/>
                  <a:ext cx="303869" cy="22821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10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2209800" y="3429001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61" name="Octagon 160"/>
                <p:cNvSpPr/>
                <p:nvPr/>
              </p:nvSpPr>
              <p:spPr>
                <a:xfrm>
                  <a:off x="2590631" y="3505095"/>
                  <a:ext cx="305435" cy="228217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12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2590800" y="3429001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9513" name="Line 3"/>
                <p:cNvSpPr>
                  <a:spLocks noChangeShapeType="1"/>
                </p:cNvSpPr>
                <p:nvPr/>
              </p:nvSpPr>
              <p:spPr bwMode="auto">
                <a:xfrm>
                  <a:off x="3295650" y="3657600"/>
                  <a:ext cx="2571750" cy="76200"/>
                </a:xfrm>
                <a:prstGeom prst="line">
                  <a:avLst/>
                </a:prstGeom>
                <a:noFill/>
                <a:ln w="381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 smtClean="0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64" name="AutoShape 4"/>
                <p:cNvSpPr>
                  <a:spLocks noChangeArrowheads="1"/>
                </p:cNvSpPr>
                <p:nvPr/>
              </p:nvSpPr>
              <p:spPr bwMode="auto">
                <a:xfrm>
                  <a:off x="3199935" y="3468692"/>
                  <a:ext cx="270975" cy="341627"/>
                </a:xfrm>
                <a:custGeom>
                  <a:avLst/>
                  <a:gdLst>
                    <a:gd name="G0" fmla="+- 13036 0 0"/>
                    <a:gd name="G1" fmla="+- 3688 0 0"/>
                    <a:gd name="G2" fmla="+- 12158 0 3688"/>
                    <a:gd name="G3" fmla="+- G2 0 3688"/>
                    <a:gd name="G4" fmla="*/ G3 32768 32059"/>
                    <a:gd name="G5" fmla="*/ G4 1 2"/>
                    <a:gd name="G6" fmla="+- 21600 0 13036"/>
                    <a:gd name="G7" fmla="*/ G6 3688 6079"/>
                    <a:gd name="G8" fmla="+- G7 13036 0"/>
                    <a:gd name="T0" fmla="*/ 13036 w 21600"/>
                    <a:gd name="T1" fmla="*/ 0 h 21600"/>
                    <a:gd name="T2" fmla="*/ 13036 w 21600"/>
                    <a:gd name="T3" fmla="*/ 12158 h 21600"/>
                    <a:gd name="T4" fmla="*/ 2444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3036" y="0"/>
                      </a:lnTo>
                      <a:lnTo>
                        <a:pt x="13036" y="3688"/>
                      </a:lnTo>
                      <a:lnTo>
                        <a:pt x="12427" y="3688"/>
                      </a:lnTo>
                      <a:cubicBezTo>
                        <a:pt x="5564" y="3688"/>
                        <a:pt x="0" y="7480"/>
                        <a:pt x="0" y="12158"/>
                      </a:cubicBezTo>
                      <a:lnTo>
                        <a:pt x="0" y="21600"/>
                      </a:lnTo>
                      <a:lnTo>
                        <a:pt x="4888" y="21600"/>
                      </a:lnTo>
                      <a:lnTo>
                        <a:pt x="4888" y="12158"/>
                      </a:lnTo>
                      <a:cubicBezTo>
                        <a:pt x="4888" y="10121"/>
                        <a:pt x="8263" y="8470"/>
                        <a:pt x="12427" y="8470"/>
                      </a:cubicBezTo>
                      <a:lnTo>
                        <a:pt x="13036" y="8470"/>
                      </a:lnTo>
                      <a:lnTo>
                        <a:pt x="13036" y="12158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prstClr val="black"/>
                    </a:solidFill>
                    <a:latin typeface="Arial" pitchFamily="-112" charset="0"/>
                  </a:endParaRPr>
                </a:p>
              </p:txBody>
            </p:sp>
            <p:sp>
              <p:nvSpPr>
                <p:cNvPr id="165" name="Oval 164"/>
                <p:cNvSpPr>
                  <a:spLocks noChangeArrowheads="1"/>
                </p:cNvSpPr>
                <p:nvPr/>
              </p:nvSpPr>
              <p:spPr bwMode="auto">
                <a:xfrm>
                  <a:off x="3546094" y="3544298"/>
                  <a:ext cx="336762" cy="33182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>
                      <a:solidFill>
                        <a:prstClr val="black"/>
                      </a:solidFill>
                      <a:latin typeface="Arial" pitchFamily="-112" charset="0"/>
                    </a:rPr>
                    <a:t>RBS</a:t>
                  </a:r>
                </a:p>
              </p:txBody>
            </p:sp>
            <p:sp>
              <p:nvSpPr>
                <p:cNvPr id="195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839947"/>
                  <a:ext cx="106244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008000"/>
                      </a:solidFill>
                      <a:latin typeface="Arial" pitchFamily="-112" charset="0"/>
                    </a:rPr>
                    <a:t>Promoter</a:t>
                  </a:r>
                </a:p>
              </p:txBody>
            </p:sp>
            <p:sp>
              <p:nvSpPr>
                <p:cNvPr id="167" name="AutoShape 7"/>
                <p:cNvSpPr>
                  <a:spLocks noChangeArrowheads="1"/>
                </p:cNvSpPr>
                <p:nvPr/>
              </p:nvSpPr>
              <p:spPr bwMode="auto">
                <a:xfrm>
                  <a:off x="4003463" y="3429489"/>
                  <a:ext cx="855218" cy="572644"/>
                </a:xfrm>
                <a:prstGeom prst="rightArrow">
                  <a:avLst>
                    <a:gd name="adj1" fmla="val 50148"/>
                    <a:gd name="adj2" fmla="val 129430"/>
                  </a:avLst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5921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    Reporter</a:t>
                  </a:r>
                </a:p>
              </p:txBody>
            </p:sp>
            <p:sp>
              <p:nvSpPr>
                <p:cNvPr id="168" name="Octagon 167"/>
                <p:cNvSpPr/>
                <p:nvPr/>
              </p:nvSpPr>
              <p:spPr>
                <a:xfrm>
                  <a:off x="4918202" y="3582101"/>
                  <a:ext cx="305435" cy="228218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19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4918075" y="3505202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  <p:sp>
              <p:nvSpPr>
                <p:cNvPr id="170" name="Octagon 169"/>
                <p:cNvSpPr/>
                <p:nvPr/>
              </p:nvSpPr>
              <p:spPr>
                <a:xfrm>
                  <a:off x="5258097" y="3582101"/>
                  <a:ext cx="303869" cy="228218"/>
                </a:xfrm>
                <a:prstGeom prst="octagon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21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5257800" y="3505202"/>
                  <a:ext cx="304800" cy="257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smtClean="0">
                      <a:solidFill>
                        <a:prstClr val="black"/>
                      </a:solidFill>
                      <a:latin typeface="Arial" pitchFamily="-112" charset="0"/>
                    </a:rPr>
                    <a:t>T</a:t>
                  </a:r>
                </a:p>
              </p:txBody>
            </p:sp>
          </p:grpSp>
          <p:sp>
            <p:nvSpPr>
              <p:cNvPr id="172" name="Lightning Bolt 171"/>
              <p:cNvSpPr/>
              <p:nvPr/>
            </p:nvSpPr>
            <p:spPr>
              <a:xfrm rot="3893406">
                <a:off x="4716497" y="4010208"/>
                <a:ext cx="304733" cy="381000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Lightning Bolt 172"/>
              <p:cNvSpPr/>
              <p:nvPr/>
            </p:nvSpPr>
            <p:spPr>
              <a:xfrm rot="2399740">
                <a:off x="3816350" y="3984855"/>
                <a:ext cx="304800" cy="382504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Lightning Bolt 173"/>
              <p:cNvSpPr/>
              <p:nvPr/>
            </p:nvSpPr>
            <p:spPr>
              <a:xfrm>
                <a:off x="3200400" y="3957874"/>
                <a:ext cx="304800" cy="380916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 Box 24"/>
            <p:cNvSpPr txBox="1">
              <a:spLocks noChangeArrowheads="1"/>
            </p:cNvSpPr>
            <p:nvPr/>
          </p:nvSpPr>
          <p:spPr bwMode="auto">
            <a:xfrm>
              <a:off x="3296594" y="364819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120" name="Text Box 24"/>
            <p:cNvSpPr txBox="1">
              <a:spLocks noChangeArrowheads="1"/>
            </p:cNvSpPr>
            <p:nvPr/>
          </p:nvSpPr>
          <p:spPr bwMode="auto">
            <a:xfrm>
              <a:off x="4114168" y="3698460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57200" y="2023573"/>
            <a:ext cx="8382000" cy="1507756"/>
            <a:chOff x="457200" y="2023573"/>
            <a:chExt cx="8382000" cy="1507756"/>
          </a:xfrm>
        </p:grpSpPr>
        <p:grpSp>
          <p:nvGrpSpPr>
            <p:cNvPr id="9" name="Group 210"/>
            <p:cNvGrpSpPr>
              <a:grpSpLocks/>
            </p:cNvGrpSpPr>
            <p:nvPr/>
          </p:nvGrpSpPr>
          <p:grpSpPr bwMode="auto">
            <a:xfrm>
              <a:off x="6553200" y="2767017"/>
              <a:ext cx="2286000" cy="712378"/>
              <a:chOff x="6553200" y="2767017"/>
              <a:chExt cx="2286000" cy="712378"/>
            </a:xfrm>
          </p:grpSpPr>
          <p:sp>
            <p:nvSpPr>
              <p:cNvPr id="3" name="Text Box 24"/>
              <p:cNvSpPr txBox="1">
                <a:spLocks noChangeArrowheads="1"/>
              </p:cNvSpPr>
              <p:nvPr/>
            </p:nvSpPr>
            <p:spPr bwMode="auto">
              <a:xfrm>
                <a:off x="7010400" y="2767017"/>
                <a:ext cx="1828800" cy="71237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914400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Detectable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  <a:r>
                  <a:rPr lang="en-US" sz="1600" dirty="0" smtClean="0">
                    <a:ln>
                      <a:solidFill>
                        <a:srgbClr val="000000"/>
                      </a:solidFill>
                    </a:ln>
                    <a:solidFill>
                      <a:srgbClr val="4F6228"/>
                    </a:solidFill>
                    <a:latin typeface="Arial" pitchFamily="-112" charset="0"/>
                  </a:rPr>
                  <a:t>Green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</a:t>
                </a:r>
              </a:p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itchFamily="-112" charset="0"/>
                  </a:rPr>
                  <a:t>      Phenotype</a:t>
                </a:r>
                <a:endParaRPr lang="en-US" sz="1600" dirty="0" smtClean="0">
                  <a:solidFill>
                    <a:srgbClr val="A6A6A6"/>
                  </a:solidFill>
                  <a:latin typeface="Arial" pitchFamily="-112" charset="0"/>
                </a:endParaRPr>
              </a:p>
            </p:txBody>
          </p:sp>
          <p:sp>
            <p:nvSpPr>
              <p:cNvPr id="19551" name="Line 27"/>
              <p:cNvSpPr>
                <a:spLocks noChangeShapeType="1"/>
              </p:cNvSpPr>
              <p:nvPr/>
            </p:nvSpPr>
            <p:spPr bwMode="auto">
              <a:xfrm>
                <a:off x="6553200" y="3124200"/>
                <a:ext cx="4572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457200" y="2641594"/>
              <a:ext cx="5715000" cy="889735"/>
              <a:chOff x="228600" y="3312714"/>
              <a:chExt cx="5638800" cy="785293"/>
            </a:xfrm>
          </p:grpSpPr>
          <p:sp>
            <p:nvSpPr>
              <p:cNvPr id="19532" name="Line 3"/>
              <p:cNvSpPr>
                <a:spLocks noChangeShapeType="1"/>
              </p:cNvSpPr>
              <p:nvPr/>
            </p:nvSpPr>
            <p:spPr bwMode="auto">
              <a:xfrm>
                <a:off x="323850" y="3557588"/>
                <a:ext cx="3028950" cy="100012"/>
              </a:xfrm>
              <a:prstGeom prst="line">
                <a:avLst/>
              </a:prstGeom>
              <a:noFill/>
              <a:ln w="38100">
                <a:solidFill>
                  <a:srgbClr val="4C4C4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81" name="AutoShape 4"/>
              <p:cNvSpPr>
                <a:spLocks noChangeArrowheads="1"/>
              </p:cNvSpPr>
              <p:nvPr/>
            </p:nvSpPr>
            <p:spPr bwMode="auto">
              <a:xfrm>
                <a:off x="491744" y="3351946"/>
                <a:ext cx="270976" cy="341880"/>
              </a:xfrm>
              <a:custGeom>
                <a:avLst/>
                <a:gdLst>
                  <a:gd name="G0" fmla="+- 13036 0 0"/>
                  <a:gd name="G1" fmla="+- 3688 0 0"/>
                  <a:gd name="G2" fmla="+- 12158 0 3688"/>
                  <a:gd name="G3" fmla="+- G2 0 3688"/>
                  <a:gd name="G4" fmla="*/ G3 32768 32059"/>
                  <a:gd name="G5" fmla="*/ G4 1 2"/>
                  <a:gd name="G6" fmla="+- 21600 0 13036"/>
                  <a:gd name="G7" fmla="*/ G6 3688 6079"/>
                  <a:gd name="G8" fmla="+- G7 13036 0"/>
                  <a:gd name="T0" fmla="*/ 13036 w 21600"/>
                  <a:gd name="T1" fmla="*/ 0 h 21600"/>
                  <a:gd name="T2" fmla="*/ 13036 w 21600"/>
                  <a:gd name="T3" fmla="*/ 12158 h 21600"/>
                  <a:gd name="T4" fmla="*/ 2444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3036" y="0"/>
                    </a:lnTo>
                    <a:lnTo>
                      <a:pt x="13036" y="3688"/>
                    </a:lnTo>
                    <a:lnTo>
                      <a:pt x="12427" y="3688"/>
                    </a:lnTo>
                    <a:cubicBezTo>
                      <a:pt x="5564" y="3688"/>
                      <a:pt x="0" y="7480"/>
                      <a:pt x="0" y="12158"/>
                    </a:cubicBezTo>
                    <a:lnTo>
                      <a:pt x="0" y="21600"/>
                    </a:lnTo>
                    <a:lnTo>
                      <a:pt x="4888" y="21600"/>
                    </a:lnTo>
                    <a:lnTo>
                      <a:pt x="4888" y="12158"/>
                    </a:lnTo>
                    <a:cubicBezTo>
                      <a:pt x="4888" y="10121"/>
                      <a:pt x="8263" y="8470"/>
                      <a:pt x="12427" y="8470"/>
                    </a:cubicBezTo>
                    <a:lnTo>
                      <a:pt x="13036" y="8470"/>
                    </a:lnTo>
                    <a:lnTo>
                      <a:pt x="13036" y="12158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5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837904" y="3429010"/>
                <a:ext cx="336761" cy="33207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  <a:latin typeface="Arial" pitchFamily="-112" charset="0"/>
                  </a:rPr>
                  <a:t>RBS</a:t>
                </a:r>
              </a:p>
            </p:txBody>
          </p:sp>
          <p:sp>
            <p:nvSpPr>
              <p:cNvPr id="19535" name="Text Box 6"/>
              <p:cNvSpPr txBox="1">
                <a:spLocks noChangeArrowheads="1"/>
              </p:cNvSpPr>
              <p:nvPr/>
            </p:nvSpPr>
            <p:spPr bwMode="auto">
              <a:xfrm>
                <a:off x="228600" y="3724279"/>
                <a:ext cx="964204" cy="258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8000"/>
                    </a:solidFill>
                    <a:latin typeface="Arial" pitchFamily="-112" charset="0"/>
                  </a:rPr>
                  <a:t>Promoter</a:t>
                </a:r>
              </a:p>
            </p:txBody>
          </p:sp>
          <p:sp>
            <p:nvSpPr>
              <p:cNvPr id="84" name="AutoShape 7"/>
              <p:cNvSpPr>
                <a:spLocks noChangeArrowheads="1"/>
              </p:cNvSpPr>
              <p:nvPr/>
            </p:nvSpPr>
            <p:spPr bwMode="auto">
              <a:xfrm>
                <a:off x="1295273" y="3312714"/>
                <a:ext cx="855218" cy="573070"/>
              </a:xfrm>
              <a:prstGeom prst="rightArrow">
                <a:avLst>
                  <a:gd name="adj1" fmla="val 50148"/>
                  <a:gd name="adj2" fmla="val 12943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 smtClean="0">
                    <a:solidFill>
                      <a:srgbClr val="FFFFFF"/>
                    </a:solidFill>
                    <a:latin typeface="Arial" pitchFamily="-112" charset="0"/>
                  </a:rPr>
                  <a:t>    Reporter</a:t>
                </a:r>
              </a:p>
            </p:txBody>
          </p:sp>
          <p:sp>
            <p:nvSpPr>
              <p:cNvPr id="85" name="Octagon 84"/>
              <p:cNvSpPr/>
              <p:nvPr/>
            </p:nvSpPr>
            <p:spPr>
              <a:xfrm>
                <a:off x="2210012" y="3504672"/>
                <a:ext cx="303869" cy="228387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538" name="TextBox 85"/>
              <p:cNvSpPr txBox="1">
                <a:spLocks noChangeArrowheads="1"/>
              </p:cNvSpPr>
              <p:nvPr/>
            </p:nvSpPr>
            <p:spPr bwMode="auto">
              <a:xfrm>
                <a:off x="2209800" y="3429002"/>
                <a:ext cx="304800" cy="258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  <p:sp>
            <p:nvSpPr>
              <p:cNvPr id="87" name="Octagon 86"/>
              <p:cNvSpPr/>
              <p:nvPr/>
            </p:nvSpPr>
            <p:spPr>
              <a:xfrm>
                <a:off x="2590631" y="3504672"/>
                <a:ext cx="305435" cy="228387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540" name="TextBox 87"/>
              <p:cNvSpPr txBox="1">
                <a:spLocks noChangeArrowheads="1"/>
              </p:cNvSpPr>
              <p:nvPr/>
            </p:nvSpPr>
            <p:spPr bwMode="auto">
              <a:xfrm>
                <a:off x="2590800" y="3429002"/>
                <a:ext cx="304800" cy="258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  <p:sp>
            <p:nvSpPr>
              <p:cNvPr id="19541" name="Line 3"/>
              <p:cNvSpPr>
                <a:spLocks noChangeShapeType="1"/>
              </p:cNvSpPr>
              <p:nvPr/>
            </p:nvSpPr>
            <p:spPr bwMode="auto">
              <a:xfrm>
                <a:off x="3295650" y="3657600"/>
                <a:ext cx="2571750" cy="76200"/>
              </a:xfrm>
              <a:prstGeom prst="line">
                <a:avLst/>
              </a:prstGeom>
              <a:noFill/>
              <a:ln w="38100">
                <a:solidFill>
                  <a:srgbClr val="4C4C4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 smtClean="0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90" name="AutoShape 4"/>
              <p:cNvSpPr>
                <a:spLocks noChangeArrowheads="1"/>
              </p:cNvSpPr>
              <p:nvPr/>
            </p:nvSpPr>
            <p:spPr bwMode="auto">
              <a:xfrm>
                <a:off x="3199935" y="3468242"/>
                <a:ext cx="270975" cy="341880"/>
              </a:xfrm>
              <a:custGeom>
                <a:avLst/>
                <a:gdLst>
                  <a:gd name="G0" fmla="+- 13036 0 0"/>
                  <a:gd name="G1" fmla="+- 3688 0 0"/>
                  <a:gd name="G2" fmla="+- 12158 0 3688"/>
                  <a:gd name="G3" fmla="+- G2 0 3688"/>
                  <a:gd name="G4" fmla="*/ G3 32768 32059"/>
                  <a:gd name="G5" fmla="*/ G4 1 2"/>
                  <a:gd name="G6" fmla="+- 21600 0 13036"/>
                  <a:gd name="G7" fmla="*/ G6 3688 6079"/>
                  <a:gd name="G8" fmla="+- G7 13036 0"/>
                  <a:gd name="T0" fmla="*/ 13036 w 21600"/>
                  <a:gd name="T1" fmla="*/ 0 h 21600"/>
                  <a:gd name="T2" fmla="*/ 13036 w 21600"/>
                  <a:gd name="T3" fmla="*/ 12158 h 21600"/>
                  <a:gd name="T4" fmla="*/ 2444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3036" y="0"/>
                    </a:lnTo>
                    <a:lnTo>
                      <a:pt x="13036" y="3688"/>
                    </a:lnTo>
                    <a:lnTo>
                      <a:pt x="12427" y="3688"/>
                    </a:lnTo>
                    <a:cubicBezTo>
                      <a:pt x="5564" y="3688"/>
                      <a:pt x="0" y="7480"/>
                      <a:pt x="0" y="12158"/>
                    </a:cubicBezTo>
                    <a:lnTo>
                      <a:pt x="0" y="21600"/>
                    </a:lnTo>
                    <a:lnTo>
                      <a:pt x="4888" y="21600"/>
                    </a:lnTo>
                    <a:lnTo>
                      <a:pt x="4888" y="12158"/>
                    </a:lnTo>
                    <a:cubicBezTo>
                      <a:pt x="4888" y="10121"/>
                      <a:pt x="8263" y="8470"/>
                      <a:pt x="12427" y="8470"/>
                    </a:cubicBezTo>
                    <a:lnTo>
                      <a:pt x="13036" y="8470"/>
                    </a:lnTo>
                    <a:lnTo>
                      <a:pt x="13036" y="12158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5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prstClr val="black"/>
                  </a:solidFill>
                  <a:latin typeface="Arial" pitchFamily="-112" charset="0"/>
                </a:endParaRPr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3546094" y="3543904"/>
                <a:ext cx="336762" cy="33207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  <a:latin typeface="Arial" pitchFamily="-112" charset="0"/>
                  </a:rPr>
                  <a:t>RBS</a:t>
                </a:r>
              </a:p>
            </p:txBody>
          </p:sp>
          <p:sp>
            <p:nvSpPr>
              <p:cNvPr id="19544" name="Text Box 6"/>
              <p:cNvSpPr txBox="1">
                <a:spLocks noChangeArrowheads="1"/>
              </p:cNvSpPr>
              <p:nvPr/>
            </p:nvSpPr>
            <p:spPr bwMode="auto">
              <a:xfrm>
                <a:off x="2895600" y="3839942"/>
                <a:ext cx="987256" cy="25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8000"/>
                    </a:solidFill>
                    <a:latin typeface="Arial" pitchFamily="-112" charset="0"/>
                  </a:rPr>
                  <a:t>Promoter</a:t>
                </a:r>
              </a:p>
            </p:txBody>
          </p:sp>
          <p:sp>
            <p:nvSpPr>
              <p:cNvPr id="93" name="AutoShape 7"/>
              <p:cNvSpPr>
                <a:spLocks noChangeArrowheads="1"/>
              </p:cNvSpPr>
              <p:nvPr/>
            </p:nvSpPr>
            <p:spPr bwMode="auto">
              <a:xfrm>
                <a:off x="4003463" y="3429010"/>
                <a:ext cx="855218" cy="573070"/>
              </a:xfrm>
              <a:prstGeom prst="rightArrow">
                <a:avLst>
                  <a:gd name="adj1" fmla="val 50148"/>
                  <a:gd name="adj2" fmla="val 129430"/>
                </a:avLst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    Reporter</a:t>
                </a:r>
              </a:p>
            </p:txBody>
          </p:sp>
          <p:sp>
            <p:nvSpPr>
              <p:cNvPr id="94" name="Octagon 93"/>
              <p:cNvSpPr/>
              <p:nvPr/>
            </p:nvSpPr>
            <p:spPr>
              <a:xfrm>
                <a:off x="4918202" y="3581735"/>
                <a:ext cx="305435" cy="228388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547" name="TextBox 94"/>
              <p:cNvSpPr txBox="1">
                <a:spLocks noChangeArrowheads="1"/>
              </p:cNvSpPr>
              <p:nvPr/>
            </p:nvSpPr>
            <p:spPr bwMode="auto">
              <a:xfrm>
                <a:off x="4918075" y="3505199"/>
                <a:ext cx="304800" cy="25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  <p:sp>
            <p:nvSpPr>
              <p:cNvPr id="96" name="Octagon 95"/>
              <p:cNvSpPr/>
              <p:nvPr/>
            </p:nvSpPr>
            <p:spPr>
              <a:xfrm>
                <a:off x="5258097" y="3581735"/>
                <a:ext cx="303869" cy="228388"/>
              </a:xfrm>
              <a:prstGeom prst="octag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549" name="TextBox 96"/>
              <p:cNvSpPr txBox="1">
                <a:spLocks noChangeArrowheads="1"/>
              </p:cNvSpPr>
              <p:nvPr/>
            </p:nvSpPr>
            <p:spPr bwMode="auto">
              <a:xfrm>
                <a:off x="5257800" y="3505199"/>
                <a:ext cx="304800" cy="25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smtClean="0">
                    <a:solidFill>
                      <a:prstClr val="black"/>
                    </a:solidFill>
                    <a:latin typeface="Arial" pitchFamily="-112" charset="0"/>
                  </a:rPr>
                  <a:t>T</a:t>
                </a:r>
              </a:p>
            </p:txBody>
          </p:sp>
        </p:grpSp>
        <p:sp>
          <p:nvSpPr>
            <p:cNvPr id="98" name="Lightning Bolt 97"/>
            <p:cNvSpPr/>
            <p:nvPr/>
          </p:nvSpPr>
          <p:spPr bwMode="auto">
            <a:xfrm rot="3893406">
              <a:off x="1974057" y="2334419"/>
              <a:ext cx="303212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99" name="Lightning Bolt 98"/>
            <p:cNvSpPr/>
            <p:nvPr/>
          </p:nvSpPr>
          <p:spPr bwMode="auto">
            <a:xfrm rot="2111054">
              <a:off x="1073150" y="2309813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00" name="Lightning Bolt 99"/>
            <p:cNvSpPr/>
            <p:nvPr/>
          </p:nvSpPr>
          <p:spPr bwMode="auto">
            <a:xfrm>
              <a:off x="457200" y="2362200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21" name="Text Box 24"/>
            <p:cNvSpPr txBox="1">
              <a:spLocks noChangeArrowheads="1"/>
            </p:cNvSpPr>
            <p:nvPr/>
          </p:nvSpPr>
          <p:spPr bwMode="auto">
            <a:xfrm>
              <a:off x="1339850" y="2023573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  <p:sp>
          <p:nvSpPr>
            <p:cNvPr id="122" name="Text Box 24"/>
            <p:cNvSpPr txBox="1">
              <a:spLocks noChangeArrowheads="1"/>
            </p:cNvSpPr>
            <p:nvPr/>
          </p:nvSpPr>
          <p:spPr bwMode="auto">
            <a:xfrm>
              <a:off x="588000" y="2078973"/>
              <a:ext cx="806450" cy="56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defTabSz="914400" fontAlgn="base"/>
              <a:r>
                <a:rPr lang="en-US" sz="1300" b="1" dirty="0" smtClean="0">
                  <a:solidFill>
                    <a:prstClr val="black"/>
                  </a:solidFill>
                  <a:latin typeface="Arial" pitchFamily="-112" charset="0"/>
                </a:rPr>
                <a:t>OR/AND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60066"/>
                </a:solidFill>
              </a:rPr>
              <a:t>Logical extension of mutagen detection experiments</a:t>
            </a:r>
          </a:p>
        </p:txBody>
      </p:sp>
      <p:sp>
        <p:nvSpPr>
          <p:cNvPr id="103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pPr eaLnBrk="1" hangingPunct="1"/>
            <a:r>
              <a:rPr lang="en-US" smtClean="0"/>
              <a:t>Original exp’t:  1 plasmid copy/cell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</a:t>
            </a:r>
            <a:r>
              <a:rPr lang="en-US" sz="2400" smtClean="0"/>
              <a:t>-limited number of color possibilities.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		-mathematical analysis of results.</a:t>
            </a:r>
          </a:p>
          <a:p>
            <a:pPr eaLnBrk="1" hangingPunct="1"/>
            <a:r>
              <a:rPr lang="en-US" smtClean="0"/>
              <a:t>Scaled-up exp’t: multicopy plasmid (variable plasmid copies/cell)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/>
              <a:t>-infinite number of color possibilities.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/>
              <a:t>-opportunity to explore via construction of mathematical models.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90"/>
                </a:solidFill>
              </a:rPr>
              <a:t>2.) Does mutation at one locus influence the chance of a mutation at another locus in the same molecule? (</a:t>
            </a:r>
            <a:r>
              <a:rPr lang="en-US" sz="4000" i="1" dirty="0" smtClean="0">
                <a:solidFill>
                  <a:srgbClr val="000090"/>
                </a:solidFill>
              </a:rPr>
              <a:t>E. coli</a:t>
            </a:r>
            <a:r>
              <a:rPr lang="en-US" sz="4000" dirty="0" smtClean="0">
                <a:solidFill>
                  <a:srgbClr val="000090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Left Brace 2"/>
          <p:cNvSpPr/>
          <p:nvPr/>
        </p:nvSpPr>
        <p:spPr>
          <a:xfrm>
            <a:off x="1699419" y="2943596"/>
            <a:ext cx="381000" cy="2514600"/>
          </a:xfrm>
          <a:prstGeom prst="leftBrace">
            <a:avLst/>
          </a:prstGeom>
          <a:ln>
            <a:solidFill>
              <a:srgbClr val="0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442619" y="2943596"/>
            <a:ext cx="381000" cy="2514600"/>
          </a:xfrm>
          <a:prstGeom prst="leftBrace">
            <a:avLst/>
          </a:prstGeom>
          <a:ln>
            <a:solidFill>
              <a:srgbClr val="0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6513531" y="3420688"/>
            <a:ext cx="2286000" cy="605438"/>
            <a:chOff x="6629400" y="512519"/>
            <a:chExt cx="2286000" cy="605746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7086600" y="512519"/>
              <a:ext cx="1828800" cy="6057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Arial" pitchFamily="-112" charset="0"/>
                </a:rPr>
                <a:t>Detectable </a:t>
              </a:r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pitchFamily="-112" charset="0"/>
                </a:rPr>
                <a:t>Yellow </a:t>
              </a:r>
            </a:p>
            <a:p>
              <a:pPr defTabSz="914400" fontAlgn="base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Arial" pitchFamily="-112" charset="0"/>
                </a:rPr>
                <a:t>      Phenotype</a:t>
              </a:r>
            </a:p>
          </p:txBody>
        </p: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6629400" y="711200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17531" y="3136526"/>
            <a:ext cx="5715000" cy="889600"/>
            <a:chOff x="228600" y="3313112"/>
            <a:chExt cx="5638800" cy="784763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323850" y="3557588"/>
              <a:ext cx="3028950" cy="100012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491744" y="3352324"/>
              <a:ext cx="270976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37904" y="3429347"/>
              <a:ext cx="336761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28600" y="3724273"/>
              <a:ext cx="901591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295273" y="3313112"/>
              <a:ext cx="855218" cy="572771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chemeClr val="bg1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15" name="Octagon 14"/>
            <p:cNvSpPr/>
            <p:nvPr/>
          </p:nvSpPr>
          <p:spPr>
            <a:xfrm>
              <a:off x="2210012" y="3504970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209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17" name="Octagon 16"/>
            <p:cNvSpPr/>
            <p:nvPr/>
          </p:nvSpPr>
          <p:spPr>
            <a:xfrm>
              <a:off x="2590631" y="3504970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2590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3295650" y="3657600"/>
              <a:ext cx="2571750" cy="76200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3199935" y="3468559"/>
              <a:ext cx="270975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46094" y="3544181"/>
              <a:ext cx="336762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895600" y="3839944"/>
              <a:ext cx="912072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4003463" y="3429347"/>
              <a:ext cx="855218" cy="572770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24" name="Octagon 23"/>
            <p:cNvSpPr/>
            <p:nvPr/>
          </p:nvSpPr>
          <p:spPr>
            <a:xfrm>
              <a:off x="4918202" y="3581992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4918075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26" name="Octagon 25"/>
            <p:cNvSpPr/>
            <p:nvPr/>
          </p:nvSpPr>
          <p:spPr>
            <a:xfrm>
              <a:off x="5258097" y="3581992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27" name="TextBox 74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</p:grpSp>
      <p:grpSp>
        <p:nvGrpSpPr>
          <p:cNvPr id="28" name="Group 214"/>
          <p:cNvGrpSpPr>
            <a:grpSpLocks/>
          </p:cNvGrpSpPr>
          <p:nvPr/>
        </p:nvGrpSpPr>
        <p:grpSpPr bwMode="auto">
          <a:xfrm>
            <a:off x="82569" y="4366839"/>
            <a:ext cx="2163762" cy="314325"/>
            <a:chOff x="198438" y="1459149"/>
            <a:chExt cx="2163762" cy="314325"/>
          </a:xfrm>
        </p:grpSpPr>
        <p:sp>
          <p:nvSpPr>
            <p:cNvPr id="29" name="Lightning Bolt 28"/>
            <p:cNvSpPr/>
            <p:nvPr/>
          </p:nvSpPr>
          <p:spPr>
            <a:xfrm rot="3893406">
              <a:off x="236538" y="1421049"/>
              <a:ext cx="304800" cy="3810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533400" y="1557574"/>
              <a:ext cx="18288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Arial" pitchFamily="-112" charset="0"/>
                </a:rPr>
                <a:t>= mutation loci</a:t>
              </a:r>
            </a:p>
          </p:txBody>
        </p:sp>
      </p:grpSp>
      <p:sp>
        <p:nvSpPr>
          <p:cNvPr id="31" name="AutoShape 10"/>
          <p:cNvSpPr>
            <a:spLocks/>
          </p:cNvSpPr>
          <p:nvPr/>
        </p:nvSpPr>
        <p:spPr bwMode="auto">
          <a:xfrm>
            <a:off x="3917428" y="4694674"/>
            <a:ext cx="1561868" cy="667738"/>
          </a:xfrm>
          <a:prstGeom prst="rightArrow">
            <a:avLst>
              <a:gd name="adj1" fmla="val 60000"/>
              <a:gd name="adj2" fmla="val 44676"/>
            </a:avLst>
          </a:prstGeom>
          <a:solidFill>
            <a:srgbClr val="008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0"/>
          <p:cNvSpPr>
            <a:spLocks/>
          </p:cNvSpPr>
          <p:nvPr/>
        </p:nvSpPr>
        <p:spPr bwMode="auto">
          <a:xfrm>
            <a:off x="1249785" y="4681164"/>
            <a:ext cx="1561868" cy="667738"/>
          </a:xfrm>
          <a:prstGeom prst="rightArrow">
            <a:avLst>
              <a:gd name="adj1" fmla="val 60000"/>
              <a:gd name="adj2" fmla="val 44676"/>
            </a:avLst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706438" y="1079500"/>
            <a:ext cx="2646362" cy="749300"/>
            <a:chOff x="445" y="680"/>
            <a:chExt cx="1667" cy="472"/>
          </a:xfrm>
        </p:grpSpPr>
        <p:sp>
          <p:nvSpPr>
            <p:cNvPr id="113" name="Left Brace 112"/>
            <p:cNvSpPr/>
            <p:nvPr/>
          </p:nvSpPr>
          <p:spPr>
            <a:xfrm>
              <a:off x="1152" y="48"/>
              <a:ext cx="240" cy="1584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Rectangle 114"/>
            <p:cNvSpPr/>
            <p:nvPr/>
          </p:nvSpPr>
          <p:spPr>
            <a:xfrm>
              <a:off x="912" y="1008"/>
              <a:ext cx="720" cy="14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3449638" y="1079500"/>
            <a:ext cx="2646362" cy="749300"/>
            <a:chOff x="2173" y="680"/>
            <a:chExt cx="1667" cy="472"/>
          </a:xfrm>
        </p:grpSpPr>
        <p:sp>
          <p:nvSpPr>
            <p:cNvPr id="114" name="Left Brace 113"/>
            <p:cNvSpPr/>
            <p:nvPr/>
          </p:nvSpPr>
          <p:spPr>
            <a:xfrm>
              <a:off x="2880" y="48"/>
              <a:ext cx="240" cy="1584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640" y="1008"/>
              <a:ext cx="672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1981200" y="2667000"/>
            <a:ext cx="2286000" cy="1728788"/>
            <a:chOff x="144" y="1839"/>
            <a:chExt cx="1440" cy="1089"/>
          </a:xfrm>
        </p:grpSpPr>
        <p:sp>
          <p:nvSpPr>
            <p:cNvPr id="35869" name="Oval 29"/>
            <p:cNvSpPr>
              <a:spLocks noChangeArrowheads="1"/>
            </p:cNvSpPr>
            <p:nvPr/>
          </p:nvSpPr>
          <p:spPr bwMode="auto">
            <a:xfrm>
              <a:off x="144" y="1872"/>
              <a:ext cx="1440" cy="1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" name="Rectangle 114"/>
            <p:cNvSpPr>
              <a:spLocks noChangeArrowheads="1"/>
            </p:cNvSpPr>
            <p:nvPr/>
          </p:nvSpPr>
          <p:spPr bwMode="auto">
            <a:xfrm rot="-1678769">
              <a:off x="259" y="1920"/>
              <a:ext cx="318" cy="1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5873" name="AutoShape 33"/>
            <p:cNvSpPr>
              <a:spLocks/>
            </p:cNvSpPr>
            <p:nvPr/>
          </p:nvSpPr>
          <p:spPr bwMode="auto">
            <a:xfrm rot="15493901">
              <a:off x="679" y="1946"/>
              <a:ext cx="68" cy="207"/>
            </a:xfrm>
            <a:prstGeom prst="leftBracket">
              <a:avLst>
                <a:gd name="adj" fmla="val 37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Text Box 36"/>
            <p:cNvSpPr txBox="1">
              <a:spLocks noChangeArrowheads="1"/>
            </p:cNvSpPr>
            <p:nvPr/>
          </p:nvSpPr>
          <p:spPr bwMode="auto">
            <a:xfrm rot="-794301">
              <a:off x="432" y="2130"/>
              <a:ext cx="5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mbria" pitchFamily="-111" charset="0"/>
                </a:rPr>
                <a:t>100 bp</a:t>
              </a:r>
            </a:p>
          </p:txBody>
        </p:sp>
        <p:sp>
          <p:nvSpPr>
            <p:cNvPr id="4" name="Rectangle 114"/>
            <p:cNvSpPr>
              <a:spLocks noChangeArrowheads="1"/>
            </p:cNvSpPr>
            <p:nvPr/>
          </p:nvSpPr>
          <p:spPr bwMode="auto">
            <a:xfrm rot="-147117">
              <a:off x="816" y="1839"/>
              <a:ext cx="295" cy="129"/>
            </a:xfrm>
            <a:prstGeom prst="rect">
              <a:avLst/>
            </a:prstGeom>
            <a:solidFill>
              <a:srgbClr val="33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5334000" y="2667000"/>
            <a:ext cx="1981200" cy="1676400"/>
            <a:chOff x="2112" y="1440"/>
            <a:chExt cx="1248" cy="1056"/>
          </a:xfrm>
        </p:grpSpPr>
        <p:sp>
          <p:nvSpPr>
            <p:cNvPr id="35881" name="Oval 41"/>
            <p:cNvSpPr>
              <a:spLocks noChangeArrowheads="1"/>
            </p:cNvSpPr>
            <p:nvPr/>
          </p:nvSpPr>
          <p:spPr bwMode="auto">
            <a:xfrm>
              <a:off x="2112" y="1440"/>
              <a:ext cx="1248" cy="1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5885" name="Text Box 45"/>
            <p:cNvSpPr txBox="1">
              <a:spLocks noChangeArrowheads="1"/>
            </p:cNvSpPr>
            <p:nvPr/>
          </p:nvSpPr>
          <p:spPr bwMode="auto">
            <a:xfrm rot="-863616">
              <a:off x="2444" y="149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mbria" pitchFamily="-111" charset="0"/>
                </a:rPr>
                <a:t>300 bp</a:t>
              </a:r>
            </a:p>
          </p:txBody>
        </p:sp>
        <p:sp>
          <p:nvSpPr>
            <p:cNvPr id="7" name="Rectangle 114"/>
            <p:cNvSpPr>
              <a:spLocks noChangeArrowheads="1"/>
            </p:cNvSpPr>
            <p:nvPr/>
          </p:nvSpPr>
          <p:spPr bwMode="auto">
            <a:xfrm rot="1765908">
              <a:off x="2976" y="1488"/>
              <a:ext cx="295" cy="129"/>
            </a:xfrm>
            <a:prstGeom prst="rect">
              <a:avLst/>
            </a:prstGeom>
            <a:solidFill>
              <a:srgbClr val="33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Rectangle 114"/>
            <p:cNvSpPr>
              <a:spLocks noChangeArrowheads="1"/>
            </p:cNvSpPr>
            <p:nvPr/>
          </p:nvSpPr>
          <p:spPr bwMode="auto">
            <a:xfrm rot="-1678769">
              <a:off x="2198" y="1519"/>
              <a:ext cx="346" cy="1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2133600" y="4876800"/>
            <a:ext cx="2057400" cy="1676400"/>
            <a:chOff x="4128" y="1392"/>
            <a:chExt cx="1296" cy="1056"/>
          </a:xfrm>
        </p:grpSpPr>
        <p:sp>
          <p:nvSpPr>
            <p:cNvPr id="35886" name="Oval 46"/>
            <p:cNvSpPr>
              <a:spLocks noChangeArrowheads="1"/>
            </p:cNvSpPr>
            <p:nvPr/>
          </p:nvSpPr>
          <p:spPr bwMode="auto">
            <a:xfrm>
              <a:off x="4128" y="1392"/>
              <a:ext cx="1248" cy="1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114"/>
            <p:cNvSpPr>
              <a:spLocks noChangeArrowheads="1"/>
            </p:cNvSpPr>
            <p:nvPr/>
          </p:nvSpPr>
          <p:spPr bwMode="auto">
            <a:xfrm rot="-1678769">
              <a:off x="4241" y="1423"/>
              <a:ext cx="346" cy="1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5890" name="Text Box 50"/>
            <p:cNvSpPr txBox="1">
              <a:spLocks noChangeArrowheads="1"/>
            </p:cNvSpPr>
            <p:nvPr/>
          </p:nvSpPr>
          <p:spPr bwMode="auto">
            <a:xfrm rot="1806824">
              <a:off x="4580" y="1633"/>
              <a:ext cx="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mbria" pitchFamily="-111" charset="0"/>
                </a:rPr>
                <a:t>1000 bp</a:t>
              </a:r>
            </a:p>
          </p:txBody>
        </p:sp>
        <p:sp>
          <p:nvSpPr>
            <p:cNvPr id="11" name="Rectangle 114"/>
            <p:cNvSpPr>
              <a:spLocks noChangeArrowheads="1"/>
            </p:cNvSpPr>
            <p:nvPr/>
          </p:nvSpPr>
          <p:spPr bwMode="auto">
            <a:xfrm rot="4932338">
              <a:off x="5212" y="1935"/>
              <a:ext cx="295" cy="129"/>
            </a:xfrm>
            <a:prstGeom prst="rect">
              <a:avLst/>
            </a:prstGeom>
            <a:solidFill>
              <a:srgbClr val="33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5410200" y="4876800"/>
            <a:ext cx="1981200" cy="1752600"/>
            <a:chOff x="4224" y="2832"/>
            <a:chExt cx="1248" cy="1104"/>
          </a:xfrm>
        </p:grpSpPr>
        <p:sp>
          <p:nvSpPr>
            <p:cNvPr id="35895" name="Oval 55"/>
            <p:cNvSpPr>
              <a:spLocks noChangeArrowheads="1"/>
            </p:cNvSpPr>
            <p:nvPr/>
          </p:nvSpPr>
          <p:spPr bwMode="auto">
            <a:xfrm>
              <a:off x="4224" y="2832"/>
              <a:ext cx="1248" cy="1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rot="-1678769">
              <a:off x="4337" y="2863"/>
              <a:ext cx="346" cy="1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5897" name="Text Box 57"/>
            <p:cNvSpPr txBox="1">
              <a:spLocks noChangeArrowheads="1"/>
            </p:cNvSpPr>
            <p:nvPr/>
          </p:nvSpPr>
          <p:spPr bwMode="auto">
            <a:xfrm rot="3720272">
              <a:off x="4586" y="3242"/>
              <a:ext cx="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mbria" pitchFamily="-111" charset="0"/>
                </a:rPr>
                <a:t>3000 bp</a:t>
              </a:r>
            </a:p>
          </p:txBody>
        </p:sp>
        <p:sp>
          <p:nvSpPr>
            <p:cNvPr id="12" name="Rectangle 114"/>
            <p:cNvSpPr>
              <a:spLocks noChangeArrowheads="1"/>
            </p:cNvSpPr>
            <p:nvPr/>
          </p:nvSpPr>
          <p:spPr bwMode="auto">
            <a:xfrm rot="-306557">
              <a:off x="4848" y="3807"/>
              <a:ext cx="295" cy="129"/>
            </a:xfrm>
            <a:prstGeom prst="rect">
              <a:avLst/>
            </a:prstGeom>
            <a:solidFill>
              <a:srgbClr val="3366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50" name="Left Brace 49"/>
          <p:cNvSpPr/>
          <p:nvPr/>
        </p:nvSpPr>
        <p:spPr>
          <a:xfrm>
            <a:off x="1828800" y="76200"/>
            <a:ext cx="381000" cy="2514600"/>
          </a:xfrm>
          <a:prstGeom prst="leftBrace">
            <a:avLst/>
          </a:prstGeom>
          <a:ln>
            <a:solidFill>
              <a:srgbClr val="0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Left Brace 50"/>
          <p:cNvSpPr/>
          <p:nvPr/>
        </p:nvSpPr>
        <p:spPr>
          <a:xfrm>
            <a:off x="4572000" y="76200"/>
            <a:ext cx="381000" cy="2514600"/>
          </a:xfrm>
          <a:prstGeom prst="leftBrace">
            <a:avLst/>
          </a:prstGeom>
          <a:ln>
            <a:solidFill>
              <a:srgbClr val="0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213"/>
          <p:cNvGrpSpPr>
            <a:grpSpLocks/>
          </p:cNvGrpSpPr>
          <p:nvPr/>
        </p:nvGrpSpPr>
        <p:grpSpPr bwMode="auto">
          <a:xfrm>
            <a:off x="6642912" y="553292"/>
            <a:ext cx="2286000" cy="605438"/>
            <a:chOff x="6629400" y="512519"/>
            <a:chExt cx="2286000" cy="605746"/>
          </a:xfrm>
        </p:grpSpPr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7086600" y="512519"/>
              <a:ext cx="1828800" cy="6057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Arial" pitchFamily="-112" charset="0"/>
                </a:rPr>
                <a:t>Detectable </a:t>
              </a:r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pitchFamily="-112" charset="0"/>
                </a:rPr>
                <a:t>Yellow </a:t>
              </a:r>
            </a:p>
            <a:p>
              <a:pPr defTabSz="914400" fontAlgn="base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Arial" pitchFamily="-112" charset="0"/>
                </a:rPr>
                <a:t>      Phenotype</a:t>
              </a:r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6629400" y="711200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</p:grpSp>
      <p:grpSp>
        <p:nvGrpSpPr>
          <p:cNvPr id="56" name="Group 75"/>
          <p:cNvGrpSpPr>
            <a:grpSpLocks/>
          </p:cNvGrpSpPr>
          <p:nvPr/>
        </p:nvGrpSpPr>
        <p:grpSpPr bwMode="auto">
          <a:xfrm>
            <a:off x="546912" y="269130"/>
            <a:ext cx="5715000" cy="889600"/>
            <a:chOff x="228600" y="3313112"/>
            <a:chExt cx="5638800" cy="784763"/>
          </a:xfrm>
        </p:grpSpPr>
        <p:sp>
          <p:nvSpPr>
            <p:cNvPr id="57" name="Line 3"/>
            <p:cNvSpPr>
              <a:spLocks noChangeShapeType="1"/>
            </p:cNvSpPr>
            <p:nvPr/>
          </p:nvSpPr>
          <p:spPr bwMode="auto">
            <a:xfrm>
              <a:off x="323850" y="3557588"/>
              <a:ext cx="3028950" cy="100012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58" name="AutoShape 4"/>
            <p:cNvSpPr>
              <a:spLocks noChangeArrowheads="1"/>
            </p:cNvSpPr>
            <p:nvPr/>
          </p:nvSpPr>
          <p:spPr bwMode="auto">
            <a:xfrm>
              <a:off x="491744" y="3352324"/>
              <a:ext cx="270976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837904" y="3429347"/>
              <a:ext cx="336761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228600" y="3724273"/>
              <a:ext cx="901591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61" name="AutoShape 7"/>
            <p:cNvSpPr>
              <a:spLocks noChangeArrowheads="1"/>
            </p:cNvSpPr>
            <p:nvPr/>
          </p:nvSpPr>
          <p:spPr bwMode="auto">
            <a:xfrm>
              <a:off x="1295273" y="3313112"/>
              <a:ext cx="855218" cy="572771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chemeClr val="bg1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62" name="Octagon 61"/>
            <p:cNvSpPr/>
            <p:nvPr/>
          </p:nvSpPr>
          <p:spPr>
            <a:xfrm>
              <a:off x="2210012" y="3504970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2209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64" name="Octagon 63"/>
            <p:cNvSpPr/>
            <p:nvPr/>
          </p:nvSpPr>
          <p:spPr>
            <a:xfrm>
              <a:off x="2590631" y="3504970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2590800" y="3428999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67" name="Line 3"/>
            <p:cNvSpPr>
              <a:spLocks noChangeShapeType="1"/>
            </p:cNvSpPr>
            <p:nvPr/>
          </p:nvSpPr>
          <p:spPr bwMode="auto">
            <a:xfrm>
              <a:off x="3295650" y="3657600"/>
              <a:ext cx="2571750" cy="76200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70" name="AutoShape 4"/>
            <p:cNvSpPr>
              <a:spLocks noChangeArrowheads="1"/>
            </p:cNvSpPr>
            <p:nvPr/>
          </p:nvSpPr>
          <p:spPr bwMode="auto">
            <a:xfrm>
              <a:off x="3199935" y="3468559"/>
              <a:ext cx="270975" cy="341702"/>
            </a:xfrm>
            <a:custGeom>
              <a:avLst/>
              <a:gdLst>
                <a:gd name="G0" fmla="+- 13036 0 0"/>
                <a:gd name="G1" fmla="+- 3688 0 0"/>
                <a:gd name="G2" fmla="+- 12158 0 3688"/>
                <a:gd name="G3" fmla="+- G2 0 3688"/>
                <a:gd name="G4" fmla="*/ G3 32768 32059"/>
                <a:gd name="G5" fmla="*/ G4 1 2"/>
                <a:gd name="G6" fmla="+- 21600 0 13036"/>
                <a:gd name="G7" fmla="*/ G6 3688 6079"/>
                <a:gd name="G8" fmla="+- G7 13036 0"/>
                <a:gd name="T0" fmla="*/ 13036 w 21600"/>
                <a:gd name="T1" fmla="*/ 0 h 21600"/>
                <a:gd name="T2" fmla="*/ 13036 w 21600"/>
                <a:gd name="T3" fmla="*/ 12158 h 21600"/>
                <a:gd name="T4" fmla="*/ 24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36" y="0"/>
                  </a:lnTo>
                  <a:lnTo>
                    <a:pt x="13036" y="3688"/>
                  </a:lnTo>
                  <a:lnTo>
                    <a:pt x="12427" y="3688"/>
                  </a:lnTo>
                  <a:cubicBezTo>
                    <a:pt x="5564" y="3688"/>
                    <a:pt x="0" y="7480"/>
                    <a:pt x="0" y="12158"/>
                  </a:cubicBezTo>
                  <a:lnTo>
                    <a:pt x="0" y="21600"/>
                  </a:lnTo>
                  <a:lnTo>
                    <a:pt x="4888" y="21600"/>
                  </a:lnTo>
                  <a:lnTo>
                    <a:pt x="4888" y="12158"/>
                  </a:lnTo>
                  <a:cubicBezTo>
                    <a:pt x="4888" y="10121"/>
                    <a:pt x="8263" y="8470"/>
                    <a:pt x="12427" y="8470"/>
                  </a:cubicBezTo>
                  <a:lnTo>
                    <a:pt x="13036" y="8470"/>
                  </a:lnTo>
                  <a:lnTo>
                    <a:pt x="13036" y="121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prstClr val="black"/>
                </a:solidFill>
                <a:latin typeface="Arial" pitchFamily="-112" charset="0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546094" y="3544181"/>
              <a:ext cx="336762" cy="331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  <a:latin typeface="Arial" pitchFamily="-112" charset="0"/>
                </a:rPr>
                <a:t>RBS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2895600" y="3839944"/>
              <a:ext cx="912072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8000"/>
                  </a:solidFill>
                  <a:latin typeface="Arial" pitchFamily="-112" charset="0"/>
                </a:rPr>
                <a:t>Promoter</a:t>
              </a:r>
            </a:p>
          </p:txBody>
        </p:sp>
        <p:sp>
          <p:nvSpPr>
            <p:cNvPr id="76" name="AutoShape 7"/>
            <p:cNvSpPr>
              <a:spLocks noChangeArrowheads="1"/>
            </p:cNvSpPr>
            <p:nvPr/>
          </p:nvSpPr>
          <p:spPr bwMode="auto">
            <a:xfrm>
              <a:off x="4003463" y="3429347"/>
              <a:ext cx="855218" cy="572770"/>
            </a:xfrm>
            <a:prstGeom prst="rightArrow">
              <a:avLst>
                <a:gd name="adj1" fmla="val 50148"/>
                <a:gd name="adj2" fmla="val 12943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    Reporter</a:t>
              </a:r>
            </a:p>
          </p:txBody>
        </p:sp>
        <p:sp>
          <p:nvSpPr>
            <p:cNvPr id="77" name="Octagon 76"/>
            <p:cNvSpPr/>
            <p:nvPr/>
          </p:nvSpPr>
          <p:spPr>
            <a:xfrm>
              <a:off x="4918202" y="3581992"/>
              <a:ext cx="305435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78" name="TextBox 72"/>
            <p:cNvSpPr txBox="1">
              <a:spLocks noChangeArrowheads="1"/>
            </p:cNvSpPr>
            <p:nvPr/>
          </p:nvSpPr>
          <p:spPr bwMode="auto">
            <a:xfrm>
              <a:off x="4918075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  <p:sp>
          <p:nvSpPr>
            <p:cNvPr id="79" name="Octagon 78"/>
            <p:cNvSpPr/>
            <p:nvPr/>
          </p:nvSpPr>
          <p:spPr>
            <a:xfrm>
              <a:off x="5258097" y="3581992"/>
              <a:ext cx="303869" cy="228268"/>
            </a:xfrm>
            <a:prstGeom prst="oc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sp>
          <p:nvSpPr>
            <p:cNvPr id="80" name="TextBox 74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04800" cy="25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prstClr val="black"/>
                  </a:solidFill>
                  <a:latin typeface="Arial" pitchFamily="-112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"/>
          <p:cNvSpPr>
            <a:spLocks/>
          </p:cNvSpPr>
          <p:nvPr/>
        </p:nvSpPr>
        <p:spPr bwMode="auto">
          <a:xfrm>
            <a:off x="1046963" y="742241"/>
            <a:ext cx="7174427" cy="2145839"/>
          </a:xfrm>
          <a:prstGeom prst="roundRect">
            <a:avLst>
              <a:gd name="adj" fmla="val 8759"/>
            </a:avLst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3173247" y="1492476"/>
            <a:ext cx="2991164" cy="5232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Original Part</a:t>
            </a:r>
            <a:endParaRPr lang="en-US" sz="3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1" name="AutoShape 10"/>
          <p:cNvSpPr>
            <a:spLocks/>
          </p:cNvSpPr>
          <p:nvPr/>
        </p:nvSpPr>
        <p:spPr bwMode="auto">
          <a:xfrm>
            <a:off x="4745029" y="408372"/>
            <a:ext cx="1561868" cy="667738"/>
          </a:xfrm>
          <a:prstGeom prst="rightArrow">
            <a:avLst>
              <a:gd name="adj1" fmla="val 60000"/>
              <a:gd name="adj2" fmla="val 44676"/>
            </a:avLst>
          </a:prstGeom>
          <a:solidFill>
            <a:srgbClr val="008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0"/>
          <p:cNvSpPr>
            <a:spLocks/>
          </p:cNvSpPr>
          <p:nvPr/>
        </p:nvSpPr>
        <p:spPr bwMode="auto">
          <a:xfrm>
            <a:off x="3106961" y="408372"/>
            <a:ext cx="1561868" cy="667738"/>
          </a:xfrm>
          <a:prstGeom prst="rightArrow">
            <a:avLst>
              <a:gd name="adj1" fmla="val 60000"/>
              <a:gd name="adj2" fmla="val 44676"/>
            </a:avLst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081615" y="3669151"/>
            <a:ext cx="7174427" cy="2813577"/>
            <a:chOff x="1081615" y="3669151"/>
            <a:chExt cx="7174427" cy="2813577"/>
          </a:xfrm>
        </p:grpSpPr>
        <p:sp>
          <p:nvSpPr>
            <p:cNvPr id="43" name="AutoShape 1"/>
            <p:cNvSpPr>
              <a:spLocks/>
            </p:cNvSpPr>
            <p:nvPr/>
          </p:nvSpPr>
          <p:spPr bwMode="auto">
            <a:xfrm>
              <a:off x="1081615" y="4003020"/>
              <a:ext cx="7174427" cy="2145839"/>
            </a:xfrm>
            <a:prstGeom prst="roundRect">
              <a:avLst>
                <a:gd name="adj" fmla="val 8759"/>
              </a:avLst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10"/>
            <p:cNvSpPr>
              <a:spLocks/>
            </p:cNvSpPr>
            <p:nvPr/>
          </p:nvSpPr>
          <p:spPr bwMode="auto">
            <a:xfrm flipH="1">
              <a:off x="3592095" y="5814990"/>
              <a:ext cx="1561868" cy="667738"/>
            </a:xfrm>
            <a:prstGeom prst="rightArrow">
              <a:avLst>
                <a:gd name="adj1" fmla="val 60000"/>
                <a:gd name="adj2" fmla="val 44676"/>
              </a:avLst>
            </a:prstGeom>
            <a:solidFill>
              <a:srgbClr val="008000"/>
            </a:soli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10"/>
            <p:cNvSpPr>
              <a:spLocks/>
            </p:cNvSpPr>
            <p:nvPr/>
          </p:nvSpPr>
          <p:spPr bwMode="auto">
            <a:xfrm>
              <a:off x="3141613" y="3669151"/>
              <a:ext cx="1561868" cy="667738"/>
            </a:xfrm>
            <a:prstGeom prst="rightArrow">
              <a:avLst>
                <a:gd name="adj1" fmla="val 60000"/>
                <a:gd name="adj2" fmla="val 44676"/>
              </a:avLst>
            </a:prstGeom>
            <a:solidFill>
              <a:srgbClr val="FF0000"/>
            </a:soli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"/>
            <p:cNvSpPr>
              <a:spLocks/>
            </p:cNvSpPr>
            <p:nvPr/>
          </p:nvSpPr>
          <p:spPr bwMode="auto">
            <a:xfrm>
              <a:off x="3106961" y="4750701"/>
              <a:ext cx="2991164" cy="5232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Derived Part</a:t>
              </a:r>
              <a:endParaRPr lang="en-US" sz="34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975676" y="1222483"/>
            <a:ext cx="6305783" cy="1060200"/>
            <a:chOff x="381892" y="265773"/>
            <a:chExt cx="6305783" cy="1060200"/>
          </a:xfrm>
        </p:grpSpPr>
        <p:sp>
          <p:nvSpPr>
            <p:cNvPr id="22" name="Rectangle 11"/>
            <p:cNvSpPr>
              <a:spLocks/>
            </p:cNvSpPr>
            <p:nvPr/>
          </p:nvSpPr>
          <p:spPr bwMode="auto">
            <a:xfrm>
              <a:off x="381892" y="471021"/>
              <a:ext cx="2486444" cy="649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Original Part 30 </a:t>
              </a:r>
              <a:r>
                <a:rPr lang="en-US" sz="24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bp</a:t>
              </a:r>
              <a:endParaRPr lang="en-US" sz="24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20248" y="265773"/>
              <a:ext cx="3067427" cy="1060200"/>
              <a:chOff x="3620248" y="265773"/>
              <a:chExt cx="3067427" cy="1060200"/>
            </a:xfrm>
          </p:grpSpPr>
          <p:sp>
            <p:nvSpPr>
              <p:cNvPr id="12" name="AutoShape 1"/>
              <p:cNvSpPr>
                <a:spLocks/>
              </p:cNvSpPr>
              <p:nvPr/>
            </p:nvSpPr>
            <p:spPr bwMode="auto">
              <a:xfrm>
                <a:off x="3620248" y="408519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1270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AutoShape 10"/>
              <p:cNvSpPr>
                <a:spLocks/>
              </p:cNvSpPr>
              <p:nvPr/>
            </p:nvSpPr>
            <p:spPr bwMode="auto">
              <a:xfrm>
                <a:off x="4820073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10"/>
              <p:cNvSpPr>
                <a:spLocks/>
              </p:cNvSpPr>
              <p:nvPr/>
            </p:nvSpPr>
            <p:spPr bwMode="auto">
              <a:xfrm>
                <a:off x="3966398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75676" y="3289500"/>
            <a:ext cx="6305782" cy="1060200"/>
            <a:chOff x="381892" y="2029738"/>
            <a:chExt cx="6305782" cy="106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3620247" y="2029738"/>
              <a:ext cx="3067427" cy="1060200"/>
              <a:chOff x="3620247" y="2565199"/>
              <a:chExt cx="3067427" cy="1060200"/>
            </a:xfrm>
          </p:grpSpPr>
          <p:sp>
            <p:nvSpPr>
              <p:cNvPr id="43" name="AutoShape 1"/>
              <p:cNvSpPr>
                <a:spLocks/>
              </p:cNvSpPr>
              <p:nvPr/>
            </p:nvSpPr>
            <p:spPr bwMode="auto">
              <a:xfrm>
                <a:off x="3620247" y="2707945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1270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10"/>
              <p:cNvSpPr>
                <a:spLocks/>
              </p:cNvSpPr>
              <p:nvPr/>
            </p:nvSpPr>
            <p:spPr bwMode="auto">
              <a:xfrm>
                <a:off x="6019897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utoShape 10"/>
              <p:cNvSpPr>
                <a:spLocks/>
              </p:cNvSpPr>
              <p:nvPr/>
            </p:nvSpPr>
            <p:spPr bwMode="auto">
              <a:xfrm>
                <a:off x="3966398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381892" y="2234986"/>
              <a:ext cx="3051303" cy="649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Derived Part 300 </a:t>
              </a:r>
              <a:r>
                <a:rPr lang="en-US" sz="24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bp</a:t>
              </a:r>
              <a:endParaRPr lang="en-US" sz="24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5159" y="5356517"/>
            <a:ext cx="6305782" cy="1202946"/>
            <a:chOff x="431375" y="4399807"/>
            <a:chExt cx="6305782" cy="1202946"/>
          </a:xfrm>
        </p:grpSpPr>
        <p:grpSp>
          <p:nvGrpSpPr>
            <p:cNvPr id="18" name="Group 17"/>
            <p:cNvGrpSpPr/>
            <p:nvPr/>
          </p:nvGrpSpPr>
          <p:grpSpPr>
            <a:xfrm>
              <a:off x="3669730" y="4399807"/>
              <a:ext cx="3067427" cy="1202946"/>
              <a:chOff x="3669730" y="4399807"/>
              <a:chExt cx="3067427" cy="1202946"/>
            </a:xfrm>
          </p:grpSpPr>
          <p:sp>
            <p:nvSpPr>
              <p:cNvPr id="14" name="AutoShape 1"/>
              <p:cNvSpPr>
                <a:spLocks/>
              </p:cNvSpPr>
              <p:nvPr/>
            </p:nvSpPr>
            <p:spPr bwMode="auto">
              <a:xfrm>
                <a:off x="3669730" y="4542553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1270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AutoShape 10"/>
              <p:cNvSpPr>
                <a:spLocks/>
              </p:cNvSpPr>
              <p:nvPr/>
            </p:nvSpPr>
            <p:spPr bwMode="auto">
              <a:xfrm flipH="1">
                <a:off x="5352120" y="5317261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AutoShape 10"/>
              <p:cNvSpPr>
                <a:spLocks/>
              </p:cNvSpPr>
              <p:nvPr/>
            </p:nvSpPr>
            <p:spPr bwMode="auto">
              <a:xfrm>
                <a:off x="4015881" y="4399807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Rectangle 11"/>
            <p:cNvSpPr>
              <a:spLocks/>
            </p:cNvSpPr>
            <p:nvPr/>
          </p:nvSpPr>
          <p:spPr bwMode="auto">
            <a:xfrm>
              <a:off x="431375" y="4676428"/>
              <a:ext cx="3051303" cy="649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Derived Part 3000 </a:t>
              </a:r>
              <a:r>
                <a:rPr lang="en-US" sz="24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bp</a:t>
              </a:r>
              <a:endParaRPr lang="en-US" sz="24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9482" y="313414"/>
            <a:ext cx="9045036" cy="2754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80739" y="1511057"/>
            <a:ext cx="1828800" cy="738220"/>
            <a:chOff x="251921" y="1507975"/>
            <a:chExt cx="3067427" cy="1238208"/>
          </a:xfrm>
        </p:grpSpPr>
        <p:grpSp>
          <p:nvGrpSpPr>
            <p:cNvPr id="3" name="Group 22"/>
            <p:cNvGrpSpPr/>
            <p:nvPr/>
          </p:nvGrpSpPr>
          <p:grpSpPr>
            <a:xfrm>
              <a:off x="251921" y="1685983"/>
              <a:ext cx="3067427" cy="1060200"/>
              <a:chOff x="3620248" y="265773"/>
              <a:chExt cx="3067427" cy="1060200"/>
            </a:xfrm>
          </p:grpSpPr>
          <p:sp>
            <p:nvSpPr>
              <p:cNvPr id="12" name="AutoShape 1"/>
              <p:cNvSpPr>
                <a:spLocks/>
              </p:cNvSpPr>
              <p:nvPr/>
            </p:nvSpPr>
            <p:spPr bwMode="auto">
              <a:xfrm>
                <a:off x="3620248" y="408519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AutoShape 10"/>
              <p:cNvSpPr>
                <a:spLocks/>
              </p:cNvSpPr>
              <p:nvPr/>
            </p:nvSpPr>
            <p:spPr bwMode="auto">
              <a:xfrm>
                <a:off x="4820073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10"/>
              <p:cNvSpPr>
                <a:spLocks/>
              </p:cNvSpPr>
              <p:nvPr/>
            </p:nvSpPr>
            <p:spPr bwMode="auto">
              <a:xfrm>
                <a:off x="3966398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98071" y="1507975"/>
              <a:ext cx="1471969" cy="641507"/>
              <a:chOff x="4560182" y="1044475"/>
              <a:chExt cx="1471969" cy="641507"/>
            </a:xfrm>
          </p:grpSpPr>
          <p:sp>
            <p:nvSpPr>
              <p:cNvPr id="20" name="Multiply 19"/>
              <p:cNvSpPr/>
              <p:nvPr/>
            </p:nvSpPr>
            <p:spPr>
              <a:xfrm>
                <a:off x="4560182" y="1044475"/>
                <a:ext cx="618294" cy="641507"/>
              </a:xfrm>
              <a:prstGeom prst="mathMultiply">
                <a:avLst/>
              </a:prstGeom>
              <a:ln w="38100" cap="flat" cmpd="sng" algn="ctr">
                <a:solidFill>
                  <a:scrgbClr r="0" g="0" b="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ultiply 20"/>
              <p:cNvSpPr/>
              <p:nvPr/>
            </p:nvSpPr>
            <p:spPr>
              <a:xfrm>
                <a:off x="5413857" y="1044475"/>
                <a:ext cx="618294" cy="641507"/>
              </a:xfrm>
              <a:prstGeom prst="mathMultiply">
                <a:avLst/>
              </a:prstGeom>
              <a:ln w="38100" cap="flat" cmpd="sng" algn="ctr">
                <a:solidFill>
                  <a:scrgbClr r="0" g="0" b="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689220" y="1494562"/>
            <a:ext cx="1828800" cy="726500"/>
            <a:chOff x="635292" y="3254239"/>
            <a:chExt cx="3116910" cy="1238208"/>
          </a:xfrm>
        </p:grpSpPr>
        <p:grpSp>
          <p:nvGrpSpPr>
            <p:cNvPr id="5" name="Group 10"/>
            <p:cNvGrpSpPr/>
            <p:nvPr/>
          </p:nvGrpSpPr>
          <p:grpSpPr>
            <a:xfrm>
              <a:off x="635292" y="3432247"/>
              <a:ext cx="3067427" cy="1060200"/>
              <a:chOff x="3620247" y="2565199"/>
              <a:chExt cx="3067427" cy="1060200"/>
            </a:xfrm>
          </p:grpSpPr>
          <p:sp>
            <p:nvSpPr>
              <p:cNvPr id="43" name="AutoShape 1"/>
              <p:cNvSpPr>
                <a:spLocks/>
              </p:cNvSpPr>
              <p:nvPr/>
            </p:nvSpPr>
            <p:spPr bwMode="auto">
              <a:xfrm>
                <a:off x="3620247" y="2707945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10"/>
              <p:cNvSpPr>
                <a:spLocks/>
              </p:cNvSpPr>
              <p:nvPr/>
            </p:nvSpPr>
            <p:spPr bwMode="auto">
              <a:xfrm>
                <a:off x="6019897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utoShape 10"/>
              <p:cNvSpPr>
                <a:spLocks/>
              </p:cNvSpPr>
              <p:nvPr/>
            </p:nvSpPr>
            <p:spPr bwMode="auto">
              <a:xfrm>
                <a:off x="3966398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Multiply 24"/>
            <p:cNvSpPr/>
            <p:nvPr/>
          </p:nvSpPr>
          <p:spPr>
            <a:xfrm>
              <a:off x="962718" y="3254239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3133908" y="3254239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897702" y="1494562"/>
            <a:ext cx="1828800" cy="929453"/>
            <a:chOff x="635292" y="5000502"/>
            <a:chExt cx="3067427" cy="1558961"/>
          </a:xfrm>
        </p:grpSpPr>
        <p:grpSp>
          <p:nvGrpSpPr>
            <p:cNvPr id="7" name="Group 17"/>
            <p:cNvGrpSpPr/>
            <p:nvPr/>
          </p:nvGrpSpPr>
          <p:grpSpPr>
            <a:xfrm>
              <a:off x="635292" y="5178510"/>
              <a:ext cx="3067427" cy="1202946"/>
              <a:chOff x="3669730" y="4399807"/>
              <a:chExt cx="3067427" cy="1202946"/>
            </a:xfrm>
          </p:grpSpPr>
          <p:sp>
            <p:nvSpPr>
              <p:cNvPr id="14" name="AutoShape 1"/>
              <p:cNvSpPr>
                <a:spLocks/>
              </p:cNvSpPr>
              <p:nvPr/>
            </p:nvSpPr>
            <p:spPr bwMode="auto">
              <a:xfrm>
                <a:off x="3669730" y="4542553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AutoShape 10"/>
              <p:cNvSpPr>
                <a:spLocks/>
              </p:cNvSpPr>
              <p:nvPr/>
            </p:nvSpPr>
            <p:spPr bwMode="auto">
              <a:xfrm flipH="1">
                <a:off x="5352120" y="5317261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AutoShape 10"/>
              <p:cNvSpPr>
                <a:spLocks/>
              </p:cNvSpPr>
              <p:nvPr/>
            </p:nvSpPr>
            <p:spPr bwMode="auto">
              <a:xfrm>
                <a:off x="4015881" y="4399807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Multiply 26"/>
            <p:cNvSpPr/>
            <p:nvPr/>
          </p:nvSpPr>
          <p:spPr>
            <a:xfrm>
              <a:off x="981443" y="5000502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2403929" y="5917956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5875" y="560648"/>
            <a:ext cx="53275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Mathematical Probability</a:t>
            </a:r>
            <a:endParaRPr lang="en-US" sz="2400" dirty="0"/>
          </a:p>
        </p:txBody>
      </p:sp>
      <p:sp>
        <p:nvSpPr>
          <p:cNvPr id="34" name="Equal 33"/>
          <p:cNvSpPr/>
          <p:nvPr/>
        </p:nvSpPr>
        <p:spPr>
          <a:xfrm>
            <a:off x="2754538" y="1706007"/>
            <a:ext cx="527816" cy="446930"/>
          </a:xfrm>
          <a:prstGeom prst="mathEqual">
            <a:avLst/>
          </a:prstGeom>
          <a:solidFill>
            <a:srgbClr val="0000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>
            <a:off x="5941880" y="1733524"/>
            <a:ext cx="527816" cy="446930"/>
          </a:xfrm>
          <a:prstGeom prst="mathEqual">
            <a:avLst/>
          </a:prstGeom>
          <a:solidFill>
            <a:srgbClr val="0000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988" y="3579521"/>
            <a:ext cx="9045036" cy="2754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464245" y="4777164"/>
            <a:ext cx="1828800" cy="738220"/>
            <a:chOff x="251921" y="1507975"/>
            <a:chExt cx="3067427" cy="1238208"/>
          </a:xfrm>
        </p:grpSpPr>
        <p:grpSp>
          <p:nvGrpSpPr>
            <p:cNvPr id="39" name="Group 22"/>
            <p:cNvGrpSpPr/>
            <p:nvPr/>
          </p:nvGrpSpPr>
          <p:grpSpPr>
            <a:xfrm>
              <a:off x="251921" y="1685983"/>
              <a:ext cx="3067427" cy="1060200"/>
              <a:chOff x="3620248" y="265773"/>
              <a:chExt cx="3067427" cy="1060200"/>
            </a:xfrm>
          </p:grpSpPr>
          <p:sp>
            <p:nvSpPr>
              <p:cNvPr id="48" name="AutoShape 1"/>
              <p:cNvSpPr>
                <a:spLocks/>
              </p:cNvSpPr>
              <p:nvPr/>
            </p:nvSpPr>
            <p:spPr bwMode="auto">
              <a:xfrm>
                <a:off x="3620248" y="408519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AutoShape 10"/>
              <p:cNvSpPr>
                <a:spLocks/>
              </p:cNvSpPr>
              <p:nvPr/>
            </p:nvSpPr>
            <p:spPr bwMode="auto">
              <a:xfrm>
                <a:off x="4820073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AutoShape 10"/>
              <p:cNvSpPr>
                <a:spLocks/>
              </p:cNvSpPr>
              <p:nvPr/>
            </p:nvSpPr>
            <p:spPr bwMode="auto">
              <a:xfrm>
                <a:off x="3966398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22"/>
            <p:cNvGrpSpPr/>
            <p:nvPr/>
          </p:nvGrpSpPr>
          <p:grpSpPr>
            <a:xfrm>
              <a:off x="598071" y="1507975"/>
              <a:ext cx="1471969" cy="641507"/>
              <a:chOff x="4560182" y="1044475"/>
              <a:chExt cx="1471969" cy="641507"/>
            </a:xfrm>
          </p:grpSpPr>
          <p:sp>
            <p:nvSpPr>
              <p:cNvPr id="46" name="Multiply 45"/>
              <p:cNvSpPr/>
              <p:nvPr/>
            </p:nvSpPr>
            <p:spPr>
              <a:xfrm>
                <a:off x="4560182" y="1044475"/>
                <a:ext cx="618294" cy="641507"/>
              </a:xfrm>
              <a:prstGeom prst="mathMultiply">
                <a:avLst/>
              </a:prstGeom>
              <a:ln w="38100" cap="flat" cmpd="sng" algn="ctr">
                <a:solidFill>
                  <a:scrgbClr r="0" g="0" b="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Multiply 46"/>
              <p:cNvSpPr/>
              <p:nvPr/>
            </p:nvSpPr>
            <p:spPr>
              <a:xfrm>
                <a:off x="5413857" y="1044475"/>
                <a:ext cx="618294" cy="641507"/>
              </a:xfrm>
              <a:prstGeom prst="mathMultiply">
                <a:avLst/>
              </a:prstGeom>
              <a:ln w="38100" cap="flat" cmpd="sng" algn="ctr">
                <a:solidFill>
                  <a:scrgbClr r="0" g="0" b="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3672726" y="4760669"/>
            <a:ext cx="1828800" cy="726500"/>
            <a:chOff x="635292" y="3254239"/>
            <a:chExt cx="3116910" cy="1238208"/>
          </a:xfrm>
        </p:grpSpPr>
        <p:grpSp>
          <p:nvGrpSpPr>
            <p:cNvPr id="52" name="Group 10"/>
            <p:cNvGrpSpPr/>
            <p:nvPr/>
          </p:nvGrpSpPr>
          <p:grpSpPr>
            <a:xfrm>
              <a:off x="635292" y="3432247"/>
              <a:ext cx="3067427" cy="1060200"/>
              <a:chOff x="3620247" y="2565199"/>
              <a:chExt cx="3067427" cy="1060200"/>
            </a:xfrm>
          </p:grpSpPr>
          <p:sp>
            <p:nvSpPr>
              <p:cNvPr id="55" name="AutoShape 1"/>
              <p:cNvSpPr>
                <a:spLocks/>
              </p:cNvSpPr>
              <p:nvPr/>
            </p:nvSpPr>
            <p:spPr bwMode="auto">
              <a:xfrm>
                <a:off x="3620247" y="2707945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AutoShape 10"/>
              <p:cNvSpPr>
                <a:spLocks/>
              </p:cNvSpPr>
              <p:nvPr/>
            </p:nvSpPr>
            <p:spPr bwMode="auto">
              <a:xfrm>
                <a:off x="6019897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AutoShape 10"/>
              <p:cNvSpPr>
                <a:spLocks/>
              </p:cNvSpPr>
              <p:nvPr/>
            </p:nvSpPr>
            <p:spPr bwMode="auto">
              <a:xfrm>
                <a:off x="3966398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Multiply 52"/>
            <p:cNvSpPr/>
            <p:nvPr/>
          </p:nvSpPr>
          <p:spPr>
            <a:xfrm>
              <a:off x="962718" y="3254239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3133908" y="3254239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6881208" y="4760669"/>
            <a:ext cx="1828800" cy="929453"/>
            <a:chOff x="635292" y="5000502"/>
            <a:chExt cx="3067427" cy="1558961"/>
          </a:xfrm>
        </p:grpSpPr>
        <p:grpSp>
          <p:nvGrpSpPr>
            <p:cNvPr id="59" name="Group 17"/>
            <p:cNvGrpSpPr/>
            <p:nvPr/>
          </p:nvGrpSpPr>
          <p:grpSpPr>
            <a:xfrm>
              <a:off x="635292" y="5178510"/>
              <a:ext cx="3067427" cy="1202946"/>
              <a:chOff x="3669730" y="4399807"/>
              <a:chExt cx="3067427" cy="1202946"/>
            </a:xfrm>
          </p:grpSpPr>
          <p:sp>
            <p:nvSpPr>
              <p:cNvPr id="62" name="AutoShape 1"/>
              <p:cNvSpPr>
                <a:spLocks/>
              </p:cNvSpPr>
              <p:nvPr/>
            </p:nvSpPr>
            <p:spPr bwMode="auto">
              <a:xfrm>
                <a:off x="3669730" y="4542553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AutoShape 10"/>
              <p:cNvSpPr>
                <a:spLocks/>
              </p:cNvSpPr>
              <p:nvPr/>
            </p:nvSpPr>
            <p:spPr bwMode="auto">
              <a:xfrm flipH="1">
                <a:off x="5352120" y="5317261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AutoShape 10"/>
              <p:cNvSpPr>
                <a:spLocks/>
              </p:cNvSpPr>
              <p:nvPr/>
            </p:nvSpPr>
            <p:spPr bwMode="auto">
              <a:xfrm>
                <a:off x="4015881" y="4399807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Multiply 59"/>
            <p:cNvSpPr/>
            <p:nvPr/>
          </p:nvSpPr>
          <p:spPr>
            <a:xfrm>
              <a:off x="981443" y="5000502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2403929" y="5917956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89381" y="3826755"/>
            <a:ext cx="53275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Biological Reality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804020" y="4734837"/>
            <a:ext cx="52781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100" b="1" dirty="0" smtClean="0">
                <a:solidFill>
                  <a:srgbClr val="000090"/>
                </a:solidFill>
              </a:rPr>
              <a:t>?</a:t>
            </a:r>
            <a:endParaRPr lang="en-US" sz="5100" b="1" dirty="0">
              <a:solidFill>
                <a:srgbClr val="00009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25386" y="4744174"/>
            <a:ext cx="52781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100" b="1" dirty="0" smtClean="0">
                <a:solidFill>
                  <a:srgbClr val="000090"/>
                </a:solidFill>
              </a:rPr>
              <a:t>?</a:t>
            </a:r>
            <a:endParaRPr lang="en-US" sz="5100" b="1" dirty="0">
              <a:solidFill>
                <a:srgbClr val="00009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89765" y="3111219"/>
            <a:ext cx="71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240816" y="3127714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369520" y="3144933"/>
            <a:ext cx="94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 </a:t>
            </a:r>
            <a:r>
              <a:rPr lang="en-US" dirty="0" err="1" smtClean="0"/>
              <a:t>bp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536" y="5016417"/>
            <a:ext cx="9045036" cy="176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"/>
          <p:cNvGrpSpPr>
            <a:grpSpLocks noChangeAspect="1"/>
          </p:cNvGrpSpPr>
          <p:nvPr/>
        </p:nvGrpSpPr>
        <p:grpSpPr>
          <a:xfrm>
            <a:off x="471793" y="5429861"/>
            <a:ext cx="1828800" cy="738220"/>
            <a:chOff x="251921" y="1507975"/>
            <a:chExt cx="3067427" cy="1238208"/>
          </a:xfrm>
        </p:grpSpPr>
        <p:grpSp>
          <p:nvGrpSpPr>
            <p:cNvPr id="10" name="Group 22"/>
            <p:cNvGrpSpPr/>
            <p:nvPr/>
          </p:nvGrpSpPr>
          <p:grpSpPr>
            <a:xfrm>
              <a:off x="251921" y="1685983"/>
              <a:ext cx="3067427" cy="1060200"/>
              <a:chOff x="3620248" y="265773"/>
              <a:chExt cx="3067427" cy="1060200"/>
            </a:xfrm>
          </p:grpSpPr>
          <p:sp>
            <p:nvSpPr>
              <p:cNvPr id="48" name="AutoShape 1"/>
              <p:cNvSpPr>
                <a:spLocks/>
              </p:cNvSpPr>
              <p:nvPr/>
            </p:nvSpPr>
            <p:spPr bwMode="auto">
              <a:xfrm>
                <a:off x="3620248" y="408519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AutoShape 10"/>
              <p:cNvSpPr>
                <a:spLocks/>
              </p:cNvSpPr>
              <p:nvPr/>
            </p:nvSpPr>
            <p:spPr bwMode="auto">
              <a:xfrm>
                <a:off x="4820073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AutoShape 10"/>
              <p:cNvSpPr>
                <a:spLocks/>
              </p:cNvSpPr>
              <p:nvPr/>
            </p:nvSpPr>
            <p:spPr bwMode="auto">
              <a:xfrm>
                <a:off x="3966398" y="265773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598071" y="1507975"/>
              <a:ext cx="1471969" cy="641507"/>
              <a:chOff x="4560182" y="1044475"/>
              <a:chExt cx="1471969" cy="641507"/>
            </a:xfrm>
          </p:grpSpPr>
          <p:sp>
            <p:nvSpPr>
              <p:cNvPr id="46" name="Multiply 45"/>
              <p:cNvSpPr/>
              <p:nvPr/>
            </p:nvSpPr>
            <p:spPr>
              <a:xfrm>
                <a:off x="4560182" y="1044475"/>
                <a:ext cx="618294" cy="641507"/>
              </a:xfrm>
              <a:prstGeom prst="mathMultiply">
                <a:avLst/>
              </a:prstGeom>
              <a:ln w="38100" cap="flat" cmpd="sng" algn="ctr">
                <a:solidFill>
                  <a:scrgbClr r="0" g="0" b="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Multiply 46"/>
              <p:cNvSpPr/>
              <p:nvPr/>
            </p:nvSpPr>
            <p:spPr>
              <a:xfrm>
                <a:off x="5413857" y="1044475"/>
                <a:ext cx="618294" cy="641507"/>
              </a:xfrm>
              <a:prstGeom prst="mathMultiply">
                <a:avLst/>
              </a:prstGeom>
              <a:ln w="38100" cap="flat" cmpd="sng" algn="ctr">
                <a:solidFill>
                  <a:scrgbClr r="0" g="0" b="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50"/>
          <p:cNvGrpSpPr>
            <a:grpSpLocks noChangeAspect="1"/>
          </p:cNvGrpSpPr>
          <p:nvPr/>
        </p:nvGrpSpPr>
        <p:grpSpPr>
          <a:xfrm>
            <a:off x="3680274" y="5413366"/>
            <a:ext cx="1828800" cy="726500"/>
            <a:chOff x="635292" y="3254239"/>
            <a:chExt cx="3116910" cy="1238208"/>
          </a:xfrm>
        </p:grpSpPr>
        <p:grpSp>
          <p:nvGrpSpPr>
            <p:cNvPr id="17" name="Group 10"/>
            <p:cNvGrpSpPr/>
            <p:nvPr/>
          </p:nvGrpSpPr>
          <p:grpSpPr>
            <a:xfrm>
              <a:off x="635292" y="3432247"/>
              <a:ext cx="3067427" cy="1060200"/>
              <a:chOff x="3620247" y="2565199"/>
              <a:chExt cx="3067427" cy="1060200"/>
            </a:xfrm>
          </p:grpSpPr>
          <p:sp>
            <p:nvSpPr>
              <p:cNvPr id="55" name="AutoShape 1"/>
              <p:cNvSpPr>
                <a:spLocks/>
              </p:cNvSpPr>
              <p:nvPr/>
            </p:nvSpPr>
            <p:spPr bwMode="auto">
              <a:xfrm>
                <a:off x="3620247" y="2707945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AutoShape 10"/>
              <p:cNvSpPr>
                <a:spLocks/>
              </p:cNvSpPr>
              <p:nvPr/>
            </p:nvSpPr>
            <p:spPr bwMode="auto">
              <a:xfrm>
                <a:off x="6019897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AutoShape 10"/>
              <p:cNvSpPr>
                <a:spLocks/>
              </p:cNvSpPr>
              <p:nvPr/>
            </p:nvSpPr>
            <p:spPr bwMode="auto">
              <a:xfrm>
                <a:off x="3966398" y="2565199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Multiply 52"/>
            <p:cNvSpPr/>
            <p:nvPr/>
          </p:nvSpPr>
          <p:spPr>
            <a:xfrm>
              <a:off x="962718" y="3254239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3133908" y="3254239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57"/>
          <p:cNvGrpSpPr>
            <a:grpSpLocks noChangeAspect="1"/>
          </p:cNvGrpSpPr>
          <p:nvPr/>
        </p:nvGrpSpPr>
        <p:grpSpPr>
          <a:xfrm>
            <a:off x="6888756" y="5413366"/>
            <a:ext cx="1828800" cy="929453"/>
            <a:chOff x="635292" y="5000502"/>
            <a:chExt cx="3067427" cy="1558961"/>
          </a:xfrm>
        </p:grpSpPr>
        <p:grpSp>
          <p:nvGrpSpPr>
            <p:cNvPr id="19" name="Group 17"/>
            <p:cNvGrpSpPr/>
            <p:nvPr/>
          </p:nvGrpSpPr>
          <p:grpSpPr>
            <a:xfrm>
              <a:off x="635292" y="5178510"/>
              <a:ext cx="3067427" cy="1202946"/>
              <a:chOff x="3669730" y="4399807"/>
              <a:chExt cx="3067427" cy="1202946"/>
            </a:xfrm>
          </p:grpSpPr>
          <p:sp>
            <p:nvSpPr>
              <p:cNvPr id="62" name="AutoShape 1"/>
              <p:cNvSpPr>
                <a:spLocks/>
              </p:cNvSpPr>
              <p:nvPr/>
            </p:nvSpPr>
            <p:spPr bwMode="auto">
              <a:xfrm>
                <a:off x="3669730" y="4542553"/>
                <a:ext cx="3067427" cy="917454"/>
              </a:xfrm>
              <a:prstGeom prst="roundRect">
                <a:avLst>
                  <a:gd name="adj" fmla="val 8759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AutoShape 10"/>
              <p:cNvSpPr>
                <a:spLocks/>
              </p:cNvSpPr>
              <p:nvPr/>
            </p:nvSpPr>
            <p:spPr bwMode="auto">
              <a:xfrm flipH="1">
                <a:off x="5352120" y="5317261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008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AutoShape 10"/>
              <p:cNvSpPr>
                <a:spLocks/>
              </p:cNvSpPr>
              <p:nvPr/>
            </p:nvSpPr>
            <p:spPr bwMode="auto">
              <a:xfrm>
                <a:off x="4015881" y="4399807"/>
                <a:ext cx="667777" cy="285492"/>
              </a:xfrm>
              <a:prstGeom prst="rightArrow">
                <a:avLst>
                  <a:gd name="adj1" fmla="val 60000"/>
                  <a:gd name="adj2" fmla="val 44676"/>
                </a:avLst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Multiply 59"/>
            <p:cNvSpPr/>
            <p:nvPr/>
          </p:nvSpPr>
          <p:spPr>
            <a:xfrm>
              <a:off x="981443" y="5000502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2403929" y="5917956"/>
              <a:ext cx="618294" cy="641507"/>
            </a:xfrm>
            <a:prstGeom prst="mathMultiply">
              <a:avLst/>
            </a:prstGeom>
            <a:ln w="38100" cap="flat" cmpd="sng" algn="ctr">
              <a:solidFill>
                <a:scrgbClr r="0" g="0" b="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811568" y="5387534"/>
            <a:ext cx="52781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100" b="1" dirty="0" smtClean="0">
                <a:solidFill>
                  <a:srgbClr val="000090"/>
                </a:solidFill>
              </a:rPr>
              <a:t>?</a:t>
            </a:r>
            <a:endParaRPr lang="en-US" sz="5100" b="1" dirty="0">
              <a:solidFill>
                <a:srgbClr val="00009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2934" y="5396871"/>
            <a:ext cx="52781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100" b="1" dirty="0" smtClean="0">
                <a:solidFill>
                  <a:srgbClr val="000090"/>
                </a:solidFill>
              </a:rPr>
              <a:t>?</a:t>
            </a:r>
            <a:endParaRPr lang="en-US" sz="5100" b="1" dirty="0">
              <a:solidFill>
                <a:srgbClr val="00009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08364" y="331010"/>
            <a:ext cx="14043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300 </a:t>
            </a:r>
            <a:r>
              <a:rPr lang="en-US" sz="3400" dirty="0" err="1" smtClean="0"/>
              <a:t>bp</a:t>
            </a:r>
            <a:endParaRPr lang="en-US" sz="3400" dirty="0"/>
          </a:p>
        </p:txBody>
      </p:sp>
      <p:sp>
        <p:nvSpPr>
          <p:cNvPr id="72" name="TextBox 71"/>
          <p:cNvSpPr txBox="1"/>
          <p:nvPr/>
        </p:nvSpPr>
        <p:spPr>
          <a:xfrm>
            <a:off x="4285841" y="331010"/>
            <a:ext cx="16253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3000 </a:t>
            </a:r>
            <a:r>
              <a:rPr lang="en-US" sz="3400" dirty="0" err="1" smtClean="0"/>
              <a:t>bp</a:t>
            </a:r>
            <a:endParaRPr lang="en-US" sz="3400" dirty="0"/>
          </a:p>
        </p:txBody>
      </p:sp>
      <p:sp>
        <p:nvSpPr>
          <p:cNvPr id="58" name="TextBox 57"/>
          <p:cNvSpPr txBox="1"/>
          <p:nvPr/>
        </p:nvSpPr>
        <p:spPr>
          <a:xfrm>
            <a:off x="337270" y="331010"/>
            <a:ext cx="15248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If 30 </a:t>
            </a:r>
            <a:r>
              <a:rPr lang="en-US" sz="3400" dirty="0" err="1" smtClean="0"/>
              <a:t>bp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59" name="Not Equal 58"/>
          <p:cNvSpPr/>
          <p:nvPr/>
        </p:nvSpPr>
        <p:spPr>
          <a:xfrm>
            <a:off x="1886179" y="429018"/>
            <a:ext cx="470074" cy="419537"/>
          </a:xfrm>
          <a:prstGeom prst="mathNotEqual">
            <a:avLst>
              <a:gd name="adj1" fmla="val 15727"/>
              <a:gd name="adj2" fmla="val 6600000"/>
              <a:gd name="adj3" fmla="val 1176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Not Equal 65"/>
          <p:cNvSpPr/>
          <p:nvPr/>
        </p:nvSpPr>
        <p:spPr>
          <a:xfrm>
            <a:off x="3823714" y="429018"/>
            <a:ext cx="470074" cy="419537"/>
          </a:xfrm>
          <a:prstGeom prst="mathNotEqual">
            <a:avLst>
              <a:gd name="adj1" fmla="val 15727"/>
              <a:gd name="adj2" fmla="val 6600000"/>
              <a:gd name="adj3" fmla="val 1176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6297" y="1052916"/>
            <a:ext cx="11929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Why?</a:t>
            </a:r>
            <a:endParaRPr lang="en-US" sz="3400" dirty="0"/>
          </a:p>
        </p:txBody>
      </p:sp>
      <p:sp>
        <p:nvSpPr>
          <p:cNvPr id="73" name="TextBox 72"/>
          <p:cNvSpPr txBox="1"/>
          <p:nvPr/>
        </p:nvSpPr>
        <p:spPr>
          <a:xfrm>
            <a:off x="229174" y="1761765"/>
            <a:ext cx="8380287" cy="1799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Hypotheses:</a:t>
            </a:r>
          </a:p>
          <a:p>
            <a:r>
              <a:rPr lang="en-US" sz="2400" dirty="0" smtClean="0"/>
              <a:t>	If distant condition observed to mutate more often:</a:t>
            </a:r>
          </a:p>
          <a:p>
            <a:pPr marL="919163" indent="-919163">
              <a:spcAft>
                <a:spcPts val="1200"/>
              </a:spcAft>
            </a:pPr>
            <a:r>
              <a:rPr lang="en-US" sz="2400" dirty="0" smtClean="0"/>
              <a:t>	Location of one mutation attracts DNA damage machinery, decreasing the likelihood of a nearby mutation. 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225252" y="3552997"/>
            <a:ext cx="8380287" cy="1260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	If close condition observed to mutate more often:</a:t>
            </a:r>
          </a:p>
          <a:p>
            <a:pPr marL="919163"/>
            <a:r>
              <a:rPr lang="en-US" sz="2400" dirty="0" smtClean="0"/>
              <a:t>DNA </a:t>
            </a:r>
            <a:r>
              <a:rPr lang="en-US" sz="2400" dirty="0"/>
              <a:t>damage</a:t>
            </a:r>
            <a:r>
              <a:rPr lang="en-US" sz="2400" dirty="0" smtClean="0"/>
              <a:t> alters the DNA fine structure, opening a nearby site to a </a:t>
            </a:r>
            <a:r>
              <a:rPr lang="en-US" sz="2400" dirty="0" err="1" smtClean="0"/>
              <a:t>mutatgen</a:t>
            </a:r>
            <a:r>
              <a:rPr lang="en-US" sz="2400" dirty="0" smtClean="0"/>
              <a:t>. (possible to model/simulate)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/>
              <a:t>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r>
              <a:rPr lang="en-US"/>
              <a:t>Geographically nearby</a:t>
            </a:r>
          </a:p>
          <a:p>
            <a:r>
              <a:rPr lang="en-US"/>
              <a:t>Pool our resources</a:t>
            </a:r>
          </a:p>
          <a:p>
            <a:pPr lvl="1"/>
            <a:r>
              <a:rPr lang="en-US"/>
              <a:t>Shoestring budgets</a:t>
            </a:r>
          </a:p>
          <a:p>
            <a:pPr lvl="1"/>
            <a:r>
              <a:rPr lang="en-US"/>
              <a:t>Overwhelmed during the academic year</a:t>
            </a:r>
          </a:p>
          <a:p>
            <a:r>
              <a:rPr lang="en-US"/>
              <a:t>Duplication of results for independent validation</a:t>
            </a:r>
          </a:p>
          <a:p>
            <a:r>
              <a:rPr lang="en-US"/>
              <a:t>Fertile ground for new questions and student projects</a:t>
            </a:r>
          </a:p>
          <a:p>
            <a:r>
              <a:rPr lang="en-US"/>
              <a:t>Help each other learn synthetic biology</a:t>
            </a:r>
          </a:p>
          <a:p>
            <a:pPr lvl="1"/>
            <a:r>
              <a:rPr lang="en-US"/>
              <a:t>Achieve our academic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4F6228"/>
                </a:solidFill>
                <a:ea typeface="ＭＳ Ｐゴシック" pitchFamily="-111" charset="-128"/>
                <a:cs typeface="ＭＳ Ｐゴシック" pitchFamily="-111" charset="-128"/>
              </a:rPr>
              <a:t>3.) Exploration of DNA mutation rate throughout the </a:t>
            </a:r>
            <a:r>
              <a:rPr lang="en-US" sz="3200" i="1" dirty="0" smtClean="0">
                <a:solidFill>
                  <a:srgbClr val="4F6228"/>
                </a:solidFill>
                <a:ea typeface="ＭＳ Ｐゴシック" pitchFamily="-111" charset="-128"/>
                <a:cs typeface="ＭＳ Ｐゴシック" pitchFamily="-111" charset="-128"/>
              </a:rPr>
              <a:t>S. </a:t>
            </a:r>
            <a:r>
              <a:rPr lang="en-US" sz="3200" i="1" dirty="0" err="1" smtClean="0">
                <a:solidFill>
                  <a:srgbClr val="4F6228"/>
                </a:solidFill>
                <a:ea typeface="ＭＳ Ｐゴシック" pitchFamily="-111" charset="-128"/>
                <a:cs typeface="ＭＳ Ｐゴシック" pitchFamily="-111" charset="-128"/>
              </a:rPr>
              <a:t>cerevisae</a:t>
            </a:r>
            <a:r>
              <a:rPr lang="en-US" sz="3200" dirty="0" smtClean="0">
                <a:solidFill>
                  <a:srgbClr val="4F6228"/>
                </a:solidFill>
                <a:ea typeface="ＭＳ Ｐゴシック" pitchFamily="-111" charset="-128"/>
                <a:cs typeface="ＭＳ Ｐゴシック" pitchFamily="-111" charset="-128"/>
              </a:rPr>
              <a:t> genome (yeast)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28600" y="1752600"/>
            <a:ext cx="9405339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11" charset="0"/>
              </a:rPr>
              <a:t>				</a:t>
            </a:r>
            <a:r>
              <a:rPr lang="en-US" dirty="0" smtClean="0">
                <a:latin typeface="Calibri" pitchFamily="-111" charset="0"/>
              </a:rPr>
              <a:t>							-</a:t>
            </a:r>
            <a:r>
              <a:rPr lang="en-US" dirty="0">
                <a:latin typeface="Calibri" pitchFamily="-111" charset="0"/>
              </a:rPr>
              <a:t>Yeast provides an outstanding simple</a:t>
            </a:r>
          </a:p>
          <a:p>
            <a:r>
              <a:rPr lang="en-US" dirty="0">
                <a:latin typeface="Calibri" pitchFamily="-111" charset="0"/>
              </a:rPr>
              <a:t>					</a:t>
            </a:r>
            <a:r>
              <a:rPr lang="en-US" dirty="0" smtClean="0">
                <a:latin typeface="Calibri" pitchFamily="-111" charset="0"/>
              </a:rPr>
              <a:t> 						eukaryotic </a:t>
            </a:r>
            <a:r>
              <a:rPr lang="en-US" dirty="0">
                <a:latin typeface="Calibri" pitchFamily="-111" charset="0"/>
              </a:rPr>
              <a:t>model system with significant </a:t>
            </a:r>
          </a:p>
          <a:p>
            <a:r>
              <a:rPr lang="en-US" dirty="0">
                <a:latin typeface="Calibri" pitchFamily="-111" charset="0"/>
              </a:rPr>
              <a:t>				</a:t>
            </a:r>
            <a:r>
              <a:rPr lang="en-US" dirty="0" smtClean="0">
                <a:latin typeface="Calibri" pitchFamily="-111" charset="0"/>
              </a:rPr>
              <a:t>							 </a:t>
            </a:r>
            <a:r>
              <a:rPr lang="en-US" dirty="0">
                <a:latin typeface="Calibri" pitchFamily="-111" charset="0"/>
              </a:rPr>
              <a:t>homology to mammals.</a:t>
            </a:r>
          </a:p>
          <a:p>
            <a:r>
              <a:rPr lang="en-US" dirty="0">
                <a:latin typeface="Calibri" pitchFamily="-111" charset="0"/>
              </a:rPr>
              <a:t>				</a:t>
            </a:r>
            <a:r>
              <a:rPr lang="en-US" dirty="0" smtClean="0">
                <a:latin typeface="Calibri" pitchFamily="-111" charset="0"/>
              </a:rPr>
              <a:t>							-</a:t>
            </a:r>
            <a:r>
              <a:rPr lang="en-US" dirty="0">
                <a:latin typeface="Calibri" pitchFamily="-111" charset="0"/>
              </a:rPr>
              <a:t>The principles used in </a:t>
            </a:r>
            <a:r>
              <a:rPr lang="en-US" i="1" dirty="0">
                <a:latin typeface="Calibri" pitchFamily="-111" charset="0"/>
              </a:rPr>
              <a:t>E. coli</a:t>
            </a:r>
            <a:r>
              <a:rPr lang="en-US" dirty="0">
                <a:latin typeface="Calibri" pitchFamily="-111" charset="0"/>
              </a:rPr>
              <a:t> for this</a:t>
            </a:r>
          </a:p>
          <a:p>
            <a:r>
              <a:rPr lang="en-US" dirty="0">
                <a:latin typeface="Calibri" pitchFamily="-111" charset="0"/>
              </a:rPr>
              <a:t>				</a:t>
            </a:r>
            <a:r>
              <a:rPr lang="en-US" dirty="0" smtClean="0">
                <a:latin typeface="Calibri" pitchFamily="-111" charset="0"/>
              </a:rPr>
              <a:t>							 </a:t>
            </a:r>
            <a:r>
              <a:rPr lang="en-US" dirty="0">
                <a:latin typeface="Calibri" pitchFamily="-111" charset="0"/>
              </a:rPr>
              <a:t>mutagen analysis may be easily applied to a</a:t>
            </a:r>
          </a:p>
          <a:p>
            <a:r>
              <a:rPr lang="en-US" dirty="0">
                <a:latin typeface="Calibri" pitchFamily="-111" charset="0"/>
              </a:rPr>
              <a:t>				</a:t>
            </a:r>
            <a:r>
              <a:rPr lang="en-US" dirty="0" smtClean="0">
                <a:latin typeface="Calibri" pitchFamily="-111" charset="0"/>
              </a:rPr>
              <a:t>							 </a:t>
            </a:r>
            <a:r>
              <a:rPr lang="en-US" dirty="0">
                <a:latin typeface="Calibri" pitchFamily="-111" charset="0"/>
              </a:rPr>
              <a:t>yeast model.</a:t>
            </a:r>
          </a:p>
          <a:p>
            <a:endParaRPr lang="en-US" dirty="0">
              <a:latin typeface="Calibri" pitchFamily="-111" charset="0"/>
            </a:endParaRPr>
          </a:p>
          <a:p>
            <a:endParaRPr lang="en-US" dirty="0">
              <a:latin typeface="Calibri" pitchFamily="-111" charset="0"/>
            </a:endParaRPr>
          </a:p>
          <a:p>
            <a:endParaRPr lang="en-US" dirty="0">
              <a:latin typeface="Calibri" pitchFamily="-111" charset="0"/>
            </a:endParaRPr>
          </a:p>
          <a:p>
            <a:r>
              <a:rPr lang="en-US" dirty="0">
                <a:latin typeface="Calibri" pitchFamily="-111" charset="0"/>
              </a:rPr>
              <a:t>-In a eukaryotic genome, does mutation at one locus influence the chance of a mutation at</a:t>
            </a:r>
          </a:p>
          <a:p>
            <a:r>
              <a:rPr lang="en-US" dirty="0">
                <a:latin typeface="Calibri" pitchFamily="-111" charset="0"/>
              </a:rPr>
              <a:t> another locus?</a:t>
            </a:r>
          </a:p>
          <a:p>
            <a:r>
              <a:rPr lang="en-US" dirty="0">
                <a:latin typeface="Calibri" pitchFamily="-111" charset="0"/>
              </a:rPr>
              <a:t>	-same vs. different chromosomes.</a:t>
            </a:r>
          </a:p>
          <a:p>
            <a:r>
              <a:rPr lang="en-US" dirty="0">
                <a:latin typeface="Calibri" pitchFamily="-111" charset="0"/>
              </a:rPr>
              <a:t>	-telomere vs. </a:t>
            </a:r>
            <a:r>
              <a:rPr lang="en-US" dirty="0" err="1">
                <a:latin typeface="Calibri" pitchFamily="-111" charset="0"/>
              </a:rPr>
              <a:t>centromere</a:t>
            </a:r>
            <a:r>
              <a:rPr lang="en-US" dirty="0">
                <a:latin typeface="Calibri" pitchFamily="-111" charset="0"/>
              </a:rPr>
              <a:t> vs. other chromosomal locales.</a:t>
            </a:r>
          </a:p>
          <a:p>
            <a:endParaRPr lang="en-US" dirty="0">
              <a:latin typeface="Calibri" pitchFamily="-111" charset="0"/>
            </a:endParaRPr>
          </a:p>
          <a:p>
            <a:r>
              <a:rPr lang="en-US" dirty="0">
                <a:latin typeface="Calibri" pitchFamily="-111" charset="0"/>
              </a:rPr>
              <a:t>-Are there readily-detectable mutation “hotspots” that may be uncovered by a random</a:t>
            </a:r>
          </a:p>
          <a:p>
            <a:r>
              <a:rPr lang="en-US" dirty="0">
                <a:latin typeface="Calibri" pitchFamily="-111" charset="0"/>
              </a:rPr>
              <a:t> mutagenic analysis of the yeast genome?</a:t>
            </a:r>
          </a:p>
        </p:txBody>
      </p:sp>
      <p:pic>
        <p:nvPicPr>
          <p:cNvPr id="22532" name="Picture 5" descr="Yeast-TimelapsePop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42570"/>
            <a:ext cx="47069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28600" y="64008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pitchFamily="-111" charset="0"/>
              </a:rPr>
              <a:t>http://www.zeiss.com/C12567BE00472A5C/GraphikTitelIntern/Yeast-TimelapsePopUp/$File/Yeast-TimelapsePopUp.jpg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zek010072983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219200"/>
            <a:ext cx="7191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76200" y="152400"/>
            <a:ext cx="8675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pitchFamily="-111" charset="0"/>
                <a:ea typeface="Calibri" pitchFamily="-111" charset="0"/>
                <a:cs typeface="Calibri" pitchFamily="-111" charset="0"/>
              </a:rPr>
              <a:t>Use of GFP as a marker of promoter function in the</a:t>
            </a:r>
          </a:p>
          <a:p>
            <a:pPr algn="ctr"/>
            <a:r>
              <a:rPr lang="en-US" sz="3200">
                <a:latin typeface="Calibri" pitchFamily="-111" charset="0"/>
                <a:ea typeface="Calibri" pitchFamily="-111" charset="0"/>
                <a:cs typeface="Calibri" pitchFamily="-111" charset="0"/>
              </a:rPr>
              <a:t> fungus </a:t>
            </a:r>
            <a:r>
              <a:rPr lang="en-US" sz="3200" i="1"/>
              <a:t>Candida albicans</a:t>
            </a:r>
            <a:endParaRPr lang="en-US" sz="32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0" y="66119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pitchFamily="-111" charset="0"/>
              </a:rPr>
              <a:t>http://ec.asm.org/content/vol6/issue10/images/large/zek0100729830001.jpeg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7463" y="2743200"/>
            <a:ext cx="2192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GFP expression</a:t>
            </a:r>
          </a:p>
          <a:p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regulated by</a:t>
            </a:r>
          </a:p>
          <a:p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the promoter of</a:t>
            </a:r>
          </a:p>
          <a:p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the </a:t>
            </a:r>
            <a:r>
              <a:rPr lang="en-US" sz="2400" i="1">
                <a:latin typeface="Calibri" pitchFamily="-111" charset="0"/>
                <a:ea typeface="Calibri" pitchFamily="-111" charset="0"/>
                <a:cs typeface="Calibri" pitchFamily="-111" charset="0"/>
              </a:rPr>
              <a:t>HWP1</a:t>
            </a:r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 gene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639763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1" charset="-128"/>
                <a:cs typeface="ＭＳ Ｐゴシック" pitchFamily="-111" charset="-128"/>
              </a:rPr>
              <a:t>BioBricks necessary for yeast project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111" charset="0"/>
              <a:buNone/>
            </a:pPr>
            <a:r>
              <a:rPr lang="en-US" sz="2400" smtClean="0">
                <a:ea typeface="ＭＳ Ｐゴシック" pitchFamily="-111" charset="-128"/>
                <a:cs typeface="ＭＳ Ｐゴシック" pitchFamily="-111" charset="-128"/>
              </a:rPr>
              <a:t>-Bacterial GFP, RFP sequences useable in yeast</a:t>
            </a:r>
          </a:p>
          <a:p>
            <a:pPr eaLnBrk="1" hangingPunct="1">
              <a:buFont typeface="Arial" pitchFamily="-111" charset="0"/>
              <a:buNone/>
            </a:pPr>
            <a:endParaRPr lang="en-US" sz="2400" smtClean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Arial" pitchFamily="-111" charset="0"/>
              <a:buNone/>
            </a:pPr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-</a:t>
            </a:r>
            <a:r>
              <a:rPr lang="en-US" sz="2400" smtClean="0">
                <a:ea typeface="ＭＳ Ｐゴシック" pitchFamily="-111" charset="-128"/>
                <a:cs typeface="ＭＳ Ｐゴシック" pitchFamily="-111" charset="-128"/>
              </a:rPr>
              <a:t>One fluorescent BioBrick (GFP) is integrated into the genome.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4191000"/>
            <a:ext cx="6781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71600" y="3962400"/>
            <a:ext cx="1981200" cy="4572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GAL promoter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447800" y="4572000"/>
            <a:ext cx="195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BBa_J63006-</a:t>
            </a:r>
          </a:p>
          <a:p>
            <a:r>
              <a:rPr lang="en-US"/>
              <a:t>constitutive when</a:t>
            </a:r>
          </a:p>
          <a:p>
            <a:r>
              <a:rPr lang="en-US"/>
              <a:t>cells grown on</a:t>
            </a:r>
          </a:p>
          <a:p>
            <a:r>
              <a:rPr lang="en-US"/>
              <a:t>galactose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3962400"/>
            <a:ext cx="1981200" cy="457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GFP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200" smtClean="0">
                <a:ea typeface="ＭＳ Ｐゴシック" pitchFamily="-111" charset="-128"/>
                <a:cs typeface="ＭＳ Ｐゴシック" pitchFamily="-111" charset="-128"/>
              </a:rPr>
              <a:t>BioBricks necessary for yeast project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9600" y="827088"/>
            <a:ext cx="79248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11" charset="0"/>
              <a:buNone/>
            </a:pPr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-</a:t>
            </a:r>
            <a:r>
              <a:rPr lang="en-US" sz="2400" u="sng">
                <a:latin typeface="Calibri" pitchFamily="-111" charset="0"/>
                <a:ea typeface="Calibri" pitchFamily="-111" charset="0"/>
                <a:cs typeface="Calibri" pitchFamily="-111" charset="0"/>
              </a:rPr>
              <a:t>to be built:</a:t>
            </a:r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 a second fluorescent BioBrick (RFP) that is flanked by the Tn7 transposable element.</a:t>
            </a:r>
          </a:p>
          <a:p>
            <a:pPr>
              <a:buFont typeface="Arial" pitchFamily="-111" charset="0"/>
              <a:buNone/>
            </a:pPr>
            <a:endParaRPr lang="en-US" sz="2400">
              <a:latin typeface="Calibri" pitchFamily="-111" charset="0"/>
              <a:ea typeface="Calibri" pitchFamily="-111" charset="0"/>
              <a:cs typeface="Calibri" pitchFamily="-111" charset="0"/>
            </a:endParaRPr>
          </a:p>
          <a:p>
            <a:pPr>
              <a:buFont typeface="Arial" pitchFamily="-111" charset="0"/>
              <a:buNone/>
            </a:pPr>
            <a:endParaRPr lang="en-US" sz="2400">
              <a:latin typeface="Calibri" pitchFamily="-111" charset="0"/>
              <a:ea typeface="Calibri" pitchFamily="-111" charset="0"/>
              <a:cs typeface="Calibri" pitchFamily="-111" charset="0"/>
            </a:endParaRPr>
          </a:p>
          <a:p>
            <a:pPr>
              <a:buFont typeface="Arial" pitchFamily="-111" charset="0"/>
              <a:buNone/>
            </a:pPr>
            <a:endParaRPr lang="en-US" sz="2400">
              <a:latin typeface="Calibri" pitchFamily="-111" charset="0"/>
              <a:ea typeface="Calibri" pitchFamily="-111" charset="0"/>
              <a:cs typeface="Calibri" pitchFamily="-111" charset="0"/>
            </a:endParaRPr>
          </a:p>
          <a:p>
            <a:pPr>
              <a:buFont typeface="Arial" pitchFamily="-111" charset="0"/>
              <a:buNone/>
            </a:pPr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-A yeast genomic library in </a:t>
            </a:r>
            <a:r>
              <a:rPr lang="en-US" sz="2400" i="1">
                <a:latin typeface="Calibri" pitchFamily="-111" charset="0"/>
                <a:ea typeface="Calibri" pitchFamily="-111" charset="0"/>
                <a:cs typeface="Calibri" pitchFamily="-111" charset="0"/>
              </a:rPr>
              <a:t>E. coli </a:t>
            </a:r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is randomly disrupted with </a:t>
            </a:r>
          </a:p>
          <a:p>
            <a:pPr>
              <a:buFont typeface="Arial" pitchFamily="-111" charset="0"/>
              <a:buNone/>
            </a:pPr>
            <a:r>
              <a:rPr lang="en-US" sz="2400">
                <a:latin typeface="Calibri" pitchFamily="-111" charset="0"/>
                <a:ea typeface="Calibri" pitchFamily="-111" charset="0"/>
                <a:cs typeface="Calibri" pitchFamily="-111" charset="0"/>
              </a:rPr>
              <a:t> the transposable element.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2122488"/>
            <a:ext cx="7467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0200" y="1893888"/>
            <a:ext cx="1981200" cy="4572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GAL promoter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893888"/>
            <a:ext cx="19812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RFP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1893888"/>
            <a:ext cx="5334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Tn7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1893888"/>
            <a:ext cx="5334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Tn7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1893888"/>
            <a:ext cx="1981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URA3</a:t>
            </a:r>
          </a:p>
        </p:txBody>
      </p:sp>
      <p:sp>
        <p:nvSpPr>
          <p:cNvPr id="12" name="Donut 11"/>
          <p:cNvSpPr/>
          <p:nvPr/>
        </p:nvSpPr>
        <p:spPr>
          <a:xfrm>
            <a:off x="304800" y="3505200"/>
            <a:ext cx="2514600" cy="2438400"/>
          </a:xfrm>
          <a:prstGeom prst="donut">
            <a:avLst>
              <a:gd name="adj" fmla="val 27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505200"/>
            <a:ext cx="1981200" cy="457200"/>
          </a:xfrm>
          <a:prstGeom prst="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Yeast genome section</a:t>
            </a:r>
          </a:p>
        </p:txBody>
      </p:sp>
      <p:sp>
        <p:nvSpPr>
          <p:cNvPr id="24" name="Donut 23"/>
          <p:cNvSpPr/>
          <p:nvPr/>
        </p:nvSpPr>
        <p:spPr>
          <a:xfrm>
            <a:off x="5638800" y="3429000"/>
            <a:ext cx="3276600" cy="2438400"/>
          </a:xfrm>
          <a:prstGeom prst="donut">
            <a:avLst>
              <a:gd name="adj" fmla="val 27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613" name="TextBox 13"/>
          <p:cNvSpPr txBox="1">
            <a:spLocks noChangeArrowheads="1"/>
          </p:cNvSpPr>
          <p:nvPr/>
        </p:nvSpPr>
        <p:spPr bwMode="auto">
          <a:xfrm flipH="1">
            <a:off x="28956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+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76600" y="4419600"/>
            <a:ext cx="2057400" cy="381000"/>
            <a:chOff x="3505200" y="4876800"/>
            <a:chExt cx="2743200" cy="457200"/>
          </a:xfrm>
        </p:grpSpPr>
        <p:sp>
          <p:nvSpPr>
            <p:cNvPr id="16" name="Rectangle 15"/>
            <p:cNvSpPr/>
            <p:nvPr/>
          </p:nvSpPr>
          <p:spPr>
            <a:xfrm>
              <a:off x="3712633" y="4876800"/>
              <a:ext cx="783167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0033" y="4876800"/>
              <a:ext cx="783167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36733" y="4876800"/>
              <a:ext cx="211667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5200" y="4876800"/>
              <a:ext cx="211667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3567" y="4876800"/>
              <a:ext cx="783167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5" name="TextBox 22"/>
          <p:cNvSpPr txBox="1">
            <a:spLocks noChangeArrowheads="1"/>
          </p:cNvSpPr>
          <p:nvPr/>
        </p:nvSpPr>
        <p:spPr bwMode="auto">
          <a:xfrm flipH="1">
            <a:off x="5334000" y="43434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=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019800" y="3429000"/>
            <a:ext cx="2514600" cy="381000"/>
            <a:chOff x="4953000" y="3657600"/>
            <a:chExt cx="3810000" cy="457200"/>
          </a:xfrm>
        </p:grpSpPr>
        <p:sp>
          <p:nvSpPr>
            <p:cNvPr id="25" name="Rectangle 24"/>
            <p:cNvSpPr/>
            <p:nvPr/>
          </p:nvSpPr>
          <p:spPr>
            <a:xfrm>
              <a:off x="4953000" y="3657600"/>
              <a:ext cx="533977" cy="457200"/>
            </a:xfrm>
            <a:prstGeom prst="rect">
              <a:avLst/>
            </a:prstGeom>
            <a:solidFill>
              <a:srgbClr val="E46C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29023" y="3657600"/>
              <a:ext cx="533977" cy="457200"/>
            </a:xfrm>
            <a:prstGeom prst="rect">
              <a:avLst/>
            </a:prstGeom>
            <a:solidFill>
              <a:srgbClr val="E46C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486400" y="3657600"/>
              <a:ext cx="2743200" cy="457200"/>
              <a:chOff x="3505200" y="4876800"/>
              <a:chExt cx="2743200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712633" y="4876800"/>
                <a:ext cx="784129" cy="4572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99168" y="4876800"/>
                <a:ext cx="784129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36156" y="4876800"/>
                <a:ext cx="211667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777" y="4876800"/>
                <a:ext cx="211667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254433" y="4876800"/>
                <a:ext cx="781723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17" name="TextBox 34"/>
          <p:cNvSpPr txBox="1">
            <a:spLocks noChangeArrowheads="1"/>
          </p:cNvSpPr>
          <p:nvPr/>
        </p:nvSpPr>
        <p:spPr bwMode="auto">
          <a:xfrm>
            <a:off x="304800" y="5943600"/>
            <a:ext cx="815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11" charset="0"/>
                <a:ea typeface="Calibri" pitchFamily="-111" charset="0"/>
                <a:cs typeface="Calibri" pitchFamily="-111" charset="0"/>
              </a:rPr>
              <a:t>-yeast genome sections integrated into yeast genome by homologous recombination.</a:t>
            </a:r>
          </a:p>
          <a:p>
            <a:r>
              <a:rPr lang="en-US">
                <a:latin typeface="Calibri" pitchFamily="-111" charset="0"/>
                <a:ea typeface="Calibri" pitchFamily="-111" charset="0"/>
                <a:cs typeface="Calibri" pitchFamily="-111" charset="0"/>
              </a:rPr>
              <a:t>-mutagen exposure, fluorescence evaluation performed as before.</a:t>
            </a:r>
          </a:p>
          <a:p>
            <a:r>
              <a:rPr lang="en-US">
                <a:latin typeface="Calibri" pitchFamily="-111" charset="0"/>
                <a:ea typeface="Calibri" pitchFamily="-111" charset="0"/>
                <a:cs typeface="Calibri" pitchFamily="-111" charset="0"/>
              </a:rPr>
              <a:t>-cells can be counted, characterized by fluorescence microscopy.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Mathematical Modeling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Translation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Steps</a:t>
            </a:r>
          </a:p>
          <a:p>
            <a:pPr eaLnBrk="1" hangingPunct="1">
              <a:buFont typeface="Arial" pitchFamily="-111" charset="0"/>
              <a:buNone/>
            </a:pPr>
            <a:r>
              <a:rPr lang="en-US"/>
              <a:t>    - Observe</a:t>
            </a:r>
          </a:p>
          <a:p>
            <a:pPr eaLnBrk="1" hangingPunct="1">
              <a:buFont typeface="Arial" pitchFamily="-111" charset="0"/>
              <a:buNone/>
            </a:pPr>
            <a:r>
              <a:rPr lang="en-US"/>
              <a:t>    - Construct</a:t>
            </a:r>
          </a:p>
          <a:p>
            <a:pPr eaLnBrk="1" hangingPunct="1">
              <a:buFont typeface="Arial" pitchFamily="-111" charset="0"/>
              <a:buNone/>
            </a:pPr>
            <a:r>
              <a:rPr lang="en-US"/>
              <a:t>    - Test</a:t>
            </a:r>
          </a:p>
          <a:p>
            <a:pPr eaLnBrk="1" hangingPunct="1">
              <a:buFont typeface="Arial" pitchFamily="-111" charset="0"/>
              <a:buNone/>
            </a:pPr>
            <a:r>
              <a:rPr lang="en-US"/>
              <a:t>    - Revise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Construct Models?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Known Models</a:t>
            </a:r>
          </a:p>
          <a:p>
            <a:pPr>
              <a:buFont typeface="Arial" pitchFamily="-111" charset="0"/>
              <a:buNone/>
            </a:pPr>
            <a:r>
              <a:rPr lang="en-US"/>
              <a:t>     </a:t>
            </a:r>
          </a:p>
          <a:p>
            <a:r>
              <a:rPr lang="en-US"/>
              <a:t>Interpolation</a:t>
            </a:r>
          </a:p>
          <a:p>
            <a:pPr>
              <a:buFont typeface="Arial" pitchFamily="-111" charset="0"/>
              <a:buNone/>
            </a:pPr>
            <a:r>
              <a:rPr lang="en-US"/>
              <a:t>     </a:t>
            </a:r>
          </a:p>
          <a:p>
            <a:r>
              <a:rPr lang="en-US"/>
              <a:t>Principles</a:t>
            </a:r>
          </a:p>
          <a:p>
            <a:pPr>
              <a:buFont typeface="Arial" pitchFamily="-111" charset="0"/>
              <a:buNone/>
            </a:pPr>
            <a:r>
              <a:rPr lang="en-US"/>
              <a:t>     </a:t>
            </a:r>
          </a:p>
          <a:p>
            <a:pPr>
              <a:buFont typeface="Arial" pitchFamily="-111" charset="0"/>
              <a:buNone/>
            </a:pPr>
            <a:endParaRPr lang="en-US"/>
          </a:p>
          <a:p>
            <a:pPr>
              <a:buFont typeface="Arial" pitchFamily="-111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88" name="Group 286"/>
          <p:cNvGrpSpPr>
            <a:grpSpLocks/>
          </p:cNvGrpSpPr>
          <p:nvPr/>
        </p:nvGrpSpPr>
        <p:grpSpPr bwMode="auto">
          <a:xfrm>
            <a:off x="990600" y="2438400"/>
            <a:ext cx="6858000" cy="4267200"/>
            <a:chOff x="948" y="1056"/>
            <a:chExt cx="3708" cy="2140"/>
          </a:xfrm>
        </p:grpSpPr>
        <p:grpSp>
          <p:nvGrpSpPr>
            <p:cNvPr id="38131" name="Group 146"/>
            <p:cNvGrpSpPr>
              <a:grpSpLocks/>
            </p:cNvGrpSpPr>
            <p:nvPr/>
          </p:nvGrpSpPr>
          <p:grpSpPr bwMode="auto">
            <a:xfrm>
              <a:off x="2112" y="1276"/>
              <a:ext cx="374" cy="624"/>
              <a:chOff x="7162800" y="304800"/>
              <a:chExt cx="1600200" cy="2590800"/>
            </a:xfrm>
          </p:grpSpPr>
          <p:sp>
            <p:nvSpPr>
              <p:cNvPr id="3" name="Freeform 102"/>
              <p:cNvSpPr/>
              <p:nvPr/>
            </p:nvSpPr>
            <p:spPr bwMode="auto">
              <a:xfrm>
                <a:off x="7302892" y="453779"/>
                <a:ext cx="1347007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72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" name="Oval 104"/>
              <p:cNvSpPr/>
              <p:nvPr/>
            </p:nvSpPr>
            <p:spPr bwMode="auto">
              <a:xfrm>
                <a:off x="7955627" y="991227"/>
                <a:ext cx="121193" cy="15205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Oval 105"/>
              <p:cNvSpPr/>
              <p:nvPr/>
            </p:nvSpPr>
            <p:spPr bwMode="auto">
              <a:xfrm>
                <a:off x="8231064" y="911895"/>
                <a:ext cx="73450" cy="1553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reeform 109"/>
              <p:cNvSpPr/>
              <p:nvPr/>
            </p:nvSpPr>
            <p:spPr bwMode="auto">
              <a:xfrm>
                <a:off x="7467189" y="627625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reeform 110"/>
              <p:cNvSpPr/>
              <p:nvPr/>
            </p:nvSpPr>
            <p:spPr bwMode="auto">
              <a:xfrm>
                <a:off x="7390066" y="835870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" name="Arc 111"/>
              <p:cNvSpPr/>
              <p:nvPr/>
            </p:nvSpPr>
            <p:spPr bwMode="auto">
              <a:xfrm rot="19234798">
                <a:off x="7856471" y="1268886"/>
                <a:ext cx="433352" cy="442933"/>
              </a:xfrm>
              <a:prstGeom prst="arc">
                <a:avLst/>
              </a:prstGeom>
              <a:no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112"/>
              <p:cNvSpPr/>
              <p:nvPr/>
            </p:nvSpPr>
            <p:spPr bwMode="auto">
              <a:xfrm flipH="1">
                <a:off x="7316616" y="991227"/>
                <a:ext cx="150573" cy="7602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Freeform 113"/>
              <p:cNvSpPr>
                <a:spLocks noChangeArrowheads="1"/>
              </p:cNvSpPr>
              <p:nvPr/>
            </p:nvSpPr>
            <p:spPr bwMode="auto">
              <a:xfrm flipH="1" flipV="1">
                <a:off x="7650163" y="3048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114"/>
              <p:cNvSpPr/>
              <p:nvPr/>
            </p:nvSpPr>
            <p:spPr bwMode="auto">
              <a:xfrm>
                <a:off x="7379049" y="207542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reeform 115"/>
              <p:cNvSpPr/>
              <p:nvPr/>
            </p:nvSpPr>
            <p:spPr bwMode="auto">
              <a:xfrm>
                <a:off x="7301926" y="228697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Freeform 116"/>
              <p:cNvSpPr/>
              <p:nvPr/>
            </p:nvSpPr>
            <p:spPr bwMode="auto">
              <a:xfrm flipH="1">
                <a:off x="7162372" y="2439024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Freeform 117"/>
              <p:cNvSpPr>
                <a:spLocks noChangeArrowheads="1"/>
              </p:cNvSpPr>
              <p:nvPr/>
            </p:nvSpPr>
            <p:spPr bwMode="auto">
              <a:xfrm flipH="1" flipV="1">
                <a:off x="7315200" y="18288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" name="Freeform 118"/>
              <p:cNvSpPr/>
              <p:nvPr/>
            </p:nvSpPr>
            <p:spPr bwMode="auto">
              <a:xfrm>
                <a:off x="8609327" y="991227"/>
                <a:ext cx="77123" cy="4297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Freeform 119"/>
              <p:cNvSpPr/>
              <p:nvPr/>
            </p:nvSpPr>
            <p:spPr bwMode="auto">
              <a:xfrm>
                <a:off x="8447738" y="1417634"/>
                <a:ext cx="161589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reeform 120"/>
              <p:cNvSpPr/>
              <p:nvPr/>
            </p:nvSpPr>
            <p:spPr bwMode="auto">
              <a:xfrm>
                <a:off x="8381634" y="2439024"/>
                <a:ext cx="77123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Freeform 121"/>
              <p:cNvSpPr/>
              <p:nvPr/>
            </p:nvSpPr>
            <p:spPr bwMode="auto">
              <a:xfrm>
                <a:off x="7316616" y="1206083"/>
                <a:ext cx="84468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reeform 122"/>
              <p:cNvSpPr/>
              <p:nvPr/>
            </p:nvSpPr>
            <p:spPr bwMode="auto">
              <a:xfrm>
                <a:off x="7379049" y="1417634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Freeform 123"/>
              <p:cNvSpPr>
                <a:spLocks noChangeArrowheads="1"/>
              </p:cNvSpPr>
              <p:nvPr/>
            </p:nvSpPr>
            <p:spPr bwMode="auto">
              <a:xfrm flipV="1">
                <a:off x="7391400" y="16287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124"/>
              <p:cNvSpPr/>
              <p:nvPr/>
            </p:nvSpPr>
            <p:spPr bwMode="auto">
              <a:xfrm>
                <a:off x="7456170" y="1810984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Freeform 125"/>
              <p:cNvSpPr/>
              <p:nvPr/>
            </p:nvSpPr>
            <p:spPr bwMode="auto">
              <a:xfrm>
                <a:off x="8458757" y="1979564"/>
                <a:ext cx="150570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Freeform 126"/>
              <p:cNvSpPr>
                <a:spLocks noChangeArrowheads="1"/>
              </p:cNvSpPr>
              <p:nvPr/>
            </p:nvSpPr>
            <p:spPr bwMode="auto">
              <a:xfrm flipV="1">
                <a:off x="8621713" y="11430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4" name="Freeform 127"/>
              <p:cNvSpPr/>
              <p:nvPr/>
            </p:nvSpPr>
            <p:spPr bwMode="auto">
              <a:xfrm>
                <a:off x="8458757" y="1645710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reeform 128"/>
              <p:cNvSpPr/>
              <p:nvPr/>
            </p:nvSpPr>
            <p:spPr bwMode="auto">
              <a:xfrm>
                <a:off x="8458757" y="1523409"/>
                <a:ext cx="150570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" name="Freeform 129"/>
              <p:cNvSpPr/>
              <p:nvPr/>
            </p:nvSpPr>
            <p:spPr bwMode="auto">
              <a:xfrm>
                <a:off x="8458757" y="1877094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130"/>
              <p:cNvSpPr/>
              <p:nvPr/>
            </p:nvSpPr>
            <p:spPr bwMode="auto">
              <a:xfrm>
                <a:off x="8458757" y="210517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131"/>
              <p:cNvSpPr>
                <a:spLocks noChangeArrowheads="1"/>
              </p:cNvSpPr>
              <p:nvPr/>
            </p:nvSpPr>
            <p:spPr bwMode="auto">
              <a:xfrm flipV="1">
                <a:off x="8458200" y="17526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132"/>
              <p:cNvSpPr/>
              <p:nvPr/>
            </p:nvSpPr>
            <p:spPr bwMode="auto">
              <a:xfrm>
                <a:off x="8076820" y="2591076"/>
                <a:ext cx="77121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Freeform 133"/>
              <p:cNvSpPr/>
              <p:nvPr/>
            </p:nvSpPr>
            <p:spPr bwMode="auto">
              <a:xfrm>
                <a:off x="7926247" y="2743128"/>
                <a:ext cx="84468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134"/>
              <p:cNvSpPr/>
              <p:nvPr/>
            </p:nvSpPr>
            <p:spPr bwMode="auto">
              <a:xfrm>
                <a:off x="8231064" y="2439024"/>
                <a:ext cx="7345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080" name="Freeform 135"/>
              <p:cNvSpPr/>
              <p:nvPr/>
            </p:nvSpPr>
            <p:spPr bwMode="auto">
              <a:xfrm flipH="1">
                <a:off x="8458757" y="531767"/>
                <a:ext cx="77121" cy="2280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8081" name="Straight Connector 136"/>
              <p:cNvCxnSpPr/>
              <p:nvPr/>
            </p:nvCxnSpPr>
            <p:spPr bwMode="auto">
              <a:xfrm flipV="1">
                <a:off x="8120889" y="303688"/>
                <a:ext cx="110174" cy="1983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82" name="Straight Connector 137"/>
              <p:cNvCxnSpPr/>
              <p:nvPr/>
            </p:nvCxnSpPr>
            <p:spPr bwMode="auto">
              <a:xfrm rot="5400000" flipH="1" flipV="1">
                <a:off x="8344354" y="539667"/>
                <a:ext cx="122301" cy="1065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83" name="Straight Connector 138"/>
              <p:cNvCxnSpPr/>
              <p:nvPr/>
            </p:nvCxnSpPr>
            <p:spPr bwMode="auto">
              <a:xfrm rot="5400000" flipH="1" flipV="1">
                <a:off x="8228671" y="502202"/>
                <a:ext cx="122304" cy="293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84" name="Straight Connector 139"/>
              <p:cNvCxnSpPr/>
              <p:nvPr/>
            </p:nvCxnSpPr>
            <p:spPr bwMode="auto">
              <a:xfrm rot="5400000" flipH="1" flipV="1">
                <a:off x="7804501" y="424340"/>
                <a:ext cx="122301" cy="330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85" name="Freeform 140"/>
              <p:cNvSpPr/>
              <p:nvPr/>
            </p:nvSpPr>
            <p:spPr bwMode="auto">
              <a:xfrm>
                <a:off x="8535878" y="835870"/>
                <a:ext cx="150573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8086" name="Straight Connector 141"/>
              <p:cNvCxnSpPr/>
              <p:nvPr/>
            </p:nvCxnSpPr>
            <p:spPr bwMode="auto">
              <a:xfrm rot="5400000" flipH="1" flipV="1">
                <a:off x="7955071" y="424340"/>
                <a:ext cx="122301" cy="33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87" name="Freeform 142"/>
              <p:cNvSpPr>
                <a:spLocks noChangeArrowheads="1"/>
              </p:cNvSpPr>
              <p:nvPr/>
            </p:nvSpPr>
            <p:spPr bwMode="auto">
              <a:xfrm flipV="1">
                <a:off x="73152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89" name="Freeform 143"/>
              <p:cNvSpPr>
                <a:spLocks noChangeArrowheads="1"/>
              </p:cNvSpPr>
              <p:nvPr/>
            </p:nvSpPr>
            <p:spPr bwMode="auto">
              <a:xfrm flipV="1">
                <a:off x="74676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90" name="Freeform 144"/>
              <p:cNvSpPr/>
              <p:nvPr/>
            </p:nvSpPr>
            <p:spPr bwMode="auto">
              <a:xfrm flipH="1">
                <a:off x="7694882" y="2743128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091" name="Freeform 145"/>
              <p:cNvSpPr>
                <a:spLocks noChangeArrowheads="1"/>
              </p:cNvSpPr>
              <p:nvPr/>
            </p:nvSpPr>
            <p:spPr bwMode="auto">
              <a:xfrm flipV="1">
                <a:off x="7620000" y="27432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37989" name="Content Placeholder 5" descr="virginia-physical-map.gif"/>
            <p:cNvPicPr>
              <a:picLocks noChangeAspect="1"/>
            </p:cNvPicPr>
            <p:nvPr/>
          </p:nvPicPr>
          <p:blipFill>
            <a:blip r:embed="rId2"/>
            <a:srcRect b="11925"/>
            <a:stretch>
              <a:fillRect/>
            </a:stretch>
          </p:blipFill>
          <p:spPr bwMode="auto">
            <a:xfrm>
              <a:off x="948" y="1152"/>
              <a:ext cx="3708" cy="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90" name="Rectangle 102"/>
            <p:cNvSpPr>
              <a:spLocks noChangeArrowheads="1"/>
            </p:cNvSpPr>
            <p:nvPr/>
          </p:nvSpPr>
          <p:spPr bwMode="auto">
            <a:xfrm>
              <a:off x="960" y="1056"/>
              <a:ext cx="163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941" name="Group 146"/>
            <p:cNvGrpSpPr>
              <a:grpSpLocks/>
            </p:cNvGrpSpPr>
            <p:nvPr/>
          </p:nvGrpSpPr>
          <p:grpSpPr bwMode="auto">
            <a:xfrm>
              <a:off x="2208" y="1804"/>
              <a:ext cx="374" cy="624"/>
              <a:chOff x="7162800" y="304800"/>
              <a:chExt cx="1600200" cy="2590800"/>
            </a:xfrm>
          </p:grpSpPr>
          <p:sp>
            <p:nvSpPr>
              <p:cNvPr id="38092" name="Freeform 102"/>
              <p:cNvSpPr/>
              <p:nvPr/>
            </p:nvSpPr>
            <p:spPr bwMode="auto">
              <a:xfrm>
                <a:off x="7302892" y="453779"/>
                <a:ext cx="1347007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72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093" name="Oval 104"/>
              <p:cNvSpPr/>
              <p:nvPr/>
            </p:nvSpPr>
            <p:spPr bwMode="auto">
              <a:xfrm>
                <a:off x="7956198" y="990542"/>
                <a:ext cx="121193" cy="15205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094" name="Oval 105"/>
              <p:cNvSpPr/>
              <p:nvPr/>
            </p:nvSpPr>
            <p:spPr bwMode="auto">
              <a:xfrm>
                <a:off x="8231635" y="914515"/>
                <a:ext cx="73450" cy="15205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095" name="Freeform 109"/>
              <p:cNvSpPr/>
              <p:nvPr/>
            </p:nvSpPr>
            <p:spPr bwMode="auto">
              <a:xfrm>
                <a:off x="7467760" y="626939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096" name="Freeform 110"/>
              <p:cNvSpPr/>
              <p:nvPr/>
            </p:nvSpPr>
            <p:spPr bwMode="auto">
              <a:xfrm>
                <a:off x="7390637" y="838490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097" name="Arc 111"/>
              <p:cNvSpPr/>
              <p:nvPr/>
            </p:nvSpPr>
            <p:spPr bwMode="auto">
              <a:xfrm rot="19234798">
                <a:off x="7857042" y="1271506"/>
                <a:ext cx="433352" cy="439629"/>
              </a:xfrm>
              <a:prstGeom prst="arc">
                <a:avLst/>
              </a:prstGeom>
              <a:no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098" name="Freeform 112"/>
              <p:cNvSpPr/>
              <p:nvPr/>
            </p:nvSpPr>
            <p:spPr bwMode="auto">
              <a:xfrm flipH="1">
                <a:off x="7317187" y="990542"/>
                <a:ext cx="150573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099" name="Freeform 113"/>
              <p:cNvSpPr>
                <a:spLocks noChangeArrowheads="1"/>
              </p:cNvSpPr>
              <p:nvPr/>
            </p:nvSpPr>
            <p:spPr bwMode="auto">
              <a:xfrm flipH="1" flipV="1">
                <a:off x="7650163" y="3048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00" name="Freeform 114"/>
              <p:cNvSpPr/>
              <p:nvPr/>
            </p:nvSpPr>
            <p:spPr bwMode="auto">
              <a:xfrm>
                <a:off x="7379621" y="2074737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01" name="Freeform 115"/>
              <p:cNvSpPr/>
              <p:nvPr/>
            </p:nvSpPr>
            <p:spPr bwMode="auto">
              <a:xfrm>
                <a:off x="7302498" y="2286287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02" name="Freeform 116"/>
              <p:cNvSpPr/>
              <p:nvPr/>
            </p:nvSpPr>
            <p:spPr bwMode="auto">
              <a:xfrm flipH="1">
                <a:off x="7162943" y="2438339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03" name="Freeform 117"/>
              <p:cNvSpPr>
                <a:spLocks noChangeArrowheads="1"/>
              </p:cNvSpPr>
              <p:nvPr/>
            </p:nvSpPr>
            <p:spPr bwMode="auto">
              <a:xfrm flipH="1" flipV="1">
                <a:off x="7315200" y="18288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04" name="Freeform 118"/>
              <p:cNvSpPr/>
              <p:nvPr/>
            </p:nvSpPr>
            <p:spPr bwMode="auto">
              <a:xfrm>
                <a:off x="8609899" y="990542"/>
                <a:ext cx="77123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05" name="Freeform 119"/>
              <p:cNvSpPr/>
              <p:nvPr/>
            </p:nvSpPr>
            <p:spPr bwMode="auto">
              <a:xfrm>
                <a:off x="8448310" y="1420253"/>
                <a:ext cx="161589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06" name="Freeform 120"/>
              <p:cNvSpPr/>
              <p:nvPr/>
            </p:nvSpPr>
            <p:spPr bwMode="auto">
              <a:xfrm>
                <a:off x="8382205" y="2438339"/>
                <a:ext cx="77123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07" name="Freeform 121"/>
              <p:cNvSpPr/>
              <p:nvPr/>
            </p:nvSpPr>
            <p:spPr bwMode="auto">
              <a:xfrm>
                <a:off x="7317187" y="1208703"/>
                <a:ext cx="84468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08" name="Freeform 122"/>
              <p:cNvSpPr/>
              <p:nvPr/>
            </p:nvSpPr>
            <p:spPr bwMode="auto">
              <a:xfrm>
                <a:off x="7379621" y="1420253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09" name="Freeform 123"/>
              <p:cNvSpPr>
                <a:spLocks noChangeArrowheads="1"/>
              </p:cNvSpPr>
              <p:nvPr/>
            </p:nvSpPr>
            <p:spPr bwMode="auto">
              <a:xfrm flipV="1">
                <a:off x="7391400" y="16287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110" name="Freeform 124"/>
              <p:cNvSpPr/>
              <p:nvPr/>
            </p:nvSpPr>
            <p:spPr bwMode="auto">
              <a:xfrm>
                <a:off x="7456741" y="1810299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11" name="Freeform 125"/>
              <p:cNvSpPr/>
              <p:nvPr/>
            </p:nvSpPr>
            <p:spPr bwMode="auto">
              <a:xfrm>
                <a:off x="8459328" y="1982184"/>
                <a:ext cx="150570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12" name="Freeform 126"/>
              <p:cNvSpPr>
                <a:spLocks noChangeArrowheads="1"/>
              </p:cNvSpPr>
              <p:nvPr/>
            </p:nvSpPr>
            <p:spPr bwMode="auto">
              <a:xfrm flipV="1">
                <a:off x="8621713" y="11430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13" name="Freeform 127"/>
              <p:cNvSpPr/>
              <p:nvPr/>
            </p:nvSpPr>
            <p:spPr bwMode="auto">
              <a:xfrm>
                <a:off x="8459328" y="1648330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14" name="Freeform 128"/>
              <p:cNvSpPr/>
              <p:nvPr/>
            </p:nvSpPr>
            <p:spPr bwMode="auto">
              <a:xfrm>
                <a:off x="8459328" y="1522722"/>
                <a:ext cx="150570" cy="79331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15" name="Freeform 129"/>
              <p:cNvSpPr/>
              <p:nvPr/>
            </p:nvSpPr>
            <p:spPr bwMode="auto">
              <a:xfrm>
                <a:off x="8459328" y="1876408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16" name="Freeform 130"/>
              <p:cNvSpPr/>
              <p:nvPr/>
            </p:nvSpPr>
            <p:spPr bwMode="auto">
              <a:xfrm>
                <a:off x="8459328" y="2104485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17" name="Freeform 131"/>
              <p:cNvSpPr>
                <a:spLocks noChangeArrowheads="1"/>
              </p:cNvSpPr>
              <p:nvPr/>
            </p:nvSpPr>
            <p:spPr bwMode="auto">
              <a:xfrm flipV="1">
                <a:off x="8458200" y="17526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118" name="Freeform 132"/>
              <p:cNvSpPr/>
              <p:nvPr/>
            </p:nvSpPr>
            <p:spPr bwMode="auto">
              <a:xfrm>
                <a:off x="8077391" y="2590391"/>
                <a:ext cx="77121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19" name="Freeform 133"/>
              <p:cNvSpPr/>
              <p:nvPr/>
            </p:nvSpPr>
            <p:spPr bwMode="auto">
              <a:xfrm>
                <a:off x="7926818" y="2742443"/>
                <a:ext cx="84468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20" name="Freeform 134"/>
              <p:cNvSpPr/>
              <p:nvPr/>
            </p:nvSpPr>
            <p:spPr bwMode="auto">
              <a:xfrm>
                <a:off x="8231635" y="2438339"/>
                <a:ext cx="7345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21" name="Freeform 135"/>
              <p:cNvSpPr/>
              <p:nvPr/>
            </p:nvSpPr>
            <p:spPr bwMode="auto">
              <a:xfrm flipH="1">
                <a:off x="8459328" y="534386"/>
                <a:ext cx="77121" cy="2280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8122" name="Straight Connector 136"/>
              <p:cNvCxnSpPr/>
              <p:nvPr/>
            </p:nvCxnSpPr>
            <p:spPr bwMode="auto">
              <a:xfrm flipV="1">
                <a:off x="8121461" y="306308"/>
                <a:ext cx="110174" cy="19502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23" name="Straight Connector 137"/>
              <p:cNvCxnSpPr/>
              <p:nvPr/>
            </p:nvCxnSpPr>
            <p:spPr bwMode="auto">
              <a:xfrm rot="5400000" flipH="1" flipV="1">
                <a:off x="8344925" y="542287"/>
                <a:ext cx="122301" cy="1065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24" name="Straight Connector 138"/>
              <p:cNvCxnSpPr/>
              <p:nvPr/>
            </p:nvCxnSpPr>
            <p:spPr bwMode="auto">
              <a:xfrm rot="5400000" flipH="1" flipV="1">
                <a:off x="8229243" y="504821"/>
                <a:ext cx="122304" cy="293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25" name="Straight Connector 139"/>
              <p:cNvCxnSpPr/>
              <p:nvPr/>
            </p:nvCxnSpPr>
            <p:spPr bwMode="auto">
              <a:xfrm rot="5400000" flipH="1" flipV="1">
                <a:off x="7806726" y="425306"/>
                <a:ext cx="118997" cy="330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26" name="Freeform 140"/>
              <p:cNvSpPr/>
              <p:nvPr/>
            </p:nvSpPr>
            <p:spPr bwMode="auto">
              <a:xfrm>
                <a:off x="8536449" y="838490"/>
                <a:ext cx="150573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8127" name="Straight Connector 141"/>
              <p:cNvCxnSpPr/>
              <p:nvPr/>
            </p:nvCxnSpPr>
            <p:spPr bwMode="auto">
              <a:xfrm rot="5400000" flipH="1" flipV="1">
                <a:off x="7957296" y="425306"/>
                <a:ext cx="118997" cy="33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28" name="Freeform 142"/>
              <p:cNvSpPr>
                <a:spLocks noChangeArrowheads="1"/>
              </p:cNvSpPr>
              <p:nvPr/>
            </p:nvSpPr>
            <p:spPr bwMode="auto">
              <a:xfrm flipV="1">
                <a:off x="73152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29" name="Freeform 143"/>
              <p:cNvSpPr>
                <a:spLocks noChangeArrowheads="1"/>
              </p:cNvSpPr>
              <p:nvPr/>
            </p:nvSpPr>
            <p:spPr bwMode="auto">
              <a:xfrm flipV="1">
                <a:off x="74676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30" name="Freeform 144"/>
              <p:cNvSpPr/>
              <p:nvPr/>
            </p:nvSpPr>
            <p:spPr bwMode="auto">
              <a:xfrm flipH="1">
                <a:off x="7695454" y="2742443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32" name="Freeform 145"/>
              <p:cNvSpPr>
                <a:spLocks noChangeArrowheads="1"/>
              </p:cNvSpPr>
              <p:nvPr/>
            </p:nvSpPr>
            <p:spPr bwMode="auto">
              <a:xfrm flipV="1">
                <a:off x="7620000" y="27432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38174" name="Group 148"/>
            <p:cNvGrpSpPr>
              <a:grpSpLocks/>
            </p:cNvGrpSpPr>
            <p:nvPr/>
          </p:nvGrpSpPr>
          <p:grpSpPr bwMode="auto">
            <a:xfrm>
              <a:off x="3168" y="2236"/>
              <a:ext cx="288" cy="336"/>
              <a:chOff x="1488" y="288"/>
              <a:chExt cx="1011" cy="720"/>
            </a:xfrm>
          </p:grpSpPr>
          <p:sp>
            <p:nvSpPr>
              <p:cNvPr id="38133" name="Cloud 108"/>
              <p:cNvSpPr/>
              <p:nvPr/>
            </p:nvSpPr>
            <p:spPr>
              <a:xfrm>
                <a:off x="2062" y="335"/>
                <a:ext cx="437" cy="276"/>
              </a:xfrm>
              <a:prstGeom prst="cloud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34" name="Cloud 100"/>
              <p:cNvSpPr/>
              <p:nvPr/>
            </p:nvSpPr>
            <p:spPr>
              <a:xfrm>
                <a:off x="1487" y="288"/>
                <a:ext cx="817" cy="720"/>
              </a:xfrm>
              <a:prstGeom prst="cloud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86" name="Group 151"/>
            <p:cNvGrpSpPr>
              <a:grpSpLocks/>
            </p:cNvGrpSpPr>
            <p:nvPr/>
          </p:nvGrpSpPr>
          <p:grpSpPr bwMode="auto">
            <a:xfrm>
              <a:off x="1536" y="2332"/>
              <a:ext cx="288" cy="336"/>
              <a:chOff x="1488" y="288"/>
              <a:chExt cx="1011" cy="720"/>
            </a:xfrm>
          </p:grpSpPr>
          <p:sp>
            <p:nvSpPr>
              <p:cNvPr id="38135" name="Cloud 108"/>
              <p:cNvSpPr/>
              <p:nvPr/>
            </p:nvSpPr>
            <p:spPr>
              <a:xfrm>
                <a:off x="2063" y="336"/>
                <a:ext cx="437" cy="276"/>
              </a:xfrm>
              <a:prstGeom prst="cloud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36" name="Cloud 100"/>
              <p:cNvSpPr/>
              <p:nvPr/>
            </p:nvSpPr>
            <p:spPr>
              <a:xfrm>
                <a:off x="1488" y="288"/>
                <a:ext cx="817" cy="720"/>
              </a:xfrm>
              <a:prstGeom prst="cloud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87" name="Group 154"/>
            <p:cNvGrpSpPr>
              <a:grpSpLocks/>
            </p:cNvGrpSpPr>
            <p:nvPr/>
          </p:nvGrpSpPr>
          <p:grpSpPr bwMode="auto">
            <a:xfrm>
              <a:off x="2928" y="1804"/>
              <a:ext cx="288" cy="336"/>
              <a:chOff x="1488" y="288"/>
              <a:chExt cx="1011" cy="720"/>
            </a:xfrm>
          </p:grpSpPr>
          <p:sp>
            <p:nvSpPr>
              <p:cNvPr id="109" name="Cloud 108"/>
              <p:cNvSpPr/>
              <p:nvPr/>
            </p:nvSpPr>
            <p:spPr>
              <a:xfrm>
                <a:off x="2064" y="337"/>
                <a:ext cx="434" cy="276"/>
              </a:xfrm>
              <a:prstGeom prst="cloud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Cloud 100"/>
              <p:cNvSpPr/>
              <p:nvPr/>
            </p:nvSpPr>
            <p:spPr>
              <a:xfrm>
                <a:off x="1489" y="289"/>
                <a:ext cx="814" cy="720"/>
              </a:xfrm>
              <a:prstGeom prst="cloud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988" name="Group 146"/>
            <p:cNvGrpSpPr>
              <a:grpSpLocks/>
            </p:cNvGrpSpPr>
            <p:nvPr/>
          </p:nvGrpSpPr>
          <p:grpSpPr bwMode="auto">
            <a:xfrm>
              <a:off x="3370" y="1276"/>
              <a:ext cx="374" cy="624"/>
              <a:chOff x="7162800" y="304800"/>
              <a:chExt cx="1600200" cy="2590800"/>
            </a:xfrm>
          </p:grpSpPr>
          <p:sp>
            <p:nvSpPr>
              <p:cNvPr id="38137" name="Freeform 102"/>
              <p:cNvSpPr/>
              <p:nvPr/>
            </p:nvSpPr>
            <p:spPr bwMode="auto">
              <a:xfrm>
                <a:off x="7302892" y="453779"/>
                <a:ext cx="1347007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72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38" name="Oval 104"/>
              <p:cNvSpPr/>
              <p:nvPr/>
            </p:nvSpPr>
            <p:spPr bwMode="auto">
              <a:xfrm>
                <a:off x="7953311" y="991227"/>
                <a:ext cx="124864" cy="15205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39" name="Oval 105"/>
              <p:cNvSpPr/>
              <p:nvPr/>
            </p:nvSpPr>
            <p:spPr bwMode="auto">
              <a:xfrm>
                <a:off x="8228746" y="911895"/>
                <a:ext cx="77123" cy="1553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40" name="Freeform 109"/>
              <p:cNvSpPr/>
              <p:nvPr/>
            </p:nvSpPr>
            <p:spPr bwMode="auto">
              <a:xfrm>
                <a:off x="7468544" y="627625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41" name="Freeform 110"/>
              <p:cNvSpPr/>
              <p:nvPr/>
            </p:nvSpPr>
            <p:spPr bwMode="auto">
              <a:xfrm>
                <a:off x="7391421" y="835870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42" name="Arc 111"/>
              <p:cNvSpPr/>
              <p:nvPr/>
            </p:nvSpPr>
            <p:spPr bwMode="auto">
              <a:xfrm rot="19234798">
                <a:off x="7857827" y="1268886"/>
                <a:ext cx="433352" cy="442933"/>
              </a:xfrm>
              <a:prstGeom prst="arc">
                <a:avLst/>
              </a:prstGeom>
              <a:no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43" name="Freeform 112"/>
              <p:cNvSpPr/>
              <p:nvPr/>
            </p:nvSpPr>
            <p:spPr bwMode="auto">
              <a:xfrm flipH="1">
                <a:off x="7314300" y="991227"/>
                <a:ext cx="154244" cy="7602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44" name="Freeform 113"/>
              <p:cNvSpPr>
                <a:spLocks noChangeArrowheads="1"/>
              </p:cNvSpPr>
              <p:nvPr/>
            </p:nvSpPr>
            <p:spPr bwMode="auto">
              <a:xfrm flipH="1" flipV="1">
                <a:off x="7650163" y="3048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45" name="Freeform 114"/>
              <p:cNvSpPr/>
              <p:nvPr/>
            </p:nvSpPr>
            <p:spPr bwMode="auto">
              <a:xfrm>
                <a:off x="7380405" y="207542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46" name="Freeform 115"/>
              <p:cNvSpPr/>
              <p:nvPr/>
            </p:nvSpPr>
            <p:spPr bwMode="auto">
              <a:xfrm>
                <a:off x="7303282" y="228697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47" name="Freeform 116"/>
              <p:cNvSpPr/>
              <p:nvPr/>
            </p:nvSpPr>
            <p:spPr bwMode="auto">
              <a:xfrm flipH="1">
                <a:off x="7163728" y="2439024"/>
                <a:ext cx="150573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48" name="Freeform 117"/>
              <p:cNvSpPr>
                <a:spLocks noChangeArrowheads="1"/>
              </p:cNvSpPr>
              <p:nvPr/>
            </p:nvSpPr>
            <p:spPr bwMode="auto">
              <a:xfrm flipH="1" flipV="1">
                <a:off x="7315200" y="18288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49" name="Freeform 118"/>
              <p:cNvSpPr/>
              <p:nvPr/>
            </p:nvSpPr>
            <p:spPr bwMode="auto">
              <a:xfrm>
                <a:off x="8610683" y="991227"/>
                <a:ext cx="73450" cy="4297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50" name="Freeform 119"/>
              <p:cNvSpPr/>
              <p:nvPr/>
            </p:nvSpPr>
            <p:spPr bwMode="auto">
              <a:xfrm>
                <a:off x="8445423" y="1417634"/>
                <a:ext cx="16526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51" name="Freeform 120"/>
              <p:cNvSpPr/>
              <p:nvPr/>
            </p:nvSpPr>
            <p:spPr bwMode="auto">
              <a:xfrm>
                <a:off x="8379318" y="2439024"/>
                <a:ext cx="77121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52" name="Freeform 121"/>
              <p:cNvSpPr/>
              <p:nvPr/>
            </p:nvSpPr>
            <p:spPr bwMode="auto">
              <a:xfrm>
                <a:off x="7314300" y="1206083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53" name="Freeform 122"/>
              <p:cNvSpPr/>
              <p:nvPr/>
            </p:nvSpPr>
            <p:spPr bwMode="auto">
              <a:xfrm>
                <a:off x="7380405" y="1417634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54" name="Freeform 123"/>
              <p:cNvSpPr>
                <a:spLocks noChangeArrowheads="1"/>
              </p:cNvSpPr>
              <p:nvPr/>
            </p:nvSpPr>
            <p:spPr bwMode="auto">
              <a:xfrm flipV="1">
                <a:off x="7391400" y="16287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155" name="Freeform 124"/>
              <p:cNvSpPr/>
              <p:nvPr/>
            </p:nvSpPr>
            <p:spPr bwMode="auto">
              <a:xfrm>
                <a:off x="7457526" y="1810984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56" name="Freeform 125"/>
              <p:cNvSpPr/>
              <p:nvPr/>
            </p:nvSpPr>
            <p:spPr bwMode="auto">
              <a:xfrm>
                <a:off x="8456439" y="1979564"/>
                <a:ext cx="154244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57" name="Freeform 126"/>
              <p:cNvSpPr>
                <a:spLocks noChangeArrowheads="1"/>
              </p:cNvSpPr>
              <p:nvPr/>
            </p:nvSpPr>
            <p:spPr bwMode="auto">
              <a:xfrm flipV="1">
                <a:off x="8621713" y="11430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58" name="Freeform 127"/>
              <p:cNvSpPr/>
              <p:nvPr/>
            </p:nvSpPr>
            <p:spPr bwMode="auto">
              <a:xfrm>
                <a:off x="8456439" y="1645710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59" name="Freeform 128"/>
              <p:cNvSpPr/>
              <p:nvPr/>
            </p:nvSpPr>
            <p:spPr bwMode="auto">
              <a:xfrm>
                <a:off x="8456439" y="1523409"/>
                <a:ext cx="154244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60" name="Freeform 129"/>
              <p:cNvSpPr/>
              <p:nvPr/>
            </p:nvSpPr>
            <p:spPr bwMode="auto">
              <a:xfrm>
                <a:off x="8456439" y="1877094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61" name="Freeform 130"/>
              <p:cNvSpPr/>
              <p:nvPr/>
            </p:nvSpPr>
            <p:spPr bwMode="auto">
              <a:xfrm>
                <a:off x="8456439" y="210517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62" name="Freeform 131"/>
              <p:cNvSpPr>
                <a:spLocks noChangeArrowheads="1"/>
              </p:cNvSpPr>
              <p:nvPr/>
            </p:nvSpPr>
            <p:spPr bwMode="auto">
              <a:xfrm flipV="1">
                <a:off x="8458200" y="17526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163" name="Freeform 132"/>
              <p:cNvSpPr/>
              <p:nvPr/>
            </p:nvSpPr>
            <p:spPr bwMode="auto">
              <a:xfrm>
                <a:off x="8078175" y="2591076"/>
                <a:ext cx="73450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64" name="Freeform 133"/>
              <p:cNvSpPr/>
              <p:nvPr/>
            </p:nvSpPr>
            <p:spPr bwMode="auto">
              <a:xfrm>
                <a:off x="7923931" y="2743128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165" name="Freeform 134"/>
              <p:cNvSpPr/>
              <p:nvPr/>
            </p:nvSpPr>
            <p:spPr bwMode="auto">
              <a:xfrm>
                <a:off x="8228746" y="2439024"/>
                <a:ext cx="77123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66" name="Freeform 135"/>
              <p:cNvSpPr/>
              <p:nvPr/>
            </p:nvSpPr>
            <p:spPr bwMode="auto">
              <a:xfrm flipH="1">
                <a:off x="8456439" y="531767"/>
                <a:ext cx="77123" cy="2280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8167" name="Straight Connector 136"/>
              <p:cNvCxnSpPr/>
              <p:nvPr/>
            </p:nvCxnSpPr>
            <p:spPr bwMode="auto">
              <a:xfrm flipV="1">
                <a:off x="8122245" y="303688"/>
                <a:ext cx="106501" cy="1983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68" name="Straight Connector 137"/>
              <p:cNvCxnSpPr/>
              <p:nvPr/>
            </p:nvCxnSpPr>
            <p:spPr bwMode="auto">
              <a:xfrm rot="5400000" flipH="1" flipV="1">
                <a:off x="8342038" y="539667"/>
                <a:ext cx="122301" cy="1065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69" name="Straight Connector 138"/>
              <p:cNvCxnSpPr/>
              <p:nvPr/>
            </p:nvCxnSpPr>
            <p:spPr bwMode="auto">
              <a:xfrm rot="5400000" flipH="1" flipV="1">
                <a:off x="8228190" y="500365"/>
                <a:ext cx="122304" cy="33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70" name="Straight Connector 139"/>
              <p:cNvCxnSpPr/>
              <p:nvPr/>
            </p:nvCxnSpPr>
            <p:spPr bwMode="auto">
              <a:xfrm rot="5400000" flipH="1" flipV="1">
                <a:off x="7802183" y="424340"/>
                <a:ext cx="122301" cy="33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71" name="Freeform 140"/>
              <p:cNvSpPr/>
              <p:nvPr/>
            </p:nvSpPr>
            <p:spPr bwMode="auto">
              <a:xfrm>
                <a:off x="8533562" y="835870"/>
                <a:ext cx="15057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8172" name="Straight Connector 141"/>
              <p:cNvCxnSpPr/>
              <p:nvPr/>
            </p:nvCxnSpPr>
            <p:spPr bwMode="auto">
              <a:xfrm rot="5400000" flipH="1" flipV="1">
                <a:off x="7954590" y="426177"/>
                <a:ext cx="122301" cy="293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73" name="Freeform 142"/>
              <p:cNvSpPr>
                <a:spLocks noChangeArrowheads="1"/>
              </p:cNvSpPr>
              <p:nvPr/>
            </p:nvSpPr>
            <p:spPr bwMode="auto">
              <a:xfrm flipV="1">
                <a:off x="73152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75" name="Freeform 143"/>
              <p:cNvSpPr>
                <a:spLocks noChangeArrowheads="1"/>
              </p:cNvSpPr>
              <p:nvPr/>
            </p:nvSpPr>
            <p:spPr bwMode="auto">
              <a:xfrm flipV="1">
                <a:off x="74676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920" name="Freeform 144"/>
              <p:cNvSpPr/>
              <p:nvPr/>
            </p:nvSpPr>
            <p:spPr bwMode="auto">
              <a:xfrm flipH="1">
                <a:off x="7696238" y="2743128"/>
                <a:ext cx="150570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21" name="Freeform 145"/>
              <p:cNvSpPr>
                <a:spLocks noChangeArrowheads="1"/>
              </p:cNvSpPr>
              <p:nvPr/>
            </p:nvSpPr>
            <p:spPr bwMode="auto">
              <a:xfrm flipV="1">
                <a:off x="7620000" y="27432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37991" name="Group 146"/>
            <p:cNvGrpSpPr>
              <a:grpSpLocks/>
            </p:cNvGrpSpPr>
            <p:nvPr/>
          </p:nvGrpSpPr>
          <p:grpSpPr bwMode="auto">
            <a:xfrm>
              <a:off x="3744" y="2044"/>
              <a:ext cx="374" cy="624"/>
              <a:chOff x="7162800" y="304800"/>
              <a:chExt cx="1600200" cy="2590800"/>
            </a:xfrm>
          </p:grpSpPr>
          <p:sp>
            <p:nvSpPr>
              <p:cNvPr id="37922" name="Freeform 102"/>
              <p:cNvSpPr/>
              <p:nvPr/>
            </p:nvSpPr>
            <p:spPr bwMode="auto">
              <a:xfrm>
                <a:off x="7302892" y="453779"/>
                <a:ext cx="1347007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72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23" name="Oval 104"/>
              <p:cNvSpPr/>
              <p:nvPr/>
            </p:nvSpPr>
            <p:spPr bwMode="auto">
              <a:xfrm>
                <a:off x="7954308" y="992334"/>
                <a:ext cx="121191" cy="15205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24" name="Oval 105"/>
              <p:cNvSpPr/>
              <p:nvPr/>
            </p:nvSpPr>
            <p:spPr bwMode="auto">
              <a:xfrm>
                <a:off x="8229743" y="913003"/>
                <a:ext cx="73450" cy="15535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25" name="Freeform 109"/>
              <p:cNvSpPr/>
              <p:nvPr/>
            </p:nvSpPr>
            <p:spPr bwMode="auto">
              <a:xfrm>
                <a:off x="7465868" y="628732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26" name="Freeform 110"/>
              <p:cNvSpPr/>
              <p:nvPr/>
            </p:nvSpPr>
            <p:spPr bwMode="auto">
              <a:xfrm>
                <a:off x="7388747" y="836976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27" name="Arc 111"/>
              <p:cNvSpPr/>
              <p:nvPr/>
            </p:nvSpPr>
            <p:spPr bwMode="auto">
              <a:xfrm rot="19234798">
                <a:off x="7855150" y="1269994"/>
                <a:ext cx="433352" cy="442933"/>
              </a:xfrm>
              <a:prstGeom prst="arc">
                <a:avLst/>
              </a:prstGeom>
              <a:no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28" name="Freeform 112"/>
              <p:cNvSpPr/>
              <p:nvPr/>
            </p:nvSpPr>
            <p:spPr bwMode="auto">
              <a:xfrm flipH="1">
                <a:off x="7315297" y="992334"/>
                <a:ext cx="150570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29" name="Freeform 113"/>
              <p:cNvSpPr>
                <a:spLocks noChangeArrowheads="1"/>
              </p:cNvSpPr>
              <p:nvPr/>
            </p:nvSpPr>
            <p:spPr bwMode="auto">
              <a:xfrm flipH="1" flipV="1">
                <a:off x="7650163" y="3048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930" name="Freeform 114"/>
              <p:cNvSpPr/>
              <p:nvPr/>
            </p:nvSpPr>
            <p:spPr bwMode="auto">
              <a:xfrm>
                <a:off x="7377728" y="2076530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31" name="Freeform 115"/>
              <p:cNvSpPr/>
              <p:nvPr/>
            </p:nvSpPr>
            <p:spPr bwMode="auto">
              <a:xfrm>
                <a:off x="7300607" y="2288080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32" name="Freeform 116"/>
              <p:cNvSpPr/>
              <p:nvPr/>
            </p:nvSpPr>
            <p:spPr bwMode="auto">
              <a:xfrm flipH="1">
                <a:off x="7161053" y="2440132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33" name="Freeform 117"/>
              <p:cNvSpPr>
                <a:spLocks noChangeArrowheads="1"/>
              </p:cNvSpPr>
              <p:nvPr/>
            </p:nvSpPr>
            <p:spPr bwMode="auto">
              <a:xfrm flipH="1" flipV="1">
                <a:off x="7315200" y="18288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934" name="Freeform 118"/>
              <p:cNvSpPr/>
              <p:nvPr/>
            </p:nvSpPr>
            <p:spPr bwMode="auto">
              <a:xfrm>
                <a:off x="8608009" y="992334"/>
                <a:ext cx="77121" cy="4297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35" name="Freeform 119"/>
              <p:cNvSpPr/>
              <p:nvPr/>
            </p:nvSpPr>
            <p:spPr bwMode="auto">
              <a:xfrm>
                <a:off x="8446420" y="1418739"/>
                <a:ext cx="161589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36" name="Freeform 120"/>
              <p:cNvSpPr/>
              <p:nvPr/>
            </p:nvSpPr>
            <p:spPr bwMode="auto">
              <a:xfrm>
                <a:off x="8380315" y="2440132"/>
                <a:ext cx="77121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37" name="Freeform 121"/>
              <p:cNvSpPr/>
              <p:nvPr/>
            </p:nvSpPr>
            <p:spPr bwMode="auto">
              <a:xfrm>
                <a:off x="7315297" y="1207189"/>
                <a:ext cx="84466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38" name="Freeform 122"/>
              <p:cNvSpPr/>
              <p:nvPr/>
            </p:nvSpPr>
            <p:spPr bwMode="auto">
              <a:xfrm>
                <a:off x="7377728" y="1418739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39" name="Freeform 123"/>
              <p:cNvSpPr>
                <a:spLocks noChangeArrowheads="1"/>
              </p:cNvSpPr>
              <p:nvPr/>
            </p:nvSpPr>
            <p:spPr bwMode="auto">
              <a:xfrm flipV="1">
                <a:off x="7391400" y="16287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940" name="Freeform 124"/>
              <p:cNvSpPr/>
              <p:nvPr/>
            </p:nvSpPr>
            <p:spPr bwMode="auto">
              <a:xfrm>
                <a:off x="7454851" y="1812092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42" name="Freeform 125"/>
              <p:cNvSpPr/>
              <p:nvPr/>
            </p:nvSpPr>
            <p:spPr bwMode="auto">
              <a:xfrm>
                <a:off x="8457436" y="1980670"/>
                <a:ext cx="150573" cy="7602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43" name="Freeform 126"/>
              <p:cNvSpPr>
                <a:spLocks noChangeArrowheads="1"/>
              </p:cNvSpPr>
              <p:nvPr/>
            </p:nvSpPr>
            <p:spPr bwMode="auto">
              <a:xfrm flipV="1">
                <a:off x="8621713" y="11430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944" name="Freeform 127"/>
              <p:cNvSpPr/>
              <p:nvPr/>
            </p:nvSpPr>
            <p:spPr bwMode="auto">
              <a:xfrm>
                <a:off x="8457436" y="1646818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45" name="Freeform 128"/>
              <p:cNvSpPr/>
              <p:nvPr/>
            </p:nvSpPr>
            <p:spPr bwMode="auto">
              <a:xfrm>
                <a:off x="8457436" y="1524515"/>
                <a:ext cx="150573" cy="7602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46" name="Freeform 129"/>
              <p:cNvSpPr/>
              <p:nvPr/>
            </p:nvSpPr>
            <p:spPr bwMode="auto">
              <a:xfrm>
                <a:off x="8457436" y="1878201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47" name="Freeform 130"/>
              <p:cNvSpPr/>
              <p:nvPr/>
            </p:nvSpPr>
            <p:spPr bwMode="auto">
              <a:xfrm>
                <a:off x="8457436" y="2106278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48" name="Freeform 131"/>
              <p:cNvSpPr>
                <a:spLocks noChangeArrowheads="1"/>
              </p:cNvSpPr>
              <p:nvPr/>
            </p:nvSpPr>
            <p:spPr bwMode="auto">
              <a:xfrm flipV="1">
                <a:off x="8458200" y="17526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949" name="Freeform 132"/>
              <p:cNvSpPr/>
              <p:nvPr/>
            </p:nvSpPr>
            <p:spPr bwMode="auto">
              <a:xfrm>
                <a:off x="8075499" y="2592184"/>
                <a:ext cx="77123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50" name="Freeform 133"/>
              <p:cNvSpPr/>
              <p:nvPr/>
            </p:nvSpPr>
            <p:spPr bwMode="auto">
              <a:xfrm>
                <a:off x="7924928" y="2744235"/>
                <a:ext cx="84466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51" name="Freeform 134"/>
              <p:cNvSpPr/>
              <p:nvPr/>
            </p:nvSpPr>
            <p:spPr bwMode="auto">
              <a:xfrm>
                <a:off x="8229743" y="2440132"/>
                <a:ext cx="7345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6" name="Freeform 135"/>
              <p:cNvSpPr/>
              <p:nvPr/>
            </p:nvSpPr>
            <p:spPr bwMode="auto">
              <a:xfrm flipH="1">
                <a:off x="8457436" y="532872"/>
                <a:ext cx="77123" cy="228079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7" name="Straight Connector 136"/>
              <p:cNvCxnSpPr/>
              <p:nvPr/>
            </p:nvCxnSpPr>
            <p:spPr bwMode="auto">
              <a:xfrm flipV="1">
                <a:off x="8119568" y="304796"/>
                <a:ext cx="110174" cy="1983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137"/>
              <p:cNvCxnSpPr/>
              <p:nvPr/>
            </p:nvCxnSpPr>
            <p:spPr bwMode="auto">
              <a:xfrm rot="5400000" flipH="1" flipV="1">
                <a:off x="8343035" y="540773"/>
                <a:ext cx="122304" cy="1065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38"/>
              <p:cNvCxnSpPr/>
              <p:nvPr/>
            </p:nvCxnSpPr>
            <p:spPr bwMode="auto">
              <a:xfrm rot="5400000" flipH="1" flipV="1">
                <a:off x="8227350" y="503309"/>
                <a:ext cx="122301" cy="293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139"/>
              <p:cNvCxnSpPr/>
              <p:nvPr/>
            </p:nvCxnSpPr>
            <p:spPr bwMode="auto">
              <a:xfrm rot="5400000" flipH="1" flipV="1">
                <a:off x="7803180" y="425446"/>
                <a:ext cx="122304" cy="33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40"/>
              <p:cNvSpPr/>
              <p:nvPr/>
            </p:nvSpPr>
            <p:spPr bwMode="auto">
              <a:xfrm>
                <a:off x="8534559" y="836976"/>
                <a:ext cx="15057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4" name="Straight Connector 141"/>
              <p:cNvCxnSpPr/>
              <p:nvPr/>
            </p:nvCxnSpPr>
            <p:spPr bwMode="auto">
              <a:xfrm rot="5400000" flipH="1" flipV="1">
                <a:off x="7953753" y="425446"/>
                <a:ext cx="122304" cy="330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Freeform 142"/>
              <p:cNvSpPr>
                <a:spLocks noChangeArrowheads="1"/>
              </p:cNvSpPr>
              <p:nvPr/>
            </p:nvSpPr>
            <p:spPr bwMode="auto">
              <a:xfrm flipV="1">
                <a:off x="73152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08" name="Freeform 143"/>
              <p:cNvSpPr>
                <a:spLocks noChangeArrowheads="1"/>
              </p:cNvSpPr>
              <p:nvPr/>
            </p:nvSpPr>
            <p:spPr bwMode="auto">
              <a:xfrm flipV="1">
                <a:off x="74676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984" name="Freeform 144"/>
              <p:cNvSpPr/>
              <p:nvPr/>
            </p:nvSpPr>
            <p:spPr bwMode="auto">
              <a:xfrm flipH="1">
                <a:off x="7693561" y="2744235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85" name="Freeform 145"/>
              <p:cNvSpPr>
                <a:spLocks noChangeArrowheads="1"/>
              </p:cNvSpPr>
              <p:nvPr/>
            </p:nvSpPr>
            <p:spPr bwMode="auto">
              <a:xfrm flipV="1">
                <a:off x="7620000" y="27432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37992" name="Group 146"/>
            <p:cNvGrpSpPr>
              <a:grpSpLocks/>
            </p:cNvGrpSpPr>
            <p:nvPr/>
          </p:nvGrpSpPr>
          <p:grpSpPr bwMode="auto">
            <a:xfrm>
              <a:off x="2592" y="2572"/>
              <a:ext cx="374" cy="624"/>
              <a:chOff x="7162800" y="304800"/>
              <a:chExt cx="1600200" cy="2590800"/>
            </a:xfrm>
          </p:grpSpPr>
          <p:sp>
            <p:nvSpPr>
              <p:cNvPr id="103" name="Freeform 102"/>
              <p:cNvSpPr/>
              <p:nvPr/>
            </p:nvSpPr>
            <p:spPr bwMode="auto">
              <a:xfrm>
                <a:off x="7302892" y="453779"/>
                <a:ext cx="1347007" cy="2320478"/>
              </a:xfrm>
              <a:custGeom>
                <a:avLst/>
                <a:gdLst>
                  <a:gd name="connsiteX0" fmla="*/ 290248 w 1347006"/>
                  <a:gd name="connsiteY0" fmla="*/ 221303 h 2320478"/>
                  <a:gd name="connsiteX1" fmla="*/ 145926 w 1347006"/>
                  <a:gd name="connsiteY1" fmla="*/ 490716 h 2320478"/>
                  <a:gd name="connsiteX2" fmla="*/ 136305 w 1347006"/>
                  <a:gd name="connsiteY2" fmla="*/ 1039164 h 2320478"/>
                  <a:gd name="connsiteX3" fmla="*/ 232519 w 1347006"/>
                  <a:gd name="connsiteY3" fmla="*/ 1529880 h 2320478"/>
                  <a:gd name="connsiteX4" fmla="*/ 126683 w 1347006"/>
                  <a:gd name="connsiteY4" fmla="*/ 1789671 h 2320478"/>
                  <a:gd name="connsiteX5" fmla="*/ 1604 w 1347006"/>
                  <a:gd name="connsiteY5" fmla="*/ 2049462 h 2320478"/>
                  <a:gd name="connsiteX6" fmla="*/ 136305 w 1347006"/>
                  <a:gd name="connsiteY6" fmla="*/ 2203412 h 2320478"/>
                  <a:gd name="connsiteX7" fmla="*/ 607756 w 1347006"/>
                  <a:gd name="connsiteY7" fmla="*/ 2290009 h 2320478"/>
                  <a:gd name="connsiteX8" fmla="*/ 877157 w 1347006"/>
                  <a:gd name="connsiteY8" fmla="*/ 2020596 h 2320478"/>
                  <a:gd name="connsiteX9" fmla="*/ 1223530 w 1347006"/>
                  <a:gd name="connsiteY9" fmla="*/ 1924377 h 2320478"/>
                  <a:gd name="connsiteX10" fmla="*/ 1146558 w 1347006"/>
                  <a:gd name="connsiteY10" fmla="*/ 1549124 h 2320478"/>
                  <a:gd name="connsiteX11" fmla="*/ 1165801 w 1347006"/>
                  <a:gd name="connsiteY11" fmla="*/ 1193114 h 2320478"/>
                  <a:gd name="connsiteX12" fmla="*/ 1127316 w 1347006"/>
                  <a:gd name="connsiteY12" fmla="*/ 971810 h 2320478"/>
                  <a:gd name="connsiteX13" fmla="*/ 1271638 w 1347006"/>
                  <a:gd name="connsiteY13" fmla="*/ 865970 h 2320478"/>
                  <a:gd name="connsiteX14" fmla="*/ 1271638 w 1347006"/>
                  <a:gd name="connsiteY14" fmla="*/ 413741 h 2320478"/>
                  <a:gd name="connsiteX15" fmla="*/ 819429 w 1347006"/>
                  <a:gd name="connsiteY15" fmla="*/ 48109 h 2320478"/>
                  <a:gd name="connsiteX16" fmla="*/ 338355 w 1347006"/>
                  <a:gd name="connsiteY16" fmla="*/ 125084 h 2320478"/>
                  <a:gd name="connsiteX17" fmla="*/ 203655 w 1347006"/>
                  <a:gd name="connsiteY17" fmla="*/ 365632 h 2320478"/>
                  <a:gd name="connsiteX18" fmla="*/ 203655 w 1347006"/>
                  <a:gd name="connsiteY18" fmla="*/ 365632 h 23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7006" h="2320478">
                    <a:moveTo>
                      <a:pt x="290248" y="221303"/>
                    </a:moveTo>
                    <a:cubicBezTo>
                      <a:pt x="230915" y="287854"/>
                      <a:pt x="171583" y="354406"/>
                      <a:pt x="145926" y="490716"/>
                    </a:cubicBezTo>
                    <a:cubicBezTo>
                      <a:pt x="120269" y="627026"/>
                      <a:pt x="121873" y="865970"/>
                      <a:pt x="136305" y="1039164"/>
                    </a:cubicBezTo>
                    <a:cubicBezTo>
                      <a:pt x="150737" y="1212358"/>
                      <a:pt x="234123" y="1404796"/>
                      <a:pt x="232519" y="1529880"/>
                    </a:cubicBezTo>
                    <a:cubicBezTo>
                      <a:pt x="230915" y="1654964"/>
                      <a:pt x="165169" y="1703074"/>
                      <a:pt x="126683" y="1789671"/>
                    </a:cubicBezTo>
                    <a:cubicBezTo>
                      <a:pt x="88197" y="1876268"/>
                      <a:pt x="0" y="1980505"/>
                      <a:pt x="1604" y="2049462"/>
                    </a:cubicBezTo>
                    <a:cubicBezTo>
                      <a:pt x="3208" y="2118419"/>
                      <a:pt x="35280" y="2163321"/>
                      <a:pt x="136305" y="2203412"/>
                    </a:cubicBezTo>
                    <a:cubicBezTo>
                      <a:pt x="237330" y="2243503"/>
                      <a:pt x="484281" y="2320478"/>
                      <a:pt x="607756" y="2290009"/>
                    </a:cubicBezTo>
                    <a:cubicBezTo>
                      <a:pt x="731231" y="2259540"/>
                      <a:pt x="774528" y="2081535"/>
                      <a:pt x="877157" y="2020596"/>
                    </a:cubicBezTo>
                    <a:cubicBezTo>
                      <a:pt x="979786" y="1959657"/>
                      <a:pt x="1178630" y="2002956"/>
                      <a:pt x="1223530" y="1924377"/>
                    </a:cubicBezTo>
                    <a:cubicBezTo>
                      <a:pt x="1268430" y="1845798"/>
                      <a:pt x="1156179" y="1671001"/>
                      <a:pt x="1146558" y="1549124"/>
                    </a:cubicBezTo>
                    <a:cubicBezTo>
                      <a:pt x="1136937" y="1427247"/>
                      <a:pt x="1169008" y="1289333"/>
                      <a:pt x="1165801" y="1193114"/>
                    </a:cubicBezTo>
                    <a:cubicBezTo>
                      <a:pt x="1162594" y="1096895"/>
                      <a:pt x="1109677" y="1026334"/>
                      <a:pt x="1127316" y="971810"/>
                    </a:cubicBezTo>
                    <a:cubicBezTo>
                      <a:pt x="1144955" y="917286"/>
                      <a:pt x="1247584" y="958981"/>
                      <a:pt x="1271638" y="865970"/>
                    </a:cubicBezTo>
                    <a:cubicBezTo>
                      <a:pt x="1295692" y="772959"/>
                      <a:pt x="1347006" y="550051"/>
                      <a:pt x="1271638" y="413741"/>
                    </a:cubicBezTo>
                    <a:cubicBezTo>
                      <a:pt x="1196270" y="277431"/>
                      <a:pt x="974976" y="96218"/>
                      <a:pt x="819429" y="48109"/>
                    </a:cubicBezTo>
                    <a:cubicBezTo>
                      <a:pt x="663882" y="0"/>
                      <a:pt x="440984" y="72164"/>
                      <a:pt x="338355" y="125084"/>
                    </a:cubicBezTo>
                    <a:cubicBezTo>
                      <a:pt x="235726" y="178004"/>
                      <a:pt x="203655" y="365632"/>
                      <a:pt x="203655" y="365632"/>
                    </a:cubicBezTo>
                    <a:lnTo>
                      <a:pt x="203655" y="365632"/>
                    </a:lnTo>
                  </a:path>
                </a:pathLst>
              </a:custGeom>
              <a:gradFill flip="none" rotWithShape="1">
                <a:gsLst>
                  <a:gs pos="72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7954808" y="991647"/>
                <a:ext cx="121191" cy="15205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8230242" y="912316"/>
                <a:ext cx="73450" cy="1553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7466367" y="628045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7389247" y="836291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Arc 111"/>
              <p:cNvSpPr/>
              <p:nvPr/>
            </p:nvSpPr>
            <p:spPr bwMode="auto">
              <a:xfrm rot="19234798">
                <a:off x="7855650" y="1269307"/>
                <a:ext cx="433352" cy="442933"/>
              </a:xfrm>
              <a:prstGeom prst="arc">
                <a:avLst/>
              </a:prstGeom>
              <a:no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 flipH="1">
                <a:off x="7315797" y="991647"/>
                <a:ext cx="150570" cy="7602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" name="Freeform 113"/>
              <p:cNvSpPr>
                <a:spLocks noChangeArrowheads="1"/>
              </p:cNvSpPr>
              <p:nvPr/>
            </p:nvSpPr>
            <p:spPr bwMode="auto">
              <a:xfrm flipH="1" flipV="1">
                <a:off x="7650163" y="304800"/>
                <a:ext cx="46037" cy="228600"/>
              </a:xfrm>
              <a:custGeom>
                <a:avLst/>
                <a:gdLst>
                  <a:gd name="T0" fmla="*/ 46037 w 86593"/>
                  <a:gd name="T1" fmla="*/ 2286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7378228" y="2075843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7301107" y="2287393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 flipH="1">
                <a:off x="7161553" y="2439445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Freeform 117"/>
              <p:cNvSpPr>
                <a:spLocks noChangeArrowheads="1"/>
              </p:cNvSpPr>
              <p:nvPr/>
            </p:nvSpPr>
            <p:spPr bwMode="auto">
              <a:xfrm flipH="1" flipV="1">
                <a:off x="7315200" y="1828800"/>
                <a:ext cx="228600" cy="152400"/>
              </a:xfrm>
              <a:custGeom>
                <a:avLst/>
                <a:gdLst>
                  <a:gd name="T0" fmla="*/ 228600 w 86593"/>
                  <a:gd name="T1" fmla="*/ 1524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8608508" y="991647"/>
                <a:ext cx="77121" cy="4297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8446920" y="1418054"/>
                <a:ext cx="161589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8380815" y="2439445"/>
                <a:ext cx="77121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7315797" y="1206504"/>
                <a:ext cx="84466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7378228" y="1418054"/>
                <a:ext cx="88139" cy="29748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4" name="Freeform 123"/>
              <p:cNvSpPr>
                <a:spLocks noChangeArrowheads="1"/>
              </p:cNvSpPr>
              <p:nvPr/>
            </p:nvSpPr>
            <p:spPr bwMode="auto">
              <a:xfrm flipV="1">
                <a:off x="7391400" y="1628775"/>
                <a:ext cx="76200" cy="47625"/>
              </a:xfrm>
              <a:custGeom>
                <a:avLst/>
                <a:gdLst>
                  <a:gd name="T0" fmla="*/ 762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7455351" y="1811405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8457936" y="1979985"/>
                <a:ext cx="150573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" name="Freeform 126"/>
              <p:cNvSpPr>
                <a:spLocks noChangeArrowheads="1"/>
              </p:cNvSpPr>
              <p:nvPr/>
            </p:nvSpPr>
            <p:spPr bwMode="auto">
              <a:xfrm flipV="1">
                <a:off x="8621713" y="1143000"/>
                <a:ext cx="141287" cy="76200"/>
              </a:xfrm>
              <a:custGeom>
                <a:avLst/>
                <a:gdLst>
                  <a:gd name="T0" fmla="*/ 141287 w 86593"/>
                  <a:gd name="T1" fmla="*/ 76200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8457936" y="1646131"/>
                <a:ext cx="88139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8457936" y="1523830"/>
                <a:ext cx="150573" cy="76025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Freeform 129"/>
              <p:cNvSpPr/>
              <p:nvPr/>
            </p:nvSpPr>
            <p:spPr bwMode="auto">
              <a:xfrm>
                <a:off x="8457936" y="1877514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8457936" y="2105593"/>
                <a:ext cx="88139" cy="26444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Freeform 131"/>
              <p:cNvSpPr>
                <a:spLocks noChangeArrowheads="1"/>
              </p:cNvSpPr>
              <p:nvPr/>
            </p:nvSpPr>
            <p:spPr bwMode="auto">
              <a:xfrm flipV="1">
                <a:off x="8458200" y="1752600"/>
                <a:ext cx="152400" cy="47625"/>
              </a:xfrm>
              <a:custGeom>
                <a:avLst/>
                <a:gdLst>
                  <a:gd name="T0" fmla="*/ 152400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8075998" y="2591496"/>
                <a:ext cx="77123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7925428" y="2743548"/>
                <a:ext cx="84466" cy="29750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8230242" y="2439445"/>
                <a:ext cx="7345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 flipH="1">
                <a:off x="8457936" y="532187"/>
                <a:ext cx="77123" cy="2280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/>
              <p:nvPr/>
            </p:nvCxnSpPr>
            <p:spPr bwMode="auto">
              <a:xfrm flipV="1">
                <a:off x="8120068" y="304109"/>
                <a:ext cx="110174" cy="1983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rot="5400000" flipH="1" flipV="1">
                <a:off x="8343535" y="540088"/>
                <a:ext cx="122301" cy="1065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rot="5400000" flipH="1" flipV="1">
                <a:off x="8227850" y="502622"/>
                <a:ext cx="122304" cy="293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rot="5400000" flipH="1" flipV="1">
                <a:off x="7803680" y="424761"/>
                <a:ext cx="122301" cy="33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Freeform 140"/>
              <p:cNvSpPr/>
              <p:nvPr/>
            </p:nvSpPr>
            <p:spPr bwMode="auto">
              <a:xfrm>
                <a:off x="8535059" y="836291"/>
                <a:ext cx="150570" cy="46277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42" name="Straight Connector 141"/>
              <p:cNvCxnSpPr/>
              <p:nvPr/>
            </p:nvCxnSpPr>
            <p:spPr bwMode="auto">
              <a:xfrm rot="5400000" flipH="1" flipV="1">
                <a:off x="7954252" y="424761"/>
                <a:ext cx="122301" cy="330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Freeform 142"/>
              <p:cNvSpPr>
                <a:spLocks noChangeArrowheads="1"/>
              </p:cNvSpPr>
              <p:nvPr/>
            </p:nvSpPr>
            <p:spPr bwMode="auto">
              <a:xfrm flipV="1">
                <a:off x="73152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44" name="Freeform 143"/>
              <p:cNvSpPr>
                <a:spLocks noChangeArrowheads="1"/>
              </p:cNvSpPr>
              <p:nvPr/>
            </p:nvSpPr>
            <p:spPr bwMode="auto">
              <a:xfrm flipV="1">
                <a:off x="7467600" y="2667000"/>
                <a:ext cx="87313" cy="47625"/>
              </a:xfrm>
              <a:custGeom>
                <a:avLst/>
                <a:gdLst>
                  <a:gd name="T0" fmla="*/ 87313 w 86593"/>
                  <a:gd name="T1" fmla="*/ 476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 bwMode="auto">
              <a:xfrm flipH="1">
                <a:off x="7694061" y="2743548"/>
                <a:ext cx="154244" cy="152052"/>
              </a:xfrm>
              <a:custGeom>
                <a:avLst/>
                <a:gdLst>
                  <a:gd name="connsiteX0" fmla="*/ 86593 w 86593"/>
                  <a:gd name="connsiteY0" fmla="*/ 28866 h 28866"/>
                  <a:gd name="connsiteX1" fmla="*/ 0 w 86593"/>
                  <a:gd name="connsiteY1" fmla="*/ 0 h 28866"/>
                  <a:gd name="connsiteX2" fmla="*/ 0 w 86593"/>
                  <a:gd name="connsiteY2" fmla="*/ 0 h 28866"/>
                  <a:gd name="connsiteX3" fmla="*/ 0 w 86593"/>
                  <a:gd name="connsiteY3" fmla="*/ 0 h 2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6" name="Freeform 145"/>
              <p:cNvSpPr>
                <a:spLocks noChangeArrowheads="1"/>
              </p:cNvSpPr>
              <p:nvPr/>
            </p:nvSpPr>
            <p:spPr bwMode="auto">
              <a:xfrm flipV="1">
                <a:off x="7620000" y="2743200"/>
                <a:ext cx="46038" cy="123825"/>
              </a:xfrm>
              <a:custGeom>
                <a:avLst/>
                <a:gdLst>
                  <a:gd name="T0" fmla="*/ 46038 w 86593"/>
                  <a:gd name="T1" fmla="*/ 123825 h 28866"/>
                  <a:gd name="T2" fmla="*/ 0 w 86593"/>
                  <a:gd name="T3" fmla="*/ 0 h 28866"/>
                  <a:gd name="T4" fmla="*/ 0 w 86593"/>
                  <a:gd name="T5" fmla="*/ 0 h 28866"/>
                  <a:gd name="T6" fmla="*/ 0 w 86593"/>
                  <a:gd name="T7" fmla="*/ 0 h 28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593"/>
                  <a:gd name="T13" fmla="*/ 0 h 28866"/>
                  <a:gd name="T14" fmla="*/ 86593 w 86593"/>
                  <a:gd name="T15" fmla="*/ 28866 h 28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593" h="28866">
                    <a:moveTo>
                      <a:pt x="86593" y="2886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53735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/>
          </p:cNvSpPr>
          <p:nvPr/>
        </p:nvSpPr>
        <p:spPr bwMode="auto">
          <a:xfrm>
            <a:off x="152400" y="2286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latin typeface="Calibri" pitchFamily="-111" charset="0"/>
              </a:rPr>
              <a:t>And all our mut-</a:t>
            </a:r>
            <a:r>
              <a:rPr lang="en-US" sz="4000" i="1">
                <a:latin typeface="Calibri" pitchFamily="-111" charset="0"/>
              </a:rPr>
              <a:t>iGEM</a:t>
            </a:r>
            <a:r>
              <a:rPr lang="en-US" sz="4000">
                <a:latin typeface="Calibri" pitchFamily="-111" charset="0"/>
              </a:rPr>
              <a:t>-s keep spreading information to VA and other states </a:t>
            </a:r>
            <a:r>
              <a:rPr lang="en-US" sz="4000">
                <a:latin typeface="Calibri" pitchFamily="-111" charset="0"/>
                <a:sym typeface="Wingdings" pitchFamily="-111" charset="2"/>
              </a:rPr>
              <a:t></a:t>
            </a:r>
            <a:endParaRPr lang="en-US" sz="4000">
              <a:latin typeface="Calibri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43" y="411480"/>
            <a:ext cx="4893876" cy="550443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3300" dirty="0"/>
              <a:t>Short-Term Workshop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6" y="1195252"/>
            <a:ext cx="8294914" cy="4823408"/>
          </a:xfrm>
          <a:prstGeom prst="rect">
            <a:avLst/>
          </a:prstGeom>
        </p:spPr>
        <p:txBody>
          <a:bodyPr wrap="square" lIns="42200" tIns="21100" rIns="42200" bIns="21100">
            <a:spAutoFit/>
          </a:bodyPr>
          <a:lstStyle/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Everyone will </a:t>
            </a:r>
            <a:r>
              <a:rPr lang="en-US" sz="2200" dirty="0">
                <a:solidFill>
                  <a:srgbClr val="FF0000"/>
                </a:solidFill>
              </a:rPr>
              <a:t>learn as much as possible</a:t>
            </a:r>
            <a:r>
              <a:rPr lang="en-US" sz="2200" dirty="0"/>
              <a:t>.  We will all have fun, and the participants will begin a new phase in their teacher-scholar career.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Participants will learn some </a:t>
            </a:r>
            <a:r>
              <a:rPr lang="en-US" sz="2200" dirty="0">
                <a:solidFill>
                  <a:srgbClr val="FF0000"/>
                </a:solidFill>
              </a:rPr>
              <a:t>vocabulary and a new perspective </a:t>
            </a:r>
            <a:r>
              <a:rPr lang="en-US" sz="2200" dirty="0"/>
              <a:t>that makes synthetic biology distinct from genetics and molecular biology. 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Interdisciplinary teams will </a:t>
            </a:r>
            <a:r>
              <a:rPr lang="en-US" sz="2200" dirty="0">
                <a:solidFill>
                  <a:srgbClr val="FF0000"/>
                </a:solidFill>
              </a:rPr>
              <a:t>explore an area of common interest </a:t>
            </a:r>
            <a:r>
              <a:rPr lang="en-US" sz="2200" dirty="0"/>
              <a:t>and investigate feasible projects for undergraduate research and possible course development. 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Participants will develop a </a:t>
            </a:r>
            <a:r>
              <a:rPr lang="en-US" sz="2200" dirty="0">
                <a:solidFill>
                  <a:srgbClr val="FF0000"/>
                </a:solidFill>
              </a:rPr>
              <a:t>strategy to recruit and support undergraduates </a:t>
            </a:r>
            <a:r>
              <a:rPr lang="en-US" sz="2200" dirty="0"/>
              <a:t>for research in synthetic biology. 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Faculty from different departments will </a:t>
            </a:r>
            <a:r>
              <a:rPr lang="en-US" sz="2200" dirty="0">
                <a:solidFill>
                  <a:srgbClr val="FF0000"/>
                </a:solidFill>
              </a:rPr>
              <a:t>collaborate </a:t>
            </a:r>
            <a:r>
              <a:rPr lang="en-US" sz="2200" dirty="0"/>
              <a:t>to find common ground, mutual understandings from different perspectives, and a shared vision of how to start a new research adventure.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1029" y="411480"/>
            <a:ext cx="4800269" cy="550443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3300" dirty="0"/>
              <a:t>Long-Term Workshop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6" y="1195252"/>
            <a:ext cx="8294914" cy="4643871"/>
          </a:xfrm>
          <a:prstGeom prst="rect">
            <a:avLst/>
          </a:prstGeom>
        </p:spPr>
        <p:txBody>
          <a:bodyPr wrap="square" lIns="42200" tIns="21100" rIns="42200" bIns="21100">
            <a:spAutoFit/>
          </a:bodyPr>
          <a:lstStyle/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Participants will apply what they learn to </a:t>
            </a:r>
            <a:r>
              <a:rPr lang="en-US" sz="2200" dirty="0">
                <a:solidFill>
                  <a:srgbClr val="FF0000"/>
                </a:solidFill>
              </a:rPr>
              <a:t>develop an undergraduate research program</a:t>
            </a:r>
            <a:r>
              <a:rPr lang="en-US" sz="2200" dirty="0"/>
              <a:t> in synthetic biology.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Participants will </a:t>
            </a:r>
            <a:r>
              <a:rPr lang="en-US" sz="2200" dirty="0">
                <a:solidFill>
                  <a:srgbClr val="FF0000"/>
                </a:solidFill>
              </a:rPr>
              <a:t>assemble multidisciplinary teams </a:t>
            </a:r>
            <a:r>
              <a:rPr lang="en-US" sz="2200" dirty="0"/>
              <a:t>consisting of at least two faculty and two or more students from at least two different majors.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Faculty from outside biology will utilize the methods they learned to help </a:t>
            </a:r>
            <a:r>
              <a:rPr lang="en-US" sz="2200" dirty="0">
                <a:solidFill>
                  <a:srgbClr val="FF0000"/>
                </a:solidFill>
              </a:rPr>
              <a:t>design, construct, and test DNA-based devices </a:t>
            </a:r>
            <a:r>
              <a:rPr lang="en-US" sz="2200" dirty="0"/>
              <a:t>as part of a synthetic biology research project. </a:t>
            </a:r>
          </a:p>
          <a:p>
            <a:pPr marL="342871" indent="-342871">
              <a:spcAft>
                <a:spcPts val="1385"/>
              </a:spcAft>
              <a:buFont typeface="+mj-lt"/>
              <a:buAutoNum type="arabicPeriod"/>
            </a:pPr>
            <a:r>
              <a:rPr lang="en-US" sz="2200" dirty="0"/>
              <a:t>Biology faculty will </a:t>
            </a:r>
            <a:r>
              <a:rPr lang="en-US" sz="2200" dirty="0">
                <a:solidFill>
                  <a:srgbClr val="FF0000"/>
                </a:solidFill>
              </a:rPr>
              <a:t>learn the language and tools of the trade </a:t>
            </a:r>
            <a:r>
              <a:rPr lang="en-US" sz="2200" dirty="0"/>
              <a:t>from their partner’s discipline to a level of proficiency that they can help design, construct, and test a model of the device as part of a synthetic biology research project.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"/>
          <p:cNvSpPr>
            <a:spLocks/>
          </p:cNvSpPr>
          <p:nvPr/>
        </p:nvSpPr>
        <p:spPr bwMode="auto">
          <a:xfrm>
            <a:off x="1012311" y="3293262"/>
            <a:ext cx="7174427" cy="2145839"/>
          </a:xfrm>
          <a:prstGeom prst="roundRect">
            <a:avLst>
              <a:gd name="adj" fmla="val 8759"/>
            </a:avLst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2"/>
          <p:cNvSpPr>
            <a:spLocks/>
          </p:cNvSpPr>
          <p:nvPr/>
        </p:nvSpPr>
        <p:spPr bwMode="auto">
          <a:xfrm>
            <a:off x="6875861" y="1203091"/>
            <a:ext cx="358377" cy="337110"/>
          </a:xfrm>
          <a:prstGeom prst="ellipse">
            <a:avLst/>
          </a:prstGeom>
          <a:solidFill>
            <a:srgbClr val="0000FF"/>
          </a:solidFill>
          <a:ln w="1016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6893136" y="846514"/>
            <a:ext cx="209341" cy="12926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4200">
                <a:solidFill>
                  <a:srgbClr val="FFFFFF"/>
                </a:solidFill>
                <a:ea typeface="Gill Sans" charset="0"/>
                <a:cs typeface="Gill Sans" charset="0"/>
              </a:rPr>
              <a:t>P</a:t>
            </a:r>
          </a:p>
        </p:txBody>
      </p:sp>
      <p:sp>
        <p:nvSpPr>
          <p:cNvPr id="15" name="Oval 4"/>
          <p:cNvSpPr>
            <a:spLocks/>
          </p:cNvSpPr>
          <p:nvPr/>
        </p:nvSpPr>
        <p:spPr bwMode="auto">
          <a:xfrm>
            <a:off x="2862661" y="1203091"/>
            <a:ext cx="358377" cy="337110"/>
          </a:xfrm>
          <a:prstGeom prst="ellipse">
            <a:avLst/>
          </a:prstGeom>
          <a:solidFill>
            <a:srgbClr val="00FF00"/>
          </a:solidFill>
          <a:ln w="1016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2866006" y="833814"/>
            <a:ext cx="194695" cy="12926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4200">
                <a:solidFill>
                  <a:schemeClr val="tx1"/>
                </a:solidFill>
                <a:ea typeface="Gill Sans" charset="0"/>
                <a:cs typeface="Gill Sans" charset="0"/>
              </a:rPr>
              <a:t>S</a:t>
            </a: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155495" y="1125561"/>
            <a:ext cx="2343232" cy="4019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222976" y="781819"/>
            <a:ext cx="899388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chemeClr val="tx1"/>
                </a:solidFill>
                <a:ea typeface="Gill Sans" charset="0"/>
                <a:cs typeface="Gill Sans" charset="0"/>
              </a:rPr>
              <a:t>Part A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3613709" y="371983"/>
            <a:ext cx="1433507" cy="401940"/>
          </a:xfrm>
          <a:prstGeom prst="rect">
            <a:avLst/>
          </a:prstGeom>
          <a:solidFill>
            <a:srgbClr val="7F007F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3682905" y="79121"/>
            <a:ext cx="603899" cy="10464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chemeClr val="tx1"/>
                </a:solidFill>
                <a:ea typeface="Gill Sans" charset="0"/>
                <a:cs typeface="Gill Sans" charset="0"/>
              </a:rPr>
              <a:t>origin</a:t>
            </a:r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>
            <a:off x="2625727" y="2959393"/>
            <a:ext cx="1788077" cy="667738"/>
          </a:xfrm>
          <a:prstGeom prst="rightArrow">
            <a:avLst>
              <a:gd name="adj1" fmla="val 60000"/>
              <a:gd name="adj2" fmla="val 44676"/>
            </a:avLst>
          </a:prstGeom>
          <a:solidFill>
            <a:srgbClr val="FF766F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5459046" y="256978"/>
            <a:ext cx="3684954" cy="5232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Original Part</a:t>
            </a:r>
            <a:endParaRPr lang="en-US" sz="3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5639" y="386362"/>
            <a:ext cx="783088" cy="395457"/>
            <a:chOff x="0" y="0"/>
            <a:chExt cx="909" cy="4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488" y="0"/>
              <a:ext cx="421" cy="486"/>
              <a:chOff x="0" y="0"/>
              <a:chExt cx="420" cy="486"/>
            </a:xfrm>
          </p:grpSpPr>
          <p:sp>
            <p:nvSpPr>
              <p:cNvPr id="28" name="Oval 14"/>
              <p:cNvSpPr>
                <a:spLocks/>
              </p:cNvSpPr>
              <p:nvPr/>
            </p:nvSpPr>
            <p:spPr bwMode="auto">
              <a:xfrm>
                <a:off x="0" y="22"/>
                <a:ext cx="420" cy="420"/>
              </a:xfrm>
              <a:prstGeom prst="ellipse">
                <a:avLst/>
              </a:prstGeom>
              <a:solidFill>
                <a:srgbClr val="996633"/>
              </a:solidFill>
              <a:ln w="381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5"/>
              <p:cNvSpPr>
                <a:spLocks/>
              </p:cNvSpPr>
              <p:nvPr/>
            </p:nvSpPr>
            <p:spPr bwMode="auto">
              <a:xfrm>
                <a:off x="40" y="0"/>
                <a:ext cx="351" cy="48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sz="420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X</a:t>
                </a: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"/>
              <a:ext cx="420" cy="487"/>
              <a:chOff x="0" y="0"/>
              <a:chExt cx="420" cy="486"/>
            </a:xfrm>
          </p:grpSpPr>
          <p:sp>
            <p:nvSpPr>
              <p:cNvPr id="26" name="Oval 17"/>
              <p:cNvSpPr>
                <a:spLocks/>
              </p:cNvSpPr>
              <p:nvPr/>
            </p:nvSpPr>
            <p:spPr bwMode="auto">
              <a:xfrm>
                <a:off x="0" y="28"/>
                <a:ext cx="420" cy="420"/>
              </a:xfrm>
              <a:prstGeom prst="ellipse">
                <a:avLst/>
              </a:prstGeom>
              <a:solidFill>
                <a:srgbClr val="FFFF00"/>
              </a:solidFill>
              <a:ln w="381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8"/>
              <p:cNvSpPr>
                <a:spLocks/>
              </p:cNvSpPr>
              <p:nvPr/>
            </p:nvSpPr>
            <p:spPr bwMode="auto">
              <a:xfrm>
                <a:off x="80" y="0"/>
                <a:ext cx="277" cy="48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sz="420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E</a:t>
                </a: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10377" y="807820"/>
            <a:ext cx="2550850" cy="1477289"/>
            <a:chOff x="0" y="-651"/>
            <a:chExt cx="2961" cy="1823"/>
          </a:xfrm>
        </p:grpSpPr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27" y="251"/>
              <a:ext cx="2908" cy="5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/>
            </p:cNvSpPr>
            <p:nvPr/>
          </p:nvSpPr>
          <p:spPr bwMode="auto">
            <a:xfrm>
              <a:off x="536" y="8"/>
              <a:ext cx="1456" cy="49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"/>
            <p:cNvSpPr>
              <a:spLocks/>
            </p:cNvSpPr>
            <p:nvPr/>
          </p:nvSpPr>
          <p:spPr bwMode="auto">
            <a:xfrm>
              <a:off x="771" y="-651"/>
              <a:ext cx="1042" cy="182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Part B</a:t>
              </a:r>
            </a:p>
          </p:txBody>
        </p:sp>
        <p:sp>
          <p:nvSpPr>
            <p:cNvPr id="35" name="Oval 24"/>
            <p:cNvSpPr>
              <a:spLocks/>
            </p:cNvSpPr>
            <p:nvPr/>
          </p:nvSpPr>
          <p:spPr bwMode="auto">
            <a:xfrm>
              <a:off x="0" y="40"/>
              <a:ext cx="418" cy="416"/>
            </a:xfrm>
            <a:prstGeom prst="ellipse">
              <a:avLst/>
            </a:prstGeom>
            <a:solidFill>
              <a:srgbClr val="996633"/>
            </a:solidFill>
            <a:ln w="1016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5"/>
            <p:cNvSpPr>
              <a:spLocks/>
            </p:cNvSpPr>
            <p:nvPr/>
          </p:nvSpPr>
          <p:spPr bwMode="auto">
            <a:xfrm>
              <a:off x="42" y="0"/>
              <a:ext cx="349" cy="4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4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X</a:t>
              </a:r>
            </a:p>
          </p:txBody>
        </p:sp>
        <p:sp>
          <p:nvSpPr>
            <p:cNvPr id="37" name="Oval 26"/>
            <p:cNvSpPr>
              <a:spLocks/>
            </p:cNvSpPr>
            <p:nvPr/>
          </p:nvSpPr>
          <p:spPr bwMode="auto">
            <a:xfrm>
              <a:off x="2542" y="40"/>
              <a:ext cx="419" cy="416"/>
            </a:xfrm>
            <a:prstGeom prst="ellipse">
              <a:avLst/>
            </a:prstGeom>
            <a:solidFill>
              <a:srgbClr val="0000FF"/>
            </a:solidFill>
            <a:ln w="1016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/>
            </p:cNvSpPr>
            <p:nvPr/>
          </p:nvSpPr>
          <p:spPr bwMode="auto">
            <a:xfrm>
              <a:off x="2620" y="16"/>
              <a:ext cx="279" cy="4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4200">
                  <a:solidFill>
                    <a:srgbClr val="FFFFFF"/>
                  </a:solidFill>
                  <a:ea typeface="Gill Sans" charset="0"/>
                  <a:cs typeface="Gill Sans" charset="0"/>
                </a:rPr>
                <a:t>P</a:t>
              </a:r>
            </a:p>
          </p:txBody>
        </p:sp>
        <p:sp>
          <p:nvSpPr>
            <p:cNvPr id="39" name="Oval 28"/>
            <p:cNvSpPr>
              <a:spLocks/>
            </p:cNvSpPr>
            <p:nvPr/>
          </p:nvSpPr>
          <p:spPr bwMode="auto">
            <a:xfrm>
              <a:off x="2058" y="40"/>
              <a:ext cx="418" cy="416"/>
            </a:xfrm>
            <a:prstGeom prst="ellipse">
              <a:avLst/>
            </a:prstGeom>
            <a:solidFill>
              <a:srgbClr val="00FF00"/>
            </a:soli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9"/>
            <p:cNvSpPr>
              <a:spLocks/>
            </p:cNvSpPr>
            <p:nvPr/>
          </p:nvSpPr>
          <p:spPr bwMode="auto">
            <a:xfrm>
              <a:off x="2138" y="8"/>
              <a:ext cx="260" cy="4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4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S</a:t>
              </a:r>
            </a:p>
          </p:txBody>
        </p:sp>
      </p:grpSp>
      <p:sp>
        <p:nvSpPr>
          <p:cNvPr id="41" name="AutoShape 10"/>
          <p:cNvSpPr>
            <a:spLocks/>
          </p:cNvSpPr>
          <p:nvPr/>
        </p:nvSpPr>
        <p:spPr bwMode="auto">
          <a:xfrm>
            <a:off x="4710377" y="2959393"/>
            <a:ext cx="1561868" cy="667738"/>
          </a:xfrm>
          <a:prstGeom prst="rightArrow">
            <a:avLst>
              <a:gd name="adj1" fmla="val 60000"/>
              <a:gd name="adj2" fmla="val 44676"/>
            </a:avLst>
          </a:prstGeom>
          <a:solidFill>
            <a:srgbClr val="FF766F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Household cleaners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Furniture polish</a:t>
            </a:r>
          </a:p>
        </p:txBody>
      </p:sp>
      <p:pic>
        <p:nvPicPr>
          <p:cNvPr id="4" name="Picture 3" descr="household-cleaner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2143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6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Formaldehyde-based compounds</a:t>
            </a:r>
          </a:p>
          <a:p>
            <a:pPr lvl="1"/>
            <a:r>
              <a:rPr lang="en-US"/>
              <a:t>Preservative, an embalming agent, and a disinfectant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1066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971800"/>
            <a:ext cx="971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743200"/>
            <a:ext cx="971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00400"/>
            <a:ext cx="2095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572000"/>
            <a:ext cx="2381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Radioactive compounds (radon)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14600"/>
            <a:ext cx="4286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Phthalates or “plasticizers”</a:t>
            </a:r>
          </a:p>
          <a:p>
            <a:pPr lvl="1"/>
            <a:r>
              <a:rPr lang="en-US"/>
              <a:t>A group of industrial chemicals used to make plastics like polyvinyl chloride (PVC) more flexible or resilient and also as solvents</a:t>
            </a:r>
          </a:p>
          <a:p>
            <a:pPr lvl="1"/>
            <a:r>
              <a:rPr lang="en-US"/>
              <a:t>Phthalates are found </a:t>
            </a:r>
          </a:p>
          <a:p>
            <a:pPr lvl="2"/>
            <a:r>
              <a:rPr lang="en-US"/>
              <a:t>Toys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343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343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Phthalates or “plasticizers”</a:t>
            </a:r>
          </a:p>
          <a:p>
            <a:pPr lvl="1"/>
            <a:r>
              <a:rPr lang="en-US"/>
              <a:t>A group of industrial chemicals used to make plastics like polyvinyl chloride (PVC) more flexible or resilient and also as solvents</a:t>
            </a:r>
          </a:p>
          <a:p>
            <a:pPr lvl="1"/>
            <a:r>
              <a:rPr lang="en-US"/>
              <a:t>Phthalates are found </a:t>
            </a:r>
          </a:p>
          <a:p>
            <a:pPr lvl="2"/>
            <a:r>
              <a:rPr lang="en-US"/>
              <a:t>Food packaging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876800"/>
            <a:ext cx="1828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91000"/>
            <a:ext cx="305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A wide array of common compounds can cause DNA mutation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/>
              <a:t>Phthalates or “plasticizers”</a:t>
            </a:r>
          </a:p>
          <a:p>
            <a:pPr lvl="1"/>
            <a:r>
              <a:rPr lang="en-US"/>
              <a:t>A group of industrial chemicals used to make plastics like polyvinyl chloride (PVC) more flexible or resilient and also as solvents</a:t>
            </a:r>
          </a:p>
          <a:p>
            <a:pPr lvl="1"/>
            <a:r>
              <a:rPr lang="en-US"/>
              <a:t>Phthalates are found </a:t>
            </a:r>
          </a:p>
          <a:p>
            <a:pPr lvl="2"/>
            <a:r>
              <a:rPr lang="en-US"/>
              <a:t>Raincoats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267200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1938</Words>
  <Application>Microsoft Macintosh PowerPoint</Application>
  <PresentationFormat>On-screen Show (4:3)</PresentationFormat>
  <Paragraphs>376</Paragraphs>
  <Slides>39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Office Theme</vt:lpstr>
      <vt:lpstr>1_Office Theme</vt:lpstr>
      <vt:lpstr>2_Office Theme</vt:lpstr>
      <vt:lpstr>3_Office Theme</vt:lpstr>
      <vt:lpstr>4_Office Theme</vt:lpstr>
      <vt:lpstr>Detection of DNA mut-iGEM-s through the use of a 2-color fluorescent system</vt:lpstr>
      <vt:lpstr>VirGEMia Is For Lovers</vt:lpstr>
      <vt:lpstr>Collaboration </vt:lpstr>
      <vt:lpstr>A wide array of common compounds can cause DNA mutation</vt:lpstr>
      <vt:lpstr>A wide array of common compounds can cause DNA mutation</vt:lpstr>
      <vt:lpstr>A wide array of common compounds can cause DNA mutation</vt:lpstr>
      <vt:lpstr>A wide array of common compounds can cause DNA mutation</vt:lpstr>
      <vt:lpstr>A wide array of common compounds can cause DNA mutation</vt:lpstr>
      <vt:lpstr>A wide array of common compounds can cause DNA mutation</vt:lpstr>
      <vt:lpstr>A wide array of common compounds can cause DNA mutation</vt:lpstr>
      <vt:lpstr>A wide array of common compounds can cause DNA mutation</vt:lpstr>
      <vt:lpstr>A wide array of common compounds can cause DNA mutation</vt:lpstr>
      <vt:lpstr>Slide 13</vt:lpstr>
      <vt:lpstr>Slide 14</vt:lpstr>
      <vt:lpstr>Slide 15</vt:lpstr>
      <vt:lpstr>Slide 16</vt:lpstr>
      <vt:lpstr>Slide 17</vt:lpstr>
      <vt:lpstr>Three projects</vt:lpstr>
      <vt:lpstr>1.) Detection of the presence of dangerous levels of mutagen using E. coli</vt:lpstr>
      <vt:lpstr>Slide 20</vt:lpstr>
      <vt:lpstr>Slide 21</vt:lpstr>
      <vt:lpstr>Slide 22</vt:lpstr>
      <vt:lpstr>Logical extension of mutagen detection experiments</vt:lpstr>
      <vt:lpstr>2.) Does mutation at one locus influence the chance of a mutation at another locus in the same molecule? (E. coli) </vt:lpstr>
      <vt:lpstr>Slide 25</vt:lpstr>
      <vt:lpstr>Slide 26</vt:lpstr>
      <vt:lpstr>Slide 27</vt:lpstr>
      <vt:lpstr>Slide 28</vt:lpstr>
      <vt:lpstr>Slide 29</vt:lpstr>
      <vt:lpstr>3.) Exploration of DNA mutation rate throughout the S. cerevisae genome (yeast)</vt:lpstr>
      <vt:lpstr>Slide 31</vt:lpstr>
      <vt:lpstr>BioBricks necessary for yeast project</vt:lpstr>
      <vt:lpstr>BioBricks necessary for yeast project</vt:lpstr>
      <vt:lpstr>Mathematical Modeling</vt:lpstr>
      <vt:lpstr>How to Construct Models?</vt:lpstr>
      <vt:lpstr>Slide 36</vt:lpstr>
      <vt:lpstr>Slide 37</vt:lpstr>
      <vt:lpstr>Slide 38</vt:lpstr>
      <vt:lpstr>Slide 39</vt:lpstr>
    </vt:vector>
  </TitlesOfParts>
  <Company>Univeristy of Mary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Theresa Grana</dc:creator>
  <cp:lastModifiedBy>template</cp:lastModifiedBy>
  <cp:revision>13</cp:revision>
  <dcterms:created xsi:type="dcterms:W3CDTF">2010-07-10T12:52:13Z</dcterms:created>
  <dcterms:modified xsi:type="dcterms:W3CDTF">2010-07-10T13:03:38Z</dcterms:modified>
</cp:coreProperties>
</file>