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90" r:id="rId2"/>
    <p:sldId id="577" r:id="rId3"/>
    <p:sldId id="643" r:id="rId4"/>
    <p:sldId id="776" r:id="rId5"/>
    <p:sldId id="777" r:id="rId6"/>
    <p:sldId id="778" r:id="rId7"/>
    <p:sldId id="779" r:id="rId8"/>
    <p:sldId id="780" r:id="rId9"/>
    <p:sldId id="781" r:id="rId10"/>
    <p:sldId id="782" r:id="rId11"/>
    <p:sldId id="783" r:id="rId12"/>
    <p:sldId id="784" r:id="rId13"/>
    <p:sldId id="801" r:id="rId14"/>
    <p:sldId id="818" r:id="rId15"/>
    <p:sldId id="786" r:id="rId16"/>
    <p:sldId id="787" r:id="rId17"/>
    <p:sldId id="788" r:id="rId18"/>
    <p:sldId id="789" r:id="rId19"/>
    <p:sldId id="790" r:id="rId20"/>
    <p:sldId id="791" r:id="rId21"/>
    <p:sldId id="792" r:id="rId22"/>
    <p:sldId id="793"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8FFF6"/>
    <a:srgbClr val="ECDCF2"/>
    <a:srgbClr val="FFC8E2"/>
    <a:srgbClr val="FACBCE"/>
    <a:srgbClr val="C3C3C3"/>
    <a:srgbClr val="C7C7C7"/>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00" autoAdjust="0"/>
    <p:restoredTop sz="75620" autoAdjust="0"/>
  </p:normalViewPr>
  <p:slideViewPr>
    <p:cSldViewPr snapToGrid="0" snapToObjects="1">
      <p:cViewPr>
        <p:scale>
          <a:sx n="60" d="100"/>
          <a:sy n="60" d="100"/>
        </p:scale>
        <p:origin x="-966" y="-282"/>
      </p:cViewPr>
      <p:guideLst>
        <p:guide orient="horz" pos="2160"/>
        <p:guide pos="2880"/>
      </p:guideLst>
    </p:cSldViewPr>
  </p:slideViewPr>
  <p:outlineViewPr>
    <p:cViewPr>
      <p:scale>
        <a:sx n="33" d="100"/>
        <a:sy n="33" d="100"/>
      </p:scale>
      <p:origin x="0" y="75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2C1E9724-FEAB-43D8-AAA0-530579E211DF}" type="datetime1">
              <a:rPr lang="en-US"/>
              <a:pPr>
                <a:defRPr/>
              </a:pPr>
              <a:t>07/06/2012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6D5BE92E-1A93-4C0E-B879-2A13CE87F1D6}" type="slidenum">
              <a:rPr lang="en-US"/>
              <a:pPr>
                <a:defRPr/>
              </a:pPr>
              <a:t>‹#›</a:t>
            </a:fld>
            <a:endParaRPr lang="en-US"/>
          </a:p>
        </p:txBody>
      </p:sp>
    </p:spTree>
    <p:extLst>
      <p:ext uri="{BB962C8B-B14F-4D97-AF65-F5344CB8AC3E}">
        <p14:creationId xmlns:p14="http://schemas.microsoft.com/office/powerpoint/2010/main" val="28182602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UN20.1</a:t>
            </a:r>
            <a:r>
              <a:rPr lang="en-US" sz="1200" kern="1200" dirty="0" smtClean="0">
                <a:solidFill>
                  <a:schemeClr val="tx1"/>
                </a:solidFill>
                <a:effectLst/>
                <a:latin typeface="+mn-lt"/>
                <a:ea typeface="ＭＳ Ｐゴシック" pitchFamily="-110" charset="-128"/>
                <a:cs typeface="ＭＳ Ｐゴシック" pitchFamily="-110" charset="-128"/>
              </a:rPr>
              <a:t> Lamar Valley, in Yellowstone National Park, where emergent properties arise from the re-introduction of the gray wolf, a top predator.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20.9</a:t>
            </a:r>
            <a:r>
              <a:rPr lang="en-US" sz="1200" kern="1200" dirty="0" smtClean="0">
                <a:solidFill>
                  <a:schemeClr val="tx1"/>
                </a:solidFill>
                <a:effectLst/>
                <a:latin typeface="+mn-lt"/>
                <a:ea typeface="ＭＳ Ｐゴシック" pitchFamily="-110" charset="-128"/>
                <a:cs typeface="ＭＳ Ｐゴシック" pitchFamily="-110" charset="-128"/>
              </a:rPr>
              <a:t>  Direct and indirect interactions without wolves in the northern ecosystems of Yellowstone National Park (a) and with wolves present (b).  Solid arrows indicate documented responses; dashed arrows indicate predicted responses.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20.10</a:t>
            </a:r>
            <a:r>
              <a:rPr lang="en-US" sz="1200" kern="1200" dirty="0" smtClean="0">
                <a:solidFill>
                  <a:schemeClr val="tx1"/>
                </a:solidFill>
                <a:effectLst/>
                <a:latin typeface="+mn-lt"/>
                <a:ea typeface="ＭＳ Ｐゴシック" pitchFamily="-110" charset="-128"/>
                <a:cs typeface="ＭＳ Ｐゴシック" pitchFamily="-110" charset="-128"/>
              </a:rPr>
              <a:t>  The distributions of seven plant species along the organic matter gradient of a lakeshore. The organic matter gradient was arbitrarily divided into seven categories along a logarithmic scale. The average sediment organic content associated with each species is indicated by an arrow. Species' common names are given.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20.1.</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kern="1200" dirty="0" err="1" smtClean="0">
                <a:solidFill>
                  <a:schemeClr val="tx1"/>
                </a:solidFill>
                <a:effectLst/>
                <a:latin typeface="+mn-lt"/>
                <a:ea typeface="ＭＳ Ｐゴシック" pitchFamily="-110" charset="-128"/>
                <a:cs typeface="ＭＳ Ｐゴシック" pitchFamily="-110" charset="-128"/>
              </a:rPr>
              <a:t>RIP</a:t>
            </a:r>
            <a:r>
              <a:rPr lang="en-US" sz="1200" i="1" kern="1200" baseline="-25000" dirty="0" err="1" smtClean="0">
                <a:solidFill>
                  <a:schemeClr val="tx1"/>
                </a:solidFill>
                <a:effectLst/>
                <a:latin typeface="+mn-lt"/>
                <a:ea typeface="ＭＳ Ｐゴシック" pitchFamily="-110" charset="-128"/>
                <a:cs typeface="ＭＳ Ｐゴシック" pitchFamily="-110" charset="-128"/>
              </a:rPr>
              <a:t>ij</a:t>
            </a:r>
            <a:r>
              <a:rPr lang="en-US" sz="1200" kern="1200" dirty="0" smtClean="0">
                <a:solidFill>
                  <a:schemeClr val="tx1"/>
                </a:solidFill>
                <a:effectLst/>
                <a:latin typeface="+mn-lt"/>
                <a:ea typeface="ＭＳ Ｐゴシック" pitchFamily="-110" charset="-128"/>
                <a:cs typeface="ＭＳ Ｐゴシック" pitchFamily="-110" charset="-128"/>
              </a:rPr>
              <a:t> values for each pairwise combination of seven plant species grown in experimental buckets.  The species listed in the rows are </a:t>
            </a:r>
            <a:r>
              <a:rPr lang="en-US" sz="1200" i="1" kern="12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the species being compared to others; those in columns are </a:t>
            </a:r>
            <a:r>
              <a:rPr lang="en-US" sz="1200" i="1" kern="1200" dirty="0" smtClean="0">
                <a:solidFill>
                  <a:schemeClr val="tx1"/>
                </a:solidFill>
                <a:effectLst/>
                <a:latin typeface="+mn-lt"/>
                <a:ea typeface="ＭＳ Ｐゴシック" pitchFamily="-110" charset="-128"/>
                <a:cs typeface="ＭＳ Ｐゴシック" pitchFamily="-110" charset="-128"/>
              </a:rPr>
              <a:t>j</a:t>
            </a:r>
            <a:r>
              <a:rPr lang="en-US" sz="1200" kern="1200" dirty="0" smtClean="0">
                <a:solidFill>
                  <a:schemeClr val="tx1"/>
                </a:solidFill>
                <a:effectLst/>
                <a:latin typeface="+mn-lt"/>
                <a:ea typeface="ＭＳ Ｐゴシック" pitchFamily="-110" charset="-128"/>
                <a:cs typeface="ＭＳ Ｐゴシック" pitchFamily="-110" charset="-128"/>
              </a:rPr>
              <a:t>, the species to which species </a:t>
            </a:r>
            <a:r>
              <a:rPr lang="en-US" sz="1200" i="1" kern="1200" dirty="0" smtClean="0">
                <a:solidFill>
                  <a:schemeClr val="tx1"/>
                </a:solidFill>
                <a:effectLst/>
                <a:latin typeface="+mn-lt"/>
                <a:ea typeface="ＭＳ Ｐゴシック" pitchFamily="-110" charset="-128"/>
                <a:cs typeface="ＭＳ Ｐゴシック" pitchFamily="-110" charset="-128"/>
              </a:rPr>
              <a:t>i</a:t>
            </a:r>
            <a:r>
              <a:rPr lang="en-US" sz="1200" kern="1200" dirty="0" smtClean="0">
                <a:solidFill>
                  <a:schemeClr val="tx1"/>
                </a:solidFill>
                <a:effectLst/>
                <a:latin typeface="+mn-lt"/>
                <a:ea typeface="ＭＳ Ｐゴシック" pitchFamily="-110" charset="-128"/>
                <a:cs typeface="ＭＳ Ｐゴシック" pitchFamily="-110" charset="-128"/>
              </a:rPr>
              <a:t> is being compared.  Target score is the mean RIP of a species in comparison to all six other species.  Neighbor score is the mean RIP of a species when it is the neighbor of each of the six other species.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20.11</a:t>
            </a:r>
            <a:r>
              <a:rPr lang="en-US" sz="1200" kern="1200" dirty="0" smtClean="0">
                <a:solidFill>
                  <a:schemeClr val="tx1"/>
                </a:solidFill>
                <a:effectLst/>
                <a:latin typeface="+mn-lt"/>
                <a:ea typeface="ＭＳ Ｐゴシック" pitchFamily="-110" charset="-128"/>
                <a:cs typeface="ＭＳ Ｐゴシック" pitchFamily="-110" charset="-128"/>
              </a:rPr>
              <a:t>  a. The relationship between target scores and percent sediment organic matter content for the seven species at Axe Lake, Ontario.  b.  The relationship between neighbor scores and percent sediment organic matter content for the seven species.  Correlation coefficients are given for each panel.  PW = </a:t>
            </a:r>
            <a:r>
              <a:rPr lang="en-US" sz="1200" kern="1200" dirty="0" err="1" smtClean="0">
                <a:solidFill>
                  <a:schemeClr val="tx1"/>
                </a:solidFill>
                <a:effectLst/>
                <a:latin typeface="+mn-lt"/>
                <a:ea typeface="ＭＳ Ｐゴシック" pitchFamily="-110" charset="-128"/>
                <a:cs typeface="ＭＳ Ｐゴシック" pitchFamily="-110" charset="-128"/>
              </a:rPr>
              <a:t>pipewort</a:t>
            </a:r>
            <a:r>
              <a:rPr lang="en-US" sz="1200" kern="1200" dirty="0" smtClean="0">
                <a:solidFill>
                  <a:schemeClr val="tx1"/>
                </a:solidFill>
                <a:effectLst/>
                <a:latin typeface="+mn-lt"/>
                <a:ea typeface="ＭＳ Ｐゴシック" pitchFamily="-110" charset="-128"/>
                <a:cs typeface="ＭＳ Ｐゴシック" pitchFamily="-110" charset="-128"/>
              </a:rPr>
              <a:t>, BS = </a:t>
            </a:r>
            <a:r>
              <a:rPr lang="en-US" sz="1200" kern="1200" dirty="0" err="1" smtClean="0">
                <a:solidFill>
                  <a:schemeClr val="tx1"/>
                </a:solidFill>
                <a:effectLst/>
                <a:latin typeface="+mn-lt"/>
                <a:ea typeface="ＭＳ Ｐゴシック" pitchFamily="-110" charset="-128"/>
                <a:cs typeface="ＭＳ Ｐゴシック" pitchFamily="-110" charset="-128"/>
              </a:rPr>
              <a:t>breaksedge</a:t>
            </a:r>
            <a:r>
              <a:rPr lang="en-US" sz="1200" kern="1200" dirty="0" smtClean="0">
                <a:solidFill>
                  <a:schemeClr val="tx1"/>
                </a:solidFill>
                <a:effectLst/>
                <a:latin typeface="+mn-lt"/>
                <a:ea typeface="ＭＳ Ｐゴシック" pitchFamily="-110" charset="-128"/>
                <a:cs typeface="ＭＳ Ｐゴシック" pitchFamily="-110" charset="-128"/>
              </a:rPr>
              <a:t>, BFR = </a:t>
            </a:r>
            <a:r>
              <a:rPr lang="en-US" sz="1200" kern="1200" dirty="0" err="1" smtClean="0">
                <a:solidFill>
                  <a:schemeClr val="tx1"/>
                </a:solidFill>
                <a:effectLst/>
                <a:latin typeface="+mn-lt"/>
                <a:ea typeface="ＭＳ Ｐゴシック" pitchFamily="-110" charset="-128"/>
                <a:cs typeface="ＭＳ Ｐゴシック" pitchFamily="-110" charset="-128"/>
              </a:rPr>
              <a:t>brownfruit</a:t>
            </a:r>
            <a:r>
              <a:rPr lang="en-US" sz="1200" kern="1200" dirty="0" smtClean="0">
                <a:solidFill>
                  <a:schemeClr val="tx1"/>
                </a:solidFill>
                <a:effectLst/>
                <a:latin typeface="+mn-lt"/>
                <a:ea typeface="ＭＳ Ｐゴシック" pitchFamily="-110" charset="-128"/>
                <a:cs typeface="ＭＳ Ｐゴシック" pitchFamily="-110" charset="-128"/>
              </a:rPr>
              <a:t> rush, LS = loosestrife, TWS = three-way sedge, SJW = St John’s </a:t>
            </a:r>
            <a:r>
              <a:rPr lang="en-US" sz="1200" kern="1200" dirty="0" err="1" smtClean="0">
                <a:solidFill>
                  <a:schemeClr val="tx1"/>
                </a:solidFill>
                <a:effectLst/>
                <a:latin typeface="+mn-lt"/>
                <a:ea typeface="ＭＳ Ｐゴシック" pitchFamily="-110" charset="-128"/>
                <a:cs typeface="ＭＳ Ｐゴシック" pitchFamily="-110" charset="-128"/>
              </a:rPr>
              <a:t>wort</a:t>
            </a:r>
            <a:r>
              <a:rPr lang="en-US" sz="1200" kern="1200" dirty="0" smtClean="0">
                <a:solidFill>
                  <a:schemeClr val="tx1"/>
                </a:solidFill>
                <a:effectLst/>
                <a:latin typeface="+mn-lt"/>
                <a:ea typeface="ＭＳ Ｐゴシック" pitchFamily="-110" charset="-128"/>
                <a:cs typeface="ＭＳ Ｐゴシック" pitchFamily="-110" charset="-128"/>
              </a:rPr>
              <a:t>, and SD = sundew.</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20.12</a:t>
            </a:r>
            <a:r>
              <a:rPr lang="en-US" sz="1200" kern="1200" dirty="0" smtClean="0">
                <a:solidFill>
                  <a:schemeClr val="tx1"/>
                </a:solidFill>
                <a:effectLst/>
                <a:latin typeface="+mn-lt"/>
                <a:ea typeface="ＭＳ Ｐゴシック" pitchFamily="-110" charset="-128"/>
                <a:cs typeface="ＭＳ Ｐゴシック" pitchFamily="-110" charset="-128"/>
              </a:rPr>
              <a:t>  a. The </a:t>
            </a:r>
            <a:r>
              <a:rPr lang="en-US" sz="1200" kern="1200" dirty="0" err="1" smtClean="0">
                <a:solidFill>
                  <a:schemeClr val="tx1"/>
                </a:solidFill>
                <a:effectLst/>
                <a:latin typeface="+mn-lt"/>
                <a:ea typeface="ＭＳ Ｐゴシック" pitchFamily="-110" charset="-128"/>
                <a:cs typeface="ＭＳ Ｐゴシック" pitchFamily="-110" charset="-128"/>
              </a:rPr>
              <a:t>bluefin</a:t>
            </a:r>
            <a:r>
              <a:rPr lang="en-US" sz="1200" kern="1200" dirty="0" smtClean="0">
                <a:solidFill>
                  <a:schemeClr val="tx1"/>
                </a:solidFill>
                <a:effectLst/>
                <a:latin typeface="+mn-lt"/>
                <a:ea typeface="ＭＳ Ｐゴシック" pitchFamily="-110" charset="-128"/>
                <a:cs typeface="ＭＳ Ｐゴシック" pitchFamily="-110" charset="-128"/>
              </a:rPr>
              <a:t> killifish.  b. Rainwater killifish.  c. The time for 50% of a test population to die from exposure to two low oxygen concentrations and two high temperature conditions.  The higher the bar, the longer the fish could tolerate the condition.  No fish died at 1.0 mg / L 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d. Percentage of test populations that died from exposure to three different salt concentrations.  The higher the bar, the less tolerant the fish were of the condition. For most tests, except for 35 </a:t>
            </a:r>
            <a:r>
              <a:rPr lang="en-US" sz="1200" kern="1200" dirty="0" err="1" smtClean="0">
                <a:solidFill>
                  <a:schemeClr val="tx1"/>
                </a:solidFill>
                <a:effectLst/>
                <a:latin typeface="+mn-lt"/>
                <a:ea typeface="ＭＳ Ｐゴシック" pitchFamily="-110" charset="-128"/>
                <a:cs typeface="ＭＳ Ｐゴシック" pitchFamily="-110" charset="-128"/>
              </a:rPr>
              <a:t>ppt</a:t>
            </a:r>
            <a:r>
              <a:rPr lang="en-US" sz="1200" kern="1200" dirty="0" smtClean="0">
                <a:solidFill>
                  <a:schemeClr val="tx1"/>
                </a:solidFill>
                <a:effectLst/>
                <a:latin typeface="+mn-lt"/>
                <a:ea typeface="ＭＳ Ｐゴシック" pitchFamily="-110" charset="-128"/>
                <a:cs typeface="ＭＳ Ｐゴシック" pitchFamily="-110" charset="-128"/>
              </a:rPr>
              <a:t>, only one replicate of a test population of ten fish was performed.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20.13</a:t>
            </a:r>
            <a:r>
              <a:rPr lang="en-US" sz="1200" kern="1200" dirty="0" smtClean="0">
                <a:solidFill>
                  <a:schemeClr val="tx1"/>
                </a:solidFill>
                <a:effectLst/>
                <a:latin typeface="+mn-lt"/>
                <a:ea typeface="ＭＳ Ｐゴシック" pitchFamily="-110" charset="-128"/>
                <a:cs typeface="ＭＳ Ｐゴシック" pitchFamily="-110" charset="-128"/>
              </a:rPr>
              <a:t> Results of competition tests at different salt concentrations for rainwater and </a:t>
            </a:r>
            <a:r>
              <a:rPr lang="en-US" sz="1200" kern="1200" dirty="0" err="1" smtClean="0">
                <a:solidFill>
                  <a:schemeClr val="tx1"/>
                </a:solidFill>
                <a:effectLst/>
                <a:latin typeface="+mn-lt"/>
                <a:ea typeface="ＭＳ Ｐゴシック" pitchFamily="-110" charset="-128"/>
                <a:cs typeface="ＭＳ Ｐゴシック" pitchFamily="-110" charset="-128"/>
              </a:rPr>
              <a:t>bluefin</a:t>
            </a:r>
            <a:r>
              <a:rPr lang="en-US" sz="1200" kern="1200" dirty="0" smtClean="0">
                <a:solidFill>
                  <a:schemeClr val="tx1"/>
                </a:solidFill>
                <a:effectLst/>
                <a:latin typeface="+mn-lt"/>
                <a:ea typeface="ＭＳ Ｐゴシック" pitchFamily="-110" charset="-128"/>
                <a:cs typeface="ＭＳ Ｐゴシック" pitchFamily="-110" charset="-128"/>
              </a:rPr>
              <a:t> killifish.  There were 2 replicates of each test condition, and error bars represent one standard deviation above and below the average.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20.14</a:t>
            </a:r>
            <a:r>
              <a:rPr lang="en-US" sz="1200" kern="1200" dirty="0" smtClean="0">
                <a:solidFill>
                  <a:schemeClr val="tx1"/>
                </a:solidFill>
                <a:effectLst/>
                <a:latin typeface="+mn-lt"/>
                <a:ea typeface="ＭＳ Ｐゴシック" pitchFamily="-110" charset="-128"/>
                <a:cs typeface="ＭＳ Ｐゴシック" pitchFamily="-110" charset="-128"/>
              </a:rPr>
              <a:t>  The carbon cycle, showing how light energy and carbon dioxide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are taken up by plants as the first step of producing chemical energy that can later flow into higher trophic levels (the consumers).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20.15</a:t>
            </a:r>
            <a:r>
              <a:rPr lang="en-US" sz="1200" kern="1200" dirty="0" smtClean="0">
                <a:solidFill>
                  <a:schemeClr val="tx1"/>
                </a:solidFill>
                <a:effectLst/>
                <a:latin typeface="+mn-lt"/>
                <a:ea typeface="ＭＳ Ｐゴシック" pitchFamily="-110" charset="-128"/>
                <a:cs typeface="ＭＳ Ｐゴシック" pitchFamily="-110" charset="-128"/>
              </a:rPr>
              <a:t>  Distribution of biomass or energy at different trophic levels in an ecological system.  Primary consumers are those animals that eat plants, also known as herbivores.  A secondary consumer eats primary consumers, and a tertiary consumer eats secondary consumers.  Secondary consumers and above are also known as carnivores or predators.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20.16</a:t>
            </a:r>
            <a:r>
              <a:rPr lang="en-US" sz="1200" kern="1200" dirty="0" smtClean="0">
                <a:solidFill>
                  <a:schemeClr val="tx1"/>
                </a:solidFill>
                <a:effectLst/>
                <a:latin typeface="+mn-lt"/>
                <a:ea typeface="ＭＳ Ｐゴシック" pitchFamily="-110" charset="-128"/>
                <a:cs typeface="ＭＳ Ｐゴシック" pitchFamily="-110" charset="-128"/>
              </a:rPr>
              <a:t> Range of habitats typically observed in a salt marsh and surrounding terrestrial zone.  Notice how the vegetation type changes as distance from the tidal creek increases.  The tidal creek rises and falls with the tides, and can reach as far as the high marsh, but only rarely, leaving salty water behind when it recedes.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20.17</a:t>
            </a:r>
            <a:r>
              <a:rPr lang="en-US" sz="1200" kern="1200" dirty="0" smtClean="0">
                <a:solidFill>
                  <a:schemeClr val="tx1"/>
                </a:solidFill>
                <a:effectLst/>
                <a:latin typeface="+mn-lt"/>
                <a:ea typeface="ＭＳ Ｐゴシック" pitchFamily="-110" charset="-128"/>
                <a:cs typeface="ＭＳ Ｐゴシック" pitchFamily="-110" charset="-128"/>
              </a:rPr>
              <a:t>  Recreation of Teal’s saltmarsh </a:t>
            </a:r>
            <a:r>
              <a:rPr lang="en-US" sz="1200" kern="1200" dirty="0" err="1" smtClean="0">
                <a:solidFill>
                  <a:schemeClr val="tx1"/>
                </a:solidFill>
                <a:effectLst/>
                <a:latin typeface="+mn-lt"/>
                <a:ea typeface="ＭＳ Ｐゴシック" pitchFamily="-110" charset="-128"/>
                <a:cs typeface="ＭＳ Ｐゴシック" pitchFamily="-110" charset="-128"/>
              </a:rPr>
              <a:t>foodweb</a:t>
            </a:r>
            <a:r>
              <a:rPr lang="en-US" sz="1200" kern="1200" dirty="0" smtClean="0">
                <a:solidFill>
                  <a:schemeClr val="tx1"/>
                </a:solidFill>
                <a:effectLst/>
                <a:latin typeface="+mn-lt"/>
                <a:ea typeface="ＭＳ Ｐゴシック" pitchFamily="-110" charset="-128"/>
                <a:cs typeface="ＭＳ Ｐゴシック" pitchFamily="-110" charset="-128"/>
              </a:rPr>
              <a:t>.  The lower group of herbivores, as classified by Teal, are feeding on both living algae and dead </a:t>
            </a:r>
            <a:r>
              <a:rPr lang="en-US" sz="1200" kern="1200" dirty="0" err="1" smtClean="0">
                <a:solidFill>
                  <a:schemeClr val="tx1"/>
                </a:solidFill>
                <a:effectLst/>
                <a:latin typeface="+mn-lt"/>
                <a:ea typeface="ＭＳ Ｐゴシック" pitchFamily="-110" charset="-128"/>
                <a:cs typeface="ＭＳ Ｐゴシック" pitchFamily="-110" charset="-128"/>
              </a:rPr>
              <a:t>cordgrass</a:t>
            </a:r>
            <a:r>
              <a:rPr lang="en-US" sz="1200" kern="1200" dirty="0" smtClean="0">
                <a:solidFill>
                  <a:schemeClr val="tx1"/>
                </a:solidFill>
                <a:effectLst/>
                <a:latin typeface="+mn-lt"/>
                <a:ea typeface="ＭＳ Ｐゴシック" pitchFamily="-110" charset="-128"/>
                <a:cs typeface="ＭＳ Ｐゴシック" pitchFamily="-110" charset="-128"/>
              </a:rPr>
              <a:t> that sinks to the bottom of the marsh.  Bacteria are feeding on decomposing organic matter – the </a:t>
            </a:r>
            <a:r>
              <a:rPr lang="en-US" sz="1200" kern="1200" dirty="0" err="1" smtClean="0">
                <a:solidFill>
                  <a:schemeClr val="tx1"/>
                </a:solidFill>
                <a:effectLst/>
                <a:latin typeface="+mn-lt"/>
                <a:ea typeface="ＭＳ Ｐゴシック" pitchFamily="-110" charset="-128"/>
                <a:cs typeface="ＭＳ Ｐゴシック" pitchFamily="-110" charset="-128"/>
              </a:rPr>
              <a:t>cordgrass</a:t>
            </a:r>
            <a:r>
              <a:rPr lang="en-US" sz="1200" kern="1200" dirty="0" smtClean="0">
                <a:solidFill>
                  <a:schemeClr val="tx1"/>
                </a:solidFill>
                <a:effectLst/>
                <a:latin typeface="+mn-lt"/>
                <a:ea typeface="ＭＳ Ｐゴシック" pitchFamily="-110" charset="-128"/>
                <a:cs typeface="ＭＳ Ｐゴシック" pitchFamily="-110" charset="-128"/>
              </a:rPr>
              <a:t> and animals that die are decomposed by bacteria.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20</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20.1</a:t>
            </a:r>
            <a:r>
              <a:rPr lang="en-US" sz="1200" kern="1200" dirty="0" smtClean="0">
                <a:solidFill>
                  <a:schemeClr val="tx1"/>
                </a:solidFill>
                <a:effectLst/>
                <a:latin typeface="+mn-lt"/>
                <a:ea typeface="ＭＳ Ｐゴシック" pitchFamily="-110" charset="-128"/>
                <a:cs typeface="ＭＳ Ｐゴシック" pitchFamily="-110" charset="-128"/>
              </a:rPr>
              <a:t>  A food web.  The arrows point in the direction of the energy flow.  Here plants are eaten by grasshoppers and rodents, which are eaten by an assortment of predators, ending in the owl and fox, which have no predators.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20.18</a:t>
            </a:r>
            <a:r>
              <a:rPr lang="en-US" sz="1200" kern="1200" dirty="0" smtClean="0">
                <a:solidFill>
                  <a:schemeClr val="tx1"/>
                </a:solidFill>
                <a:effectLst/>
                <a:latin typeface="+mn-lt"/>
                <a:ea typeface="ＭＳ Ｐゴシック" pitchFamily="-110" charset="-128"/>
                <a:cs typeface="ＭＳ Ｐゴシック" pitchFamily="-110" charset="-128"/>
              </a:rPr>
              <a:t>  Energy relationships in saltmarsh </a:t>
            </a:r>
            <a:r>
              <a:rPr lang="en-US" sz="1200" kern="1200" dirty="0" err="1" smtClean="0">
                <a:solidFill>
                  <a:schemeClr val="tx1"/>
                </a:solidFill>
                <a:effectLst/>
                <a:latin typeface="+mn-lt"/>
                <a:ea typeface="ＭＳ Ｐゴシック" pitchFamily="-110" charset="-128"/>
                <a:cs typeface="ＭＳ Ｐゴシック" pitchFamily="-110" charset="-128"/>
              </a:rPr>
              <a:t>planthoppers</a:t>
            </a:r>
            <a:r>
              <a:rPr lang="en-US" sz="1200" kern="1200" dirty="0" smtClean="0">
                <a:solidFill>
                  <a:schemeClr val="tx1"/>
                </a:solidFill>
                <a:effectLst/>
                <a:latin typeface="+mn-lt"/>
                <a:ea typeface="ＭＳ Ｐゴシック" pitchFamily="-110" charset="-128"/>
                <a:cs typeface="ＭＳ Ｐゴシック" pitchFamily="-110" charset="-128"/>
              </a:rPr>
              <a:t> and katydids.  Estimates are from Teal (1962) except that they estimated 85% assimilation efficiency for </a:t>
            </a:r>
            <a:r>
              <a:rPr lang="en-US" sz="1200" kern="1200" dirty="0" err="1" smtClean="0">
                <a:solidFill>
                  <a:schemeClr val="tx1"/>
                </a:solidFill>
                <a:effectLst/>
                <a:latin typeface="+mn-lt"/>
                <a:ea typeface="ＭＳ Ｐゴシック" pitchFamily="-110" charset="-128"/>
                <a:cs typeface="ＭＳ Ｐゴシック" pitchFamily="-110" charset="-128"/>
              </a:rPr>
              <a:t>planthoppers</a:t>
            </a:r>
            <a:r>
              <a:rPr lang="en-US" sz="1200" kern="1200" dirty="0" smtClean="0">
                <a:solidFill>
                  <a:schemeClr val="tx1"/>
                </a:solidFill>
                <a:effectLst/>
                <a:latin typeface="+mn-lt"/>
                <a:ea typeface="ＭＳ Ｐゴシック" pitchFamily="-110" charset="-128"/>
                <a:cs typeface="ＭＳ Ｐゴシック" pitchFamily="-110" charset="-128"/>
              </a:rPr>
              <a:t>, because they feed on liquid sugar solutions from plants, which are easy to digest, not cellulose, which is a plant structural chemical that is not easy to digest.  The assimilation efficiency for grasshoppers, which consume mostly cellulose, was estimated by Teal to be 30%.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20.19</a:t>
            </a:r>
            <a:r>
              <a:rPr lang="en-US" sz="1200" kern="1200" dirty="0" smtClean="0">
                <a:solidFill>
                  <a:schemeClr val="tx1"/>
                </a:solidFill>
                <a:effectLst/>
                <a:latin typeface="+mn-lt"/>
                <a:ea typeface="ＭＳ Ｐゴシック" pitchFamily="-110" charset="-128"/>
                <a:cs typeface="ＭＳ Ｐゴシック" pitchFamily="-110" charset="-128"/>
              </a:rPr>
              <a:t>  One pathway of energy and carbon in the Georgia saltmarsh. Carbon cycles (atmosphere --&gt; plants --&gt; herbivores --&gt; carnivores), and each component sends carbon dioxide back to the atmosphere.  Decomposers also respire or provide biomass to predators.   The pathway of carbon is combined with energy flow (sunlight --&gt; plants --&gt; herbivores --&gt; carnivores, with respiration energy used for metabolism and lost as heat).  The size of the boxes for </a:t>
            </a:r>
            <a:r>
              <a:rPr lang="en-US" sz="1200" kern="1200" dirty="0" err="1" smtClean="0">
                <a:solidFill>
                  <a:schemeClr val="tx1"/>
                </a:solidFill>
                <a:effectLst/>
                <a:latin typeface="+mn-lt"/>
                <a:ea typeface="ＭＳ Ｐゴシック" pitchFamily="-110" charset="-128"/>
                <a:cs typeface="ＭＳ Ｐゴシック" pitchFamily="-110" charset="-128"/>
              </a:rPr>
              <a:t>cordgrass</a:t>
            </a:r>
            <a:r>
              <a:rPr lang="en-US" sz="1200" kern="1200" dirty="0" smtClean="0">
                <a:solidFill>
                  <a:schemeClr val="tx1"/>
                </a:solidFill>
                <a:effectLst/>
                <a:latin typeface="+mn-lt"/>
                <a:ea typeface="ＭＳ Ｐゴシック" pitchFamily="-110" charset="-128"/>
                <a:cs typeface="ＭＳ Ｐゴシック" pitchFamily="-110" charset="-128"/>
              </a:rPr>
              <a:t>, insects herbivores, and predators is proportional to the energy content in each trophic level.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20.2</a:t>
            </a:r>
            <a:r>
              <a:rPr lang="en-US" sz="1200" kern="1200" dirty="0" smtClean="0">
                <a:solidFill>
                  <a:schemeClr val="tx1"/>
                </a:solidFill>
                <a:effectLst/>
                <a:latin typeface="+mn-lt"/>
                <a:ea typeface="ＭＳ Ｐゴシック" pitchFamily="-110" charset="-128"/>
                <a:cs typeface="ＭＳ Ｐゴシック" pitchFamily="-110" charset="-128"/>
              </a:rPr>
              <a:t>  Elk and wolf population counts in Yellowstone National Park.  Park rangers count elk from small planes.  Years of missing data for elk counts are due to counts attempted during times of bad visibility, or from counts not being made at all in 1996 and 1997.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20.3</a:t>
            </a:r>
            <a:r>
              <a:rPr lang="en-US" sz="1200" kern="1200" dirty="0" smtClean="0">
                <a:solidFill>
                  <a:schemeClr val="tx1"/>
                </a:solidFill>
                <a:effectLst/>
                <a:latin typeface="+mn-lt"/>
                <a:ea typeface="ＭＳ Ｐゴシック" pitchFamily="-110" charset="-128"/>
                <a:cs typeface="ＭＳ Ｐゴシック" pitchFamily="-110" charset="-128"/>
              </a:rPr>
              <a:t>  a. Frequency distribution of diameters of two species of mature cottonwood trees from the Lamar Valley of Yellowstone National Park.  The bar on the left of the graph represents the estimated density of seedlings, and is not part of the 700 trees used to measure diameter.  b. Frequency distribution of estimated </a:t>
            </a:r>
            <a:r>
              <a:rPr lang="en-US" sz="1200" kern="1200" dirty="0" err="1" smtClean="0">
                <a:solidFill>
                  <a:schemeClr val="tx1"/>
                </a:solidFill>
                <a:effectLst/>
                <a:latin typeface="+mn-lt"/>
                <a:ea typeface="ＭＳ Ｐゴシック" pitchFamily="-110" charset="-128"/>
                <a:cs typeface="ＭＳ Ｐゴシック" pitchFamily="-110" charset="-128"/>
              </a:rPr>
              <a:t>narrowleaf</a:t>
            </a:r>
            <a:r>
              <a:rPr lang="en-US" sz="1200" kern="1200" dirty="0" smtClean="0">
                <a:solidFill>
                  <a:schemeClr val="tx1"/>
                </a:solidFill>
                <a:effectLst/>
                <a:latin typeface="+mn-lt"/>
                <a:ea typeface="ＭＳ Ｐゴシック" pitchFamily="-110" charset="-128"/>
                <a:cs typeface="ＭＳ Ｐゴシック" pitchFamily="-110" charset="-128"/>
              </a:rPr>
              <a:t> cottonwood year of germination, in 20-year increments, using two different diameter-to-age estimates.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20.4</a:t>
            </a:r>
            <a:r>
              <a:rPr lang="en-US" sz="1200" kern="1200" dirty="0" smtClean="0">
                <a:solidFill>
                  <a:schemeClr val="tx1"/>
                </a:solidFill>
                <a:effectLst/>
                <a:latin typeface="+mn-lt"/>
                <a:ea typeface="ＭＳ Ｐゴシック" pitchFamily="-110" charset="-128"/>
                <a:cs typeface="ＭＳ Ｐゴシック" pitchFamily="-110" charset="-128"/>
              </a:rPr>
              <a:t>  a. Cottonwoods in winter, with elk herd (photo credit: Yellowstone National Park; circa 1970s).  Note the lack of small and intermediate sized trees. b. Cottonwood grove at Devil’s Slide refuge site along the Yellowstone River, with a wide distribution of tree sizes.  In this site, the road on the upslope side and the river on the downslope side prevented elk from foraging.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20.5</a:t>
            </a:r>
            <a:r>
              <a:rPr lang="en-US" sz="1200" kern="1200" dirty="0" smtClean="0">
                <a:solidFill>
                  <a:schemeClr val="tx1"/>
                </a:solidFill>
                <a:effectLst/>
                <a:latin typeface="+mn-lt"/>
                <a:ea typeface="ＭＳ Ｐゴシック" pitchFamily="-110" charset="-128"/>
                <a:cs typeface="ＭＳ Ｐゴシック" pitchFamily="-110" charset="-128"/>
              </a:rPr>
              <a:t>  Frequency distributions of </a:t>
            </a:r>
            <a:r>
              <a:rPr lang="en-US" sz="1200" kern="1200" dirty="0" err="1" smtClean="0">
                <a:solidFill>
                  <a:schemeClr val="tx1"/>
                </a:solidFill>
                <a:effectLst/>
                <a:latin typeface="+mn-lt"/>
                <a:ea typeface="ＭＳ Ｐゴシック" pitchFamily="-110" charset="-128"/>
                <a:cs typeface="ＭＳ Ｐゴシック" pitchFamily="-110" charset="-128"/>
              </a:rPr>
              <a:t>narrowleaf</a:t>
            </a:r>
            <a:r>
              <a:rPr lang="en-US" sz="1200" kern="1200" dirty="0" smtClean="0">
                <a:solidFill>
                  <a:schemeClr val="tx1"/>
                </a:solidFill>
                <a:effectLst/>
                <a:latin typeface="+mn-lt"/>
                <a:ea typeface="ＭＳ Ｐゴシック" pitchFamily="-110" charset="-128"/>
                <a:cs typeface="ＭＳ Ｐゴシック" pitchFamily="-110" charset="-128"/>
              </a:rPr>
              <a:t> cottonwood (and black cottonwood in panel d) diameters for trees </a:t>
            </a:r>
            <a:r>
              <a:rPr lang="en-US" sz="1200" u="sng" kern="1200" dirty="0" smtClean="0">
                <a:solidFill>
                  <a:schemeClr val="tx1"/>
                </a:solidFill>
                <a:effectLst/>
                <a:latin typeface="+mn-lt"/>
                <a:ea typeface="ＭＳ Ｐゴシック" pitchFamily="-110" charset="-128"/>
                <a:cs typeface="ＭＳ Ｐゴシック" pitchFamily="-110" charset="-128"/>
              </a:rPr>
              <a:t>&gt;</a:t>
            </a:r>
            <a:r>
              <a:rPr lang="en-US" sz="1200" kern="1200" dirty="0" smtClean="0">
                <a:solidFill>
                  <a:schemeClr val="tx1"/>
                </a:solidFill>
                <a:effectLst/>
                <a:latin typeface="+mn-lt"/>
                <a:ea typeface="ＭＳ Ｐゴシック" pitchFamily="-110" charset="-128"/>
                <a:cs typeface="ＭＳ Ｐゴシック" pitchFamily="-110" charset="-128"/>
              </a:rPr>
              <a:t>5 cm in diameter at breast height (</a:t>
            </a:r>
            <a:r>
              <a:rPr lang="en-US" sz="1200" kern="1200" dirty="0" err="1" smtClean="0">
                <a:solidFill>
                  <a:schemeClr val="tx1"/>
                </a:solidFill>
                <a:effectLst/>
                <a:latin typeface="+mn-lt"/>
                <a:ea typeface="ＭＳ Ｐゴシック" pitchFamily="-110" charset="-128"/>
                <a:cs typeface="ＭＳ Ｐゴシック" pitchFamily="-110" charset="-128"/>
              </a:rPr>
              <a:t>dbh</a:t>
            </a:r>
            <a:r>
              <a:rPr lang="en-US" sz="1200" kern="1200" dirty="0" smtClean="0">
                <a:solidFill>
                  <a:schemeClr val="tx1"/>
                </a:solidFill>
                <a:effectLst/>
                <a:latin typeface="+mn-lt"/>
                <a:ea typeface="ＭＳ Ｐゴシック" pitchFamily="-110" charset="-128"/>
                <a:cs typeface="ＭＳ Ｐゴシック" pitchFamily="-110" charset="-128"/>
              </a:rPr>
              <a:t>) at five study sites in the northern Yellowstone elk winter range.  </a:t>
            </a:r>
            <a:r>
              <a:rPr lang="en-US" sz="1200" kern="1200" dirty="0" err="1" smtClean="0">
                <a:solidFill>
                  <a:schemeClr val="tx1"/>
                </a:solidFill>
                <a:effectLst/>
                <a:latin typeface="+mn-lt"/>
                <a:ea typeface="ＭＳ Ｐゴシック" pitchFamily="-110" charset="-128"/>
                <a:cs typeface="ＭＳ Ｐゴシック" pitchFamily="-110" charset="-128"/>
              </a:rPr>
              <a:t>dbh</a:t>
            </a:r>
            <a:r>
              <a:rPr lang="en-US" sz="1200" kern="1200" dirty="0" smtClean="0">
                <a:solidFill>
                  <a:schemeClr val="tx1"/>
                </a:solidFill>
                <a:effectLst/>
                <a:latin typeface="+mn-lt"/>
                <a:ea typeface="ＭＳ Ｐゴシック" pitchFamily="-110" charset="-128"/>
                <a:cs typeface="ＭＳ Ｐゴシック" pitchFamily="-110" charset="-128"/>
              </a:rPr>
              <a:t> is a standard measure in ecology, and refers to diameter 1.3 meters off the ground.  Note that panel d contains the same data shown in Figure 20.3a.</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20.6</a:t>
            </a:r>
            <a:r>
              <a:rPr lang="en-US" sz="1200" kern="1200" dirty="0" smtClean="0">
                <a:solidFill>
                  <a:schemeClr val="tx1"/>
                </a:solidFill>
                <a:effectLst/>
                <a:latin typeface="+mn-lt"/>
                <a:ea typeface="ＭＳ Ｐゴシック" pitchFamily="-110" charset="-128"/>
                <a:cs typeface="ＭＳ Ｐゴシック" pitchFamily="-110" charset="-128"/>
              </a:rPr>
              <a:t>  Elk locations in Gallatin Canyon within the Greater Yellowstone Ecosystem (outside of Yellowstone National Park).  a. Elevation and the location of </a:t>
            </a:r>
            <a:r>
              <a:rPr lang="en-US" sz="1200" kern="1200" dirty="0" err="1" smtClean="0">
                <a:solidFill>
                  <a:schemeClr val="tx1"/>
                </a:solidFill>
                <a:effectLst/>
                <a:latin typeface="+mn-lt"/>
                <a:ea typeface="ＭＳ Ｐゴシック" pitchFamily="-110" charset="-128"/>
                <a:cs typeface="ＭＳ Ｐゴシック" pitchFamily="-110" charset="-128"/>
              </a:rPr>
              <a:t>radiotracked</a:t>
            </a:r>
            <a:r>
              <a:rPr lang="en-US" sz="1200" kern="1200" dirty="0" smtClean="0">
                <a:solidFill>
                  <a:schemeClr val="tx1"/>
                </a:solidFill>
                <a:effectLst/>
                <a:latin typeface="+mn-lt"/>
                <a:ea typeface="ＭＳ Ｐゴシック" pitchFamily="-110" charset="-128"/>
                <a:cs typeface="ＭＳ Ｐゴシック" pitchFamily="-110" charset="-128"/>
              </a:rPr>
              <a:t> elk during the study (N = 2,288 locations of the 14 elk, but only one part of the study area is shown here).  Red dots are locations of elk when wolves were known to be nearby, black dots are elk locations when wolves were not detected, and blue crosses indicate wolf kills of elk.  b. A vegetation map of the same area.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20.7</a:t>
            </a:r>
            <a:r>
              <a:rPr lang="en-US" sz="1200" kern="1200" dirty="0" smtClean="0">
                <a:solidFill>
                  <a:schemeClr val="tx1"/>
                </a:solidFill>
                <a:effectLst/>
                <a:latin typeface="+mn-lt"/>
                <a:ea typeface="ＭＳ Ｐゴシック" pitchFamily="-110" charset="-128"/>
                <a:cs typeface="ＭＳ Ｐゴシック" pitchFamily="-110" charset="-128"/>
              </a:rPr>
              <a:t>  Effects of wolf presence on habitat use by elk.  The probabilities shown are the probabilities that grassy areas or coniferous areas were prevalent where elk were found.  Bars show means and 95% confidence intervals.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20.8</a:t>
            </a:r>
            <a:r>
              <a:rPr lang="en-US" sz="1200" kern="1200" dirty="0" smtClean="0">
                <a:solidFill>
                  <a:schemeClr val="tx1"/>
                </a:solidFill>
                <a:effectLst/>
                <a:latin typeface="+mn-lt"/>
                <a:ea typeface="ＭＳ Ｐゴシック" pitchFamily="-110" charset="-128"/>
                <a:cs typeface="ＭＳ Ｐゴシック" pitchFamily="-110" charset="-128"/>
              </a:rPr>
              <a:t>  Comparison of terrain on tree growth. a. Percentage of leading shoots of aspen eaten.  b.  Average aspen height.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10</a:t>
            </a:fld>
            <a:endParaRPr lang="en-US"/>
          </a:p>
        </p:txBody>
      </p:sp>
    </p:spTree>
    <p:extLst>
      <p:ext uri="{BB962C8B-B14F-4D97-AF65-F5344CB8AC3E}">
        <p14:creationId xmlns:p14="http://schemas.microsoft.com/office/powerpoint/2010/main" val="47665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618DEE-6DCA-42E3-B161-AEF6352673A3}"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D91C7-928B-4484-BD88-622A1807D0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F1956B-3FA3-4037-9CD6-F91603F34D3C}"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62786-4C2B-4005-A1B5-D6CC5BD3D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C7606-4727-4D9D-9DBC-1B77839C64BF}"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98D3D-CDFF-4809-A9D2-2CF78CF350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91D726-8FF3-44E7-804B-AE0A2B8B9FF9}"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89AEC0-77B5-4761-8DFC-03CBC901DD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B30B69-AE1D-4795-B454-DEC423D9C9AB}"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30A955-B500-4FA6-BEF0-0B1DE83D62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D6FDA6-3F86-4166-8C8E-6FE5474F62B5}"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DADF2-DF4A-4FD9-A06D-3EB1E4D18C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4F07DE-5F26-464F-8892-10A79A6D4BB4}" type="datetime1">
              <a:rPr lang="en-US"/>
              <a:pPr>
                <a:defRPr/>
              </a:pPr>
              <a:t>07/06/2012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835B44-731E-46D1-A3BE-384507AB0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4CADCB-07EA-4407-ABD4-5F6D2DBD7744}" type="datetime1">
              <a:rPr lang="en-US"/>
              <a:pPr>
                <a:defRPr/>
              </a:pPr>
              <a:t>07/06/2012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B2E1B7-21BD-4850-8BC3-DFB38C5777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3CEF54-FE33-49B4-B0D0-C8C265185E35}" type="datetime1">
              <a:rPr lang="en-US"/>
              <a:pPr>
                <a:defRPr/>
              </a:pPr>
              <a:t>07/06/2012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0DCA2B-B2E9-4F9C-B263-4D8B5AF98C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065385-1431-4F97-B953-B4A2919C7205}"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941D3E-F9F8-47FF-97A3-8E470127E4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FE522E-B55B-4CFE-A3FE-1022C524D80D}"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9937D6-9F70-4B14-887E-F0A2C458E2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mn-cs"/>
              </a:defRPr>
            </a:lvl1pPr>
          </a:lstStyle>
          <a:p>
            <a:pPr>
              <a:defRPr/>
            </a:pPr>
            <a:fld id="{387BC215-9F17-4B72-924B-E908CDD8A944}" type="datetime1">
              <a:rPr lang="en-US"/>
              <a:pPr>
                <a:defRPr/>
              </a:pPr>
              <a:t>07/06/2012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mn-cs"/>
              </a:defRPr>
            </a:lvl1pPr>
          </a:lstStyle>
          <a:p>
            <a:pPr>
              <a:defRPr/>
            </a:pPr>
            <a:fld id="{F8E84652-9F2F-4100-8485-3CD1364162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1285875"/>
            <a:ext cx="9144000" cy="1754326"/>
          </a:xfrm>
          <a:prstGeom prst="rect">
            <a:avLst/>
          </a:prstGeom>
          <a:noFill/>
          <a:ln w="9525">
            <a:noFill/>
            <a:miter lim="800000"/>
            <a:headEnd/>
            <a:tailEnd/>
          </a:ln>
        </p:spPr>
        <p:txBody>
          <a:bodyPr>
            <a:spAutoFit/>
          </a:bodyPr>
          <a:lstStyle/>
          <a:p>
            <a:pPr algn="ctr"/>
            <a:r>
              <a:rPr lang="en-US" sz="3600" dirty="0">
                <a:latin typeface="Times New Roman" pitchFamily="18" charset="0"/>
                <a:cs typeface="Times New Roman" pitchFamily="18" charset="0"/>
              </a:rPr>
              <a:t>PowerPoint Slides for Chapter </a:t>
            </a:r>
            <a:r>
              <a:rPr lang="en-US" sz="3600" dirty="0" smtClean="0">
                <a:latin typeface="Times New Roman" pitchFamily="18" charset="0"/>
                <a:cs typeface="Times New Roman" pitchFamily="18" charset="0"/>
              </a:rPr>
              <a:t>20:</a:t>
            </a:r>
            <a:endParaRPr lang="en-US" sz="3600" dirty="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Emergent Properties in Ecological Systems</a:t>
            </a:r>
          </a:p>
          <a:p>
            <a:pPr algn="ctr"/>
            <a:endParaRPr lang="en-US" sz="3600" dirty="0">
              <a:latin typeface="Times New Roman" pitchFamily="18" charset="0"/>
              <a:cs typeface="Times New Roman" pitchFamily="18" charset="0"/>
            </a:endParaRPr>
          </a:p>
        </p:txBody>
      </p:sp>
      <p:sp>
        <p:nvSpPr>
          <p:cNvPr id="2052" name="TextBox 2"/>
          <p:cNvSpPr txBox="1">
            <a:spLocks noChangeArrowheads="1"/>
          </p:cNvSpPr>
          <p:nvPr/>
        </p:nvSpPr>
        <p:spPr bwMode="auto">
          <a:xfrm>
            <a:off x="0" y="4545711"/>
            <a:ext cx="9144000" cy="1754188"/>
          </a:xfrm>
          <a:prstGeom prst="rect">
            <a:avLst/>
          </a:prstGeom>
          <a:noFill/>
          <a:ln w="9525">
            <a:noFill/>
            <a:miter lim="800000"/>
            <a:headEnd/>
            <a:tailEnd/>
          </a:ln>
        </p:spPr>
        <p:txBody>
          <a:bodyPr>
            <a:spAutoFit/>
          </a:bodyPr>
          <a:lstStyle/>
          <a:p>
            <a:pPr algn="ctr"/>
            <a:r>
              <a:rPr lang="en-US" sz="3600" dirty="0">
                <a:latin typeface="Times New Roman" pitchFamily="18" charset="0"/>
                <a:cs typeface="Times New Roman" pitchFamily="18" charset="0"/>
              </a:rPr>
              <a:t>by</a:t>
            </a:r>
          </a:p>
          <a:p>
            <a:pPr algn="ctr"/>
            <a:r>
              <a:rPr lang="en-US" sz="3600" dirty="0">
                <a:latin typeface="Times New Roman" pitchFamily="18" charset="0"/>
                <a:cs typeface="Times New Roman" pitchFamily="18" charset="0"/>
              </a:rPr>
              <a:t>A. Malcolm Campbell, Laurie J. Heyer, and Chris Paradise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6566" y="172098"/>
            <a:ext cx="2486747" cy="1754326"/>
          </a:xfrm>
          <a:prstGeom prst="rect">
            <a:avLst/>
          </a:prstGeom>
        </p:spPr>
        <p:txBody>
          <a:bodyPr wrap="square">
            <a:spAutoFit/>
          </a:bodyPr>
          <a:lstStyle/>
          <a:p>
            <a:r>
              <a:rPr lang="en-US" sz="3600" dirty="0" smtClean="0">
                <a:latin typeface="Times New Roman" pitchFamily="18" charset="0"/>
                <a:cs typeface="Times New Roman" pitchFamily="18" charset="0"/>
              </a:rPr>
              <a:t>Comparison </a:t>
            </a:r>
            <a:r>
              <a:rPr lang="en-US" sz="3600" dirty="0">
                <a:latin typeface="Times New Roman" pitchFamily="18" charset="0"/>
                <a:cs typeface="Times New Roman" pitchFamily="18" charset="0"/>
              </a:rPr>
              <a:t>of terrain on tree </a:t>
            </a:r>
            <a:r>
              <a:rPr lang="en-US" sz="3600" dirty="0" smtClean="0">
                <a:latin typeface="Times New Roman" pitchFamily="18" charset="0"/>
                <a:cs typeface="Times New Roman" pitchFamily="18" charset="0"/>
              </a:rPr>
              <a:t>growth</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20.8 </a:t>
            </a:r>
            <a:endParaRPr lang="en-US" dirty="0">
              <a:latin typeface="Times New Roman" pitchFamily="18" charset="0"/>
              <a:cs typeface="Times New Roman" pitchFamily="18" charset="0"/>
            </a:endParaRPr>
          </a:p>
        </p:txBody>
      </p:sp>
      <p:pic>
        <p:nvPicPr>
          <p:cNvPr id="5" name="Picture 4" descr="figure_20_8"/>
          <p:cNvPicPr/>
          <p:nvPr/>
        </p:nvPicPr>
        <p:blipFill>
          <a:blip r:embed="rId3">
            <a:extLst>
              <a:ext uri="{28A0092B-C50C-407E-A947-70E740481C1C}">
                <a14:useLocalDpi xmlns:a14="http://schemas.microsoft.com/office/drawing/2010/main" val="0"/>
              </a:ext>
            </a:extLst>
          </a:blip>
          <a:srcRect/>
          <a:stretch>
            <a:fillRect/>
          </a:stretch>
        </p:blipFill>
        <p:spPr bwMode="auto">
          <a:xfrm>
            <a:off x="0" y="114272"/>
            <a:ext cx="6416566" cy="5892390"/>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468" y="146076"/>
            <a:ext cx="8667063" cy="3416320"/>
          </a:xfrm>
          <a:prstGeom prst="rect">
            <a:avLst/>
          </a:prstGeom>
        </p:spPr>
        <p:txBody>
          <a:bodyPr wrap="square">
            <a:spAutoFit/>
          </a:bodyPr>
          <a:lstStyle/>
          <a:p>
            <a:r>
              <a:rPr lang="en-US" sz="3600" dirty="0" smtClean="0">
                <a:latin typeface="Times New Roman" pitchFamily="18" charset="0"/>
                <a:cs typeface="Times New Roman" pitchFamily="18" charset="0"/>
              </a:rPr>
              <a:t>Direct </a:t>
            </a:r>
            <a:r>
              <a:rPr lang="en-US" sz="3600" dirty="0">
                <a:latin typeface="Times New Roman" pitchFamily="18" charset="0"/>
                <a:cs typeface="Times New Roman" pitchFamily="18" charset="0"/>
              </a:rPr>
              <a:t>and indirect interactions without wolves in the northern ecosystems of Yellowstone National Park (a) and with wolves present (b).  Solid arrows indicate documented responses; dashed arrows indicate predicted responses. </a:t>
            </a: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20.9 </a:t>
            </a:r>
            <a:endParaRPr lang="en-US" dirty="0">
              <a:latin typeface="Times New Roman" pitchFamily="18" charset="0"/>
              <a:cs typeface="Times New Roman" pitchFamily="18" charset="0"/>
            </a:endParaRPr>
          </a:p>
        </p:txBody>
      </p:sp>
      <p:pic>
        <p:nvPicPr>
          <p:cNvPr id="6" name="Picture 5" descr="figure_20_9"/>
          <p:cNvPicPr/>
          <p:nvPr/>
        </p:nvPicPr>
        <p:blipFill>
          <a:blip r:embed="rId3">
            <a:extLst>
              <a:ext uri="{28A0092B-C50C-407E-A947-70E740481C1C}">
                <a14:useLocalDpi xmlns:a14="http://schemas.microsoft.com/office/drawing/2010/main" val="0"/>
              </a:ext>
            </a:extLst>
          </a:blip>
          <a:srcRect/>
          <a:stretch>
            <a:fillRect/>
          </a:stretch>
        </p:blipFill>
        <p:spPr bwMode="auto">
          <a:xfrm>
            <a:off x="2054444" y="2682875"/>
            <a:ext cx="5886450" cy="3609975"/>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3508732" cy="3416320"/>
          </a:xfrm>
          <a:prstGeom prst="rect">
            <a:avLst/>
          </a:prstGeom>
        </p:spPr>
        <p:txBody>
          <a:bodyPr wrap="square">
            <a:spAutoFit/>
          </a:bodyPr>
          <a:lstStyle/>
          <a:p>
            <a:r>
              <a:rPr lang="en-US" sz="3600" dirty="0" smtClean="0">
                <a:latin typeface="Times New Roman" pitchFamily="18" charset="0"/>
                <a:cs typeface="Times New Roman" pitchFamily="18" charset="0"/>
              </a:rPr>
              <a:t>The </a:t>
            </a:r>
            <a:r>
              <a:rPr lang="en-US" sz="3600" dirty="0">
                <a:latin typeface="Times New Roman" pitchFamily="18" charset="0"/>
                <a:cs typeface="Times New Roman" pitchFamily="18" charset="0"/>
              </a:rPr>
              <a:t>distributions of seven plant species along the organic matter gradient of a </a:t>
            </a:r>
            <a:r>
              <a:rPr lang="en-US" sz="3600" dirty="0" smtClean="0">
                <a:latin typeface="Times New Roman" pitchFamily="18" charset="0"/>
                <a:cs typeface="Times New Roman" pitchFamily="18" charset="0"/>
              </a:rPr>
              <a:t>lakeshore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20.10 </a:t>
            </a:r>
            <a:endParaRPr lang="en-US" dirty="0">
              <a:latin typeface="Times New Roman" pitchFamily="18" charset="0"/>
              <a:cs typeface="Times New Roman" pitchFamily="18" charset="0"/>
            </a:endParaRPr>
          </a:p>
        </p:txBody>
      </p:sp>
      <p:pic>
        <p:nvPicPr>
          <p:cNvPr id="5" name="Picture 4" descr="figure20_10"/>
          <p:cNvPicPr/>
          <p:nvPr/>
        </p:nvPicPr>
        <p:blipFill>
          <a:blip r:embed="rId3">
            <a:extLst>
              <a:ext uri="{28A0092B-C50C-407E-A947-70E740481C1C}">
                <a14:useLocalDpi xmlns:a14="http://schemas.microsoft.com/office/drawing/2010/main" val="0"/>
              </a:ext>
            </a:extLst>
          </a:blip>
          <a:srcRect/>
          <a:stretch>
            <a:fillRect/>
          </a:stretch>
        </p:blipFill>
        <p:spPr bwMode="auto">
          <a:xfrm>
            <a:off x="4427811" y="407110"/>
            <a:ext cx="4324350" cy="5838825"/>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077218"/>
          </a:xfrm>
          <a:prstGeom prst="rect">
            <a:avLst/>
          </a:prstGeom>
        </p:spPr>
        <p:txBody>
          <a:bodyPr wrap="square">
            <a:spAutoFit/>
          </a:bodyPr>
          <a:lstStyle/>
          <a:p>
            <a:r>
              <a:rPr lang="en-US" sz="3200" dirty="0" err="1" smtClean="0">
                <a:latin typeface="Times New Roman" pitchFamily="18" charset="0"/>
                <a:cs typeface="Times New Roman" pitchFamily="18" charset="0"/>
              </a:rPr>
              <a:t>RIPij</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values for each pairwise combination of seven plant species grown in experimental buckets.  </a:t>
            </a: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20.1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57084057"/>
              </p:ext>
            </p:extLst>
          </p:nvPr>
        </p:nvGraphicFramePr>
        <p:xfrm>
          <a:off x="187378" y="1741758"/>
          <a:ext cx="8830498" cy="3443330"/>
        </p:xfrm>
        <a:graphic>
          <a:graphicData uri="http://schemas.openxmlformats.org/drawingml/2006/table">
            <a:tbl>
              <a:tblPr firstRow="1" bandRow="1" bandCol="1">
                <a:tableStyleId>{5C22544A-7EE6-4342-B048-85BDC9FD1C3A}</a:tableStyleId>
              </a:tblPr>
              <a:tblGrid>
                <a:gridCol w="1498648"/>
                <a:gridCol w="996026"/>
                <a:gridCol w="1019081"/>
                <a:gridCol w="735952"/>
                <a:gridCol w="996026"/>
                <a:gridCol w="1151884"/>
                <a:gridCol w="886277"/>
                <a:gridCol w="865988"/>
                <a:gridCol w="680616"/>
              </a:tblGrid>
              <a:tr h="911079">
                <a:tc>
                  <a:txBody>
                    <a:bodyPr/>
                    <a:lstStyle/>
                    <a:p>
                      <a:pPr marL="0" marR="0">
                        <a:lnSpc>
                          <a:spcPts val="1600"/>
                        </a:lnSpc>
                        <a:spcBef>
                          <a:spcPts val="0"/>
                        </a:spcBef>
                        <a:spcAft>
                          <a:spcPts val="0"/>
                        </a:spcAft>
                      </a:pPr>
                      <a:r>
                        <a:rPr lang="en-US" sz="1600" dirty="0">
                          <a:effectLst/>
                        </a:rPr>
                        <a:t> </a:t>
                      </a:r>
                      <a:endParaRPr lang="en-US" sz="1600" dirty="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Three-way sedge</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dirty="0" smtClean="0">
                          <a:effectLst/>
                        </a:rPr>
                        <a:t>Brown-fruit </a:t>
                      </a:r>
                      <a:r>
                        <a:rPr lang="en-US" sz="1600" dirty="0">
                          <a:effectLst/>
                        </a:rPr>
                        <a:t>rush</a:t>
                      </a:r>
                      <a:endParaRPr lang="en-US" sz="1600" dirty="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Loose-strife</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dirty="0">
                          <a:effectLst/>
                        </a:rPr>
                        <a:t>St. John’s </a:t>
                      </a:r>
                      <a:r>
                        <a:rPr lang="en-US" sz="1600" dirty="0" err="1">
                          <a:effectLst/>
                        </a:rPr>
                        <a:t>wort</a:t>
                      </a:r>
                      <a:endParaRPr lang="en-US" sz="1600" dirty="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Breaksedge</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Sundew</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dirty="0" smtClean="0">
                          <a:effectLst/>
                        </a:rPr>
                        <a:t>Pipe-</a:t>
                      </a:r>
                      <a:r>
                        <a:rPr lang="en-US" sz="1600" dirty="0" err="1" smtClean="0">
                          <a:effectLst/>
                        </a:rPr>
                        <a:t>wort</a:t>
                      </a:r>
                      <a:endParaRPr lang="en-US" sz="1600" dirty="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Target</a:t>
                      </a:r>
                      <a:endParaRPr lang="en-US" sz="1600">
                        <a:effectLst/>
                        <a:latin typeface="Times New Roman"/>
                        <a:ea typeface="Times New Roman"/>
                      </a:endParaRPr>
                    </a:p>
                  </a:txBody>
                  <a:tcPr marL="68580" marR="68580" marT="0" marB="0" anchor="ctr"/>
                </a:tc>
              </a:tr>
              <a:tr h="303693">
                <a:tc>
                  <a:txBody>
                    <a:bodyPr/>
                    <a:lstStyle/>
                    <a:p>
                      <a:pPr marL="0" marR="0">
                        <a:lnSpc>
                          <a:spcPts val="1600"/>
                        </a:lnSpc>
                        <a:spcBef>
                          <a:spcPts val="0"/>
                        </a:spcBef>
                        <a:spcAft>
                          <a:spcPts val="0"/>
                        </a:spcAft>
                      </a:pPr>
                      <a:r>
                        <a:rPr lang="en-US" sz="1600">
                          <a:effectLst/>
                        </a:rPr>
                        <a:t>Three-way sedge</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1.33</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1.18</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1.17</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1.25</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1.18</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1.34</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1.21</a:t>
                      </a:r>
                      <a:endParaRPr lang="en-US" sz="1600">
                        <a:effectLst/>
                        <a:latin typeface="Times New Roman"/>
                        <a:ea typeface="Times New Roman"/>
                      </a:endParaRPr>
                    </a:p>
                  </a:txBody>
                  <a:tcPr marL="68580" marR="68580" marT="0" marB="0" anchor="ctr"/>
                </a:tc>
              </a:tr>
              <a:tr h="303693">
                <a:tc>
                  <a:txBody>
                    <a:bodyPr/>
                    <a:lstStyle/>
                    <a:p>
                      <a:pPr marL="0" marR="0">
                        <a:lnSpc>
                          <a:spcPts val="1600"/>
                        </a:lnSpc>
                        <a:spcBef>
                          <a:spcPts val="0"/>
                        </a:spcBef>
                        <a:spcAft>
                          <a:spcPts val="0"/>
                        </a:spcAft>
                      </a:pPr>
                      <a:r>
                        <a:rPr lang="en-US" sz="1600">
                          <a:effectLst/>
                        </a:rPr>
                        <a:t>Brownfruit rush</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0.63</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1.34</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1.46</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1.46</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1.52</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1.49</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1.27</a:t>
                      </a:r>
                      <a:endParaRPr lang="en-US" sz="1600">
                        <a:effectLst/>
                        <a:latin typeface="Times New Roman"/>
                        <a:ea typeface="Times New Roman"/>
                      </a:endParaRPr>
                    </a:p>
                  </a:txBody>
                  <a:tcPr marL="68580" marR="68580" marT="0" marB="0" anchor="ctr"/>
                </a:tc>
              </a:tr>
              <a:tr h="303693">
                <a:tc>
                  <a:txBody>
                    <a:bodyPr/>
                    <a:lstStyle/>
                    <a:p>
                      <a:pPr marL="0" marR="0">
                        <a:lnSpc>
                          <a:spcPts val="1600"/>
                        </a:lnSpc>
                        <a:spcBef>
                          <a:spcPts val="0"/>
                        </a:spcBef>
                        <a:spcAft>
                          <a:spcPts val="0"/>
                        </a:spcAft>
                      </a:pPr>
                      <a:r>
                        <a:rPr lang="en-US" sz="1600">
                          <a:effectLst/>
                        </a:rPr>
                        <a:t>Loose-strife</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0.88</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0.87</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1.63</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1.63</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1.78</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1.57</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1.34</a:t>
                      </a:r>
                      <a:endParaRPr lang="en-US" sz="1600">
                        <a:effectLst/>
                        <a:latin typeface="Times New Roman"/>
                        <a:ea typeface="Times New Roman"/>
                      </a:endParaRPr>
                    </a:p>
                  </a:txBody>
                  <a:tcPr marL="68580" marR="68580" marT="0" marB="0" anchor="ctr"/>
                </a:tc>
              </a:tr>
              <a:tr h="303693">
                <a:tc>
                  <a:txBody>
                    <a:bodyPr/>
                    <a:lstStyle/>
                    <a:p>
                      <a:pPr marL="0" marR="0">
                        <a:lnSpc>
                          <a:spcPts val="1600"/>
                        </a:lnSpc>
                        <a:spcBef>
                          <a:spcPts val="0"/>
                        </a:spcBef>
                        <a:spcAft>
                          <a:spcPts val="0"/>
                        </a:spcAft>
                      </a:pPr>
                      <a:r>
                        <a:rPr lang="en-US" sz="1600">
                          <a:effectLst/>
                        </a:rPr>
                        <a:t>St. John’s wort</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1.09</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0.99</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0.91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1.22</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1.29</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1.23</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1.10</a:t>
                      </a:r>
                      <a:endParaRPr lang="en-US" sz="1600">
                        <a:effectLst/>
                        <a:latin typeface="Times New Roman"/>
                        <a:ea typeface="Times New Roman"/>
                      </a:endParaRPr>
                    </a:p>
                  </a:txBody>
                  <a:tcPr marL="68580" marR="68580" marT="0" marB="0" anchor="ctr"/>
                </a:tc>
              </a:tr>
              <a:tr h="303693">
                <a:tc>
                  <a:txBody>
                    <a:bodyPr/>
                    <a:lstStyle/>
                    <a:p>
                      <a:pPr marL="0" marR="0">
                        <a:lnSpc>
                          <a:spcPts val="1600"/>
                        </a:lnSpc>
                        <a:spcBef>
                          <a:spcPts val="0"/>
                        </a:spcBef>
                        <a:spcAft>
                          <a:spcPts val="0"/>
                        </a:spcAft>
                      </a:pPr>
                      <a:r>
                        <a:rPr lang="en-US" sz="1600">
                          <a:effectLst/>
                        </a:rPr>
                        <a:t>Breaksedge</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1.05</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0.73</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0.93</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0.91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1.21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1.36</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1.03</a:t>
                      </a:r>
                      <a:endParaRPr lang="en-US" sz="1600">
                        <a:effectLst/>
                        <a:latin typeface="Times New Roman"/>
                        <a:ea typeface="Times New Roman"/>
                      </a:endParaRPr>
                    </a:p>
                  </a:txBody>
                  <a:tcPr marL="68580" marR="68580" marT="0" marB="0" anchor="ctr"/>
                </a:tc>
              </a:tr>
              <a:tr h="303693">
                <a:tc>
                  <a:txBody>
                    <a:bodyPr/>
                    <a:lstStyle/>
                    <a:p>
                      <a:pPr marL="0" marR="0">
                        <a:lnSpc>
                          <a:spcPts val="1600"/>
                        </a:lnSpc>
                        <a:spcBef>
                          <a:spcPts val="0"/>
                        </a:spcBef>
                        <a:spcAft>
                          <a:spcPts val="0"/>
                        </a:spcAft>
                      </a:pPr>
                      <a:r>
                        <a:rPr lang="en-US" sz="1600">
                          <a:effectLst/>
                        </a:rPr>
                        <a:t>Sundew</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0.98</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0.91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0.93</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1.02</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1.02</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1.11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1.00</a:t>
                      </a:r>
                      <a:endParaRPr lang="en-US" sz="1600">
                        <a:effectLst/>
                        <a:latin typeface="Times New Roman"/>
                        <a:ea typeface="Times New Roman"/>
                      </a:endParaRPr>
                    </a:p>
                  </a:txBody>
                  <a:tcPr marL="68580" marR="68580" marT="0" marB="0" anchor="ctr"/>
                </a:tc>
              </a:tr>
              <a:tr h="303693">
                <a:tc>
                  <a:txBody>
                    <a:bodyPr/>
                    <a:lstStyle/>
                    <a:p>
                      <a:pPr marL="0" marR="0">
                        <a:lnSpc>
                          <a:spcPts val="1600"/>
                        </a:lnSpc>
                        <a:spcBef>
                          <a:spcPts val="0"/>
                        </a:spcBef>
                        <a:spcAft>
                          <a:spcPts val="0"/>
                        </a:spcAft>
                      </a:pPr>
                      <a:r>
                        <a:rPr lang="en-US" sz="1600">
                          <a:effectLst/>
                        </a:rPr>
                        <a:t>Pipewort</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0.65</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0.71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0.88</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0.89</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0.87</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1.48</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0.93</a:t>
                      </a:r>
                      <a:endParaRPr lang="en-US" sz="1600">
                        <a:effectLst/>
                        <a:latin typeface="Times New Roman"/>
                        <a:ea typeface="Times New Roman"/>
                      </a:endParaRPr>
                    </a:p>
                  </a:txBody>
                  <a:tcPr marL="68580" marR="68580" marT="0" marB="0" anchor="ctr"/>
                </a:tc>
              </a:tr>
              <a:tr h="303693">
                <a:tc>
                  <a:txBody>
                    <a:bodyPr/>
                    <a:lstStyle/>
                    <a:p>
                      <a:pPr marL="0" marR="0">
                        <a:lnSpc>
                          <a:spcPts val="1600"/>
                        </a:lnSpc>
                        <a:spcBef>
                          <a:spcPts val="0"/>
                        </a:spcBef>
                        <a:spcAft>
                          <a:spcPts val="0"/>
                        </a:spcAft>
                      </a:pPr>
                      <a:r>
                        <a:rPr lang="en-US" sz="1600">
                          <a:effectLst/>
                        </a:rPr>
                        <a:t>Neighbor</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0.90</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0.93</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1.02</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1.15</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1.21</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1.35</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a:effectLst/>
                        </a:rPr>
                        <a:t>1.30</a:t>
                      </a:r>
                      <a:endParaRPr lang="en-US" sz="1600">
                        <a:effectLst/>
                        <a:latin typeface="Times New Roman"/>
                        <a:ea typeface="Times New Roman"/>
                      </a:endParaRPr>
                    </a:p>
                  </a:txBody>
                  <a:tcPr marL="68580" marR="68580" marT="0" marB="0" anchor="ctr"/>
                </a:tc>
                <a:tc>
                  <a:txBody>
                    <a:bodyPr/>
                    <a:lstStyle/>
                    <a:p>
                      <a:pPr marL="0" marR="0" algn="ctr">
                        <a:lnSpc>
                          <a:spcPts val="1600"/>
                        </a:lnSpc>
                        <a:spcBef>
                          <a:spcPts val="0"/>
                        </a:spcBef>
                        <a:spcAft>
                          <a:spcPts val="0"/>
                        </a:spcAft>
                      </a:pPr>
                      <a:r>
                        <a:rPr lang="en-US" sz="1600" dirty="0">
                          <a:effectLst/>
                        </a:rPr>
                        <a:t> </a:t>
                      </a:r>
                      <a:endParaRPr lang="en-US" sz="16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689156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4384623" cy="3970318"/>
          </a:xfrm>
          <a:prstGeom prst="rect">
            <a:avLst/>
          </a:prstGeom>
        </p:spPr>
        <p:txBody>
          <a:bodyPr wrap="square">
            <a:spAutoFit/>
          </a:bodyPr>
          <a:lstStyle/>
          <a:p>
            <a:r>
              <a:rPr lang="en-US" sz="3600" dirty="0" smtClean="0">
                <a:latin typeface="Times New Roman" pitchFamily="18" charset="0"/>
                <a:cs typeface="Times New Roman" pitchFamily="18" charset="0"/>
              </a:rPr>
              <a:t>The </a:t>
            </a:r>
            <a:r>
              <a:rPr lang="en-US" sz="3600" dirty="0">
                <a:latin typeface="Times New Roman" pitchFamily="18" charset="0"/>
                <a:cs typeface="Times New Roman" pitchFamily="18" charset="0"/>
              </a:rPr>
              <a:t>relationship between target </a:t>
            </a:r>
            <a:r>
              <a:rPr lang="en-US" sz="3600" dirty="0" smtClean="0">
                <a:latin typeface="Times New Roman" pitchFamily="18" charset="0"/>
                <a:cs typeface="Times New Roman" pitchFamily="18" charset="0"/>
              </a:rPr>
              <a:t>and neighbor scores </a:t>
            </a:r>
            <a:r>
              <a:rPr lang="en-US" sz="3600" dirty="0">
                <a:latin typeface="Times New Roman" pitchFamily="18" charset="0"/>
                <a:cs typeface="Times New Roman" pitchFamily="18" charset="0"/>
              </a:rPr>
              <a:t>and percent sediment organic matter content for the seven species at Axe Lake, </a:t>
            </a:r>
            <a:r>
              <a:rPr lang="en-US" sz="3600" dirty="0" smtClean="0">
                <a:latin typeface="Times New Roman" pitchFamily="18" charset="0"/>
                <a:cs typeface="Times New Roman" pitchFamily="18" charset="0"/>
              </a:rPr>
              <a:t>Ontario</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1359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20.11 </a:t>
            </a:r>
            <a:endParaRPr lang="en-US" dirty="0">
              <a:latin typeface="Times New Roman" pitchFamily="18" charset="0"/>
              <a:cs typeface="Times New Roman" pitchFamily="18" charset="0"/>
            </a:endParaRPr>
          </a:p>
        </p:txBody>
      </p:sp>
      <p:pic>
        <p:nvPicPr>
          <p:cNvPr id="6" name="Picture 5" descr="figure20_1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292850"/>
          </a:xfrm>
          <a:prstGeom prst="rect">
            <a:avLst/>
          </a:prstGeom>
          <a:noFill/>
          <a:ln>
            <a:noFill/>
          </a:ln>
        </p:spPr>
      </p:pic>
    </p:spTree>
    <p:extLst>
      <p:ext uri="{BB962C8B-B14F-4D97-AF65-F5344CB8AC3E}">
        <p14:creationId xmlns:p14="http://schemas.microsoft.com/office/powerpoint/2010/main" val="161312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6" y="172098"/>
            <a:ext cx="8751671" cy="2246769"/>
          </a:xfrm>
          <a:prstGeom prst="rect">
            <a:avLst/>
          </a:prstGeom>
        </p:spPr>
        <p:txBody>
          <a:bodyPr wrap="square">
            <a:spAutoFit/>
          </a:bodyPr>
          <a:lstStyle/>
          <a:p>
            <a:r>
              <a:rPr lang="en-US" sz="2800" dirty="0" smtClean="0">
                <a:latin typeface="Times New Roman" pitchFamily="18" charset="0"/>
                <a:cs typeface="Times New Roman" pitchFamily="18" charset="0"/>
              </a:rPr>
              <a:t>Bluefin and rainwater killifish, time </a:t>
            </a:r>
            <a:r>
              <a:rPr lang="en-US" sz="2800" dirty="0">
                <a:latin typeface="Times New Roman" pitchFamily="18" charset="0"/>
                <a:cs typeface="Times New Roman" pitchFamily="18" charset="0"/>
              </a:rPr>
              <a:t>for 50% of a test population to die from exposure to two low oxygen concentrations and two high temperature </a:t>
            </a:r>
            <a:r>
              <a:rPr lang="en-US" sz="2800" dirty="0" smtClean="0">
                <a:latin typeface="Times New Roman" pitchFamily="18" charset="0"/>
                <a:cs typeface="Times New Roman" pitchFamily="18" charset="0"/>
              </a:rPr>
              <a:t>conditions, and percentage </a:t>
            </a:r>
            <a:r>
              <a:rPr lang="en-US" sz="2800" dirty="0">
                <a:latin typeface="Times New Roman" pitchFamily="18" charset="0"/>
                <a:cs typeface="Times New Roman" pitchFamily="18" charset="0"/>
              </a:rPr>
              <a:t>of test populations that died from exposure to three different salt concentrations.  </a:t>
            </a: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20.12 </a:t>
            </a:r>
            <a:endParaRPr lang="en-US" dirty="0">
              <a:latin typeface="Times New Roman" pitchFamily="18" charset="0"/>
              <a:cs typeface="Times New Roman" pitchFamily="18" charset="0"/>
            </a:endParaRPr>
          </a:p>
        </p:txBody>
      </p:sp>
      <p:pic>
        <p:nvPicPr>
          <p:cNvPr id="5" name="Picture 4" descr="figure_20_12"/>
          <p:cNvPicPr/>
          <p:nvPr/>
        </p:nvPicPr>
        <p:blipFill>
          <a:blip r:embed="rId3">
            <a:extLst>
              <a:ext uri="{28A0092B-C50C-407E-A947-70E740481C1C}">
                <a14:useLocalDpi xmlns:a14="http://schemas.microsoft.com/office/drawing/2010/main" val="0"/>
              </a:ext>
            </a:extLst>
          </a:blip>
          <a:srcRect/>
          <a:stretch>
            <a:fillRect/>
          </a:stretch>
        </p:blipFill>
        <p:spPr bwMode="auto">
          <a:xfrm>
            <a:off x="1087821" y="2418867"/>
            <a:ext cx="6779172" cy="3903507"/>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9"/>
            <a:ext cx="3738237" cy="3046988"/>
          </a:xfrm>
          <a:prstGeom prst="rect">
            <a:avLst/>
          </a:prstGeom>
        </p:spPr>
        <p:txBody>
          <a:bodyPr wrap="square">
            <a:spAutoFit/>
          </a:bodyPr>
          <a:lstStyle/>
          <a:p>
            <a:r>
              <a:rPr lang="en-US" sz="3200" dirty="0" smtClean="0">
                <a:latin typeface="Times New Roman" pitchFamily="18" charset="0"/>
                <a:cs typeface="Times New Roman" pitchFamily="18" charset="0"/>
              </a:rPr>
              <a:t>Results </a:t>
            </a:r>
            <a:r>
              <a:rPr lang="en-US" sz="3200" dirty="0">
                <a:latin typeface="Times New Roman" pitchFamily="18" charset="0"/>
                <a:cs typeface="Times New Roman" pitchFamily="18" charset="0"/>
              </a:rPr>
              <a:t>of competition tests at different salt concentrations for rainwater and </a:t>
            </a:r>
            <a:r>
              <a:rPr lang="en-US" sz="3200" dirty="0" err="1">
                <a:latin typeface="Times New Roman" pitchFamily="18" charset="0"/>
                <a:cs typeface="Times New Roman" pitchFamily="18" charset="0"/>
              </a:rPr>
              <a:t>bluefin</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killifish</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20.13 </a:t>
            </a:r>
            <a:endParaRPr lang="en-US" dirty="0">
              <a:latin typeface="Times New Roman" pitchFamily="18" charset="0"/>
              <a:cs typeface="Times New Roman" pitchFamily="18" charset="0"/>
            </a:endParaRPr>
          </a:p>
        </p:txBody>
      </p:sp>
      <p:pic>
        <p:nvPicPr>
          <p:cNvPr id="5" name="Picture 4" descr="figure_20_13"/>
          <p:cNvPicPr/>
          <p:nvPr/>
        </p:nvPicPr>
        <p:blipFill>
          <a:blip r:embed="rId3">
            <a:extLst>
              <a:ext uri="{28A0092B-C50C-407E-A947-70E740481C1C}">
                <a14:useLocalDpi xmlns:a14="http://schemas.microsoft.com/office/drawing/2010/main" val="0"/>
              </a:ext>
            </a:extLst>
          </a:blip>
          <a:srcRect/>
          <a:stretch>
            <a:fillRect/>
          </a:stretch>
        </p:blipFill>
        <p:spPr bwMode="auto">
          <a:xfrm>
            <a:off x="4134178" y="120650"/>
            <a:ext cx="4438650" cy="6172200"/>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3051123" cy="1200329"/>
          </a:xfrm>
          <a:prstGeom prst="rect">
            <a:avLst/>
          </a:prstGeom>
        </p:spPr>
        <p:txBody>
          <a:bodyPr wrap="square">
            <a:spAutoFit/>
          </a:bodyPr>
          <a:lstStyle/>
          <a:p>
            <a:r>
              <a:rPr lang="en-US" sz="3600" dirty="0" smtClean="0">
                <a:latin typeface="Times New Roman" pitchFamily="18" charset="0"/>
                <a:cs typeface="Times New Roman" pitchFamily="18" charset="0"/>
              </a:rPr>
              <a:t>The </a:t>
            </a:r>
            <a:r>
              <a:rPr lang="en-US" sz="3600" dirty="0">
                <a:latin typeface="Times New Roman" pitchFamily="18" charset="0"/>
                <a:cs typeface="Times New Roman" pitchFamily="18" charset="0"/>
              </a:rPr>
              <a:t>carbon </a:t>
            </a:r>
            <a:r>
              <a:rPr lang="en-US" sz="3600" dirty="0" smtClean="0">
                <a:latin typeface="Times New Roman" pitchFamily="18" charset="0"/>
                <a:cs typeface="Times New Roman" pitchFamily="18" charset="0"/>
              </a:rPr>
              <a:t>cycle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20.14 </a:t>
            </a:r>
            <a:endParaRPr lang="en-US" dirty="0">
              <a:latin typeface="Times New Roman" pitchFamily="18" charset="0"/>
              <a:cs typeface="Times New Roman" pitchFamily="18" charset="0"/>
            </a:endParaRPr>
          </a:p>
        </p:txBody>
      </p:sp>
      <p:pic>
        <p:nvPicPr>
          <p:cNvPr id="5" name="Picture 4" descr="figure_20_14"/>
          <p:cNvPicPr/>
          <p:nvPr/>
        </p:nvPicPr>
        <p:blipFill>
          <a:blip r:embed="rId3">
            <a:extLst>
              <a:ext uri="{28A0092B-C50C-407E-A947-70E740481C1C}">
                <a14:useLocalDpi xmlns:a14="http://schemas.microsoft.com/office/drawing/2010/main" val="0"/>
              </a:ext>
            </a:extLst>
          </a:blip>
          <a:srcRect/>
          <a:stretch>
            <a:fillRect/>
          </a:stretch>
        </p:blipFill>
        <p:spPr bwMode="auto">
          <a:xfrm>
            <a:off x="3238500" y="319086"/>
            <a:ext cx="5905500" cy="6219825"/>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9"/>
            <a:ext cx="8657078" cy="1200329"/>
          </a:xfrm>
          <a:prstGeom prst="rect">
            <a:avLst/>
          </a:prstGeom>
        </p:spPr>
        <p:txBody>
          <a:bodyPr wrap="square">
            <a:spAutoFit/>
          </a:bodyPr>
          <a:lstStyle/>
          <a:p>
            <a:r>
              <a:rPr lang="en-US" sz="3600" dirty="0" smtClean="0">
                <a:latin typeface="Times New Roman" pitchFamily="18" charset="0"/>
                <a:cs typeface="Times New Roman" pitchFamily="18" charset="0"/>
              </a:rPr>
              <a:t>Distribution </a:t>
            </a:r>
            <a:r>
              <a:rPr lang="en-US" sz="3600" dirty="0">
                <a:latin typeface="Times New Roman" pitchFamily="18" charset="0"/>
                <a:cs typeface="Times New Roman" pitchFamily="18" charset="0"/>
              </a:rPr>
              <a:t>of biomass or energy at different trophic levels in an ecological </a:t>
            </a:r>
            <a:r>
              <a:rPr lang="en-US" sz="3600" dirty="0" smtClean="0">
                <a:latin typeface="Times New Roman" pitchFamily="18" charset="0"/>
                <a:cs typeface="Times New Roman" pitchFamily="18" charset="0"/>
              </a:rPr>
              <a:t>system</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20.15 </a:t>
            </a:r>
            <a:endParaRPr lang="en-US" dirty="0">
              <a:latin typeface="Times New Roman" pitchFamily="18" charset="0"/>
              <a:cs typeface="Times New Roman" pitchFamily="18" charset="0"/>
            </a:endParaRPr>
          </a:p>
        </p:txBody>
      </p:sp>
      <p:pic>
        <p:nvPicPr>
          <p:cNvPr id="5" name="Picture 4" descr="figure_20_15_trophpyrami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95" y="1372428"/>
            <a:ext cx="9173850" cy="3672538"/>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9"/>
            <a:ext cx="8594016"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Range </a:t>
            </a:r>
            <a:r>
              <a:rPr lang="en-US" sz="3200" dirty="0">
                <a:latin typeface="Times New Roman" pitchFamily="18" charset="0"/>
                <a:cs typeface="Times New Roman" pitchFamily="18" charset="0"/>
              </a:rPr>
              <a:t>of habitats typically observed in a salt marsh and surrounding terrestrial </a:t>
            </a:r>
            <a:r>
              <a:rPr lang="en-US" sz="3200" dirty="0" smtClean="0">
                <a:latin typeface="Times New Roman" pitchFamily="18" charset="0"/>
                <a:cs typeface="Times New Roman" pitchFamily="18" charset="0"/>
              </a:rPr>
              <a:t>zone</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20.16 </a:t>
            </a:r>
            <a:endParaRPr lang="en-US" dirty="0">
              <a:latin typeface="Times New Roman" pitchFamily="18" charset="0"/>
              <a:cs typeface="Times New Roman" pitchFamily="18" charset="0"/>
            </a:endParaRPr>
          </a:p>
        </p:txBody>
      </p:sp>
      <p:pic>
        <p:nvPicPr>
          <p:cNvPr id="5" name="Picture 4" descr="Profile_of_Salt_Mars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249317"/>
            <a:ext cx="8995281" cy="3890242"/>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1" y="0"/>
            <a:ext cx="8339960" cy="1569660"/>
          </a:xfrm>
          <a:prstGeom prst="rect">
            <a:avLst/>
          </a:prstGeom>
          <a:noFill/>
          <a:ln w="9525">
            <a:noFill/>
            <a:miter lim="800000"/>
            <a:headEnd/>
            <a:tailEnd/>
          </a:ln>
        </p:spPr>
        <p:txBody>
          <a:bodyPr wrap="square">
            <a:spAutoFit/>
          </a:bodyPr>
          <a:lstStyle/>
          <a:p>
            <a:pPr algn="ctr"/>
            <a:r>
              <a:rPr lang="en-US" sz="3200" dirty="0" smtClean="0">
                <a:latin typeface="Times New Roman" pitchFamily="18" charset="0"/>
                <a:cs typeface="Times New Roman" pitchFamily="18" charset="0"/>
              </a:rPr>
              <a:t>Lamar </a:t>
            </a:r>
            <a:r>
              <a:rPr lang="en-US" sz="3200" dirty="0">
                <a:latin typeface="Times New Roman" pitchFamily="18" charset="0"/>
                <a:cs typeface="Times New Roman" pitchFamily="18" charset="0"/>
              </a:rPr>
              <a:t>Valley, in Yellowstone National Park, where emergent properties arise from the re-introduction of the gray wolf, a top </a:t>
            </a:r>
            <a:r>
              <a:rPr lang="en-US" sz="3200" dirty="0" smtClean="0">
                <a:latin typeface="Times New Roman" pitchFamily="18" charset="0"/>
                <a:cs typeface="Times New Roman" pitchFamily="18" charset="0"/>
              </a:rPr>
              <a:t>predator </a:t>
            </a:r>
            <a:endParaRPr lang="en-US" sz="32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5824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UN20.1</a:t>
            </a:r>
            <a:endParaRPr lang="en-US" dirty="0">
              <a:latin typeface="Times New Roman" pitchFamily="18" charset="0"/>
              <a:cs typeface="Times New Roman" pitchFamily="18" charset="0"/>
            </a:endParaRPr>
          </a:p>
        </p:txBody>
      </p:sp>
      <p:pic>
        <p:nvPicPr>
          <p:cNvPr id="4" name="Picture 3" descr="chapterphoto_open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120" y="1529261"/>
            <a:ext cx="8798928" cy="422515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137" y="354978"/>
            <a:ext cx="8605021" cy="646331"/>
          </a:xfrm>
          <a:prstGeom prst="rect">
            <a:avLst/>
          </a:prstGeom>
        </p:spPr>
        <p:txBody>
          <a:bodyPr wrap="square">
            <a:spAutoFit/>
          </a:bodyPr>
          <a:lstStyle/>
          <a:p>
            <a:pPr algn="ctr"/>
            <a:r>
              <a:rPr lang="en-US" sz="3600" dirty="0" smtClean="0">
                <a:latin typeface="Times New Roman" pitchFamily="18" charset="0"/>
                <a:cs typeface="Times New Roman" pitchFamily="18" charset="0"/>
              </a:rPr>
              <a:t>Re-creation </a:t>
            </a:r>
            <a:r>
              <a:rPr lang="en-US" sz="3600" dirty="0">
                <a:latin typeface="Times New Roman" pitchFamily="18" charset="0"/>
                <a:cs typeface="Times New Roman" pitchFamily="18" charset="0"/>
              </a:rPr>
              <a:t>of Teal’s saltmarsh </a:t>
            </a:r>
            <a:r>
              <a:rPr lang="en-US" sz="3600" dirty="0" err="1" smtClean="0">
                <a:latin typeface="Times New Roman" pitchFamily="18" charset="0"/>
                <a:cs typeface="Times New Roman" pitchFamily="18" charset="0"/>
              </a:rPr>
              <a:t>foodweb</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20.17 </a:t>
            </a:r>
            <a:endParaRPr lang="en-US" dirty="0">
              <a:latin typeface="Times New Roman" pitchFamily="18" charset="0"/>
              <a:cs typeface="Times New Roman" pitchFamily="18" charset="0"/>
            </a:endParaRPr>
          </a:p>
        </p:txBody>
      </p:sp>
      <p:pic>
        <p:nvPicPr>
          <p:cNvPr id="5" name="Picture 4" descr="saltmarsh_web"/>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97" y="1001308"/>
            <a:ext cx="8549945" cy="5291541"/>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9"/>
            <a:ext cx="7758444"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Energy </a:t>
            </a:r>
            <a:r>
              <a:rPr lang="en-US" sz="3200" dirty="0">
                <a:latin typeface="Times New Roman" pitchFamily="18" charset="0"/>
                <a:cs typeface="Times New Roman" pitchFamily="18" charset="0"/>
              </a:rPr>
              <a:t>relationships in saltmarsh </a:t>
            </a:r>
            <a:r>
              <a:rPr lang="en-US" sz="3200" dirty="0" err="1">
                <a:latin typeface="Times New Roman" pitchFamily="18" charset="0"/>
                <a:cs typeface="Times New Roman" pitchFamily="18" charset="0"/>
              </a:rPr>
              <a:t>planthoppers</a:t>
            </a:r>
            <a:r>
              <a:rPr lang="en-US" sz="3200" dirty="0">
                <a:latin typeface="Times New Roman" pitchFamily="18" charset="0"/>
                <a:cs typeface="Times New Roman" pitchFamily="18" charset="0"/>
              </a:rPr>
              <a:t> and </a:t>
            </a:r>
            <a:r>
              <a:rPr lang="en-US" sz="3200" dirty="0" smtClean="0">
                <a:latin typeface="Times New Roman" pitchFamily="18" charset="0"/>
                <a:cs typeface="Times New Roman" pitchFamily="18" charset="0"/>
              </a:rPr>
              <a:t>katydids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20.18 </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664" y="1249316"/>
            <a:ext cx="6993157" cy="4784189"/>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804223"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One </a:t>
            </a:r>
            <a:r>
              <a:rPr lang="en-US" sz="3200" dirty="0">
                <a:latin typeface="Times New Roman" pitchFamily="18" charset="0"/>
                <a:cs typeface="Times New Roman" pitchFamily="18" charset="0"/>
              </a:rPr>
              <a:t>pathway of energy and carbon in the Georgia </a:t>
            </a:r>
            <a:r>
              <a:rPr lang="en-US" sz="3200" dirty="0" smtClean="0">
                <a:latin typeface="Times New Roman" pitchFamily="18" charset="0"/>
                <a:cs typeface="Times New Roman" pitchFamily="18" charset="0"/>
              </a:rPr>
              <a:t>saltmarsh</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20.19 </a:t>
            </a:r>
            <a:endParaRPr lang="en-US" dirty="0">
              <a:latin typeface="Times New Roman" pitchFamily="18" charset="0"/>
              <a:cs typeface="Times New Roman" pitchFamily="18" charset="0"/>
            </a:endParaRPr>
          </a:p>
        </p:txBody>
      </p:sp>
      <p:pic>
        <p:nvPicPr>
          <p:cNvPr id="5" name="Picture 4" descr="figure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053" y="1166812"/>
            <a:ext cx="6636870" cy="5126038"/>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6091503" cy="646331"/>
          </a:xfrm>
          <a:prstGeom prst="rect">
            <a:avLst/>
          </a:prstGeom>
        </p:spPr>
        <p:txBody>
          <a:bodyPr wrap="square">
            <a:spAutoFit/>
          </a:bodyPr>
          <a:lstStyle/>
          <a:p>
            <a:r>
              <a:rPr lang="en-US" sz="3600" dirty="0" smtClean="0">
                <a:latin typeface="Times New Roman" pitchFamily="18" charset="0"/>
                <a:cs typeface="Times New Roman" pitchFamily="18" charset="0"/>
              </a:rPr>
              <a:t>A </a:t>
            </a:r>
            <a:r>
              <a:rPr lang="en-US" sz="3600" dirty="0">
                <a:latin typeface="Times New Roman" pitchFamily="18" charset="0"/>
                <a:cs typeface="Times New Roman" pitchFamily="18" charset="0"/>
              </a:rPr>
              <a:t>food </a:t>
            </a:r>
            <a:r>
              <a:rPr lang="en-US" sz="3600" dirty="0" smtClean="0">
                <a:latin typeface="Times New Roman" pitchFamily="18" charset="0"/>
                <a:cs typeface="Times New Roman" pitchFamily="18" charset="0"/>
              </a:rPr>
              <a:t>web</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20.1 </a:t>
            </a:r>
            <a:endParaRPr lang="en-US" dirty="0">
              <a:latin typeface="Times New Roman" pitchFamily="18" charset="0"/>
              <a:cs typeface="Times New Roman" pitchFamily="18" charset="0"/>
            </a:endParaRPr>
          </a:p>
        </p:txBody>
      </p:sp>
      <p:pic>
        <p:nvPicPr>
          <p:cNvPr id="5" name="Picture 4" descr="foodweb1"/>
          <p:cNvPicPr/>
          <p:nvPr/>
        </p:nvPicPr>
        <p:blipFill>
          <a:blip r:embed="rId3">
            <a:extLst>
              <a:ext uri="{28A0092B-C50C-407E-A947-70E740481C1C}">
                <a14:useLocalDpi xmlns:a14="http://schemas.microsoft.com/office/drawing/2010/main" val="0"/>
              </a:ext>
            </a:extLst>
          </a:blip>
          <a:srcRect/>
          <a:stretch>
            <a:fillRect/>
          </a:stretch>
        </p:blipFill>
        <p:spPr bwMode="auto">
          <a:xfrm>
            <a:off x="2538248" y="31532"/>
            <a:ext cx="5302305" cy="6662182"/>
          </a:xfrm>
          <a:prstGeom prst="rect">
            <a:avLst/>
          </a:prstGeom>
          <a:noFill/>
          <a:ln>
            <a:noFill/>
          </a:ln>
        </p:spPr>
      </p:pic>
    </p:spTree>
    <p:extLst>
      <p:ext uri="{BB962C8B-B14F-4D97-AF65-F5344CB8AC3E}">
        <p14:creationId xmlns:p14="http://schemas.microsoft.com/office/powerpoint/2010/main" val="122414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890" y="1072055"/>
            <a:ext cx="7617614" cy="5220795"/>
          </a:xfrm>
          <a:prstGeom prst="rect">
            <a:avLst/>
          </a:prstGeom>
          <a:solidFill>
            <a:schemeClr val="bg1"/>
          </a:solidFill>
          <a:ln>
            <a:noFill/>
          </a:ln>
        </p:spPr>
      </p:pic>
      <p:sp>
        <p:nvSpPr>
          <p:cNvPr id="3" name="Rectangle 2"/>
          <p:cNvSpPr/>
          <p:nvPr/>
        </p:nvSpPr>
        <p:spPr>
          <a:xfrm>
            <a:off x="187376" y="109033"/>
            <a:ext cx="8641313"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Elk </a:t>
            </a:r>
            <a:r>
              <a:rPr lang="en-US" sz="3600" dirty="0">
                <a:latin typeface="Times New Roman" pitchFamily="18" charset="0"/>
                <a:cs typeface="Times New Roman" pitchFamily="18" charset="0"/>
              </a:rPr>
              <a:t>and wolf population counts in Yellowstone National </a:t>
            </a:r>
            <a:r>
              <a:rPr lang="en-US" sz="3600" dirty="0" smtClean="0">
                <a:latin typeface="Times New Roman" pitchFamily="18" charset="0"/>
                <a:cs typeface="Times New Roman" pitchFamily="18" charset="0"/>
              </a:rPr>
              <a:t>Park</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20.2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3596347" cy="4031873"/>
          </a:xfrm>
          <a:prstGeom prst="rect">
            <a:avLst/>
          </a:prstGeom>
        </p:spPr>
        <p:txBody>
          <a:bodyPr wrap="square">
            <a:spAutoFit/>
          </a:bodyPr>
          <a:lstStyle/>
          <a:p>
            <a:r>
              <a:rPr lang="en-US" sz="3200" dirty="0" smtClean="0">
                <a:latin typeface="Times New Roman" pitchFamily="18" charset="0"/>
                <a:cs typeface="Times New Roman" pitchFamily="18" charset="0"/>
              </a:rPr>
              <a:t>Frequency </a:t>
            </a:r>
            <a:r>
              <a:rPr lang="en-US" sz="3200" dirty="0">
                <a:latin typeface="Times New Roman" pitchFamily="18" charset="0"/>
                <a:cs typeface="Times New Roman" pitchFamily="18" charset="0"/>
              </a:rPr>
              <a:t>distribution of diameters of </a:t>
            </a:r>
            <a:r>
              <a:rPr lang="en-US" sz="3200" dirty="0" smtClean="0">
                <a:latin typeface="Times New Roman" pitchFamily="18" charset="0"/>
                <a:cs typeface="Times New Roman" pitchFamily="18" charset="0"/>
              </a:rPr>
              <a:t>mature </a:t>
            </a:r>
            <a:r>
              <a:rPr lang="en-US" sz="3200" dirty="0">
                <a:latin typeface="Times New Roman" pitchFamily="18" charset="0"/>
                <a:cs typeface="Times New Roman" pitchFamily="18" charset="0"/>
              </a:rPr>
              <a:t>cottonwood </a:t>
            </a:r>
            <a:r>
              <a:rPr lang="en-US" sz="3200" dirty="0" smtClean="0">
                <a:latin typeface="Times New Roman" pitchFamily="18" charset="0"/>
                <a:cs typeface="Times New Roman" pitchFamily="18" charset="0"/>
              </a:rPr>
              <a:t>trees and of </a:t>
            </a:r>
            <a:r>
              <a:rPr lang="en-US" sz="3200" dirty="0">
                <a:latin typeface="Times New Roman" pitchFamily="18" charset="0"/>
                <a:cs typeface="Times New Roman" pitchFamily="18" charset="0"/>
              </a:rPr>
              <a:t>estimated </a:t>
            </a:r>
            <a:r>
              <a:rPr lang="en-US" sz="3200" dirty="0" err="1">
                <a:latin typeface="Times New Roman" pitchFamily="18" charset="0"/>
                <a:cs typeface="Times New Roman" pitchFamily="18" charset="0"/>
              </a:rPr>
              <a:t>narrowleaf</a:t>
            </a:r>
            <a:r>
              <a:rPr lang="en-US" sz="3200" dirty="0">
                <a:latin typeface="Times New Roman" pitchFamily="18" charset="0"/>
                <a:cs typeface="Times New Roman" pitchFamily="18" charset="0"/>
              </a:rPr>
              <a:t> cottonwood year of </a:t>
            </a:r>
            <a:r>
              <a:rPr lang="en-US" sz="3200" dirty="0" smtClean="0">
                <a:latin typeface="Times New Roman" pitchFamily="18" charset="0"/>
                <a:cs typeface="Times New Roman" pitchFamily="18" charset="0"/>
              </a:rPr>
              <a:t>germination</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20.3 </a:t>
            </a:r>
            <a:endParaRPr lang="en-US" dirty="0">
              <a:latin typeface="Times New Roman" pitchFamily="18" charset="0"/>
              <a:cs typeface="Times New Roman" pitchFamily="18" charset="0"/>
            </a:endParaRPr>
          </a:p>
        </p:txBody>
      </p:sp>
      <p:pic>
        <p:nvPicPr>
          <p:cNvPr id="5" name="Picture 4" descr="figure_20_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0924" y="0"/>
            <a:ext cx="4873516" cy="6628458"/>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3281037" cy="3970318"/>
          </a:xfrm>
          <a:prstGeom prst="rect">
            <a:avLst/>
          </a:prstGeom>
        </p:spPr>
        <p:txBody>
          <a:bodyPr wrap="square">
            <a:spAutoFit/>
          </a:bodyPr>
          <a:lstStyle/>
          <a:p>
            <a:r>
              <a:rPr lang="en-US" sz="3600" dirty="0" smtClean="0">
                <a:latin typeface="Times New Roman" pitchFamily="18" charset="0"/>
                <a:cs typeface="Times New Roman" pitchFamily="18" charset="0"/>
              </a:rPr>
              <a:t>Cottonwoods </a:t>
            </a:r>
            <a:r>
              <a:rPr lang="en-US" sz="3600" dirty="0">
                <a:latin typeface="Times New Roman" pitchFamily="18" charset="0"/>
                <a:cs typeface="Times New Roman" pitchFamily="18" charset="0"/>
              </a:rPr>
              <a:t>in winter, with elk </a:t>
            </a:r>
            <a:r>
              <a:rPr lang="en-US" sz="3600" dirty="0" smtClean="0">
                <a:latin typeface="Times New Roman" pitchFamily="18" charset="0"/>
                <a:cs typeface="Times New Roman" pitchFamily="18" charset="0"/>
              </a:rPr>
              <a:t>herd and </a:t>
            </a:r>
            <a:r>
              <a:rPr lang="en-US" sz="3600" dirty="0">
                <a:latin typeface="Times New Roman" pitchFamily="18" charset="0"/>
                <a:cs typeface="Times New Roman" pitchFamily="18" charset="0"/>
              </a:rPr>
              <a:t>grove at Devil’s Slide </a:t>
            </a:r>
            <a:r>
              <a:rPr lang="en-US" sz="3600" dirty="0" smtClean="0">
                <a:latin typeface="Times New Roman" pitchFamily="18" charset="0"/>
                <a:cs typeface="Times New Roman" pitchFamily="18" charset="0"/>
              </a:rPr>
              <a:t>along </a:t>
            </a:r>
            <a:r>
              <a:rPr lang="en-US" sz="3600" dirty="0">
                <a:latin typeface="Times New Roman" pitchFamily="18" charset="0"/>
                <a:cs typeface="Times New Roman" pitchFamily="18" charset="0"/>
              </a:rPr>
              <a:t>the Yellowstone </a:t>
            </a:r>
            <a:r>
              <a:rPr lang="en-US" sz="3600" dirty="0" smtClean="0">
                <a:latin typeface="Times New Roman" pitchFamily="18" charset="0"/>
                <a:cs typeface="Times New Roman" pitchFamily="18" charset="0"/>
              </a:rPr>
              <a:t>River</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20.4 </a:t>
            </a:r>
            <a:endParaRPr lang="en-US" dirty="0">
              <a:latin typeface="Times New Roman" pitchFamily="18" charset="0"/>
              <a:cs typeface="Times New Roman" pitchFamily="18" charset="0"/>
            </a:endParaRPr>
          </a:p>
        </p:txBody>
      </p:sp>
      <p:pic>
        <p:nvPicPr>
          <p:cNvPr id="5" name="Picture 4" descr="figure_20_4"/>
          <p:cNvPicPr/>
          <p:nvPr/>
        </p:nvPicPr>
        <p:blipFill>
          <a:blip r:embed="rId3">
            <a:extLst>
              <a:ext uri="{28A0092B-C50C-407E-A947-70E740481C1C}">
                <a14:useLocalDpi xmlns:a14="http://schemas.microsoft.com/office/drawing/2010/main" val="0"/>
              </a:ext>
            </a:extLst>
          </a:blip>
          <a:srcRect/>
          <a:stretch>
            <a:fillRect/>
          </a:stretch>
        </p:blipFill>
        <p:spPr bwMode="auto">
          <a:xfrm>
            <a:off x="3594538" y="115394"/>
            <a:ext cx="5549462" cy="6546788"/>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8" y="172098"/>
            <a:ext cx="4479216" cy="3970318"/>
          </a:xfrm>
          <a:prstGeom prst="rect">
            <a:avLst/>
          </a:prstGeom>
        </p:spPr>
        <p:txBody>
          <a:bodyPr wrap="square">
            <a:spAutoFit/>
          </a:bodyPr>
          <a:lstStyle/>
          <a:p>
            <a:r>
              <a:rPr lang="en-US" sz="3600" dirty="0" smtClean="0">
                <a:latin typeface="Times New Roman" pitchFamily="18" charset="0"/>
                <a:cs typeface="Times New Roman" pitchFamily="18" charset="0"/>
              </a:rPr>
              <a:t>Frequency </a:t>
            </a:r>
            <a:r>
              <a:rPr lang="en-US" sz="3600" dirty="0">
                <a:latin typeface="Times New Roman" pitchFamily="18" charset="0"/>
                <a:cs typeface="Times New Roman" pitchFamily="18" charset="0"/>
              </a:rPr>
              <a:t>distributions of </a:t>
            </a:r>
            <a:r>
              <a:rPr lang="en-US" sz="3600" dirty="0" smtClean="0">
                <a:latin typeface="Times New Roman" pitchFamily="18" charset="0"/>
                <a:cs typeface="Times New Roman" pitchFamily="18" charset="0"/>
              </a:rPr>
              <a:t>cottonwood </a:t>
            </a:r>
            <a:r>
              <a:rPr lang="en-US" sz="3600" dirty="0">
                <a:latin typeface="Times New Roman" pitchFamily="18" charset="0"/>
                <a:cs typeface="Times New Roman" pitchFamily="18" charset="0"/>
              </a:rPr>
              <a:t>diameters </a:t>
            </a:r>
            <a:r>
              <a:rPr lang="en-US" sz="3600" dirty="0" smtClean="0">
                <a:latin typeface="Times New Roman" pitchFamily="18" charset="0"/>
                <a:cs typeface="Times New Roman" pitchFamily="18" charset="0"/>
              </a:rPr>
              <a:t>at </a:t>
            </a:r>
            <a:r>
              <a:rPr lang="en-US" sz="3600" dirty="0">
                <a:latin typeface="Times New Roman" pitchFamily="18" charset="0"/>
                <a:cs typeface="Times New Roman" pitchFamily="18" charset="0"/>
              </a:rPr>
              <a:t>five study sites in the northern Yellowstone elk winter </a:t>
            </a:r>
            <a:r>
              <a:rPr lang="en-US" sz="3600" dirty="0" smtClean="0">
                <a:latin typeface="Times New Roman" pitchFamily="18" charset="0"/>
                <a:cs typeface="Times New Roman" pitchFamily="18" charset="0"/>
              </a:rPr>
              <a:t>range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20.5 </a:t>
            </a:r>
            <a:endParaRPr lang="en-US" dirty="0">
              <a:latin typeface="Times New Roman" pitchFamily="18" charset="0"/>
              <a:cs typeface="Times New Roman" pitchFamily="18"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6594" y="516"/>
            <a:ext cx="4380947" cy="6477000"/>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93268"/>
            <a:ext cx="8357533"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Elk </a:t>
            </a:r>
            <a:r>
              <a:rPr lang="en-US" sz="3200" dirty="0">
                <a:latin typeface="Times New Roman" pitchFamily="18" charset="0"/>
                <a:cs typeface="Times New Roman" pitchFamily="18" charset="0"/>
              </a:rPr>
              <a:t>locations </a:t>
            </a:r>
            <a:r>
              <a:rPr lang="en-US" sz="3200" dirty="0" smtClean="0">
                <a:latin typeface="Times New Roman" pitchFamily="18" charset="0"/>
                <a:cs typeface="Times New Roman" pitchFamily="18" charset="0"/>
              </a:rPr>
              <a:t>in and vegetation </a:t>
            </a:r>
            <a:r>
              <a:rPr lang="en-US" sz="3200" dirty="0">
                <a:latin typeface="Times New Roman" pitchFamily="18" charset="0"/>
                <a:cs typeface="Times New Roman" pitchFamily="18" charset="0"/>
              </a:rPr>
              <a:t>map </a:t>
            </a:r>
            <a:r>
              <a:rPr lang="en-US" sz="3200" dirty="0" smtClean="0">
                <a:latin typeface="Times New Roman" pitchFamily="18" charset="0"/>
                <a:cs typeface="Times New Roman" pitchFamily="18" charset="0"/>
              </a:rPr>
              <a:t>of Gallatin </a:t>
            </a:r>
            <a:r>
              <a:rPr lang="en-US" sz="3200" dirty="0">
                <a:latin typeface="Times New Roman" pitchFamily="18" charset="0"/>
                <a:cs typeface="Times New Roman" pitchFamily="18" charset="0"/>
              </a:rPr>
              <a:t>Canyon within </a:t>
            </a:r>
            <a:r>
              <a:rPr lang="en-US" sz="3200" dirty="0" smtClean="0">
                <a:latin typeface="Times New Roman" pitchFamily="18" charset="0"/>
                <a:cs typeface="Times New Roman" pitchFamily="18" charset="0"/>
              </a:rPr>
              <a:t>Greater </a:t>
            </a:r>
            <a:r>
              <a:rPr lang="en-US" sz="3200" dirty="0">
                <a:latin typeface="Times New Roman" pitchFamily="18" charset="0"/>
                <a:cs typeface="Times New Roman" pitchFamily="18" charset="0"/>
              </a:rPr>
              <a:t>Yellowstone </a:t>
            </a:r>
            <a:r>
              <a:rPr lang="en-US" sz="3200" dirty="0" smtClean="0">
                <a:latin typeface="Times New Roman" pitchFamily="18" charset="0"/>
                <a:cs typeface="Times New Roman" pitchFamily="18" charset="0"/>
              </a:rPr>
              <a:t>Ecosystem</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20.6 </a:t>
            </a:r>
            <a:endParaRPr lang="en-US" dirty="0">
              <a:latin typeface="Times New Roman" pitchFamily="18" charset="0"/>
              <a:cs typeface="Times New Roman" pitchFamily="18" charset="0"/>
            </a:endParaRPr>
          </a:p>
        </p:txBody>
      </p:sp>
      <p:pic>
        <p:nvPicPr>
          <p:cNvPr id="5" name="Picture 4" descr="figure_20_6"/>
          <p:cNvPicPr/>
          <p:nvPr/>
        </p:nvPicPr>
        <p:blipFill>
          <a:blip r:embed="rId3">
            <a:extLst>
              <a:ext uri="{28A0092B-C50C-407E-A947-70E740481C1C}">
                <a14:useLocalDpi xmlns:a14="http://schemas.microsoft.com/office/drawing/2010/main" val="0"/>
              </a:ext>
            </a:extLst>
          </a:blip>
          <a:srcRect/>
          <a:stretch>
            <a:fillRect/>
          </a:stretch>
        </p:blipFill>
        <p:spPr bwMode="auto">
          <a:xfrm>
            <a:off x="551784" y="1166638"/>
            <a:ext cx="7993125" cy="5126211"/>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849" y="818428"/>
            <a:ext cx="7986214" cy="5474421"/>
          </a:xfrm>
          <a:prstGeom prst="rect">
            <a:avLst/>
          </a:prstGeom>
          <a:solidFill>
            <a:schemeClr val="bg1"/>
          </a:solidFill>
          <a:ln>
            <a:noFill/>
          </a:ln>
        </p:spPr>
      </p:pic>
      <p:sp>
        <p:nvSpPr>
          <p:cNvPr id="3" name="Rectangle 2"/>
          <p:cNvSpPr/>
          <p:nvPr/>
        </p:nvSpPr>
        <p:spPr>
          <a:xfrm>
            <a:off x="187377" y="172098"/>
            <a:ext cx="8562485" cy="646331"/>
          </a:xfrm>
          <a:prstGeom prst="rect">
            <a:avLst/>
          </a:prstGeom>
        </p:spPr>
        <p:txBody>
          <a:bodyPr wrap="square">
            <a:spAutoFit/>
          </a:bodyPr>
          <a:lstStyle/>
          <a:p>
            <a:pPr algn="ctr"/>
            <a:r>
              <a:rPr lang="en-US" sz="3600" dirty="0" smtClean="0">
                <a:latin typeface="Times New Roman" pitchFamily="18" charset="0"/>
                <a:cs typeface="Times New Roman" pitchFamily="18" charset="0"/>
              </a:rPr>
              <a:t>Effects </a:t>
            </a:r>
            <a:r>
              <a:rPr lang="en-US" sz="3600" dirty="0">
                <a:latin typeface="Times New Roman" pitchFamily="18" charset="0"/>
                <a:cs typeface="Times New Roman" pitchFamily="18" charset="0"/>
              </a:rPr>
              <a:t>of wolf presence on habitat use by </a:t>
            </a:r>
            <a:r>
              <a:rPr lang="en-US" sz="3600" dirty="0" smtClean="0">
                <a:latin typeface="Times New Roman" pitchFamily="18" charset="0"/>
                <a:cs typeface="Times New Roman" pitchFamily="18" charset="0"/>
              </a:rPr>
              <a:t>elk</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20.7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26340</TotalTime>
  <Words>1888</Words>
  <Application>Microsoft Office PowerPoint</Application>
  <PresentationFormat>On-screen Show (4:3)</PresentationFormat>
  <Paragraphs>191</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Chris Paradise</cp:lastModifiedBy>
  <cp:revision>992</cp:revision>
  <dcterms:created xsi:type="dcterms:W3CDTF">2010-03-23T21:30:28Z</dcterms:created>
  <dcterms:modified xsi:type="dcterms:W3CDTF">2012-07-06T17:16:26Z</dcterms:modified>
</cp:coreProperties>
</file>