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0" r:id="rId2"/>
    <p:sldId id="602" r:id="rId3"/>
    <p:sldId id="649" r:id="rId4"/>
    <p:sldId id="652" r:id="rId5"/>
    <p:sldId id="610" r:id="rId6"/>
    <p:sldId id="655" r:id="rId7"/>
    <p:sldId id="656" r:id="rId8"/>
    <p:sldId id="659" r:id="rId9"/>
    <p:sldId id="632" r:id="rId10"/>
    <p:sldId id="650" r:id="rId11"/>
    <p:sldId id="660" r:id="rId12"/>
    <p:sldId id="647" r:id="rId13"/>
    <p:sldId id="642" r:id="rId14"/>
    <p:sldId id="639" r:id="rId15"/>
    <p:sldId id="630" r:id="rId16"/>
    <p:sldId id="661" r:id="rId17"/>
    <p:sldId id="663" r:id="rId18"/>
    <p:sldId id="665" r:id="rId19"/>
    <p:sldId id="666" r:id="rId20"/>
    <p:sldId id="667" r:id="rId21"/>
    <p:sldId id="672" r:id="rId22"/>
    <p:sldId id="673" r:id="rId23"/>
    <p:sldId id="675" r:id="rId24"/>
    <p:sldId id="676" r:id="rId25"/>
    <p:sldId id="679" r:id="rId26"/>
    <p:sldId id="680" r:id="rId27"/>
    <p:sldId id="681" r:id="rId28"/>
    <p:sldId id="688" r:id="rId29"/>
    <p:sldId id="689" r:id="rId30"/>
    <p:sldId id="691" r:id="rId31"/>
    <p:sldId id="696" r:id="rId32"/>
    <p:sldId id="699" r:id="rId33"/>
    <p:sldId id="700" r:id="rId34"/>
    <p:sldId id="701" r:id="rId35"/>
    <p:sldId id="704" r:id="rId36"/>
    <p:sldId id="705" r:id="rId37"/>
    <p:sldId id="707" r:id="rId38"/>
    <p:sldId id="709" r:id="rId39"/>
    <p:sldId id="711" r:id="rId40"/>
    <p:sldId id="722" r:id="rId41"/>
    <p:sldId id="724"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4" autoAdjust="0"/>
    <p:restoredTop sz="80916" autoAdjust="0"/>
  </p:normalViewPr>
  <p:slideViewPr>
    <p:cSldViewPr snapToGrid="0" snapToObjects="1">
      <p:cViewPr varScale="1">
        <p:scale>
          <a:sx n="102" d="100"/>
          <a:sy n="102" d="100"/>
        </p:scale>
        <p:origin x="-1000" y="-11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8/16/13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a:t>
            </a:r>
            <a:r>
              <a:rPr lang="en-US" sz="1200" kern="1200" dirty="0" smtClean="0">
                <a:solidFill>
                  <a:schemeClr val="tx1"/>
                </a:solidFill>
                <a:effectLst/>
                <a:latin typeface="+mn-lt"/>
                <a:ea typeface="ＭＳ Ｐゴシック" pitchFamily="-110" charset="-128"/>
                <a:cs typeface="ＭＳ Ｐゴシック" pitchFamily="-110" charset="-128"/>
              </a:rPr>
              <a:t>  Yucca plant, </a:t>
            </a:r>
            <a:r>
              <a:rPr lang="en-US" sz="1200" i="1" kern="1200" dirty="0" smtClean="0">
                <a:solidFill>
                  <a:schemeClr val="tx1"/>
                </a:solidFill>
                <a:effectLst/>
                <a:latin typeface="+mn-lt"/>
                <a:ea typeface="ＭＳ Ｐゴシック" pitchFamily="-110" charset="-128"/>
                <a:cs typeface="ＭＳ Ｐゴシック" pitchFamily="-110" charset="-128"/>
              </a:rPr>
              <a:t>Yucca </a:t>
            </a:r>
            <a:r>
              <a:rPr lang="en-US" sz="1200" i="1" kern="1200" dirty="0" err="1" smtClean="0">
                <a:solidFill>
                  <a:schemeClr val="tx1"/>
                </a:solidFill>
                <a:effectLst/>
                <a:latin typeface="+mn-lt"/>
                <a:ea typeface="ＭＳ Ｐゴシック" pitchFamily="-110" charset="-128"/>
                <a:cs typeface="ＭＳ Ｐゴシック" pitchFamily="-110" charset="-128"/>
              </a:rPr>
              <a:t>filamentosa</a:t>
            </a:r>
            <a:r>
              <a:rPr lang="en-US" sz="1200" kern="1200" dirty="0" smtClean="0">
                <a:solidFill>
                  <a:schemeClr val="tx1"/>
                </a:solidFill>
                <a:effectLst/>
                <a:latin typeface="+mn-lt"/>
                <a:ea typeface="ＭＳ Ｐゴシック" pitchFamily="-110" charset="-128"/>
                <a:cs typeface="ＭＳ Ｐゴシック" pitchFamily="-110" charset="-128"/>
              </a:rPr>
              <a:t>.  Note the large central stalk containing the flowers.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Table 10.1.  </a:t>
            </a:r>
            <a:r>
              <a:rPr lang="en-US" sz="1200" kern="1200" dirty="0" smtClean="0">
                <a:solidFill>
                  <a:schemeClr val="tx1"/>
                </a:solidFill>
                <a:effectLst/>
                <a:latin typeface="+mn-lt"/>
                <a:ea typeface="ＭＳ Ｐゴシック" pitchFamily="-110" charset="-128"/>
                <a:cs typeface="ＭＳ Ｐゴシック" pitchFamily="-110" charset="-128"/>
              </a:rPr>
              <a:t>Seasonal variation of fruits from southern Spanish plants whose fruits are dispersed by birds.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deviation are shown.  The second column contains terms from the overall profitability equation described in text. </a:t>
            </a:r>
            <a:r>
              <a:rPr lang="en-US" sz="1200" kern="1200" dirty="0" err="1" smtClean="0">
                <a:solidFill>
                  <a:schemeClr val="tx1"/>
                </a:solidFill>
                <a:effectLst/>
                <a:latin typeface="+mn-lt"/>
                <a:ea typeface="ＭＳ Ｐゴシック" pitchFamily="-110" charset="-128"/>
                <a:cs typeface="ＭＳ Ｐゴシック" pitchFamily="-110" charset="-128"/>
              </a:rPr>
              <a:t>s.s.</a:t>
            </a:r>
            <a:r>
              <a:rPr lang="en-US" sz="1200" kern="1200" dirty="0" smtClean="0">
                <a:solidFill>
                  <a:schemeClr val="tx1"/>
                </a:solidFill>
                <a:effectLst/>
                <a:latin typeface="+mn-lt"/>
                <a:ea typeface="ＭＳ Ｐゴシック" pitchFamily="-110" charset="-128"/>
                <a:cs typeface="ＭＳ Ｐゴシック" pitchFamily="-110" charset="-128"/>
              </a:rPr>
              <a:t> = statistically significant among seasons.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Point out that there’s lots of variation in the data, likely due to lumping of all species that all bear fruit in the same season.  Even with all that variation, there are still some significant differences, most notably in water availability and profitability for both lipids and proteins</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383623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10.8</a:t>
            </a:r>
            <a:r>
              <a:rPr lang="en-US" sz="1200" kern="1200" dirty="0" smtClean="0">
                <a:solidFill>
                  <a:schemeClr val="tx1"/>
                </a:solidFill>
                <a:effectLst/>
                <a:latin typeface="+mn-lt"/>
                <a:ea typeface="ＭＳ Ｐゴシック" pitchFamily="-110" charset="-128"/>
                <a:cs typeface="ＭＳ Ｐゴシック" pitchFamily="-110" charset="-128"/>
              </a:rPr>
              <a:t>  Scanning electron micrograph of 475 million year old fossil plant fragment containing spore-producing part of the plant.  Each structure like the one indicated by the red arrow is a spore-producing structure.  The white arrow indicates the edge of the structure that protects the spore-producing structures.  The scale bar at the bottom right is 50 µm long.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141430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10.9</a:t>
            </a:r>
            <a:r>
              <a:rPr lang="en-US" sz="1200" kern="1200" dirty="0" smtClean="0">
                <a:solidFill>
                  <a:schemeClr val="tx1"/>
                </a:solidFill>
                <a:effectLst/>
                <a:latin typeface="+mn-lt"/>
                <a:ea typeface="ＭＳ Ｐゴシック" pitchFamily="-110" charset="-128"/>
                <a:cs typeface="ＭＳ Ｐゴシック" pitchFamily="-110" charset="-128"/>
              </a:rPr>
              <a:t>  Bryophytes.  a. The liverwort is approximately 3-4 cm across and 1 cm high.  b.  The mat of moss is 10-15 cm across and 1-2 cm high.  Many individual moss plants make up the mat.  c.  The hornwort is 4-5 cm across and 2-4 cm high.</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Examples of the less derived, possibly ancestral plants that are discussed in this section.  These plants do not have vascular systems and are considered ancestral to other terrestrial plants</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141430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10.10</a:t>
            </a:r>
            <a:r>
              <a:rPr lang="en-US" sz="1200" kern="1200" dirty="0" smtClean="0">
                <a:solidFill>
                  <a:schemeClr val="tx1"/>
                </a:solidFill>
                <a:effectLst/>
                <a:latin typeface="+mn-lt"/>
                <a:ea typeface="ＭＳ Ｐゴシック" pitchFamily="-110" charset="-128"/>
                <a:cs typeface="ＭＳ Ｐゴシック" pitchFamily="-110" charset="-128"/>
              </a:rPr>
              <a:t>  Presence or absence of three mitochondrial introns, indicated by closed or open boxes, respectively, among land plants and two types of algae.  The evolutionary tree uses a subset of the plants tested by Qui and colleagues based on other DNA sequences.  The group to which each species belongs is indicated on the far right.  </a:t>
            </a:r>
            <a:r>
              <a:rPr lang="en-US" sz="1200" kern="1200" dirty="0" err="1" smtClean="0">
                <a:solidFill>
                  <a:schemeClr val="tx1"/>
                </a:solidFill>
                <a:effectLst/>
                <a:latin typeface="+mn-lt"/>
                <a:ea typeface="ＭＳ Ｐゴシック" pitchFamily="-110" charset="-128"/>
                <a:cs typeface="ＭＳ Ｐゴシック" pitchFamily="-110" charset="-128"/>
              </a:rPr>
              <a:t>vp</a:t>
            </a:r>
            <a:r>
              <a:rPr lang="en-US" sz="1200" kern="1200" dirty="0" smtClean="0">
                <a:solidFill>
                  <a:schemeClr val="tx1"/>
                </a:solidFill>
                <a:effectLst/>
                <a:latin typeface="+mn-lt"/>
                <a:ea typeface="ＭＳ Ｐゴシック" pitchFamily="-110" charset="-128"/>
                <a:cs typeface="ＭＳ Ｐゴシック" pitchFamily="-110" charset="-128"/>
              </a:rPr>
              <a:t> = vascular plants, </a:t>
            </a:r>
            <a:r>
              <a:rPr lang="en-US" sz="1200" kern="1200" dirty="0" err="1" smtClean="0">
                <a:solidFill>
                  <a:schemeClr val="tx1"/>
                </a:solidFill>
                <a:effectLst/>
                <a:latin typeface="+mn-lt"/>
                <a:ea typeface="ＭＳ Ｐゴシック" pitchFamily="-110" charset="-128"/>
                <a:cs typeface="ＭＳ Ｐゴシック" pitchFamily="-110" charset="-128"/>
              </a:rPr>
              <a:t>hw</a:t>
            </a:r>
            <a:r>
              <a:rPr lang="en-US" sz="1200" kern="1200" dirty="0" smtClean="0">
                <a:solidFill>
                  <a:schemeClr val="tx1"/>
                </a:solidFill>
                <a:effectLst/>
                <a:latin typeface="+mn-lt"/>
                <a:ea typeface="ＭＳ Ｐゴシック" pitchFamily="-110" charset="-128"/>
                <a:cs typeface="ＭＳ Ｐゴシック" pitchFamily="-110" charset="-128"/>
              </a:rPr>
              <a:t> = hornworts, </a:t>
            </a:r>
            <a:r>
              <a:rPr lang="en-US" sz="1200" kern="1200" dirty="0" err="1" smtClean="0">
                <a:solidFill>
                  <a:schemeClr val="tx1"/>
                </a:solidFill>
                <a:effectLst/>
                <a:latin typeface="+mn-lt"/>
                <a:ea typeface="ＭＳ Ｐゴシック" pitchFamily="-110" charset="-128"/>
                <a:cs typeface="ＭＳ Ｐゴシック" pitchFamily="-110" charset="-128"/>
              </a:rPr>
              <a:t>ga</a:t>
            </a:r>
            <a:r>
              <a:rPr lang="en-US" sz="1200" kern="1200" dirty="0" smtClean="0">
                <a:solidFill>
                  <a:schemeClr val="tx1"/>
                </a:solidFill>
                <a:effectLst/>
                <a:latin typeface="+mn-lt"/>
                <a:ea typeface="ＭＳ Ｐゴシック" pitchFamily="-110" charset="-128"/>
                <a:cs typeface="ＭＳ Ｐゴシック" pitchFamily="-110" charset="-128"/>
              </a:rPr>
              <a:t> = green algae, and </a:t>
            </a:r>
            <a:r>
              <a:rPr lang="en-US" sz="1200" kern="1200" dirty="0" err="1" smtClean="0">
                <a:solidFill>
                  <a:schemeClr val="tx1"/>
                </a:solidFill>
                <a:effectLst/>
                <a:latin typeface="+mn-lt"/>
                <a:ea typeface="ＭＳ Ｐゴシック" pitchFamily="-110" charset="-128"/>
                <a:cs typeface="ＭＳ Ｐゴシック" pitchFamily="-110" charset="-128"/>
              </a:rPr>
              <a:t>ra</a:t>
            </a:r>
            <a:r>
              <a:rPr lang="en-US" sz="1200" kern="1200" dirty="0" smtClean="0">
                <a:solidFill>
                  <a:schemeClr val="tx1"/>
                </a:solidFill>
                <a:effectLst/>
                <a:latin typeface="+mn-lt"/>
                <a:ea typeface="ＭＳ Ｐゴシック" pitchFamily="-110" charset="-128"/>
                <a:cs typeface="ＭＳ Ｐゴシック" pitchFamily="-110" charset="-128"/>
              </a:rPr>
              <a:t> = red algae.</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Scientists can piece together a fairly good, if a bit speculative, picture of the attributes of the</a:t>
            </a:r>
            <a:r>
              <a:rPr lang="en-US" sz="1200" kern="1200" baseline="0" dirty="0" smtClean="0">
                <a:solidFill>
                  <a:schemeClr val="tx1"/>
                </a:solidFill>
                <a:effectLst/>
                <a:latin typeface="+mn-lt"/>
                <a:ea typeface="ＭＳ Ｐゴシック" pitchFamily="-110" charset="-128"/>
                <a:cs typeface="ＭＳ Ｐゴシック" pitchFamily="-110" charset="-128"/>
              </a:rPr>
              <a:t> first terrestrial</a:t>
            </a:r>
            <a:r>
              <a:rPr lang="en-US" sz="1200" kern="1200" dirty="0" smtClean="0">
                <a:solidFill>
                  <a:schemeClr val="tx1"/>
                </a:solidFill>
                <a:effectLst/>
                <a:latin typeface="+mn-lt"/>
                <a:ea typeface="ＭＳ Ｐゴシック" pitchFamily="-110" charset="-128"/>
                <a:cs typeface="ＭＳ Ｐゴシック" pitchFamily="-110" charset="-128"/>
              </a:rPr>
              <a:t> plant.  We know early land plants had evolved at least one trait, </a:t>
            </a:r>
            <a:r>
              <a:rPr lang="en-US" sz="1200" kern="1200" dirty="0" err="1" smtClean="0">
                <a:solidFill>
                  <a:schemeClr val="tx1"/>
                </a:solidFill>
                <a:effectLst/>
                <a:latin typeface="+mn-lt"/>
                <a:ea typeface="ＭＳ Ｐゴシック" pitchFamily="-110" charset="-128"/>
                <a:cs typeface="ＭＳ Ｐゴシック" pitchFamily="-110" charset="-128"/>
              </a:rPr>
              <a:t>sporopollenin</a:t>
            </a:r>
            <a:r>
              <a:rPr lang="en-US" sz="1200" kern="1200" dirty="0" smtClean="0">
                <a:solidFill>
                  <a:schemeClr val="tx1"/>
                </a:solidFill>
                <a:effectLst/>
                <a:latin typeface="+mn-lt"/>
                <a:ea typeface="ＭＳ Ｐゴシック" pitchFamily="-110" charset="-128"/>
                <a:cs typeface="ＭＳ Ｐゴシック" pitchFamily="-110" charset="-128"/>
              </a:rPr>
              <a:t>, which allowed them to disperse spores on land.  </a:t>
            </a:r>
          </a:p>
          <a:p>
            <a:r>
              <a:rPr lang="en-US" sz="1200" kern="1200" dirty="0" smtClean="0">
                <a:solidFill>
                  <a:schemeClr val="tx1"/>
                </a:solidFill>
                <a:effectLst/>
                <a:latin typeface="+mn-lt"/>
                <a:ea typeface="ＭＳ Ｐゴシック" pitchFamily="-110" charset="-128"/>
                <a:cs typeface="ＭＳ Ｐゴシック" pitchFamily="-110" charset="-128"/>
              </a:rPr>
              <a:t>Early plants were not free from living in close proximity to water, were small, and without vascular or support tissue.  These traits are similar to bryophytes that exist today.  </a:t>
            </a:r>
          </a:p>
          <a:p>
            <a:r>
              <a:rPr lang="en-US" sz="1200" kern="1200" dirty="0" smtClean="0">
                <a:solidFill>
                  <a:schemeClr val="tx1"/>
                </a:solidFill>
                <a:effectLst/>
                <a:latin typeface="+mn-lt"/>
                <a:ea typeface="ＭＳ Ｐゴシック" pitchFamily="-110" charset="-128"/>
                <a:cs typeface="ＭＳ Ｐゴシック" pitchFamily="-110" charset="-128"/>
              </a:rPr>
              <a:t>The evolutionary tree in Figure 10.10 shows that green algae are more closely related to all land plants than are red algae.  </a:t>
            </a:r>
          </a:p>
          <a:p>
            <a:r>
              <a:rPr lang="en-US" sz="1200" kern="1200" dirty="0" smtClean="0">
                <a:solidFill>
                  <a:schemeClr val="tx1"/>
                </a:solidFill>
                <a:effectLst/>
                <a:latin typeface="+mn-lt"/>
                <a:ea typeface="ＭＳ Ｐゴシック" pitchFamily="-110" charset="-128"/>
                <a:cs typeface="ＭＳ Ｐゴシック" pitchFamily="-110" charset="-128"/>
              </a:rPr>
              <a:t>Qui and colleagues found that introns studied did not exist in any red algae, green algae or liverworts, and they concluded that the introns evolved after a speciation event that separated the liverwort ancestor from what would become the ancestor of all other land plants.  </a:t>
            </a:r>
          </a:p>
          <a:p>
            <a:r>
              <a:rPr lang="en-US" sz="1200" kern="1200" dirty="0" smtClean="0">
                <a:solidFill>
                  <a:schemeClr val="tx1"/>
                </a:solidFill>
                <a:effectLst/>
                <a:latin typeface="+mn-lt"/>
                <a:ea typeface="ＭＳ Ｐゴシック" pitchFamily="-110" charset="-128"/>
                <a:cs typeface="ＭＳ Ｐゴシック" pitchFamily="-110" charset="-128"/>
              </a:rPr>
              <a:t>Mosses and hornworts are more closely related to other land plants than the liverworts.  The data from fossils and the evolutionary tree analysis both point to liverworts being most closely related to the ancestors of all land plants.</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141430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10.11</a:t>
            </a:r>
            <a:r>
              <a:rPr lang="en-US" sz="1200" kern="1200" dirty="0" smtClean="0">
                <a:solidFill>
                  <a:schemeClr val="tx1"/>
                </a:solidFill>
                <a:effectLst/>
                <a:latin typeface="+mn-lt"/>
                <a:ea typeface="ＭＳ Ｐゴシック" pitchFamily="-110" charset="-128"/>
                <a:cs typeface="ＭＳ Ｐゴシック" pitchFamily="-110" charset="-128"/>
              </a:rPr>
              <a:t>  Stems that survived (squares) or died (black circles) after exposure to a particular temperature for both the ordeal tree and the monkey bread tree.  The line represents the regression of the estimated lethal temperature for each diameter, defined as the midpoint of the maximum diameter dead point and minimum diameter live point at each temperature.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337597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10.12</a:t>
            </a:r>
            <a:r>
              <a:rPr lang="en-US" sz="1200" kern="1200" dirty="0" smtClean="0">
                <a:solidFill>
                  <a:schemeClr val="tx1"/>
                </a:solidFill>
                <a:effectLst/>
                <a:latin typeface="+mn-lt"/>
                <a:ea typeface="ＭＳ Ｐゴシック" pitchFamily="-110" charset="-128"/>
                <a:cs typeface="ＭＳ Ｐゴシック" pitchFamily="-110" charset="-128"/>
              </a:rPr>
              <a:t>   Cumulative frequency distributions of heights of re-sprouting stems of two species of savanna tree.  The thick line is the distribution of monkey bread re-sprouted stems and the thin lines are for ordeal re-sprouted stems.  The dashed line is the cumulative frequency distribution of the ordeal stem heights multiplied by 2.26 (see BME 10.2).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10.12</a:t>
            </a:r>
            <a:r>
              <a:rPr lang="en-US" sz="1200" kern="1200" dirty="0" smtClean="0">
                <a:solidFill>
                  <a:schemeClr val="tx1"/>
                </a:solidFill>
                <a:effectLst/>
                <a:latin typeface="+mn-lt"/>
                <a:ea typeface="ＭＳ Ｐゴシック" pitchFamily="-110" charset="-128"/>
                <a:cs typeface="ＭＳ Ｐゴシック" pitchFamily="-110" charset="-128"/>
              </a:rPr>
              <a:t>   Cumulative frequency distributions of heights of re-sprouting stems of two species of savanna tree.  The thick line is the distribution of monkey bread re-sprouted stems and the thin lines are for ordeal re-sprouted stems.  The dashed line is the cumulative frequency distribution of the ordeal stem heights multiplied by 2.26 (see BME 10.2).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10.12</a:t>
            </a:r>
            <a:r>
              <a:rPr lang="en-US" sz="1200" kern="1200" dirty="0" smtClean="0">
                <a:solidFill>
                  <a:schemeClr val="tx1"/>
                </a:solidFill>
                <a:effectLst/>
                <a:latin typeface="+mn-lt"/>
                <a:ea typeface="ＭＳ Ｐゴシック" pitchFamily="-110" charset="-128"/>
                <a:cs typeface="ＭＳ Ｐゴシック" pitchFamily="-110" charset="-128"/>
              </a:rPr>
              <a:t>   Cumulative frequency distributions of heights of re-sprouting stems of two species of savanna tree.  The thick line is the distribution of monkey bread re-sprouted stems and the thin lines are for ordeal re-sprouted stems.  The dashed line is the cumulative frequency distribution of the ordeal stem heights multiplied by 2.26 (see BME 10.2).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25</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10.12</a:t>
            </a:r>
            <a:r>
              <a:rPr lang="en-US" sz="1200" kern="1200" dirty="0" smtClean="0">
                <a:solidFill>
                  <a:schemeClr val="tx1"/>
                </a:solidFill>
                <a:effectLst/>
                <a:latin typeface="+mn-lt"/>
                <a:ea typeface="ＭＳ Ｐゴシック" pitchFamily="-110" charset="-128"/>
                <a:cs typeface="ＭＳ Ｐゴシック" pitchFamily="-110" charset="-128"/>
              </a:rPr>
              <a:t>   Cumulative frequency distributions of heights of re-sprouting stems of two species of savanna tree.  The thick line is the distribution of monkey bread re-sprouted stems and the thin lines are for ordeal re-sprouted stems.  The dashed line is the cumulative frequency distribution of the ordeal stem heights multiplied by 2.26 (see BME 10.2).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10.13</a:t>
            </a:r>
            <a:r>
              <a:rPr lang="en-US" sz="1200" kern="1200" dirty="0" smtClean="0">
                <a:solidFill>
                  <a:schemeClr val="tx1"/>
                </a:solidFill>
                <a:effectLst/>
                <a:latin typeface="+mn-lt"/>
                <a:ea typeface="ＭＳ Ｐゴシック" pitchFamily="-110" charset="-128"/>
                <a:cs typeface="ＭＳ Ｐゴシック" pitchFamily="-110" charset="-128"/>
              </a:rPr>
              <a:t>   Percent of studies reporting spawning activity of the California mussel (Cal) and the blue mussel (blue) in different months. N = 10 studies for California and 7 for blue mussel.  Sporadic spawning refers to a low level of spawning.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30</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is not in text, but shows</a:t>
            </a:r>
            <a:r>
              <a:rPr lang="en-US" baseline="0" dirty="0" smtClean="0"/>
              <a:t> cycle of pollen collection and egg deposition.  There is a description in text that goes along with this figure.</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178281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10.14</a:t>
            </a:r>
            <a:r>
              <a:rPr lang="en-US" sz="1200" kern="1200" dirty="0" smtClean="0">
                <a:solidFill>
                  <a:schemeClr val="tx1"/>
                </a:solidFill>
                <a:effectLst/>
                <a:latin typeface="+mn-lt"/>
                <a:ea typeface="ＭＳ Ｐゴシック" pitchFamily="-110" charset="-128"/>
                <a:cs typeface="ＭＳ Ｐゴシック" pitchFamily="-110" charset="-128"/>
              </a:rPr>
              <a:t>   Shell mass vs. length for California and blue mussels of comparable size.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CA mussel is heavier, or more massive, for any equivalent shell length in the blue mussel.</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31</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10.15</a:t>
            </a:r>
            <a:r>
              <a:rPr lang="en-US" sz="1200" kern="1200" dirty="0" smtClean="0">
                <a:solidFill>
                  <a:schemeClr val="tx1"/>
                </a:solidFill>
                <a:effectLst/>
                <a:latin typeface="+mn-lt"/>
                <a:ea typeface="ＭＳ Ｐゴシック" pitchFamily="-110" charset="-128"/>
                <a:cs typeface="ＭＳ Ｐゴシック" pitchFamily="-110" charset="-128"/>
              </a:rPr>
              <a:t>  Growth rates of two mussels in a bare rock patch in the low intertidal zone. Data points represent shell lengths of the ten largest individuals found in the patch on each sampling date.  Dashed lines to the abscissa indicate estimated times of settlement and initial growth in the patch.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CA mussel may grow to a larger size than the blue mussel, but blue mussel grows more quickly in open patches.  They also colonize patches more quickly.  These are adaptations to disturbance and competition with more massive CA mussels.</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32</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10.16</a:t>
            </a:r>
            <a:r>
              <a:rPr lang="en-US" sz="1200" kern="1200" dirty="0" smtClean="0">
                <a:solidFill>
                  <a:schemeClr val="tx1"/>
                </a:solidFill>
                <a:effectLst/>
                <a:latin typeface="+mn-lt"/>
                <a:ea typeface="ＭＳ Ｐゴシック" pitchFamily="-110" charset="-128"/>
                <a:cs typeface="ＭＳ Ｐゴシック" pitchFamily="-110" charset="-128"/>
              </a:rPr>
              <a:t>   Observed continental and global-scale changes in surface temperature with results simulated by climate models using natural and human-caused factors.  Ten-year averages are shown in the black line. Lines are dashed where measurements were taken in less than 50% of the area. Pink and blue shaded bands show the range in which 90% of the predictions from computer simulations fell.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average global temperature is rising on every continent and in the oceans;</a:t>
            </a:r>
            <a:r>
              <a:rPr lang="en-US" sz="1200" kern="1200" baseline="0" dirty="0" smtClean="0">
                <a:solidFill>
                  <a:schemeClr val="tx1"/>
                </a:solidFill>
                <a:effectLst/>
                <a:latin typeface="+mn-lt"/>
                <a:ea typeface="ＭＳ Ｐゴシック" pitchFamily="-110" charset="-128"/>
                <a:cs typeface="ＭＳ Ｐゴシック" pitchFamily="-110" charset="-128"/>
              </a:rPr>
              <a:t> computer models using human-caused factors match up better with the data than models using only natural causes of climate change.</a:t>
            </a:r>
            <a:endParaRPr lang="en-US" dirty="0" smtClean="0">
              <a:ea typeface="ＭＳ Ｐゴシック"/>
              <a:cs typeface="ＭＳ Ｐゴシック"/>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10.16</a:t>
            </a:r>
            <a:r>
              <a:rPr lang="en-US" sz="1200" kern="1200" dirty="0" smtClean="0">
                <a:solidFill>
                  <a:schemeClr val="tx1"/>
                </a:solidFill>
                <a:effectLst/>
                <a:latin typeface="+mn-lt"/>
                <a:ea typeface="ＭＳ Ｐゴシック" pitchFamily="-110" charset="-128"/>
                <a:cs typeface="ＭＳ Ｐゴシック" pitchFamily="-110" charset="-128"/>
              </a:rPr>
              <a:t>   Observed continental and global-scale changes in surface temperature with results simulated by climate models using natural and human-caused factors.  Ten-year averages are shown in the black line. Lines are dashed where measurements were taken in less than 50% of the area. Pink and blue shaded bands show the range in which 90% of the predictions from computer simulations fell.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average global temperature is rising on every continent and in the oceans;</a:t>
            </a:r>
            <a:r>
              <a:rPr lang="en-US" sz="1200" kern="1200" baseline="0" dirty="0" smtClean="0">
                <a:solidFill>
                  <a:schemeClr val="tx1"/>
                </a:solidFill>
                <a:effectLst/>
                <a:latin typeface="+mn-lt"/>
                <a:ea typeface="ＭＳ Ｐゴシック" pitchFamily="-110" charset="-128"/>
                <a:cs typeface="ＭＳ Ｐゴシック" pitchFamily="-110" charset="-128"/>
              </a:rPr>
              <a:t> computer models using human-caused factors match up better with the data than models using only natural causes of climate change.</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35</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10.17</a:t>
            </a:r>
            <a:r>
              <a:rPr lang="en-US" sz="1200" kern="1200" dirty="0" smtClean="0">
                <a:solidFill>
                  <a:schemeClr val="tx1"/>
                </a:solidFill>
                <a:effectLst/>
                <a:latin typeface="+mn-lt"/>
                <a:ea typeface="ＭＳ Ｐゴシック" pitchFamily="-110" charset="-128"/>
                <a:cs typeface="ＭＳ Ｐゴシック" pitchFamily="-110" charset="-128"/>
              </a:rPr>
              <a:t>   a. Long-winged form of the bush cricket </a:t>
            </a:r>
            <a:r>
              <a:rPr lang="en-US" sz="1200" i="1" kern="1200" dirty="0" err="1" smtClean="0">
                <a:solidFill>
                  <a:schemeClr val="tx1"/>
                </a:solidFill>
                <a:effectLst/>
                <a:latin typeface="+mn-lt"/>
                <a:ea typeface="ＭＳ Ｐゴシック" pitchFamily="-110" charset="-128"/>
                <a:cs typeface="ＭＳ Ｐゴシック" pitchFamily="-110" charset="-128"/>
              </a:rPr>
              <a:t>Conocephalus</a:t>
            </a:r>
            <a:r>
              <a:rPr lang="en-US" sz="1200" i="1" kern="1200" dirty="0" smtClean="0">
                <a:solidFill>
                  <a:schemeClr val="tx1"/>
                </a:solidFill>
                <a:effectLst/>
                <a:latin typeface="+mn-lt"/>
                <a:ea typeface="ＭＳ Ｐゴシック" pitchFamily="-110" charset="-128"/>
                <a:cs typeface="ＭＳ Ｐゴシック" pitchFamily="-110" charset="-128"/>
              </a:rPr>
              <a:t> discolor</a:t>
            </a:r>
            <a:r>
              <a:rPr lang="en-US" sz="1200" kern="1200" dirty="0" smtClean="0">
                <a:solidFill>
                  <a:schemeClr val="tx1"/>
                </a:solidFill>
                <a:effectLst/>
                <a:latin typeface="+mn-lt"/>
                <a:ea typeface="ＭＳ Ｐゴシック" pitchFamily="-110" charset="-128"/>
                <a:cs typeface="ＭＳ Ｐゴシック" pitchFamily="-110" charset="-128"/>
              </a:rPr>
              <a:t>.  b. Short-winged form of </a:t>
            </a:r>
            <a:r>
              <a:rPr lang="en-US" sz="1200" i="1" kern="1200" dirty="0" err="1" smtClean="0">
                <a:solidFill>
                  <a:schemeClr val="tx1"/>
                </a:solidFill>
                <a:effectLst/>
                <a:latin typeface="+mn-lt"/>
                <a:ea typeface="ＭＳ Ｐゴシック" pitchFamily="-110" charset="-128"/>
                <a:cs typeface="ＭＳ Ｐゴシック" pitchFamily="-110" charset="-128"/>
              </a:rPr>
              <a:t>Metrioptera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 Distribution of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Blue circles are locations where the cricket was first recorded between 1961 and 1987, yellow are where it was first recorded between 1988 and 1996, and red are where it was recorded between 1997 and 1999. d.  Distribution of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circle colors are as in c.  e. Proportion of long-winged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individuals in populations sampled in 2000, according to year a population was first recorded. f. Same as e, but for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Two species of bush cricket, types of katydids, that show the long and short-winged forms.</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36</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10.17</a:t>
            </a:r>
            <a:r>
              <a:rPr lang="en-US" sz="1200" kern="1200" dirty="0" smtClean="0">
                <a:solidFill>
                  <a:schemeClr val="tx1"/>
                </a:solidFill>
                <a:effectLst/>
                <a:latin typeface="+mn-lt"/>
                <a:ea typeface="ＭＳ Ｐゴシック" pitchFamily="-110" charset="-128"/>
                <a:cs typeface="ＭＳ Ｐゴシック" pitchFamily="-110" charset="-128"/>
              </a:rPr>
              <a:t>   a. Long-winged form of the bush cricket </a:t>
            </a:r>
            <a:r>
              <a:rPr lang="en-US" sz="1200" i="1" kern="1200" dirty="0" err="1" smtClean="0">
                <a:solidFill>
                  <a:schemeClr val="tx1"/>
                </a:solidFill>
                <a:effectLst/>
                <a:latin typeface="+mn-lt"/>
                <a:ea typeface="ＭＳ Ｐゴシック" pitchFamily="-110" charset="-128"/>
                <a:cs typeface="ＭＳ Ｐゴシック" pitchFamily="-110" charset="-128"/>
              </a:rPr>
              <a:t>Conocephalus</a:t>
            </a:r>
            <a:r>
              <a:rPr lang="en-US" sz="1200" i="1" kern="1200" dirty="0" smtClean="0">
                <a:solidFill>
                  <a:schemeClr val="tx1"/>
                </a:solidFill>
                <a:effectLst/>
                <a:latin typeface="+mn-lt"/>
                <a:ea typeface="ＭＳ Ｐゴシック" pitchFamily="-110" charset="-128"/>
                <a:cs typeface="ＭＳ Ｐゴシック" pitchFamily="-110" charset="-128"/>
              </a:rPr>
              <a:t> discolor</a:t>
            </a:r>
            <a:r>
              <a:rPr lang="en-US" sz="1200" kern="1200" dirty="0" smtClean="0">
                <a:solidFill>
                  <a:schemeClr val="tx1"/>
                </a:solidFill>
                <a:effectLst/>
                <a:latin typeface="+mn-lt"/>
                <a:ea typeface="ＭＳ Ｐゴシック" pitchFamily="-110" charset="-128"/>
                <a:cs typeface="ＭＳ Ｐゴシック" pitchFamily="-110" charset="-128"/>
              </a:rPr>
              <a:t>.  b. Short-winged form of </a:t>
            </a:r>
            <a:r>
              <a:rPr lang="en-US" sz="1200" i="1" kern="1200" dirty="0" err="1" smtClean="0">
                <a:solidFill>
                  <a:schemeClr val="tx1"/>
                </a:solidFill>
                <a:effectLst/>
                <a:latin typeface="+mn-lt"/>
                <a:ea typeface="ＭＳ Ｐゴシック" pitchFamily="-110" charset="-128"/>
                <a:cs typeface="ＭＳ Ｐゴシック" pitchFamily="-110" charset="-128"/>
              </a:rPr>
              <a:t>Metrioptera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 Distribution of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Blue circles are locations where the cricket was first recorded between 1961 and 1987, yellow are where it was first recorded between 1988 and 1996, and red are where it was recorded between 1997 and 1999. d.  Distribution of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circle colors are as in c.  e. Proportion of long-winged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individuals in populations sampled in 2000, according to year a population was first recorded. f. Same as e, but for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37</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10.17</a:t>
            </a:r>
            <a:r>
              <a:rPr lang="en-US" sz="1200" kern="1200" dirty="0" smtClean="0">
                <a:solidFill>
                  <a:schemeClr val="tx1"/>
                </a:solidFill>
                <a:effectLst/>
                <a:latin typeface="+mn-lt"/>
                <a:ea typeface="ＭＳ Ｐゴシック" pitchFamily="-110" charset="-128"/>
                <a:cs typeface="ＭＳ Ｐゴシック" pitchFamily="-110" charset="-128"/>
              </a:rPr>
              <a:t>   a. Long-winged form of the bush cricket </a:t>
            </a:r>
            <a:r>
              <a:rPr lang="en-US" sz="1200" i="1" kern="1200" dirty="0" err="1" smtClean="0">
                <a:solidFill>
                  <a:schemeClr val="tx1"/>
                </a:solidFill>
                <a:effectLst/>
                <a:latin typeface="+mn-lt"/>
                <a:ea typeface="ＭＳ Ｐゴシック" pitchFamily="-110" charset="-128"/>
                <a:cs typeface="ＭＳ Ｐゴシック" pitchFamily="-110" charset="-128"/>
              </a:rPr>
              <a:t>Conocephalus</a:t>
            </a:r>
            <a:r>
              <a:rPr lang="en-US" sz="1200" i="1" kern="1200" dirty="0" smtClean="0">
                <a:solidFill>
                  <a:schemeClr val="tx1"/>
                </a:solidFill>
                <a:effectLst/>
                <a:latin typeface="+mn-lt"/>
                <a:ea typeface="ＭＳ Ｐゴシック" pitchFamily="-110" charset="-128"/>
                <a:cs typeface="ＭＳ Ｐゴシック" pitchFamily="-110" charset="-128"/>
              </a:rPr>
              <a:t> discolor</a:t>
            </a:r>
            <a:r>
              <a:rPr lang="en-US" sz="1200" kern="1200" dirty="0" smtClean="0">
                <a:solidFill>
                  <a:schemeClr val="tx1"/>
                </a:solidFill>
                <a:effectLst/>
                <a:latin typeface="+mn-lt"/>
                <a:ea typeface="ＭＳ Ｐゴシック" pitchFamily="-110" charset="-128"/>
                <a:cs typeface="ＭＳ Ｐゴシック" pitchFamily="-110" charset="-128"/>
              </a:rPr>
              <a:t>.  b. Short-winged form of </a:t>
            </a:r>
            <a:r>
              <a:rPr lang="en-US" sz="1200" i="1" kern="1200" dirty="0" err="1" smtClean="0">
                <a:solidFill>
                  <a:schemeClr val="tx1"/>
                </a:solidFill>
                <a:effectLst/>
                <a:latin typeface="+mn-lt"/>
                <a:ea typeface="ＭＳ Ｐゴシック" pitchFamily="-110" charset="-128"/>
                <a:cs typeface="ＭＳ Ｐゴシック" pitchFamily="-110" charset="-128"/>
              </a:rPr>
              <a:t>Metrioptera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 Distribution of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Blue circles are locations where the cricket was first recorded between 1961 and 1987, yellow are where it was first recorded between 1988 and 1996, and red are where it was recorded between 1997 and 1999. d.  Distribution of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circle colors are as in c.  e. Proportion of long-winged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individuals in populations sampled in 2000, according to year a population was first recorded. f. Same as e, but for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This might be considered abnormal, because density is one factor that triggers high proportions of long-winged individuals, and populations at edge of ranges usually have low densities.  Might indicate an evolutionary change.</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38</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10.18</a:t>
            </a:r>
            <a:r>
              <a:rPr lang="en-US" sz="1200" kern="1200" dirty="0" smtClean="0">
                <a:solidFill>
                  <a:schemeClr val="tx1"/>
                </a:solidFill>
                <a:effectLst/>
                <a:latin typeface="+mn-lt"/>
                <a:ea typeface="ＭＳ Ｐゴシック" pitchFamily="-110" charset="-128"/>
                <a:cs typeface="ＭＳ Ｐゴシック" pitchFamily="-110" charset="-128"/>
              </a:rPr>
              <a:t>   Box plots of time to first flowering in wild mustard plants from the long season treatment. Wet refers to the high soil moisture site of origin and dry refers to the sandy soil site of origin.  97 refers to plants from the ancestral cross (1997) and 04 refers to plants from the descendant (2004) cross.  The center bar is the median, and the boxes, lines, and dots represent the 25th to 75th, 10th to 90th, and 5</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to 95th percentiles, respectively.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Shows how to read boxplot.</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39</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10.19</a:t>
            </a:r>
            <a:r>
              <a:rPr lang="en-US" sz="1200" kern="1200" dirty="0" smtClean="0">
                <a:solidFill>
                  <a:schemeClr val="tx1"/>
                </a:solidFill>
                <a:effectLst/>
                <a:latin typeface="+mn-lt"/>
                <a:ea typeface="ＭＳ Ｐゴシック" pitchFamily="-110" charset="-128"/>
                <a:cs typeface="ＭＳ Ｐゴシック" pitchFamily="-110" charset="-128"/>
              </a:rPr>
              <a:t>   Shown is the mean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percentage of wild mustard plants from each site of origin surviving in the different treatments.  Wet refers to the high soil moisture site or origin and dry refers to the sandy soil site of origin.  97 refers to plants from the ancestral cross (1997), H refers to plants from the hybrid ancestral x descendant cross, and 04 refers to plants from the descendant (2004) cross.  Length of season refers to the length of time plants received daily watering.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40</a:t>
            </a:fld>
            <a:endParaRPr lang="en-US"/>
          </a:p>
        </p:txBody>
      </p:sp>
    </p:spTree>
    <p:extLst>
      <p:ext uri="{BB962C8B-B14F-4D97-AF65-F5344CB8AC3E}">
        <p14:creationId xmlns:p14="http://schemas.microsoft.com/office/powerpoint/2010/main" val="1155644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Table 10.2</a:t>
            </a:r>
            <a:r>
              <a:rPr lang="en-US" sz="1200" kern="1200" dirty="0" smtClean="0">
                <a:solidFill>
                  <a:schemeClr val="tx1"/>
                </a:solidFill>
                <a:effectLst/>
                <a:latin typeface="+mn-lt"/>
                <a:ea typeface="ＭＳ Ｐゴシック" pitchFamily="-110" charset="-128"/>
                <a:cs typeface="ＭＳ Ｐゴシック" pitchFamily="-110" charset="-128"/>
              </a:rPr>
              <a:t>  Heritability of flowering times in wild mustard plants from two sites of origin.  </a:t>
            </a:r>
            <a:r>
              <a:rPr lang="en-US" sz="1200" b="1" kern="1200" dirty="0" smtClean="0">
                <a:solidFill>
                  <a:schemeClr val="tx1"/>
                </a:solidFill>
                <a:effectLst/>
                <a:latin typeface="+mn-lt"/>
                <a:ea typeface="ＭＳ Ｐゴシック" pitchFamily="-110" charset="-128"/>
                <a:cs typeface="ＭＳ Ｐゴシック" pitchFamily="-110" charset="-128"/>
              </a:rPr>
              <a:t>From Franks et al. 2008.</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41</a:t>
            </a:fld>
            <a:endParaRPr lang="en-US"/>
          </a:p>
        </p:txBody>
      </p:sp>
    </p:spTree>
    <p:extLst>
      <p:ext uri="{BB962C8B-B14F-4D97-AF65-F5344CB8AC3E}">
        <p14:creationId xmlns:p14="http://schemas.microsoft.com/office/powerpoint/2010/main" val="111451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10.2</a:t>
            </a:r>
            <a:r>
              <a:rPr lang="en-US" sz="1200" kern="1200" dirty="0" smtClean="0">
                <a:solidFill>
                  <a:schemeClr val="tx1"/>
                </a:solidFill>
                <a:effectLst/>
                <a:latin typeface="+mn-lt"/>
                <a:ea typeface="ＭＳ Ｐゴシック" pitchFamily="-110" charset="-128"/>
                <a:cs typeface="ＭＳ Ｐゴシック" pitchFamily="-110" charset="-128"/>
              </a:rPr>
              <a:t>  The observed proportion of flower visits for two varieties of yucca moth grouped by whether pollination was attempted, whether moths possessed pollen, and whether flowers had been visited previously.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30713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10.3</a:t>
            </a:r>
            <a:r>
              <a:rPr lang="en-US" sz="1200" kern="1200" dirty="0" smtClean="0">
                <a:solidFill>
                  <a:schemeClr val="tx1"/>
                </a:solidFill>
                <a:effectLst/>
                <a:latin typeface="+mn-lt"/>
                <a:ea typeface="ＭＳ Ｐゴシック" pitchFamily="-110" charset="-128"/>
                <a:cs typeface="ＭＳ Ｐゴシック" pitchFamily="-110" charset="-128"/>
              </a:rPr>
              <a:t>  The number of pollination events vs. the number of egg laying events in one flower visit.  The size of each point is proportional to the number of visits with a given number of pollination and egg laying events.  The dotted line has a slope of 1.0, where the number of pollinations equals the number of </a:t>
            </a:r>
            <a:r>
              <a:rPr lang="en-US" sz="1200" kern="1200" dirty="0" err="1" smtClean="0">
                <a:solidFill>
                  <a:schemeClr val="tx1"/>
                </a:solidFill>
                <a:effectLst/>
                <a:latin typeface="+mn-lt"/>
                <a:ea typeface="ＭＳ Ｐゴシック" pitchFamily="-110" charset="-128"/>
                <a:cs typeface="ＭＳ Ｐゴシック" pitchFamily="-110" charset="-128"/>
              </a:rPr>
              <a:t>ovipositions</a:t>
            </a:r>
            <a:r>
              <a:rPr lang="en-US" sz="1200" kern="1200" dirty="0" smtClean="0">
                <a:solidFill>
                  <a:schemeClr val="tx1"/>
                </a:solidFill>
                <a:effectLst/>
                <a:latin typeface="+mn-lt"/>
                <a:ea typeface="ＭＳ Ｐゴシック" pitchFamily="-110" charset="-128"/>
                <a:cs typeface="ＭＳ Ｐゴシック" pitchFamily="-110" charset="-128"/>
              </a:rPr>
              <a:t>. The solid line is the best fit line for the data.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25718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10.3</a:t>
            </a:r>
            <a:r>
              <a:rPr lang="en-US" sz="1200" kern="1200" dirty="0" smtClean="0">
                <a:solidFill>
                  <a:schemeClr val="tx1"/>
                </a:solidFill>
                <a:effectLst/>
                <a:latin typeface="+mn-lt"/>
                <a:ea typeface="ＭＳ Ｐゴシック" pitchFamily="-110" charset="-128"/>
                <a:cs typeface="ＭＳ Ｐゴシック" pitchFamily="-110" charset="-128"/>
              </a:rPr>
              <a:t>  The number of pollination events vs. the number of egg laying events in one flower visit.  The size of each point is proportional to the number of visits with a given number of pollination and egg laying events.  The dotted line has a slope of 1.0, where the number of pollinations equals the number of </a:t>
            </a:r>
            <a:r>
              <a:rPr lang="en-US" sz="1200" kern="1200" dirty="0" err="1" smtClean="0">
                <a:solidFill>
                  <a:schemeClr val="tx1"/>
                </a:solidFill>
                <a:effectLst/>
                <a:latin typeface="+mn-lt"/>
                <a:ea typeface="ＭＳ Ｐゴシック" pitchFamily="-110" charset="-128"/>
                <a:cs typeface="ＭＳ Ｐゴシック" pitchFamily="-110" charset="-128"/>
              </a:rPr>
              <a:t>ovipositions</a:t>
            </a:r>
            <a:r>
              <a:rPr lang="en-US" sz="1200" kern="1200" dirty="0" smtClean="0">
                <a:solidFill>
                  <a:schemeClr val="tx1"/>
                </a:solidFill>
                <a:effectLst/>
                <a:latin typeface="+mn-lt"/>
                <a:ea typeface="ＭＳ Ｐゴシック" pitchFamily="-110" charset="-128"/>
                <a:cs typeface="ＭＳ Ｐゴシック" pitchFamily="-110" charset="-128"/>
              </a:rPr>
              <a:t>. The solid line is the best fit line for the data.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25718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10.4</a:t>
            </a:r>
            <a:r>
              <a:rPr lang="en-US" sz="1200" kern="1200" dirty="0" smtClean="0">
                <a:solidFill>
                  <a:schemeClr val="tx1"/>
                </a:solidFill>
                <a:effectLst/>
                <a:latin typeface="+mn-lt"/>
                <a:ea typeface="ＭＳ Ｐゴシック" pitchFamily="-110" charset="-128"/>
                <a:cs typeface="ＭＳ Ｐゴシック" pitchFamily="-110" charset="-128"/>
              </a:rPr>
              <a:t>  Female yucca moth behaviors.  a. Proportion of moths that collected pollen dependent upon whether they already had pollen.  b. Proportion of moths that flew from a flower as a function of whether they collected pollen. Green bars represent moths that had pollen and red</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bars represent moths that did</a:t>
            </a:r>
            <a:r>
              <a:rPr lang="en-US" sz="1200" kern="1200" baseline="0" dirty="0" smtClean="0">
                <a:solidFill>
                  <a:schemeClr val="tx1"/>
                </a:solidFill>
                <a:effectLst/>
                <a:latin typeface="+mn-lt"/>
                <a:ea typeface="ＭＳ Ｐゴシック" pitchFamily="-110" charset="-128"/>
                <a:cs typeface="ＭＳ Ｐゴシック" pitchFamily="-110" charset="-128"/>
              </a:rPr>
              <a:t> not have </a:t>
            </a:r>
            <a:r>
              <a:rPr lang="en-US" sz="1200" kern="1200" dirty="0" smtClean="0">
                <a:solidFill>
                  <a:schemeClr val="tx1"/>
                </a:solidFill>
                <a:effectLst/>
                <a:latin typeface="+mn-lt"/>
                <a:ea typeface="ＭＳ Ｐゴシック" pitchFamily="-110" charset="-128"/>
                <a:cs typeface="ＭＳ Ｐゴシック" pitchFamily="-110" charset="-128"/>
              </a:rPr>
              <a:t>pollen.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270008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10.5</a:t>
            </a:r>
            <a:r>
              <a:rPr lang="en-US" sz="1200" kern="1200" dirty="0" smtClean="0">
                <a:solidFill>
                  <a:schemeClr val="tx1"/>
                </a:solidFill>
                <a:effectLst/>
                <a:latin typeface="+mn-lt"/>
                <a:ea typeface="ＭＳ Ｐゴシック" pitchFamily="-110" charset="-128"/>
                <a:cs typeface="ＭＳ Ｐゴシック" pitchFamily="-110" charset="-128"/>
              </a:rPr>
              <a:t>  Average number of fruits retained in each plant in yucca plants as a function of pollen load and pollen source.  White bars = small pollen load and shaded bars = large pollen load. Pollen sources are the individual self, one other yucca, and &gt; one other yucca.  Error bars = 1 standard error.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217619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10.6</a:t>
            </a:r>
            <a:r>
              <a:rPr lang="en-US" sz="1200" kern="1200" dirty="0" smtClean="0">
                <a:solidFill>
                  <a:schemeClr val="tx1"/>
                </a:solidFill>
                <a:effectLst/>
                <a:latin typeface="+mn-lt"/>
                <a:ea typeface="ＭＳ Ｐゴシック" pitchFamily="-110" charset="-128"/>
                <a:cs typeface="ＭＳ Ｐゴシック" pitchFamily="-110" charset="-128"/>
              </a:rPr>
              <a:t>  Average measures of yucca plant response as a function of pollen quantity and source. White bars represent pollen from self, striped bars represent pollen from a single other plant, and shaded bars represent pollen from multiple other plants.  Error bars are 1 standard error. a. Percent seed set is the percentage of fertile seeds out of total number of seeds.  b.  Percentage of germinating seeds out of total selected for planting.  c.  Biomass of seedlings.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141430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10.7</a:t>
            </a:r>
            <a:r>
              <a:rPr lang="en-US" sz="1200" kern="1200" dirty="0" smtClean="0">
                <a:solidFill>
                  <a:schemeClr val="tx1"/>
                </a:solidFill>
                <a:effectLst/>
                <a:latin typeface="+mn-lt"/>
                <a:ea typeface="ＭＳ Ｐゴシック" pitchFamily="-110" charset="-128"/>
                <a:cs typeface="ＭＳ Ｐゴシック" pitchFamily="-110" charset="-128"/>
              </a:rPr>
              <a:t>  Responses of garter snakes to newts.  a. Percent resistance in garter snakes that consumed rough-skinned newts and lived or died, and in snakes that rejected newts.  Resistance measured as percentage of crawling speed before and after snakes were injected with tetrodotoxin, prior to encounter with newts. Newts were either consumed or rejected.  Snakes either lived or died.  b.  Time that snakes were exposed to (held in mouth prior to swallowing or rejecting) and time it took for snakes to recover after encounter with newts.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Snakes that consumed newts and lived had higher innate resistance to tetrodotoxin.  Those that rejected newts had low resistance.  Exposure time is correlated with recovery time</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141430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8/16/13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8/16/13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8/16/13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8/16/13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discoverlife.org/mp/20p?see=I_JDW914" TargetMode="External"/><Relationship Id="rId4" Type="http://schemas.openxmlformats.org/officeDocument/2006/relationships/hyperlink" Target="http://www.caudata.org/cc/species/Taricha/T_granulosa.shtml" TargetMode="External"/><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milydamstra.com/portfolio2.php?illid=930" TargetMode="External"/><Relationship Id="rId4" Type="http://schemas.openxmlformats.org/officeDocument/2006/relationships/image" Target="../media/image2.png"/><Relationship Id="rId5" Type="http://schemas.openxmlformats.org/officeDocument/2006/relationships/hyperlink" Target="http://www.statesymbolsusa.org/New_Mexico/flower_yucca.html" TargetMode="Externa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2862322"/>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10: Evolution of Ecological Systems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a:t>
            </a:r>
            <a:r>
              <a:rPr lang="en-US" sz="3600" dirty="0" smtClean="0">
                <a:latin typeface="Times New Roman" pitchFamily="18" charset="0"/>
                <a:cs typeface="Times New Roman" pitchFamily="18" charset="0"/>
              </a:rPr>
              <a:t>10.1: </a:t>
            </a:r>
            <a:r>
              <a:rPr lang="en-US" sz="3600" dirty="0">
                <a:latin typeface="Times New Roman" pitchFamily="18" charset="0"/>
                <a:cs typeface="Times New Roman" pitchFamily="18" charset="0"/>
              </a:rPr>
              <a:t>How have species evolved as a consequence of their interactions with other </a:t>
            </a:r>
            <a:r>
              <a:rPr lang="en-US" sz="3600" dirty="0" smtClean="0">
                <a:latin typeface="Times New Roman" pitchFamily="18" charset="0"/>
                <a:cs typeface="Times New Roman" pitchFamily="18" charset="0"/>
              </a:rPr>
              <a:t>species?</a:t>
            </a:r>
            <a:endParaRPr lang="en-US" sz="3600" dirty="0">
              <a:latin typeface="Times New Roman" pitchFamily="18" charset="0"/>
              <a:cs typeface="Times New Roman" pitchFamily="18" charset="0"/>
            </a:endParaRP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2611" y="786021"/>
            <a:ext cx="8961389" cy="5519166"/>
            <a:chOff x="182611" y="786021"/>
            <a:chExt cx="8961389" cy="5519166"/>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1" y="1702593"/>
              <a:ext cx="4603749"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82611" y="786021"/>
              <a:ext cx="5029200" cy="646331"/>
            </a:xfrm>
            <a:prstGeom prst="rect">
              <a:avLst/>
            </a:prstGeom>
          </p:spPr>
          <p:txBody>
            <a:bodyPr wrap="square">
              <a:spAutoFit/>
            </a:bodyPr>
            <a:lstStyle/>
            <a:p>
              <a:r>
                <a:rPr lang="en-US" sz="3600" dirty="0" smtClean="0">
                  <a:latin typeface="Times New Roman" pitchFamily="18" charset="0"/>
                  <a:cs typeface="Times New Roman" pitchFamily="18" charset="0"/>
                </a:rPr>
                <a:t>Newt and a garter snake</a:t>
              </a:r>
              <a:endParaRPr lang="en-US" sz="3600" dirty="0">
                <a:latin typeface="Times New Roman" pitchFamily="18" charset="0"/>
                <a:cs typeface="Times New Roman" pitchFamily="18" charset="0"/>
              </a:endParaRPr>
            </a:p>
          </p:txBody>
        </p:sp>
        <p:sp>
          <p:nvSpPr>
            <p:cNvPr id="5" name="Rectangle 4"/>
            <p:cNvSpPr/>
            <p:nvPr/>
          </p:nvSpPr>
          <p:spPr>
            <a:xfrm>
              <a:off x="4497930" y="5658856"/>
              <a:ext cx="4572000" cy="646331"/>
            </a:xfrm>
            <a:prstGeom prst="rect">
              <a:avLst/>
            </a:prstGeom>
          </p:spPr>
          <p:txBody>
            <a:bodyPr>
              <a:spAutoFit/>
            </a:bodyPr>
            <a:lstStyle/>
            <a:p>
              <a:r>
                <a:rPr lang="en-US" dirty="0">
                  <a:latin typeface="Times New Roman" pitchFamily="18" charset="0"/>
                  <a:cs typeface="Times New Roman" pitchFamily="18" charset="0"/>
                  <a:hlinkClick r:id="rId3"/>
                </a:rPr>
                <a:t>http://</a:t>
              </a:r>
              <a:r>
                <a:rPr lang="en-US" dirty="0" smtClean="0">
                  <a:latin typeface="Times New Roman" pitchFamily="18" charset="0"/>
                  <a:cs typeface="Times New Roman" pitchFamily="18" charset="0"/>
                  <a:hlinkClick r:id="rId3"/>
                </a:rPr>
                <a:t>www.discoverlife.org/mp/20p?see=I_JDW914</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pSp>
      <p:sp>
        <p:nvSpPr>
          <p:cNvPr id="2" name="Rectangle 1"/>
          <p:cNvSpPr/>
          <p:nvPr/>
        </p:nvSpPr>
        <p:spPr>
          <a:xfrm>
            <a:off x="-1" y="5204991"/>
            <a:ext cx="5394425" cy="369332"/>
          </a:xfrm>
          <a:prstGeom prst="rect">
            <a:avLst/>
          </a:prstGeom>
        </p:spPr>
        <p:txBody>
          <a:bodyPr wrap="none">
            <a:spAutoFit/>
          </a:bodyPr>
          <a:lstStyle/>
          <a:p>
            <a:r>
              <a:rPr lang="en-US" dirty="0" smtClean="0">
                <a:latin typeface="Times New Roman" pitchFamily="18" charset="0"/>
                <a:cs typeface="Times New Roman" pitchFamily="18" charset="0"/>
                <a:hlinkClick r:id="rId4"/>
              </a:rPr>
              <a:t>www.caudata.org/cc/species/Taricha/T_granulosa.shtml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899702"/>
            <a:ext cx="4497931" cy="305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5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7.gif"/>
          <p:cNvPicPr/>
          <p:nvPr/>
        </p:nvPicPr>
        <p:blipFill rotWithShape="1">
          <a:blip r:embed="rId3"/>
          <a:srcRect r="-1626"/>
          <a:stretch/>
        </p:blipFill>
        <p:spPr>
          <a:xfrm>
            <a:off x="419725" y="1079293"/>
            <a:ext cx="8448504" cy="4901815"/>
          </a:xfrm>
          <a:prstGeom prst="rect">
            <a:avLst/>
          </a:prstGeom>
        </p:spPr>
      </p:pic>
      <p:sp>
        <p:nvSpPr>
          <p:cNvPr id="3" name="Rectangle 2"/>
          <p:cNvSpPr/>
          <p:nvPr/>
        </p:nvSpPr>
        <p:spPr>
          <a:xfrm>
            <a:off x="171450" y="162582"/>
            <a:ext cx="8591550" cy="646331"/>
          </a:xfrm>
          <a:prstGeom prst="rect">
            <a:avLst/>
          </a:prstGeom>
        </p:spPr>
        <p:txBody>
          <a:bodyPr wrap="square">
            <a:spAutoFit/>
          </a:bodyPr>
          <a:lstStyle/>
          <a:p>
            <a:r>
              <a:rPr lang="en-US" sz="3600" dirty="0" smtClean="0">
                <a:latin typeface="Times New Roman" pitchFamily="18" charset="0"/>
                <a:cs typeface="Times New Roman" pitchFamily="18" charset="0"/>
              </a:rPr>
              <a:t>Responses </a:t>
            </a:r>
            <a:r>
              <a:rPr lang="en-US" sz="3600" dirty="0">
                <a:latin typeface="Times New Roman" pitchFamily="18" charset="0"/>
                <a:cs typeface="Times New Roman" pitchFamily="18" charset="0"/>
              </a:rPr>
              <a:t>of garter snakes to </a:t>
            </a:r>
            <a:r>
              <a:rPr lang="en-US" sz="3600" dirty="0" smtClean="0">
                <a:latin typeface="Times New Roman" pitchFamily="18" charset="0"/>
                <a:cs typeface="Times New Roman" pitchFamily="18" charset="0"/>
              </a:rPr>
              <a:t>newts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10.7 </a:t>
            </a:r>
            <a:endParaRPr lang="en-US" dirty="0">
              <a:latin typeface="Times New Roman" pitchFamily="18" charset="0"/>
              <a:cs typeface="Times New Roman" pitchFamily="18" charset="0"/>
            </a:endParaRPr>
          </a:p>
        </p:txBody>
      </p:sp>
      <p:sp>
        <p:nvSpPr>
          <p:cNvPr id="7" name="Rectangle 6"/>
          <p:cNvSpPr/>
          <p:nvPr/>
        </p:nvSpPr>
        <p:spPr>
          <a:xfrm>
            <a:off x="6981369" y="1984730"/>
            <a:ext cx="2162629" cy="1569660"/>
          </a:xfrm>
          <a:prstGeom prst="rect">
            <a:avLst/>
          </a:prstGeom>
          <a:ln w="38100">
            <a:solidFill>
              <a:schemeClr val="accent6"/>
            </a:solidFill>
          </a:ln>
        </p:spPr>
        <p:txBody>
          <a:bodyPr wrap="square">
            <a:spAutoFit/>
          </a:bodyPr>
          <a:lstStyle/>
          <a:p>
            <a:r>
              <a:rPr lang="en-US" sz="2400" dirty="0" smtClean="0">
                <a:latin typeface="Times New Roman" pitchFamily="18" charset="0"/>
                <a:cs typeface="Times New Roman" pitchFamily="18" charset="0"/>
              </a:rPr>
              <a:t>Exposure </a:t>
            </a:r>
            <a:r>
              <a:rPr lang="en-US" sz="2400" dirty="0">
                <a:latin typeface="Times New Roman" pitchFamily="18" charset="0"/>
                <a:cs typeface="Times New Roman" pitchFamily="18" charset="0"/>
              </a:rPr>
              <a:t>time is correlated with recovery time. </a:t>
            </a:r>
          </a:p>
        </p:txBody>
      </p:sp>
      <p:sp>
        <p:nvSpPr>
          <p:cNvPr id="10" name="Rectangle 9"/>
          <p:cNvSpPr/>
          <p:nvPr/>
        </p:nvSpPr>
        <p:spPr>
          <a:xfrm>
            <a:off x="1409360" y="5785018"/>
            <a:ext cx="5101034" cy="1015663"/>
          </a:xfrm>
          <a:prstGeom prst="rect">
            <a:avLst/>
          </a:prstGeom>
          <a:ln w="38100">
            <a:solidFill>
              <a:schemeClr val="accent6"/>
            </a:solidFill>
          </a:ln>
        </p:spPr>
        <p:txBody>
          <a:bodyPr wrap="square">
            <a:spAutoFit/>
          </a:bodyPr>
          <a:lstStyle/>
          <a:p>
            <a:pPr marL="231775" indent="-231775">
              <a:buFont typeface="Arial" pitchFamily="34" charset="0"/>
              <a:buChar char="•"/>
            </a:pPr>
            <a:r>
              <a:rPr lang="en-US" sz="2000" dirty="0">
                <a:latin typeface="Times New Roman" pitchFamily="18" charset="0"/>
                <a:cs typeface="Times New Roman" pitchFamily="18" charset="0"/>
              </a:rPr>
              <a:t>Snakes that consumed newts and lived had </a:t>
            </a:r>
            <a:r>
              <a:rPr lang="en-US" sz="2000" dirty="0" smtClean="0">
                <a:latin typeface="Times New Roman" pitchFamily="18" charset="0"/>
                <a:cs typeface="Times New Roman" pitchFamily="18" charset="0"/>
              </a:rPr>
              <a:t>high resistance to TTX.  </a:t>
            </a:r>
          </a:p>
          <a:p>
            <a:pPr marL="231775" indent="-231775">
              <a:buFont typeface="Arial" pitchFamily="34" charset="0"/>
              <a:buChar char="•"/>
            </a:pPr>
            <a:r>
              <a:rPr lang="en-US" sz="2000" dirty="0" smtClean="0">
                <a:latin typeface="Times New Roman" pitchFamily="18" charset="0"/>
                <a:cs typeface="Times New Roman" pitchFamily="18" charset="0"/>
              </a:rPr>
              <a:t>Snakes that </a:t>
            </a:r>
            <a:r>
              <a:rPr lang="en-US" sz="2000" dirty="0">
                <a:latin typeface="Times New Roman" pitchFamily="18" charset="0"/>
                <a:cs typeface="Times New Roman" pitchFamily="18" charset="0"/>
              </a:rPr>
              <a:t>rejected newts had low resistance.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108721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66985"/>
            <a:ext cx="8458200" cy="1200329"/>
          </a:xfrm>
          <a:prstGeom prst="rect">
            <a:avLst/>
          </a:prstGeom>
        </p:spPr>
        <p:txBody>
          <a:bodyPr wrap="square">
            <a:spAutoFit/>
          </a:bodyPr>
          <a:lstStyle/>
          <a:p>
            <a:pPr algn="ctr"/>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10.1: What does that equation mean? (And is it really necessary?)</a:t>
            </a:r>
            <a:endParaRPr lang="en-US" sz="3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55524" y="1407967"/>
                <a:ext cx="8588426" cy="4213333"/>
              </a:xfrm>
              <a:prstGeom prst="rect">
                <a:avLst/>
              </a:prstGeom>
            </p:spPr>
            <p:txBody>
              <a:bodyPr wrap="square">
                <a:spAutoFit/>
              </a:bodyPr>
              <a:lstStyle/>
              <a:p>
                <a:pPr marL="285750" indent="-285750">
                  <a:buFont typeface="Arial" pitchFamily="34" charset="0"/>
                  <a:buChar char="•"/>
                </a:pPr>
                <a:r>
                  <a:rPr lang="en-US" sz="2400" dirty="0" smtClean="0">
                    <a:latin typeface="Times New Roman" pitchFamily="18" charset="0"/>
                    <a:cs typeface="Times New Roman" pitchFamily="18" charset="0"/>
                  </a:rPr>
                  <a:t>Overall profitability (OP) of fruit described with complicated </a:t>
                </a:r>
                <a:r>
                  <a:rPr lang="en-US" sz="2400" dirty="0">
                    <a:latin typeface="Times New Roman" pitchFamily="18" charset="0"/>
                    <a:cs typeface="Times New Roman" pitchFamily="18" charset="0"/>
                  </a:rPr>
                  <a:t>looking </a:t>
                </a:r>
                <a:r>
                  <a:rPr lang="en-US" sz="2400" dirty="0" smtClean="0">
                    <a:latin typeface="Times New Roman" pitchFamily="18" charset="0"/>
                    <a:cs typeface="Times New Roman" pitchFamily="18" charset="0"/>
                  </a:rPr>
                  <a:t>equation. </a:t>
                </a:r>
              </a:p>
              <a:p>
                <a:pPr marL="742950" lvl="1" indent="-285750">
                  <a:buFont typeface="Arial" pitchFamily="34" charset="0"/>
                  <a:buChar char="•"/>
                </a:pPr>
                <a:r>
                  <a:rPr lang="en-US" sz="2000" dirty="0" smtClean="0">
                    <a:latin typeface="Times New Roman" pitchFamily="18" charset="0"/>
                    <a:cs typeface="Times New Roman" pitchFamily="18" charset="0"/>
                  </a:rPr>
                  <a:t>Subscript “i” = 1 for lipid, and 2 for protein. </a:t>
                </a:r>
                <a:endParaRPr lang="en-US" sz="2000" dirty="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Two </a:t>
                </a:r>
                <a:r>
                  <a:rPr lang="en-US" sz="2400" dirty="0">
                    <a:latin typeface="Times New Roman" pitchFamily="18" charset="0"/>
                    <a:cs typeface="Times New Roman" pitchFamily="18" charset="0"/>
                  </a:rPr>
                  <a:t>main parts to the OP equation: </a:t>
                </a:r>
                <a14:m>
                  <m:oMath xmlns="" xmlns:m="http://schemas.openxmlformats.org/officeDocument/2006/math">
                    <m:f>
                      <m:fPr>
                        <m:ctrlPr>
                          <a:rPr lang="en-US" sz="2400" i="1">
                            <a:latin typeface="Cambria Math"/>
                          </a:rPr>
                        </m:ctrlPr>
                      </m:fPr>
                      <m:num>
                        <m:d>
                          <m:dPr>
                            <m:ctrlPr>
                              <a:rPr lang="en-US" sz="2400" i="1">
                                <a:latin typeface="Cambria Math"/>
                              </a:rPr>
                            </m:ctrlPr>
                          </m:dPr>
                          <m:e>
                            <m:r>
                              <a:rPr lang="en-US" sz="2400" i="1">
                                <a:latin typeface="Cambria Math"/>
                              </a:rPr>
                              <m:t>1−</m:t>
                            </m:r>
                            <m:r>
                              <a:rPr lang="en-US" sz="2400" i="1">
                                <a:latin typeface="Cambria Math"/>
                              </a:rPr>
                              <m:t>𝑊𝑃</m:t>
                            </m:r>
                          </m:e>
                        </m:d>
                        <m:r>
                          <a:rPr lang="en-US" sz="2400" i="1">
                            <a:latin typeface="Cambria Math"/>
                          </a:rPr>
                          <m:t>∗</m:t>
                        </m:r>
                        <m:r>
                          <a:rPr lang="en-US" sz="2400" i="1">
                            <a:latin typeface="Cambria Math"/>
                          </a:rPr>
                          <m:t>𝑃</m:t>
                        </m:r>
                      </m:num>
                      <m:den>
                        <m:r>
                          <a:rPr lang="en-US" sz="2400" i="1">
                            <a:latin typeface="Cambria Math"/>
                          </a:rPr>
                          <m:t>𝑃</m:t>
                        </m:r>
                        <m:r>
                          <a:rPr lang="en-US" sz="2400" i="1">
                            <a:latin typeface="Cambria Math"/>
                          </a:rPr>
                          <m:t>+</m:t>
                        </m:r>
                        <m:r>
                          <a:rPr lang="en-US" sz="2400" i="1">
                            <a:latin typeface="Cambria Math"/>
                          </a:rPr>
                          <m:t>𝑆</m:t>
                        </m:r>
                      </m:den>
                    </m:f>
                  </m:oMath>
                </a14:m>
                <a:r>
                  <a:rPr lang="en-US" sz="2400" dirty="0">
                    <a:latin typeface="Times New Roman" pitchFamily="18" charset="0"/>
                    <a:cs typeface="Times New Roman" pitchFamily="18" charset="0"/>
                  </a:rPr>
                  <a:t> and d</a:t>
                </a:r>
                <a:r>
                  <a:rPr lang="en-US" sz="2400" baseline="-25000" dirty="0">
                    <a:latin typeface="Times New Roman" pitchFamily="18" charset="0"/>
                    <a:cs typeface="Times New Roman" pitchFamily="18" charset="0"/>
                  </a:rPr>
                  <a:t>i. </a:t>
                </a:r>
                <a:endParaRPr lang="en-US" sz="2400" baseline="-250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part is a </a:t>
                </a:r>
                <a:r>
                  <a:rPr lang="en-US" sz="2400" dirty="0" smtClean="0">
                    <a:latin typeface="Times New Roman" pitchFamily="18" charset="0"/>
                    <a:cs typeface="Times New Roman" pitchFamily="18" charset="0"/>
                  </a:rPr>
                  <a:t>fraction: </a:t>
                </a:r>
              </a:p>
              <a:p>
                <a:pPr marL="742950" lvl="1" indent="-285750">
                  <a:buFont typeface="Arial" pitchFamily="34" charset="0"/>
                  <a:buChar char="•"/>
                </a:pPr>
                <a:r>
                  <a:rPr lang="en-US" sz="2000" dirty="0" smtClean="0">
                    <a:latin typeface="Times New Roman" pitchFamily="18" charset="0"/>
                    <a:cs typeface="Times New Roman" pitchFamily="18" charset="0"/>
                  </a:rPr>
                  <a:t>Numerator: 1 </a:t>
                </a:r>
                <a:r>
                  <a:rPr lang="en-US" sz="2000" dirty="0">
                    <a:latin typeface="Times New Roman" pitchFamily="18" charset="0"/>
                    <a:cs typeface="Times New Roman" pitchFamily="18" charset="0"/>
                  </a:rPr>
                  <a:t>– WP = % of fruit pulp that is not water. Multiply by P (wet mass of the pulp) = dry mass of the pulp. </a:t>
                </a:r>
              </a:p>
              <a:p>
                <a:pPr marL="742950" lvl="1"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denominator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pulp mass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seed </a:t>
                </a:r>
                <a:r>
                  <a:rPr lang="en-US" sz="2000" dirty="0" smtClean="0">
                    <a:latin typeface="Times New Roman" pitchFamily="18" charset="0"/>
                    <a:cs typeface="Times New Roman" pitchFamily="18" charset="0"/>
                  </a:rPr>
                  <a:t>mass = total fruit fresh mass. </a:t>
                </a:r>
              </a:p>
              <a:p>
                <a:pPr marL="742950" lvl="1" indent="-285750">
                  <a:buFont typeface="Arial" pitchFamily="34" charset="0"/>
                  <a:buChar char="•"/>
                </a:pPr>
                <a:r>
                  <a:rPr lang="en-US" sz="2000" dirty="0" smtClean="0">
                    <a:latin typeface="Times New Roman" pitchFamily="18" charset="0"/>
                    <a:cs typeface="Times New Roman" pitchFamily="18" charset="0"/>
                  </a:rPr>
                  <a:t>Thus, fraction </a:t>
                </a:r>
                <a:r>
                  <a:rPr lang="en-US" sz="2000" dirty="0">
                    <a:latin typeface="Times New Roman" pitchFamily="18" charset="0"/>
                    <a:cs typeface="Times New Roman" pitchFamily="18" charset="0"/>
                  </a:rPr>
                  <a:t>((1-WP)*P)/(P+S) </a:t>
                </a:r>
                <a:r>
                  <a:rPr lang="en-US" sz="2000" dirty="0" smtClean="0">
                    <a:latin typeface="Times New Roman" pitchFamily="18" charset="0"/>
                    <a:cs typeface="Times New Roman" pitchFamily="18" charset="0"/>
                  </a:rPr>
                  <a:t>= dry </a:t>
                </a:r>
                <a:r>
                  <a:rPr lang="en-US" sz="2000" dirty="0">
                    <a:latin typeface="Times New Roman" pitchFamily="18" charset="0"/>
                    <a:cs typeface="Times New Roman" pitchFamily="18" charset="0"/>
                  </a:rPr>
                  <a:t>mass of </a:t>
                </a:r>
                <a:r>
                  <a:rPr lang="en-US" sz="2000" dirty="0" smtClean="0">
                    <a:latin typeface="Times New Roman" pitchFamily="18" charset="0"/>
                    <a:cs typeface="Times New Roman" pitchFamily="18" charset="0"/>
                  </a:rPr>
                  <a:t>pulp </a:t>
                </a:r>
                <a:r>
                  <a:rPr lang="en-US" sz="2000" dirty="0">
                    <a:latin typeface="Times New Roman" pitchFamily="18" charset="0"/>
                    <a:cs typeface="Times New Roman" pitchFamily="18" charset="0"/>
                  </a:rPr>
                  <a:t>divided by </a:t>
                </a:r>
                <a:r>
                  <a:rPr lang="en-US" sz="2000" dirty="0" smtClean="0">
                    <a:latin typeface="Times New Roman" pitchFamily="18" charset="0"/>
                    <a:cs typeface="Times New Roman" pitchFamily="18" charset="0"/>
                  </a:rPr>
                  <a:t>total fruit mass. </a:t>
                </a:r>
              </a:p>
              <a:p>
                <a:pPr marL="742950" lvl="1" indent="-285750">
                  <a:buFont typeface="Arial" pitchFamily="34" charset="0"/>
                  <a:buChar char="•"/>
                </a:pPr>
                <a:r>
                  <a:rPr lang="en-US" sz="2000" dirty="0" smtClean="0">
                    <a:latin typeface="Times New Roman" pitchFamily="18" charset="0"/>
                    <a:cs typeface="Times New Roman" pitchFamily="18" charset="0"/>
                  </a:rPr>
                  <a:t>Called relative </a:t>
                </a:r>
                <a:r>
                  <a:rPr lang="en-US" sz="2000" dirty="0">
                    <a:latin typeface="Times New Roman" pitchFamily="18" charset="0"/>
                    <a:cs typeface="Times New Roman" pitchFamily="18" charset="0"/>
                  </a:rPr>
                  <a:t>yield, because </a:t>
                </a:r>
                <a:r>
                  <a:rPr lang="en-US" sz="2000" dirty="0" smtClean="0">
                    <a:latin typeface="Times New Roman" pitchFamily="18" charset="0"/>
                    <a:cs typeface="Times New Roman" pitchFamily="18" charset="0"/>
                  </a:rPr>
                  <a:t>dry </a:t>
                </a:r>
                <a:r>
                  <a:rPr lang="en-US" sz="2000" dirty="0">
                    <a:latin typeface="Times New Roman" pitchFamily="18" charset="0"/>
                    <a:cs typeface="Times New Roman" pitchFamily="18" charset="0"/>
                  </a:rPr>
                  <a:t>mass of </a:t>
                </a:r>
                <a:r>
                  <a:rPr lang="en-US" sz="2000" dirty="0" smtClean="0">
                    <a:latin typeface="Times New Roman" pitchFamily="18" charset="0"/>
                    <a:cs typeface="Times New Roman" pitchFamily="18" charset="0"/>
                  </a:rPr>
                  <a:t>pulp </a:t>
                </a:r>
                <a:r>
                  <a:rPr lang="en-US" sz="2000" dirty="0">
                    <a:latin typeface="Times New Roman" pitchFamily="18" charset="0"/>
                    <a:cs typeface="Times New Roman" pitchFamily="18" charset="0"/>
                  </a:rPr>
                  <a:t>is where </a:t>
                </a:r>
                <a:r>
                  <a:rPr lang="en-US" sz="2000" dirty="0" smtClean="0">
                    <a:latin typeface="Times New Roman" pitchFamily="18" charset="0"/>
                    <a:cs typeface="Times New Roman" pitchFamily="18" charset="0"/>
                  </a:rPr>
                  <a:t>nutrition is. </a:t>
                </a:r>
                <a:r>
                  <a:rPr lang="en-US" sz="2000" dirty="0">
                    <a:latin typeface="Times New Roman" pitchFamily="18" charset="0"/>
                    <a:cs typeface="Times New Roman" pitchFamily="18" charset="0"/>
                  </a:rPr>
                  <a:t>The greater the pulp dry mass, the greater the profitability of the fruit. </a:t>
                </a:r>
                <a:endParaRPr lang="en-US" sz="2000" dirty="0" smtClean="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5524" y="1407967"/>
                <a:ext cx="8588426" cy="4213333"/>
              </a:xfrm>
              <a:prstGeom prst="rect">
                <a:avLst/>
              </a:prstGeom>
              <a:blipFill rotWithShape="1">
                <a:blip r:embed="rId2"/>
                <a:stretch>
                  <a:fillRect l="-994" t="-1158" b="-1737"/>
                </a:stretch>
              </a:blipFill>
            </p:spPr>
            <p:txBody>
              <a:bodyPr/>
              <a:lstStyle/>
              <a:p>
                <a:r>
                  <a:rPr lang="en-US">
                    <a:noFill/>
                  </a:rPr>
                  <a:t> </a:t>
                </a:r>
              </a:p>
            </p:txBody>
          </p:sp>
        </mc:Fallback>
      </mc:AlternateContent>
      <p:sp>
        <p:nvSpPr>
          <p:cNvPr id="4" name="Rectangle 3"/>
          <p:cNvSpPr/>
          <p:nvPr/>
        </p:nvSpPr>
        <p:spPr>
          <a:xfrm>
            <a:off x="476251" y="4313185"/>
            <a:ext cx="8267700" cy="1554216"/>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781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163005"/>
              </p:ext>
            </p:extLst>
          </p:nvPr>
        </p:nvGraphicFramePr>
        <p:xfrm>
          <a:off x="161924" y="1517076"/>
          <a:ext cx="8877144" cy="5007543"/>
        </p:xfrm>
        <a:graphic>
          <a:graphicData uri="http://schemas.openxmlformats.org/drawingml/2006/table">
            <a:tbl>
              <a:tblPr firstRow="1" firstCol="1" bandRow="1">
                <a:tableStyleId>{5C22544A-7EE6-4342-B048-85BDC9FD1C3A}</a:tableStyleId>
              </a:tblPr>
              <a:tblGrid>
                <a:gridCol w="1696856"/>
                <a:gridCol w="1858781"/>
                <a:gridCol w="1514006"/>
                <a:gridCol w="1499017"/>
                <a:gridCol w="1484026"/>
                <a:gridCol w="824458"/>
              </a:tblGrid>
              <a:tr h="423723">
                <a:tc rowSpan="2">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 </a:t>
                      </a:r>
                      <a:endParaRPr lang="en-US" sz="1200" b="0" dirty="0">
                        <a:effectLst/>
                        <a:latin typeface="Times New Roman" pitchFamily="18" charset="0"/>
                        <a:cs typeface="Times New Roman" pitchFamily="18" charset="0"/>
                      </a:endParaRPr>
                    </a:p>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variable</a:t>
                      </a:r>
                      <a:endParaRPr lang="en-US" sz="1200" b="0" dirty="0">
                        <a:effectLst/>
                        <a:latin typeface="Times New Roman" pitchFamily="18" charset="0"/>
                        <a:ea typeface="Times New Roman"/>
                        <a:cs typeface="Times New Roman" pitchFamily="18" charset="0"/>
                      </a:endParaRPr>
                    </a:p>
                  </a:txBody>
                  <a:tcPr anchor="ctr"/>
                </a:tc>
                <a:tc rowSpan="2">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 </a:t>
                      </a:r>
                      <a:endParaRPr lang="en-US" sz="1200" b="0">
                        <a:effectLst/>
                        <a:latin typeface="Times New Roman" pitchFamily="18" charset="0"/>
                        <a:cs typeface="Times New Roman" pitchFamily="18" charset="0"/>
                      </a:endParaRPr>
                    </a:p>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OP term</a:t>
                      </a:r>
                      <a:endParaRPr lang="en-US" sz="1200" b="0">
                        <a:effectLst/>
                        <a:latin typeface="Times New Roman" pitchFamily="18" charset="0"/>
                        <a:ea typeface="Times New Roman"/>
                        <a:cs typeface="Times New Roman" pitchFamily="18" charset="0"/>
                      </a:endParaRPr>
                    </a:p>
                  </a:txBody>
                  <a:tcPr anchor="ctr"/>
                </a:tc>
                <a:tc gridSpan="3">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season </a:t>
                      </a:r>
                      <a:endParaRPr lang="en-US" sz="1200" b="0">
                        <a:effectLst/>
                        <a:latin typeface="Times New Roman" pitchFamily="18" charset="0"/>
                        <a:ea typeface="Times New Roman"/>
                        <a:cs typeface="Times New Roman" pitchFamily="18" charset="0"/>
                      </a:endParaRPr>
                    </a:p>
                  </a:txBody>
                  <a:tcPr anchor="ctr"/>
                </a:tc>
                <a:tc hMerge="1">
                  <a:txBody>
                    <a:bodyPr/>
                    <a:lstStyle/>
                    <a:p>
                      <a:endParaRPr lang="en-US"/>
                    </a:p>
                  </a:txBody>
                  <a:tcPr/>
                </a:tc>
                <a:tc hMerge="1">
                  <a:txBody>
                    <a:bodyPr/>
                    <a:lstStyle/>
                    <a:p>
                      <a:endParaRPr lang="en-US"/>
                    </a:p>
                  </a:txBody>
                  <a:tcP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 </a:t>
                      </a:r>
                      <a:endParaRPr lang="en-US" sz="1200" b="0">
                        <a:effectLst/>
                        <a:latin typeface="Times New Roman" pitchFamily="18" charset="0"/>
                        <a:ea typeface="Times New Roman"/>
                        <a:cs typeface="Times New Roman" pitchFamily="18" charset="0"/>
                      </a:endParaRPr>
                    </a:p>
                  </a:txBody>
                  <a:tcPr anchor="ctr"/>
                </a:tc>
              </a:tr>
              <a:tr h="553738">
                <a:tc vMerge="1">
                  <a:txBody>
                    <a:bodyPr/>
                    <a:lstStyle/>
                    <a:p>
                      <a:endParaRPr lang="en-US"/>
                    </a:p>
                  </a:txBody>
                  <a:tcPr/>
                </a:tc>
                <a:tc vMerge="1">
                  <a:txBody>
                    <a:bodyPr/>
                    <a:lstStyle/>
                    <a:p>
                      <a:endParaRPr lang="en-US"/>
                    </a:p>
                  </a:txBody>
                  <a:tcP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summer</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autumn</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winter</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err="1">
                          <a:effectLst/>
                          <a:latin typeface="Times New Roman" pitchFamily="18" charset="0"/>
                          <a:cs typeface="Times New Roman" pitchFamily="18" charset="0"/>
                        </a:rPr>
                        <a:t>s.s.</a:t>
                      </a:r>
                      <a:r>
                        <a:rPr lang="en-US" sz="1800" b="0" dirty="0">
                          <a:effectLst/>
                          <a:latin typeface="Times New Roman" pitchFamily="18" charset="0"/>
                          <a:cs typeface="Times New Roman" pitchFamily="18" charset="0"/>
                        </a:rPr>
                        <a:t>?</a:t>
                      </a:r>
                      <a:endParaRPr lang="en-US" sz="1200" b="0" dirty="0">
                        <a:effectLst/>
                        <a:latin typeface="Times New Roman" pitchFamily="18" charset="0"/>
                        <a:ea typeface="Times New Roman"/>
                        <a:cs typeface="Times New Roman" pitchFamily="18" charset="0"/>
                      </a:endParaRPr>
                    </a:p>
                  </a:txBody>
                  <a:tcPr anchor="ctr"/>
                </a:tc>
              </a:tr>
              <a:tr h="576551">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water </a:t>
                      </a:r>
                      <a:r>
                        <a:rPr lang="en-US" sz="1800" b="0" dirty="0" smtClean="0">
                          <a:effectLst/>
                          <a:latin typeface="Times New Roman" pitchFamily="18" charset="0"/>
                          <a:cs typeface="Times New Roman" pitchFamily="18" charset="0"/>
                        </a:rPr>
                        <a:t>(%)</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WP</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67.9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6.2</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60.0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9.2</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52.0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16.4</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yes</a:t>
                      </a:r>
                      <a:endParaRPr lang="en-US" sz="1200" b="0">
                        <a:effectLst/>
                        <a:latin typeface="Times New Roman" pitchFamily="18" charset="0"/>
                        <a:ea typeface="Times New Roman"/>
                        <a:cs typeface="Times New Roman" pitchFamily="18" charset="0"/>
                      </a:endParaRPr>
                    </a:p>
                  </a:txBody>
                  <a:tcPr anchor="ctr"/>
                </a:tc>
              </a:tr>
              <a:tr h="436446">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pulp dry mass (mg)</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(1-WP)*P</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52.9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56.7</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97.2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86.9</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122.8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245.6</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no</a:t>
                      </a:r>
                      <a:endParaRPr lang="en-US" sz="1200" b="0">
                        <a:effectLst/>
                        <a:latin typeface="Times New Roman" pitchFamily="18" charset="0"/>
                        <a:ea typeface="Times New Roman"/>
                        <a:cs typeface="Times New Roman" pitchFamily="18" charset="0"/>
                      </a:endParaRPr>
                    </a:p>
                  </a:txBody>
                  <a:tcPr anchor="ctr"/>
                </a:tc>
              </a:tr>
              <a:tr h="436446">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fruit wet mass (mg)</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P + S</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324.1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340.6</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414.9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296.7</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468.0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738.8</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no</a:t>
                      </a:r>
                      <a:endParaRPr lang="en-US" sz="1200" b="0">
                        <a:effectLst/>
                        <a:latin typeface="Times New Roman" pitchFamily="18" charset="0"/>
                        <a:ea typeface="Times New Roman"/>
                        <a:cs typeface="Times New Roman" pitchFamily="18" charset="0"/>
                      </a:endParaRPr>
                    </a:p>
                  </a:txBody>
                  <a:tcPr anchor="ctr"/>
                </a:tc>
              </a:tr>
              <a:tr h="436446">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relative yield</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(1-WP)*P/(P+S)</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16.3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 6.2</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20.9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 7.6</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23.5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 8.1</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yes</a:t>
                      </a:r>
                      <a:endParaRPr lang="en-US" sz="1200" b="0" dirty="0">
                        <a:effectLst/>
                        <a:latin typeface="Times New Roman" pitchFamily="18" charset="0"/>
                        <a:ea typeface="Times New Roman"/>
                        <a:cs typeface="Times New Roman" pitchFamily="18" charset="0"/>
                      </a:endParaRPr>
                    </a:p>
                  </a:txBody>
                  <a:tcPr anchor="ctr"/>
                </a:tc>
              </a:tr>
              <a:tr h="0">
                <a:tc>
                  <a:txBody>
                    <a:bodyPr/>
                    <a:lstStyle/>
                    <a:p>
                      <a:pPr marL="0" marR="0" algn="ctr">
                        <a:lnSpc>
                          <a:spcPts val="1600"/>
                        </a:lnSpc>
                        <a:spcBef>
                          <a:spcPts val="0"/>
                        </a:spcBef>
                        <a:spcAft>
                          <a:spcPts val="0"/>
                        </a:spcAft>
                        <a:tabLst>
                          <a:tab pos="457200" algn="l"/>
                        </a:tabLst>
                      </a:pPr>
                      <a:r>
                        <a:rPr lang="en-US" sz="1800" b="0" dirty="0" smtClean="0">
                          <a:effectLst/>
                          <a:latin typeface="Times New Roman" pitchFamily="18" charset="0"/>
                          <a:cs typeface="Times New Roman" pitchFamily="18" charset="0"/>
                        </a:rPr>
                        <a:t># of </a:t>
                      </a:r>
                      <a:r>
                        <a:rPr lang="en-US" sz="1800" b="0" dirty="0">
                          <a:effectLst/>
                          <a:latin typeface="Times New Roman" pitchFamily="18" charset="0"/>
                          <a:cs typeface="Times New Roman" pitchFamily="18" charset="0"/>
                        </a:rPr>
                        <a:t>seeds</a:t>
                      </a:r>
                      <a:endParaRPr lang="en-US" sz="1200" b="0" dirty="0">
                        <a:effectLst/>
                        <a:latin typeface="Times New Roman" pitchFamily="18" charset="0"/>
                        <a:ea typeface="Times New Roman"/>
                        <a:cs typeface="Times New Roman" pitchFamily="18" charset="0"/>
                      </a:endParaRPr>
                    </a:p>
                  </a:txBody>
                  <a:tcPr anchor="ctr"/>
                </a:tc>
                <a:tc>
                  <a:txBody>
                    <a:bodyPr/>
                    <a:lstStyle/>
                    <a:p>
                      <a:pPr marL="342900" marR="0" lvl="0" indent="-342900" algn="ctr">
                        <a:lnSpc>
                          <a:spcPts val="1600"/>
                        </a:lnSpc>
                        <a:spcBef>
                          <a:spcPts val="0"/>
                        </a:spcBef>
                        <a:spcAft>
                          <a:spcPts val="0"/>
                        </a:spcAft>
                        <a:buFont typeface="Times New Roman"/>
                        <a:buChar char="-"/>
                        <a:tabLst>
                          <a:tab pos="457200" algn="l"/>
                        </a:tabLst>
                      </a:pPr>
                      <a:r>
                        <a:rPr lang="en-US" sz="1800" b="0" dirty="0" smtClean="0">
                          <a:effectLst/>
                          <a:latin typeface="Times New Roman" pitchFamily="18" charset="0"/>
                          <a:cs typeface="Times New Roman" pitchFamily="18" charset="0"/>
                        </a:rPr>
                        <a:t> </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3.5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 5.6</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2.1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2.3</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2.8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3.2</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 </a:t>
                      </a:r>
                      <a:endParaRPr lang="en-US" sz="1200" b="0">
                        <a:effectLst/>
                        <a:latin typeface="Times New Roman" pitchFamily="18" charset="0"/>
                        <a:ea typeface="Times New Roman"/>
                        <a:cs typeface="Times New Roman" pitchFamily="18" charset="0"/>
                      </a:endParaRPr>
                    </a:p>
                  </a:txBody>
                  <a:tcPr anchor="ctr"/>
                </a:tc>
              </a:tr>
              <a:tr h="0">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lipid </a:t>
                      </a:r>
                      <a:r>
                        <a:rPr lang="en-US" sz="1800" b="0" dirty="0" smtClean="0">
                          <a:effectLst/>
                          <a:latin typeface="Times New Roman" pitchFamily="18" charset="0"/>
                          <a:cs typeface="Times New Roman" pitchFamily="18" charset="0"/>
                        </a:rPr>
                        <a:t>(%)</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d</a:t>
                      </a:r>
                      <a:r>
                        <a:rPr lang="en-US" sz="1800" b="0" baseline="-25000">
                          <a:effectLst/>
                          <a:latin typeface="Times New Roman" pitchFamily="18" charset="0"/>
                          <a:cs typeface="Times New Roman" pitchFamily="18" charset="0"/>
                        </a:rPr>
                        <a:t>1</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2.5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1.2</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7.4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13.7</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19.7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18.7</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yes</a:t>
                      </a:r>
                      <a:endParaRPr lang="en-US" sz="1200" b="0">
                        <a:effectLst/>
                        <a:latin typeface="Times New Roman" pitchFamily="18" charset="0"/>
                        <a:ea typeface="Times New Roman"/>
                        <a:cs typeface="Times New Roman" pitchFamily="18" charset="0"/>
                      </a:endParaRPr>
                    </a:p>
                  </a:txBody>
                  <a:tcPr anchor="ctr"/>
                </a:tc>
              </a:tr>
              <a:tr h="436446">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protein </a:t>
                      </a:r>
                      <a:r>
                        <a:rPr lang="en-US" sz="1800" b="0" dirty="0" smtClean="0">
                          <a:effectLst/>
                          <a:latin typeface="Times New Roman" pitchFamily="18" charset="0"/>
                          <a:cs typeface="Times New Roman" pitchFamily="18" charset="0"/>
                        </a:rPr>
                        <a:t>(%)</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d</a:t>
                      </a:r>
                      <a:r>
                        <a:rPr lang="en-US" sz="1800" b="0" baseline="-25000">
                          <a:effectLst/>
                          <a:latin typeface="Times New Roman" pitchFamily="18" charset="0"/>
                          <a:cs typeface="Times New Roman" pitchFamily="18" charset="0"/>
                        </a:rPr>
                        <a:t>2</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4.3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1.7</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4.3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1.8</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5.0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1.4</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no</a:t>
                      </a:r>
                      <a:endParaRPr lang="en-US" sz="1200" b="0">
                        <a:effectLst/>
                        <a:latin typeface="Times New Roman" pitchFamily="18" charset="0"/>
                        <a:ea typeface="Times New Roman"/>
                        <a:cs typeface="Times New Roman" pitchFamily="18" charset="0"/>
                      </a:endParaRPr>
                    </a:p>
                  </a:txBody>
                  <a:tcPr anchor="ctr"/>
                </a:tc>
              </a:tr>
              <a:tr h="0">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lipid profitability</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OP</a:t>
                      </a:r>
                      <a:r>
                        <a:rPr lang="en-US" sz="1800" b="0" baseline="-25000">
                          <a:effectLst/>
                          <a:latin typeface="Times New Roman" pitchFamily="18" charset="0"/>
                          <a:cs typeface="Times New Roman" pitchFamily="18" charset="0"/>
                        </a:rPr>
                        <a:t>1</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0.38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0.21</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1.55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2.96</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4.73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4.64</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yes</a:t>
                      </a:r>
                      <a:endParaRPr lang="en-US" sz="1200" b="0">
                        <a:effectLst/>
                        <a:latin typeface="Times New Roman" pitchFamily="18" charset="0"/>
                        <a:ea typeface="Times New Roman"/>
                        <a:cs typeface="Times New Roman" pitchFamily="18" charset="0"/>
                      </a:endParaRPr>
                    </a:p>
                  </a:txBody>
                  <a:tcPr anchor="ctr"/>
                </a:tc>
              </a:tr>
              <a:tr h="474800">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protein profitability</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OP</a:t>
                      </a:r>
                      <a:r>
                        <a:rPr lang="en-US" sz="1800" b="0" baseline="-25000" dirty="0">
                          <a:effectLst/>
                          <a:latin typeface="Times New Roman" pitchFamily="18" charset="0"/>
                          <a:cs typeface="Times New Roman" pitchFamily="18" charset="0"/>
                        </a:rPr>
                        <a:t>2</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a:effectLst/>
                          <a:latin typeface="Times New Roman" pitchFamily="18" charset="0"/>
                          <a:cs typeface="Times New Roman" pitchFamily="18" charset="0"/>
                        </a:rPr>
                        <a:t>0.69 </a:t>
                      </a:r>
                      <a:r>
                        <a:rPr lang="en-US" sz="1800" b="0" u="words">
                          <a:effectLst/>
                          <a:latin typeface="Times New Roman" pitchFamily="18" charset="0"/>
                          <a:cs typeface="Times New Roman" pitchFamily="18" charset="0"/>
                        </a:rPr>
                        <a:t>+</a:t>
                      </a:r>
                      <a:r>
                        <a:rPr lang="en-US" sz="1800" b="0">
                          <a:effectLst/>
                          <a:latin typeface="Times New Roman" pitchFamily="18" charset="0"/>
                          <a:cs typeface="Times New Roman" pitchFamily="18" charset="0"/>
                        </a:rPr>
                        <a:t> 0.29</a:t>
                      </a:r>
                      <a:endParaRPr lang="en-US" sz="1200" b="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0.85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 0.34</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1.12 </a:t>
                      </a:r>
                      <a:r>
                        <a:rPr lang="en-US" sz="1800" b="0" u="words" dirty="0">
                          <a:effectLst/>
                          <a:latin typeface="Times New Roman" pitchFamily="18" charset="0"/>
                          <a:cs typeface="Times New Roman" pitchFamily="18" charset="0"/>
                        </a:rPr>
                        <a:t>+</a:t>
                      </a:r>
                      <a:r>
                        <a:rPr lang="en-US" sz="1800" b="0" dirty="0">
                          <a:effectLst/>
                          <a:latin typeface="Times New Roman" pitchFamily="18" charset="0"/>
                          <a:cs typeface="Times New Roman" pitchFamily="18" charset="0"/>
                        </a:rPr>
                        <a:t>0.38</a:t>
                      </a:r>
                      <a:endParaRPr lang="en-US" sz="1200" b="0" dirty="0">
                        <a:effectLst/>
                        <a:latin typeface="Times New Roman" pitchFamily="18" charset="0"/>
                        <a:ea typeface="Times New Roman"/>
                        <a:cs typeface="Times New Roman" pitchFamily="18" charset="0"/>
                      </a:endParaRPr>
                    </a:p>
                  </a:txBody>
                  <a:tcPr anchor="ctr"/>
                </a:tc>
                <a:tc>
                  <a:txBody>
                    <a:bodyPr/>
                    <a:lstStyle/>
                    <a:p>
                      <a:pPr marL="0" marR="0" algn="ctr">
                        <a:lnSpc>
                          <a:spcPts val="1600"/>
                        </a:lnSpc>
                        <a:spcBef>
                          <a:spcPts val="0"/>
                        </a:spcBef>
                        <a:spcAft>
                          <a:spcPts val="0"/>
                        </a:spcAft>
                        <a:tabLst>
                          <a:tab pos="457200" algn="l"/>
                        </a:tabLst>
                      </a:pPr>
                      <a:r>
                        <a:rPr lang="en-US" sz="1800" b="0" dirty="0">
                          <a:effectLst/>
                          <a:latin typeface="Times New Roman" pitchFamily="18" charset="0"/>
                          <a:cs typeface="Times New Roman" pitchFamily="18" charset="0"/>
                        </a:rPr>
                        <a:t>yes</a:t>
                      </a:r>
                      <a:endParaRPr lang="en-US" sz="1200" b="0" dirty="0">
                        <a:effectLst/>
                        <a:latin typeface="Times New Roman" pitchFamily="18" charset="0"/>
                        <a:ea typeface="Times New Roman"/>
                        <a:cs typeface="Times New Roman" pitchFamily="18" charset="0"/>
                      </a:endParaRPr>
                    </a:p>
                  </a:txBody>
                  <a:tcPr anchor="ctr"/>
                </a:tc>
              </a:tr>
            </a:tbl>
          </a:graphicData>
        </a:graphic>
      </p:graphicFrame>
      <p:sp>
        <p:nvSpPr>
          <p:cNvPr id="3" name="Rectangle 1"/>
          <p:cNvSpPr>
            <a:spLocks noChangeArrowheads="1"/>
          </p:cNvSpPr>
          <p:nvPr/>
        </p:nvSpPr>
        <p:spPr bwMode="auto">
          <a:xfrm>
            <a:off x="161925" y="94063"/>
            <a:ext cx="86772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Seasonal variation of fruits from Spanish plants whose fruits are dispersed by birds</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5"/>
          <p:cNvSpPr>
            <a:spLocks noChangeArrowheads="1"/>
          </p:cNvSpPr>
          <p:nvPr/>
        </p:nvSpPr>
        <p:spPr bwMode="auto">
          <a:xfrm>
            <a:off x="14990" y="648772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10.1 </a:t>
            </a:r>
            <a:endParaRPr lang="en-US" dirty="0">
              <a:latin typeface="Times New Roman" pitchFamily="18" charset="0"/>
              <a:cs typeface="Times New Roman" pitchFamily="18" charset="0"/>
            </a:endParaRPr>
          </a:p>
        </p:txBody>
      </p:sp>
      <p:sp>
        <p:nvSpPr>
          <p:cNvPr id="5" name="Rectangle 4"/>
          <p:cNvSpPr/>
          <p:nvPr/>
        </p:nvSpPr>
        <p:spPr>
          <a:xfrm>
            <a:off x="6207490" y="826603"/>
            <a:ext cx="2831578" cy="646331"/>
          </a:xfrm>
          <a:prstGeom prst="rect">
            <a:avLst/>
          </a:prstGeom>
        </p:spPr>
        <p:txBody>
          <a:bodyPr wrap="square">
            <a:spAutoFit/>
          </a:bodyPr>
          <a:lstStyle/>
          <a:p>
            <a:r>
              <a:rPr lang="en-US" dirty="0" err="1">
                <a:latin typeface="Times New Roman" pitchFamily="18" charset="0"/>
                <a:ea typeface="Times New Roman" pitchFamily="18" charset="0"/>
                <a:cs typeface="Times New Roman" pitchFamily="18" charset="0"/>
              </a:rPr>
              <a:t>s.s.</a:t>
            </a:r>
            <a:r>
              <a:rPr lang="en-US" dirty="0">
                <a:latin typeface="Times New Roman" pitchFamily="18" charset="0"/>
                <a:ea typeface="Times New Roman" pitchFamily="18" charset="0"/>
                <a:cs typeface="Times New Roman" pitchFamily="18" charset="0"/>
              </a:rPr>
              <a:t> = statistically significant among seasons.</a:t>
            </a:r>
            <a:endParaRPr lang="en-US" dirty="0"/>
          </a:p>
        </p:txBody>
      </p:sp>
      <p:cxnSp>
        <p:nvCxnSpPr>
          <p:cNvPr id="6" name="Straight Arrow Connector 5"/>
          <p:cNvCxnSpPr/>
          <p:nvPr/>
        </p:nvCxnSpPr>
        <p:spPr>
          <a:xfrm>
            <a:off x="7779895" y="1290465"/>
            <a:ext cx="674557" cy="612277"/>
          </a:xfrm>
          <a:prstGeom prst="straightConnector1">
            <a:avLst/>
          </a:prstGeom>
          <a:ln w="38100">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24" y="2488367"/>
            <a:ext cx="8877144" cy="632204"/>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4424" y="4781861"/>
            <a:ext cx="8877144" cy="287297"/>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4424" y="5468388"/>
            <a:ext cx="8877144" cy="1049312"/>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454452" y="3113171"/>
            <a:ext cx="389850" cy="461665"/>
          </a:xfrm>
          <a:prstGeom prst="rect">
            <a:avLst/>
          </a:prstGeom>
          <a:noFill/>
        </p:spPr>
        <p:txBody>
          <a:bodyPr wrap="none" rtlCol="0">
            <a:spAutoFit/>
          </a:bodyPr>
          <a:lstStyle/>
          <a:p>
            <a:r>
              <a:rPr lang="en-US" sz="2400" dirty="0" smtClean="0">
                <a:solidFill>
                  <a:srgbClr val="FF0000"/>
                </a:solidFill>
              </a:rPr>
              <a:t>X</a:t>
            </a:r>
            <a:endParaRPr lang="en-US" sz="2400" dirty="0">
              <a:solidFill>
                <a:srgbClr val="FF0000"/>
              </a:solidFill>
            </a:endParaRPr>
          </a:p>
        </p:txBody>
      </p:sp>
      <p:sp>
        <p:nvSpPr>
          <p:cNvPr id="11" name="TextBox 10"/>
          <p:cNvSpPr txBox="1"/>
          <p:nvPr/>
        </p:nvSpPr>
        <p:spPr>
          <a:xfrm>
            <a:off x="8441962" y="3520411"/>
            <a:ext cx="389850" cy="461665"/>
          </a:xfrm>
          <a:prstGeom prst="rect">
            <a:avLst/>
          </a:prstGeom>
          <a:noFill/>
        </p:spPr>
        <p:txBody>
          <a:bodyPr wrap="none" rtlCol="0">
            <a:spAutoFit/>
          </a:bodyPr>
          <a:lstStyle/>
          <a:p>
            <a:r>
              <a:rPr lang="en-US" sz="2400" dirty="0" smtClean="0">
                <a:solidFill>
                  <a:srgbClr val="FF0000"/>
                </a:solidFill>
              </a:rPr>
              <a:t>X</a:t>
            </a:r>
            <a:endParaRPr lang="en-US" sz="2400" dirty="0">
              <a:solidFill>
                <a:srgbClr val="FF0000"/>
              </a:solidFill>
            </a:endParaRPr>
          </a:p>
        </p:txBody>
      </p:sp>
      <p:sp>
        <p:nvSpPr>
          <p:cNvPr id="12" name="TextBox 11"/>
          <p:cNvSpPr txBox="1"/>
          <p:nvPr/>
        </p:nvSpPr>
        <p:spPr>
          <a:xfrm>
            <a:off x="8441962" y="5079371"/>
            <a:ext cx="389850" cy="461665"/>
          </a:xfrm>
          <a:prstGeom prst="rect">
            <a:avLst/>
          </a:prstGeom>
          <a:noFill/>
        </p:spPr>
        <p:txBody>
          <a:bodyPr wrap="none" rtlCol="0">
            <a:spAutoFit/>
          </a:bodyPr>
          <a:lstStyle/>
          <a:p>
            <a:r>
              <a:rPr lang="en-US" sz="2400" dirty="0" smtClean="0">
                <a:solidFill>
                  <a:srgbClr val="FF0000"/>
                </a:solidFill>
              </a:rPr>
              <a:t>X</a:t>
            </a:r>
            <a:endParaRPr lang="en-US" sz="2400" dirty="0">
              <a:solidFill>
                <a:srgbClr val="FF0000"/>
              </a:solidFill>
            </a:endParaRPr>
          </a:p>
        </p:txBody>
      </p:sp>
      <p:sp>
        <p:nvSpPr>
          <p:cNvPr id="13" name="Rectangle 12"/>
          <p:cNvSpPr/>
          <p:nvPr/>
        </p:nvSpPr>
        <p:spPr>
          <a:xfrm>
            <a:off x="161924" y="4027571"/>
            <a:ext cx="8877144" cy="458704"/>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769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66985"/>
            <a:ext cx="8458200" cy="1200329"/>
          </a:xfrm>
          <a:prstGeom prst="rect">
            <a:avLst/>
          </a:prstGeom>
        </p:spPr>
        <p:txBody>
          <a:bodyPr wrap="square">
            <a:spAutoFit/>
          </a:bodyPr>
          <a:lstStyle/>
          <a:p>
            <a:pPr algn="ctr"/>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10.1: What does that equation mean? (And is it really necessary?)</a:t>
            </a:r>
            <a:endParaRPr lang="en-US" sz="3600" dirty="0">
              <a:latin typeface="Times New Roman" pitchFamily="18" charset="0"/>
              <a:cs typeface="Times New Roman" pitchFamily="18" charset="0"/>
            </a:endParaRPr>
          </a:p>
        </p:txBody>
      </p:sp>
      <p:sp>
        <p:nvSpPr>
          <p:cNvPr id="3" name="Rectangle 2"/>
          <p:cNvSpPr/>
          <p:nvPr/>
        </p:nvSpPr>
        <p:spPr>
          <a:xfrm>
            <a:off x="220637" y="1502564"/>
            <a:ext cx="8588426" cy="4524315"/>
          </a:xfrm>
          <a:prstGeom prst="rect">
            <a:avLst/>
          </a:prstGeom>
        </p:spPr>
        <p:txBody>
          <a:bodyPr wrap="square">
            <a:spAutoFit/>
          </a:bodyPr>
          <a:lstStyle/>
          <a:p>
            <a:r>
              <a:rPr lang="en-US" sz="2400" b="1" dirty="0" smtClean="0">
                <a:latin typeface="Times New Roman" pitchFamily="18" charset="0"/>
                <a:cs typeface="Times New Roman" pitchFamily="18" charset="0"/>
              </a:rPr>
              <a:t>BioMath </a:t>
            </a:r>
            <a:r>
              <a:rPr lang="en-US" sz="2400" b="1" dirty="0">
                <a:latin typeface="Times New Roman" pitchFamily="18" charset="0"/>
                <a:cs typeface="Times New Roman" pitchFamily="18" charset="0"/>
              </a:rPr>
              <a:t>Exploration Integrating Questions</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10.1a: Assuming all other variables are unchanged, does relative yield increase or decrease when WP, the water content of a fruit, increases? </a:t>
            </a:r>
            <a:r>
              <a:rPr lang="en-US" sz="2400" dirty="0" smtClean="0">
                <a:solidFill>
                  <a:srgbClr val="FF0000"/>
                </a:solidFill>
                <a:latin typeface="Times New Roman" pitchFamily="18" charset="0"/>
                <a:cs typeface="Times New Roman" pitchFamily="18" charset="0"/>
              </a:rPr>
              <a:t>decreases</a:t>
            </a:r>
          </a:p>
          <a:p>
            <a:pPr marL="800100" lvl="1" indent="-342900">
              <a:buFont typeface="Arial" pitchFamily="34" charset="0"/>
              <a:buChar char="•"/>
            </a:pPr>
            <a:r>
              <a:rPr lang="en-US" sz="2400" dirty="0" smtClean="0">
                <a:latin typeface="Times New Roman" pitchFamily="18" charset="0"/>
                <a:cs typeface="Times New Roman" pitchFamily="18" charset="0"/>
              </a:rPr>
              <a:t>What </a:t>
            </a:r>
            <a:r>
              <a:rPr lang="en-US" sz="2400" dirty="0">
                <a:latin typeface="Times New Roman" pitchFamily="18" charset="0"/>
                <a:cs typeface="Times New Roman" pitchFamily="18" charset="0"/>
              </a:rPr>
              <a:t>about when the mass of the seeds increases</a:t>
            </a:r>
            <a:r>
              <a:rPr lang="en-US" sz="2400" dirty="0" smtClean="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decreases</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10.1b: What is the theoretically smallest possible value for relative yield? </a:t>
            </a:r>
            <a:r>
              <a:rPr lang="en-US" sz="2400" dirty="0" smtClean="0">
                <a:solidFill>
                  <a:srgbClr val="FF0000"/>
                </a:solidFill>
                <a:latin typeface="Times New Roman" pitchFamily="18" charset="0"/>
                <a:cs typeface="Times New Roman" pitchFamily="18" charset="0"/>
              </a:rPr>
              <a:t>0</a:t>
            </a:r>
            <a:endParaRPr lang="en-US" sz="2400" dirty="0" smtClean="0">
              <a:latin typeface="Times New Roman" pitchFamily="18" charset="0"/>
              <a:cs typeface="Times New Roman" pitchFamily="18" charset="0"/>
            </a:endParaRPr>
          </a:p>
          <a:p>
            <a:pPr marL="800100" lvl="1" indent="-342900">
              <a:buFont typeface="Arial" pitchFamily="34" charset="0"/>
              <a:buChar char="•"/>
            </a:pPr>
            <a:r>
              <a:rPr lang="en-US" sz="2400" dirty="0" smtClean="0">
                <a:latin typeface="Times New Roman" pitchFamily="18" charset="0"/>
                <a:cs typeface="Times New Roman" pitchFamily="18" charset="0"/>
              </a:rPr>
              <a:t>What </a:t>
            </a:r>
            <a:r>
              <a:rPr lang="en-US" sz="2400" dirty="0">
                <a:latin typeface="Times New Roman" pitchFamily="18" charset="0"/>
                <a:cs typeface="Times New Roman" pitchFamily="18" charset="0"/>
              </a:rPr>
              <a:t>value of WP would lead to this theoretical minimum</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p>
          <a:p>
            <a:pPr marL="800100" lvl="1" indent="-342900">
              <a:buFont typeface="Arial" pitchFamily="34" charset="0"/>
              <a:buChar char="•"/>
            </a:pPr>
            <a:r>
              <a:rPr lang="en-US" sz="2400" dirty="0" smtClean="0">
                <a:latin typeface="Times New Roman" pitchFamily="18" charset="0"/>
                <a:cs typeface="Times New Roman" pitchFamily="18" charset="0"/>
              </a:rPr>
              <a:t>What </a:t>
            </a:r>
            <a:r>
              <a:rPr lang="en-US" sz="2400" dirty="0">
                <a:latin typeface="Times New Roman" pitchFamily="18" charset="0"/>
                <a:cs typeface="Times New Roman" pitchFamily="18" charset="0"/>
              </a:rPr>
              <a:t>is the theoretically largest possible value for relative yield? </a:t>
            </a:r>
            <a:r>
              <a:rPr lang="en-US" sz="2400" dirty="0" smtClean="0">
                <a:solidFill>
                  <a:srgbClr val="FF0000"/>
                </a:solidFill>
                <a:latin typeface="Times New Roman" pitchFamily="18" charset="0"/>
                <a:cs typeface="Times New Roman" pitchFamily="18" charset="0"/>
              </a:rPr>
              <a:t>P/(P+S), close to 1 (S can never = 0)</a:t>
            </a:r>
          </a:p>
          <a:p>
            <a:pPr marL="800100" lvl="1" indent="-342900">
              <a:buFont typeface="Arial" pitchFamily="34" charset="0"/>
              <a:buChar char="•"/>
            </a:pPr>
            <a:r>
              <a:rPr lang="en-US" sz="2400" dirty="0" smtClean="0">
                <a:latin typeface="Times New Roman" pitchFamily="18" charset="0"/>
                <a:cs typeface="Times New Roman" pitchFamily="18" charset="0"/>
              </a:rPr>
              <a:t>What </a:t>
            </a:r>
            <a:r>
              <a:rPr lang="en-US" sz="2400" dirty="0">
                <a:latin typeface="Times New Roman" pitchFamily="18" charset="0"/>
                <a:cs typeface="Times New Roman" pitchFamily="18" charset="0"/>
              </a:rPr>
              <a:t>values of WP and S would lead to this theoretical maximum</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WP = 0, and S = 0 (or small non-zero value)</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3363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66985"/>
            <a:ext cx="8458200" cy="1200329"/>
          </a:xfrm>
          <a:prstGeom prst="rect">
            <a:avLst/>
          </a:prstGeom>
        </p:spPr>
        <p:txBody>
          <a:bodyPr wrap="square">
            <a:spAutoFit/>
          </a:bodyPr>
          <a:lstStyle/>
          <a:p>
            <a:pPr algn="ctr"/>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10.1: What does that equation mean? (And is it really necessary?)</a:t>
            </a:r>
            <a:endParaRPr lang="en-US" sz="3600" dirty="0">
              <a:latin typeface="Times New Roman" pitchFamily="18" charset="0"/>
              <a:cs typeface="Times New Roman" pitchFamily="18" charset="0"/>
            </a:endParaRPr>
          </a:p>
        </p:txBody>
      </p:sp>
      <p:sp>
        <p:nvSpPr>
          <p:cNvPr id="3" name="Rectangle 2"/>
          <p:cNvSpPr/>
          <p:nvPr/>
        </p:nvSpPr>
        <p:spPr>
          <a:xfrm>
            <a:off x="155524" y="1582044"/>
            <a:ext cx="8588426" cy="2985433"/>
          </a:xfrm>
          <a:prstGeom prst="rect">
            <a:avLst/>
          </a:prstGeom>
        </p:spPr>
        <p:txBody>
          <a:bodyPr wrap="square">
            <a:spAutoFit/>
          </a:bodyPr>
          <a:lstStyle/>
          <a:p>
            <a:pPr marL="285750" indent="-285750">
              <a:buFont typeface="Arial" pitchFamily="34" charset="0"/>
              <a:buChar char="•"/>
            </a:pPr>
            <a:r>
              <a:rPr lang="en-US" sz="2800" dirty="0" smtClean="0">
                <a:latin typeface="Times New Roman" pitchFamily="18" charset="0"/>
                <a:cs typeface="Times New Roman" pitchFamily="18" charset="0"/>
              </a:rPr>
              <a:t>Multiplying the </a:t>
            </a:r>
            <a:r>
              <a:rPr lang="en-US" sz="2800" dirty="0">
                <a:latin typeface="Times New Roman" pitchFamily="18" charset="0"/>
                <a:cs typeface="Times New Roman" pitchFamily="18" charset="0"/>
              </a:rPr>
              <a:t>two proportions </a:t>
            </a:r>
            <a:r>
              <a:rPr lang="en-US" sz="2800" dirty="0" smtClean="0">
                <a:latin typeface="Times New Roman" pitchFamily="18" charset="0"/>
                <a:cs typeface="Times New Roman" pitchFamily="18" charset="0"/>
              </a:rPr>
              <a:t>= overall profitability (OP) of lipid or protein</a:t>
            </a:r>
          </a:p>
          <a:p>
            <a:pPr marL="285750" indent="-285750">
              <a:buFont typeface="Arial" pitchFamily="34" charset="0"/>
              <a:buChar char="•"/>
            </a:pPr>
            <a:r>
              <a:rPr lang="en-US" sz="2800" dirty="0" smtClean="0">
                <a:latin typeface="Times New Roman" pitchFamily="18" charset="0"/>
                <a:cs typeface="Times New Roman" pitchFamily="18" charset="0"/>
              </a:rPr>
              <a:t>OP: intuitive measure: </a:t>
            </a:r>
            <a:r>
              <a:rPr lang="en-US" sz="2800" dirty="0">
                <a:latin typeface="Times New Roman" pitchFamily="18" charset="0"/>
                <a:cs typeface="Times New Roman" pitchFamily="18" charset="0"/>
              </a:rPr>
              <a:t>the proportion of </a:t>
            </a:r>
            <a:r>
              <a:rPr lang="en-US" sz="2800" dirty="0" smtClean="0">
                <a:latin typeface="Times New Roman" pitchFamily="18" charset="0"/>
                <a:cs typeface="Times New Roman" pitchFamily="18" charset="0"/>
              </a:rPr>
              <a:t>fruit </a:t>
            </a:r>
            <a:r>
              <a:rPr lang="en-US" sz="2800" dirty="0">
                <a:latin typeface="Times New Roman" pitchFamily="18" charset="0"/>
                <a:cs typeface="Times New Roman" pitchFamily="18" charset="0"/>
              </a:rPr>
              <a:t>that is </a:t>
            </a:r>
            <a:r>
              <a:rPr lang="en-US" sz="2800" dirty="0" smtClean="0">
                <a:latin typeface="Times New Roman" pitchFamily="18" charset="0"/>
                <a:cs typeface="Times New Roman" pitchFamily="18" charset="0"/>
              </a:rPr>
              <a:t>lipid or protein </a:t>
            </a:r>
          </a:p>
          <a:p>
            <a:pPr marL="285750" indent="-285750">
              <a:buFont typeface="Arial" pitchFamily="34" charset="0"/>
              <a:buChar char="•"/>
            </a:pPr>
            <a:r>
              <a:rPr lang="en-US" sz="2800" dirty="0" smtClean="0">
                <a:latin typeface="Times New Roman" pitchFamily="18" charset="0"/>
                <a:cs typeface="Times New Roman" pitchFamily="18" charset="0"/>
              </a:rPr>
              <a:t>Herrera </a:t>
            </a:r>
            <a:r>
              <a:rPr lang="en-US" sz="2800" dirty="0">
                <a:latin typeface="Times New Roman" pitchFamily="18" charset="0"/>
                <a:cs typeface="Times New Roman" pitchFamily="18" charset="0"/>
              </a:rPr>
              <a:t>most likely used </a:t>
            </a:r>
            <a:r>
              <a:rPr lang="en-US" sz="2800" dirty="0" smtClean="0">
                <a:latin typeface="Times New Roman" pitchFamily="18" charset="0"/>
                <a:cs typeface="Times New Roman" pitchFamily="18" charset="0"/>
              </a:rPr>
              <a:t>OP </a:t>
            </a:r>
            <a:r>
              <a:rPr lang="en-US" sz="2800" dirty="0">
                <a:latin typeface="Times New Roman" pitchFamily="18" charset="0"/>
                <a:cs typeface="Times New Roman" pitchFamily="18" charset="0"/>
              </a:rPr>
              <a:t>equation for </a:t>
            </a:r>
            <a:r>
              <a:rPr lang="en-US" sz="2800" dirty="0" smtClean="0">
                <a:latin typeface="Times New Roman" pitchFamily="18" charset="0"/>
                <a:cs typeface="Times New Roman" pitchFamily="18" charset="0"/>
              </a:rPr>
              <a:t>convenience</a:t>
            </a:r>
          </a:p>
          <a:p>
            <a:pPr marL="742950" lvl="1" indent="-285750">
              <a:buFont typeface="Arial" pitchFamily="34" charset="0"/>
              <a:buChar char="•"/>
            </a:pPr>
            <a:r>
              <a:rPr lang="en-US" sz="2400" dirty="0" smtClean="0">
                <a:latin typeface="Times New Roman" pitchFamily="18" charset="0"/>
                <a:cs typeface="Times New Roman" pitchFamily="18" charset="0"/>
              </a:rPr>
              <a:t>Terms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equation combined </a:t>
            </a:r>
            <a:r>
              <a:rPr lang="en-US" sz="2400" dirty="0">
                <a:latin typeface="Times New Roman" pitchFamily="18" charset="0"/>
                <a:cs typeface="Times New Roman" pitchFamily="18" charset="0"/>
              </a:rPr>
              <a:t>into one </a:t>
            </a:r>
            <a:r>
              <a:rPr lang="en-US" sz="2400" dirty="0" smtClean="0">
                <a:latin typeface="Times New Roman" pitchFamily="18" charset="0"/>
                <a:cs typeface="Times New Roman" pitchFamily="18" charset="0"/>
              </a:rPr>
              <a:t>quantity</a:t>
            </a:r>
          </a:p>
          <a:p>
            <a:pPr marL="742950" lvl="1" indent="-285750">
              <a:buFont typeface="Arial" pitchFamily="34" charset="0"/>
              <a:buChar char="•"/>
            </a:pPr>
            <a:r>
              <a:rPr lang="en-US" sz="2400" dirty="0" smtClean="0">
                <a:latin typeface="Times New Roman" pitchFamily="18" charset="0"/>
                <a:cs typeface="Times New Roman" pitchFamily="18" charset="0"/>
              </a:rPr>
              <a:t>OP </a:t>
            </a:r>
            <a:r>
              <a:rPr lang="en-US" sz="2400" dirty="0">
                <a:latin typeface="Times New Roman" pitchFamily="18" charset="0"/>
                <a:cs typeface="Times New Roman" pitchFamily="18" charset="0"/>
              </a:rPr>
              <a:t>equation </a:t>
            </a:r>
            <a:r>
              <a:rPr lang="en-US" sz="2400" dirty="0" smtClean="0">
                <a:latin typeface="Times New Roman" pitchFamily="18" charset="0"/>
                <a:cs typeface="Times New Roman" pitchFamily="18" charset="0"/>
              </a:rPr>
              <a:t>provided framework to test for seasonal trends</a:t>
            </a:r>
          </a:p>
        </p:txBody>
      </p:sp>
    </p:spTree>
    <p:extLst>
      <p:ext uri="{BB962C8B-B14F-4D97-AF65-F5344CB8AC3E}">
        <p14:creationId xmlns:p14="http://schemas.microsoft.com/office/powerpoint/2010/main" val="15007535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871347"/>
            <a:ext cx="9144000" cy="397031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10:</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Evolution </a:t>
            </a:r>
            <a:r>
              <a:rPr lang="en-US" sz="3600" dirty="0" smtClean="0">
                <a:latin typeface="Times New Roman" pitchFamily="18" charset="0"/>
                <a:cs typeface="Times New Roman" pitchFamily="18" charset="0"/>
              </a:rPr>
              <a:t>of Ecological Systems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10.2: When and how did plants colonize </a:t>
            </a:r>
            <a:r>
              <a:rPr lang="en-US" sz="3600" dirty="0" smtClean="0">
                <a:latin typeface="Times New Roman" pitchFamily="18" charset="0"/>
                <a:cs typeface="Times New Roman" pitchFamily="18" charset="0"/>
              </a:rPr>
              <a:t>land?</a:t>
            </a:r>
          </a:p>
          <a:p>
            <a:pPr algn="ctr"/>
            <a:r>
              <a:rPr lang="en-US" sz="3600" dirty="0">
                <a:latin typeface="Times New Roman" pitchFamily="18" charset="0"/>
                <a:cs typeface="Times New Roman" pitchFamily="18" charset="0"/>
              </a:rPr>
              <a:t>Section </a:t>
            </a:r>
            <a:r>
              <a:rPr lang="en-US" sz="3600" dirty="0" smtClean="0">
                <a:latin typeface="Times New Roman" pitchFamily="18" charset="0"/>
                <a:cs typeface="Times New Roman" pitchFamily="18" charset="0"/>
              </a:rPr>
              <a:t>10.3: How </a:t>
            </a:r>
            <a:r>
              <a:rPr lang="en-US" sz="3600" dirty="0">
                <a:latin typeface="Times New Roman" pitchFamily="18" charset="0"/>
                <a:cs typeface="Times New Roman" pitchFamily="18" charset="0"/>
              </a:rPr>
              <a:t>have ecological communities adapted </a:t>
            </a:r>
            <a:r>
              <a:rPr lang="en-US" sz="3600">
                <a:latin typeface="Times New Roman" pitchFamily="18" charset="0"/>
                <a:cs typeface="Times New Roman" pitchFamily="18" charset="0"/>
              </a:rPr>
              <a:t>to </a:t>
            </a:r>
            <a:r>
              <a:rPr lang="en-US" sz="3600" smtClean="0">
                <a:latin typeface="Times New Roman" pitchFamily="18" charset="0"/>
                <a:cs typeface="Times New Roman" pitchFamily="18" charset="0"/>
              </a:rPr>
              <a:t>disturbance?</a:t>
            </a: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4728591"/>
            <a:ext cx="9144000" cy="175418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by</a:t>
            </a:r>
          </a:p>
          <a:p>
            <a:pPr algn="ctr"/>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18297052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8.gif"/>
          <p:cNvPicPr>
            <a:picLocks noChangeAspect="1"/>
          </p:cNvPicPr>
          <p:nvPr/>
        </p:nvPicPr>
        <p:blipFill>
          <a:blip r:embed="rId3"/>
          <a:stretch>
            <a:fillRect/>
          </a:stretch>
        </p:blipFill>
        <p:spPr>
          <a:xfrm>
            <a:off x="997430" y="954106"/>
            <a:ext cx="6958640" cy="5338743"/>
          </a:xfrm>
          <a:prstGeom prst="rect">
            <a:avLst/>
          </a:prstGeom>
        </p:spPr>
      </p:pic>
      <p:sp>
        <p:nvSpPr>
          <p:cNvPr id="3" name="Rectangle 2"/>
          <p:cNvSpPr/>
          <p:nvPr/>
        </p:nvSpPr>
        <p:spPr>
          <a:xfrm>
            <a:off x="0" y="0"/>
            <a:ext cx="8953500" cy="954107"/>
          </a:xfrm>
          <a:prstGeom prst="rect">
            <a:avLst/>
          </a:prstGeom>
        </p:spPr>
        <p:txBody>
          <a:bodyPr wrap="square">
            <a:spAutoFit/>
          </a:bodyPr>
          <a:lstStyle/>
          <a:p>
            <a:r>
              <a:rPr lang="en-US" sz="2800" dirty="0" smtClean="0">
                <a:latin typeface="Times New Roman" pitchFamily="18" charset="0"/>
                <a:cs typeface="Times New Roman" pitchFamily="18" charset="0"/>
              </a:rPr>
              <a:t>Scanning </a:t>
            </a:r>
            <a:r>
              <a:rPr lang="en-US" sz="2800" dirty="0">
                <a:latin typeface="Times New Roman" pitchFamily="18" charset="0"/>
                <a:cs typeface="Times New Roman" pitchFamily="18" charset="0"/>
              </a:rPr>
              <a:t>electron micrograph of 475 million year old fossil plant fragment containing spore-producing part of the </a:t>
            </a:r>
            <a:r>
              <a:rPr lang="en-US" sz="2800" dirty="0" smtClean="0">
                <a:latin typeface="Times New Roman" pitchFamily="18" charset="0"/>
                <a:cs typeface="Times New Roman" pitchFamily="18" charset="0"/>
              </a:rPr>
              <a:t>plant</a:t>
            </a:r>
            <a:endParaRPr lang="en-US" sz="28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10.8 </a:t>
            </a:r>
            <a:endParaRPr lang="en-US" dirty="0">
              <a:latin typeface="Times New Roman" pitchFamily="18" charset="0"/>
              <a:cs typeface="Times New Roman" pitchFamily="18" charset="0"/>
            </a:endParaRPr>
          </a:p>
        </p:txBody>
      </p:sp>
      <p:sp>
        <p:nvSpPr>
          <p:cNvPr id="5" name="Rectangle 4"/>
          <p:cNvSpPr/>
          <p:nvPr/>
        </p:nvSpPr>
        <p:spPr>
          <a:xfrm>
            <a:off x="3687587" y="4818274"/>
            <a:ext cx="2368440" cy="830997"/>
          </a:xfrm>
          <a:prstGeom prst="rect">
            <a:avLst/>
          </a:prstGeom>
          <a:noFill/>
          <a:ln w="38100">
            <a:solidFill>
              <a:srgbClr val="FF0000"/>
            </a:solidFill>
          </a:ln>
        </p:spPr>
        <p:txBody>
          <a:bodyPr wrap="square">
            <a:spAutoFit/>
          </a:bodyPr>
          <a:lstStyle/>
          <a:p>
            <a:pPr algn="ctr"/>
            <a:r>
              <a:rPr lang="en-US" sz="2400" dirty="0" smtClean="0">
                <a:solidFill>
                  <a:srgbClr val="FFFF00"/>
                </a:solidFill>
                <a:latin typeface="Times New Roman" pitchFamily="18" charset="0"/>
                <a:cs typeface="Times New Roman" pitchFamily="18" charset="0"/>
              </a:rPr>
              <a:t>Spore-producing structure</a:t>
            </a:r>
          </a:p>
        </p:txBody>
      </p:sp>
      <p:sp>
        <p:nvSpPr>
          <p:cNvPr id="6" name="Rectangle 5"/>
          <p:cNvSpPr/>
          <p:nvPr/>
        </p:nvSpPr>
        <p:spPr>
          <a:xfrm>
            <a:off x="5321511" y="6305846"/>
            <a:ext cx="2912464" cy="461665"/>
          </a:xfrm>
          <a:prstGeom prst="rect">
            <a:avLst/>
          </a:prstGeom>
        </p:spPr>
        <p:txBody>
          <a:bodyPr wrap="square">
            <a:spAutoFit/>
          </a:bodyPr>
          <a:lstStyle/>
          <a:p>
            <a:r>
              <a:rPr lang="en-US" sz="2400" dirty="0" smtClean="0">
                <a:latin typeface="Times New Roman" pitchFamily="18" charset="0"/>
                <a:cs typeface="Times New Roman" pitchFamily="18" charset="0"/>
              </a:rPr>
              <a:t>scale </a:t>
            </a:r>
            <a:r>
              <a:rPr lang="en-US" sz="2400" dirty="0">
                <a:latin typeface="Times New Roman" pitchFamily="18" charset="0"/>
                <a:cs typeface="Times New Roman" pitchFamily="18" charset="0"/>
              </a:rPr>
              <a:t>bar </a:t>
            </a:r>
            <a:r>
              <a:rPr lang="en-US" sz="2400" dirty="0" smtClean="0">
                <a:latin typeface="Times New Roman" pitchFamily="18" charset="0"/>
                <a:cs typeface="Times New Roman" pitchFamily="18" charset="0"/>
              </a:rPr>
              <a:t>= 50 µm</a:t>
            </a:r>
            <a:endParaRPr lang="en-US" sz="2400" dirty="0">
              <a:latin typeface="Times New Roman" pitchFamily="18" charset="0"/>
              <a:cs typeface="Times New Roman" pitchFamily="18" charset="0"/>
            </a:endParaRPr>
          </a:p>
        </p:txBody>
      </p:sp>
      <p:cxnSp>
        <p:nvCxnSpPr>
          <p:cNvPr id="7" name="Straight Arrow Connector 6"/>
          <p:cNvCxnSpPr/>
          <p:nvPr/>
        </p:nvCxnSpPr>
        <p:spPr>
          <a:xfrm flipV="1">
            <a:off x="6535711" y="6041792"/>
            <a:ext cx="0" cy="43572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777744" y="3668447"/>
            <a:ext cx="2051464" cy="1938992"/>
          </a:xfrm>
          <a:prstGeom prst="rect">
            <a:avLst/>
          </a:prstGeom>
          <a:solidFill>
            <a:schemeClr val="bg1"/>
          </a:solidFill>
          <a:ln w="38100">
            <a:solidFill>
              <a:schemeClr val="accent1">
                <a:lumMod val="40000"/>
                <a:lumOff val="60000"/>
              </a:schemeClr>
            </a:solidFill>
          </a:ln>
        </p:spPr>
        <p:txBody>
          <a:bodyPr wrap="square">
            <a:spAutoFit/>
          </a:bodyPr>
          <a:lstStyle/>
          <a:p>
            <a:pPr algn="ctr"/>
            <a:r>
              <a:rPr lang="en-US" sz="2400" dirty="0" smtClean="0">
                <a:latin typeface="Times New Roman" pitchFamily="18" charset="0"/>
                <a:cs typeface="Times New Roman" pitchFamily="18" charset="0"/>
              </a:rPr>
              <a:t>Edge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structure </a:t>
            </a:r>
            <a:r>
              <a:rPr lang="en-US" sz="2400" dirty="0">
                <a:latin typeface="Times New Roman" pitchFamily="18" charset="0"/>
                <a:cs typeface="Times New Roman" pitchFamily="18" charset="0"/>
              </a:rPr>
              <a:t>that protects </a:t>
            </a:r>
            <a:r>
              <a:rPr lang="en-US" sz="2400" dirty="0" smtClean="0">
                <a:latin typeface="Times New Roman" pitchFamily="18" charset="0"/>
                <a:cs typeface="Times New Roman" pitchFamily="18" charset="0"/>
              </a:rPr>
              <a:t>spore-producing structures</a:t>
            </a:r>
          </a:p>
        </p:txBody>
      </p:sp>
    </p:spTree>
    <p:extLst>
      <p:ext uri="{BB962C8B-B14F-4D97-AF65-F5344CB8AC3E}">
        <p14:creationId xmlns:p14="http://schemas.microsoft.com/office/powerpoint/2010/main" val="137528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9.png"/>
          <p:cNvPicPr>
            <a:picLocks noChangeAspect="1"/>
          </p:cNvPicPr>
          <p:nvPr/>
        </p:nvPicPr>
        <p:blipFill>
          <a:blip r:embed="rId3"/>
          <a:stretch>
            <a:fillRect/>
          </a:stretch>
        </p:blipFill>
        <p:spPr>
          <a:xfrm>
            <a:off x="176151" y="1196508"/>
            <a:ext cx="8810904" cy="2865827"/>
          </a:xfrm>
          <a:prstGeom prst="rect">
            <a:avLst/>
          </a:prstGeom>
        </p:spPr>
      </p:pic>
      <p:sp>
        <p:nvSpPr>
          <p:cNvPr id="3" name="Rectangle 2"/>
          <p:cNvSpPr/>
          <p:nvPr/>
        </p:nvSpPr>
        <p:spPr>
          <a:xfrm>
            <a:off x="3117954" y="189637"/>
            <a:ext cx="2927298" cy="646331"/>
          </a:xfrm>
          <a:prstGeom prst="rect">
            <a:avLst/>
          </a:prstGeom>
        </p:spPr>
        <p:txBody>
          <a:bodyPr wrap="square">
            <a:spAutoFit/>
          </a:bodyPr>
          <a:lstStyle/>
          <a:p>
            <a:r>
              <a:rPr lang="en-US" sz="3600" dirty="0" smtClean="0">
                <a:latin typeface="Times New Roman" pitchFamily="18" charset="0"/>
                <a:cs typeface="Times New Roman" pitchFamily="18" charset="0"/>
              </a:rPr>
              <a:t>Bryophytes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10.9 </a:t>
            </a:r>
            <a:endParaRPr lang="en-US" dirty="0">
              <a:latin typeface="Times New Roman" pitchFamily="18" charset="0"/>
              <a:cs typeface="Times New Roman" pitchFamily="18" charset="0"/>
            </a:endParaRPr>
          </a:p>
        </p:txBody>
      </p:sp>
      <p:cxnSp>
        <p:nvCxnSpPr>
          <p:cNvPr id="6" name="Straight Connector 5"/>
          <p:cNvCxnSpPr/>
          <p:nvPr/>
        </p:nvCxnSpPr>
        <p:spPr>
          <a:xfrm flipV="1">
            <a:off x="1306768" y="2629421"/>
            <a:ext cx="1376471" cy="1298002"/>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95003" y="3278422"/>
            <a:ext cx="1047082" cy="461665"/>
          </a:xfrm>
          <a:prstGeom prst="rect">
            <a:avLst/>
          </a:prstGeom>
          <a:noFill/>
        </p:spPr>
        <p:txBody>
          <a:bodyPr wrap="none" rtlCol="0">
            <a:spAutoFit/>
          </a:bodyPr>
          <a:lstStyle/>
          <a:p>
            <a:r>
              <a:rPr lang="en-US" sz="2400" dirty="0" smtClean="0">
                <a:solidFill>
                  <a:srgbClr val="FFFF00"/>
                </a:solidFill>
                <a:latin typeface="Times New Roman" pitchFamily="18" charset="0"/>
                <a:cs typeface="Times New Roman" pitchFamily="18" charset="0"/>
              </a:rPr>
              <a:t>3-4 cm</a:t>
            </a:r>
            <a:endParaRPr lang="en-US" sz="2400" dirty="0">
              <a:solidFill>
                <a:srgbClr val="FFFF00"/>
              </a:solidFill>
              <a:latin typeface="Times New Roman" pitchFamily="18" charset="0"/>
              <a:cs typeface="Times New Roman" pitchFamily="18" charset="0"/>
            </a:endParaRPr>
          </a:p>
        </p:txBody>
      </p:sp>
      <p:cxnSp>
        <p:nvCxnSpPr>
          <p:cNvPr id="8" name="Straight Connector 7"/>
          <p:cNvCxnSpPr/>
          <p:nvPr/>
        </p:nvCxnSpPr>
        <p:spPr>
          <a:xfrm>
            <a:off x="3512820" y="1810804"/>
            <a:ext cx="2333344" cy="1667673"/>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46223" y="2841782"/>
            <a:ext cx="1188146" cy="461665"/>
          </a:xfrm>
          <a:prstGeom prst="rect">
            <a:avLst/>
          </a:prstGeom>
          <a:noFill/>
        </p:spPr>
        <p:txBody>
          <a:bodyPr wrap="none" rtlCol="0">
            <a:spAutoFit/>
          </a:bodyPr>
          <a:lstStyle/>
          <a:p>
            <a:r>
              <a:rPr lang="en-US" sz="2400" dirty="0" smtClean="0">
                <a:solidFill>
                  <a:srgbClr val="FFFF00"/>
                </a:solidFill>
                <a:latin typeface="Times New Roman" pitchFamily="18" charset="0"/>
                <a:cs typeface="Times New Roman" pitchFamily="18" charset="0"/>
              </a:rPr>
              <a:t>~ 15 cm</a:t>
            </a:r>
            <a:endParaRPr lang="en-US" sz="2400" dirty="0">
              <a:solidFill>
                <a:srgbClr val="FFFF00"/>
              </a:solidFill>
              <a:latin typeface="Times New Roman" pitchFamily="18" charset="0"/>
              <a:cs typeface="Times New Roman" pitchFamily="18" charset="0"/>
            </a:endParaRPr>
          </a:p>
        </p:txBody>
      </p:sp>
      <p:cxnSp>
        <p:nvCxnSpPr>
          <p:cNvPr id="11" name="Straight Connector 10"/>
          <p:cNvCxnSpPr/>
          <p:nvPr/>
        </p:nvCxnSpPr>
        <p:spPr>
          <a:xfrm flipV="1">
            <a:off x="6660755" y="1693889"/>
            <a:ext cx="2108491" cy="1996949"/>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91331" y="2878277"/>
            <a:ext cx="1064715" cy="461665"/>
          </a:xfrm>
          <a:prstGeom prst="rect">
            <a:avLst/>
          </a:prstGeom>
          <a:noFill/>
        </p:spPr>
        <p:txBody>
          <a:bodyPr wrap="none" rtlCol="0">
            <a:spAutoFit/>
          </a:bodyPr>
          <a:lstStyle/>
          <a:p>
            <a:r>
              <a:rPr lang="en-US" sz="2400" b="1" dirty="0" smtClean="0">
                <a:solidFill>
                  <a:srgbClr val="FFFF00"/>
                </a:solidFill>
                <a:latin typeface="Times New Roman" pitchFamily="18" charset="0"/>
                <a:cs typeface="Times New Roman" pitchFamily="18" charset="0"/>
              </a:rPr>
              <a:t>4-5 cm</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7328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80" y="97349"/>
            <a:ext cx="882958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Presence </a:t>
            </a:r>
            <a:r>
              <a:rPr lang="en-US" sz="3600" dirty="0">
                <a:latin typeface="Times New Roman" pitchFamily="18" charset="0"/>
                <a:cs typeface="Times New Roman" pitchFamily="18" charset="0"/>
              </a:rPr>
              <a:t>or absence of </a:t>
            </a:r>
            <a:r>
              <a:rPr lang="en-US" sz="3600" dirty="0" smtClean="0">
                <a:latin typeface="Times New Roman" pitchFamily="18" charset="0"/>
                <a:cs typeface="Times New Roman" pitchFamily="18" charset="0"/>
              </a:rPr>
              <a:t>3 mitochondrial introns </a:t>
            </a:r>
            <a:r>
              <a:rPr lang="en-US" sz="3600" dirty="0">
                <a:latin typeface="Times New Roman" pitchFamily="18" charset="0"/>
                <a:cs typeface="Times New Roman" pitchFamily="18" charset="0"/>
              </a:rPr>
              <a:t>among land plants and two types of </a:t>
            </a:r>
            <a:r>
              <a:rPr lang="en-US" sz="3600" dirty="0" smtClean="0">
                <a:latin typeface="Times New Roman" pitchFamily="18" charset="0"/>
                <a:cs typeface="Times New Roman" pitchFamily="18" charset="0"/>
              </a:rPr>
              <a:t>algae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10.10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28" y="1267198"/>
            <a:ext cx="8862011" cy="4949952"/>
          </a:xfrm>
          <a:prstGeom prst="rect">
            <a:avLst/>
          </a:prstGeom>
        </p:spPr>
      </p:pic>
    </p:spTree>
    <p:extLst>
      <p:ext uri="{BB962C8B-B14F-4D97-AF65-F5344CB8AC3E}">
        <p14:creationId xmlns:p14="http://schemas.microsoft.com/office/powerpoint/2010/main" val="14909922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 </a:t>
            </a:r>
            <a:endParaRPr lang="en-US" dirty="0">
              <a:latin typeface="Times New Roman" pitchFamily="18" charset="0"/>
              <a:cs typeface="Times New Roman" pitchFamily="18" charset="0"/>
            </a:endParaRPr>
          </a:p>
        </p:txBody>
      </p:sp>
      <p:pic>
        <p:nvPicPr>
          <p:cNvPr id="5" name="Picture 4" descr="figure10_1.png"/>
          <p:cNvPicPr/>
          <p:nvPr/>
        </p:nvPicPr>
        <p:blipFill>
          <a:blip r:embed="rId3"/>
          <a:stretch>
            <a:fillRect/>
          </a:stretch>
        </p:blipFill>
        <p:spPr>
          <a:xfrm>
            <a:off x="4032250" y="0"/>
            <a:ext cx="5111750" cy="6709410"/>
          </a:xfrm>
          <a:prstGeom prst="rect">
            <a:avLst/>
          </a:prstGeom>
        </p:spPr>
      </p:pic>
      <p:sp>
        <p:nvSpPr>
          <p:cNvPr id="6" name="TextBox 3"/>
          <p:cNvSpPr txBox="1">
            <a:spLocks noChangeArrowheads="1"/>
          </p:cNvSpPr>
          <p:nvPr/>
        </p:nvSpPr>
        <p:spPr bwMode="auto">
          <a:xfrm>
            <a:off x="0" y="0"/>
            <a:ext cx="4032250"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Yucca </a:t>
            </a:r>
            <a:r>
              <a:rPr lang="en-US" sz="3600" dirty="0">
                <a:latin typeface="Times New Roman" pitchFamily="18" charset="0"/>
                <a:cs typeface="Times New Roman" pitchFamily="18" charset="0"/>
              </a:rPr>
              <a:t>plant, </a:t>
            </a:r>
            <a:r>
              <a:rPr lang="en-US" sz="3600" i="1" dirty="0">
                <a:latin typeface="Times New Roman" pitchFamily="18" charset="0"/>
                <a:cs typeface="Times New Roman" pitchFamily="18" charset="0"/>
              </a:rPr>
              <a:t>Yucca </a:t>
            </a:r>
            <a:r>
              <a:rPr lang="en-US" sz="3600" i="1" dirty="0" err="1" smtClean="0">
                <a:latin typeface="Times New Roman" pitchFamily="18" charset="0"/>
                <a:cs typeface="Times New Roman" pitchFamily="18" charset="0"/>
              </a:rPr>
              <a:t>filamentosa</a:t>
            </a:r>
            <a:endParaRPr lang="en-US" sz="3600" dirty="0">
              <a:latin typeface="Times New Roman" pitchFamily="18" charset="0"/>
              <a:cs typeface="Times New Roman" pitchFamily="18" charset="0"/>
            </a:endParaRPr>
          </a:p>
        </p:txBody>
      </p:sp>
      <p:sp>
        <p:nvSpPr>
          <p:cNvPr id="7" name="TextBox 3"/>
          <p:cNvSpPr txBox="1">
            <a:spLocks noChangeArrowheads="1"/>
          </p:cNvSpPr>
          <p:nvPr/>
        </p:nvSpPr>
        <p:spPr bwMode="auto">
          <a:xfrm>
            <a:off x="0" y="2816096"/>
            <a:ext cx="4032250"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Note large </a:t>
            </a:r>
            <a:r>
              <a:rPr lang="en-US" sz="3200" dirty="0">
                <a:latin typeface="Times New Roman" pitchFamily="18" charset="0"/>
                <a:cs typeface="Times New Roman" pitchFamily="18" charset="0"/>
              </a:rPr>
              <a:t>central stalk containing the </a:t>
            </a:r>
            <a:r>
              <a:rPr lang="en-US" sz="3200" dirty="0" smtClean="0">
                <a:latin typeface="Times New Roman" pitchFamily="18" charset="0"/>
                <a:cs typeface="Times New Roman" pitchFamily="18" charset="0"/>
              </a:rPr>
              <a:t>flowers</a:t>
            </a:r>
            <a:endParaRPr lang="en-US" sz="3200" dirty="0">
              <a:latin typeface="Times New Roman" pitchFamily="18" charset="0"/>
              <a:cs typeface="Times New Roman" pitchFamily="18" charset="0"/>
            </a:endParaRPr>
          </a:p>
        </p:txBody>
      </p:sp>
      <p:cxnSp>
        <p:nvCxnSpPr>
          <p:cNvPr id="3" name="Straight Arrow Connector 2"/>
          <p:cNvCxnSpPr/>
          <p:nvPr/>
        </p:nvCxnSpPr>
        <p:spPr>
          <a:xfrm flipV="1">
            <a:off x="3752850" y="1543051"/>
            <a:ext cx="2835275" cy="1811654"/>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8409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755267"/>
            <a:ext cx="9144000" cy="2308324"/>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10: Evolution of Ecological Systems</a:t>
            </a:r>
          </a:p>
          <a:p>
            <a:pPr algn="ct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Section 10.3: How </a:t>
            </a:r>
            <a:r>
              <a:rPr lang="en-US" sz="3600" dirty="0">
                <a:latin typeface="Times New Roman" pitchFamily="18" charset="0"/>
                <a:cs typeface="Times New Roman" pitchFamily="18" charset="0"/>
              </a:rPr>
              <a:t>have ecological communities adapted to </a:t>
            </a:r>
            <a:r>
              <a:rPr lang="en-US" sz="3600" dirty="0" smtClean="0">
                <a:latin typeface="Times New Roman" pitchFamily="18" charset="0"/>
                <a:cs typeface="Times New Roman" pitchFamily="18" charset="0"/>
              </a:rPr>
              <a:t>disturbance?</a:t>
            </a:r>
            <a:endParaRPr lang="en-US" sz="3600" dirty="0">
              <a:latin typeface="Times New Roman" pitchFamily="18" charset="0"/>
              <a:cs typeface="Times New Roman" pitchFamily="18" charset="0"/>
            </a:endParaRP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2102208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1.png"/>
          <p:cNvPicPr>
            <a:picLocks noChangeAspect="1"/>
          </p:cNvPicPr>
          <p:nvPr/>
        </p:nvPicPr>
        <p:blipFill>
          <a:blip r:embed="rId3"/>
          <a:stretch>
            <a:fillRect/>
          </a:stretch>
        </p:blipFill>
        <p:spPr>
          <a:xfrm>
            <a:off x="4514850" y="0"/>
            <a:ext cx="4629151" cy="6711922"/>
          </a:xfrm>
          <a:prstGeom prst="rect">
            <a:avLst/>
          </a:prstGeom>
        </p:spPr>
      </p:pic>
      <p:sp>
        <p:nvSpPr>
          <p:cNvPr id="3" name="Rectangle 2"/>
          <p:cNvSpPr/>
          <p:nvPr/>
        </p:nvSpPr>
        <p:spPr>
          <a:xfrm>
            <a:off x="171450" y="35689"/>
            <a:ext cx="4343400" cy="2308324"/>
          </a:xfrm>
          <a:prstGeom prst="rect">
            <a:avLst/>
          </a:prstGeom>
        </p:spPr>
        <p:txBody>
          <a:bodyPr wrap="square">
            <a:spAutoFit/>
          </a:bodyPr>
          <a:lstStyle/>
          <a:p>
            <a:pPr algn="ctr"/>
            <a:r>
              <a:rPr lang="en-US" sz="3600" dirty="0" smtClean="0">
                <a:latin typeface="Times New Roman" pitchFamily="18" charset="0"/>
                <a:cs typeface="Times New Roman" pitchFamily="18" charset="0"/>
              </a:rPr>
              <a:t>Stems </a:t>
            </a:r>
            <a:r>
              <a:rPr lang="en-US" sz="3600" dirty="0">
                <a:latin typeface="Times New Roman" pitchFamily="18" charset="0"/>
                <a:cs typeface="Times New Roman" pitchFamily="18" charset="0"/>
              </a:rPr>
              <a:t>that </a:t>
            </a:r>
            <a:r>
              <a:rPr lang="en-US" sz="3600" dirty="0" smtClean="0">
                <a:latin typeface="Times New Roman" pitchFamily="18" charset="0"/>
                <a:cs typeface="Times New Roman" pitchFamily="18" charset="0"/>
              </a:rPr>
              <a:t>survived </a:t>
            </a:r>
          </a:p>
          <a:p>
            <a:pPr algn="ctr"/>
            <a:r>
              <a:rPr lang="en-US" sz="3600" dirty="0" smtClean="0">
                <a:latin typeface="Times New Roman" pitchFamily="18" charset="0"/>
                <a:cs typeface="Times New Roman" pitchFamily="18" charset="0"/>
              </a:rPr>
              <a:t>or died </a:t>
            </a:r>
          </a:p>
          <a:p>
            <a:pPr algn="ctr"/>
            <a:r>
              <a:rPr lang="en-US" sz="3600" dirty="0" smtClean="0">
                <a:latin typeface="Times New Roman" pitchFamily="18" charset="0"/>
                <a:cs typeface="Times New Roman" pitchFamily="18" charset="0"/>
              </a:rPr>
              <a:t>after </a:t>
            </a:r>
            <a:r>
              <a:rPr lang="en-US" sz="3600" dirty="0">
                <a:latin typeface="Times New Roman" pitchFamily="18" charset="0"/>
                <a:cs typeface="Times New Roman" pitchFamily="18" charset="0"/>
              </a:rPr>
              <a:t>exposure to a particular </a:t>
            </a:r>
            <a:r>
              <a:rPr lang="en-US" sz="3600" dirty="0" smtClean="0">
                <a:latin typeface="Times New Roman" pitchFamily="18" charset="0"/>
                <a:cs typeface="Times New Roman" pitchFamily="18" charset="0"/>
              </a:rPr>
              <a:t>temperature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10.11 </a:t>
            </a:r>
            <a:endParaRPr lang="en-US" dirty="0">
              <a:latin typeface="Times New Roman" pitchFamily="18" charset="0"/>
              <a:cs typeface="Times New Roman" pitchFamily="18" charset="0"/>
            </a:endParaRPr>
          </a:p>
        </p:txBody>
      </p:sp>
      <p:cxnSp>
        <p:nvCxnSpPr>
          <p:cNvPr id="5" name="Straight Arrow Connector 4"/>
          <p:cNvCxnSpPr/>
          <p:nvPr/>
        </p:nvCxnSpPr>
        <p:spPr>
          <a:xfrm>
            <a:off x="4210050" y="358798"/>
            <a:ext cx="2247900" cy="441302"/>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086100" y="903299"/>
            <a:ext cx="2419350" cy="220651"/>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09575" y="3355961"/>
            <a:ext cx="2886075" cy="1200329"/>
          </a:xfrm>
          <a:prstGeom prst="rect">
            <a:avLst/>
          </a:prstGeom>
        </p:spPr>
        <p:txBody>
          <a:bodyPr wrap="square">
            <a:spAutoFit/>
          </a:bodyPr>
          <a:lstStyle/>
          <a:p>
            <a:r>
              <a:rPr lang="en-US" sz="2400" dirty="0" smtClean="0">
                <a:latin typeface="Times New Roman" pitchFamily="18" charset="0"/>
                <a:cs typeface="Times New Roman" pitchFamily="18" charset="0"/>
              </a:rPr>
              <a:t>Regression lines = estimated </a:t>
            </a:r>
            <a:r>
              <a:rPr lang="en-US" sz="2400" dirty="0">
                <a:latin typeface="Times New Roman" pitchFamily="18" charset="0"/>
                <a:cs typeface="Times New Roman" pitchFamily="18" charset="0"/>
              </a:rPr>
              <a:t>lethal </a:t>
            </a:r>
            <a:r>
              <a:rPr lang="en-US" sz="2400" dirty="0" smtClean="0">
                <a:latin typeface="Times New Roman" pitchFamily="18" charset="0"/>
                <a:cs typeface="Times New Roman" pitchFamily="18" charset="0"/>
              </a:rPr>
              <a:t>temp. </a:t>
            </a:r>
            <a:r>
              <a:rPr lang="en-US" sz="2400" dirty="0">
                <a:latin typeface="Times New Roman" pitchFamily="18" charset="0"/>
                <a:cs typeface="Times New Roman" pitchFamily="18" charset="0"/>
              </a:rPr>
              <a:t>for </a:t>
            </a:r>
            <a:r>
              <a:rPr lang="en-US" sz="2400" dirty="0" smtClean="0">
                <a:latin typeface="Times New Roman" pitchFamily="18" charset="0"/>
                <a:cs typeface="Times New Roman" pitchFamily="18" charset="0"/>
              </a:rPr>
              <a:t>any diameter</a:t>
            </a:r>
          </a:p>
        </p:txBody>
      </p:sp>
      <p:cxnSp>
        <p:nvCxnSpPr>
          <p:cNvPr id="9" name="Straight Arrow Connector 8"/>
          <p:cNvCxnSpPr/>
          <p:nvPr/>
        </p:nvCxnSpPr>
        <p:spPr>
          <a:xfrm flipV="1">
            <a:off x="2488367" y="1962150"/>
            <a:ext cx="3436183" cy="158115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88367" y="3752850"/>
            <a:ext cx="4229933" cy="80645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295775" y="4762500"/>
            <a:ext cx="2333625" cy="9293"/>
          </a:xfrm>
          <a:prstGeom prst="straightConnector1">
            <a:avLst/>
          </a:prstGeom>
          <a:ln w="28575">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648450" y="4762500"/>
            <a:ext cx="19050" cy="1280886"/>
          </a:xfrm>
          <a:prstGeom prst="straightConnector1">
            <a:avLst/>
          </a:prstGeom>
          <a:ln w="28575">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211887" y="5689600"/>
            <a:ext cx="4763" cy="353786"/>
          </a:xfrm>
          <a:prstGeom prst="straightConnector1">
            <a:avLst/>
          </a:prstGeom>
          <a:ln w="28575">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295775" y="5687211"/>
            <a:ext cx="1909536" cy="2389"/>
          </a:xfrm>
          <a:prstGeom prst="straightConnector1">
            <a:avLst/>
          </a:prstGeom>
          <a:ln w="28575">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29933" y="4618113"/>
            <a:ext cx="2676525" cy="1569660"/>
          </a:xfrm>
          <a:prstGeom prst="rect">
            <a:avLst/>
          </a:prstGeom>
        </p:spPr>
        <p:txBody>
          <a:bodyPr wrap="square">
            <a:spAutoFit/>
          </a:bodyPr>
          <a:lstStyle/>
          <a:p>
            <a:r>
              <a:rPr lang="en-US" sz="2400" dirty="0" smtClean="0">
                <a:latin typeface="Times New Roman" pitchFamily="18" charset="0"/>
                <a:cs typeface="Times New Roman" pitchFamily="18" charset="0"/>
              </a:rPr>
              <a:t>Estimated lethal </a:t>
            </a:r>
            <a:r>
              <a:rPr lang="en-US" sz="2400" dirty="0" err="1" smtClean="0">
                <a:latin typeface="Times New Roman" pitchFamily="18" charset="0"/>
                <a:cs typeface="Times New Roman" pitchFamily="18" charset="0"/>
              </a:rPr>
              <a:t>temp.s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a:t>
            </a:r>
            <a:r>
              <a:rPr lang="en-US" sz="2400" dirty="0" smtClean="0">
                <a:latin typeface="Times New Roman" pitchFamily="18" charset="0"/>
                <a:cs typeface="Times New Roman" pitchFamily="18" charset="0"/>
              </a:rPr>
              <a:t>30 and 20 mm diameter monkey bread trees</a:t>
            </a:r>
          </a:p>
        </p:txBody>
      </p:sp>
      <p:cxnSp>
        <p:nvCxnSpPr>
          <p:cNvPr id="28" name="Straight Arrow Connector 27"/>
          <p:cNvCxnSpPr/>
          <p:nvPr/>
        </p:nvCxnSpPr>
        <p:spPr>
          <a:xfrm>
            <a:off x="3676650" y="5687211"/>
            <a:ext cx="619125" cy="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314700" y="4790843"/>
            <a:ext cx="914400" cy="362968"/>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8588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2.png"/>
          <p:cNvPicPr>
            <a:picLocks noChangeAspect="1"/>
          </p:cNvPicPr>
          <p:nvPr/>
        </p:nvPicPr>
        <p:blipFill>
          <a:blip r:embed="rId3"/>
          <a:stretch>
            <a:fillRect/>
          </a:stretch>
        </p:blipFill>
        <p:spPr>
          <a:xfrm>
            <a:off x="981993" y="1085850"/>
            <a:ext cx="6993722" cy="5245099"/>
          </a:xfrm>
          <a:prstGeom prst="rect">
            <a:avLst/>
          </a:prstGeom>
        </p:spPr>
      </p:pic>
      <p:sp>
        <p:nvSpPr>
          <p:cNvPr id="3" name="Rectangle 2"/>
          <p:cNvSpPr/>
          <p:nvPr/>
        </p:nvSpPr>
        <p:spPr>
          <a:xfrm>
            <a:off x="209550" y="59889"/>
            <a:ext cx="8705850" cy="1200329"/>
          </a:xfrm>
          <a:prstGeom prst="rect">
            <a:avLst/>
          </a:prstGeom>
        </p:spPr>
        <p:txBody>
          <a:bodyPr wrap="square">
            <a:spAutoFit/>
          </a:bodyPr>
          <a:lstStyle/>
          <a:p>
            <a:r>
              <a:rPr lang="en-US" sz="3600" dirty="0" smtClean="0">
                <a:latin typeface="Times New Roman" pitchFamily="18" charset="0"/>
                <a:cs typeface="Times New Roman" pitchFamily="18" charset="0"/>
              </a:rPr>
              <a:t>Cumulative </a:t>
            </a:r>
            <a:r>
              <a:rPr lang="en-US" sz="3600" dirty="0">
                <a:latin typeface="Times New Roman" pitchFamily="18" charset="0"/>
                <a:cs typeface="Times New Roman" pitchFamily="18" charset="0"/>
              </a:rPr>
              <a:t>frequency distributions of heights of re-sprouting stems of </a:t>
            </a:r>
            <a:r>
              <a:rPr lang="en-US" sz="3600" dirty="0" smtClean="0">
                <a:latin typeface="Times New Roman" pitchFamily="18" charset="0"/>
                <a:cs typeface="Times New Roman" pitchFamily="18" charset="0"/>
              </a:rPr>
              <a:t>two savanna trees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036165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2.png"/>
          <p:cNvPicPr>
            <a:picLocks noChangeAspect="1"/>
          </p:cNvPicPr>
          <p:nvPr/>
        </p:nvPicPr>
        <p:blipFill>
          <a:blip r:embed="rId3"/>
          <a:stretch>
            <a:fillRect/>
          </a:stretch>
        </p:blipFill>
        <p:spPr>
          <a:xfrm>
            <a:off x="981993" y="1085850"/>
            <a:ext cx="6993722" cy="5245099"/>
          </a:xfrm>
          <a:prstGeom prst="rect">
            <a:avLst/>
          </a:prstGeom>
        </p:spPr>
      </p:pic>
      <p:sp>
        <p:nvSpPr>
          <p:cNvPr id="3" name="Rectangle 2"/>
          <p:cNvSpPr/>
          <p:nvPr/>
        </p:nvSpPr>
        <p:spPr>
          <a:xfrm>
            <a:off x="209550" y="59889"/>
            <a:ext cx="8705850" cy="1200329"/>
          </a:xfrm>
          <a:prstGeom prst="rect">
            <a:avLst/>
          </a:prstGeom>
        </p:spPr>
        <p:txBody>
          <a:bodyPr wrap="square">
            <a:spAutoFit/>
          </a:bodyPr>
          <a:lstStyle/>
          <a:p>
            <a:r>
              <a:rPr lang="en-US" sz="3600" dirty="0" smtClean="0">
                <a:latin typeface="Times New Roman" pitchFamily="18" charset="0"/>
                <a:cs typeface="Times New Roman" pitchFamily="18" charset="0"/>
              </a:rPr>
              <a:t>Cumulative </a:t>
            </a:r>
            <a:r>
              <a:rPr lang="en-US" sz="3600" dirty="0">
                <a:latin typeface="Times New Roman" pitchFamily="18" charset="0"/>
                <a:cs typeface="Times New Roman" pitchFamily="18" charset="0"/>
              </a:rPr>
              <a:t>frequency distributions of heights of re-sprouting stems of </a:t>
            </a:r>
            <a:r>
              <a:rPr lang="en-US" sz="3600" dirty="0" smtClean="0">
                <a:latin typeface="Times New Roman" pitchFamily="18" charset="0"/>
                <a:cs typeface="Times New Roman" pitchFamily="18" charset="0"/>
              </a:rPr>
              <a:t>two savanna trees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10.12</a:t>
            </a:r>
            <a:endParaRPr lang="en-US" dirty="0">
              <a:latin typeface="Times New Roman" pitchFamily="18" charset="0"/>
              <a:cs typeface="Times New Roman" pitchFamily="18" charset="0"/>
            </a:endParaRPr>
          </a:p>
        </p:txBody>
      </p:sp>
      <p:sp>
        <p:nvSpPr>
          <p:cNvPr id="5" name="Rectangle 4"/>
          <p:cNvSpPr/>
          <p:nvPr/>
        </p:nvSpPr>
        <p:spPr>
          <a:xfrm>
            <a:off x="4478854" y="2998034"/>
            <a:ext cx="3428688" cy="830997"/>
          </a:xfrm>
          <a:prstGeom prst="rect">
            <a:avLst/>
          </a:prstGeom>
        </p:spPr>
        <p:txBody>
          <a:bodyPr wrap="square">
            <a:spAutoFit/>
          </a:bodyPr>
          <a:lstStyle/>
          <a:p>
            <a:r>
              <a:rPr lang="en-US" sz="2400" dirty="0" smtClean="0">
                <a:latin typeface="Times New Roman" pitchFamily="18" charset="0"/>
                <a:cs typeface="Times New Roman" pitchFamily="18" charset="0"/>
              </a:rPr>
              <a:t>Distribution of ordeal tree re-sprouted stems</a:t>
            </a:r>
          </a:p>
        </p:txBody>
      </p:sp>
      <p:cxnSp>
        <p:nvCxnSpPr>
          <p:cNvPr id="6" name="Straight Arrow Connector 5"/>
          <p:cNvCxnSpPr/>
          <p:nvPr/>
        </p:nvCxnSpPr>
        <p:spPr>
          <a:xfrm flipH="1" flipV="1">
            <a:off x="3072984" y="2998034"/>
            <a:ext cx="1489492" cy="273571"/>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817730" y="4043493"/>
            <a:ext cx="3837482" cy="830997"/>
          </a:xfrm>
          <a:prstGeom prst="rect">
            <a:avLst/>
          </a:prstGeom>
        </p:spPr>
        <p:txBody>
          <a:bodyPr wrap="square">
            <a:spAutoFit/>
          </a:bodyPr>
          <a:lstStyle/>
          <a:p>
            <a:r>
              <a:rPr lang="en-US" sz="2400" dirty="0" smtClean="0">
                <a:latin typeface="Times New Roman" pitchFamily="18" charset="0"/>
                <a:cs typeface="Times New Roman" pitchFamily="18" charset="0"/>
              </a:rPr>
              <a:t>Distribution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ordeal </a:t>
            </a:r>
            <a:r>
              <a:rPr lang="en-US" sz="2400" dirty="0">
                <a:latin typeface="Times New Roman" pitchFamily="18" charset="0"/>
                <a:cs typeface="Times New Roman" pitchFamily="18" charset="0"/>
              </a:rPr>
              <a:t>stem heights multiplied by </a:t>
            </a:r>
            <a:r>
              <a:rPr lang="en-US" sz="2400" dirty="0" smtClean="0">
                <a:latin typeface="Times New Roman" pitchFamily="18" charset="0"/>
                <a:cs typeface="Times New Roman" pitchFamily="18" charset="0"/>
              </a:rPr>
              <a:t>2.26</a:t>
            </a:r>
            <a:endParaRPr lang="en-US" sz="2400" dirty="0">
              <a:latin typeface="Times New Roman" pitchFamily="18" charset="0"/>
              <a:cs typeface="Times New Roman" pitchFamily="18" charset="0"/>
            </a:endParaRPr>
          </a:p>
        </p:txBody>
      </p:sp>
      <p:cxnSp>
        <p:nvCxnSpPr>
          <p:cNvPr id="9" name="Straight Arrow Connector 8"/>
          <p:cNvCxnSpPr/>
          <p:nvPr/>
        </p:nvCxnSpPr>
        <p:spPr>
          <a:xfrm flipH="1" flipV="1">
            <a:off x="3402767" y="3829031"/>
            <a:ext cx="567363" cy="428176"/>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6207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1185"/>
            <a:ext cx="8477250" cy="646331"/>
          </a:xfrm>
          <a:prstGeom prst="rect">
            <a:avLst/>
          </a:prstGeom>
        </p:spPr>
        <p:txBody>
          <a:bodyPr wrap="square">
            <a:spAutoFit/>
          </a:bodyPr>
          <a:lstStyle/>
          <a:p>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10.2:  How fast did the trees grow?</a:t>
            </a:r>
            <a:endParaRPr lang="en-US" sz="3600" dirty="0">
              <a:latin typeface="Times New Roman" pitchFamily="18" charset="0"/>
              <a:cs typeface="Times New Roman" pitchFamily="18" charset="0"/>
            </a:endParaRPr>
          </a:p>
        </p:txBody>
      </p:sp>
      <p:sp>
        <p:nvSpPr>
          <p:cNvPr id="3" name="Rectangle 2"/>
          <p:cNvSpPr/>
          <p:nvPr/>
        </p:nvSpPr>
        <p:spPr>
          <a:xfrm>
            <a:off x="66675" y="1004590"/>
            <a:ext cx="8724900" cy="5693866"/>
          </a:xfrm>
          <a:prstGeom prst="rect">
            <a:avLst/>
          </a:prstGeom>
        </p:spPr>
        <p:txBody>
          <a:bodyPr wrap="square">
            <a:spAutoFit/>
          </a:bodyPr>
          <a:lstStyle/>
          <a:p>
            <a:pPr marL="342900" indent="-342900">
              <a:buFont typeface="Arial" pitchFamily="34" charset="0"/>
              <a:buChar char="•"/>
            </a:pPr>
            <a:r>
              <a:rPr lang="en-US" sz="2800" dirty="0" smtClean="0">
                <a:latin typeface="Times New Roman" pitchFamily="18" charset="0"/>
                <a:cs typeface="Times New Roman" pitchFamily="18" charset="0"/>
              </a:rPr>
              <a:t>Adaptation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fire: re-sprouting from roots </a:t>
            </a:r>
          </a:p>
          <a:p>
            <a:pPr marL="342900" indent="-342900">
              <a:buFont typeface="Arial" pitchFamily="34" charset="0"/>
              <a:buChar char="•"/>
            </a:pPr>
            <a:r>
              <a:rPr lang="en-US" sz="2800" dirty="0" smtClean="0">
                <a:latin typeface="Times New Roman" pitchFamily="18" charset="0"/>
                <a:cs typeface="Times New Roman" pitchFamily="18" charset="0"/>
              </a:rPr>
              <a:t>Do re-sprouted </a:t>
            </a:r>
            <a:r>
              <a:rPr lang="en-US" sz="2800" dirty="0">
                <a:latin typeface="Times New Roman" pitchFamily="18" charset="0"/>
                <a:cs typeface="Times New Roman" pitchFamily="18" charset="0"/>
              </a:rPr>
              <a:t>stems of one tree species </a:t>
            </a:r>
            <a:r>
              <a:rPr lang="en-US" sz="2800" dirty="0" smtClean="0">
                <a:latin typeface="Times New Roman" pitchFamily="18" charset="0"/>
                <a:cs typeface="Times New Roman" pitchFamily="18" charset="0"/>
              </a:rPr>
              <a:t>grow faster </a:t>
            </a:r>
            <a:r>
              <a:rPr lang="en-US" sz="2800" dirty="0">
                <a:latin typeface="Times New Roman" pitchFamily="18" charset="0"/>
                <a:cs typeface="Times New Roman" pitchFamily="18" charset="0"/>
              </a:rPr>
              <a:t>than </a:t>
            </a:r>
            <a:r>
              <a:rPr lang="en-US" sz="2800" dirty="0" smtClean="0">
                <a:latin typeface="Times New Roman" pitchFamily="18" charset="0"/>
                <a:cs typeface="Times New Roman" pitchFamily="18" charset="0"/>
              </a:rPr>
              <a:t>another?  </a:t>
            </a:r>
          </a:p>
          <a:p>
            <a:pPr marL="342900" indent="-342900">
              <a:buFont typeface="Arial" pitchFamily="34" charset="0"/>
              <a:buChar char="•"/>
            </a:pPr>
            <a:r>
              <a:rPr lang="en-US" sz="2800" dirty="0" smtClean="0">
                <a:latin typeface="Times New Roman" pitchFamily="18" charset="0"/>
                <a:cs typeface="Times New Roman" pitchFamily="18" charset="0"/>
              </a:rPr>
              <a:t>Could not </a:t>
            </a:r>
            <a:r>
              <a:rPr lang="en-US" sz="2800" dirty="0">
                <a:latin typeface="Times New Roman" pitchFamily="18" charset="0"/>
                <a:cs typeface="Times New Roman" pitchFamily="18" charset="0"/>
              </a:rPr>
              <a:t>directly measure </a:t>
            </a:r>
            <a:r>
              <a:rPr lang="en-US" sz="2800" dirty="0" smtClean="0">
                <a:latin typeface="Times New Roman" pitchFamily="18" charset="0"/>
                <a:cs typeface="Times New Roman" pitchFamily="18" charset="0"/>
              </a:rPr>
              <a:t>growth </a:t>
            </a:r>
            <a:r>
              <a:rPr lang="en-US" sz="2800" dirty="0">
                <a:latin typeface="Times New Roman" pitchFamily="18" charset="0"/>
                <a:cs typeface="Times New Roman" pitchFamily="18" charset="0"/>
              </a:rPr>
              <a:t>rate of </a:t>
            </a:r>
            <a:r>
              <a:rPr lang="en-US" sz="2800" dirty="0" smtClean="0">
                <a:latin typeface="Times New Roman" pitchFamily="18" charset="0"/>
                <a:cs typeface="Times New Roman" pitchFamily="18" charset="0"/>
              </a:rPr>
              <a:t>hundreds </a:t>
            </a:r>
            <a:r>
              <a:rPr lang="en-US" sz="2800" dirty="0">
                <a:latin typeface="Times New Roman" pitchFamily="18" charset="0"/>
                <a:cs typeface="Times New Roman" pitchFamily="18" charset="0"/>
              </a:rPr>
              <a:t>of re-sprouted </a:t>
            </a:r>
            <a:r>
              <a:rPr lang="en-US" sz="2800" dirty="0" smtClean="0">
                <a:latin typeface="Times New Roman" pitchFamily="18" charset="0"/>
                <a:cs typeface="Times New Roman" pitchFamily="18" charset="0"/>
              </a:rPr>
              <a:t>stems</a:t>
            </a:r>
          </a:p>
          <a:p>
            <a:pPr marL="800100" lvl="1" indent="-342900">
              <a:buFont typeface="Arial" pitchFamily="34" charset="0"/>
              <a:buChar char="•"/>
            </a:pPr>
            <a:r>
              <a:rPr lang="en-US" sz="2800" dirty="0" smtClean="0">
                <a:latin typeface="Times New Roman" pitchFamily="18" charset="0"/>
                <a:cs typeface="Times New Roman" pitchFamily="18" charset="0"/>
              </a:rPr>
              <a:t>Requires measurement of each </a:t>
            </a:r>
            <a:r>
              <a:rPr lang="en-US" sz="2800" dirty="0">
                <a:latin typeface="Times New Roman" pitchFamily="18" charset="0"/>
                <a:cs typeface="Times New Roman" pitchFamily="18" charset="0"/>
              </a:rPr>
              <a:t>stem </a:t>
            </a:r>
            <a:r>
              <a:rPr lang="en-US" sz="2800" dirty="0" smtClean="0">
                <a:latin typeface="Times New Roman" pitchFamily="18" charset="0"/>
                <a:cs typeface="Times New Roman" pitchFamily="18" charset="0"/>
              </a:rPr>
              <a:t>at intervals </a:t>
            </a:r>
          </a:p>
          <a:p>
            <a:pPr marL="342900" indent="-342900">
              <a:buFont typeface="Arial" pitchFamily="34" charset="0"/>
              <a:buChar char="•"/>
            </a:pPr>
            <a:r>
              <a:rPr lang="en-US" sz="2800" dirty="0" smtClean="0">
                <a:latin typeface="Times New Roman" pitchFamily="18" charset="0"/>
                <a:cs typeface="Times New Roman" pitchFamily="18" charset="0"/>
              </a:rPr>
              <a:t>Growth </a:t>
            </a:r>
            <a:r>
              <a:rPr lang="en-US" sz="2800" dirty="0">
                <a:latin typeface="Times New Roman" pitchFamily="18" charset="0"/>
                <a:cs typeface="Times New Roman" pitchFamily="18" charset="0"/>
              </a:rPr>
              <a:t>rate </a:t>
            </a:r>
            <a:r>
              <a:rPr lang="en-US" sz="2800" dirty="0" smtClean="0">
                <a:latin typeface="Times New Roman" pitchFamily="18" charset="0"/>
                <a:cs typeface="Times New Roman" pitchFamily="18" charset="0"/>
              </a:rPr>
              <a:t>measured indirectly </a:t>
            </a:r>
            <a:r>
              <a:rPr lang="en-US" sz="2800" dirty="0">
                <a:latin typeface="Times New Roman" pitchFamily="18" charset="0"/>
                <a:cs typeface="Times New Roman" pitchFamily="18" charset="0"/>
              </a:rPr>
              <a:t>using </a:t>
            </a:r>
            <a:r>
              <a:rPr lang="en-US" sz="2800" dirty="0" smtClean="0">
                <a:latin typeface="Times New Roman" pitchFamily="18" charset="0"/>
                <a:cs typeface="Times New Roman" pitchFamily="18" charset="0"/>
              </a:rPr>
              <a:t>cumulative </a:t>
            </a:r>
            <a:r>
              <a:rPr lang="en-US" sz="2800" dirty="0">
                <a:latin typeface="Times New Roman" pitchFamily="18" charset="0"/>
                <a:cs typeface="Times New Roman" pitchFamily="18" charset="0"/>
              </a:rPr>
              <a:t>frequency distributions of re-sprouted stem heights just before a </a:t>
            </a:r>
            <a:r>
              <a:rPr lang="en-US" sz="2800" dirty="0" smtClean="0">
                <a:latin typeface="Times New Roman" pitchFamily="18" charset="0"/>
                <a:cs typeface="Times New Roman" pitchFamily="18" charset="0"/>
              </a:rPr>
              <a:t>fire</a:t>
            </a:r>
          </a:p>
          <a:p>
            <a:pPr marL="800100" lvl="1" indent="-342900">
              <a:buFont typeface="Arial" pitchFamily="34" charset="0"/>
              <a:buChar char="•"/>
            </a:pPr>
            <a:r>
              <a:rPr lang="en-US" sz="2800" dirty="0" smtClean="0">
                <a:latin typeface="Times New Roman" pitchFamily="18" charset="0"/>
                <a:cs typeface="Times New Roman" pitchFamily="18" charset="0"/>
              </a:rPr>
              <a:t>Distribution is proportion </a:t>
            </a:r>
            <a:r>
              <a:rPr lang="en-US" sz="2800" dirty="0">
                <a:latin typeface="Times New Roman" pitchFamily="18" charset="0"/>
                <a:cs typeface="Times New Roman" pitchFamily="18" charset="0"/>
              </a:rPr>
              <a:t>of trees whose height is less than or equal to a given </a:t>
            </a:r>
            <a:r>
              <a:rPr lang="en-US" sz="2800" dirty="0" smtClean="0">
                <a:latin typeface="Times New Roman" pitchFamily="18" charset="0"/>
                <a:cs typeface="Times New Roman" pitchFamily="18" charset="0"/>
              </a:rPr>
              <a:t>value</a:t>
            </a:r>
          </a:p>
          <a:p>
            <a:pPr marL="342900" indent="-342900">
              <a:buFont typeface="Arial" pitchFamily="34" charset="0"/>
              <a:buChar char="•"/>
            </a:pPr>
            <a:r>
              <a:rPr lang="en-US" sz="2800" dirty="0" smtClean="0">
                <a:latin typeface="Times New Roman" pitchFamily="18" charset="0"/>
                <a:cs typeface="Times New Roman" pitchFamily="18" charset="0"/>
              </a:rPr>
              <a:t>BME helps </a:t>
            </a:r>
            <a:r>
              <a:rPr lang="en-US" sz="2800" dirty="0">
                <a:latin typeface="Times New Roman" pitchFamily="18" charset="0"/>
                <a:cs typeface="Times New Roman" pitchFamily="18" charset="0"/>
              </a:rPr>
              <a:t>understand how to interpret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use </a:t>
            </a:r>
            <a:r>
              <a:rPr lang="en-US" sz="2800" dirty="0" smtClean="0">
                <a:latin typeface="Times New Roman" pitchFamily="18" charset="0"/>
                <a:cs typeface="Times New Roman" pitchFamily="18" charset="0"/>
              </a:rPr>
              <a:t>this graph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4093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2.png"/>
          <p:cNvPicPr>
            <a:picLocks noChangeAspect="1"/>
          </p:cNvPicPr>
          <p:nvPr/>
        </p:nvPicPr>
        <p:blipFill>
          <a:blip r:embed="rId3"/>
          <a:stretch>
            <a:fillRect/>
          </a:stretch>
        </p:blipFill>
        <p:spPr>
          <a:xfrm>
            <a:off x="981993" y="1085850"/>
            <a:ext cx="6993722" cy="5245099"/>
          </a:xfrm>
          <a:prstGeom prst="rect">
            <a:avLst/>
          </a:prstGeom>
        </p:spPr>
      </p:pic>
      <p:sp>
        <p:nvSpPr>
          <p:cNvPr id="3" name="Rectangle 2"/>
          <p:cNvSpPr/>
          <p:nvPr/>
        </p:nvSpPr>
        <p:spPr>
          <a:xfrm>
            <a:off x="209550" y="59889"/>
            <a:ext cx="8705850" cy="1200329"/>
          </a:xfrm>
          <a:prstGeom prst="rect">
            <a:avLst/>
          </a:prstGeom>
        </p:spPr>
        <p:txBody>
          <a:bodyPr wrap="square">
            <a:spAutoFit/>
          </a:bodyPr>
          <a:lstStyle/>
          <a:p>
            <a:r>
              <a:rPr lang="en-US" sz="3600" dirty="0" smtClean="0">
                <a:latin typeface="Times New Roman" pitchFamily="18" charset="0"/>
                <a:cs typeface="Times New Roman" pitchFamily="18" charset="0"/>
              </a:rPr>
              <a:t>Cumulative </a:t>
            </a:r>
            <a:r>
              <a:rPr lang="en-US" sz="3600" dirty="0">
                <a:latin typeface="Times New Roman" pitchFamily="18" charset="0"/>
                <a:cs typeface="Times New Roman" pitchFamily="18" charset="0"/>
              </a:rPr>
              <a:t>frequency distributions of heights of re-sprouting stems of </a:t>
            </a:r>
            <a:r>
              <a:rPr lang="en-US" sz="3600" dirty="0" smtClean="0">
                <a:latin typeface="Times New Roman" pitchFamily="18" charset="0"/>
                <a:cs typeface="Times New Roman" pitchFamily="18" charset="0"/>
              </a:rPr>
              <a:t>two savanna trees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10.12</a:t>
            </a:r>
            <a:endParaRPr lang="en-US" dirty="0">
              <a:latin typeface="Times New Roman" pitchFamily="18" charset="0"/>
              <a:cs typeface="Times New Roman" pitchFamily="18" charset="0"/>
            </a:endParaRPr>
          </a:p>
        </p:txBody>
      </p:sp>
      <p:sp>
        <p:nvSpPr>
          <p:cNvPr id="5" name="Rectangle 4"/>
          <p:cNvSpPr/>
          <p:nvPr/>
        </p:nvSpPr>
        <p:spPr>
          <a:xfrm>
            <a:off x="4508834" y="3028014"/>
            <a:ext cx="3428688" cy="461665"/>
          </a:xfrm>
          <a:prstGeom prst="rect">
            <a:avLst/>
          </a:prstGeom>
        </p:spPr>
        <p:txBody>
          <a:bodyPr wrap="square">
            <a:spAutoFit/>
          </a:bodyPr>
          <a:lstStyle/>
          <a:p>
            <a:r>
              <a:rPr lang="en-US" sz="2400" dirty="0" smtClean="0">
                <a:latin typeface="Times New Roman" pitchFamily="18" charset="0"/>
                <a:cs typeface="Times New Roman" pitchFamily="18" charset="0"/>
              </a:rPr>
              <a:t>Finding the median height</a:t>
            </a:r>
          </a:p>
        </p:txBody>
      </p:sp>
      <p:cxnSp>
        <p:nvCxnSpPr>
          <p:cNvPr id="6" name="Straight Arrow Connector 5"/>
          <p:cNvCxnSpPr/>
          <p:nvPr/>
        </p:nvCxnSpPr>
        <p:spPr>
          <a:xfrm flipH="1" flipV="1">
            <a:off x="2263515" y="3271605"/>
            <a:ext cx="2298961" cy="1"/>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000641" y="3272603"/>
            <a:ext cx="1" cy="2431029"/>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922911" y="3280223"/>
            <a:ext cx="1" cy="2431029"/>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2413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1185"/>
            <a:ext cx="8477250" cy="646331"/>
          </a:xfrm>
          <a:prstGeom prst="rect">
            <a:avLst/>
          </a:prstGeom>
        </p:spPr>
        <p:txBody>
          <a:bodyPr wrap="square">
            <a:spAutoFit/>
          </a:bodyPr>
          <a:lstStyle/>
          <a:p>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10.2:  How fast did the trees grow?</a:t>
            </a:r>
            <a:endParaRPr lang="en-US" sz="3600" dirty="0">
              <a:latin typeface="Times New Roman" pitchFamily="18" charset="0"/>
              <a:cs typeface="Times New Roman" pitchFamily="18" charset="0"/>
            </a:endParaRPr>
          </a:p>
        </p:txBody>
      </p:sp>
      <p:sp>
        <p:nvSpPr>
          <p:cNvPr id="3" name="Rectangle 2"/>
          <p:cNvSpPr/>
          <p:nvPr/>
        </p:nvSpPr>
        <p:spPr>
          <a:xfrm>
            <a:off x="190500" y="775680"/>
            <a:ext cx="8724900" cy="6001643"/>
          </a:xfrm>
          <a:prstGeom prst="rect">
            <a:avLst/>
          </a:prstGeom>
        </p:spPr>
        <p:txBody>
          <a:bodyPr wrap="square">
            <a:spAutoFit/>
          </a:bodyPr>
          <a:lstStyle/>
          <a:p>
            <a:r>
              <a:rPr lang="en-US" sz="2400" b="1" dirty="0" smtClean="0">
                <a:latin typeface="Times New Roman" pitchFamily="18" charset="0"/>
                <a:cs typeface="Times New Roman" pitchFamily="18" charset="0"/>
              </a:rPr>
              <a:t>BioMath </a:t>
            </a:r>
            <a:r>
              <a:rPr lang="en-US" sz="2400" b="1" dirty="0">
                <a:latin typeface="Times New Roman" pitchFamily="18" charset="0"/>
                <a:cs typeface="Times New Roman" pitchFamily="18" charset="0"/>
              </a:rPr>
              <a:t>Exploration </a:t>
            </a:r>
            <a:r>
              <a:rPr lang="en-US" sz="2400" b="1" dirty="0" smtClean="0">
                <a:latin typeface="Times New Roman" pitchFamily="18" charset="0"/>
                <a:cs typeface="Times New Roman" pitchFamily="18" charset="0"/>
              </a:rPr>
              <a:t>IQs</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10.2a: Suppose that a sample of 5 trees had grown from sprouts to heights of 22, 28, 30, 35, and 46 cm, respectively, in one year. What is their average height? What is their average growth rate</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solidFill>
                  <a:srgbClr val="FF0000"/>
                </a:solidFill>
                <a:latin typeface="Times New Roman" pitchFamily="18" charset="0"/>
                <a:cs typeface="Times New Roman" pitchFamily="18" charset="0"/>
              </a:rPr>
              <a:t>32.2 cm; 32.2 cm/</a:t>
            </a:r>
            <a:r>
              <a:rPr lang="en-US" sz="2400" dirty="0" err="1" smtClean="0">
                <a:solidFill>
                  <a:srgbClr val="FF0000"/>
                </a:solidFill>
                <a:latin typeface="Times New Roman" pitchFamily="18" charset="0"/>
                <a:cs typeface="Times New Roman" pitchFamily="18" charset="0"/>
              </a:rPr>
              <a:t>yr</a:t>
            </a:r>
            <a:endParaRPr lang="en-US" sz="2400" dirty="0">
              <a:solidFill>
                <a:srgbClr val="FF0000"/>
              </a:solidFill>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10.2b: Given that the heights represented in Figure 10.12 were measured just before a fire, for approximately how long had these re-sprouted stems been growing</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solidFill>
                  <a:srgbClr val="FF0000"/>
                </a:solidFill>
                <a:latin typeface="Times New Roman" pitchFamily="18" charset="0"/>
                <a:cs typeface="Times New Roman" pitchFamily="18" charset="0"/>
              </a:rPr>
              <a:t>Up to the time since last fire</a:t>
            </a:r>
            <a:endParaRPr lang="en-US" sz="2400" dirty="0">
              <a:solidFill>
                <a:srgbClr val="FF0000"/>
              </a:solidFill>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10.2c: What was the median height of the ordeal trees in this five-plot sample? Of the monkey bread trees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solidFill>
                  <a:srgbClr val="FF0000"/>
                </a:solidFill>
                <a:latin typeface="Times New Roman" pitchFamily="18" charset="0"/>
                <a:cs typeface="Times New Roman" pitchFamily="18" charset="0"/>
              </a:rPr>
              <a:t>Between 25 and 30 cm; just over 60 cm</a:t>
            </a:r>
          </a:p>
          <a:p>
            <a:pPr marL="342900" indent="-342900">
              <a:buFont typeface="Arial" pitchFamily="34" charset="0"/>
              <a:buChar char="•"/>
            </a:pPr>
            <a:r>
              <a:rPr lang="en-US" sz="2400" dirty="0" smtClean="0">
                <a:latin typeface="Times New Roman" pitchFamily="18" charset="0"/>
                <a:cs typeface="Times New Roman" pitchFamily="18" charset="0"/>
              </a:rPr>
              <a:t>10.2d: What proportion of ordeal trees were less than or equal to 40 cm tall? 50 cm tall? What proportion of ordeal trees were between 40 and 50 cm tall?</a:t>
            </a:r>
          </a:p>
          <a:p>
            <a:pPr marL="342900" indent="-342900">
              <a:buFont typeface="Arial" pitchFamily="34" charset="0"/>
              <a:buChar char="•"/>
            </a:pPr>
            <a:r>
              <a:rPr lang="en-US" sz="2400" dirty="0" smtClean="0">
                <a:solidFill>
                  <a:srgbClr val="FF0000"/>
                </a:solidFill>
                <a:latin typeface="Times New Roman" pitchFamily="18" charset="0"/>
                <a:cs typeface="Times New Roman" pitchFamily="18" charset="0"/>
              </a:rPr>
              <a:t>~0.7; ~0.8; 0.8 – 0.7 = 0.1, or 10% - see next slide</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771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2.png"/>
          <p:cNvPicPr>
            <a:picLocks noChangeAspect="1"/>
          </p:cNvPicPr>
          <p:nvPr/>
        </p:nvPicPr>
        <p:blipFill>
          <a:blip r:embed="rId3"/>
          <a:stretch>
            <a:fillRect/>
          </a:stretch>
        </p:blipFill>
        <p:spPr>
          <a:xfrm>
            <a:off x="981993" y="1085850"/>
            <a:ext cx="6993722" cy="5245099"/>
          </a:xfrm>
          <a:prstGeom prst="rect">
            <a:avLst/>
          </a:prstGeom>
        </p:spPr>
      </p:pic>
      <p:sp>
        <p:nvSpPr>
          <p:cNvPr id="3" name="Rectangle 2"/>
          <p:cNvSpPr/>
          <p:nvPr/>
        </p:nvSpPr>
        <p:spPr>
          <a:xfrm>
            <a:off x="209550" y="59889"/>
            <a:ext cx="8705850" cy="1200329"/>
          </a:xfrm>
          <a:prstGeom prst="rect">
            <a:avLst/>
          </a:prstGeom>
        </p:spPr>
        <p:txBody>
          <a:bodyPr wrap="square">
            <a:spAutoFit/>
          </a:bodyPr>
          <a:lstStyle/>
          <a:p>
            <a:r>
              <a:rPr lang="en-US" sz="3600" dirty="0" smtClean="0">
                <a:latin typeface="Times New Roman" pitchFamily="18" charset="0"/>
                <a:cs typeface="Times New Roman" pitchFamily="18" charset="0"/>
              </a:rPr>
              <a:t>Cumulative </a:t>
            </a:r>
            <a:r>
              <a:rPr lang="en-US" sz="3600" dirty="0">
                <a:latin typeface="Times New Roman" pitchFamily="18" charset="0"/>
                <a:cs typeface="Times New Roman" pitchFamily="18" charset="0"/>
              </a:rPr>
              <a:t>frequency distributions of heights of re-sprouting stems of </a:t>
            </a:r>
            <a:r>
              <a:rPr lang="en-US" sz="3600" dirty="0" smtClean="0">
                <a:latin typeface="Times New Roman" pitchFamily="18" charset="0"/>
                <a:cs typeface="Times New Roman" pitchFamily="18" charset="0"/>
              </a:rPr>
              <a:t>two savanna trees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10.12</a:t>
            </a:r>
            <a:endParaRPr lang="en-US" dirty="0">
              <a:latin typeface="Times New Roman" pitchFamily="18" charset="0"/>
              <a:cs typeface="Times New Roman" pitchFamily="18" charset="0"/>
            </a:endParaRPr>
          </a:p>
        </p:txBody>
      </p:sp>
      <p:sp>
        <p:nvSpPr>
          <p:cNvPr id="5" name="Rectangle 4"/>
          <p:cNvSpPr/>
          <p:nvPr/>
        </p:nvSpPr>
        <p:spPr>
          <a:xfrm>
            <a:off x="4508834" y="3028014"/>
            <a:ext cx="3428688" cy="461665"/>
          </a:xfrm>
          <a:prstGeom prst="rect">
            <a:avLst/>
          </a:prstGeom>
        </p:spPr>
        <p:txBody>
          <a:bodyPr wrap="square">
            <a:spAutoFit/>
          </a:bodyPr>
          <a:lstStyle/>
          <a:p>
            <a:r>
              <a:rPr lang="en-US" sz="2400" dirty="0" smtClean="0">
                <a:latin typeface="Times New Roman" pitchFamily="18" charset="0"/>
                <a:cs typeface="Times New Roman" pitchFamily="18" charset="0"/>
              </a:rPr>
              <a:t>Finding the median height</a:t>
            </a:r>
          </a:p>
        </p:txBody>
      </p:sp>
      <p:cxnSp>
        <p:nvCxnSpPr>
          <p:cNvPr id="6" name="Straight Arrow Connector 5"/>
          <p:cNvCxnSpPr/>
          <p:nvPr/>
        </p:nvCxnSpPr>
        <p:spPr>
          <a:xfrm flipH="1">
            <a:off x="2263140" y="2470958"/>
            <a:ext cx="1067285" cy="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330425" y="2485472"/>
            <a:ext cx="0" cy="2903848"/>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263141" y="2052552"/>
            <a:ext cx="1343509" cy="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606650" y="2023524"/>
            <a:ext cx="0" cy="3356272"/>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1587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1185"/>
            <a:ext cx="8477250" cy="646331"/>
          </a:xfrm>
          <a:prstGeom prst="rect">
            <a:avLst/>
          </a:prstGeom>
        </p:spPr>
        <p:txBody>
          <a:bodyPr wrap="square">
            <a:spAutoFit/>
          </a:bodyPr>
          <a:lstStyle/>
          <a:p>
            <a:r>
              <a:rPr lang="en-US" sz="3600" i="1" dirty="0" smtClean="0">
                <a:latin typeface="Times New Roman" pitchFamily="18" charset="0"/>
                <a:cs typeface="Times New Roman" pitchFamily="18" charset="0"/>
              </a:rPr>
              <a:t>BME </a:t>
            </a:r>
            <a:r>
              <a:rPr lang="en-US" sz="3600" i="1" dirty="0">
                <a:latin typeface="Times New Roman" pitchFamily="18" charset="0"/>
                <a:cs typeface="Times New Roman" pitchFamily="18" charset="0"/>
              </a:rPr>
              <a:t>10.2:  How fast did the trees grow?</a:t>
            </a:r>
            <a:endParaRPr lang="en-US" sz="3600" dirty="0">
              <a:latin typeface="Times New Roman" pitchFamily="18" charset="0"/>
              <a:cs typeface="Times New Roman" pitchFamily="18" charset="0"/>
            </a:endParaRPr>
          </a:p>
        </p:txBody>
      </p:sp>
      <p:sp>
        <p:nvSpPr>
          <p:cNvPr id="3" name="Rectangle 2"/>
          <p:cNvSpPr/>
          <p:nvPr/>
        </p:nvSpPr>
        <p:spPr>
          <a:xfrm>
            <a:off x="190500" y="813406"/>
            <a:ext cx="8724900" cy="5262979"/>
          </a:xfrm>
          <a:prstGeom prst="rect">
            <a:avLst/>
          </a:prstGeom>
        </p:spPr>
        <p:txBody>
          <a:bodyPr wrap="square">
            <a:spAutoFit/>
          </a:bodyPr>
          <a:lstStyle/>
          <a:p>
            <a:pPr marL="285750" indent="-285750">
              <a:buFont typeface="Arial" pitchFamily="34" charset="0"/>
              <a:buChar char="•"/>
            </a:pPr>
            <a:r>
              <a:rPr lang="en-US" sz="2400" dirty="0" smtClean="0">
                <a:latin typeface="Times New Roman" pitchFamily="18" charset="0"/>
                <a:cs typeface="Times New Roman" pitchFamily="18" charset="0"/>
              </a:rPr>
              <a:t>Cumulative distribution </a:t>
            </a:r>
            <a:r>
              <a:rPr lang="en-US" sz="2400" dirty="0">
                <a:latin typeface="Times New Roman" pitchFamily="18" charset="0"/>
                <a:cs typeface="Times New Roman" pitchFamily="18" charset="0"/>
              </a:rPr>
              <a:t>contains information on </a:t>
            </a:r>
            <a:r>
              <a:rPr lang="en-US" sz="2400" dirty="0" smtClean="0">
                <a:latin typeface="Times New Roman" pitchFamily="18" charset="0"/>
                <a:cs typeface="Times New Roman" pitchFamily="18" charset="0"/>
              </a:rPr>
              <a:t>height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all trees </a:t>
            </a:r>
          </a:p>
          <a:p>
            <a:pPr marL="742950" lvl="1" indent="-285750">
              <a:buFont typeface="Arial" pitchFamily="34" charset="0"/>
              <a:buChar char="•"/>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estimate </a:t>
            </a:r>
            <a:r>
              <a:rPr lang="en-US" sz="2400" dirty="0" smtClean="0">
                <a:latin typeface="Times New Roman" pitchFamily="18" charset="0"/>
                <a:cs typeface="Times New Roman" pitchFamily="18" charset="0"/>
              </a:rPr>
              <a:t>average height find proportion whose </a:t>
            </a:r>
            <a:r>
              <a:rPr lang="en-US" sz="2400" dirty="0">
                <a:latin typeface="Times New Roman" pitchFamily="18" charset="0"/>
                <a:cs typeface="Times New Roman" pitchFamily="18" charset="0"/>
              </a:rPr>
              <a:t>heights were in </a:t>
            </a:r>
            <a:r>
              <a:rPr lang="en-US" sz="2400" dirty="0" smtClean="0">
                <a:latin typeface="Times New Roman" pitchFamily="18" charset="0"/>
                <a:cs typeface="Times New Roman" pitchFamily="18" charset="0"/>
              </a:rPr>
              <a:t>each range</a:t>
            </a:r>
          </a:p>
          <a:p>
            <a:pPr marL="742950" lvl="1" indent="-285750">
              <a:buFont typeface="Arial" pitchFamily="34" charset="0"/>
              <a:buChar char="•"/>
            </a:pPr>
            <a:r>
              <a:rPr lang="en-US" sz="2400" dirty="0" smtClean="0">
                <a:latin typeface="Times New Roman" pitchFamily="18" charset="0"/>
                <a:cs typeface="Times New Roman" pitchFamily="18" charset="0"/>
              </a:rPr>
              <a:t>Repeat for all height intervals</a:t>
            </a:r>
          </a:p>
          <a:p>
            <a:pPr marL="742950" lvl="1" indent="-285750">
              <a:buFont typeface="Arial" pitchFamily="34" charset="0"/>
              <a:buChar char="•"/>
            </a:pPr>
            <a:r>
              <a:rPr lang="en-US" sz="2400" dirty="0" smtClean="0">
                <a:latin typeface="Times New Roman" pitchFamily="18" charset="0"/>
                <a:cs typeface="Times New Roman" pitchFamily="18" charset="0"/>
              </a:rPr>
              <a:t>Use this set of heights and corresponding proportions to calculate weighted average (see BME 9.2)</a:t>
            </a:r>
          </a:p>
          <a:p>
            <a:pPr marL="285750" indent="-285750">
              <a:buFont typeface="Arial" pitchFamily="34" charset="0"/>
              <a:buChar char="•"/>
            </a:pPr>
            <a:r>
              <a:rPr lang="en-US" sz="2400" dirty="0" smtClean="0">
                <a:latin typeface="Times New Roman" pitchFamily="18" charset="0"/>
                <a:cs typeface="Times New Roman" pitchFamily="18" charset="0"/>
              </a:rPr>
              <a:t>Estimate growth </a:t>
            </a:r>
            <a:r>
              <a:rPr lang="en-US" sz="2400" dirty="0">
                <a:latin typeface="Times New Roman" pitchFamily="18" charset="0"/>
                <a:cs typeface="Times New Roman" pitchFamily="18" charset="0"/>
              </a:rPr>
              <a:t>rate by using </a:t>
            </a:r>
            <a:r>
              <a:rPr lang="en-US" sz="2400" dirty="0" smtClean="0">
                <a:latin typeface="Times New Roman" pitchFamily="18" charset="0"/>
                <a:cs typeface="Times New Roman" pitchFamily="18" charset="0"/>
              </a:rPr>
              <a:t>median in </a:t>
            </a:r>
            <a:r>
              <a:rPr lang="en-US" sz="2400" dirty="0">
                <a:latin typeface="Times New Roman" pitchFamily="18" charset="0"/>
                <a:cs typeface="Times New Roman" pitchFamily="18" charset="0"/>
              </a:rPr>
              <a:t>place of </a:t>
            </a:r>
            <a:r>
              <a:rPr lang="en-US" sz="2400" dirty="0" smtClean="0">
                <a:latin typeface="Times New Roman" pitchFamily="18" charset="0"/>
                <a:cs typeface="Times New Roman" pitchFamily="18" charset="0"/>
              </a:rPr>
              <a:t>average </a:t>
            </a:r>
            <a:r>
              <a:rPr lang="en-US" sz="2400" dirty="0">
                <a:latin typeface="Times New Roman" pitchFamily="18" charset="0"/>
                <a:cs typeface="Times New Roman" pitchFamily="18" charset="0"/>
              </a:rPr>
              <a:t>height. </a:t>
            </a:r>
            <a:endParaRPr lang="en-US" sz="2400" dirty="0" smtClean="0">
              <a:latin typeface="Times New Roman" pitchFamily="18" charset="0"/>
              <a:cs typeface="Times New Roman" pitchFamily="18" charset="0"/>
            </a:endParaRPr>
          </a:p>
          <a:p>
            <a:pPr marL="742950" lvl="1" indent="-285750">
              <a:buFont typeface="Arial" pitchFamily="34" charset="0"/>
              <a:buChar char="•"/>
            </a:pPr>
            <a:r>
              <a:rPr lang="en-US" sz="2400" dirty="0" smtClean="0">
                <a:latin typeface="Times New Roman" pitchFamily="18" charset="0"/>
                <a:cs typeface="Times New Roman" pitchFamily="18" charset="0"/>
              </a:rPr>
              <a:t>~ 25 </a:t>
            </a:r>
            <a:r>
              <a:rPr lang="en-US" sz="2400" dirty="0">
                <a:latin typeface="Times New Roman" pitchFamily="18" charset="0"/>
                <a:cs typeface="Times New Roman" pitchFamily="18" charset="0"/>
              </a:rPr>
              <a:t>cm/year for </a:t>
            </a:r>
            <a:r>
              <a:rPr lang="en-US" sz="2400" dirty="0" smtClean="0">
                <a:latin typeface="Times New Roman" pitchFamily="18" charset="0"/>
                <a:cs typeface="Times New Roman" pitchFamily="18" charset="0"/>
              </a:rPr>
              <a:t>ordeal tree; ~ 60 </a:t>
            </a:r>
            <a:r>
              <a:rPr lang="en-US" sz="2400" dirty="0">
                <a:latin typeface="Times New Roman" pitchFamily="18" charset="0"/>
                <a:cs typeface="Times New Roman" pitchFamily="18" charset="0"/>
              </a:rPr>
              <a:t>cm/year for </a:t>
            </a:r>
            <a:r>
              <a:rPr lang="en-US" sz="2400" dirty="0" smtClean="0">
                <a:latin typeface="Times New Roman" pitchFamily="18" charset="0"/>
                <a:cs typeface="Times New Roman" pitchFamily="18" charset="0"/>
              </a:rPr>
              <a:t>monkey bread</a:t>
            </a:r>
          </a:p>
          <a:p>
            <a:pPr marL="742950" lvl="1" indent="-285750">
              <a:buFont typeface="Arial" pitchFamily="34" charset="0"/>
              <a:buChar char="•"/>
            </a:pPr>
            <a:r>
              <a:rPr lang="en-US" sz="2400" dirty="0" smtClean="0">
                <a:latin typeface="Times New Roman" pitchFamily="18" charset="0"/>
                <a:cs typeface="Times New Roman" pitchFamily="18" charset="0"/>
              </a:rPr>
              <a:t>Monkey </a:t>
            </a:r>
            <a:r>
              <a:rPr lang="en-US" sz="2400" dirty="0">
                <a:latin typeface="Times New Roman" pitchFamily="18" charset="0"/>
                <a:cs typeface="Times New Roman" pitchFamily="18" charset="0"/>
              </a:rPr>
              <a:t>bread </a:t>
            </a:r>
            <a:r>
              <a:rPr lang="en-US" sz="2400" dirty="0" smtClean="0">
                <a:latin typeface="Times New Roman" pitchFamily="18" charset="0"/>
                <a:cs typeface="Times New Roman" pitchFamily="18" charset="0"/>
              </a:rPr>
              <a:t>tree grows </a:t>
            </a:r>
            <a:r>
              <a:rPr lang="en-US" sz="2400" dirty="0">
                <a:latin typeface="Times New Roman" pitchFamily="18" charset="0"/>
                <a:cs typeface="Times New Roman" pitchFamily="18" charset="0"/>
              </a:rPr>
              <a:t>about 60/25 = 2.4 times as </a:t>
            </a:r>
            <a:r>
              <a:rPr lang="en-US" sz="2400" dirty="0" smtClean="0">
                <a:latin typeface="Times New Roman" pitchFamily="18" charset="0"/>
                <a:cs typeface="Times New Roman" pitchFamily="18" charset="0"/>
              </a:rPr>
              <a:t>fast</a:t>
            </a:r>
          </a:p>
          <a:p>
            <a:pPr marL="742950" lvl="1" indent="-285750">
              <a:buFont typeface="Arial" pitchFamily="34" charset="0"/>
              <a:buChar char="•"/>
            </a:pPr>
            <a:r>
              <a:rPr lang="en-US" sz="2400" dirty="0" smtClean="0">
                <a:latin typeface="Times New Roman" pitchFamily="18" charset="0"/>
                <a:cs typeface="Times New Roman" pitchFamily="18" charset="0"/>
              </a:rPr>
              <a:t>Researchers </a:t>
            </a:r>
            <a:r>
              <a:rPr lang="en-US" sz="2400" dirty="0">
                <a:latin typeface="Times New Roman" pitchFamily="18" charset="0"/>
                <a:cs typeface="Times New Roman" pitchFamily="18" charset="0"/>
              </a:rPr>
              <a:t>estimated </a:t>
            </a:r>
            <a:r>
              <a:rPr lang="en-US" sz="2400" dirty="0" smtClean="0">
                <a:latin typeface="Times New Roman" pitchFamily="18" charset="0"/>
                <a:cs typeface="Times New Roman" pitchFamily="18" charset="0"/>
              </a:rPr>
              <a:t>it was </a:t>
            </a:r>
            <a:r>
              <a:rPr lang="en-US" sz="2400" dirty="0">
                <a:latin typeface="Times New Roman" pitchFamily="18" charset="0"/>
                <a:cs typeface="Times New Roman" pitchFamily="18" charset="0"/>
              </a:rPr>
              <a:t>2.26 times as </a:t>
            </a:r>
            <a:r>
              <a:rPr lang="en-US" sz="2400" dirty="0" smtClean="0">
                <a:latin typeface="Times New Roman" pitchFamily="18" charset="0"/>
                <a:cs typeface="Times New Roman" pitchFamily="18" charset="0"/>
              </a:rPr>
              <a:t>fast</a:t>
            </a:r>
          </a:p>
          <a:p>
            <a:pPr marL="742950" lvl="1" indent="-285750">
              <a:buFont typeface="Arial" pitchFamily="34" charset="0"/>
              <a:buChar char="•"/>
            </a:pPr>
            <a:r>
              <a:rPr lang="en-US" sz="2400" dirty="0" smtClean="0">
                <a:latin typeface="Times New Roman" pitchFamily="18" charset="0"/>
                <a:cs typeface="Times New Roman" pitchFamily="18" charset="0"/>
              </a:rPr>
              <a:t>Multiply </a:t>
            </a:r>
            <a:r>
              <a:rPr lang="en-US" sz="2400" dirty="0">
                <a:latin typeface="Times New Roman" pitchFamily="18" charset="0"/>
                <a:cs typeface="Times New Roman" pitchFamily="18" charset="0"/>
              </a:rPr>
              <a:t>all ordeal tree heights by </a:t>
            </a:r>
            <a:r>
              <a:rPr lang="en-US" sz="2400" dirty="0" smtClean="0">
                <a:latin typeface="Times New Roman" pitchFamily="18" charset="0"/>
                <a:cs typeface="Times New Roman" pitchFamily="18" charset="0"/>
              </a:rPr>
              <a:t>2.26; resulting distribution gives </a:t>
            </a:r>
            <a:r>
              <a:rPr lang="en-US" sz="2400" dirty="0">
                <a:latin typeface="Times New Roman" pitchFamily="18" charset="0"/>
                <a:cs typeface="Times New Roman" pitchFamily="18" charset="0"/>
              </a:rPr>
              <a:t>visual confirmation that </a:t>
            </a:r>
            <a:r>
              <a:rPr lang="en-US" sz="2400" dirty="0" smtClean="0">
                <a:latin typeface="Times New Roman" pitchFamily="18" charset="0"/>
                <a:cs typeface="Times New Roman" pitchFamily="18" charset="0"/>
              </a:rPr>
              <a:t>estimate </a:t>
            </a:r>
            <a:r>
              <a:rPr lang="en-US" sz="2400" dirty="0">
                <a:latin typeface="Times New Roman" pitchFamily="18" charset="0"/>
                <a:cs typeface="Times New Roman" pitchFamily="18" charset="0"/>
              </a:rPr>
              <a:t>was </a:t>
            </a:r>
            <a:r>
              <a:rPr lang="en-US" sz="2400" dirty="0" smtClean="0">
                <a:latin typeface="Times New Roman" pitchFamily="18" charset="0"/>
                <a:cs typeface="Times New Roman" pitchFamily="18" charset="0"/>
              </a:rPr>
              <a:t>reasonable</a:t>
            </a:r>
          </a:p>
          <a:p>
            <a:pPr marL="742950" lvl="1" indent="-285750">
              <a:buFont typeface="Arial" pitchFamily="34" charset="0"/>
              <a:buChar char="•"/>
            </a:pPr>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how much faster monkey bread trees grow than ordeal trees helped </a:t>
            </a:r>
            <a:r>
              <a:rPr lang="en-US" sz="2400" dirty="0" smtClean="0">
                <a:latin typeface="Times New Roman" pitchFamily="18" charset="0"/>
                <a:cs typeface="Times New Roman" pitchFamily="18" charset="0"/>
              </a:rPr>
              <a:t>characterize adaptations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26296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5484"/>
            <a:ext cx="8324850" cy="1200329"/>
          </a:xfrm>
          <a:prstGeom prst="rect">
            <a:avLst/>
          </a:prstGeom>
        </p:spPr>
        <p:txBody>
          <a:bodyPr wrap="square">
            <a:spAutoFit/>
          </a:bodyPr>
          <a:lstStyle/>
          <a:p>
            <a:r>
              <a:rPr lang="en-US" sz="3600" i="1" dirty="0" smtClean="0">
                <a:latin typeface="Times New Roman" pitchFamily="18" charset="0"/>
                <a:cs typeface="Times New Roman" pitchFamily="18" charset="0"/>
              </a:rPr>
              <a:t>ELSI </a:t>
            </a:r>
            <a:r>
              <a:rPr lang="en-US" sz="3600" i="1" dirty="0">
                <a:latin typeface="Times New Roman" pitchFamily="18" charset="0"/>
                <a:cs typeface="Times New Roman" pitchFamily="18" charset="0"/>
              </a:rPr>
              <a:t>10.1: Should we act to prevent forest fires?</a:t>
            </a:r>
            <a:endParaRPr lang="en-US" sz="3600" dirty="0">
              <a:latin typeface="Times New Roman" pitchFamily="18" charset="0"/>
              <a:cs typeface="Times New Roman" pitchFamily="18" charset="0"/>
            </a:endParaRPr>
          </a:p>
        </p:txBody>
      </p:sp>
      <p:sp>
        <p:nvSpPr>
          <p:cNvPr id="3" name="Rectangle 2"/>
          <p:cNvSpPr/>
          <p:nvPr/>
        </p:nvSpPr>
        <p:spPr>
          <a:xfrm>
            <a:off x="85725" y="1524256"/>
            <a:ext cx="8763000" cy="4278094"/>
          </a:xfrm>
          <a:prstGeom prst="rect">
            <a:avLst/>
          </a:prstGeom>
        </p:spPr>
        <p:txBody>
          <a:bodyPr wrap="square">
            <a:spAutoFit/>
          </a:bodyPr>
          <a:lstStyle/>
          <a:p>
            <a:pPr marL="285750" indent="-285750">
              <a:buFont typeface="Arial" pitchFamily="34" charset="0"/>
              <a:buChar char="•"/>
            </a:pPr>
            <a:r>
              <a:rPr lang="en-US" sz="2400" dirty="0">
                <a:latin typeface="Times New Roman" pitchFamily="18" charset="0"/>
                <a:cs typeface="Times New Roman" pitchFamily="18" charset="0"/>
              </a:rPr>
              <a:t>Fire is </a:t>
            </a:r>
            <a:r>
              <a:rPr lang="en-US" sz="2400" dirty="0" smtClean="0">
                <a:latin typeface="Times New Roman" pitchFamily="18" charset="0"/>
                <a:cs typeface="Times New Roman" pitchFamily="18" charset="0"/>
              </a:rPr>
              <a:t>a disturbance to which species may adapt</a:t>
            </a:r>
          </a:p>
          <a:p>
            <a:pPr marL="285750" indent="-285750">
              <a:buFont typeface="Arial" pitchFamily="34" charset="0"/>
              <a:buChar char="•"/>
            </a:pPr>
            <a:r>
              <a:rPr lang="en-US" sz="2400" dirty="0" smtClean="0">
                <a:latin typeface="Times New Roman" pitchFamily="18" charset="0"/>
                <a:cs typeface="Times New Roman" pitchFamily="18" charset="0"/>
              </a:rPr>
              <a:t>Forest management in US </a:t>
            </a:r>
            <a:r>
              <a:rPr lang="en-US" sz="2400" dirty="0">
                <a:latin typeface="Times New Roman" pitchFamily="18" charset="0"/>
                <a:cs typeface="Times New Roman" pitchFamily="18" charset="0"/>
              </a:rPr>
              <a:t>has used prevention </a:t>
            </a:r>
            <a:r>
              <a:rPr lang="en-US" sz="2400" dirty="0" smtClean="0">
                <a:latin typeface="Times New Roman" pitchFamily="18" charset="0"/>
                <a:cs typeface="Times New Roman" pitchFamily="18" charset="0"/>
              </a:rPr>
              <a:t>as main strategy</a:t>
            </a:r>
          </a:p>
          <a:p>
            <a:pPr marL="285750" indent="-285750">
              <a:buFont typeface="Arial" pitchFamily="34" charset="0"/>
              <a:buChar char="•"/>
            </a:pP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fire suppression the best strategy for ecological systems and human communities?</a:t>
            </a:r>
          </a:p>
          <a:p>
            <a:pPr marL="285750" indent="-285750">
              <a:buFont typeface="Arial" pitchFamily="34" charset="0"/>
              <a:buChar char="•"/>
            </a:pPr>
            <a:r>
              <a:rPr lang="en-US" sz="2400" dirty="0" smtClean="0">
                <a:latin typeface="Times New Roman" pitchFamily="18" charset="0"/>
                <a:cs typeface="Times New Roman" pitchFamily="18" charset="0"/>
              </a:rPr>
              <a:t>Plants </a:t>
            </a:r>
            <a:r>
              <a:rPr lang="en-US" sz="2400" dirty="0">
                <a:latin typeface="Times New Roman" pitchFamily="18" charset="0"/>
                <a:cs typeface="Times New Roman" pitchFamily="18" charset="0"/>
              </a:rPr>
              <a:t>that have strategies to re-grow quickly after a fire will dominate in fire-prone areas.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In absence </a:t>
            </a:r>
            <a:r>
              <a:rPr lang="en-US" sz="2400" dirty="0">
                <a:latin typeface="Times New Roman" pitchFamily="18" charset="0"/>
                <a:cs typeface="Times New Roman" pitchFamily="18" charset="0"/>
              </a:rPr>
              <a:t>of fire, intolerant species may outcompete tolerant </a:t>
            </a:r>
            <a:r>
              <a:rPr lang="en-US" sz="2400" dirty="0" smtClean="0">
                <a:latin typeface="Times New Roman" pitchFamily="18" charset="0"/>
                <a:cs typeface="Times New Roman" pitchFamily="18" charset="0"/>
              </a:rPr>
              <a:t>species and communities may change  </a:t>
            </a:r>
          </a:p>
          <a:p>
            <a:pPr marL="742950" lvl="1" indent="-285750">
              <a:buFont typeface="Arial" pitchFamily="34" charset="0"/>
              <a:buChar cha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high elevation sites in </a:t>
            </a:r>
            <a:r>
              <a:rPr lang="en-US" sz="2000" dirty="0" smtClean="0">
                <a:latin typeface="Times New Roman" pitchFamily="18" charset="0"/>
                <a:cs typeface="Times New Roman" pitchFamily="18" charset="0"/>
              </a:rPr>
              <a:t>western US, </a:t>
            </a:r>
            <a:r>
              <a:rPr lang="en-US" sz="2000" dirty="0">
                <a:latin typeface="Times New Roman" pitchFamily="18" charset="0"/>
                <a:cs typeface="Times New Roman" pitchFamily="18" charset="0"/>
              </a:rPr>
              <a:t>Douglas </a:t>
            </a:r>
            <a:r>
              <a:rPr lang="en-US" sz="2000" dirty="0" smtClean="0">
                <a:latin typeface="Times New Roman" pitchFamily="18" charset="0"/>
                <a:cs typeface="Times New Roman" pitchFamily="18" charset="0"/>
              </a:rPr>
              <a:t>fir </a:t>
            </a:r>
            <a:r>
              <a:rPr lang="en-US" sz="2000" dirty="0">
                <a:latin typeface="Times New Roman" pitchFamily="18" charset="0"/>
                <a:cs typeface="Times New Roman" pitchFamily="18" charset="0"/>
              </a:rPr>
              <a:t>and grand </a:t>
            </a:r>
            <a:r>
              <a:rPr lang="en-US" sz="2000" dirty="0" smtClean="0">
                <a:latin typeface="Times New Roman" pitchFamily="18" charset="0"/>
                <a:cs typeface="Times New Roman" pitchFamily="18" charset="0"/>
              </a:rPr>
              <a:t>fir </a:t>
            </a:r>
            <a:r>
              <a:rPr lang="en-US" sz="2000" dirty="0">
                <a:latin typeface="Times New Roman" pitchFamily="18" charset="0"/>
                <a:cs typeface="Times New Roman" pitchFamily="18" charset="0"/>
              </a:rPr>
              <a:t>have </a:t>
            </a:r>
            <a:r>
              <a:rPr lang="en-US" sz="2000" dirty="0" smtClean="0">
                <a:latin typeface="Times New Roman" pitchFamily="18" charset="0"/>
                <a:cs typeface="Times New Roman" pitchFamily="18" charset="0"/>
              </a:rPr>
              <a:t>expanded </a:t>
            </a:r>
            <a:r>
              <a:rPr lang="en-US" sz="2000" dirty="0">
                <a:latin typeface="Times New Roman" pitchFamily="18" charset="0"/>
                <a:cs typeface="Times New Roman" pitchFamily="18" charset="0"/>
              </a:rPr>
              <a:t>into areas that </a:t>
            </a:r>
            <a:r>
              <a:rPr lang="en-US" sz="2000" dirty="0" smtClean="0">
                <a:latin typeface="Times New Roman" pitchFamily="18" charset="0"/>
                <a:cs typeface="Times New Roman" pitchFamily="18" charset="0"/>
              </a:rPr>
              <a:t>previously </a:t>
            </a:r>
            <a:r>
              <a:rPr lang="en-US" sz="2000" dirty="0">
                <a:latin typeface="Times New Roman" pitchFamily="18" charset="0"/>
                <a:cs typeface="Times New Roman" pitchFamily="18" charset="0"/>
              </a:rPr>
              <a:t>dominated by ponderosa </a:t>
            </a:r>
            <a:r>
              <a:rPr lang="en-US" sz="2000" dirty="0" smtClean="0">
                <a:latin typeface="Times New Roman" pitchFamily="18" charset="0"/>
                <a:cs typeface="Times New Roman" pitchFamily="18" charset="0"/>
              </a:rPr>
              <a:t>pine</a:t>
            </a:r>
          </a:p>
          <a:p>
            <a:pPr marL="742950" lvl="1" indent="-285750">
              <a:buFont typeface="Arial" pitchFamily="34" charset="0"/>
              <a:buChar char="•"/>
            </a:pPr>
            <a:r>
              <a:rPr lang="en-US" sz="2000" dirty="0" smtClean="0">
                <a:latin typeface="Times New Roman" pitchFamily="18" charset="0"/>
                <a:cs typeface="Times New Roman" pitchFamily="18" charset="0"/>
              </a:rPr>
              <a:t>Ponderosa pine possesses adaptations to frequent fire.</a:t>
            </a:r>
          </a:p>
          <a:p>
            <a:pPr marL="742950" lvl="1" indent="-285750">
              <a:buFont typeface="Arial" pitchFamily="34" charset="0"/>
              <a:buChar char="•"/>
            </a:pPr>
            <a:r>
              <a:rPr lang="en-US" sz="2000" dirty="0" smtClean="0">
                <a:latin typeface="Times New Roman" pitchFamily="18" charset="0"/>
                <a:cs typeface="Times New Roman" pitchFamily="18" charset="0"/>
              </a:rPr>
              <a:t>Fir </a:t>
            </a:r>
            <a:r>
              <a:rPr lang="en-US" sz="2000" dirty="0">
                <a:latin typeface="Times New Roman" pitchFamily="18" charset="0"/>
                <a:cs typeface="Times New Roman" pitchFamily="18" charset="0"/>
              </a:rPr>
              <a:t>and other trees that are less fire tolerant </a:t>
            </a:r>
            <a:r>
              <a:rPr lang="en-US" sz="2000" dirty="0" smtClean="0">
                <a:latin typeface="Times New Roman" pitchFamily="18" charset="0"/>
                <a:cs typeface="Times New Roman" pitchFamily="18" charset="0"/>
              </a:rPr>
              <a:t>lack these adaptations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83337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2291" y="5763399"/>
            <a:ext cx="6167930" cy="369332"/>
          </a:xfrm>
          <a:prstGeom prst="rect">
            <a:avLst/>
          </a:prstGeom>
        </p:spPr>
        <p:txBody>
          <a:bodyPr wrap="square">
            <a:spAutoFit/>
          </a:bodyPr>
          <a:lstStyle/>
          <a:p>
            <a:r>
              <a:rPr lang="en-US" b="1" dirty="0">
                <a:latin typeface="Times New Roman" pitchFamily="18" charset="0"/>
                <a:cs typeface="Times New Roman" pitchFamily="18" charset="0"/>
              </a:rPr>
              <a:t>Yucca moth gathering pollen and pollinating Yucca </a:t>
            </a:r>
            <a:r>
              <a:rPr lang="en-US" b="1" dirty="0" smtClean="0">
                <a:latin typeface="Times New Roman" pitchFamily="18" charset="0"/>
                <a:cs typeface="Times New Roman" pitchFamily="18" charset="0"/>
              </a:rPr>
              <a:t>flower</a:t>
            </a:r>
            <a:endParaRPr lang="en-US" dirty="0">
              <a:latin typeface="Times New Roman" pitchFamily="18" charset="0"/>
              <a:cs typeface="Times New Roman" pitchFamily="18" charset="0"/>
            </a:endParaRPr>
          </a:p>
        </p:txBody>
      </p:sp>
      <p:sp>
        <p:nvSpPr>
          <p:cNvPr id="3" name="Rectangle 2"/>
          <p:cNvSpPr/>
          <p:nvPr/>
        </p:nvSpPr>
        <p:spPr>
          <a:xfrm>
            <a:off x="4572000" y="6132731"/>
            <a:ext cx="4572000" cy="646331"/>
          </a:xfrm>
          <a:prstGeom prst="rect">
            <a:avLst/>
          </a:prstGeom>
        </p:spPr>
        <p:txBody>
          <a:bodyPr>
            <a:spAutoFit/>
          </a:bodyPr>
          <a:lstStyle/>
          <a:p>
            <a:r>
              <a:rPr lang="en-US" dirty="0">
                <a:latin typeface="Times New Roman" pitchFamily="18" charset="0"/>
                <a:cs typeface="Times New Roman" pitchFamily="18" charset="0"/>
                <a:hlinkClick r:id="rId3"/>
              </a:rPr>
              <a:t>http://</a:t>
            </a:r>
            <a:r>
              <a:rPr lang="en-US" dirty="0" smtClean="0">
                <a:latin typeface="Times New Roman" pitchFamily="18" charset="0"/>
                <a:cs typeface="Times New Roman" pitchFamily="18" charset="0"/>
                <a:hlinkClick r:id="rId3"/>
              </a:rPr>
              <a:t>www.emilydamstra.com/portfolio2.php?illid=930</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81134" cy="3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725" y="6132731"/>
            <a:ext cx="4572000" cy="646331"/>
          </a:xfrm>
          <a:prstGeom prst="rect">
            <a:avLst/>
          </a:prstGeom>
        </p:spPr>
        <p:txBody>
          <a:bodyPr>
            <a:spAutoFit/>
          </a:bodyPr>
          <a:lstStyle/>
          <a:p>
            <a:r>
              <a:rPr lang="en-US" dirty="0">
                <a:latin typeface="Times New Roman" pitchFamily="18" charset="0"/>
                <a:cs typeface="Times New Roman" pitchFamily="18" charset="0"/>
                <a:hlinkClick r:id="rId5"/>
              </a:rPr>
              <a:t>http://</a:t>
            </a:r>
            <a:r>
              <a:rPr lang="en-US" dirty="0" smtClean="0">
                <a:latin typeface="Times New Roman" pitchFamily="18" charset="0"/>
                <a:cs typeface="Times New Roman" pitchFamily="18" charset="0"/>
                <a:hlinkClick r:id="rId5"/>
              </a:rPr>
              <a:t>www.statesymbolsusa.org/New_Mexico/flower_yucca.html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9133" b="12869"/>
          <a:stretch/>
        </p:blipFill>
        <p:spPr bwMode="auto">
          <a:xfrm>
            <a:off x="2587960" y="630639"/>
            <a:ext cx="6556039" cy="51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162" y="4094382"/>
            <a:ext cx="1905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67871" y="14782"/>
            <a:ext cx="2589815" cy="369332"/>
          </a:xfrm>
          <a:prstGeom prst="rect">
            <a:avLst/>
          </a:prstGeom>
        </p:spPr>
        <p:txBody>
          <a:bodyPr wrap="square">
            <a:spAutoFit/>
          </a:bodyPr>
          <a:lstStyle/>
          <a:p>
            <a:r>
              <a:rPr lang="en-US" dirty="0" smtClean="0">
                <a:latin typeface="Times New Roman" pitchFamily="18" charset="0"/>
                <a:cs typeface="Times New Roman" pitchFamily="18" charset="0"/>
              </a:rPr>
              <a:t>3.  Moth </a:t>
            </a:r>
            <a:r>
              <a:rPr lang="en-US" dirty="0">
                <a:latin typeface="Times New Roman" pitchFamily="18" charset="0"/>
                <a:cs typeface="Times New Roman" pitchFamily="18" charset="0"/>
              </a:rPr>
              <a:t>collects </a:t>
            </a:r>
            <a:r>
              <a:rPr lang="en-US" dirty="0" smtClean="0">
                <a:latin typeface="Times New Roman" pitchFamily="18" charset="0"/>
                <a:cs typeface="Times New Roman" pitchFamily="18" charset="0"/>
              </a:rPr>
              <a:t>pollen</a:t>
            </a:r>
            <a:endParaRPr lang="en-US" dirty="0">
              <a:latin typeface="Times New Roman" pitchFamily="18" charset="0"/>
              <a:cs typeface="Times New Roman" pitchFamily="18" charset="0"/>
            </a:endParaRPr>
          </a:p>
        </p:txBody>
      </p:sp>
      <p:sp>
        <p:nvSpPr>
          <p:cNvPr id="9" name="Rectangle 8"/>
          <p:cNvSpPr/>
          <p:nvPr/>
        </p:nvSpPr>
        <p:spPr>
          <a:xfrm>
            <a:off x="5865979" y="0"/>
            <a:ext cx="3278020" cy="646331"/>
          </a:xfrm>
          <a:prstGeom prst="rect">
            <a:avLst/>
          </a:prstGeom>
        </p:spPr>
        <p:txBody>
          <a:bodyPr wrap="square">
            <a:spAutoFit/>
          </a:bodyPr>
          <a:lstStyle/>
          <a:p>
            <a:r>
              <a:rPr lang="en-US" dirty="0" smtClean="0">
                <a:latin typeface="Times New Roman" pitchFamily="18" charset="0"/>
                <a:cs typeface="Times New Roman" pitchFamily="18" charset="0"/>
              </a:rPr>
              <a:t>4. Moth </a:t>
            </a:r>
            <a:r>
              <a:rPr lang="en-US" dirty="0">
                <a:latin typeface="Times New Roman" pitchFamily="18" charset="0"/>
                <a:cs typeface="Times New Roman" pitchFamily="18" charset="0"/>
              </a:rPr>
              <a:t>grasps </a:t>
            </a:r>
            <a:r>
              <a:rPr lang="en-US" dirty="0" smtClean="0">
                <a:latin typeface="Times New Roman" pitchFamily="18" charset="0"/>
                <a:cs typeface="Times New Roman" pitchFamily="18" charset="0"/>
              </a:rPr>
              <a:t>pollen; prepares </a:t>
            </a:r>
            <a:r>
              <a:rPr lang="en-US" dirty="0">
                <a:latin typeface="Times New Roman" pitchFamily="18" charset="0"/>
                <a:cs typeface="Times New Roman" pitchFamily="18" charset="0"/>
              </a:rPr>
              <a:t>to fly to another Yucca </a:t>
            </a:r>
            <a:r>
              <a:rPr lang="en-US" dirty="0" smtClean="0">
                <a:latin typeface="Times New Roman" pitchFamily="18" charset="0"/>
                <a:cs typeface="Times New Roman" pitchFamily="18" charset="0"/>
              </a:rPr>
              <a:t>flower</a:t>
            </a:r>
            <a:endParaRPr lang="en-US" dirty="0">
              <a:latin typeface="Times New Roman" pitchFamily="18" charset="0"/>
              <a:cs typeface="Times New Roman" pitchFamily="18" charset="0"/>
            </a:endParaRPr>
          </a:p>
        </p:txBody>
      </p:sp>
      <p:sp>
        <p:nvSpPr>
          <p:cNvPr id="10" name="Rectangle 9"/>
          <p:cNvSpPr/>
          <p:nvPr/>
        </p:nvSpPr>
        <p:spPr>
          <a:xfrm>
            <a:off x="4657725" y="4240607"/>
            <a:ext cx="1417476" cy="1477328"/>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1.  Moth </a:t>
            </a:r>
            <a:r>
              <a:rPr lang="en-US" dirty="0">
                <a:latin typeface="Times New Roman" pitchFamily="18" charset="0"/>
                <a:cs typeface="Times New Roman" pitchFamily="18" charset="0"/>
              </a:rPr>
              <a:t>deposits </a:t>
            </a:r>
            <a:r>
              <a:rPr lang="en-US" dirty="0" smtClean="0">
                <a:latin typeface="Times New Roman" pitchFamily="18" charset="0"/>
                <a:cs typeface="Times New Roman" pitchFamily="18" charset="0"/>
              </a:rPr>
              <a:t>eggs </a:t>
            </a:r>
            <a:r>
              <a:rPr lang="en-US" dirty="0">
                <a:latin typeface="Times New Roman" pitchFamily="18" charset="0"/>
                <a:cs typeface="Times New Roman" pitchFamily="18" charset="0"/>
              </a:rPr>
              <a:t>into </a:t>
            </a:r>
            <a:r>
              <a:rPr lang="en-US" dirty="0" smtClean="0">
                <a:latin typeface="Times New Roman" pitchFamily="18" charset="0"/>
                <a:cs typeface="Times New Roman" pitchFamily="18" charset="0"/>
              </a:rPr>
              <a:t>ovary </a:t>
            </a:r>
            <a:r>
              <a:rPr lang="en-US" dirty="0">
                <a:latin typeface="Times New Roman" pitchFamily="18" charset="0"/>
                <a:cs typeface="Times New Roman" pitchFamily="18" charset="0"/>
              </a:rPr>
              <a:t>of another </a:t>
            </a:r>
            <a:r>
              <a:rPr lang="en-US" dirty="0" smtClean="0">
                <a:latin typeface="Times New Roman" pitchFamily="18" charset="0"/>
                <a:cs typeface="Times New Roman" pitchFamily="18" charset="0"/>
              </a:rPr>
              <a:t>flower</a:t>
            </a:r>
            <a:endParaRPr lang="en-US" dirty="0">
              <a:latin typeface="Times New Roman" pitchFamily="18" charset="0"/>
              <a:cs typeface="Times New Roman" pitchFamily="18" charset="0"/>
            </a:endParaRPr>
          </a:p>
        </p:txBody>
      </p:sp>
      <p:sp>
        <p:nvSpPr>
          <p:cNvPr id="11" name="Rectangle 10"/>
          <p:cNvSpPr/>
          <p:nvPr/>
        </p:nvSpPr>
        <p:spPr>
          <a:xfrm>
            <a:off x="8024649" y="3543896"/>
            <a:ext cx="1119350" cy="2308324"/>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2.  Moth </a:t>
            </a:r>
            <a:r>
              <a:rPr lang="en-US" dirty="0">
                <a:latin typeface="Times New Roman" pitchFamily="18" charset="0"/>
                <a:cs typeface="Times New Roman" pitchFamily="18" charset="0"/>
              </a:rPr>
              <a:t>uses pollen from </a:t>
            </a:r>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flower </a:t>
            </a: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pollinate </a:t>
            </a:r>
            <a:r>
              <a:rPr lang="en-US" dirty="0">
                <a:latin typeface="Times New Roman" pitchFamily="18" charset="0"/>
                <a:cs typeface="Times New Roman" pitchFamily="18" charset="0"/>
              </a:rPr>
              <a:t>where </a:t>
            </a:r>
            <a:r>
              <a:rPr lang="en-US" dirty="0" smtClean="0">
                <a:latin typeface="Times New Roman" pitchFamily="18" charset="0"/>
                <a:cs typeface="Times New Roman" pitchFamily="18" charset="0"/>
              </a:rPr>
              <a:t>she laid eggs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444249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3_new.gif"/>
          <p:cNvPicPr>
            <a:picLocks noChangeAspect="1"/>
          </p:cNvPicPr>
          <p:nvPr/>
        </p:nvPicPr>
        <p:blipFill>
          <a:blip r:embed="rId3"/>
          <a:stretch>
            <a:fillRect/>
          </a:stretch>
        </p:blipFill>
        <p:spPr>
          <a:xfrm>
            <a:off x="711092" y="949837"/>
            <a:ext cx="7670299" cy="5597843"/>
          </a:xfrm>
          <a:prstGeom prst="rect">
            <a:avLst/>
          </a:prstGeom>
        </p:spPr>
      </p:pic>
      <p:sp>
        <p:nvSpPr>
          <p:cNvPr id="3" name="Rectangle 2"/>
          <p:cNvSpPr/>
          <p:nvPr/>
        </p:nvSpPr>
        <p:spPr>
          <a:xfrm>
            <a:off x="190500" y="69717"/>
            <a:ext cx="8763000" cy="1077218"/>
          </a:xfrm>
          <a:prstGeom prst="rect">
            <a:avLst/>
          </a:prstGeom>
        </p:spPr>
        <p:txBody>
          <a:bodyPr wrap="square">
            <a:spAutoFit/>
          </a:bodyPr>
          <a:lstStyle/>
          <a:p>
            <a:r>
              <a:rPr lang="en-US" sz="3200" dirty="0" smtClean="0">
                <a:latin typeface="Times New Roman" pitchFamily="18" charset="0"/>
                <a:cs typeface="Times New Roman" pitchFamily="18" charset="0"/>
              </a:rPr>
              <a:t>% of </a:t>
            </a:r>
            <a:r>
              <a:rPr lang="en-US" sz="3200" dirty="0">
                <a:latin typeface="Times New Roman" pitchFamily="18" charset="0"/>
                <a:cs typeface="Times New Roman" pitchFamily="18" charset="0"/>
              </a:rPr>
              <a:t>studies reporting spawning activity of the California </a:t>
            </a:r>
            <a:r>
              <a:rPr lang="en-US" sz="3200" dirty="0" smtClean="0">
                <a:latin typeface="Times New Roman" pitchFamily="18" charset="0"/>
                <a:cs typeface="Times New Roman" pitchFamily="18" charset="0"/>
              </a:rPr>
              <a:t>and blue mussel </a:t>
            </a:r>
            <a:r>
              <a:rPr lang="en-US" sz="3200" dirty="0">
                <a:latin typeface="Times New Roman" pitchFamily="18" charset="0"/>
                <a:cs typeface="Times New Roman" pitchFamily="18" charset="0"/>
              </a:rPr>
              <a:t>in different </a:t>
            </a:r>
            <a:r>
              <a:rPr lang="en-US" sz="3200" dirty="0" smtClean="0">
                <a:latin typeface="Times New Roman" pitchFamily="18" charset="0"/>
                <a:cs typeface="Times New Roman" pitchFamily="18" charset="0"/>
              </a:rPr>
              <a:t>months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10.13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1976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3.gif"/>
          <p:cNvPicPr/>
          <p:nvPr/>
        </p:nvPicPr>
        <p:blipFill>
          <a:blip r:embed="rId3"/>
          <a:stretch>
            <a:fillRect/>
          </a:stretch>
        </p:blipFill>
        <p:spPr>
          <a:xfrm>
            <a:off x="966787" y="1317624"/>
            <a:ext cx="7186613" cy="4975225"/>
          </a:xfrm>
          <a:prstGeom prst="rect">
            <a:avLst/>
          </a:prstGeom>
        </p:spPr>
      </p:pic>
      <p:sp>
        <p:nvSpPr>
          <p:cNvPr id="3" name="Rectangle 2"/>
          <p:cNvSpPr/>
          <p:nvPr/>
        </p:nvSpPr>
        <p:spPr>
          <a:xfrm>
            <a:off x="0" y="166985"/>
            <a:ext cx="8801100" cy="1200329"/>
          </a:xfrm>
          <a:prstGeom prst="rect">
            <a:avLst/>
          </a:prstGeom>
        </p:spPr>
        <p:txBody>
          <a:bodyPr wrap="square">
            <a:spAutoFit/>
          </a:bodyPr>
          <a:lstStyle/>
          <a:p>
            <a:r>
              <a:rPr lang="en-US" sz="3600" dirty="0" smtClean="0">
                <a:latin typeface="Times New Roman" pitchFamily="18" charset="0"/>
                <a:cs typeface="Times New Roman" pitchFamily="18" charset="0"/>
              </a:rPr>
              <a:t>Shell </a:t>
            </a:r>
            <a:r>
              <a:rPr lang="en-US" sz="3600" dirty="0">
                <a:latin typeface="Times New Roman" pitchFamily="18" charset="0"/>
                <a:cs typeface="Times New Roman" pitchFamily="18" charset="0"/>
              </a:rPr>
              <a:t>mass vs. length for California and blue mussels of comparable size.  </a:t>
            </a: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10.14 </a:t>
            </a:r>
            <a:endParaRPr lang="en-US" dirty="0">
              <a:latin typeface="Times New Roman" pitchFamily="18" charset="0"/>
              <a:cs typeface="Times New Roman" pitchFamily="18" charset="0"/>
            </a:endParaRPr>
          </a:p>
        </p:txBody>
      </p:sp>
      <p:sp>
        <p:nvSpPr>
          <p:cNvPr id="5" name="Rectangle 4"/>
          <p:cNvSpPr/>
          <p:nvPr/>
        </p:nvSpPr>
        <p:spPr>
          <a:xfrm>
            <a:off x="3117096" y="2721623"/>
            <a:ext cx="1997345" cy="461665"/>
          </a:xfrm>
          <a:prstGeom prst="rect">
            <a:avLst/>
          </a:prstGeom>
        </p:spPr>
        <p:txBody>
          <a:bodyPr wrap="square">
            <a:spAutoFit/>
          </a:bodyPr>
          <a:lstStyle/>
          <a:p>
            <a:r>
              <a:rPr lang="en-US" sz="2400" dirty="0" smtClean="0">
                <a:latin typeface="Times New Roman" pitchFamily="18" charset="0"/>
                <a:cs typeface="Times New Roman" pitchFamily="18" charset="0"/>
              </a:rPr>
              <a:t>Best fit curves  </a:t>
            </a:r>
            <a:endParaRPr lang="en-US" sz="2400" dirty="0">
              <a:latin typeface="Times New Roman" pitchFamily="18" charset="0"/>
              <a:cs typeface="Times New Roman" pitchFamily="18" charset="0"/>
            </a:endParaRPr>
          </a:p>
        </p:txBody>
      </p:sp>
      <p:cxnSp>
        <p:nvCxnSpPr>
          <p:cNvPr id="6" name="Straight Arrow Connector 5"/>
          <p:cNvCxnSpPr/>
          <p:nvPr/>
        </p:nvCxnSpPr>
        <p:spPr>
          <a:xfrm>
            <a:off x="5036948" y="2952455"/>
            <a:ext cx="744308" cy="1"/>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36948" y="2957650"/>
            <a:ext cx="1177872" cy="225638"/>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484883" y="3805236"/>
            <a:ext cx="0" cy="2020071"/>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689316" y="3787158"/>
            <a:ext cx="3795567" cy="18078"/>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02234" y="4404498"/>
            <a:ext cx="3795567" cy="18078"/>
          </a:xfrm>
          <a:prstGeom prst="straightConnector1">
            <a:avLst/>
          </a:prstGeom>
          <a:ln w="381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24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4.gif"/>
          <p:cNvPicPr/>
          <p:nvPr/>
        </p:nvPicPr>
        <p:blipFill>
          <a:blip r:embed="rId3"/>
          <a:stretch>
            <a:fillRect/>
          </a:stretch>
        </p:blipFill>
        <p:spPr>
          <a:xfrm>
            <a:off x="3117954" y="464695"/>
            <a:ext cx="5966086" cy="5749415"/>
          </a:xfrm>
          <a:prstGeom prst="rect">
            <a:avLst/>
          </a:prstGeom>
        </p:spPr>
      </p:pic>
      <p:sp>
        <p:nvSpPr>
          <p:cNvPr id="3" name="Rectangle 2"/>
          <p:cNvSpPr/>
          <p:nvPr/>
        </p:nvSpPr>
        <p:spPr>
          <a:xfrm>
            <a:off x="133350" y="45989"/>
            <a:ext cx="3314388" cy="2862322"/>
          </a:xfrm>
          <a:prstGeom prst="rect">
            <a:avLst/>
          </a:prstGeom>
        </p:spPr>
        <p:txBody>
          <a:bodyPr wrap="square">
            <a:spAutoFit/>
          </a:bodyPr>
          <a:lstStyle/>
          <a:p>
            <a:r>
              <a:rPr lang="en-US" sz="3600" dirty="0" smtClean="0">
                <a:latin typeface="Times New Roman" pitchFamily="18" charset="0"/>
                <a:cs typeface="Times New Roman" pitchFamily="18" charset="0"/>
              </a:rPr>
              <a:t>Growth </a:t>
            </a:r>
            <a:r>
              <a:rPr lang="en-US" sz="3600" dirty="0">
                <a:latin typeface="Times New Roman" pitchFamily="18" charset="0"/>
                <a:cs typeface="Times New Roman" pitchFamily="18" charset="0"/>
              </a:rPr>
              <a:t>rates of two mussels in a bare rock patch in the low intertidal </a:t>
            </a:r>
            <a:r>
              <a:rPr lang="en-US" sz="3600" dirty="0" smtClean="0">
                <a:latin typeface="Times New Roman" pitchFamily="18" charset="0"/>
                <a:cs typeface="Times New Roman" pitchFamily="18" charset="0"/>
              </a:rPr>
              <a:t>zone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10.15 </a:t>
            </a:r>
            <a:endParaRPr lang="en-US" dirty="0">
              <a:latin typeface="Times New Roman" pitchFamily="18" charset="0"/>
              <a:cs typeface="Times New Roman" pitchFamily="18" charset="0"/>
            </a:endParaRPr>
          </a:p>
        </p:txBody>
      </p:sp>
      <p:cxnSp>
        <p:nvCxnSpPr>
          <p:cNvPr id="6" name="Straight Arrow Connector 5"/>
          <p:cNvCxnSpPr/>
          <p:nvPr/>
        </p:nvCxnSpPr>
        <p:spPr>
          <a:xfrm>
            <a:off x="2818150" y="4520897"/>
            <a:ext cx="2743201" cy="245975"/>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818150" y="4535887"/>
            <a:ext cx="1768840" cy="76984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33350" y="3736067"/>
            <a:ext cx="2984604" cy="1569660"/>
          </a:xfrm>
          <a:prstGeom prst="rect">
            <a:avLst/>
          </a:prstGeom>
        </p:spPr>
        <p:txBody>
          <a:bodyPr wrap="square">
            <a:spAutoFit/>
          </a:bodyPr>
          <a:lstStyle/>
          <a:p>
            <a:r>
              <a:rPr lang="en-US" sz="2400" dirty="0" smtClean="0">
                <a:latin typeface="Times New Roman" pitchFamily="18" charset="0"/>
                <a:cs typeface="Times New Roman" pitchFamily="18" charset="0"/>
              </a:rPr>
              <a:t>Dashed </a:t>
            </a:r>
            <a:r>
              <a:rPr lang="en-US" sz="2400" dirty="0">
                <a:latin typeface="Times New Roman" pitchFamily="18" charset="0"/>
                <a:cs typeface="Times New Roman" pitchFamily="18" charset="0"/>
              </a:rPr>
              <a:t>lines </a:t>
            </a:r>
            <a:r>
              <a:rPr lang="en-US" sz="2400" dirty="0" smtClean="0">
                <a:latin typeface="Times New Roman" pitchFamily="18" charset="0"/>
                <a:cs typeface="Times New Roman" pitchFamily="18" charset="0"/>
              </a:rPr>
              <a:t>indicate </a:t>
            </a:r>
            <a:r>
              <a:rPr lang="en-US" sz="2400" dirty="0">
                <a:latin typeface="Times New Roman" pitchFamily="18" charset="0"/>
                <a:cs typeface="Times New Roman" pitchFamily="18" charset="0"/>
              </a:rPr>
              <a:t>estimated times of settlement and initial growth in the </a:t>
            </a:r>
            <a:r>
              <a:rPr lang="en-US" sz="2400" dirty="0" smtClean="0">
                <a:latin typeface="Times New Roman" pitchFamily="18" charset="0"/>
                <a:cs typeface="Times New Roman" pitchFamily="18" charset="0"/>
              </a:rPr>
              <a:t>patch</a:t>
            </a:r>
            <a:endParaRPr lang="en-US" sz="2400" dirty="0">
              <a:latin typeface="Times New Roman" pitchFamily="18" charset="0"/>
              <a:cs typeface="Times New Roman" pitchFamily="18" charset="0"/>
            </a:endParaRPr>
          </a:p>
        </p:txBody>
      </p:sp>
      <p:cxnSp>
        <p:nvCxnSpPr>
          <p:cNvPr id="13" name="Straight Arrow Connector 12"/>
          <p:cNvCxnSpPr/>
          <p:nvPr/>
        </p:nvCxnSpPr>
        <p:spPr>
          <a:xfrm flipV="1">
            <a:off x="5129135" y="5760487"/>
            <a:ext cx="0" cy="68704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487065" y="5762987"/>
            <a:ext cx="0" cy="68704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987383" y="1934750"/>
            <a:ext cx="2803161" cy="1200329"/>
          </a:xfrm>
          <a:prstGeom prst="rect">
            <a:avLst/>
          </a:prstGeom>
        </p:spPr>
        <p:txBody>
          <a:bodyPr wrap="square">
            <a:spAutoFit/>
          </a:bodyPr>
          <a:lstStyle/>
          <a:p>
            <a:r>
              <a:rPr lang="en-US" sz="2400" dirty="0" smtClean="0">
                <a:latin typeface="Times New Roman" pitchFamily="18" charset="0"/>
                <a:cs typeface="Times New Roman" pitchFamily="18" charset="0"/>
              </a:rPr>
              <a:t>Shell length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10 largest </a:t>
            </a:r>
            <a:r>
              <a:rPr lang="en-US" sz="2400" dirty="0">
                <a:latin typeface="Times New Roman" pitchFamily="18" charset="0"/>
                <a:cs typeface="Times New Roman" pitchFamily="18" charset="0"/>
              </a:rPr>
              <a:t>individuals found </a:t>
            </a: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each </a:t>
            </a:r>
            <a:r>
              <a:rPr lang="en-US" sz="2400" dirty="0" smtClean="0">
                <a:latin typeface="Times New Roman" pitchFamily="18" charset="0"/>
                <a:cs typeface="Times New Roman" pitchFamily="18" charset="0"/>
              </a:rPr>
              <a:t>date</a:t>
            </a:r>
            <a:endParaRPr lang="en-US" sz="2400" dirty="0">
              <a:latin typeface="Times New Roman" pitchFamily="18" charset="0"/>
              <a:cs typeface="Times New Roman" pitchFamily="18" charset="0"/>
            </a:endParaRPr>
          </a:p>
        </p:txBody>
      </p:sp>
      <p:cxnSp>
        <p:nvCxnSpPr>
          <p:cNvPr id="11" name="Straight Arrow Connector 10"/>
          <p:cNvCxnSpPr/>
          <p:nvPr/>
        </p:nvCxnSpPr>
        <p:spPr>
          <a:xfrm>
            <a:off x="5141880" y="3070469"/>
            <a:ext cx="1453792" cy="64610"/>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16830" y="3070469"/>
            <a:ext cx="726896" cy="617111"/>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44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2308324"/>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10: Evolution of Ecological Systems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10.4: How will communities respond to climate change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25814787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5.gif"/>
          <p:cNvPicPr/>
          <p:nvPr/>
        </p:nvPicPr>
        <p:blipFill>
          <a:blip r:embed="rId3"/>
          <a:stretch>
            <a:fillRect/>
          </a:stretch>
        </p:blipFill>
        <p:spPr>
          <a:xfrm>
            <a:off x="1320692" y="433387"/>
            <a:ext cx="7251808" cy="6247845"/>
          </a:xfrm>
          <a:prstGeom prst="rect">
            <a:avLst/>
          </a:prstGeom>
        </p:spPr>
      </p:pic>
      <p:sp>
        <p:nvSpPr>
          <p:cNvPr id="3" name="Rectangle 2"/>
          <p:cNvSpPr/>
          <p:nvPr/>
        </p:nvSpPr>
        <p:spPr>
          <a:xfrm>
            <a:off x="77491" y="25063"/>
            <a:ext cx="9039068" cy="584775"/>
          </a:xfrm>
          <a:prstGeom prst="rect">
            <a:avLst/>
          </a:prstGeom>
        </p:spPr>
        <p:txBody>
          <a:bodyPr wrap="square">
            <a:spAutoFit/>
          </a:bodyPr>
          <a:lstStyle/>
          <a:p>
            <a:r>
              <a:rPr lang="en-US" sz="3200" dirty="0" smtClean="0">
                <a:latin typeface="Times New Roman" pitchFamily="18" charset="0"/>
                <a:cs typeface="Times New Roman" pitchFamily="18" charset="0"/>
              </a:rPr>
              <a:t>Observed &amp; modeled changes </a:t>
            </a:r>
            <a:r>
              <a:rPr lang="en-US" sz="3200" dirty="0">
                <a:latin typeface="Times New Roman" pitchFamily="18" charset="0"/>
                <a:cs typeface="Times New Roman" pitchFamily="18" charset="0"/>
              </a:rPr>
              <a:t>in surface </a:t>
            </a:r>
            <a:r>
              <a:rPr lang="en-US" sz="3200" dirty="0" smtClean="0">
                <a:latin typeface="Times New Roman" pitchFamily="18" charset="0"/>
                <a:cs typeface="Times New Roman" pitchFamily="18" charset="0"/>
              </a:rPr>
              <a:t>temperatures</a:t>
            </a:r>
            <a:endParaRPr lang="en-US" sz="3200" dirty="0">
              <a:latin typeface="Times New Roman" pitchFamily="18" charset="0"/>
              <a:cs typeface="Times New Roman" pitchFamily="18" charset="0"/>
            </a:endParaRPr>
          </a:p>
        </p:txBody>
      </p:sp>
      <p:sp>
        <p:nvSpPr>
          <p:cNvPr id="5"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10.16 </a:t>
            </a:r>
            <a:endParaRPr lang="en-US" dirty="0">
              <a:latin typeface="Times New Roman" pitchFamily="18" charset="0"/>
              <a:cs typeface="Times New Roman" pitchFamily="18" charset="0"/>
            </a:endParaRPr>
          </a:p>
        </p:txBody>
      </p:sp>
      <p:sp>
        <p:nvSpPr>
          <p:cNvPr id="6" name="Rectangle 5"/>
          <p:cNvSpPr/>
          <p:nvPr/>
        </p:nvSpPr>
        <p:spPr>
          <a:xfrm>
            <a:off x="272363" y="1889371"/>
            <a:ext cx="1344693" cy="830997"/>
          </a:xfrm>
          <a:prstGeom prst="rect">
            <a:avLst/>
          </a:prstGeom>
        </p:spPr>
        <p:txBody>
          <a:bodyPr wrap="square">
            <a:spAutoFit/>
          </a:bodyPr>
          <a:lstStyle/>
          <a:p>
            <a:r>
              <a:rPr lang="en-US" sz="2400" dirty="0" smtClean="0">
                <a:latin typeface="Times New Roman" pitchFamily="18" charset="0"/>
                <a:cs typeface="Times New Roman" pitchFamily="18" charset="0"/>
              </a:rPr>
              <a:t>Ten-year averages</a:t>
            </a:r>
            <a:endParaRPr lang="en-US" sz="2400" dirty="0">
              <a:latin typeface="Times New Roman" pitchFamily="18" charset="0"/>
              <a:cs typeface="Times New Roman" pitchFamily="18" charset="0"/>
            </a:endParaRPr>
          </a:p>
        </p:txBody>
      </p:sp>
      <p:cxnSp>
        <p:nvCxnSpPr>
          <p:cNvPr id="7" name="Straight Arrow Connector 6"/>
          <p:cNvCxnSpPr/>
          <p:nvPr/>
        </p:nvCxnSpPr>
        <p:spPr>
          <a:xfrm flipV="1">
            <a:off x="1446549" y="1889371"/>
            <a:ext cx="1041818" cy="41549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422184" y="2304869"/>
            <a:ext cx="1770721" cy="977977"/>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4990" y="2824657"/>
            <a:ext cx="2463399" cy="1631216"/>
          </a:xfrm>
          <a:prstGeom prst="rect">
            <a:avLst/>
          </a:prstGeom>
          <a:solidFill>
            <a:schemeClr val="bg1"/>
          </a:solidFill>
        </p:spPr>
        <p:txBody>
          <a:bodyPr wrap="square">
            <a:spAutoFit/>
          </a:bodyPr>
          <a:lstStyle/>
          <a:p>
            <a:r>
              <a:rPr lang="en-US" sz="2000" dirty="0" smtClean="0">
                <a:latin typeface="Times New Roman" pitchFamily="18" charset="0"/>
                <a:cs typeface="Times New Roman" pitchFamily="18" charset="0"/>
              </a:rPr>
              <a:t>Pink bands = range of 90</a:t>
            </a:r>
            <a:r>
              <a:rPr lang="en-US" sz="2000" dirty="0">
                <a:latin typeface="Times New Roman" pitchFamily="18" charset="0"/>
                <a:cs typeface="Times New Roman" pitchFamily="18" charset="0"/>
              </a:rPr>
              <a:t>% of </a:t>
            </a:r>
            <a:r>
              <a:rPr lang="en-US" sz="2000" dirty="0" smtClean="0">
                <a:latin typeface="Times New Roman" pitchFamily="18" charset="0"/>
                <a:cs typeface="Times New Roman" pitchFamily="18" charset="0"/>
              </a:rPr>
              <a:t>computer predictions for natural and human-caused factors</a:t>
            </a:r>
            <a:endParaRPr lang="en-US" sz="2000" dirty="0">
              <a:latin typeface="Times New Roman" pitchFamily="18" charset="0"/>
              <a:cs typeface="Times New Roman" pitchFamily="18" charset="0"/>
            </a:endParaRPr>
          </a:p>
        </p:txBody>
      </p:sp>
      <p:cxnSp>
        <p:nvCxnSpPr>
          <p:cNvPr id="10" name="Straight Arrow Connector 9"/>
          <p:cNvCxnSpPr/>
          <p:nvPr/>
        </p:nvCxnSpPr>
        <p:spPr>
          <a:xfrm>
            <a:off x="1688924" y="4099899"/>
            <a:ext cx="1518971" cy="107170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960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5.gif"/>
          <p:cNvPicPr/>
          <p:nvPr/>
        </p:nvPicPr>
        <p:blipFill rotWithShape="1">
          <a:blip r:embed="rId3"/>
          <a:srcRect t="58685"/>
          <a:stretch/>
        </p:blipFill>
        <p:spPr>
          <a:xfrm>
            <a:off x="1470592" y="2705829"/>
            <a:ext cx="7251808" cy="2581333"/>
          </a:xfrm>
          <a:prstGeom prst="rect">
            <a:avLst/>
          </a:prstGeom>
        </p:spPr>
      </p:pic>
      <p:sp>
        <p:nvSpPr>
          <p:cNvPr id="3" name="Rectangle 2"/>
          <p:cNvSpPr/>
          <p:nvPr/>
        </p:nvSpPr>
        <p:spPr>
          <a:xfrm>
            <a:off x="77491" y="25063"/>
            <a:ext cx="9039068" cy="584775"/>
          </a:xfrm>
          <a:prstGeom prst="rect">
            <a:avLst/>
          </a:prstGeom>
        </p:spPr>
        <p:txBody>
          <a:bodyPr wrap="square">
            <a:spAutoFit/>
          </a:bodyPr>
          <a:lstStyle/>
          <a:p>
            <a:r>
              <a:rPr lang="en-US" sz="3200" dirty="0" smtClean="0">
                <a:latin typeface="Times New Roman" pitchFamily="18" charset="0"/>
                <a:cs typeface="Times New Roman" pitchFamily="18" charset="0"/>
              </a:rPr>
              <a:t>Observed &amp; modeled changes </a:t>
            </a:r>
            <a:r>
              <a:rPr lang="en-US" sz="3200" dirty="0">
                <a:latin typeface="Times New Roman" pitchFamily="18" charset="0"/>
                <a:cs typeface="Times New Roman" pitchFamily="18" charset="0"/>
              </a:rPr>
              <a:t>in surface </a:t>
            </a:r>
            <a:r>
              <a:rPr lang="en-US" sz="3200" dirty="0" smtClean="0">
                <a:latin typeface="Times New Roman" pitchFamily="18" charset="0"/>
                <a:cs typeface="Times New Roman" pitchFamily="18" charset="0"/>
              </a:rPr>
              <a:t>temperatures</a:t>
            </a:r>
            <a:endParaRPr lang="en-US" sz="3200" dirty="0">
              <a:latin typeface="Times New Roman" pitchFamily="18" charset="0"/>
              <a:cs typeface="Times New Roman" pitchFamily="18" charset="0"/>
            </a:endParaRPr>
          </a:p>
        </p:txBody>
      </p:sp>
      <p:sp>
        <p:nvSpPr>
          <p:cNvPr id="5"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10.16 </a:t>
            </a:r>
            <a:endParaRPr lang="en-US" dirty="0">
              <a:latin typeface="Times New Roman" pitchFamily="18" charset="0"/>
              <a:cs typeface="Times New Roman" pitchFamily="18" charset="0"/>
            </a:endParaRPr>
          </a:p>
        </p:txBody>
      </p:sp>
      <p:sp>
        <p:nvSpPr>
          <p:cNvPr id="6" name="Rectangle 5"/>
          <p:cNvSpPr/>
          <p:nvPr/>
        </p:nvSpPr>
        <p:spPr>
          <a:xfrm>
            <a:off x="134910" y="1655437"/>
            <a:ext cx="2463399" cy="1323439"/>
          </a:xfrm>
          <a:prstGeom prst="rect">
            <a:avLst/>
          </a:prstGeom>
          <a:solidFill>
            <a:schemeClr val="bg1"/>
          </a:solidFill>
        </p:spPr>
        <p:txBody>
          <a:bodyPr wrap="square">
            <a:spAutoFit/>
          </a:bodyPr>
          <a:lstStyle/>
          <a:p>
            <a:r>
              <a:rPr lang="en-US" sz="2000" dirty="0" smtClean="0">
                <a:latin typeface="Times New Roman" pitchFamily="18" charset="0"/>
                <a:cs typeface="Times New Roman" pitchFamily="18" charset="0"/>
              </a:rPr>
              <a:t>Blue bands = range of 90</a:t>
            </a:r>
            <a:r>
              <a:rPr lang="en-US" sz="2000" dirty="0">
                <a:latin typeface="Times New Roman" pitchFamily="18" charset="0"/>
                <a:cs typeface="Times New Roman" pitchFamily="18" charset="0"/>
              </a:rPr>
              <a:t>% of </a:t>
            </a:r>
            <a:r>
              <a:rPr lang="en-US" sz="2000" dirty="0" smtClean="0">
                <a:latin typeface="Times New Roman" pitchFamily="18" charset="0"/>
                <a:cs typeface="Times New Roman" pitchFamily="18" charset="0"/>
              </a:rPr>
              <a:t>computer predictions for natural factors only</a:t>
            </a:r>
            <a:endParaRPr lang="en-US" sz="2000" dirty="0">
              <a:latin typeface="Times New Roman" pitchFamily="18" charset="0"/>
              <a:cs typeface="Times New Roman" pitchFamily="18" charset="0"/>
            </a:endParaRPr>
          </a:p>
        </p:txBody>
      </p:sp>
      <p:cxnSp>
        <p:nvCxnSpPr>
          <p:cNvPr id="7" name="Straight Arrow Connector 6"/>
          <p:cNvCxnSpPr/>
          <p:nvPr/>
        </p:nvCxnSpPr>
        <p:spPr>
          <a:xfrm>
            <a:off x="1838824" y="2705829"/>
            <a:ext cx="1758814" cy="132654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02171" y="610307"/>
            <a:ext cx="2833141" cy="1323439"/>
          </a:xfrm>
          <a:prstGeom prst="rect">
            <a:avLst/>
          </a:prstGeom>
          <a:solidFill>
            <a:schemeClr val="bg1"/>
          </a:solidFill>
        </p:spPr>
        <p:txBody>
          <a:bodyPr wrap="square">
            <a:spAutoFit/>
          </a:bodyPr>
          <a:lstStyle/>
          <a:p>
            <a:r>
              <a:rPr lang="en-US" sz="2000" dirty="0" smtClean="0">
                <a:latin typeface="Times New Roman" pitchFamily="18" charset="0"/>
                <a:cs typeface="Times New Roman" pitchFamily="18" charset="0"/>
              </a:rPr>
              <a:t>Pink bands = range of 90</a:t>
            </a:r>
            <a:r>
              <a:rPr lang="en-US" sz="2000" dirty="0">
                <a:latin typeface="Times New Roman" pitchFamily="18" charset="0"/>
                <a:cs typeface="Times New Roman" pitchFamily="18" charset="0"/>
              </a:rPr>
              <a:t>% of </a:t>
            </a:r>
            <a:r>
              <a:rPr lang="en-US" sz="2000" dirty="0" smtClean="0">
                <a:latin typeface="Times New Roman" pitchFamily="18" charset="0"/>
                <a:cs typeface="Times New Roman" pitchFamily="18" charset="0"/>
              </a:rPr>
              <a:t>computer predictions for natural and human-caused factors</a:t>
            </a:r>
            <a:endParaRPr lang="en-US" sz="2000" dirty="0">
              <a:latin typeface="Times New Roman" pitchFamily="18" charset="0"/>
              <a:cs typeface="Times New Roman" pitchFamily="18" charset="0"/>
            </a:endParaRPr>
          </a:p>
        </p:txBody>
      </p:sp>
      <p:cxnSp>
        <p:nvCxnSpPr>
          <p:cNvPr id="9" name="Straight Arrow Connector 8"/>
          <p:cNvCxnSpPr/>
          <p:nvPr/>
        </p:nvCxnSpPr>
        <p:spPr>
          <a:xfrm>
            <a:off x="5711251" y="1858796"/>
            <a:ext cx="144730" cy="1761433"/>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873027" y="5458542"/>
            <a:ext cx="2745129" cy="461665"/>
          </a:xfrm>
          <a:prstGeom prst="rect">
            <a:avLst/>
          </a:prstGeom>
        </p:spPr>
        <p:txBody>
          <a:bodyPr wrap="square">
            <a:spAutoFit/>
          </a:bodyPr>
          <a:lstStyle/>
          <a:p>
            <a:r>
              <a:rPr lang="en-US" sz="2400" dirty="0" smtClean="0">
                <a:latin typeface="Times New Roman" pitchFamily="18" charset="0"/>
                <a:cs typeface="Times New Roman" pitchFamily="18" charset="0"/>
              </a:rPr>
              <a:t>Ten-year averages</a:t>
            </a:r>
            <a:endParaRPr lang="en-US" sz="2400" dirty="0">
              <a:latin typeface="Times New Roman" pitchFamily="18" charset="0"/>
              <a:cs typeface="Times New Roman" pitchFamily="18" charset="0"/>
            </a:endParaRPr>
          </a:p>
        </p:txBody>
      </p:sp>
      <p:cxnSp>
        <p:nvCxnSpPr>
          <p:cNvPr id="11" name="Straight Arrow Connector 10"/>
          <p:cNvCxnSpPr/>
          <p:nvPr/>
        </p:nvCxnSpPr>
        <p:spPr>
          <a:xfrm flipV="1">
            <a:off x="4597025" y="3966515"/>
            <a:ext cx="792898" cy="161793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711251" y="3936535"/>
            <a:ext cx="1813811" cy="164791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4376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6.png"/>
          <p:cNvPicPr>
            <a:picLocks noChangeAspect="1"/>
          </p:cNvPicPr>
          <p:nvPr/>
        </p:nvPicPr>
        <p:blipFill rotWithShape="1">
          <a:blip r:embed="rId3"/>
          <a:srcRect b="70603"/>
          <a:stretch/>
        </p:blipFill>
        <p:spPr>
          <a:xfrm>
            <a:off x="399493" y="1116568"/>
            <a:ext cx="8114186" cy="3226832"/>
          </a:xfrm>
          <a:prstGeom prst="rect">
            <a:avLst/>
          </a:prstGeom>
        </p:spPr>
      </p:pic>
      <p:sp>
        <p:nvSpPr>
          <p:cNvPr id="3" name="Rectangle 2"/>
          <p:cNvSpPr/>
          <p:nvPr/>
        </p:nvSpPr>
        <p:spPr>
          <a:xfrm>
            <a:off x="711092" y="162342"/>
            <a:ext cx="8090007" cy="646331"/>
          </a:xfrm>
          <a:prstGeom prst="rect">
            <a:avLst/>
          </a:prstGeom>
        </p:spPr>
        <p:txBody>
          <a:bodyPr wrap="square">
            <a:spAutoFit/>
          </a:bodyPr>
          <a:lstStyle/>
          <a:p>
            <a:r>
              <a:rPr lang="en-US" sz="3600" dirty="0" smtClean="0">
                <a:latin typeface="Times New Roman" pitchFamily="18" charset="0"/>
                <a:cs typeface="Times New Roman" pitchFamily="18" charset="0"/>
              </a:rPr>
              <a:t>Changing distributions of </a:t>
            </a:r>
            <a:r>
              <a:rPr lang="en-US" sz="3600" dirty="0">
                <a:latin typeface="Times New Roman" pitchFamily="18" charset="0"/>
                <a:cs typeface="Times New Roman" pitchFamily="18" charset="0"/>
              </a:rPr>
              <a:t>bush </a:t>
            </a:r>
            <a:r>
              <a:rPr lang="en-US" sz="3600" dirty="0" smtClean="0">
                <a:latin typeface="Times New Roman" pitchFamily="18" charset="0"/>
                <a:cs typeface="Times New Roman" pitchFamily="18" charset="0"/>
              </a:rPr>
              <a:t>crickets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4071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10.17 </a:t>
            </a:r>
            <a:endParaRPr lang="en-US" dirty="0">
              <a:latin typeface="Times New Roman" pitchFamily="18" charset="0"/>
              <a:cs typeface="Times New Roman" pitchFamily="18" charset="0"/>
            </a:endParaRPr>
          </a:p>
        </p:txBody>
      </p:sp>
      <p:sp>
        <p:nvSpPr>
          <p:cNvPr id="5" name="Rectangle 4"/>
          <p:cNvSpPr/>
          <p:nvPr/>
        </p:nvSpPr>
        <p:spPr>
          <a:xfrm>
            <a:off x="4838699" y="4464328"/>
            <a:ext cx="3105151" cy="830997"/>
          </a:xfrm>
          <a:prstGeom prst="rect">
            <a:avLst/>
          </a:prstGeom>
        </p:spPr>
        <p:txBody>
          <a:bodyPr wrap="square">
            <a:spAutoFit/>
          </a:bodyPr>
          <a:lstStyle/>
          <a:p>
            <a:r>
              <a:rPr lang="en-US" sz="2400" dirty="0" smtClean="0">
                <a:latin typeface="Times New Roman" pitchFamily="18" charset="0"/>
                <a:cs typeface="Times New Roman" pitchFamily="18" charset="0"/>
              </a:rPr>
              <a:t>Short-winged </a:t>
            </a:r>
            <a:r>
              <a:rPr lang="en-US" sz="2400" dirty="0">
                <a:latin typeface="Times New Roman" pitchFamily="18" charset="0"/>
                <a:cs typeface="Times New Roman" pitchFamily="18" charset="0"/>
              </a:rPr>
              <a:t>form of </a:t>
            </a:r>
            <a:r>
              <a:rPr lang="en-US" sz="2400" i="1" dirty="0" err="1">
                <a:latin typeface="Times New Roman" pitchFamily="18" charset="0"/>
                <a:cs typeface="Times New Roman" pitchFamily="18" charset="0"/>
              </a:rPr>
              <a:t>Metrioptera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roeselii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Rectangle 5"/>
          <p:cNvSpPr/>
          <p:nvPr/>
        </p:nvSpPr>
        <p:spPr>
          <a:xfrm>
            <a:off x="768242" y="4493190"/>
            <a:ext cx="3232258" cy="830997"/>
          </a:xfrm>
          <a:prstGeom prst="rect">
            <a:avLst/>
          </a:prstGeom>
        </p:spPr>
        <p:txBody>
          <a:bodyPr wrap="square">
            <a:spAutoFit/>
          </a:bodyPr>
          <a:lstStyle/>
          <a:p>
            <a:r>
              <a:rPr lang="en-US" sz="2400" dirty="0" smtClean="0">
                <a:latin typeface="Times New Roman" pitchFamily="18" charset="0"/>
                <a:cs typeface="Times New Roman" pitchFamily="18" charset="0"/>
              </a:rPr>
              <a:t>Long-winged </a:t>
            </a:r>
            <a:r>
              <a:rPr lang="en-US" sz="2400" dirty="0">
                <a:latin typeface="Times New Roman" pitchFamily="18" charset="0"/>
                <a:cs typeface="Times New Roman" pitchFamily="18" charset="0"/>
              </a:rPr>
              <a:t>form of </a:t>
            </a:r>
            <a:r>
              <a:rPr lang="en-US" sz="2400" i="1" dirty="0" err="1" smtClean="0">
                <a:latin typeface="Times New Roman" pitchFamily="18" charset="0"/>
                <a:cs typeface="Times New Roman" pitchFamily="18" charset="0"/>
              </a:rPr>
              <a:t>Conocephalus</a:t>
            </a:r>
            <a:r>
              <a:rPr lang="en-US" sz="2400" i="1" dirty="0" smtClean="0">
                <a:latin typeface="Times New Roman" pitchFamily="18" charset="0"/>
                <a:cs typeface="Times New Roman" pitchFamily="18" charset="0"/>
              </a:rPr>
              <a:t> discolor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019864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6.png"/>
          <p:cNvPicPr>
            <a:picLocks noChangeAspect="1"/>
          </p:cNvPicPr>
          <p:nvPr/>
        </p:nvPicPr>
        <p:blipFill rotWithShape="1">
          <a:blip r:embed="rId3"/>
          <a:srcRect t="31555" b="40103"/>
          <a:stretch/>
        </p:blipFill>
        <p:spPr>
          <a:xfrm>
            <a:off x="155543" y="1135618"/>
            <a:ext cx="8645555" cy="3314699"/>
          </a:xfrm>
          <a:prstGeom prst="rect">
            <a:avLst/>
          </a:prstGeom>
        </p:spPr>
      </p:pic>
      <p:sp>
        <p:nvSpPr>
          <p:cNvPr id="3" name="Rectangle 2"/>
          <p:cNvSpPr/>
          <p:nvPr/>
        </p:nvSpPr>
        <p:spPr>
          <a:xfrm>
            <a:off x="711092" y="162342"/>
            <a:ext cx="8090007" cy="646331"/>
          </a:xfrm>
          <a:prstGeom prst="rect">
            <a:avLst/>
          </a:prstGeom>
        </p:spPr>
        <p:txBody>
          <a:bodyPr wrap="square">
            <a:spAutoFit/>
          </a:bodyPr>
          <a:lstStyle/>
          <a:p>
            <a:r>
              <a:rPr lang="en-US" sz="3600" dirty="0" smtClean="0">
                <a:latin typeface="Times New Roman" pitchFamily="18" charset="0"/>
                <a:cs typeface="Times New Roman" pitchFamily="18" charset="0"/>
              </a:rPr>
              <a:t>Changing distributions of </a:t>
            </a:r>
            <a:r>
              <a:rPr lang="en-US" sz="3600" dirty="0">
                <a:latin typeface="Times New Roman" pitchFamily="18" charset="0"/>
                <a:cs typeface="Times New Roman" pitchFamily="18" charset="0"/>
              </a:rPr>
              <a:t>bush </a:t>
            </a:r>
            <a:r>
              <a:rPr lang="en-US" sz="3600" dirty="0" smtClean="0">
                <a:latin typeface="Times New Roman" pitchFamily="18" charset="0"/>
                <a:cs typeface="Times New Roman" pitchFamily="18" charset="0"/>
              </a:rPr>
              <a:t>crickets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4071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10.17 </a:t>
            </a:r>
            <a:endParaRPr lang="en-US" dirty="0">
              <a:latin typeface="Times New Roman" pitchFamily="18" charset="0"/>
              <a:cs typeface="Times New Roman" pitchFamily="18" charset="0"/>
            </a:endParaRPr>
          </a:p>
        </p:txBody>
      </p:sp>
      <p:sp>
        <p:nvSpPr>
          <p:cNvPr id="5" name="Rectangle 4"/>
          <p:cNvSpPr/>
          <p:nvPr/>
        </p:nvSpPr>
        <p:spPr>
          <a:xfrm>
            <a:off x="711092" y="4468158"/>
            <a:ext cx="7918557" cy="1200329"/>
          </a:xfrm>
          <a:prstGeom prst="rect">
            <a:avLst/>
          </a:prstGeom>
        </p:spPr>
        <p:txBody>
          <a:bodyPr wrap="square">
            <a:spAutoFit/>
          </a:bodyPr>
          <a:lstStyle/>
          <a:p>
            <a:r>
              <a:rPr lang="en-US" sz="2400" dirty="0" smtClean="0">
                <a:latin typeface="Times New Roman" pitchFamily="18" charset="0"/>
                <a:cs typeface="Times New Roman" pitchFamily="18" charset="0"/>
              </a:rPr>
              <a:t>Yellow and red means the species was first spotted in that location after 1988, and as late as 1999 for red dots.  Indicates range expansion.</a:t>
            </a:r>
            <a:endParaRPr lang="en-US" sz="2400" dirty="0">
              <a:latin typeface="Times New Roman" pitchFamily="18" charset="0"/>
              <a:cs typeface="Times New Roman" pitchFamily="18" charset="0"/>
            </a:endParaRPr>
          </a:p>
        </p:txBody>
      </p:sp>
      <p:sp>
        <p:nvSpPr>
          <p:cNvPr id="6" name="Rectangle 5"/>
          <p:cNvSpPr/>
          <p:nvPr/>
        </p:nvSpPr>
        <p:spPr>
          <a:xfrm>
            <a:off x="672993" y="716320"/>
            <a:ext cx="3575158" cy="461665"/>
          </a:xfrm>
          <a:prstGeom prst="rect">
            <a:avLst/>
          </a:prstGeom>
        </p:spPr>
        <p:txBody>
          <a:bodyPr wrap="square">
            <a:spAutoFit/>
          </a:bodyPr>
          <a:lstStyle/>
          <a:p>
            <a:r>
              <a:rPr lang="en-US" sz="2400" dirty="0" smtClean="0">
                <a:latin typeface="Times New Roman" pitchFamily="18" charset="0"/>
                <a:cs typeface="Times New Roman" pitchFamily="18" charset="0"/>
              </a:rPr>
              <a:t>Distribution </a:t>
            </a:r>
            <a:r>
              <a:rPr lang="en-US" sz="2400" dirty="0">
                <a:latin typeface="Times New Roman" pitchFamily="18" charset="0"/>
                <a:cs typeface="Times New Roman" pitchFamily="18" charset="0"/>
              </a:rPr>
              <a:t>of </a:t>
            </a:r>
            <a:r>
              <a:rPr lang="en-US" sz="2400" i="1" dirty="0">
                <a:latin typeface="Times New Roman" pitchFamily="18" charset="0"/>
                <a:cs typeface="Times New Roman" pitchFamily="18" charset="0"/>
              </a:rPr>
              <a:t>C. </a:t>
            </a:r>
            <a:r>
              <a:rPr lang="en-US" sz="2400" i="1" dirty="0" smtClean="0">
                <a:latin typeface="Times New Roman" pitchFamily="18" charset="0"/>
                <a:cs typeface="Times New Roman" pitchFamily="18" charset="0"/>
              </a:rPr>
              <a:t>discolor</a:t>
            </a:r>
            <a:endParaRPr lang="en-US" sz="2400" dirty="0">
              <a:latin typeface="Times New Roman" pitchFamily="18" charset="0"/>
              <a:cs typeface="Times New Roman" pitchFamily="18" charset="0"/>
            </a:endParaRPr>
          </a:p>
        </p:txBody>
      </p:sp>
      <p:sp>
        <p:nvSpPr>
          <p:cNvPr id="7" name="Rectangle 6"/>
          <p:cNvSpPr/>
          <p:nvPr/>
        </p:nvSpPr>
        <p:spPr>
          <a:xfrm>
            <a:off x="4889445" y="712053"/>
            <a:ext cx="3599825" cy="461665"/>
          </a:xfrm>
          <a:prstGeom prst="rect">
            <a:avLst/>
          </a:prstGeom>
        </p:spPr>
        <p:txBody>
          <a:bodyPr wrap="square">
            <a:spAutoFit/>
          </a:bodyPr>
          <a:lstStyle/>
          <a:p>
            <a:r>
              <a:rPr lang="en-US" sz="2400" dirty="0" smtClean="0">
                <a:latin typeface="Times New Roman" pitchFamily="18" charset="0"/>
                <a:cs typeface="Times New Roman" pitchFamily="18" charset="0"/>
              </a:rPr>
              <a:t>Distribution </a:t>
            </a:r>
            <a:r>
              <a:rPr lang="en-US" sz="2400" dirty="0">
                <a:latin typeface="Times New Roman" pitchFamily="18" charset="0"/>
                <a:cs typeface="Times New Roman" pitchFamily="18" charset="0"/>
              </a:rPr>
              <a:t>of </a:t>
            </a:r>
            <a:r>
              <a:rPr lang="en-US" sz="2400" i="1" dirty="0">
                <a:latin typeface="Times New Roman" pitchFamily="18" charset="0"/>
                <a:cs typeface="Times New Roman" pitchFamily="18" charset="0"/>
              </a:rPr>
              <a:t>M. </a:t>
            </a:r>
            <a:r>
              <a:rPr lang="en-US" sz="2400" i="1" dirty="0" err="1" smtClean="0">
                <a:latin typeface="Times New Roman" pitchFamily="18" charset="0"/>
                <a:cs typeface="Times New Roman" pitchFamily="18" charset="0"/>
              </a:rPr>
              <a:t>roeselii</a:t>
            </a:r>
            <a:endParaRPr lang="en-US" sz="2400" dirty="0">
              <a:latin typeface="Times New Roman" pitchFamily="18" charset="0"/>
              <a:cs typeface="Times New Roman" pitchFamily="18" charset="0"/>
            </a:endParaRPr>
          </a:p>
        </p:txBody>
      </p:sp>
      <p:sp>
        <p:nvSpPr>
          <p:cNvPr id="8" name="Oval 7"/>
          <p:cNvSpPr/>
          <p:nvPr/>
        </p:nvSpPr>
        <p:spPr>
          <a:xfrm>
            <a:off x="7187104" y="1860331"/>
            <a:ext cx="1613993" cy="819807"/>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04843" y="2792967"/>
            <a:ext cx="1282262" cy="85477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25160" y="2245772"/>
            <a:ext cx="914400" cy="547195"/>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422184" y="2946758"/>
            <a:ext cx="914400" cy="700988"/>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84955" y="3652592"/>
            <a:ext cx="1594429" cy="700988"/>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0295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0_16.png"/>
          <p:cNvPicPr>
            <a:picLocks noChangeAspect="1"/>
          </p:cNvPicPr>
          <p:nvPr/>
        </p:nvPicPr>
        <p:blipFill rotWithShape="1">
          <a:blip r:embed="rId3"/>
          <a:srcRect t="60189"/>
          <a:stretch/>
        </p:blipFill>
        <p:spPr>
          <a:xfrm>
            <a:off x="253677" y="1686438"/>
            <a:ext cx="8547422" cy="4603307"/>
          </a:xfrm>
          <a:prstGeom prst="rect">
            <a:avLst/>
          </a:prstGeom>
        </p:spPr>
      </p:pic>
      <p:sp>
        <p:nvSpPr>
          <p:cNvPr id="3" name="Rectangle 2"/>
          <p:cNvSpPr/>
          <p:nvPr/>
        </p:nvSpPr>
        <p:spPr>
          <a:xfrm>
            <a:off x="711092" y="162342"/>
            <a:ext cx="8090007" cy="646331"/>
          </a:xfrm>
          <a:prstGeom prst="rect">
            <a:avLst/>
          </a:prstGeom>
        </p:spPr>
        <p:txBody>
          <a:bodyPr wrap="square">
            <a:spAutoFit/>
          </a:bodyPr>
          <a:lstStyle/>
          <a:p>
            <a:r>
              <a:rPr lang="en-US" sz="3600" dirty="0" smtClean="0">
                <a:latin typeface="Times New Roman" pitchFamily="18" charset="0"/>
                <a:cs typeface="Times New Roman" pitchFamily="18" charset="0"/>
              </a:rPr>
              <a:t>Changing distributions of </a:t>
            </a:r>
            <a:r>
              <a:rPr lang="en-US" sz="3600" dirty="0">
                <a:latin typeface="Times New Roman" pitchFamily="18" charset="0"/>
                <a:cs typeface="Times New Roman" pitchFamily="18" charset="0"/>
              </a:rPr>
              <a:t>bush </a:t>
            </a:r>
            <a:r>
              <a:rPr lang="en-US" sz="3600" dirty="0" smtClean="0">
                <a:latin typeface="Times New Roman" pitchFamily="18" charset="0"/>
                <a:cs typeface="Times New Roman" pitchFamily="18" charset="0"/>
              </a:rPr>
              <a:t>crickets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4071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10.17 </a:t>
            </a:r>
            <a:endParaRPr lang="en-US" dirty="0">
              <a:latin typeface="Times New Roman" pitchFamily="18" charset="0"/>
              <a:cs typeface="Times New Roman" pitchFamily="18" charset="0"/>
            </a:endParaRPr>
          </a:p>
        </p:txBody>
      </p:sp>
      <p:sp>
        <p:nvSpPr>
          <p:cNvPr id="5" name="Rectangle 4"/>
          <p:cNvSpPr/>
          <p:nvPr/>
        </p:nvSpPr>
        <p:spPr>
          <a:xfrm>
            <a:off x="5360553" y="787308"/>
            <a:ext cx="3783447" cy="1200329"/>
          </a:xfrm>
          <a:prstGeom prst="rect">
            <a:avLst/>
          </a:prstGeom>
        </p:spPr>
        <p:txBody>
          <a:bodyPr wrap="square">
            <a:spAutoFit/>
          </a:bodyPr>
          <a:lstStyle/>
          <a:p>
            <a:r>
              <a:rPr lang="en-US" sz="2400" dirty="0" smtClean="0">
                <a:latin typeface="Times New Roman" pitchFamily="18" charset="0"/>
                <a:cs typeface="Times New Roman" pitchFamily="18" charset="0"/>
              </a:rPr>
              <a:t>Proportion </a:t>
            </a:r>
            <a:r>
              <a:rPr lang="en-US" sz="2400" dirty="0">
                <a:latin typeface="Times New Roman" pitchFamily="18" charset="0"/>
                <a:cs typeface="Times New Roman" pitchFamily="18" charset="0"/>
              </a:rPr>
              <a:t>of long-winged </a:t>
            </a:r>
            <a:r>
              <a:rPr lang="en-US" sz="2400" i="1" dirty="0">
                <a:latin typeface="Times New Roman" pitchFamily="18" charset="0"/>
                <a:cs typeface="Times New Roman" pitchFamily="18" charset="0"/>
              </a:rPr>
              <a:t>M. </a:t>
            </a:r>
            <a:r>
              <a:rPr lang="en-US" sz="2400" i="1" dirty="0" err="1" smtClean="0">
                <a:latin typeface="Times New Roman" pitchFamily="18" charset="0"/>
                <a:cs typeface="Times New Roman" pitchFamily="18" charset="0"/>
              </a:rPr>
              <a:t>roeselii</a:t>
            </a:r>
            <a:r>
              <a:rPr lang="en-US" sz="2400" dirty="0" smtClean="0">
                <a:latin typeface="Times New Roman" pitchFamily="18" charset="0"/>
                <a:cs typeface="Times New Roman" pitchFamily="18" charset="0"/>
              </a:rPr>
              <a:t> in year 2000 vs. year population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recorded</a:t>
            </a:r>
            <a:endParaRPr lang="en-US" sz="2400" dirty="0">
              <a:latin typeface="Times New Roman" pitchFamily="18" charset="0"/>
              <a:cs typeface="Times New Roman" pitchFamily="18" charset="0"/>
            </a:endParaRPr>
          </a:p>
        </p:txBody>
      </p:sp>
      <p:sp>
        <p:nvSpPr>
          <p:cNvPr id="6" name="Rectangle 5"/>
          <p:cNvSpPr/>
          <p:nvPr/>
        </p:nvSpPr>
        <p:spPr>
          <a:xfrm>
            <a:off x="1009650" y="808673"/>
            <a:ext cx="3695700" cy="1200329"/>
          </a:xfrm>
          <a:prstGeom prst="rect">
            <a:avLst/>
          </a:prstGeom>
        </p:spPr>
        <p:txBody>
          <a:bodyPr wrap="square">
            <a:spAutoFit/>
          </a:bodyPr>
          <a:lstStyle/>
          <a:p>
            <a:r>
              <a:rPr lang="en-US" sz="2400" dirty="0" smtClean="0">
                <a:latin typeface="Times New Roman" pitchFamily="18" charset="0"/>
                <a:cs typeface="Times New Roman" pitchFamily="18" charset="0"/>
              </a:rPr>
              <a:t>Proportion </a:t>
            </a:r>
            <a:r>
              <a:rPr lang="en-US" sz="2400" dirty="0">
                <a:latin typeface="Times New Roman" pitchFamily="18" charset="0"/>
                <a:cs typeface="Times New Roman" pitchFamily="18" charset="0"/>
              </a:rPr>
              <a:t>of long-winged </a:t>
            </a:r>
            <a:r>
              <a:rPr lang="en-US" sz="2400" i="1" dirty="0">
                <a:latin typeface="Times New Roman" pitchFamily="18" charset="0"/>
                <a:cs typeface="Times New Roman" pitchFamily="18" charset="0"/>
              </a:rPr>
              <a:t>C. discolor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 year 2000 vs. year population 1st recorded</a:t>
            </a:r>
            <a:endParaRPr lang="en-US" sz="2400" dirty="0">
              <a:latin typeface="Times New Roman" pitchFamily="18" charset="0"/>
              <a:cs typeface="Times New Roman" pitchFamily="18" charset="0"/>
            </a:endParaRPr>
          </a:p>
        </p:txBody>
      </p:sp>
      <p:grpSp>
        <p:nvGrpSpPr>
          <p:cNvPr id="9" name="Group 8"/>
          <p:cNvGrpSpPr/>
          <p:nvPr/>
        </p:nvGrpSpPr>
        <p:grpSpPr>
          <a:xfrm>
            <a:off x="3276600" y="1930485"/>
            <a:ext cx="5124450" cy="2889165"/>
            <a:chOff x="3276600" y="1930485"/>
            <a:chExt cx="5124450" cy="2889165"/>
          </a:xfrm>
        </p:grpSpPr>
        <p:sp>
          <p:nvSpPr>
            <p:cNvPr id="7" name="Oval 6"/>
            <p:cNvSpPr/>
            <p:nvPr/>
          </p:nvSpPr>
          <p:spPr>
            <a:xfrm>
              <a:off x="3276600" y="1949536"/>
              <a:ext cx="857250" cy="2870114"/>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486650" y="1930485"/>
              <a:ext cx="914400" cy="2889165"/>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1594290" y="2251681"/>
            <a:ext cx="1682310" cy="2246769"/>
          </a:xfrm>
          <a:prstGeom prst="rect">
            <a:avLst/>
          </a:prstGeom>
          <a:ln w="57150">
            <a:solidFill>
              <a:srgbClr val="FFC000"/>
            </a:solidFill>
          </a:ln>
        </p:spPr>
        <p:txBody>
          <a:bodyPr wrap="square">
            <a:spAutoFit/>
          </a:bodyPr>
          <a:lstStyle/>
          <a:p>
            <a:r>
              <a:rPr lang="en-US" sz="2000" dirty="0" smtClean="0">
                <a:latin typeface="Times New Roman" pitchFamily="18" charset="0"/>
                <a:cs typeface="Times New Roman" pitchFamily="18" charset="0"/>
              </a:rPr>
              <a:t>Many populations discovered later had high proportions of long-winged individuals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1953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 y="1358922"/>
            <a:ext cx="9083163" cy="4868469"/>
          </a:xfrm>
          <a:prstGeom prst="rect">
            <a:avLst/>
          </a:prstGeom>
        </p:spPr>
      </p:pic>
      <p:sp>
        <p:nvSpPr>
          <p:cNvPr id="4" name="Rectangle 3"/>
          <p:cNvSpPr/>
          <p:nvPr/>
        </p:nvSpPr>
        <p:spPr>
          <a:xfrm>
            <a:off x="5952110" y="110699"/>
            <a:ext cx="3099215" cy="2308324"/>
          </a:xfrm>
          <a:prstGeom prst="rect">
            <a:avLst/>
          </a:prstGeom>
        </p:spPr>
        <p:txBody>
          <a:bodyPr wrap="square">
            <a:spAutoFit/>
          </a:bodyPr>
          <a:lstStyle/>
          <a:p>
            <a:r>
              <a:rPr lang="en-US" sz="3600" dirty="0" smtClean="0">
                <a:latin typeface="Times New Roman" pitchFamily="18" charset="0"/>
                <a:cs typeface="Times New Roman" pitchFamily="18" charset="0"/>
              </a:rPr>
              <a:t>Plots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time </a:t>
            </a:r>
            <a:r>
              <a:rPr lang="en-US" sz="3600" dirty="0">
                <a:latin typeface="Times New Roman" pitchFamily="18" charset="0"/>
                <a:cs typeface="Times New Roman" pitchFamily="18" charset="0"/>
              </a:rPr>
              <a:t>to first flowering in wild mustard </a:t>
            </a:r>
            <a:r>
              <a:rPr lang="en-US" sz="3600" dirty="0" smtClean="0">
                <a:latin typeface="Times New Roman" pitchFamily="18" charset="0"/>
                <a:cs typeface="Times New Roman" pitchFamily="18" charset="0"/>
              </a:rPr>
              <a:t>plants</a:t>
            </a:r>
            <a:endParaRPr lang="en-US" sz="3600" dirty="0">
              <a:latin typeface="Times New Roman" pitchFamily="18" charset="0"/>
              <a:cs typeface="Times New Roman" pitchFamily="18" charset="0"/>
            </a:endParaRPr>
          </a:p>
        </p:txBody>
      </p:sp>
      <p:sp>
        <p:nvSpPr>
          <p:cNvPr id="5"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10.18 </a:t>
            </a:r>
            <a:endParaRPr lang="en-US" dirty="0">
              <a:latin typeface="Times New Roman" pitchFamily="18" charset="0"/>
              <a:cs typeface="Times New Roman" pitchFamily="18" charset="0"/>
            </a:endParaRPr>
          </a:p>
        </p:txBody>
      </p:sp>
      <p:sp>
        <p:nvSpPr>
          <p:cNvPr id="6" name="Rectangle 5"/>
          <p:cNvSpPr/>
          <p:nvPr/>
        </p:nvSpPr>
        <p:spPr>
          <a:xfrm>
            <a:off x="857241" y="486836"/>
            <a:ext cx="1929985" cy="461665"/>
          </a:xfrm>
          <a:prstGeom prst="rect">
            <a:avLst/>
          </a:prstGeom>
        </p:spPr>
        <p:txBody>
          <a:bodyPr wrap="square">
            <a:spAutoFit/>
          </a:bodyPr>
          <a:lstStyle/>
          <a:p>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 </a:t>
            </a:r>
            <a:endParaRPr lang="en-US" sz="2400" dirty="0">
              <a:latin typeface="Times New Roman" pitchFamily="18" charset="0"/>
              <a:cs typeface="Times New Roman" pitchFamily="18" charset="0"/>
            </a:endParaRPr>
          </a:p>
        </p:txBody>
      </p:sp>
      <p:sp>
        <p:nvSpPr>
          <p:cNvPr id="7" name="Rectangle 6"/>
          <p:cNvSpPr/>
          <p:nvPr/>
        </p:nvSpPr>
        <p:spPr>
          <a:xfrm>
            <a:off x="3796099" y="568761"/>
            <a:ext cx="1369025" cy="461665"/>
          </a:xfrm>
          <a:prstGeom prst="rect">
            <a:avLst/>
          </a:prstGeom>
        </p:spPr>
        <p:txBody>
          <a:bodyPr wrap="square">
            <a:spAutoFit/>
          </a:bodyPr>
          <a:lstStyle/>
          <a:p>
            <a:r>
              <a:rPr lang="en-US" sz="2400" dirty="0" smtClean="0">
                <a:latin typeface="Times New Roman" pitchFamily="18" charset="0"/>
                <a:cs typeface="Times New Roman" pitchFamily="18" charset="0"/>
              </a:rPr>
              <a:t>Median</a:t>
            </a:r>
          </a:p>
        </p:txBody>
      </p:sp>
      <p:sp>
        <p:nvSpPr>
          <p:cNvPr id="8" name="Rectangle 7"/>
          <p:cNvSpPr/>
          <p:nvPr/>
        </p:nvSpPr>
        <p:spPr>
          <a:xfrm>
            <a:off x="6818884" y="3040933"/>
            <a:ext cx="2089565" cy="461665"/>
          </a:xfrm>
          <a:prstGeom prst="rect">
            <a:avLst/>
          </a:prstGeom>
        </p:spPr>
        <p:txBody>
          <a:bodyPr wrap="square">
            <a:spAutoFit/>
          </a:bodyPr>
          <a:lstStyle/>
          <a:p>
            <a:r>
              <a:rPr lang="en-US" sz="2400" dirty="0" smtClean="0">
                <a:latin typeface="Times New Roman" pitchFamily="18" charset="0"/>
                <a:cs typeface="Times New Roman" pitchFamily="18" charset="0"/>
              </a:rPr>
              <a:t>90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a:t>
            </a:r>
            <a:endParaRPr lang="en-US" sz="2400" dirty="0">
              <a:latin typeface="Times New Roman" pitchFamily="18" charset="0"/>
              <a:cs typeface="Times New Roman" pitchFamily="18" charset="0"/>
            </a:endParaRPr>
          </a:p>
        </p:txBody>
      </p:sp>
      <p:sp>
        <p:nvSpPr>
          <p:cNvPr id="9" name="Rectangle 8"/>
          <p:cNvSpPr/>
          <p:nvPr/>
        </p:nvSpPr>
        <p:spPr>
          <a:xfrm>
            <a:off x="2092877" y="2836098"/>
            <a:ext cx="2176970" cy="461665"/>
          </a:xfrm>
          <a:prstGeom prst="rect">
            <a:avLst/>
          </a:prstGeom>
        </p:spPr>
        <p:txBody>
          <a:bodyPr wrap="square">
            <a:spAutoFit/>
          </a:bodyPr>
          <a:lstStyle/>
          <a:p>
            <a:r>
              <a:rPr lang="en-US" sz="2400" dirty="0" smtClean="0">
                <a:latin typeface="Times New Roman" pitchFamily="18" charset="0"/>
                <a:cs typeface="Times New Roman" pitchFamily="18" charset="0"/>
              </a:rPr>
              <a:t>10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a:t>
            </a:r>
            <a:endParaRPr lang="en-US" sz="2400" dirty="0">
              <a:latin typeface="Times New Roman" pitchFamily="18" charset="0"/>
              <a:cs typeface="Times New Roman" pitchFamily="18" charset="0"/>
            </a:endParaRPr>
          </a:p>
        </p:txBody>
      </p:sp>
      <p:sp>
        <p:nvSpPr>
          <p:cNvPr id="10" name="Rectangle 9"/>
          <p:cNvSpPr/>
          <p:nvPr/>
        </p:nvSpPr>
        <p:spPr>
          <a:xfrm>
            <a:off x="4874761" y="2778569"/>
            <a:ext cx="2068605" cy="461665"/>
          </a:xfrm>
          <a:prstGeom prst="rect">
            <a:avLst/>
          </a:prstGeom>
        </p:spPr>
        <p:txBody>
          <a:bodyPr wrap="square">
            <a:spAutoFit/>
          </a:bodyPr>
          <a:lstStyle/>
          <a:p>
            <a:r>
              <a:rPr lang="en-US" sz="2400" dirty="0" smtClean="0">
                <a:latin typeface="Times New Roman" pitchFamily="18" charset="0"/>
                <a:cs typeface="Times New Roman" pitchFamily="18" charset="0"/>
              </a:rPr>
              <a:t>75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a:t>
            </a:r>
            <a:endParaRPr lang="en-US" sz="2400" dirty="0">
              <a:latin typeface="Times New Roman" pitchFamily="18" charset="0"/>
              <a:cs typeface="Times New Roman" pitchFamily="18" charset="0"/>
            </a:endParaRPr>
          </a:p>
        </p:txBody>
      </p:sp>
      <p:sp>
        <p:nvSpPr>
          <p:cNvPr id="11" name="Rectangle 10"/>
          <p:cNvSpPr/>
          <p:nvPr/>
        </p:nvSpPr>
        <p:spPr>
          <a:xfrm>
            <a:off x="7066536" y="3657357"/>
            <a:ext cx="1984789" cy="461665"/>
          </a:xfrm>
          <a:prstGeom prst="rect">
            <a:avLst/>
          </a:prstGeom>
        </p:spPr>
        <p:txBody>
          <a:bodyPr wrap="square">
            <a:spAutoFit/>
          </a:bodyPr>
          <a:lstStyle/>
          <a:p>
            <a:r>
              <a:rPr lang="en-US" sz="2400" dirty="0" smtClean="0">
                <a:latin typeface="Times New Roman" pitchFamily="18" charset="0"/>
                <a:cs typeface="Times New Roman" pitchFamily="18" charset="0"/>
              </a:rPr>
              <a:t>95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 </a:t>
            </a:r>
            <a:endParaRPr lang="en-US" sz="2400" dirty="0">
              <a:latin typeface="Times New Roman" pitchFamily="18" charset="0"/>
              <a:cs typeface="Times New Roman" pitchFamily="18" charset="0"/>
            </a:endParaRPr>
          </a:p>
        </p:txBody>
      </p:sp>
      <p:sp>
        <p:nvSpPr>
          <p:cNvPr id="12" name="Rectangle 11"/>
          <p:cNvSpPr/>
          <p:nvPr/>
        </p:nvSpPr>
        <p:spPr>
          <a:xfrm>
            <a:off x="2387176" y="105042"/>
            <a:ext cx="2182240" cy="461665"/>
          </a:xfrm>
          <a:prstGeom prst="rect">
            <a:avLst/>
          </a:prstGeom>
        </p:spPr>
        <p:txBody>
          <a:bodyPr wrap="square">
            <a:spAutoFit/>
          </a:bodyPr>
          <a:lstStyle/>
          <a:p>
            <a:r>
              <a:rPr lang="en-US" sz="2400" dirty="0" smtClean="0">
                <a:latin typeface="Times New Roman" pitchFamily="18" charset="0"/>
                <a:cs typeface="Times New Roman" pitchFamily="18" charset="0"/>
              </a:rPr>
              <a:t>25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percentile</a:t>
            </a:r>
            <a:endParaRPr lang="en-US" sz="2400" dirty="0">
              <a:latin typeface="Times New Roman" pitchFamily="18" charset="0"/>
              <a:cs typeface="Times New Roman" pitchFamily="18" charset="0"/>
            </a:endParaRPr>
          </a:p>
        </p:txBody>
      </p:sp>
      <p:cxnSp>
        <p:nvCxnSpPr>
          <p:cNvPr id="13" name="Straight Arrow Connector 12"/>
          <p:cNvCxnSpPr/>
          <p:nvPr/>
        </p:nvCxnSpPr>
        <p:spPr>
          <a:xfrm>
            <a:off x="1744458" y="799593"/>
            <a:ext cx="820094" cy="808490"/>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787226" y="486836"/>
            <a:ext cx="98685" cy="976027"/>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181362" y="949007"/>
            <a:ext cx="829370" cy="800965"/>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564552" y="3194899"/>
            <a:ext cx="160679" cy="480709"/>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162576" y="3130220"/>
            <a:ext cx="95674" cy="340846"/>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479628" y="3297763"/>
            <a:ext cx="339256" cy="377845"/>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276897" y="4119022"/>
            <a:ext cx="236482" cy="216495"/>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795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535" y="0"/>
            <a:ext cx="5000465" cy="6858000"/>
          </a:xfrm>
          <a:prstGeom prst="rect">
            <a:avLst/>
          </a:prstGeom>
        </p:spPr>
      </p:pic>
      <p:sp>
        <p:nvSpPr>
          <p:cNvPr id="3" name="Rectangle 2"/>
          <p:cNvSpPr/>
          <p:nvPr/>
        </p:nvSpPr>
        <p:spPr>
          <a:xfrm>
            <a:off x="100647" y="56286"/>
            <a:ext cx="4114800" cy="1754326"/>
          </a:xfrm>
          <a:prstGeom prst="rect">
            <a:avLst/>
          </a:prstGeom>
        </p:spPr>
        <p:txBody>
          <a:bodyPr wrap="square">
            <a:spAutoFit/>
          </a:bodyPr>
          <a:lstStyle/>
          <a:p>
            <a:r>
              <a:rPr lang="en-US" sz="3600" dirty="0" smtClean="0">
                <a:latin typeface="Times New Roman" pitchFamily="18" charset="0"/>
                <a:cs typeface="Times New Roman" pitchFamily="18" charset="0"/>
              </a:rPr>
              <a:t>Observed </a:t>
            </a:r>
            <a:r>
              <a:rPr lang="en-US" sz="3600" dirty="0">
                <a:latin typeface="Times New Roman" pitchFamily="18" charset="0"/>
                <a:cs typeface="Times New Roman" pitchFamily="18" charset="0"/>
              </a:rPr>
              <a:t>proportion of flower visits for </a:t>
            </a:r>
            <a:r>
              <a:rPr lang="en-US" sz="3600" dirty="0" smtClean="0">
                <a:latin typeface="Times New Roman" pitchFamily="18" charset="0"/>
                <a:cs typeface="Times New Roman" pitchFamily="18" charset="0"/>
              </a:rPr>
              <a:t>yucca moths</a:t>
            </a: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10.2 </a:t>
            </a:r>
            <a:endParaRPr lang="en-US" dirty="0">
              <a:latin typeface="Times New Roman" pitchFamily="18" charset="0"/>
              <a:cs typeface="Times New Roman" pitchFamily="18" charset="0"/>
            </a:endParaRPr>
          </a:p>
        </p:txBody>
      </p:sp>
      <p:cxnSp>
        <p:nvCxnSpPr>
          <p:cNvPr id="6" name="Straight Arrow Connector 5"/>
          <p:cNvCxnSpPr/>
          <p:nvPr/>
        </p:nvCxnSpPr>
        <p:spPr>
          <a:xfrm flipV="1">
            <a:off x="2780030" y="933450"/>
            <a:ext cx="2864025" cy="2495550"/>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143250" y="3595221"/>
            <a:ext cx="1901716" cy="423433"/>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647" y="2248938"/>
            <a:ext cx="4080828" cy="3108543"/>
          </a:xfrm>
          <a:prstGeom prst="rect">
            <a:avLst/>
          </a:prstGeom>
        </p:spPr>
        <p:txBody>
          <a:bodyPr wrap="square">
            <a:spAutoFit/>
          </a:bodyPr>
          <a:lstStyle/>
          <a:p>
            <a:r>
              <a:rPr lang="en-US" sz="2800" dirty="0" smtClean="0">
                <a:latin typeface="Times New Roman" pitchFamily="18" charset="0"/>
                <a:cs typeface="Times New Roman" pitchFamily="18" charset="0"/>
              </a:rPr>
              <a:t>grouped by: </a:t>
            </a:r>
          </a:p>
          <a:p>
            <a:pPr marL="514350" indent="-514350">
              <a:buFont typeface="+mj-lt"/>
              <a:buAutoNum type="arabicPeriod"/>
            </a:pPr>
            <a:r>
              <a:rPr lang="en-US" sz="2800" dirty="0" smtClean="0">
                <a:latin typeface="Times New Roman" pitchFamily="18" charset="0"/>
                <a:cs typeface="Times New Roman" pitchFamily="18" charset="0"/>
              </a:rPr>
              <a:t>whether </a:t>
            </a:r>
            <a:r>
              <a:rPr lang="en-US" sz="2800" dirty="0">
                <a:latin typeface="Times New Roman" pitchFamily="18" charset="0"/>
                <a:cs typeface="Times New Roman" pitchFamily="18" charset="0"/>
              </a:rPr>
              <a:t>pollination was </a:t>
            </a:r>
            <a:r>
              <a:rPr lang="en-US" sz="2800" dirty="0" smtClean="0">
                <a:latin typeface="Times New Roman" pitchFamily="18" charset="0"/>
                <a:cs typeface="Times New Roman" pitchFamily="18" charset="0"/>
              </a:rPr>
              <a:t>attempted</a:t>
            </a:r>
          </a:p>
          <a:p>
            <a:pPr marL="514350" indent="-514350">
              <a:buAutoNum type="arabicPeriod" startAt="2"/>
            </a:pPr>
            <a:r>
              <a:rPr lang="en-US" sz="2800" dirty="0" smtClean="0">
                <a:latin typeface="Times New Roman" pitchFamily="18" charset="0"/>
                <a:cs typeface="Times New Roman" pitchFamily="18" charset="0"/>
              </a:rPr>
              <a:t>whether </a:t>
            </a:r>
            <a:r>
              <a:rPr lang="en-US" sz="2800" dirty="0">
                <a:latin typeface="Times New Roman" pitchFamily="18" charset="0"/>
                <a:cs typeface="Times New Roman" pitchFamily="18" charset="0"/>
              </a:rPr>
              <a:t>moths possessed </a:t>
            </a:r>
            <a:r>
              <a:rPr lang="en-US" sz="2800" dirty="0" smtClean="0">
                <a:latin typeface="Times New Roman" pitchFamily="18" charset="0"/>
                <a:cs typeface="Times New Roman" pitchFamily="18" charset="0"/>
              </a:rPr>
              <a:t>pollen</a:t>
            </a:r>
          </a:p>
          <a:p>
            <a:pPr marL="514350" indent="-514350">
              <a:buAutoNum type="arabicPeriod" startAt="2"/>
            </a:pPr>
            <a:r>
              <a:rPr lang="en-US" sz="2800" dirty="0" smtClean="0">
                <a:latin typeface="Times New Roman" pitchFamily="18" charset="0"/>
                <a:cs typeface="Times New Roman" pitchFamily="18" charset="0"/>
              </a:rPr>
              <a:t>whether </a:t>
            </a:r>
            <a:r>
              <a:rPr lang="en-US" sz="2800" dirty="0">
                <a:latin typeface="Times New Roman" pitchFamily="18" charset="0"/>
                <a:cs typeface="Times New Roman" pitchFamily="18" charset="0"/>
              </a:rPr>
              <a:t>flowers had been visited </a:t>
            </a:r>
            <a:r>
              <a:rPr lang="en-US" sz="2800" dirty="0" smtClean="0">
                <a:latin typeface="Times New Roman" pitchFamily="18" charset="0"/>
                <a:cs typeface="Times New Roman" pitchFamily="18" charset="0"/>
              </a:rPr>
              <a:t>previously</a:t>
            </a:r>
            <a:endParaRPr lang="en-US" sz="2800" dirty="0">
              <a:latin typeface="Times New Roman" pitchFamily="18" charset="0"/>
              <a:cs typeface="Times New Roman" pitchFamily="18" charset="0"/>
            </a:endParaRPr>
          </a:p>
        </p:txBody>
      </p:sp>
      <p:cxnSp>
        <p:nvCxnSpPr>
          <p:cNvPr id="12" name="Straight Arrow Connector 11"/>
          <p:cNvCxnSpPr/>
          <p:nvPr/>
        </p:nvCxnSpPr>
        <p:spPr>
          <a:xfrm>
            <a:off x="3448050" y="5338431"/>
            <a:ext cx="1752600" cy="1323751"/>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9912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717" y="718769"/>
            <a:ext cx="5514086" cy="5943413"/>
          </a:xfrm>
          <a:prstGeom prst="rect">
            <a:avLst/>
          </a:prstGeom>
        </p:spPr>
      </p:pic>
      <p:sp>
        <p:nvSpPr>
          <p:cNvPr id="4" name="Rectangle 3"/>
          <p:cNvSpPr/>
          <p:nvPr/>
        </p:nvSpPr>
        <p:spPr>
          <a:xfrm>
            <a:off x="666750" y="184130"/>
            <a:ext cx="7981950" cy="646331"/>
          </a:xfrm>
          <a:prstGeom prst="rect">
            <a:avLst/>
          </a:prstGeom>
        </p:spPr>
        <p:txBody>
          <a:bodyPr wrap="square">
            <a:spAutoFit/>
          </a:bodyPr>
          <a:lstStyle/>
          <a:p>
            <a:r>
              <a:rPr lang="en-US" sz="3600" dirty="0" smtClean="0">
                <a:latin typeface="Times New Roman" pitchFamily="18" charset="0"/>
                <a:cs typeface="Times New Roman" pitchFamily="18" charset="0"/>
              </a:rPr>
              <a:t>Mean % survival of </a:t>
            </a:r>
            <a:r>
              <a:rPr lang="en-US" sz="3600" dirty="0">
                <a:latin typeface="Times New Roman" pitchFamily="18" charset="0"/>
                <a:cs typeface="Times New Roman" pitchFamily="18" charset="0"/>
              </a:rPr>
              <a:t>wild mustard </a:t>
            </a:r>
            <a:r>
              <a:rPr lang="en-US" sz="3600" dirty="0" smtClean="0">
                <a:latin typeface="Times New Roman" pitchFamily="18" charset="0"/>
                <a:cs typeface="Times New Roman" pitchFamily="18" charset="0"/>
              </a:rPr>
              <a:t>plants</a:t>
            </a:r>
            <a:endParaRPr lang="en-US" sz="3600" dirty="0">
              <a:latin typeface="Times New Roman" pitchFamily="18" charset="0"/>
              <a:cs typeface="Times New Roman" pitchFamily="18" charset="0"/>
            </a:endParaRPr>
          </a:p>
        </p:txBody>
      </p:sp>
      <p:sp>
        <p:nvSpPr>
          <p:cNvPr id="5"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10.19 </a:t>
            </a:r>
            <a:endParaRPr lang="en-US" dirty="0">
              <a:latin typeface="Times New Roman" pitchFamily="18" charset="0"/>
              <a:cs typeface="Times New Roman" pitchFamily="18" charset="0"/>
            </a:endParaRPr>
          </a:p>
        </p:txBody>
      </p:sp>
      <p:sp>
        <p:nvSpPr>
          <p:cNvPr id="7" name="Rectangle 6"/>
          <p:cNvSpPr/>
          <p:nvPr/>
        </p:nvSpPr>
        <p:spPr>
          <a:xfrm>
            <a:off x="5582898" y="718769"/>
            <a:ext cx="2560320" cy="5048048"/>
          </a:xfrm>
          <a:prstGeom prst="rect">
            <a:avLst/>
          </a:prstGeom>
          <a:noFill/>
          <a:ln w="381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130634" y="718769"/>
            <a:ext cx="2401824" cy="5048047"/>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955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1" y="147935"/>
            <a:ext cx="8496298" cy="1569660"/>
          </a:xfrm>
          <a:prstGeom prst="rect">
            <a:avLst/>
          </a:prstGeom>
        </p:spPr>
        <p:txBody>
          <a:bodyPr wrap="square">
            <a:spAutoFit/>
          </a:bodyPr>
          <a:lstStyle/>
          <a:p>
            <a:r>
              <a:rPr lang="en-US" sz="3200" dirty="0" smtClean="0">
                <a:latin typeface="Times New Roman" pitchFamily="18" charset="0"/>
                <a:cs typeface="Times New Roman" pitchFamily="18" charset="0"/>
              </a:rPr>
              <a:t>Heritability </a:t>
            </a:r>
            <a:r>
              <a:rPr lang="en-US" sz="3200" dirty="0">
                <a:latin typeface="Times New Roman" pitchFamily="18" charset="0"/>
                <a:cs typeface="Times New Roman" pitchFamily="18" charset="0"/>
              </a:rPr>
              <a:t>of flowering times in wild mustard plants from two sites of </a:t>
            </a:r>
            <a:r>
              <a:rPr lang="en-US" sz="3200" dirty="0" smtClean="0">
                <a:latin typeface="Times New Roman" pitchFamily="18" charset="0"/>
                <a:cs typeface="Times New Roman" pitchFamily="18" charset="0"/>
              </a:rPr>
              <a:t>origin: if &gt;0 then some genetic component </a:t>
            </a:r>
            <a:r>
              <a:rPr lang="en-US" sz="3200" smtClean="0">
                <a:latin typeface="Times New Roman" pitchFamily="18" charset="0"/>
                <a:cs typeface="Times New Roman" pitchFamily="18" charset="0"/>
              </a:rPr>
              <a:t>of variation</a:t>
            </a:r>
            <a:endParaRPr lang="en-US" sz="32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9282480"/>
              </p:ext>
            </p:extLst>
          </p:nvPr>
        </p:nvGraphicFramePr>
        <p:xfrm>
          <a:off x="323851" y="1828800"/>
          <a:ext cx="8496298" cy="3291840"/>
        </p:xfrm>
        <a:graphic>
          <a:graphicData uri="http://schemas.openxmlformats.org/drawingml/2006/table">
            <a:tbl>
              <a:tblPr firstRow="1" firstCol="1" bandRow="1">
                <a:tableStyleId>{5C22544A-7EE6-4342-B048-85BDC9FD1C3A}</a:tableStyleId>
              </a:tblPr>
              <a:tblGrid>
                <a:gridCol w="3224912"/>
                <a:gridCol w="2318637"/>
                <a:gridCol w="2952749"/>
              </a:tblGrid>
              <a:tr h="1097280">
                <a:tc>
                  <a:txBody>
                    <a:bodyPr/>
                    <a:lstStyle/>
                    <a:p>
                      <a:pPr marL="0" marR="0" algn="ctr">
                        <a:lnSpc>
                          <a:spcPct val="100000"/>
                        </a:lnSpc>
                        <a:spcBef>
                          <a:spcPts val="0"/>
                        </a:spcBef>
                        <a:spcAft>
                          <a:spcPts val="0"/>
                        </a:spcAft>
                        <a:tabLst>
                          <a:tab pos="457200" algn="l"/>
                        </a:tabLst>
                      </a:pPr>
                      <a:r>
                        <a:rPr lang="en-US" sz="3200" b="0" dirty="0">
                          <a:effectLst/>
                        </a:rPr>
                        <a:t>Site of origin</a:t>
                      </a:r>
                      <a:endParaRPr lang="en-US" sz="2000" b="0" dirty="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a:effectLst/>
                        </a:rPr>
                        <a:t>Heritability</a:t>
                      </a:r>
                      <a:endParaRPr lang="en-US" sz="2000" b="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dirty="0">
                          <a:effectLst/>
                        </a:rPr>
                        <a:t>95% Confidence interval</a:t>
                      </a:r>
                      <a:endParaRPr lang="en-US" sz="2000" b="0" dirty="0">
                        <a:effectLst/>
                        <a:latin typeface="Times New Roman"/>
                        <a:ea typeface="Times New Roman"/>
                      </a:endParaRPr>
                    </a:p>
                  </a:txBody>
                  <a:tcPr marL="45720" marR="45720" anchor="ctr"/>
                </a:tc>
              </a:tr>
              <a:tr h="1097280">
                <a:tc>
                  <a:txBody>
                    <a:bodyPr/>
                    <a:lstStyle/>
                    <a:p>
                      <a:pPr marL="0" marR="0" algn="ctr">
                        <a:lnSpc>
                          <a:spcPct val="100000"/>
                        </a:lnSpc>
                        <a:spcBef>
                          <a:spcPts val="0"/>
                        </a:spcBef>
                        <a:spcAft>
                          <a:spcPts val="0"/>
                        </a:spcAft>
                        <a:tabLst>
                          <a:tab pos="457200" algn="l"/>
                        </a:tabLst>
                      </a:pPr>
                      <a:r>
                        <a:rPr lang="en-US" sz="3200" b="0" dirty="0">
                          <a:effectLst/>
                        </a:rPr>
                        <a:t>Dry site population</a:t>
                      </a:r>
                      <a:endParaRPr lang="en-US" sz="2000" b="0" dirty="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dirty="0">
                          <a:effectLst/>
                        </a:rPr>
                        <a:t>0.29</a:t>
                      </a:r>
                      <a:endParaRPr lang="en-US" sz="2000" b="0" dirty="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a:effectLst/>
                        </a:rPr>
                        <a:t>0.03 – 0.55</a:t>
                      </a:r>
                      <a:endParaRPr lang="en-US" sz="2000" b="0">
                        <a:effectLst/>
                        <a:latin typeface="Times New Roman"/>
                        <a:ea typeface="Times New Roman"/>
                      </a:endParaRPr>
                    </a:p>
                  </a:txBody>
                  <a:tcPr marL="45720" marR="45720" anchor="ctr"/>
                </a:tc>
              </a:tr>
              <a:tr h="1097280">
                <a:tc>
                  <a:txBody>
                    <a:bodyPr/>
                    <a:lstStyle/>
                    <a:p>
                      <a:pPr marL="0" marR="0" algn="ctr">
                        <a:lnSpc>
                          <a:spcPct val="100000"/>
                        </a:lnSpc>
                        <a:spcBef>
                          <a:spcPts val="0"/>
                        </a:spcBef>
                        <a:spcAft>
                          <a:spcPts val="0"/>
                        </a:spcAft>
                        <a:tabLst>
                          <a:tab pos="457200" algn="l"/>
                        </a:tabLst>
                      </a:pPr>
                      <a:r>
                        <a:rPr lang="en-US" sz="3200" b="0" dirty="0">
                          <a:effectLst/>
                        </a:rPr>
                        <a:t>Wet site population</a:t>
                      </a:r>
                      <a:endParaRPr lang="en-US" sz="2000" b="0" dirty="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a:effectLst/>
                        </a:rPr>
                        <a:t>0.46</a:t>
                      </a:r>
                      <a:endParaRPr lang="en-US" sz="2000" b="0">
                        <a:effectLst/>
                        <a:latin typeface="Times New Roman"/>
                        <a:ea typeface="Times New Roman"/>
                      </a:endParaRPr>
                    </a:p>
                  </a:txBody>
                  <a:tcPr marL="45720" marR="45720" anchor="ctr"/>
                </a:tc>
                <a:tc>
                  <a:txBody>
                    <a:bodyPr/>
                    <a:lstStyle/>
                    <a:p>
                      <a:pPr marL="0" marR="0" algn="ctr">
                        <a:lnSpc>
                          <a:spcPct val="100000"/>
                        </a:lnSpc>
                        <a:spcBef>
                          <a:spcPts val="0"/>
                        </a:spcBef>
                        <a:spcAft>
                          <a:spcPts val="0"/>
                        </a:spcAft>
                        <a:tabLst>
                          <a:tab pos="457200" algn="l"/>
                        </a:tabLst>
                      </a:pPr>
                      <a:r>
                        <a:rPr lang="en-US" sz="3200" b="0" dirty="0">
                          <a:effectLst/>
                        </a:rPr>
                        <a:t>0.23 – 0.68</a:t>
                      </a:r>
                      <a:endParaRPr lang="en-US" sz="2000" b="0" dirty="0">
                        <a:effectLst/>
                        <a:latin typeface="Times New Roman"/>
                        <a:ea typeface="Times New Roman"/>
                      </a:endParaRPr>
                    </a:p>
                  </a:txBody>
                  <a:tcPr marL="45720" marR="45720" anchor="ctr"/>
                </a:tc>
              </a:tr>
            </a:tbl>
          </a:graphicData>
        </a:graphic>
      </p:graphicFrame>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10.2 </a:t>
            </a:r>
            <a:endParaRPr lang="en-US" dirty="0">
              <a:latin typeface="Times New Roman" pitchFamily="18" charset="0"/>
              <a:cs typeface="Times New Roman" pitchFamily="18" charset="0"/>
            </a:endParaRPr>
          </a:p>
        </p:txBody>
      </p:sp>
      <p:sp>
        <p:nvSpPr>
          <p:cNvPr id="5" name="Rectangle 4"/>
          <p:cNvSpPr/>
          <p:nvPr/>
        </p:nvSpPr>
        <p:spPr>
          <a:xfrm>
            <a:off x="323851" y="2999232"/>
            <a:ext cx="8496298" cy="963168"/>
          </a:xfrm>
          <a:prstGeom prst="rect">
            <a:avLst/>
          </a:prstGeom>
          <a:noFill/>
          <a:ln w="381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851" y="4084320"/>
            <a:ext cx="8496298" cy="1023568"/>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897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143" r="9703"/>
          <a:stretch/>
        </p:blipFill>
        <p:spPr bwMode="auto">
          <a:xfrm>
            <a:off x="1009740" y="1156570"/>
            <a:ext cx="7235626" cy="5143413"/>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28274" y="82365"/>
            <a:ext cx="790810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 of </a:t>
            </a:r>
            <a:r>
              <a:rPr lang="en-US" sz="3600" dirty="0">
                <a:latin typeface="Times New Roman" pitchFamily="18" charset="0"/>
                <a:cs typeface="Times New Roman" pitchFamily="18" charset="0"/>
              </a:rPr>
              <a:t>pollination events vs. </a:t>
            </a:r>
            <a:r>
              <a:rPr lang="en-US" sz="3600" dirty="0" smtClean="0">
                <a:latin typeface="Times New Roman" pitchFamily="18" charset="0"/>
                <a:cs typeface="Times New Roman" pitchFamily="18" charset="0"/>
              </a:rPr>
              <a:t># of </a:t>
            </a:r>
            <a:r>
              <a:rPr lang="en-US" sz="3600" dirty="0">
                <a:latin typeface="Times New Roman" pitchFamily="18" charset="0"/>
                <a:cs typeface="Times New Roman" pitchFamily="18" charset="0"/>
              </a:rPr>
              <a:t>egg laying events in one flower </a:t>
            </a:r>
            <a:r>
              <a:rPr lang="en-US" sz="3600" dirty="0" smtClean="0">
                <a:latin typeface="Times New Roman" pitchFamily="18" charset="0"/>
                <a:cs typeface="Times New Roman" pitchFamily="18" charset="0"/>
              </a:rPr>
              <a:t>visit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10.3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77232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143" r="9703"/>
          <a:stretch/>
        </p:blipFill>
        <p:spPr bwMode="auto">
          <a:xfrm>
            <a:off x="1009740" y="1156570"/>
            <a:ext cx="7235626" cy="5143413"/>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28274" y="82365"/>
            <a:ext cx="790810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 of </a:t>
            </a:r>
            <a:r>
              <a:rPr lang="en-US" sz="3600" dirty="0">
                <a:latin typeface="Times New Roman" pitchFamily="18" charset="0"/>
                <a:cs typeface="Times New Roman" pitchFamily="18" charset="0"/>
              </a:rPr>
              <a:t>pollination events vs. </a:t>
            </a:r>
            <a:r>
              <a:rPr lang="en-US" sz="3600" dirty="0" smtClean="0">
                <a:latin typeface="Times New Roman" pitchFamily="18" charset="0"/>
                <a:cs typeface="Times New Roman" pitchFamily="18" charset="0"/>
              </a:rPr>
              <a:t># of </a:t>
            </a:r>
            <a:r>
              <a:rPr lang="en-US" sz="3600" dirty="0">
                <a:latin typeface="Times New Roman" pitchFamily="18" charset="0"/>
                <a:cs typeface="Times New Roman" pitchFamily="18" charset="0"/>
              </a:rPr>
              <a:t>egg laying events in one flower </a:t>
            </a:r>
            <a:r>
              <a:rPr lang="en-US" sz="3600" dirty="0" smtClean="0">
                <a:latin typeface="Times New Roman" pitchFamily="18" charset="0"/>
                <a:cs typeface="Times New Roman" pitchFamily="18" charset="0"/>
              </a:rPr>
              <a:t>visit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10.3 </a:t>
            </a:r>
            <a:endParaRPr lang="en-US" dirty="0">
              <a:latin typeface="Times New Roman" pitchFamily="18" charset="0"/>
              <a:cs typeface="Times New Roman" pitchFamily="18" charset="0"/>
            </a:endParaRPr>
          </a:p>
        </p:txBody>
      </p:sp>
      <p:sp>
        <p:nvSpPr>
          <p:cNvPr id="5" name="Rectangle 4"/>
          <p:cNvSpPr/>
          <p:nvPr/>
        </p:nvSpPr>
        <p:spPr>
          <a:xfrm>
            <a:off x="5984066" y="3759808"/>
            <a:ext cx="3118902" cy="1200329"/>
          </a:xfrm>
          <a:prstGeom prst="rect">
            <a:avLst/>
          </a:prstGeom>
          <a:solidFill>
            <a:schemeClr val="bg1"/>
          </a:solidFill>
        </p:spPr>
        <p:txBody>
          <a:bodyPr wrap="square">
            <a:spAutoFit/>
          </a:bodyPr>
          <a:lstStyle/>
          <a:p>
            <a:r>
              <a:rPr lang="en-US" sz="2400" dirty="0" smtClean="0">
                <a:latin typeface="Times New Roman" pitchFamily="18" charset="0"/>
                <a:cs typeface="Times New Roman" pitchFamily="18" charset="0"/>
              </a:rPr>
              <a:t>Slope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1.0</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Best </a:t>
            </a:r>
            <a:r>
              <a:rPr lang="en-US" sz="2400" dirty="0">
                <a:latin typeface="Times New Roman" pitchFamily="18" charset="0"/>
                <a:cs typeface="Times New Roman" pitchFamily="18" charset="0"/>
              </a:rPr>
              <a:t>fit line for the </a:t>
            </a:r>
            <a:r>
              <a:rPr lang="en-US" sz="2400" dirty="0" smtClean="0">
                <a:latin typeface="Times New Roman" pitchFamily="18" charset="0"/>
                <a:cs typeface="Times New Roman" pitchFamily="18" charset="0"/>
              </a:rPr>
              <a:t>data</a:t>
            </a:r>
            <a:endParaRPr lang="en-US" sz="2400" dirty="0">
              <a:latin typeface="Times New Roman" pitchFamily="18" charset="0"/>
              <a:cs typeface="Times New Roman" pitchFamily="18" charset="0"/>
            </a:endParaRPr>
          </a:p>
        </p:txBody>
      </p:sp>
      <p:cxnSp>
        <p:nvCxnSpPr>
          <p:cNvPr id="6" name="Straight Arrow Connector 5"/>
          <p:cNvCxnSpPr/>
          <p:nvPr/>
        </p:nvCxnSpPr>
        <p:spPr>
          <a:xfrm flipH="1" flipV="1">
            <a:off x="4627553" y="2396359"/>
            <a:ext cx="1411297" cy="1608083"/>
          </a:xfrm>
          <a:prstGeom prst="straightConnector1">
            <a:avLst/>
          </a:prstGeom>
          <a:ln w="5715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4582325" y="3468414"/>
            <a:ext cx="1456525" cy="1292773"/>
          </a:xfrm>
          <a:prstGeom prst="straightConnector1">
            <a:avLst/>
          </a:prstGeom>
          <a:ln w="571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327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2456"/>
          <a:stretch/>
        </p:blipFill>
        <p:spPr>
          <a:xfrm>
            <a:off x="4656022" y="0"/>
            <a:ext cx="4377628" cy="6858000"/>
          </a:xfrm>
          <a:prstGeom prst="rect">
            <a:avLst/>
          </a:prstGeom>
        </p:spPr>
      </p:pic>
      <p:sp>
        <p:nvSpPr>
          <p:cNvPr id="3" name="Rectangle 2"/>
          <p:cNvSpPr/>
          <p:nvPr/>
        </p:nvSpPr>
        <p:spPr>
          <a:xfrm>
            <a:off x="133350" y="117673"/>
            <a:ext cx="4572000" cy="1754326"/>
          </a:xfrm>
          <a:prstGeom prst="rect">
            <a:avLst/>
          </a:prstGeom>
        </p:spPr>
        <p:txBody>
          <a:bodyPr>
            <a:spAutoFit/>
          </a:bodyPr>
          <a:lstStyle/>
          <a:p>
            <a:r>
              <a:rPr lang="en-US" sz="3600" dirty="0" smtClean="0">
                <a:latin typeface="Times New Roman" pitchFamily="18" charset="0"/>
                <a:cs typeface="Times New Roman" pitchFamily="18" charset="0"/>
              </a:rPr>
              <a:t>Female </a:t>
            </a:r>
            <a:r>
              <a:rPr lang="en-US" sz="3600" dirty="0">
                <a:latin typeface="Times New Roman" pitchFamily="18" charset="0"/>
                <a:cs typeface="Times New Roman" pitchFamily="18" charset="0"/>
              </a:rPr>
              <a:t>yucca moth </a:t>
            </a:r>
            <a:r>
              <a:rPr lang="en-US" sz="3600" dirty="0" smtClean="0">
                <a:latin typeface="Times New Roman" pitchFamily="18" charset="0"/>
                <a:cs typeface="Times New Roman" pitchFamily="18" charset="0"/>
              </a:rPr>
              <a:t>pollen-collecting and leaving behaviors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10.4 </a:t>
            </a:r>
            <a:endParaRPr lang="en-US" dirty="0">
              <a:latin typeface="Times New Roman" pitchFamily="18" charset="0"/>
              <a:cs typeface="Times New Roman" pitchFamily="18" charset="0"/>
            </a:endParaRPr>
          </a:p>
        </p:txBody>
      </p:sp>
      <p:sp>
        <p:nvSpPr>
          <p:cNvPr id="5" name="Rectangle 4"/>
          <p:cNvSpPr/>
          <p:nvPr/>
        </p:nvSpPr>
        <p:spPr>
          <a:xfrm>
            <a:off x="295804" y="2305615"/>
            <a:ext cx="3755934" cy="3970318"/>
          </a:xfrm>
          <a:prstGeom prst="rect">
            <a:avLst/>
          </a:prstGeom>
        </p:spPr>
        <p:txBody>
          <a:bodyPr wrap="square">
            <a:spAutoFit/>
          </a:bodyPr>
          <a:lstStyle/>
          <a:p>
            <a:r>
              <a:rPr lang="en-US" sz="2800" dirty="0">
                <a:latin typeface="Times New Roman" pitchFamily="18" charset="0"/>
                <a:cs typeface="Times New Roman" pitchFamily="18" charset="0"/>
              </a:rPr>
              <a:t>Proportion that collected pollen dependent upon whether they already had </a:t>
            </a:r>
            <a:r>
              <a:rPr lang="en-US" sz="2800" dirty="0" smtClean="0">
                <a:latin typeface="Times New Roman" pitchFamily="18" charset="0"/>
                <a:cs typeface="Times New Roman" pitchFamily="18" charset="0"/>
              </a:rPr>
              <a:t>pollen</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Proportion that flew from a flower </a:t>
            </a:r>
            <a:r>
              <a:rPr lang="en-US" sz="2800" dirty="0" smtClean="0">
                <a:latin typeface="Times New Roman" pitchFamily="18" charset="0"/>
                <a:cs typeface="Times New Roman" pitchFamily="18" charset="0"/>
              </a:rPr>
              <a:t>depended upon whether </a:t>
            </a:r>
            <a:r>
              <a:rPr lang="en-US" sz="2800" dirty="0">
                <a:latin typeface="Times New Roman" pitchFamily="18" charset="0"/>
                <a:cs typeface="Times New Roman" pitchFamily="18" charset="0"/>
              </a:rPr>
              <a:t>they collected </a:t>
            </a:r>
            <a:r>
              <a:rPr lang="en-US" sz="2800" dirty="0" smtClean="0">
                <a:latin typeface="Times New Roman" pitchFamily="18" charset="0"/>
                <a:cs typeface="Times New Roman" pitchFamily="18" charset="0"/>
              </a:rPr>
              <a:t>pollen</a:t>
            </a:r>
            <a:endParaRPr lang="en-US" sz="2800" dirty="0">
              <a:latin typeface="Times New Roman" pitchFamily="18" charset="0"/>
              <a:cs typeface="Times New Roman" pitchFamily="18" charset="0"/>
            </a:endParaRPr>
          </a:p>
        </p:txBody>
      </p:sp>
      <p:cxnSp>
        <p:nvCxnSpPr>
          <p:cNvPr id="8" name="Straight Arrow Connector 7"/>
          <p:cNvCxnSpPr/>
          <p:nvPr/>
        </p:nvCxnSpPr>
        <p:spPr>
          <a:xfrm flipV="1">
            <a:off x="3783724" y="2716742"/>
            <a:ext cx="1340726" cy="496814"/>
          </a:xfrm>
          <a:prstGeom prst="straightConnector1">
            <a:avLst/>
          </a:prstGeom>
          <a:ln w="5715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51737" y="5084398"/>
            <a:ext cx="1520551" cy="0"/>
          </a:xfrm>
          <a:prstGeom prst="straightConnector1">
            <a:avLst/>
          </a:prstGeom>
          <a:ln w="5715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574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016" y="1136758"/>
            <a:ext cx="4069522" cy="5346235"/>
          </a:xfrm>
          <a:prstGeom prst="rect">
            <a:avLst/>
          </a:prstGeom>
        </p:spPr>
      </p:pic>
      <p:sp>
        <p:nvSpPr>
          <p:cNvPr id="3" name="Rectangle 2"/>
          <p:cNvSpPr/>
          <p:nvPr/>
        </p:nvSpPr>
        <p:spPr>
          <a:xfrm>
            <a:off x="152400" y="94089"/>
            <a:ext cx="853440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Fruits </a:t>
            </a:r>
            <a:r>
              <a:rPr lang="en-US" sz="3600" dirty="0">
                <a:latin typeface="Times New Roman" pitchFamily="18" charset="0"/>
                <a:cs typeface="Times New Roman" pitchFamily="18" charset="0"/>
              </a:rPr>
              <a:t>retained in </a:t>
            </a:r>
            <a:r>
              <a:rPr lang="en-US" sz="3600" dirty="0" smtClean="0">
                <a:latin typeface="Times New Roman" pitchFamily="18" charset="0"/>
                <a:cs typeface="Times New Roman" pitchFamily="18" charset="0"/>
              </a:rPr>
              <a:t>yucca </a:t>
            </a:r>
            <a:r>
              <a:rPr lang="en-US" sz="3600" dirty="0">
                <a:latin typeface="Times New Roman" pitchFamily="18" charset="0"/>
                <a:cs typeface="Times New Roman" pitchFamily="18" charset="0"/>
              </a:rPr>
              <a:t>plants as a function of pollen </a:t>
            </a:r>
            <a:r>
              <a:rPr lang="en-US" sz="3600" dirty="0" smtClean="0">
                <a:latin typeface="Times New Roman" pitchFamily="18" charset="0"/>
                <a:cs typeface="Times New Roman" pitchFamily="18" charset="0"/>
              </a:rPr>
              <a:t>load and pollen source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10.5 </a:t>
            </a:r>
            <a:endParaRPr lang="en-US" dirty="0">
              <a:latin typeface="Times New Roman" pitchFamily="18" charset="0"/>
              <a:cs typeface="Times New Roman" pitchFamily="18" charset="0"/>
            </a:endParaRPr>
          </a:p>
        </p:txBody>
      </p:sp>
      <p:sp>
        <p:nvSpPr>
          <p:cNvPr id="5" name="Rectangle 4"/>
          <p:cNvSpPr/>
          <p:nvPr/>
        </p:nvSpPr>
        <p:spPr>
          <a:xfrm>
            <a:off x="4619297" y="1374958"/>
            <a:ext cx="3295509" cy="510803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7280" y="2578308"/>
            <a:ext cx="3132944" cy="1815882"/>
          </a:xfrm>
          <a:prstGeom prst="rect">
            <a:avLst/>
          </a:prstGeom>
        </p:spPr>
        <p:txBody>
          <a:bodyPr wrap="square">
            <a:spAutoFit/>
          </a:bodyPr>
          <a:lstStyle/>
          <a:p>
            <a:r>
              <a:rPr lang="en-US" sz="2800" dirty="0" smtClean="0">
                <a:latin typeface="Times New Roman" pitchFamily="18" charset="0"/>
                <a:cs typeface="Times New Roman" pitchFamily="18" charset="0"/>
              </a:rPr>
              <a:t>Pollen sources:</a:t>
            </a:r>
          </a:p>
          <a:p>
            <a:pPr marL="457200" indent="-457200">
              <a:buFont typeface="Arial" pitchFamily="34" charset="0"/>
              <a:buChar char="•"/>
            </a:pPr>
            <a:r>
              <a:rPr lang="en-US" sz="2800" dirty="0" smtClean="0">
                <a:latin typeface="Times New Roman" pitchFamily="18" charset="0"/>
                <a:cs typeface="Times New Roman" pitchFamily="18" charset="0"/>
              </a:rPr>
              <a:t>individual self</a:t>
            </a:r>
          </a:p>
          <a:p>
            <a:pPr marL="457200" indent="-457200">
              <a:buFont typeface="Arial" pitchFamily="34" charset="0"/>
              <a:buChar char="•"/>
            </a:pPr>
            <a:r>
              <a:rPr lang="en-US" sz="2800" dirty="0" smtClean="0">
                <a:latin typeface="Times New Roman" pitchFamily="18" charset="0"/>
                <a:cs typeface="Times New Roman" pitchFamily="18" charset="0"/>
              </a:rPr>
              <a:t>1 </a:t>
            </a:r>
            <a:r>
              <a:rPr lang="en-US" sz="2800" dirty="0">
                <a:latin typeface="Times New Roman" pitchFamily="18" charset="0"/>
                <a:cs typeface="Times New Roman" pitchFamily="18" charset="0"/>
              </a:rPr>
              <a:t>other </a:t>
            </a:r>
            <a:r>
              <a:rPr lang="en-US" sz="2800" dirty="0" smtClean="0">
                <a:latin typeface="Times New Roman" pitchFamily="18" charset="0"/>
                <a:cs typeface="Times New Roman" pitchFamily="18" charset="0"/>
              </a:rPr>
              <a:t>yucca</a:t>
            </a:r>
          </a:p>
          <a:p>
            <a:pPr marL="457200" indent="-457200">
              <a:buFont typeface="Arial" pitchFamily="34" charset="0"/>
              <a:buChar char="•"/>
            </a:pPr>
            <a:r>
              <a:rPr lang="en-US" sz="2800" dirty="0" smtClean="0">
                <a:latin typeface="Times New Roman" pitchFamily="18" charset="0"/>
                <a:cs typeface="Times New Roman" pitchFamily="18" charset="0"/>
              </a:rPr>
              <a:t>&gt;1 </a:t>
            </a:r>
            <a:r>
              <a:rPr lang="en-US" sz="2800" dirty="0">
                <a:latin typeface="Times New Roman" pitchFamily="18" charset="0"/>
                <a:cs typeface="Times New Roman" pitchFamily="18" charset="0"/>
              </a:rPr>
              <a:t>other </a:t>
            </a:r>
            <a:r>
              <a:rPr lang="en-US" sz="2800" dirty="0" smtClean="0">
                <a:latin typeface="Times New Roman" pitchFamily="18" charset="0"/>
                <a:cs typeface="Times New Roman" pitchFamily="18" charset="0"/>
              </a:rPr>
              <a:t>yucca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69447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39690"/>
            <a:ext cx="5029200" cy="1754326"/>
          </a:xfrm>
          <a:prstGeom prst="rect">
            <a:avLst/>
          </a:prstGeom>
        </p:spPr>
        <p:txBody>
          <a:bodyPr wrap="square">
            <a:spAutoFit/>
          </a:bodyPr>
          <a:lstStyle/>
          <a:p>
            <a:r>
              <a:rPr lang="en-US" sz="3600" dirty="0" smtClean="0">
                <a:latin typeface="Times New Roman" pitchFamily="18" charset="0"/>
                <a:cs typeface="Times New Roman" pitchFamily="18" charset="0"/>
              </a:rPr>
              <a:t>Yucca </a:t>
            </a:r>
            <a:r>
              <a:rPr lang="en-US" sz="3600" dirty="0">
                <a:latin typeface="Times New Roman" pitchFamily="18" charset="0"/>
                <a:cs typeface="Times New Roman" pitchFamily="18" charset="0"/>
              </a:rPr>
              <a:t>plant </a:t>
            </a:r>
            <a:r>
              <a:rPr lang="en-US" sz="3600" dirty="0" smtClean="0">
                <a:latin typeface="Times New Roman" pitchFamily="18" charset="0"/>
                <a:cs typeface="Times New Roman" pitchFamily="18" charset="0"/>
              </a:rPr>
              <a:t>responses </a:t>
            </a:r>
            <a:r>
              <a:rPr lang="en-US" sz="3600" dirty="0">
                <a:latin typeface="Times New Roman" pitchFamily="18" charset="0"/>
                <a:cs typeface="Times New Roman" pitchFamily="18" charset="0"/>
              </a:rPr>
              <a:t>as a function of pollen quantity and </a:t>
            </a:r>
            <a:r>
              <a:rPr lang="en-US" sz="3600" dirty="0" smtClean="0">
                <a:latin typeface="Times New Roman" pitchFamily="18" charset="0"/>
                <a:cs typeface="Times New Roman" pitchFamily="18" charset="0"/>
              </a:rPr>
              <a:t>source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10.6 </a:t>
            </a:r>
            <a:endParaRPr lang="en-US" dirty="0">
              <a:latin typeface="Times New Roman" pitchFamily="18" charset="0"/>
              <a:cs typeface="Times New Roman" pitchFamily="18" charset="0"/>
            </a:endParaRPr>
          </a:p>
        </p:txBody>
      </p:sp>
      <p:cxnSp>
        <p:nvCxnSpPr>
          <p:cNvPr id="6" name="Straight Arrow Connector 5"/>
          <p:cNvCxnSpPr/>
          <p:nvPr/>
        </p:nvCxnSpPr>
        <p:spPr>
          <a:xfrm flipV="1">
            <a:off x="5060731" y="1193800"/>
            <a:ext cx="1623848" cy="1186794"/>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35517" y="5309239"/>
            <a:ext cx="2349062" cy="0"/>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972910" y="3175000"/>
            <a:ext cx="2711669" cy="863860"/>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3561" y="2200696"/>
            <a:ext cx="5029200" cy="3539430"/>
          </a:xfrm>
          <a:prstGeom prst="rect">
            <a:avLst/>
          </a:prstGeom>
        </p:spPr>
        <p:txBody>
          <a:bodyPr wrap="square">
            <a:spAutoFit/>
          </a:bodyPr>
          <a:lstStyle/>
          <a:p>
            <a:r>
              <a:rPr lang="en-US" sz="2800" dirty="0" smtClean="0">
                <a:latin typeface="Times New Roman" pitchFamily="18" charset="0"/>
                <a:cs typeface="Times New Roman" pitchFamily="18" charset="0"/>
              </a:rPr>
              <a:t>Large pollen loads increase seed set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Pollen from self reduces germination</a:t>
            </a:r>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and seedling mass, when pollen load is low</a:t>
            </a:r>
            <a:endParaRPr lang="en-US" sz="2800" dirty="0">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579" y="73982"/>
            <a:ext cx="2189598" cy="6589647"/>
          </a:xfrm>
          <a:prstGeom prst="rect">
            <a:avLst/>
          </a:prstGeom>
        </p:spPr>
      </p:pic>
    </p:spTree>
    <p:extLst>
      <p:ext uri="{BB962C8B-B14F-4D97-AF65-F5344CB8AC3E}">
        <p14:creationId xmlns:p14="http://schemas.microsoft.com/office/powerpoint/2010/main" val="3772443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31205</TotalTime>
  <Words>4761</Words>
  <Application>Microsoft Macintosh PowerPoint</Application>
  <PresentationFormat>On-screen Show (4:3)</PresentationFormat>
  <Paragraphs>380</Paragraphs>
  <Slides>41</Slides>
  <Notes>29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930</cp:revision>
  <dcterms:created xsi:type="dcterms:W3CDTF">2010-03-23T21:30:28Z</dcterms:created>
  <dcterms:modified xsi:type="dcterms:W3CDTF">2013-08-16T13:29:18Z</dcterms:modified>
</cp:coreProperties>
</file>