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90" r:id="rId2"/>
    <p:sldId id="256" r:id="rId3"/>
    <p:sldId id="293" r:id="rId4"/>
    <p:sldId id="257" r:id="rId5"/>
    <p:sldId id="258" r:id="rId6"/>
    <p:sldId id="442" r:id="rId7"/>
    <p:sldId id="259" r:id="rId8"/>
    <p:sldId id="316" r:id="rId9"/>
    <p:sldId id="307" r:id="rId10"/>
    <p:sldId id="441" r:id="rId11"/>
    <p:sldId id="261" r:id="rId12"/>
    <p:sldId id="308" r:id="rId13"/>
    <p:sldId id="310" r:id="rId14"/>
    <p:sldId id="309" r:id="rId15"/>
    <p:sldId id="312" r:id="rId16"/>
    <p:sldId id="313" r:id="rId17"/>
    <p:sldId id="314" r:id="rId18"/>
    <p:sldId id="315" r:id="rId19"/>
    <p:sldId id="438" r:id="rId20"/>
    <p:sldId id="439" r:id="rId21"/>
    <p:sldId id="440" r:id="rId22"/>
    <p:sldId id="317" r:id="rId23"/>
    <p:sldId id="443" r:id="rId24"/>
    <p:sldId id="444" r:id="rId25"/>
    <p:sldId id="445" r:id="rId26"/>
    <p:sldId id="446" r:id="rId27"/>
    <p:sldId id="447" r:id="rId28"/>
    <p:sldId id="448" r:id="rId29"/>
    <p:sldId id="449" r:id="rId30"/>
    <p:sldId id="450" r:id="rId31"/>
    <p:sldId id="451" r:id="rId32"/>
    <p:sldId id="452" r:id="rId33"/>
    <p:sldId id="453" r:id="rId34"/>
    <p:sldId id="454" r:id="rId35"/>
    <p:sldId id="455" r:id="rId36"/>
    <p:sldId id="456" r:id="rId37"/>
    <p:sldId id="457" r:id="rId38"/>
    <p:sldId id="458" r:id="rId39"/>
    <p:sldId id="459" r:id="rId40"/>
    <p:sldId id="460" r:id="rId41"/>
    <p:sldId id="461" r:id="rId42"/>
    <p:sldId id="462" r:id="rId4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FF00"/>
    <a:srgbClr val="89008B"/>
    <a:srgbClr val="EC108C"/>
    <a:srgbClr val="808E84"/>
    <a:srgbClr val="8544FF"/>
    <a:srgbClr val="A97A0C"/>
    <a:srgbClr val="63F180"/>
    <a:srgbClr val="B5383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38" autoAdjust="0"/>
    <p:restoredTop sz="90413" autoAdjust="0"/>
  </p:normalViewPr>
  <p:slideViewPr>
    <p:cSldViewPr snapToGrid="0" snapToObjects="1">
      <p:cViewPr varScale="1">
        <p:scale>
          <a:sx n="75" d="100"/>
          <a:sy n="75" d="100"/>
        </p:scale>
        <p:origin x="-104" y="-41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2" charset="0"/>
                <a:ea typeface="ＭＳ Ｐゴシック" pitchFamily="32" charset="-128"/>
                <a:cs typeface="ＭＳ Ｐゴシック" pitchFamily="32"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643FC961-E5EF-E645-9865-125B3335E5CB}" type="datetime1">
              <a:rPr lang="en-US"/>
              <a:pPr>
                <a:defRPr/>
              </a:pPr>
              <a:t>8/15/13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2" charset="0"/>
                <a:ea typeface="ＭＳ Ｐゴシック" pitchFamily="32" charset="-128"/>
                <a:cs typeface="ＭＳ Ｐゴシック" pitchFamily="32"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29CB8992-068A-424A-8E15-6187E59E9AA0}" type="slidenum">
              <a:rPr lang="en-US"/>
              <a:pPr>
                <a:defRPr/>
              </a:pPr>
              <a:t>‹#›</a:t>
            </a:fld>
            <a:endParaRPr lang="en-US"/>
          </a:p>
        </p:txBody>
      </p:sp>
    </p:spTree>
    <p:extLst>
      <p:ext uri="{BB962C8B-B14F-4D97-AF65-F5344CB8AC3E}">
        <p14:creationId xmlns:p14="http://schemas.microsoft.com/office/powerpoint/2010/main" val="222641146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pitchFamily="-11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Opening art – Fear stimulates molecular responses in cells. </a:t>
            </a: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365080-BF1E-9646-B533-86DE2CA2CBC0}" type="slidenum">
              <a:rPr lang="en-US" sz="1200"/>
              <a:pPr eaLnBrk="1" hangingPunct="1"/>
              <a:t>2</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11.8</a:t>
            </a:r>
            <a:r>
              <a:rPr lang="en-US" sz="1200" kern="1200" dirty="0" smtClean="0">
                <a:solidFill>
                  <a:schemeClr val="tx1"/>
                </a:solidFill>
                <a:effectLst/>
                <a:latin typeface="+mn-lt"/>
                <a:ea typeface="ＭＳ Ｐゴシック" pitchFamily="-110" charset="-128"/>
                <a:cs typeface="ＭＳ Ｐゴシック" pitchFamily="-110" charset="-128"/>
              </a:rPr>
              <a:t> Structure of the epinephrine receptor. a) The primary structure of the epinephrine receptor produces seven </a:t>
            </a:r>
            <a:r>
              <a:rPr lang="en-US" sz="1200" kern="1200" dirty="0" err="1" smtClean="0">
                <a:solidFill>
                  <a:schemeClr val="tx1"/>
                </a:solidFill>
                <a:effectLst/>
                <a:latin typeface="+mn-lt"/>
                <a:ea typeface="ＭＳ Ｐゴシック" pitchFamily="-110" charset="-128"/>
                <a:cs typeface="ＭＳ Ｐゴシック" pitchFamily="-110" charset="-128"/>
              </a:rPr>
              <a:t>transmembrane</a:t>
            </a:r>
            <a:r>
              <a:rPr lang="en-US" sz="1200" kern="1200" dirty="0" smtClean="0">
                <a:solidFill>
                  <a:schemeClr val="tx1"/>
                </a:solidFill>
                <a:effectLst/>
                <a:latin typeface="+mn-lt"/>
                <a:ea typeface="ＭＳ Ｐゴシック" pitchFamily="-110" charset="-128"/>
                <a:cs typeface="ＭＳ Ｐゴシック" pitchFamily="-110" charset="-128"/>
              </a:rPr>
              <a:t> domains composed of alpha helices. b) Epinephrine binds in a pocket composed of these seven alpha helices. Much of the receptor is intracellular and contains three beta strands.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044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D805CF-4102-A74F-A407-32F036BA8A66}" type="slidenum">
              <a:rPr lang="en-US" sz="1200"/>
              <a:pPr eaLnBrk="1" hangingPunct="1"/>
              <a:t>12</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9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11.9</a:t>
            </a:r>
            <a:r>
              <a:rPr lang="en-US" sz="1200" kern="1200" dirty="0" smtClean="0">
                <a:solidFill>
                  <a:schemeClr val="tx1"/>
                </a:solidFill>
                <a:effectLst/>
                <a:latin typeface="+mn-lt"/>
                <a:ea typeface="ＭＳ Ｐゴシック" pitchFamily="-110" charset="-128"/>
                <a:cs typeface="ＭＳ Ｐゴシック" pitchFamily="-110" charset="-128"/>
              </a:rPr>
              <a:t> G protein structure and activation cycle. a) Diagram of the three subunits constituting one G protein complex with GDP bound to the alpha subunit. b) Actual structure of G protein with GDP, colors chosen to highlight the three subunits. c) Four step activation cycle of G protein. See text for details. You can view an G-protein in </a:t>
            </a:r>
            <a:r>
              <a:rPr lang="en-US" sz="1200" kern="1200" dirty="0" err="1" smtClean="0">
                <a:solidFill>
                  <a:schemeClr val="tx1"/>
                </a:solidFill>
                <a:effectLst/>
                <a:latin typeface="+mn-lt"/>
                <a:ea typeface="ＭＳ Ｐゴシック" pitchFamily="-110" charset="-128"/>
                <a:cs typeface="ＭＳ Ｐゴシック" pitchFamily="-110" charset="-128"/>
              </a:rPr>
              <a:t>Jmol</a:t>
            </a:r>
            <a:r>
              <a:rPr lang="en-US" sz="1200" kern="1200" dirty="0" smtClean="0">
                <a:solidFill>
                  <a:schemeClr val="tx1"/>
                </a:solidFill>
                <a:effectLst/>
                <a:latin typeface="+mn-lt"/>
                <a:ea typeface="ＭＳ Ｐゴシック" pitchFamily="-110" charset="-128"/>
                <a:cs typeface="ＭＳ Ｐゴシック" pitchFamily="-110" charset="-128"/>
              </a:rPr>
              <a:t> structure online.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39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A34F44-5D41-B74B-BACF-C4A4700E763F}" type="slidenum">
              <a:rPr lang="en-US" sz="1200"/>
              <a:pPr eaLnBrk="1" hangingPunct="1"/>
              <a:t>13</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87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11.10.</a:t>
            </a:r>
            <a:r>
              <a:rPr lang="en-US" sz="1200" kern="1200" dirty="0" smtClean="0">
                <a:solidFill>
                  <a:schemeClr val="tx1"/>
                </a:solidFill>
                <a:effectLst/>
                <a:latin typeface="+mn-lt"/>
                <a:ea typeface="ＭＳ Ｐゴシック" pitchFamily="-110" charset="-128"/>
                <a:cs typeface="ＭＳ Ｐゴシック" pitchFamily="-110" charset="-128"/>
              </a:rPr>
              <a:t> Adenylyl cyclase activity as a function of G protein subunits. cAMP production was quantified as a result of adding alpha subunits alone or in combination with beta/gamma subunits. Bars represent average of two experiments.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187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538316-572E-CB4C-8EAF-848FD4FD9703}" type="slidenum">
              <a:rPr lang="en-US" sz="1200"/>
              <a:pPr eaLnBrk="1" hangingPunct="1"/>
              <a:t>14</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11.11</a:t>
            </a:r>
            <a:r>
              <a:rPr lang="en-US" sz="1200" kern="1200" dirty="0" smtClean="0">
                <a:solidFill>
                  <a:schemeClr val="tx1"/>
                </a:solidFill>
                <a:effectLst/>
                <a:latin typeface="+mn-lt"/>
                <a:ea typeface="ＭＳ Ｐゴシック" pitchFamily="-110" charset="-128"/>
                <a:cs typeface="ＭＳ Ｐゴシック" pitchFamily="-110" charset="-128"/>
              </a:rPr>
              <a:t> Protein kinase A activation by cAMP. a) Detection of phosphorylated proteins (top) or an all proteins (bottom) of three protein samples treated with PKA. b) Tertiary structure of protein kinase A with ATP. c) Experimentally determined log</a:t>
            </a:r>
            <a:r>
              <a:rPr lang="en-US" sz="1200" kern="1200" baseline="-25000" dirty="0" smtClean="0">
                <a:solidFill>
                  <a:schemeClr val="tx1"/>
                </a:solidFill>
                <a:effectLst/>
                <a:latin typeface="+mn-lt"/>
                <a:ea typeface="ＭＳ Ｐゴシック" pitchFamily="-110" charset="-128"/>
                <a:cs typeface="ＭＳ Ｐゴシック" pitchFamily="-110" charset="-128"/>
              </a:rPr>
              <a:t>10</a:t>
            </a:r>
            <a:r>
              <a:rPr lang="en-US" sz="1200" kern="1200" dirty="0" smtClean="0">
                <a:solidFill>
                  <a:schemeClr val="tx1"/>
                </a:solidFill>
                <a:effectLst/>
                <a:latin typeface="+mn-lt"/>
                <a:ea typeface="ＭＳ Ｐゴシック" pitchFamily="-110" charset="-128"/>
                <a:cs typeface="ＭＳ Ｐゴシック" pitchFamily="-110" charset="-128"/>
              </a:rPr>
              <a:t> protein kinase A activity as a function of log</a:t>
            </a:r>
            <a:r>
              <a:rPr lang="en-US" sz="1200" kern="1200" baseline="-25000" dirty="0" smtClean="0">
                <a:solidFill>
                  <a:schemeClr val="tx1"/>
                </a:solidFill>
                <a:effectLst/>
                <a:latin typeface="+mn-lt"/>
                <a:ea typeface="ＭＳ Ｐゴシック" pitchFamily="-110" charset="-128"/>
                <a:cs typeface="ＭＳ Ｐゴシック" pitchFamily="-110" charset="-128"/>
              </a:rPr>
              <a:t>10</a:t>
            </a:r>
            <a:r>
              <a:rPr lang="en-US" sz="1200" kern="1200" dirty="0" smtClean="0">
                <a:solidFill>
                  <a:schemeClr val="tx1"/>
                </a:solidFill>
                <a:effectLst/>
                <a:latin typeface="+mn-lt"/>
                <a:ea typeface="ＭＳ Ｐゴシック" pitchFamily="-110" charset="-128"/>
                <a:cs typeface="ＭＳ Ｐゴシック" pitchFamily="-110" charset="-128"/>
              </a:rPr>
              <a:t> cAMP concentration, with a slope of nearly two.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84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B20896-43B8-AD4E-883D-436B7103B9DE}" type="slidenum">
              <a:rPr lang="en-US" sz="1200"/>
              <a:pPr eaLnBrk="1" hangingPunct="1"/>
              <a:t>15</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2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11.12</a:t>
            </a:r>
            <a:r>
              <a:rPr lang="en-US" sz="1200" kern="1200" dirty="0" smtClean="0">
                <a:solidFill>
                  <a:schemeClr val="tx1"/>
                </a:solidFill>
                <a:effectLst/>
                <a:latin typeface="+mn-lt"/>
                <a:ea typeface="ＭＳ Ｐゴシック" pitchFamily="-110" charset="-128"/>
                <a:cs typeface="ＭＳ Ｐゴシック" pitchFamily="-110" charset="-128"/>
              </a:rPr>
              <a:t> PKA function and structure. a) and b) Activated PKA was incubated with two different substrates to see if PKA could phosphorylate both with equal kinetics. c) Partial amino acid sequences of the two substrates with the location of phosphate shown above the modified amino acids. d) Structure of PKA with ATP bound which is used to phosphorylate its  substrates.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212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B106293-33F8-6448-B7E7-61609CCBAA64}" type="slidenum">
              <a:rPr lang="en-US" sz="1200"/>
              <a:pPr eaLnBrk="1" hangingPunct="1"/>
              <a:t>16</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11.13</a:t>
            </a:r>
            <a:r>
              <a:rPr lang="en-US" sz="1200" kern="1200" dirty="0" smtClean="0">
                <a:solidFill>
                  <a:schemeClr val="tx1"/>
                </a:solidFill>
                <a:effectLst/>
                <a:latin typeface="+mn-lt"/>
                <a:ea typeface="ＭＳ Ｐゴシック" pitchFamily="-110" charset="-128"/>
                <a:cs typeface="ＭＳ Ｐゴシック" pitchFamily="-110" charset="-128"/>
              </a:rPr>
              <a:t> Inactivation of glycogen synthase. (a) Glycogen production was quantified after incubating glycogen synthase with different amounts of activated PKA. A unit is an arbitrarily defined amount of glucose polymerizing capacity. (b) Tertiary structure of glycogen synthase.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225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9036B4-5290-EA4E-9AC3-0C0B9D2898AE}" type="slidenum">
              <a:rPr lang="en-US" sz="1200"/>
              <a:pPr eaLnBrk="1" hangingPunct="1"/>
              <a:t>17</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11. 14</a:t>
            </a:r>
            <a:r>
              <a:rPr lang="en-US" sz="1200" kern="1200" dirty="0" smtClean="0">
                <a:solidFill>
                  <a:schemeClr val="tx1"/>
                </a:solidFill>
                <a:effectLst/>
                <a:latin typeface="+mn-lt"/>
                <a:ea typeface="ＭＳ Ｐゴシック" pitchFamily="-110" charset="-128"/>
                <a:cs typeface="ＭＳ Ｐゴシック" pitchFamily="-110" charset="-128"/>
              </a:rPr>
              <a:t> Activation of phosphorylase kinase. a) Phosphorylase kinase subunits alpha and beta are phosphorylated separately and each has an impact on activation of the gamma subunit. b) Phosphorylase kinase gamma subunit tertiary structure with ATP bound.  </a:t>
            </a:r>
          </a:p>
        </p:txBody>
      </p:sp>
      <p:sp>
        <p:nvSpPr>
          <p:cNvPr id="235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986900-19CB-7140-BE55-823E96B664A9}" type="slidenum">
              <a:rPr lang="en-US" sz="1200"/>
              <a:pPr eaLnBrk="1" hangingPunct="1"/>
              <a:t>18</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8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Table 11.1</a:t>
            </a:r>
            <a:r>
              <a:rPr lang="en-US" sz="1200" kern="1200" dirty="0" smtClean="0">
                <a:solidFill>
                  <a:schemeClr val="tx1"/>
                </a:solidFill>
                <a:effectLst/>
                <a:latin typeface="+mn-lt"/>
                <a:ea typeface="ＭＳ Ｐゴシック" pitchFamily="-110" charset="-128"/>
                <a:cs typeface="ＭＳ Ｐゴシック" pitchFamily="-110" charset="-128"/>
              </a:rPr>
              <a:t> Comparison of enzymes in skeletal muscle and liver cells.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278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B33F4EB-3844-434B-B5F9-B660656C0D48}" type="slidenum">
              <a:rPr lang="en-US" sz="1200"/>
              <a:pPr eaLnBrk="1" hangingPunct="1"/>
              <a:t>19</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0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Calibri" charset="0"/>
                <a:ea typeface="ＭＳ Ｐゴシック" charset="0"/>
                <a:cs typeface="ＭＳ Ｐゴシック" charset="0"/>
              </a:rPr>
              <a:t>Table 11.1</a:t>
            </a:r>
            <a:endParaRPr lang="en-US">
              <a:latin typeface="Calibri" charset="0"/>
              <a:ea typeface="ＭＳ Ｐゴシック" charset="0"/>
              <a:cs typeface="ＭＳ Ｐゴシック" charset="0"/>
            </a:endParaRPr>
          </a:p>
        </p:txBody>
      </p:sp>
      <p:sp>
        <p:nvSpPr>
          <p:cNvPr id="280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A7ED9F-A9B1-254A-A2B5-6AF46D73F5EF}" type="slidenum">
              <a:rPr lang="en-US" sz="1200"/>
              <a:pPr eaLnBrk="1" hangingPunct="1"/>
              <a:t>20</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2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Calibri" charset="0"/>
                <a:ea typeface="ＭＳ Ｐゴシック" charset="0"/>
                <a:cs typeface="ＭＳ Ｐゴシック" charset="0"/>
              </a:rPr>
              <a:t>Table 11.1</a:t>
            </a:r>
            <a:endParaRPr lang="en-US">
              <a:latin typeface="Calibri" charset="0"/>
              <a:ea typeface="ＭＳ Ｐゴシック" charset="0"/>
              <a:cs typeface="ＭＳ Ｐゴシック" charset="0"/>
            </a:endParaRPr>
          </a:p>
        </p:txBody>
      </p:sp>
      <p:sp>
        <p:nvSpPr>
          <p:cNvPr id="282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588280-0D1B-0541-95FB-0C67AF5040C4}" type="slidenum">
              <a:rPr lang="en-US" sz="1200"/>
              <a:pPr eaLnBrk="1" hangingPunct="1"/>
              <a:t>21</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latin typeface="Calibri" charset="0"/>
                <a:ea typeface="ＭＳ Ｐゴシック" charset="0"/>
                <a:cs typeface="ＭＳ Ｐゴシック" charset="0"/>
              </a:rPr>
              <a:t>Figure 11.1</a:t>
            </a:r>
            <a:r>
              <a:rPr lang="en-US" dirty="0">
                <a:latin typeface="Calibri" charset="0"/>
                <a:ea typeface="ＭＳ Ｐゴシック" charset="0"/>
                <a:cs typeface="ＭＳ Ｐゴシック" charset="0"/>
              </a:rPr>
              <a:t> The four layers of structure within proteins. a) Primary structure of amino acid sequence within a protein. b) Amino acids can fold into secondary structures illustrated two ways, as curvy lines or three yellow beta stands and one pink alpha helix. c) Tertiary structure consists of all secondary structures as well as any other shapes adopted by the entire protein. d) Quaternary structure is present only when more than one protein comes together to form a single functional protein complex; three proteins and a ligand shown here. </a:t>
            </a: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311ACF9-C703-8B44-9769-FCADB9EDCBA1}" type="slidenum">
              <a:rPr lang="en-US" sz="1200"/>
              <a:pPr eaLnBrk="1" hangingPunct="1"/>
              <a:t>3</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4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ELSI Figure 11.1 </a:t>
            </a:r>
            <a:r>
              <a:rPr lang="en-US" sz="1200" kern="1200" dirty="0" smtClean="0">
                <a:solidFill>
                  <a:schemeClr val="tx1"/>
                </a:solidFill>
                <a:effectLst/>
                <a:latin typeface="+mn-lt"/>
                <a:ea typeface="ＭＳ Ｐゴシック" pitchFamily="-110" charset="-128"/>
                <a:cs typeface="ＭＳ Ｐゴシック" pitchFamily="-110" charset="-128"/>
              </a:rPr>
              <a:t>Two examples of new drugs and their chemical structures.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284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35BBDA-33CF-0149-A09C-B8A77F993E15}" type="slidenum">
              <a:rPr lang="en-US" sz="1200"/>
              <a:pPr eaLnBrk="1" hangingPunct="1"/>
              <a:t>22</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11.15</a:t>
            </a:r>
            <a:r>
              <a:rPr lang="en-US" sz="1200" kern="1200" dirty="0" smtClean="0">
                <a:solidFill>
                  <a:schemeClr val="tx1"/>
                </a:solidFill>
                <a:effectLst/>
                <a:latin typeface="+mn-lt"/>
                <a:ea typeface="ＭＳ Ｐゴシック" pitchFamily="-110" charset="-128"/>
                <a:cs typeface="ＭＳ Ｐゴシック" pitchFamily="-110" charset="-128"/>
              </a:rPr>
              <a:t> Molecules inside a cell. (a) Artist rendition of a bacterial cell. (b) Diagram showing the number of molecules inside </a:t>
            </a:r>
            <a:r>
              <a:rPr lang="en-US" sz="1200" i="1" kern="1200" dirty="0" smtClean="0">
                <a:solidFill>
                  <a:schemeClr val="tx1"/>
                </a:solidFill>
                <a:effectLst/>
                <a:latin typeface="+mn-lt"/>
                <a:ea typeface="ＭＳ Ｐゴシック" pitchFamily="-110" charset="-128"/>
                <a:cs typeface="ＭＳ Ｐゴシック" pitchFamily="-110" charset="-128"/>
              </a:rPr>
              <a:t>E. coli</a:t>
            </a:r>
            <a:r>
              <a:rPr lang="en-US" sz="1200" kern="1200" dirty="0" smtClean="0">
                <a:solidFill>
                  <a:schemeClr val="tx1"/>
                </a:solidFill>
                <a:effectLst/>
                <a:latin typeface="+mn-lt"/>
                <a:ea typeface="ＭＳ Ｐゴシック" pitchFamily="-110" charset="-128"/>
                <a:cs typeface="ＭＳ Ｐゴシック" pitchFamily="-110" charset="-128"/>
              </a:rPr>
              <a:t>. (c) Comparison of a thimble and </a:t>
            </a:r>
            <a:r>
              <a:rPr lang="en-US" sz="1200" i="1" kern="1200" dirty="0" smtClean="0">
                <a:solidFill>
                  <a:schemeClr val="tx1"/>
                </a:solidFill>
                <a:effectLst/>
                <a:latin typeface="+mn-lt"/>
                <a:ea typeface="ＭＳ Ｐゴシック" pitchFamily="-110" charset="-128"/>
                <a:cs typeface="ＭＳ Ｐゴシック" pitchFamily="-110" charset="-128"/>
              </a:rPr>
              <a:t>E. coli</a:t>
            </a:r>
            <a:r>
              <a:rPr lang="en-US" sz="1200" kern="1200" dirty="0" smtClean="0">
                <a:solidFill>
                  <a:schemeClr val="tx1"/>
                </a:solidFill>
                <a:effectLst/>
                <a:latin typeface="+mn-lt"/>
                <a:ea typeface="ＭＳ Ｐゴシック" pitchFamily="-110" charset="-128"/>
                <a:cs typeface="ＭＳ Ｐゴシック" pitchFamily="-110" charset="-128"/>
              </a:rPr>
              <a:t>, not drawn to scale.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56540B5-B59D-ED4B-B438-D7AEC495A1A2}" type="slidenum">
              <a:rPr lang="en-US" sz="1200"/>
              <a:pPr eaLnBrk="1" hangingPunct="1"/>
              <a:t>24</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11.16</a:t>
            </a:r>
            <a:r>
              <a:rPr lang="en-US" sz="1200" kern="1200" dirty="0" smtClean="0">
                <a:solidFill>
                  <a:schemeClr val="tx1"/>
                </a:solidFill>
                <a:effectLst/>
                <a:latin typeface="+mn-lt"/>
                <a:ea typeface="ＭＳ Ｐゴシック" pitchFamily="-110" charset="-128"/>
                <a:cs typeface="ＭＳ Ｐゴシック" pitchFamily="-110" charset="-128"/>
              </a:rPr>
              <a:t> Mobility of membrane proteins. Three cells are outlined with red dashed lines. Electrical field is represented by black lines with the indicated polarity. In the top right cell, the movement of proteins is indicated with red arrows, and the edge of the accumulated proteins in a dashed arc.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21FBAE-C018-0A4B-8097-D9EA76EEF1B6}" type="slidenum">
              <a:rPr lang="en-US" sz="1200"/>
              <a:pPr eaLnBrk="1" hangingPunct="1"/>
              <a:t>25</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11.17</a:t>
            </a:r>
            <a:r>
              <a:rPr lang="en-US" sz="1200" kern="1200" dirty="0" smtClean="0">
                <a:solidFill>
                  <a:schemeClr val="tx1"/>
                </a:solidFill>
                <a:effectLst/>
                <a:latin typeface="+mn-lt"/>
                <a:ea typeface="ＭＳ Ｐゴシック" pitchFamily="-110" charset="-128"/>
                <a:cs typeface="ＭＳ Ｐゴシック" pitchFamily="-110" charset="-128"/>
              </a:rPr>
              <a:t> FRAP method. Cell immediately before (a) and after (b) </a:t>
            </a:r>
            <a:r>
              <a:rPr lang="en-US" sz="1200" kern="1200" dirty="0" err="1" smtClean="0">
                <a:solidFill>
                  <a:schemeClr val="tx1"/>
                </a:solidFill>
                <a:effectLst/>
                <a:latin typeface="+mn-lt"/>
                <a:ea typeface="ＭＳ Ｐゴシック" pitchFamily="-110" charset="-128"/>
                <a:cs typeface="ＭＳ Ｐゴシック" pitchFamily="-110" charset="-128"/>
              </a:rPr>
              <a:t>photobleaching</a:t>
            </a:r>
            <a:r>
              <a:rPr lang="en-US" sz="1200" kern="1200" dirty="0" smtClean="0">
                <a:solidFill>
                  <a:schemeClr val="tx1"/>
                </a:solidFill>
                <a:effectLst/>
                <a:latin typeface="+mn-lt"/>
                <a:ea typeface="ＭＳ Ｐゴシック" pitchFamily="-110" charset="-128"/>
                <a:cs typeface="ＭＳ Ｐゴシック" pitchFamily="-110" charset="-128"/>
              </a:rPr>
              <a:t> inside the boxed area. c) After about 2 minutes, the bleached area has recovered its glowing due to mobile proteins. d) Diagram of FRAP data showing key steps. A FRAP movie of the experiment available online.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37056FA-1481-E54C-A0C2-4CC964C626AC}" type="slidenum">
              <a:rPr lang="en-US" sz="1200"/>
              <a:pPr eaLnBrk="1" hangingPunct="1"/>
              <a:t>26</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11.18</a:t>
            </a:r>
            <a:r>
              <a:rPr lang="en-US" sz="1200" kern="1200" dirty="0" smtClean="0">
                <a:solidFill>
                  <a:schemeClr val="tx1"/>
                </a:solidFill>
                <a:effectLst/>
                <a:latin typeface="+mn-lt"/>
                <a:ea typeface="ＭＳ Ｐゴシック" pitchFamily="-110" charset="-128"/>
                <a:cs typeface="ＭＳ Ｐゴシック" pitchFamily="-110" charset="-128"/>
              </a:rPr>
              <a:t> a) FRAP experiment with GFP fused with a normal plasma membrane protein, arrow marks the area </a:t>
            </a:r>
            <a:r>
              <a:rPr lang="en-US" sz="1200" kern="1200" dirty="0" err="1" smtClean="0">
                <a:solidFill>
                  <a:schemeClr val="tx1"/>
                </a:solidFill>
                <a:effectLst/>
                <a:latin typeface="+mn-lt"/>
                <a:ea typeface="ＭＳ Ｐゴシック" pitchFamily="-110" charset="-128"/>
                <a:cs typeface="ＭＳ Ｐゴシック" pitchFamily="-110" charset="-128"/>
              </a:rPr>
              <a:t>photobleached</a:t>
            </a:r>
            <a:r>
              <a:rPr lang="en-US" sz="1200" kern="1200" dirty="0" smtClean="0">
                <a:solidFill>
                  <a:schemeClr val="tx1"/>
                </a:solidFill>
                <a:effectLst/>
                <a:latin typeface="+mn-lt"/>
                <a:ea typeface="ＭＳ Ｐゴシック" pitchFamily="-110" charset="-128"/>
                <a:cs typeface="ＭＳ Ｐゴシック" pitchFamily="-110" charset="-128"/>
              </a:rPr>
              <a:t>. Times are seconds after bleaching. Bar = 5 µm.  b) Imaged </a:t>
            </a:r>
            <a:r>
              <a:rPr lang="en-US" sz="1200" i="1" kern="1200" dirty="0" smtClean="0">
                <a:solidFill>
                  <a:schemeClr val="tx1"/>
                </a:solidFill>
                <a:effectLst/>
                <a:latin typeface="+mn-lt"/>
                <a:ea typeface="ＭＳ Ｐゴシック" pitchFamily="-110" charset="-128"/>
                <a:cs typeface="ＭＳ Ｐゴシック" pitchFamily="-110" charset="-128"/>
              </a:rPr>
              <a:t>E. coli</a:t>
            </a:r>
            <a:r>
              <a:rPr lang="en-US" sz="1200" kern="1200" dirty="0" smtClean="0">
                <a:solidFill>
                  <a:schemeClr val="tx1"/>
                </a:solidFill>
                <a:effectLst/>
                <a:latin typeface="+mn-lt"/>
                <a:ea typeface="ＭＳ Ｐゴシック" pitchFamily="-110" charset="-128"/>
                <a:cs typeface="ＭＳ Ｐゴシック" pitchFamily="-110" charset="-128"/>
              </a:rPr>
              <a:t> with GFP in cytoplasm of cell at the indicated times in seconds starting 0.42 seconds before </a:t>
            </a:r>
            <a:r>
              <a:rPr lang="en-US" sz="1200" kern="1200" dirty="0" err="1" smtClean="0">
                <a:solidFill>
                  <a:schemeClr val="tx1"/>
                </a:solidFill>
                <a:effectLst/>
                <a:latin typeface="+mn-lt"/>
                <a:ea typeface="ＭＳ Ｐゴシック" pitchFamily="-110" charset="-128"/>
                <a:cs typeface="ＭＳ Ｐゴシック" pitchFamily="-110" charset="-128"/>
              </a:rPr>
              <a:t>photobleaching</a:t>
            </a:r>
            <a:r>
              <a:rPr lang="en-US" sz="1200" kern="1200" dirty="0" smtClean="0">
                <a:solidFill>
                  <a:schemeClr val="tx1"/>
                </a:solidFill>
                <a:effectLst/>
                <a:latin typeface="+mn-lt"/>
                <a:ea typeface="ＭＳ Ｐゴシック" pitchFamily="-110" charset="-128"/>
                <a:cs typeface="ＭＳ Ｐゴシック" pitchFamily="-110" charset="-128"/>
              </a:rPr>
              <a:t>. Bar = 4 µm.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5D1F0B2-BF2A-3D4A-A6C5-31B08C8EF452}" type="slidenum">
              <a:rPr lang="en-US" sz="1200"/>
              <a:pPr eaLnBrk="1" hangingPunct="1"/>
              <a:t>27</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Table 11.2</a:t>
            </a:r>
            <a:r>
              <a:rPr lang="en-US" sz="1200" kern="1200" dirty="0" smtClean="0">
                <a:solidFill>
                  <a:schemeClr val="tx1"/>
                </a:solidFill>
                <a:effectLst/>
                <a:latin typeface="+mn-lt"/>
                <a:ea typeface="ＭＳ Ｐゴシック" pitchFamily="-110" charset="-128"/>
                <a:cs typeface="ＭＳ Ｐゴシック" pitchFamily="-110" charset="-128"/>
              </a:rPr>
              <a:t> Mobility of proteins in and on </a:t>
            </a:r>
            <a:r>
              <a:rPr lang="en-US" sz="1200" i="1" kern="1200" dirty="0" smtClean="0">
                <a:solidFill>
                  <a:schemeClr val="tx1"/>
                </a:solidFill>
                <a:effectLst/>
                <a:latin typeface="+mn-lt"/>
                <a:ea typeface="ＭＳ Ｐゴシック" pitchFamily="-110" charset="-128"/>
                <a:cs typeface="ＭＳ Ｐゴシック" pitchFamily="-110" charset="-128"/>
              </a:rPr>
              <a:t>E. coli </a:t>
            </a:r>
            <a:r>
              <a:rPr lang="en-US" sz="1200" kern="1200" dirty="0" smtClean="0">
                <a:solidFill>
                  <a:schemeClr val="tx1"/>
                </a:solidFill>
                <a:effectLst/>
                <a:latin typeface="+mn-lt"/>
                <a:ea typeface="ＭＳ Ｐゴシック" pitchFamily="-110" charset="-128"/>
                <a:cs typeface="ＭＳ Ｐゴシック" pitchFamily="-110" charset="-128"/>
              </a:rPr>
              <a:t>± 1 standard deviation.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942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3415A00-F923-DA49-9D5F-C992273B0ECD}" type="slidenum">
              <a:rPr lang="en-US" sz="1200"/>
              <a:pPr eaLnBrk="1" hangingPunct="1"/>
              <a:t>28</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11.19</a:t>
            </a:r>
            <a:r>
              <a:rPr lang="en-US" sz="1200" kern="1200" dirty="0" smtClean="0">
                <a:solidFill>
                  <a:schemeClr val="tx1"/>
                </a:solidFill>
                <a:effectLst/>
                <a:latin typeface="+mn-lt"/>
                <a:ea typeface="ＭＳ Ｐゴシック" pitchFamily="-110" charset="-128"/>
                <a:cs typeface="ＭＳ Ｐゴシック" pitchFamily="-110" charset="-128"/>
              </a:rPr>
              <a:t> Relationship of concentration and distances inside cells. (a) The number of molecules inside the volume of an </a:t>
            </a:r>
            <a:r>
              <a:rPr lang="en-US" sz="1200" i="1" kern="1200" dirty="0" smtClean="0">
                <a:solidFill>
                  <a:schemeClr val="tx1"/>
                </a:solidFill>
                <a:effectLst/>
                <a:latin typeface="+mn-lt"/>
                <a:ea typeface="ＭＳ Ｐゴシック" pitchFamily="-110" charset="-128"/>
                <a:cs typeface="ＭＳ Ｐゴシック" pitchFamily="-110" charset="-128"/>
              </a:rPr>
              <a:t>E. coli</a:t>
            </a:r>
            <a:r>
              <a:rPr lang="en-US" sz="1200" kern="1200" dirty="0" smtClean="0">
                <a:solidFill>
                  <a:schemeClr val="tx1"/>
                </a:solidFill>
                <a:effectLst/>
                <a:latin typeface="+mn-lt"/>
                <a:ea typeface="ＭＳ Ｐゴシック" pitchFamily="-110" charset="-128"/>
                <a:cs typeface="ＭＳ Ｐゴシック" pitchFamily="-110" charset="-128"/>
              </a:rPr>
              <a:t> cells converted to concentration. (b) Distance between two molecules given their concentration inside </a:t>
            </a:r>
            <a:r>
              <a:rPr lang="en-US" sz="1200" i="1" kern="1200" dirty="0" smtClean="0">
                <a:solidFill>
                  <a:schemeClr val="tx1"/>
                </a:solidFill>
                <a:effectLst/>
                <a:latin typeface="+mn-lt"/>
                <a:ea typeface="ＭＳ Ｐゴシック" pitchFamily="-110" charset="-128"/>
                <a:cs typeface="ＭＳ Ｐゴシック" pitchFamily="-110" charset="-128"/>
              </a:rPr>
              <a:t>E. coli</a:t>
            </a:r>
            <a:r>
              <a:rPr lang="en-US" sz="1200" kern="1200" dirty="0" smtClean="0">
                <a:solidFill>
                  <a:schemeClr val="tx1"/>
                </a:solidFill>
                <a:effectLst/>
                <a:latin typeface="+mn-lt"/>
                <a:ea typeface="ＭＳ Ｐゴシック" pitchFamily="-110" charset="-128"/>
                <a:cs typeface="ＭＳ Ｐゴシック" pitchFamily="-110" charset="-128"/>
              </a:rPr>
              <a:t>.</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962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D86DE1-3C56-5441-ADA8-167B17C19C44}" type="slidenum">
              <a:rPr lang="en-US" sz="1200"/>
              <a:pPr eaLnBrk="1" hangingPunct="1"/>
              <a:t>29</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11.20</a:t>
            </a:r>
            <a:r>
              <a:rPr lang="en-US" sz="1200" kern="1200" dirty="0" smtClean="0">
                <a:solidFill>
                  <a:schemeClr val="tx1"/>
                </a:solidFill>
                <a:effectLst/>
                <a:latin typeface="+mn-lt"/>
                <a:ea typeface="ＭＳ Ｐゴシック" pitchFamily="-110" charset="-128"/>
                <a:cs typeface="ＭＳ Ｐゴシック" pitchFamily="-110" charset="-128"/>
              </a:rPr>
              <a:t> Effect of distance on diffusion time. The rate of a protein diffusing in water was assumed to be 100 µm</a:t>
            </a:r>
            <a:r>
              <a:rPr lang="en-US" sz="1200" kern="1200" baseline="30000" dirty="0" smtClean="0">
                <a:solidFill>
                  <a:schemeClr val="tx1"/>
                </a:solidFill>
                <a:effectLst/>
                <a:latin typeface="+mn-lt"/>
                <a:ea typeface="ＭＳ Ｐゴシック" pitchFamily="-110" charset="-128"/>
                <a:cs typeface="ＭＳ Ｐゴシック" pitchFamily="-110" charset="-128"/>
              </a:rPr>
              <a:t>2</a:t>
            </a:r>
            <a:r>
              <a:rPr lang="en-US" sz="1200" kern="1200" dirty="0" smtClean="0">
                <a:solidFill>
                  <a:schemeClr val="tx1"/>
                </a:solidFill>
                <a:effectLst/>
                <a:latin typeface="+mn-lt"/>
                <a:ea typeface="ＭＳ Ｐゴシック" pitchFamily="-110" charset="-128"/>
                <a:cs typeface="ＭＳ Ｐゴシック" pitchFamily="-110" charset="-128"/>
              </a:rPr>
              <a:t> per second to simplify calculations.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044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87B28E6-D149-9045-B1B9-C9845A44E4ED}" type="slidenum">
              <a:rPr lang="en-US" sz="1200"/>
              <a:pPr eaLnBrk="1" hangingPunct="1"/>
              <a:t>30</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46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ELSI Figure 11.2 </a:t>
            </a:r>
            <a:r>
              <a:rPr lang="en-US" sz="1200" kern="1200" dirty="0" smtClean="0">
                <a:solidFill>
                  <a:schemeClr val="tx1"/>
                </a:solidFill>
                <a:effectLst/>
                <a:latin typeface="+mn-lt"/>
                <a:ea typeface="ＭＳ Ｐゴシック" pitchFamily="-110" charset="-128"/>
                <a:cs typeface="ＭＳ Ｐゴシック" pitchFamily="-110" charset="-128"/>
              </a:rPr>
              <a:t>  Geckos. (a) Gecko foot and (b) lizard walking upside down.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146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EC75618-2A6F-1F43-B70D-438B2DC64BB2}" type="slidenum">
              <a:rPr lang="en-US" sz="1200"/>
              <a:pPr eaLnBrk="1" hangingPunct="1"/>
              <a:t>31</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67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11.21</a:t>
            </a:r>
            <a:r>
              <a:rPr lang="en-US" sz="1200" kern="1200" dirty="0" smtClean="0">
                <a:solidFill>
                  <a:schemeClr val="tx1"/>
                </a:solidFill>
                <a:effectLst/>
                <a:latin typeface="+mn-lt"/>
                <a:ea typeface="ＭＳ Ｐゴシック" pitchFamily="-110" charset="-128"/>
                <a:cs typeface="ＭＳ Ｐゴシック" pitchFamily="-110" charset="-128"/>
              </a:rPr>
              <a:t> Cytoskeleton provides internal structure that determines cell shape. a) Fluorescence micrograph of mouse skin cells with microtubules stained green, actin red, and DNA blue. b-d) Electron micrograph of rat intestine cells at three magnifications. Red boxes are magnified area for image below. Red bracket shows actin filaments and arrows point to plasma membranes.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167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E2C81A5-9B39-084A-95B6-00BAD790CA9D}" type="slidenum">
              <a:rPr lang="en-US" sz="1200"/>
              <a:pPr eaLnBrk="1" hangingPunct="1"/>
              <a:t>33</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11.2</a:t>
            </a:r>
            <a:r>
              <a:rPr lang="en-US" sz="1200" kern="1200" dirty="0" smtClean="0">
                <a:solidFill>
                  <a:schemeClr val="tx1"/>
                </a:solidFill>
                <a:effectLst/>
                <a:latin typeface="+mn-lt"/>
                <a:ea typeface="ＭＳ Ｐゴシック" pitchFamily="-110" charset="-128"/>
                <a:cs typeface="ＭＳ Ｐゴシック" pitchFamily="-110" charset="-128"/>
              </a:rPr>
              <a:t> Amino acid physical and chemical properties. a) Nine amino acids have side chains that contain only carbon and hydrogen and therefore are hydrophobic like oil mixed with water. b) Eleven amino acids contain either nitrogen, oxygen or sulfur at the extreme ends of their side chains and are hydrophilic. Bases (red) and acids (blue) participate in ionic bonds while the remaining six can participate in hydrogen bonds. See Figure 1.12 for a reminder about the relative strength of bonds.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4DDAF26-C54E-BA47-961B-16FC3203D33F}" type="slidenum">
              <a:rPr lang="en-US" sz="1200"/>
              <a:pPr eaLnBrk="1" hangingPunct="1"/>
              <a:t>4</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90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11.22</a:t>
            </a:r>
            <a:r>
              <a:rPr lang="en-US" sz="1200" kern="1200" dirty="0" smtClean="0">
                <a:solidFill>
                  <a:schemeClr val="tx1"/>
                </a:solidFill>
                <a:effectLst/>
                <a:latin typeface="+mn-lt"/>
                <a:ea typeface="ＭＳ Ｐゴシック" pitchFamily="-110" charset="-128"/>
                <a:cs typeface="ＭＳ Ｐゴシック" pitchFamily="-110" charset="-128"/>
              </a:rPr>
              <a:t> Formation of membrane tubes. a) Schematic of experimental method using fabricated vesicles, isolated microtubules and kinesin motor proteins. b) Proposed mechanism for kinesin pulling membrane tubes. c) Time-lapse images of real vesicles being pulled into tubes. Top two images point to one growing tube, as do bottom paired images. Bar = 5 µm. Time span in </a:t>
            </a:r>
            <a:r>
              <a:rPr lang="en-US" sz="1200" kern="1200" dirty="0" err="1" smtClean="0">
                <a:solidFill>
                  <a:schemeClr val="tx1"/>
                </a:solidFill>
                <a:effectLst/>
                <a:latin typeface="+mn-lt"/>
                <a:ea typeface="ＭＳ Ｐゴシック" pitchFamily="-110" charset="-128"/>
                <a:cs typeface="ＭＳ Ｐゴシック" pitchFamily="-110" charset="-128"/>
              </a:rPr>
              <a:t>minutes:seconds</a:t>
            </a:r>
            <a:r>
              <a:rPr lang="en-US" sz="1200" kern="1200" dirty="0" smtClean="0">
                <a:solidFill>
                  <a:schemeClr val="tx1"/>
                </a:solidFill>
                <a:effectLst/>
                <a:latin typeface="+mn-lt"/>
                <a:ea typeface="ＭＳ Ｐゴシック" pitchFamily="-110" charset="-128"/>
                <a:cs typeface="ＭＳ Ｐゴシック" pitchFamily="-110" charset="-128"/>
              </a:rPr>
              <a:t>. See different movie of ER moving in plant cell.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290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B6033A-44C3-DB4A-B2A1-DAB988B31751}" type="slidenum">
              <a:rPr lang="en-US" sz="1200"/>
              <a:pPr eaLnBrk="1" hangingPunct="1"/>
              <a:t>34</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1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11.23</a:t>
            </a:r>
            <a:r>
              <a:rPr lang="en-US" sz="1200" kern="1200" dirty="0" smtClean="0">
                <a:solidFill>
                  <a:schemeClr val="tx1"/>
                </a:solidFill>
                <a:effectLst/>
                <a:latin typeface="+mn-lt"/>
                <a:ea typeface="ＭＳ Ｐゴシック" pitchFamily="-110" charset="-128"/>
                <a:cs typeface="ＭＳ Ｐゴシック" pitchFamily="-110" charset="-128"/>
              </a:rPr>
              <a:t> Mechanical pulling membrane tubes. Bar = 5 µm. (a) “Normal” membrane vesicle similar to ER membrane pulled by “bead” to form membrane tube. (b) Relaxed vesicle pulled to make tube with larger diameter. (c) Force in </a:t>
            </a:r>
            <a:r>
              <a:rPr lang="en-US" sz="1200" kern="1200" dirty="0" err="1" smtClean="0">
                <a:solidFill>
                  <a:schemeClr val="tx1"/>
                </a:solidFill>
                <a:effectLst/>
                <a:latin typeface="+mn-lt"/>
                <a:ea typeface="ＭＳ Ｐゴシック" pitchFamily="-110" charset="-128"/>
                <a:cs typeface="ＭＳ Ｐゴシック" pitchFamily="-110" charset="-128"/>
              </a:rPr>
              <a:t>picoNewtons</a:t>
            </a:r>
            <a:r>
              <a:rPr lang="en-US" sz="1200" kern="1200" dirty="0" smtClean="0">
                <a:solidFill>
                  <a:schemeClr val="tx1"/>
                </a:solidFill>
                <a:effectLst/>
                <a:latin typeface="+mn-lt"/>
                <a:ea typeface="ＭＳ Ｐゴシック" pitchFamily="-110" charset="-128"/>
                <a:cs typeface="ＭＳ Ｐゴシック" pitchFamily="-110" charset="-128"/>
              </a:rPr>
              <a:t> needed to pull tube from the vesicle.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51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4FDF99-5A96-DA46-852B-00C9CCBF8D8C}" type="slidenum">
              <a:rPr lang="en-US" sz="1200"/>
              <a:pPr eaLnBrk="1" hangingPunct="1"/>
              <a:t>35</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0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Table 11.3</a:t>
            </a:r>
            <a:r>
              <a:rPr lang="en-US" sz="1200" kern="1200" dirty="0" smtClean="0">
                <a:solidFill>
                  <a:schemeClr val="tx1"/>
                </a:solidFill>
                <a:effectLst/>
                <a:latin typeface="+mn-lt"/>
                <a:ea typeface="ＭＳ Ｐゴシック" pitchFamily="-110" charset="-128"/>
                <a:cs typeface="ＭＳ Ｐゴシック" pitchFamily="-110" charset="-128"/>
              </a:rPr>
              <a:t> Lipid composition of membranes in eukaryotes.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200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D2A811-29A4-594B-AF34-6515B9DD46E0}" type="slidenum">
              <a:rPr lang="en-US" sz="1200"/>
              <a:pPr eaLnBrk="1" hangingPunct="1"/>
              <a:t>36</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0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11. 26</a:t>
            </a:r>
            <a:r>
              <a:rPr lang="en-US" sz="1200" kern="1200" dirty="0" smtClean="0">
                <a:solidFill>
                  <a:schemeClr val="tx1"/>
                </a:solidFill>
                <a:effectLst/>
                <a:latin typeface="+mn-lt"/>
                <a:ea typeface="ＭＳ Ｐゴシック" pitchFamily="-110" charset="-128"/>
                <a:cs typeface="ＭＳ Ｐゴシック" pitchFamily="-110" charset="-128"/>
              </a:rPr>
              <a:t> Lipid vesicles spontaneously adopt varied shapes. (a-e) Rigid lipids were labeled blue and more fluid, relaxed lipids were labeled red. All vesicles shown have the same total composition of lipids and were imaged to show equatorial cross sections. Bar = 5 µm.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200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D2A811-29A4-594B-AF34-6515B9DD46E0}" type="slidenum">
              <a:rPr lang="en-US" sz="1200"/>
              <a:pPr eaLnBrk="1" hangingPunct="1"/>
              <a:t>37</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11.27</a:t>
            </a:r>
            <a:r>
              <a:rPr lang="en-US" sz="1200" kern="1200" dirty="0" smtClean="0">
                <a:solidFill>
                  <a:schemeClr val="tx1"/>
                </a:solidFill>
                <a:effectLst/>
                <a:latin typeface="+mn-lt"/>
                <a:ea typeface="ＭＳ Ｐゴシック" pitchFamily="-110" charset="-128"/>
                <a:cs typeface="ＭＳ Ｐゴシック" pitchFamily="-110" charset="-128"/>
              </a:rPr>
              <a:t> Electron micrographs of a mitochondrion and a chloroplast. (a) Mouse mitochondrion with clearly resolved membranes. (b) Plant chloroplast with stacks of internal membranes. Large black circles are vacuoles filled with dye from processing the tissue.</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CFB4E7-D299-1A4A-B0D6-9DDC21279057}" type="slidenum">
              <a:rPr lang="en-US" sz="1200"/>
              <a:pPr eaLnBrk="1" hangingPunct="1"/>
              <a:t>39</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11.28</a:t>
            </a:r>
            <a:r>
              <a:rPr lang="en-US" sz="1200" kern="1200" dirty="0" smtClean="0">
                <a:solidFill>
                  <a:schemeClr val="tx1"/>
                </a:solidFill>
                <a:effectLst/>
                <a:latin typeface="+mn-lt"/>
                <a:ea typeface="ＭＳ Ｐゴシック" pitchFamily="-110" charset="-128"/>
                <a:cs typeface="ＭＳ Ｐゴシック" pitchFamily="-110" charset="-128"/>
              </a:rPr>
              <a:t> Chloroplast DNA. a) Electron micrograph of a single cell green alga, </a:t>
            </a:r>
            <a:r>
              <a:rPr lang="en-US" sz="1200" i="1" kern="1200" dirty="0" err="1" smtClean="0">
                <a:solidFill>
                  <a:schemeClr val="tx1"/>
                </a:solidFill>
                <a:effectLst/>
                <a:latin typeface="+mn-lt"/>
                <a:ea typeface="ＭＳ Ｐゴシック" pitchFamily="-110" charset="-128"/>
                <a:cs typeface="ＭＳ Ｐゴシック" pitchFamily="-110" charset="-128"/>
              </a:rPr>
              <a:t>Chlamydomonas</a:t>
            </a:r>
            <a:r>
              <a:rPr lang="en-US" sz="1200" kern="1200" dirty="0" smtClean="0">
                <a:solidFill>
                  <a:schemeClr val="tx1"/>
                </a:solidFill>
                <a:effectLst/>
                <a:latin typeface="+mn-lt"/>
                <a:ea typeface="ＭＳ Ｐゴシック" pitchFamily="-110" charset="-128"/>
                <a:cs typeface="ＭＳ Ｐゴシック" pitchFamily="-110" charset="-128"/>
              </a:rPr>
              <a:t>. CP, chloroplast; M, mitochondria, N, nucleus with grainy DNA; P, </a:t>
            </a:r>
            <a:r>
              <a:rPr lang="en-US" sz="1200" kern="1200" dirty="0" err="1" smtClean="0">
                <a:solidFill>
                  <a:schemeClr val="tx1"/>
                </a:solidFill>
                <a:effectLst/>
                <a:latin typeface="+mn-lt"/>
                <a:ea typeface="ＭＳ Ｐゴシック" pitchFamily="-110" charset="-128"/>
                <a:cs typeface="ＭＳ Ｐゴシック" pitchFamily="-110" charset="-128"/>
              </a:rPr>
              <a:t>pyrinoid</a:t>
            </a:r>
            <a:r>
              <a:rPr lang="en-US" sz="1200" kern="1200" dirty="0" smtClean="0">
                <a:solidFill>
                  <a:schemeClr val="tx1"/>
                </a:solidFill>
                <a:effectLst/>
                <a:latin typeface="+mn-lt"/>
                <a:ea typeface="ＭＳ Ｐゴシック" pitchFamily="-110" charset="-128"/>
                <a:cs typeface="ＭＳ Ｐゴシック" pitchFamily="-110" charset="-128"/>
              </a:rPr>
              <a:t> body stores starch inside chloroplast; arrow points to chloroplast DNA. b) close up of nuclear and chloroplast DNA. c) Isolated chloroplast circular chromosomes fluoresces with DNA dye. Bar = 10 µm.</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C34FF0-1DA6-AD45-82E9-1642BE085416}" type="slidenum">
              <a:rPr lang="en-US" sz="1200"/>
              <a:pPr eaLnBrk="1" hangingPunct="1"/>
              <a:t>40</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11.29</a:t>
            </a:r>
            <a:r>
              <a:rPr lang="en-US" sz="1200" kern="1200" dirty="0" smtClean="0">
                <a:solidFill>
                  <a:schemeClr val="tx1"/>
                </a:solidFill>
                <a:effectLst/>
                <a:latin typeface="+mn-lt"/>
                <a:ea typeface="ＭＳ Ｐゴシック" pitchFamily="-110" charset="-128"/>
                <a:cs typeface="ＭＳ Ｐゴシック" pitchFamily="-110" charset="-128"/>
              </a:rPr>
              <a:t> Deducing the origin of evolved DNA sequences. Original DNA is on the far left side. Bases that changed with each branch are colored red to facilitate detection. Bootstrap values given at each branch point.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393B21-546F-5C44-8232-97687C763915}" type="slidenum">
              <a:rPr lang="en-US" sz="1200"/>
              <a:pPr eaLnBrk="1" hangingPunct="1"/>
              <a:t>41</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85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11.30 </a:t>
            </a:r>
            <a:r>
              <a:rPr lang="en-US" sz="1200" kern="1200" dirty="0" smtClean="0">
                <a:solidFill>
                  <a:schemeClr val="tx1"/>
                </a:solidFill>
                <a:effectLst/>
                <a:latin typeface="+mn-lt"/>
                <a:ea typeface="ＭＳ Ｐゴシック" pitchFamily="-110" charset="-128"/>
                <a:cs typeface="ＭＳ Ｐゴシック" pitchFamily="-110" charset="-128"/>
              </a:rPr>
              <a:t>Deducing the origin of chloroplasts and mitochondria. (a) Electron micrographs of two bacterial species and two organelles. (b) Phylogenetic tree for mitochondria from four species, some bacterial genomes, photosynthetic microbe genome, and two different chloroplast genomes. Bootstrap values at branch points.</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241647B-93EC-6E46-848F-E5D6BEB02525}" type="slidenum">
              <a:rPr lang="en-US" sz="1200"/>
              <a:pPr eaLnBrk="1" hangingPunct="1"/>
              <a:t>42</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11.3</a:t>
            </a:r>
            <a:r>
              <a:rPr lang="en-US" sz="1200" kern="1200" dirty="0" smtClean="0">
                <a:solidFill>
                  <a:schemeClr val="tx1"/>
                </a:solidFill>
                <a:effectLst/>
                <a:latin typeface="+mn-lt"/>
                <a:ea typeface="ＭＳ Ｐゴシック" pitchFamily="-110" charset="-128"/>
                <a:cs typeface="ＭＳ Ｐゴシック" pitchFamily="-110" charset="-128"/>
              </a:rPr>
              <a:t> Differences in glucose polymers. (a) Potatoes rich in starch (b) which is made by connecting glucose molecules via alpha 1-4 covalent bonds. c) Celery is a mixture of water and cellulose (d) in its plant cell walls. Cellulose is a polymer of glucose connected by beta 1-4 covalent bonds. Carbons are located at the vertices and are numbered 1-6 in purple font.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FB8E3F-E85A-2547-BFA8-8CC217CF26D0}" type="slidenum">
              <a:rPr lang="en-US" sz="1200"/>
              <a:pPr eaLnBrk="1" hangingPunct="1"/>
              <a:t>5</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11.4</a:t>
            </a:r>
            <a:r>
              <a:rPr lang="en-US" sz="1200" kern="1200" dirty="0" smtClean="0">
                <a:solidFill>
                  <a:schemeClr val="tx1"/>
                </a:solidFill>
                <a:effectLst/>
                <a:latin typeface="+mn-lt"/>
                <a:ea typeface="ＭＳ Ｐゴシック" pitchFamily="-110" charset="-128"/>
                <a:cs typeface="ＭＳ Ｐゴシック" pitchFamily="-110" charset="-128"/>
              </a:rPr>
              <a:t> Adrenal gland anatomy. a) Chemical structure of epinephrine. b) Adrenal glands rest on top of your kidneys. c) Red adrenal cells producing epinephrine contained in clear secretory vesicles, with increased production from top left to bottom right.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634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DD88078-3048-CE41-91A9-C8500B84E722}" type="slidenum">
              <a:rPr lang="en-US" sz="1200"/>
              <a:pPr eaLnBrk="1" hangingPunct="1"/>
              <a:t>7</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19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11.5</a:t>
            </a:r>
            <a:r>
              <a:rPr lang="en-US" sz="1200" kern="1200" dirty="0" smtClean="0">
                <a:solidFill>
                  <a:schemeClr val="tx1"/>
                </a:solidFill>
                <a:effectLst/>
                <a:latin typeface="+mn-lt"/>
                <a:ea typeface="ＭＳ Ｐゴシック" pitchFamily="-110" charset="-128"/>
                <a:cs typeface="ＭＳ Ｐゴシック" pitchFamily="-110" charset="-128"/>
              </a:rPr>
              <a:t> Fear signal transduction pathway from epinephrine to glucose-1-P. The key proteins involved in this pathway are shown along with other important molecules.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251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BF8E48-4A08-E64E-B97A-47B27DA67D15}" type="slidenum">
              <a:rPr lang="en-US" sz="1200"/>
              <a:pPr eaLnBrk="1" hangingPunct="1"/>
              <a:t>8</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78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11.6 </a:t>
            </a:r>
            <a:r>
              <a:rPr lang="en-US" sz="1200" kern="1200" dirty="0" smtClean="0">
                <a:solidFill>
                  <a:schemeClr val="tx1"/>
                </a:solidFill>
                <a:effectLst/>
                <a:latin typeface="+mn-lt"/>
                <a:ea typeface="ＭＳ Ｐゴシック" pitchFamily="-110" charset="-128"/>
                <a:cs typeface="ＭＳ Ｐゴシック" pitchFamily="-110" charset="-128"/>
              </a:rPr>
              <a:t>Testing epinephrine as ligand. (a) and (b) Trout liver was injected with epinephrine, or antagonists followed by epinephrine five minutes later. +/- standard error of the mean. * indicates </a:t>
            </a:r>
            <a:r>
              <a:rPr lang="en-US" sz="1200" i="1" kern="1200" dirty="0" smtClean="0">
                <a:solidFill>
                  <a:schemeClr val="tx1"/>
                </a:solidFill>
                <a:effectLst/>
                <a:latin typeface="+mn-lt"/>
                <a:ea typeface="ＭＳ Ｐゴシック" pitchFamily="-110" charset="-128"/>
                <a:cs typeface="ＭＳ Ｐゴシック" pitchFamily="-110" charset="-128"/>
              </a:rPr>
              <a:t>p</a:t>
            </a:r>
            <a:r>
              <a:rPr lang="en-US" sz="1200" kern="1200" dirty="0" smtClean="0">
                <a:solidFill>
                  <a:schemeClr val="tx1"/>
                </a:solidFill>
                <a:effectLst/>
                <a:latin typeface="+mn-lt"/>
                <a:ea typeface="ＭＳ Ｐゴシック" pitchFamily="-110" charset="-128"/>
                <a:cs typeface="ＭＳ Ｐゴシック" pitchFamily="-110" charset="-128"/>
              </a:rPr>
              <a:t> &lt; 0.05. (c) Structure of glucose and (d) glucose-1-phosphate inside liver cells. Glucose carbons are numbered in purple font.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778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1E62B1-1F3F-B943-B1DD-D4F8DD888542}" type="slidenum">
              <a:rPr lang="en-US" sz="1200"/>
              <a:pPr eaLnBrk="1" hangingPunct="1"/>
              <a:t>9</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01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Times New Roman" charset="0"/>
                <a:ea typeface="ＭＳ Ｐゴシック" charset="0"/>
                <a:cs typeface="Times New Roman" charset="0"/>
              </a:rPr>
              <a:t>propranolol structure compared to epinephrine</a:t>
            </a:r>
            <a:endParaRPr lang="en-US" dirty="0">
              <a:latin typeface="Calibri" charset="0"/>
              <a:ea typeface="ＭＳ Ｐゴシック" charset="0"/>
              <a:cs typeface="ＭＳ Ｐゴシック" charset="0"/>
            </a:endParaRPr>
          </a:p>
        </p:txBody>
      </p:sp>
      <p:sp>
        <p:nvSpPr>
          <p:cNvPr id="901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012F2CF-451D-7949-A905-1D99D37AFF26}" type="slidenum">
              <a:rPr lang="en-US" sz="1200"/>
              <a:pPr eaLnBrk="1" hangingPunct="1"/>
              <a:t>10</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11.7 </a:t>
            </a:r>
            <a:r>
              <a:rPr lang="en-US" sz="1200" kern="1200" dirty="0" smtClean="0">
                <a:solidFill>
                  <a:schemeClr val="tx1"/>
                </a:solidFill>
                <a:effectLst/>
                <a:latin typeface="+mn-lt"/>
                <a:ea typeface="ＭＳ Ｐゴシック" pitchFamily="-110" charset="-128"/>
                <a:cs typeface="ＭＳ Ｐゴシック" pitchFamily="-110" charset="-128"/>
              </a:rPr>
              <a:t>Glycogen structure and degradation. (a) Glycogen is a polymer composed of glucose monomers connected primarily by alpha 1-4 covalent bonds, and a few alpha 1-6 bonds (green glucose circles). (b) Glycogen is broken into its monomers by glycogen phosphorylase that utilizes free-floating phosphates in the cytoplasm to break alpha</a:t>
            </a:r>
            <a:r>
              <a:rPr lang="en-US" sz="1200" kern="1200" baseline="0" dirty="0" smtClean="0">
                <a:solidFill>
                  <a:schemeClr val="tx1"/>
                </a:solidFill>
                <a:effectLst/>
                <a:latin typeface="+mn-lt"/>
                <a:ea typeface="ＭＳ Ｐゴシック" pitchFamily="-110" charset="-128"/>
                <a:cs typeface="ＭＳ Ｐゴシック" pitchFamily="-110" charset="-128"/>
              </a:rPr>
              <a:t> </a:t>
            </a:r>
            <a:r>
              <a:rPr lang="en-US" sz="1200" kern="1200" dirty="0" smtClean="0">
                <a:solidFill>
                  <a:schemeClr val="tx1"/>
                </a:solidFill>
                <a:effectLst/>
                <a:latin typeface="+mn-lt"/>
                <a:ea typeface="ＭＳ Ｐゴシック" pitchFamily="-110" charset="-128"/>
                <a:cs typeface="ＭＳ Ｐゴシック" pitchFamily="-110" charset="-128"/>
              </a:rPr>
              <a:t>1-4 covalent bonds. Glycogen phosphorylase has been sliced open to reveal the internally located product of glucose-1-phosphate.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A7B7D00-665E-844F-9557-00CCDB5EDF02}" type="slidenum">
              <a:rPr lang="en-US" sz="1200"/>
              <a:pPr eaLnBrk="1" hangingPunct="1"/>
              <a:t>11</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A1321D9-9532-DD4F-B3EF-BF13D44C852F}" type="datetime1">
              <a:rPr lang="en-US"/>
              <a:pPr>
                <a:defRPr/>
              </a:pPr>
              <a:t>8/15/13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C771D8-6737-5F41-9565-4500A8C7D277}" type="slidenum">
              <a:rPr lang="en-US"/>
              <a:pPr>
                <a:defRPr/>
              </a:pPr>
              <a:t>‹#›</a:t>
            </a:fld>
            <a:endParaRPr lang="en-US"/>
          </a:p>
        </p:txBody>
      </p:sp>
    </p:spTree>
    <p:extLst>
      <p:ext uri="{BB962C8B-B14F-4D97-AF65-F5344CB8AC3E}">
        <p14:creationId xmlns:p14="http://schemas.microsoft.com/office/powerpoint/2010/main" val="4254836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E4CFE64-9A29-C24D-846C-A6D7AF988336}" type="datetime1">
              <a:rPr lang="en-US"/>
              <a:pPr>
                <a:defRPr/>
              </a:pPr>
              <a:t>8/15/13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A9F35C-A646-6E45-B981-CBF5FF68FEE8}" type="slidenum">
              <a:rPr lang="en-US"/>
              <a:pPr>
                <a:defRPr/>
              </a:pPr>
              <a:t>‹#›</a:t>
            </a:fld>
            <a:endParaRPr lang="en-US"/>
          </a:p>
        </p:txBody>
      </p:sp>
    </p:spTree>
    <p:extLst>
      <p:ext uri="{BB962C8B-B14F-4D97-AF65-F5344CB8AC3E}">
        <p14:creationId xmlns:p14="http://schemas.microsoft.com/office/powerpoint/2010/main" val="1421880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902ADA0-C8C8-A84D-8E24-5EE004150AA7}" type="datetime1">
              <a:rPr lang="en-US"/>
              <a:pPr>
                <a:defRPr/>
              </a:pPr>
              <a:t>8/15/13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74072B-94AB-154C-93E1-43FBB459008E}" type="slidenum">
              <a:rPr lang="en-US"/>
              <a:pPr>
                <a:defRPr/>
              </a:pPr>
              <a:t>‹#›</a:t>
            </a:fld>
            <a:endParaRPr lang="en-US"/>
          </a:p>
        </p:txBody>
      </p:sp>
    </p:spTree>
    <p:extLst>
      <p:ext uri="{BB962C8B-B14F-4D97-AF65-F5344CB8AC3E}">
        <p14:creationId xmlns:p14="http://schemas.microsoft.com/office/powerpoint/2010/main" val="2496166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156F298-7E63-B441-B682-5FFEF95A7963}" type="datetime1">
              <a:rPr lang="en-US"/>
              <a:pPr>
                <a:defRPr/>
              </a:pPr>
              <a:t>8/15/13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10D22A-AD5E-0E4B-883C-A02CBAC6B96E}" type="slidenum">
              <a:rPr lang="en-US"/>
              <a:pPr>
                <a:defRPr/>
              </a:pPr>
              <a:t>‹#›</a:t>
            </a:fld>
            <a:endParaRPr lang="en-US"/>
          </a:p>
        </p:txBody>
      </p:sp>
    </p:spTree>
    <p:extLst>
      <p:ext uri="{BB962C8B-B14F-4D97-AF65-F5344CB8AC3E}">
        <p14:creationId xmlns:p14="http://schemas.microsoft.com/office/powerpoint/2010/main" val="4182457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4840258-6187-0B46-859E-FDD12F25EEEE}" type="datetime1">
              <a:rPr lang="en-US"/>
              <a:pPr>
                <a:defRPr/>
              </a:pPr>
              <a:t>8/15/13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E567A8-1FAB-3B42-97A1-34E0F0C34CA6}" type="slidenum">
              <a:rPr lang="en-US"/>
              <a:pPr>
                <a:defRPr/>
              </a:pPr>
              <a:t>‹#›</a:t>
            </a:fld>
            <a:endParaRPr lang="en-US"/>
          </a:p>
        </p:txBody>
      </p:sp>
    </p:spTree>
    <p:extLst>
      <p:ext uri="{BB962C8B-B14F-4D97-AF65-F5344CB8AC3E}">
        <p14:creationId xmlns:p14="http://schemas.microsoft.com/office/powerpoint/2010/main" val="341929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0707B5F-0FCA-7A44-914E-E190C48D1BFD}" type="datetime1">
              <a:rPr lang="en-US"/>
              <a:pPr>
                <a:defRPr/>
              </a:pPr>
              <a:t>8/15/13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8ECF69B-7F84-CB4F-97D5-FBCAE9606484}" type="slidenum">
              <a:rPr lang="en-US"/>
              <a:pPr>
                <a:defRPr/>
              </a:pPr>
              <a:t>‹#›</a:t>
            </a:fld>
            <a:endParaRPr lang="en-US"/>
          </a:p>
        </p:txBody>
      </p:sp>
    </p:spTree>
    <p:extLst>
      <p:ext uri="{BB962C8B-B14F-4D97-AF65-F5344CB8AC3E}">
        <p14:creationId xmlns:p14="http://schemas.microsoft.com/office/powerpoint/2010/main" val="2992942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148C54C-DA9C-6A48-B9C2-2638E311575D}" type="datetime1">
              <a:rPr lang="en-US"/>
              <a:pPr>
                <a:defRPr/>
              </a:pPr>
              <a:t>8/15/13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E71E446-6057-D048-8420-027DD0B217C7}" type="slidenum">
              <a:rPr lang="en-US"/>
              <a:pPr>
                <a:defRPr/>
              </a:pPr>
              <a:t>‹#›</a:t>
            </a:fld>
            <a:endParaRPr lang="en-US"/>
          </a:p>
        </p:txBody>
      </p:sp>
    </p:spTree>
    <p:extLst>
      <p:ext uri="{BB962C8B-B14F-4D97-AF65-F5344CB8AC3E}">
        <p14:creationId xmlns:p14="http://schemas.microsoft.com/office/powerpoint/2010/main" val="104486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2BD82E1-F127-5042-8A35-F93A14E8AD4A}" type="datetime1">
              <a:rPr lang="en-US"/>
              <a:pPr>
                <a:defRPr/>
              </a:pPr>
              <a:t>8/15/13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5800D5F-DC66-EB4B-822B-BDF2DE5A0898}" type="slidenum">
              <a:rPr lang="en-US"/>
              <a:pPr>
                <a:defRPr/>
              </a:pPr>
              <a:t>‹#›</a:t>
            </a:fld>
            <a:endParaRPr lang="en-US"/>
          </a:p>
        </p:txBody>
      </p:sp>
    </p:spTree>
    <p:extLst>
      <p:ext uri="{BB962C8B-B14F-4D97-AF65-F5344CB8AC3E}">
        <p14:creationId xmlns:p14="http://schemas.microsoft.com/office/powerpoint/2010/main" val="3986860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44B50B-EDC9-474B-8B20-0474C0ABF580}" type="datetime1">
              <a:rPr lang="en-US"/>
              <a:pPr>
                <a:defRPr/>
              </a:pPr>
              <a:t>8/15/13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C0E2CFD-01F5-1A4A-A418-3DC1E4F956BF}" type="slidenum">
              <a:rPr lang="en-US"/>
              <a:pPr>
                <a:defRPr/>
              </a:pPr>
              <a:t>‹#›</a:t>
            </a:fld>
            <a:endParaRPr lang="en-US"/>
          </a:p>
        </p:txBody>
      </p:sp>
    </p:spTree>
    <p:extLst>
      <p:ext uri="{BB962C8B-B14F-4D97-AF65-F5344CB8AC3E}">
        <p14:creationId xmlns:p14="http://schemas.microsoft.com/office/powerpoint/2010/main" val="4241331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D8620E2-77DF-9246-836F-6BE107F3FA44}" type="datetime1">
              <a:rPr lang="en-US"/>
              <a:pPr>
                <a:defRPr/>
              </a:pPr>
              <a:t>8/15/13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EA88241-1931-B047-A102-B9FB49113FCE}" type="slidenum">
              <a:rPr lang="en-US"/>
              <a:pPr>
                <a:defRPr/>
              </a:pPr>
              <a:t>‹#›</a:t>
            </a:fld>
            <a:endParaRPr lang="en-US"/>
          </a:p>
        </p:txBody>
      </p:sp>
    </p:spTree>
    <p:extLst>
      <p:ext uri="{BB962C8B-B14F-4D97-AF65-F5344CB8AC3E}">
        <p14:creationId xmlns:p14="http://schemas.microsoft.com/office/powerpoint/2010/main" val="3125565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7EA4C01-E855-DB45-9D54-E9D8B1FC7682}" type="datetime1">
              <a:rPr lang="en-US"/>
              <a:pPr>
                <a:defRPr/>
              </a:pPr>
              <a:t>8/15/13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C7974C-8E34-5840-8949-6028540C602B}" type="slidenum">
              <a:rPr lang="en-US"/>
              <a:pPr>
                <a:defRPr/>
              </a:pPr>
              <a:t>‹#›</a:t>
            </a:fld>
            <a:endParaRPr lang="en-US"/>
          </a:p>
        </p:txBody>
      </p:sp>
    </p:spTree>
    <p:extLst>
      <p:ext uri="{BB962C8B-B14F-4D97-AF65-F5344CB8AC3E}">
        <p14:creationId xmlns:p14="http://schemas.microsoft.com/office/powerpoint/2010/main" val="15556775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07FC08FD-3F1B-2248-BB61-A0BAB05A6B09}" type="datetime1">
              <a:rPr lang="en-US"/>
              <a:pPr>
                <a:defRPr/>
              </a:pPr>
              <a:t>8/15/13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8D6CAAB5-5A87-6842-82FE-BCCE9552525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2" charset="-128"/>
          <a:cs typeface="ＭＳ Ｐゴシック" pitchFamily="32" charset="-128"/>
        </a:defRPr>
      </a:lvl1pPr>
      <a:lvl2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2pPr>
      <a:lvl3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3pPr>
      <a:lvl4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4pPr>
      <a:lvl5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5pPr>
      <a:lvl6pPr marL="457200" algn="ctr" defTabSz="457200" rtl="0" fontAlgn="base">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6pPr>
      <a:lvl7pPr marL="914400" algn="ctr" defTabSz="457200" rtl="0" fontAlgn="base">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7pPr>
      <a:lvl8pPr marL="1371600" algn="ctr" defTabSz="457200" rtl="0" fontAlgn="base">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8pPr>
      <a:lvl9pPr marL="1828800" algn="ctr" defTabSz="457200" rtl="0" fontAlgn="base">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32" charset="-128"/>
          <a:cs typeface="ＭＳ Ｐゴシック" pitchFamily="32"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32"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32"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2"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jpe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pn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jpeg"/><Relationship Id="rId6" Type="http://schemas.openxmlformats.org/officeDocument/2006/relationships/image" Target="../media/image12.jpe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1"/>
          <p:cNvSpPr txBox="1">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i="1" dirty="0" smtClean="0">
                <a:latin typeface="Times New Roman" charset="0"/>
              </a:rPr>
              <a:t>Integrating Concepts in Biology</a:t>
            </a:r>
            <a:endParaRPr lang="en-US" sz="4800" i="1" dirty="0">
              <a:latin typeface="Times New Roman" charset="0"/>
            </a:endParaRPr>
          </a:p>
        </p:txBody>
      </p:sp>
      <p:sp>
        <p:nvSpPr>
          <p:cNvPr id="14338" name="TextBox 2"/>
          <p:cNvSpPr txBox="1">
            <a:spLocks noChangeArrowheads="1"/>
          </p:cNvSpPr>
          <p:nvPr/>
        </p:nvSpPr>
        <p:spPr bwMode="auto">
          <a:xfrm>
            <a:off x="0" y="1685925"/>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latin typeface="Times New Roman" charset="0"/>
                <a:cs typeface="Times New Roman" charset="0"/>
              </a:rPr>
              <a:t>PowerPoint Slides for Chapter 11:</a:t>
            </a:r>
          </a:p>
          <a:p>
            <a:pPr algn="ctr" eaLnBrk="1" hangingPunct="1"/>
            <a:r>
              <a:rPr lang="en-US" sz="3600">
                <a:latin typeface="Times New Roman" charset="0"/>
                <a:cs typeface="Times New Roman" charset="0"/>
              </a:rPr>
              <a:t>Cells at the Molecular Level</a:t>
            </a:r>
          </a:p>
        </p:txBody>
      </p:sp>
      <p:sp>
        <p:nvSpPr>
          <p:cNvPr id="14339" name="TextBox 2"/>
          <p:cNvSpPr txBox="1">
            <a:spLocks noChangeArrowheads="1"/>
          </p:cNvSpPr>
          <p:nvPr/>
        </p:nvSpPr>
        <p:spPr bwMode="auto">
          <a:xfrm>
            <a:off x="0" y="5103813"/>
            <a:ext cx="9144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latin typeface="Times New Roman" charset="0"/>
                <a:cs typeface="Times New Roman" charset="0"/>
              </a:rPr>
              <a:t>by</a:t>
            </a:r>
          </a:p>
          <a:p>
            <a:pPr algn="ctr" eaLnBrk="1" hangingPunct="1"/>
            <a:r>
              <a:rPr lang="en-US" sz="3600">
                <a:latin typeface="Times New Roman" charset="0"/>
                <a:cs typeface="Times New Roman" charset="0"/>
              </a:rPr>
              <a:t>A. Malcolm Campbell, Laurie J. Heyer, and Chris Paradise</a:t>
            </a:r>
          </a:p>
        </p:txBody>
      </p:sp>
      <p:sp>
        <p:nvSpPr>
          <p:cNvPr id="14340" name="TextBox 2"/>
          <p:cNvSpPr txBox="1">
            <a:spLocks noChangeArrowheads="1"/>
          </p:cNvSpPr>
          <p:nvPr/>
        </p:nvSpPr>
        <p:spPr bwMode="auto">
          <a:xfrm>
            <a:off x="0" y="3532188"/>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dirty="0">
                <a:latin typeface="Times New Roman"/>
                <a:cs typeface="Times New Roman"/>
              </a:rPr>
              <a:t>11.1 What role does molecular structure play in a cell’s function? </a:t>
            </a:r>
          </a:p>
          <a:p>
            <a:pPr algn="ctr"/>
            <a:r>
              <a:rPr lang="en-US" dirty="0">
                <a:latin typeface="Times New Roman"/>
                <a:cs typeface="Times New Roman"/>
              </a:rPr>
              <a:t>11.2 How do cells respond to fear?</a:t>
            </a:r>
          </a:p>
        </p:txBody>
      </p:sp>
      <p:sp>
        <p:nvSpPr>
          <p:cNvPr id="14341" name="Title 6"/>
          <p:cNvSpPr>
            <a:spLocks noGrp="1"/>
          </p:cNvSpPr>
          <p:nvPr>
            <p:ph type="title"/>
          </p:nvPr>
        </p:nvSpPr>
        <p:spPr>
          <a:xfrm>
            <a:off x="0" y="6302375"/>
            <a:ext cx="2343150" cy="555625"/>
          </a:xfrm>
        </p:spPr>
        <p:txBody>
          <a:bodyPr/>
          <a:lstStyle/>
          <a:p>
            <a:pPr algn="l"/>
            <a:r>
              <a:rPr lang="en-US" sz="2400">
                <a:latin typeface="Times New Roman" charset="0"/>
                <a:ea typeface="ＭＳ Ｐゴシック" charset="0"/>
                <a:cs typeface="Times New Roman" charset="0"/>
              </a:rPr>
              <a:t>Title Page</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Propranolol Structure</a:t>
            </a:r>
          </a:p>
        </p:txBody>
      </p:sp>
      <p:sp>
        <p:nvSpPr>
          <p:cNvPr id="89090" name="Title 4"/>
          <p:cNvSpPr>
            <a:spLocks noGrp="1"/>
          </p:cNvSpPr>
          <p:nvPr>
            <p:ph type="title"/>
          </p:nvPr>
        </p:nvSpPr>
        <p:spPr>
          <a:xfrm>
            <a:off x="0" y="6256338"/>
            <a:ext cx="2116138" cy="601662"/>
          </a:xfrm>
        </p:spPr>
        <p:txBody>
          <a:bodyPr/>
          <a:lstStyle/>
          <a:p>
            <a:pPr algn="l"/>
            <a:r>
              <a:rPr lang="en-US" sz="2400">
                <a:latin typeface="Times New Roman" charset="0"/>
                <a:ea typeface="ＭＳ Ｐゴシック" charset="0"/>
                <a:cs typeface="Times New Roman" charset="0"/>
              </a:rPr>
              <a:t>propranolol</a:t>
            </a:r>
          </a:p>
        </p:txBody>
      </p:sp>
      <p:sp>
        <p:nvSpPr>
          <p:cNvPr id="10" name="Rectangle 9"/>
          <p:cNvSpPr/>
          <p:nvPr/>
        </p:nvSpPr>
        <p:spPr>
          <a:xfrm flipH="1">
            <a:off x="569913" y="4949825"/>
            <a:ext cx="4545012" cy="24765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9092" name="Picture 6" descr="Epi Dra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3850" y="1577975"/>
            <a:ext cx="2314575"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Rectangle 12"/>
          <p:cNvSpPr>
            <a:spLocks noChangeArrowheads="1"/>
          </p:cNvSpPr>
          <p:nvPr/>
        </p:nvSpPr>
        <p:spPr bwMode="auto">
          <a:xfrm>
            <a:off x="5372100" y="4949825"/>
            <a:ext cx="254476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3800">
                <a:solidFill>
                  <a:srgbClr val="008000"/>
                </a:solidFill>
                <a:latin typeface="Times" charset="0"/>
                <a:cs typeface="Times" charset="0"/>
              </a:rPr>
              <a:t>epinephrine </a:t>
            </a:r>
          </a:p>
        </p:txBody>
      </p:sp>
      <p:sp>
        <p:nvSpPr>
          <p:cNvPr id="89094" name="Rectangle 13"/>
          <p:cNvSpPr>
            <a:spLocks noChangeArrowheads="1"/>
          </p:cNvSpPr>
          <p:nvPr/>
        </p:nvSpPr>
        <p:spPr bwMode="auto">
          <a:xfrm>
            <a:off x="1035050" y="4949825"/>
            <a:ext cx="2795588"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3800">
                <a:solidFill>
                  <a:srgbClr val="FF0000"/>
                </a:solidFill>
                <a:latin typeface="Times" charset="0"/>
                <a:cs typeface="Times" charset="0"/>
              </a:rPr>
              <a:t>propranolol</a:t>
            </a:r>
          </a:p>
          <a:p>
            <a:pPr algn="ctr"/>
            <a:r>
              <a:rPr lang="en-US" sz="3800">
                <a:solidFill>
                  <a:srgbClr val="FF0000"/>
                </a:solidFill>
                <a:latin typeface="Times" charset="0"/>
                <a:cs typeface="Times" charset="0"/>
              </a:rPr>
              <a:t>antagonist #2</a:t>
            </a:r>
          </a:p>
        </p:txBody>
      </p:sp>
      <p:pic>
        <p:nvPicPr>
          <p:cNvPr id="89095" name="Picture 7" descr="280px-Propranolol-2D-skeleta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283667">
            <a:off x="515938" y="1927225"/>
            <a:ext cx="35560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4"/>
          <p:cNvSpPr>
            <a:spLocks noGrp="1"/>
          </p:cNvSpPr>
          <p:nvPr>
            <p:ph type="title"/>
          </p:nvPr>
        </p:nvSpPr>
        <p:spPr>
          <a:xfrm>
            <a:off x="0" y="6256338"/>
            <a:ext cx="1584325" cy="601662"/>
          </a:xfrm>
        </p:spPr>
        <p:txBody>
          <a:bodyPr/>
          <a:lstStyle/>
          <a:p>
            <a:pPr algn="l"/>
            <a:r>
              <a:rPr lang="en-US" sz="2400" dirty="0">
                <a:latin typeface="Times New Roman" charset="0"/>
                <a:ea typeface="ＭＳ Ｐゴシック" charset="0"/>
                <a:cs typeface="Times New Roman" charset="0"/>
              </a:rPr>
              <a:t>Fig. </a:t>
            </a:r>
            <a:r>
              <a:rPr lang="en-US" sz="2400" dirty="0" smtClean="0">
                <a:latin typeface="Times New Roman" charset="0"/>
                <a:ea typeface="ＭＳ Ｐゴシック" charset="0"/>
                <a:cs typeface="Times New Roman" charset="0"/>
              </a:rPr>
              <a:t>11.7</a:t>
            </a:r>
            <a:endParaRPr lang="en-US" sz="2400" dirty="0">
              <a:latin typeface="Times New Roman" charset="0"/>
              <a:ea typeface="ＭＳ Ｐゴシック" charset="0"/>
              <a:cs typeface="Times New Roman" charset="0"/>
            </a:endParaRPr>
          </a:p>
        </p:txBody>
      </p:sp>
      <p:pic>
        <p:nvPicPr>
          <p:cNvPr id="91138" name="Picture 4" descr="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638" y="925513"/>
            <a:ext cx="2670175"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5" descr="Glycogen rea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4150" y="4011613"/>
            <a:ext cx="6629400"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Convert Glycogen to Glucose-1-P</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Epinephrine Receptor Structure</a:t>
            </a:r>
          </a:p>
        </p:txBody>
      </p:sp>
      <p:sp>
        <p:nvSpPr>
          <p:cNvPr id="103426" name="Title 4"/>
          <p:cNvSpPr>
            <a:spLocks noGrp="1"/>
          </p:cNvSpPr>
          <p:nvPr>
            <p:ph type="title"/>
          </p:nvPr>
        </p:nvSpPr>
        <p:spPr>
          <a:xfrm>
            <a:off x="0" y="6256338"/>
            <a:ext cx="1584325" cy="601662"/>
          </a:xfrm>
        </p:spPr>
        <p:txBody>
          <a:bodyPr/>
          <a:lstStyle/>
          <a:p>
            <a:pPr algn="l"/>
            <a:r>
              <a:rPr lang="en-US" sz="2400" dirty="0">
                <a:latin typeface="Times New Roman" charset="0"/>
                <a:ea typeface="ＭＳ Ｐゴシック" charset="0"/>
                <a:cs typeface="Times New Roman" charset="0"/>
              </a:rPr>
              <a:t>Fig. </a:t>
            </a:r>
            <a:r>
              <a:rPr lang="en-US" sz="2400" dirty="0" smtClean="0">
                <a:latin typeface="Times New Roman" charset="0"/>
                <a:ea typeface="ＭＳ Ｐゴシック" charset="0"/>
                <a:cs typeface="Times New Roman" charset="0"/>
              </a:rPr>
              <a:t>11.8</a:t>
            </a:r>
            <a:endParaRPr lang="en-US" sz="2400" dirty="0">
              <a:latin typeface="Times New Roman" charset="0"/>
              <a:ea typeface="ＭＳ Ｐゴシック" charset="0"/>
              <a:cs typeface="Times New Roman" charset="0"/>
            </a:endParaRPr>
          </a:p>
        </p:txBody>
      </p:sp>
      <p:pic>
        <p:nvPicPr>
          <p:cNvPr id="103427" name="Picture 4" descr="Epi_R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 y="2117725"/>
            <a:ext cx="4397375"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428" name="Group 5"/>
          <p:cNvGrpSpPr>
            <a:grpSpLocks/>
          </p:cNvGrpSpPr>
          <p:nvPr/>
        </p:nvGrpSpPr>
        <p:grpSpPr bwMode="auto">
          <a:xfrm>
            <a:off x="5257800" y="1220788"/>
            <a:ext cx="2765425" cy="3981450"/>
            <a:chOff x="6626" y="1392"/>
            <a:chExt cx="4354" cy="6270"/>
          </a:xfrm>
        </p:grpSpPr>
        <p:pic>
          <p:nvPicPr>
            <p:cNvPr id="103430" name="Picture 6" descr="b-adrenergic 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8001" y="3064"/>
              <a:ext cx="2934" cy="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Picture 7" descr="Epi Draw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6" y="1392"/>
              <a:ext cx="1607" cy="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2" name="Line 8"/>
            <p:cNvSpPr>
              <a:spLocks noChangeShapeType="1"/>
            </p:cNvSpPr>
            <p:nvPr/>
          </p:nvSpPr>
          <p:spPr bwMode="auto">
            <a:xfrm>
              <a:off x="8001" y="2884"/>
              <a:ext cx="1260" cy="1080"/>
            </a:xfrm>
            <a:prstGeom prst="line">
              <a:avLst/>
            </a:prstGeom>
            <a:noFill/>
            <a:ln w="44450">
              <a:solidFill>
                <a:srgbClr val="000000"/>
              </a:solidFill>
              <a:round/>
              <a:headEnd/>
              <a:tailEnd type="stealth" w="med" len="med"/>
            </a:ln>
            <a:extLst>
              <a:ext uri="{909E8E84-426E-40dd-AFC4-6F175D3DCCD1}">
                <a14:hiddenFill xmlns:a14="http://schemas.microsoft.com/office/drawing/2010/main">
                  <a:noFill/>
                </a14:hiddenFill>
              </a:ext>
            </a:extLst>
          </p:spPr>
          <p:txBody>
            <a:bodyPr tIns="91440" bIns="91440"/>
            <a:lstStyle/>
            <a:p>
              <a:endParaRPr lang="en-US"/>
            </a:p>
          </p:txBody>
        </p:sp>
        <p:sp>
          <p:nvSpPr>
            <p:cNvPr id="29705" name="AutoShape 9"/>
            <p:cNvSpPr>
              <a:spLocks noChangeArrowheads="1"/>
            </p:cNvSpPr>
            <p:nvPr/>
          </p:nvSpPr>
          <p:spPr bwMode="auto">
            <a:xfrm>
              <a:off x="7951" y="4182"/>
              <a:ext cx="3029" cy="1310"/>
            </a:xfrm>
            <a:prstGeom prst="cube">
              <a:avLst>
                <a:gd name="adj" fmla="val 25000"/>
              </a:avLst>
            </a:prstGeom>
            <a:noFill/>
            <a:ln w="38100">
              <a:solidFill>
                <a:srgbClr val="000000"/>
              </a:solidFill>
              <a:miter lim="800000"/>
              <a:headEnd/>
              <a:tailEnd/>
            </a:ln>
            <a:effectLst>
              <a:outerShdw blurRad="38100" dist="25400" dir="5400000" algn="ctr" rotWithShape="0">
                <a:srgbClr val="000000">
                  <a:alpha val="35001"/>
                </a:srgbClr>
              </a:outerShdw>
            </a:effectLst>
          </p:spPr>
          <p:txBody>
            <a:bodyPr tIns="91440" bIns="91440"/>
            <a:lstStyle/>
            <a:p>
              <a:pPr>
                <a:defRPr/>
              </a:pPr>
              <a:endParaRPr lang="en-US">
                <a:ea typeface="ＭＳ Ｐゴシック" charset="-128"/>
                <a:cs typeface="ＭＳ Ｐゴシック" charset="-128"/>
              </a:endParaRPr>
            </a:p>
          </p:txBody>
        </p:sp>
      </p:grpSp>
      <p:sp>
        <p:nvSpPr>
          <p:cNvPr id="10" name="Rectangle 9"/>
          <p:cNvSpPr/>
          <p:nvPr/>
        </p:nvSpPr>
        <p:spPr>
          <a:xfrm flipH="1">
            <a:off x="569913" y="4949825"/>
            <a:ext cx="4545012" cy="24765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G Protein Cycle</a:t>
            </a:r>
          </a:p>
        </p:txBody>
      </p:sp>
      <p:sp>
        <p:nvSpPr>
          <p:cNvPr id="138242"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Fig. 11.9</a:t>
            </a:r>
          </a:p>
        </p:txBody>
      </p:sp>
      <p:pic>
        <p:nvPicPr>
          <p:cNvPr id="138243" name="Picture 3" descr="Screen shot 2010-09-17 at 3.46.5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4325" y="1017588"/>
            <a:ext cx="61531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extBox 1"/>
          <p:cNvSpPr txBox="1">
            <a:spLocks noChangeArrowheads="1"/>
          </p:cNvSpPr>
          <p:nvPr/>
        </p:nvSpPr>
        <p:spPr bwMode="auto">
          <a:xfrm>
            <a:off x="0" y="46038"/>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dirty="0" smtClean="0">
                <a:latin typeface="Times New Roman" charset="0"/>
              </a:rPr>
              <a:t>G Protein Stimulates cAMP Production</a:t>
            </a:r>
            <a:endParaRPr lang="en-US" sz="4400" dirty="0">
              <a:latin typeface="Times New Roman" charset="0"/>
            </a:endParaRPr>
          </a:p>
        </p:txBody>
      </p:sp>
      <p:sp>
        <p:nvSpPr>
          <p:cNvPr id="117762" name="Title 4"/>
          <p:cNvSpPr>
            <a:spLocks noGrp="1"/>
          </p:cNvSpPr>
          <p:nvPr>
            <p:ph type="title"/>
          </p:nvPr>
        </p:nvSpPr>
        <p:spPr>
          <a:xfrm>
            <a:off x="0" y="6256338"/>
            <a:ext cx="1584325" cy="601662"/>
          </a:xfrm>
        </p:spPr>
        <p:txBody>
          <a:bodyPr/>
          <a:lstStyle/>
          <a:p>
            <a:pPr algn="l"/>
            <a:r>
              <a:rPr lang="en-US" sz="2400" dirty="0">
                <a:latin typeface="Times New Roman" charset="0"/>
                <a:ea typeface="ＭＳ Ｐゴシック" charset="0"/>
                <a:cs typeface="Times New Roman" charset="0"/>
              </a:rPr>
              <a:t>Fig. </a:t>
            </a:r>
            <a:r>
              <a:rPr lang="en-US" sz="2400" dirty="0" smtClean="0">
                <a:latin typeface="Times New Roman" charset="0"/>
                <a:ea typeface="ＭＳ Ｐゴシック" charset="0"/>
                <a:cs typeface="Times New Roman" charset="0"/>
              </a:rPr>
              <a:t>11.10</a:t>
            </a:r>
            <a:endParaRPr lang="en-US" sz="2400" dirty="0">
              <a:latin typeface="Times New Roman" charset="0"/>
              <a:ea typeface="ＭＳ Ｐゴシック" charset="0"/>
              <a:cs typeface="Times New Roman" charset="0"/>
            </a:endParaRPr>
          </a:p>
        </p:txBody>
      </p:sp>
      <p:pic>
        <p:nvPicPr>
          <p:cNvPr id="117763" name="Picture 5" descr="AT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100" y="4032250"/>
            <a:ext cx="308610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6" descr="c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300" y="4689475"/>
            <a:ext cx="2057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reen Shot 2013-08-13 at 2.24.1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6337" y="1000850"/>
            <a:ext cx="5315363" cy="3483718"/>
          </a:xfrm>
          <a:prstGeom prst="rect">
            <a:avLst/>
          </a:prstGeom>
        </p:spPr>
      </p:pic>
      <p:sp>
        <p:nvSpPr>
          <p:cNvPr id="3" name="TextBox 2"/>
          <p:cNvSpPr txBox="1"/>
          <p:nvPr/>
        </p:nvSpPr>
        <p:spPr>
          <a:xfrm>
            <a:off x="2494643" y="6319548"/>
            <a:ext cx="625116" cy="369332"/>
          </a:xfrm>
          <a:prstGeom prst="rect">
            <a:avLst/>
          </a:prstGeom>
          <a:noFill/>
        </p:spPr>
        <p:txBody>
          <a:bodyPr wrap="none" rtlCol="0">
            <a:spAutoFit/>
          </a:bodyPr>
          <a:lstStyle/>
          <a:p>
            <a:r>
              <a:rPr lang="en-US" dirty="0" smtClean="0"/>
              <a:t>ATP</a:t>
            </a:r>
            <a:endParaRPr lang="en-US" dirty="0"/>
          </a:p>
        </p:txBody>
      </p:sp>
      <p:sp>
        <p:nvSpPr>
          <p:cNvPr id="8" name="TextBox 7"/>
          <p:cNvSpPr txBox="1"/>
          <p:nvPr/>
        </p:nvSpPr>
        <p:spPr>
          <a:xfrm>
            <a:off x="5513615" y="6305715"/>
            <a:ext cx="796124" cy="369332"/>
          </a:xfrm>
          <a:prstGeom prst="rect">
            <a:avLst/>
          </a:prstGeom>
          <a:noFill/>
        </p:spPr>
        <p:txBody>
          <a:bodyPr wrap="none" rtlCol="0">
            <a:spAutoFit/>
          </a:bodyPr>
          <a:lstStyle/>
          <a:p>
            <a:r>
              <a:rPr lang="en-US" dirty="0" smtClean="0"/>
              <a:t>cAMP</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11_11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953" y="708019"/>
            <a:ext cx="2914886" cy="2789244"/>
          </a:xfrm>
          <a:prstGeom prst="rect">
            <a:avLst/>
          </a:prstGeom>
        </p:spPr>
      </p:pic>
      <p:sp>
        <p:nvSpPr>
          <p:cNvPr id="183297"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Protein Kinase A Activation</a:t>
            </a:r>
          </a:p>
        </p:txBody>
      </p:sp>
      <p:sp>
        <p:nvSpPr>
          <p:cNvPr id="183298"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Fig. 11.11</a:t>
            </a:r>
          </a:p>
        </p:txBody>
      </p:sp>
      <p:pic>
        <p:nvPicPr>
          <p:cNvPr id="183299" name="Picture 4" descr="PKA+AT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0" y="990600"/>
            <a:ext cx="2687638"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1" name="Picture 6" descr="cAMP_PKA slo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497263"/>
            <a:ext cx="3355975"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Activation of Glucose Production</a:t>
            </a:r>
          </a:p>
        </p:txBody>
      </p:sp>
      <p:sp>
        <p:nvSpPr>
          <p:cNvPr id="211970"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Fig. 11.12</a:t>
            </a:r>
          </a:p>
        </p:txBody>
      </p:sp>
      <p:pic>
        <p:nvPicPr>
          <p:cNvPr id="211971" name="Picture 4" descr="PKA+cA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5138" y="3608388"/>
            <a:ext cx="2290762"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2" name="Picture 5" descr="Phospho Seq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3238" y="3836988"/>
            <a:ext cx="30861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3" name="Picture 6" descr="PKA two substra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4325" y="911225"/>
            <a:ext cx="633730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itle 5"/>
          <p:cNvSpPr>
            <a:spLocks noGrp="1"/>
          </p:cNvSpPr>
          <p:nvPr>
            <p:ph type="title"/>
          </p:nvPr>
        </p:nvSpPr>
        <p:spPr>
          <a:xfrm>
            <a:off x="0" y="6373813"/>
            <a:ext cx="1992313" cy="385762"/>
          </a:xfrm>
        </p:spPr>
        <p:txBody>
          <a:bodyPr/>
          <a:lstStyle/>
          <a:p>
            <a:pPr algn="l"/>
            <a:r>
              <a:rPr lang="en-US" sz="2400">
                <a:latin typeface="Times New Roman" charset="0"/>
                <a:ea typeface="ＭＳ Ｐゴシック" charset="0"/>
                <a:cs typeface="Times New Roman" charset="0"/>
              </a:rPr>
              <a:t>Fig. 11.13</a:t>
            </a:r>
          </a:p>
        </p:txBody>
      </p:sp>
      <p:sp>
        <p:nvSpPr>
          <p:cNvPr id="224258" name="TextBox 7"/>
          <p:cNvSpPr txBox="1">
            <a:spLocks noChangeArrowheads="1"/>
          </p:cNvSpPr>
          <p:nvPr/>
        </p:nvSpPr>
        <p:spPr bwMode="auto">
          <a:xfrm>
            <a:off x="0" y="111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Modulation of Glycogen Synthase</a:t>
            </a:r>
            <a:endParaRPr lang="en-US" sz="4800" baseline="30000">
              <a:latin typeface="Times New Roman" charset="0"/>
            </a:endParaRPr>
          </a:p>
        </p:txBody>
      </p:sp>
      <p:pic>
        <p:nvPicPr>
          <p:cNvPr id="224259" name="Picture 4" descr="glycogen synthase + P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1450" y="1590675"/>
            <a:ext cx="34290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0" name="Picture 5" descr="glycogen syntha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9050" y="1704975"/>
            <a:ext cx="320040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Title 5"/>
          <p:cNvSpPr>
            <a:spLocks noGrp="1"/>
          </p:cNvSpPr>
          <p:nvPr>
            <p:ph type="title"/>
          </p:nvPr>
        </p:nvSpPr>
        <p:spPr>
          <a:xfrm>
            <a:off x="0" y="6379528"/>
            <a:ext cx="1992313" cy="385762"/>
          </a:xfrm>
        </p:spPr>
        <p:txBody>
          <a:bodyPr/>
          <a:lstStyle/>
          <a:p>
            <a:pPr algn="l"/>
            <a:r>
              <a:rPr lang="en-US" sz="2400" dirty="0" smtClean="0">
                <a:latin typeface="Times New Roman" charset="0"/>
                <a:ea typeface="ＭＳ Ｐゴシック" charset="0"/>
                <a:cs typeface="Times New Roman" charset="0"/>
              </a:rPr>
              <a:t>Fig. </a:t>
            </a:r>
            <a:r>
              <a:rPr lang="en-US" sz="2400" dirty="0">
                <a:latin typeface="Times New Roman" charset="0"/>
                <a:ea typeface="ＭＳ Ｐゴシック" charset="0"/>
                <a:cs typeface="Times New Roman" charset="0"/>
              </a:rPr>
              <a:t>11.14</a:t>
            </a:r>
          </a:p>
        </p:txBody>
      </p:sp>
      <p:sp>
        <p:nvSpPr>
          <p:cNvPr id="234498" name="TextBox 7"/>
          <p:cNvSpPr txBox="1">
            <a:spLocks noChangeArrowheads="1"/>
          </p:cNvSpPr>
          <p:nvPr/>
        </p:nvSpPr>
        <p:spPr bwMode="auto">
          <a:xfrm>
            <a:off x="0" y="11113"/>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600">
                <a:latin typeface="Times New Roman" charset="0"/>
              </a:rPr>
              <a:t>Modulation of Phosphorylase Kinase</a:t>
            </a:r>
            <a:endParaRPr lang="en-US" sz="4600" baseline="30000">
              <a:latin typeface="Times New Roman" charset="0"/>
            </a:endParaRPr>
          </a:p>
        </p:txBody>
      </p:sp>
      <p:pic>
        <p:nvPicPr>
          <p:cNvPr id="234499" name="Picture 2" descr="phos kinase +AT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157288"/>
            <a:ext cx="2925763"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0" name="Picture 3" descr="Figure11_15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3" y="1727200"/>
            <a:ext cx="5268912"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Title 5"/>
          <p:cNvSpPr>
            <a:spLocks noGrp="1"/>
          </p:cNvSpPr>
          <p:nvPr>
            <p:ph type="title"/>
          </p:nvPr>
        </p:nvSpPr>
        <p:spPr>
          <a:xfrm>
            <a:off x="0" y="6384925"/>
            <a:ext cx="1992313" cy="385763"/>
          </a:xfrm>
        </p:spPr>
        <p:txBody>
          <a:bodyPr/>
          <a:lstStyle/>
          <a:p>
            <a:pPr algn="l"/>
            <a:r>
              <a:rPr lang="en-US" sz="2400">
                <a:latin typeface="Times New Roman" charset="0"/>
                <a:ea typeface="ＭＳ Ｐゴシック" charset="0"/>
                <a:cs typeface="Times New Roman" charset="0"/>
              </a:rPr>
              <a:t>Table 11.1</a:t>
            </a:r>
          </a:p>
        </p:txBody>
      </p:sp>
      <p:sp>
        <p:nvSpPr>
          <p:cNvPr id="277506" name="TextBox 7"/>
          <p:cNvSpPr txBox="1">
            <a:spLocks noChangeArrowheads="1"/>
          </p:cNvSpPr>
          <p:nvPr/>
        </p:nvSpPr>
        <p:spPr bwMode="auto">
          <a:xfrm>
            <a:off x="0" y="111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Muscles First, Liver Second</a:t>
            </a:r>
            <a:endParaRPr lang="en-US" sz="4800" baseline="30000">
              <a:latin typeface="Times New Roman" charset="0"/>
            </a:endParaRPr>
          </a:p>
        </p:txBody>
      </p:sp>
      <p:pic>
        <p:nvPicPr>
          <p:cNvPr id="277507" name="Picture 4" descr="Screen shot 2010-09-30 at 10.35.20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538" y="1111250"/>
            <a:ext cx="8432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7"/>
          <p:cNvSpPr>
            <a:spLocks noGrp="1"/>
          </p:cNvSpPr>
          <p:nvPr>
            <p:ph type="title"/>
          </p:nvPr>
        </p:nvSpPr>
        <p:spPr>
          <a:xfrm>
            <a:off x="0" y="6367463"/>
            <a:ext cx="2473325" cy="463550"/>
          </a:xfrm>
        </p:spPr>
        <p:txBody>
          <a:bodyPr/>
          <a:lstStyle/>
          <a:p>
            <a:pPr algn="l"/>
            <a:r>
              <a:rPr lang="en-US" sz="2400">
                <a:latin typeface="Times New Roman" charset="0"/>
                <a:ea typeface="ＭＳ Ｐゴシック" charset="0"/>
                <a:cs typeface="Times New Roman" charset="0"/>
              </a:rPr>
              <a:t>Opening Figure</a:t>
            </a:r>
          </a:p>
        </p:txBody>
      </p:sp>
      <p:pic>
        <p:nvPicPr>
          <p:cNvPr id="15362" name="Picture 4" descr="snake-bit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 y="1911350"/>
            <a:ext cx="434340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5" descr="Shark b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9475" y="192405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7"/>
          <p:cNvSpPr txBox="1">
            <a:spLocks noChangeArrowheads="1"/>
          </p:cNvSpPr>
          <p:nvPr/>
        </p:nvSpPr>
        <p:spPr bwMode="auto">
          <a:xfrm>
            <a:off x="0" y="11113"/>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Cells at the Molecular Level</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TextBox 7"/>
          <p:cNvSpPr txBox="1">
            <a:spLocks noChangeArrowheads="1"/>
          </p:cNvSpPr>
          <p:nvPr/>
        </p:nvSpPr>
        <p:spPr bwMode="auto">
          <a:xfrm>
            <a:off x="0" y="111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Signal Transduction Reset</a:t>
            </a:r>
            <a:endParaRPr lang="en-US" sz="4800" baseline="30000">
              <a:latin typeface="Times New Roman" charset="0"/>
            </a:endParaRPr>
          </a:p>
        </p:txBody>
      </p:sp>
      <p:sp>
        <p:nvSpPr>
          <p:cNvPr id="4" name="TextBox 4"/>
          <p:cNvSpPr txBox="1">
            <a:spLocks noChangeArrowheads="1"/>
          </p:cNvSpPr>
          <p:nvPr/>
        </p:nvSpPr>
        <p:spPr bwMode="auto">
          <a:xfrm>
            <a:off x="271463" y="1519238"/>
            <a:ext cx="887253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4350" indent="-514350" eaLnBrk="1" hangingPunct="1">
              <a:spcAft>
                <a:spcPts val="2400"/>
              </a:spcAft>
              <a:buFont typeface="+mj-lt"/>
              <a:buAutoNum type="arabicPeriod"/>
            </a:pPr>
            <a:r>
              <a:rPr lang="en-US" sz="3400" dirty="0">
                <a:solidFill>
                  <a:srgbClr val="FF0000"/>
                </a:solidFill>
                <a:latin typeface="Times" charset="0"/>
                <a:cs typeface="Times" charset="0"/>
              </a:rPr>
              <a:t> </a:t>
            </a:r>
            <a:r>
              <a:rPr lang="en-US" sz="3400" dirty="0" smtClean="0">
                <a:solidFill>
                  <a:srgbClr val="FFFFFF"/>
                </a:solidFill>
                <a:latin typeface="Times" charset="0"/>
                <a:cs typeface="Times" charset="0"/>
              </a:rPr>
              <a:t>answer here</a:t>
            </a:r>
            <a:endParaRPr lang="en-US" sz="3400" dirty="0">
              <a:solidFill>
                <a:srgbClr val="FFFFFF"/>
              </a:solidFill>
              <a:latin typeface="Times" charset="0"/>
              <a:cs typeface="Times" charset="0"/>
              <a:sym typeface="Wingdings" charset="0"/>
            </a:endParaRPr>
          </a:p>
          <a:p>
            <a:pPr marL="514350" indent="-514350" eaLnBrk="1" hangingPunct="1">
              <a:spcAft>
                <a:spcPts val="2400"/>
              </a:spcAft>
              <a:buFont typeface="+mj-lt"/>
              <a:buAutoNum type="arabicPeriod"/>
            </a:pPr>
            <a:r>
              <a:rPr lang="en-US" sz="3400" dirty="0">
                <a:solidFill>
                  <a:srgbClr val="FF0000"/>
                </a:solidFill>
                <a:latin typeface="Times" charset="0"/>
                <a:cs typeface="Times" charset="0"/>
              </a:rPr>
              <a:t> </a:t>
            </a:r>
            <a:r>
              <a:rPr lang="en-US" sz="3400" dirty="0">
                <a:solidFill>
                  <a:srgbClr val="FFFFFF"/>
                </a:solidFill>
                <a:latin typeface="Times" charset="0"/>
                <a:cs typeface="Times" charset="0"/>
              </a:rPr>
              <a:t>answer here</a:t>
            </a:r>
            <a:endParaRPr lang="en-US" sz="3400" dirty="0">
              <a:solidFill>
                <a:srgbClr val="FFFFFF"/>
              </a:solidFill>
              <a:latin typeface="Times" charset="0"/>
              <a:cs typeface="Times" charset="0"/>
              <a:sym typeface="Wingdings" charset="0"/>
            </a:endParaRPr>
          </a:p>
          <a:p>
            <a:pPr marL="514350" indent="-514350" eaLnBrk="1" hangingPunct="1">
              <a:spcAft>
                <a:spcPts val="2400"/>
              </a:spcAft>
              <a:buFont typeface="+mj-lt"/>
              <a:buAutoNum type="arabicPeriod"/>
            </a:pPr>
            <a:r>
              <a:rPr lang="en-US" sz="3400" dirty="0">
                <a:solidFill>
                  <a:srgbClr val="FF0000"/>
                </a:solidFill>
                <a:latin typeface="Times" charset="0"/>
                <a:cs typeface="Times" charset="0"/>
              </a:rPr>
              <a:t> </a:t>
            </a:r>
            <a:r>
              <a:rPr lang="en-US" sz="3400" dirty="0">
                <a:solidFill>
                  <a:srgbClr val="FFFFFF"/>
                </a:solidFill>
                <a:latin typeface="Times" charset="0"/>
                <a:cs typeface="Times" charset="0"/>
              </a:rPr>
              <a:t>answer here</a:t>
            </a:r>
            <a:endParaRPr lang="en-US" sz="3400" dirty="0">
              <a:solidFill>
                <a:srgbClr val="FFFFFF"/>
              </a:solidFill>
              <a:latin typeface="Times" charset="0"/>
              <a:cs typeface="Times" charset="0"/>
              <a:sym typeface="Wingdings" charset="0"/>
            </a:endParaRPr>
          </a:p>
          <a:p>
            <a:pPr marL="514350" indent="-514350" eaLnBrk="1" hangingPunct="1">
              <a:spcAft>
                <a:spcPts val="2400"/>
              </a:spcAft>
              <a:buFont typeface="+mj-lt"/>
              <a:buAutoNum type="arabicPeriod"/>
            </a:pPr>
            <a:r>
              <a:rPr lang="en-US" sz="3400" dirty="0">
                <a:solidFill>
                  <a:srgbClr val="FF0000"/>
                </a:solidFill>
                <a:latin typeface="Times" charset="0"/>
                <a:cs typeface="Times" charset="0"/>
              </a:rPr>
              <a:t> </a:t>
            </a:r>
            <a:r>
              <a:rPr lang="en-US" sz="3400" dirty="0">
                <a:solidFill>
                  <a:schemeClr val="bg1"/>
                </a:solidFill>
                <a:latin typeface="Times" charset="0"/>
                <a:cs typeface="Times" charset="0"/>
              </a:rPr>
              <a:t>answer here</a:t>
            </a:r>
            <a:endParaRPr lang="en-US" sz="3400" dirty="0">
              <a:solidFill>
                <a:schemeClr val="bg1"/>
              </a:solidFill>
              <a:latin typeface="Times" charset="0"/>
              <a:cs typeface="Times" charset="0"/>
              <a:sym typeface="Wingdings" charset="0"/>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TextBox 7"/>
          <p:cNvSpPr txBox="1">
            <a:spLocks noChangeArrowheads="1"/>
          </p:cNvSpPr>
          <p:nvPr/>
        </p:nvSpPr>
        <p:spPr bwMode="auto">
          <a:xfrm>
            <a:off x="0" y="111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Signal Transduction Reset</a:t>
            </a:r>
            <a:endParaRPr lang="en-US" sz="4800" baseline="30000">
              <a:latin typeface="Times New Roman" charset="0"/>
            </a:endParaRPr>
          </a:p>
        </p:txBody>
      </p:sp>
      <p:sp>
        <p:nvSpPr>
          <p:cNvPr id="281602" name="TextBox 4"/>
          <p:cNvSpPr txBox="1">
            <a:spLocks noChangeArrowheads="1"/>
          </p:cNvSpPr>
          <p:nvPr/>
        </p:nvSpPr>
        <p:spPr bwMode="auto">
          <a:xfrm>
            <a:off x="271463" y="1519238"/>
            <a:ext cx="887253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2400"/>
              </a:spcAft>
              <a:buFont typeface="Arial" charset="0"/>
              <a:buChar char="•"/>
            </a:pPr>
            <a:r>
              <a:rPr lang="en-US" sz="3400">
                <a:solidFill>
                  <a:srgbClr val="0000FF"/>
                </a:solidFill>
                <a:latin typeface="Times" charset="0"/>
                <a:cs typeface="Times" charset="0"/>
              </a:rPr>
              <a:t>GTP </a:t>
            </a:r>
            <a:r>
              <a:rPr lang="en-US" sz="3400">
                <a:solidFill>
                  <a:srgbClr val="0000FF"/>
                </a:solidFill>
                <a:latin typeface="Times" charset="0"/>
                <a:cs typeface="Times" charset="0"/>
                <a:sym typeface="Wingdings" charset="0"/>
              </a:rPr>
              <a:t> GDP</a:t>
            </a:r>
          </a:p>
          <a:p>
            <a:pPr eaLnBrk="1" hangingPunct="1">
              <a:spcAft>
                <a:spcPts val="2400"/>
              </a:spcAft>
              <a:buFont typeface="Arial" charset="0"/>
              <a:buChar char="•"/>
            </a:pPr>
            <a:r>
              <a:rPr lang="en-US" sz="3400">
                <a:solidFill>
                  <a:srgbClr val="0000FF"/>
                </a:solidFill>
                <a:latin typeface="Times" charset="0"/>
                <a:cs typeface="Times" charset="0"/>
                <a:sym typeface="Wingdings" charset="0"/>
              </a:rPr>
              <a:t>cAMP  AMP</a:t>
            </a:r>
          </a:p>
          <a:p>
            <a:pPr eaLnBrk="1" hangingPunct="1">
              <a:spcAft>
                <a:spcPts val="2400"/>
              </a:spcAft>
              <a:buFont typeface="Arial" charset="0"/>
              <a:buChar char="•"/>
            </a:pPr>
            <a:r>
              <a:rPr lang="en-US" sz="3400">
                <a:solidFill>
                  <a:srgbClr val="0000FF"/>
                </a:solidFill>
                <a:latin typeface="Times" charset="0"/>
                <a:cs typeface="Times" charset="0"/>
                <a:sym typeface="Wingdings" charset="0"/>
              </a:rPr>
              <a:t>phosphatases remove phosphates</a:t>
            </a:r>
          </a:p>
          <a:p>
            <a:pPr eaLnBrk="1" hangingPunct="1">
              <a:spcAft>
                <a:spcPts val="2400"/>
              </a:spcAft>
              <a:buFont typeface="Arial" charset="0"/>
              <a:buChar char="•"/>
            </a:pPr>
            <a:r>
              <a:rPr lang="en-US" sz="3400">
                <a:solidFill>
                  <a:srgbClr val="0000FF"/>
                </a:solidFill>
                <a:latin typeface="Times" charset="0"/>
                <a:cs typeface="Times" charset="0"/>
                <a:sym typeface="Wingdings" charset="0"/>
              </a:rPr>
              <a:t>ligands wiggle free, stop allosteric activation</a:t>
            </a:r>
            <a:endParaRPr lang="en-US" sz="3400">
              <a:solidFill>
                <a:srgbClr val="0000FF"/>
              </a:solidFill>
              <a:latin typeface="Symbol" charset="0"/>
              <a:cs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itle 5"/>
          <p:cNvSpPr>
            <a:spLocks noGrp="1"/>
          </p:cNvSpPr>
          <p:nvPr>
            <p:ph type="title"/>
          </p:nvPr>
        </p:nvSpPr>
        <p:spPr>
          <a:xfrm>
            <a:off x="0" y="6373813"/>
            <a:ext cx="2627313" cy="385762"/>
          </a:xfrm>
        </p:spPr>
        <p:txBody>
          <a:bodyPr/>
          <a:lstStyle/>
          <a:p>
            <a:pPr algn="l"/>
            <a:r>
              <a:rPr lang="en-US" sz="2400">
                <a:latin typeface="Times New Roman" charset="0"/>
                <a:ea typeface="ＭＳ Ｐゴシック" charset="0"/>
                <a:cs typeface="Times New Roman" charset="0"/>
              </a:rPr>
              <a:t>ELSI Fig. 11.1</a:t>
            </a:r>
          </a:p>
        </p:txBody>
      </p:sp>
      <p:sp>
        <p:nvSpPr>
          <p:cNvPr id="283650" name="TextBox 7"/>
          <p:cNvSpPr txBox="1">
            <a:spLocks noChangeArrowheads="1"/>
          </p:cNvSpPr>
          <p:nvPr/>
        </p:nvSpPr>
        <p:spPr bwMode="auto">
          <a:xfrm>
            <a:off x="0" y="111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New Drugs and New Consequences</a:t>
            </a:r>
            <a:endParaRPr lang="en-US" sz="4800" baseline="30000">
              <a:latin typeface="Times New Roman" charset="0"/>
            </a:endParaRPr>
          </a:p>
        </p:txBody>
      </p:sp>
      <p:pic>
        <p:nvPicPr>
          <p:cNvPr id="283651" name="Picture 7" descr="Screen shot 2010-09-19 at 8.33.3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1863" y="1074738"/>
            <a:ext cx="33909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652" name="Picture 8" descr="Screen shot 2010-09-19 at 8.33.45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00588" y="1001713"/>
            <a:ext cx="34290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1"/>
          <p:cNvSpPr txBox="1">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i="1" dirty="0" smtClean="0">
                <a:latin typeface="Times New Roman" charset="0"/>
              </a:rPr>
              <a:t>Integrating Concepts in Biology</a:t>
            </a:r>
            <a:endParaRPr lang="en-US" sz="4800" i="1" dirty="0">
              <a:latin typeface="Times New Roman" charset="0"/>
            </a:endParaRPr>
          </a:p>
        </p:txBody>
      </p:sp>
      <p:sp>
        <p:nvSpPr>
          <p:cNvPr id="14338" name="TextBox 2"/>
          <p:cNvSpPr txBox="1">
            <a:spLocks noChangeArrowheads="1"/>
          </p:cNvSpPr>
          <p:nvPr/>
        </p:nvSpPr>
        <p:spPr bwMode="auto">
          <a:xfrm>
            <a:off x="0" y="1685925"/>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latin typeface="Times New Roman" charset="0"/>
                <a:cs typeface="Times New Roman" charset="0"/>
              </a:rPr>
              <a:t>PowerPoint Slides for Chapter 11:</a:t>
            </a:r>
          </a:p>
          <a:p>
            <a:pPr algn="ctr" eaLnBrk="1" hangingPunct="1"/>
            <a:r>
              <a:rPr lang="en-US" sz="3600">
                <a:latin typeface="Times New Roman" charset="0"/>
                <a:cs typeface="Times New Roman" charset="0"/>
              </a:rPr>
              <a:t>Cells at the Molecular Level</a:t>
            </a:r>
          </a:p>
        </p:txBody>
      </p:sp>
      <p:sp>
        <p:nvSpPr>
          <p:cNvPr id="14339" name="TextBox 2"/>
          <p:cNvSpPr txBox="1">
            <a:spLocks noChangeArrowheads="1"/>
          </p:cNvSpPr>
          <p:nvPr/>
        </p:nvSpPr>
        <p:spPr bwMode="auto">
          <a:xfrm>
            <a:off x="0" y="5103813"/>
            <a:ext cx="9144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latin typeface="Times New Roman" charset="0"/>
                <a:cs typeface="Times New Roman" charset="0"/>
              </a:rPr>
              <a:t>by</a:t>
            </a:r>
          </a:p>
          <a:p>
            <a:pPr algn="ctr" eaLnBrk="1" hangingPunct="1"/>
            <a:r>
              <a:rPr lang="en-US" sz="3600">
                <a:latin typeface="Times New Roman" charset="0"/>
                <a:cs typeface="Times New Roman" charset="0"/>
              </a:rPr>
              <a:t>A. Malcolm Campbell, Laurie J. Heyer, and Chris Paradise</a:t>
            </a:r>
          </a:p>
        </p:txBody>
      </p:sp>
      <p:sp>
        <p:nvSpPr>
          <p:cNvPr id="14340" name="TextBox 2"/>
          <p:cNvSpPr txBox="1">
            <a:spLocks noChangeArrowheads="1"/>
          </p:cNvSpPr>
          <p:nvPr/>
        </p:nvSpPr>
        <p:spPr bwMode="auto">
          <a:xfrm>
            <a:off x="0" y="3532188"/>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dirty="0">
                <a:latin typeface="Times New Roman"/>
                <a:cs typeface="Times New Roman"/>
              </a:rPr>
              <a:t>11.3 Why aren’t there giant cells</a:t>
            </a:r>
            <a:r>
              <a:rPr lang="en-US" sz="3200" dirty="0" smtClean="0">
                <a:latin typeface="Times New Roman"/>
                <a:cs typeface="Times New Roman"/>
              </a:rPr>
              <a:t>?</a:t>
            </a:r>
          </a:p>
          <a:p>
            <a:pPr algn="ctr"/>
            <a:r>
              <a:rPr lang="en-US" sz="3200" dirty="0">
                <a:latin typeface="Times New Roman"/>
                <a:cs typeface="Times New Roman"/>
              </a:rPr>
              <a:t>11.4 Why are some membranes wavy</a:t>
            </a:r>
            <a:r>
              <a:rPr lang="en-US" sz="3200" dirty="0" smtClean="0">
                <a:latin typeface="Times New Roman"/>
                <a:cs typeface="Times New Roman"/>
              </a:rPr>
              <a:t>?</a:t>
            </a:r>
            <a:endParaRPr lang="en-US" sz="3200" dirty="0">
              <a:latin typeface="Times New Roman"/>
              <a:cs typeface="Times New Roman"/>
            </a:endParaRPr>
          </a:p>
        </p:txBody>
      </p:sp>
      <p:sp>
        <p:nvSpPr>
          <p:cNvPr id="14341" name="Title 6"/>
          <p:cNvSpPr>
            <a:spLocks noGrp="1"/>
          </p:cNvSpPr>
          <p:nvPr>
            <p:ph type="title"/>
          </p:nvPr>
        </p:nvSpPr>
        <p:spPr>
          <a:xfrm>
            <a:off x="0" y="6302375"/>
            <a:ext cx="2343150" cy="555625"/>
          </a:xfrm>
        </p:spPr>
        <p:txBody>
          <a:bodyPr/>
          <a:lstStyle/>
          <a:p>
            <a:pPr algn="l"/>
            <a:r>
              <a:rPr lang="en-US" sz="2400">
                <a:latin typeface="Times New Roman" charset="0"/>
                <a:ea typeface="ＭＳ Ｐゴシック" charset="0"/>
                <a:cs typeface="Times New Roman" charset="0"/>
              </a:rPr>
              <a:t>Title Page</a:t>
            </a:r>
          </a:p>
        </p:txBody>
      </p:sp>
    </p:spTree>
    <p:extLst>
      <p:ext uri="{BB962C8B-B14F-4D97-AF65-F5344CB8AC3E}">
        <p14:creationId xmlns:p14="http://schemas.microsoft.com/office/powerpoint/2010/main" val="27981671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5"/>
          <p:cNvSpPr>
            <a:spLocks noGrp="1"/>
          </p:cNvSpPr>
          <p:nvPr>
            <p:ph type="title"/>
          </p:nvPr>
        </p:nvSpPr>
        <p:spPr>
          <a:xfrm>
            <a:off x="0" y="6450013"/>
            <a:ext cx="1943100" cy="385762"/>
          </a:xfrm>
        </p:spPr>
        <p:txBody>
          <a:bodyPr/>
          <a:lstStyle/>
          <a:p>
            <a:pPr algn="l"/>
            <a:r>
              <a:rPr lang="en-US" sz="2400" dirty="0">
                <a:latin typeface="Times New Roman" charset="0"/>
                <a:ea typeface="ＭＳ Ｐゴシック" charset="0"/>
                <a:cs typeface="Times New Roman" charset="0"/>
              </a:rPr>
              <a:t>Fig. </a:t>
            </a:r>
            <a:r>
              <a:rPr lang="en-US" sz="2400" dirty="0" smtClean="0">
                <a:latin typeface="Times New Roman" charset="0"/>
                <a:ea typeface="ＭＳ Ｐゴシック" charset="0"/>
                <a:cs typeface="Times New Roman" charset="0"/>
              </a:rPr>
              <a:t>11.15</a:t>
            </a:r>
            <a:endParaRPr lang="en-US" sz="2400" dirty="0">
              <a:latin typeface="Times New Roman" charset="0"/>
              <a:ea typeface="ＭＳ Ｐゴシック" charset="0"/>
              <a:cs typeface="Times New Roman" charset="0"/>
            </a:endParaRPr>
          </a:p>
        </p:txBody>
      </p:sp>
      <p:sp>
        <p:nvSpPr>
          <p:cNvPr id="15362" name="TextBox 7"/>
          <p:cNvSpPr txBox="1">
            <a:spLocks noChangeArrowheads="1"/>
          </p:cNvSpPr>
          <p:nvPr/>
        </p:nvSpPr>
        <p:spPr bwMode="auto">
          <a:xfrm>
            <a:off x="0" y="11113"/>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Cytoplasm Is Crowded</a:t>
            </a:r>
          </a:p>
        </p:txBody>
      </p:sp>
      <p:pic>
        <p:nvPicPr>
          <p:cNvPr id="15363" name="Picture 4" descr="Fig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00" y="1008063"/>
            <a:ext cx="7346950"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descr="Thimble c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5300" y="4121150"/>
            <a:ext cx="3111500"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520085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7"/>
          <p:cNvSpPr txBox="1">
            <a:spLocks noChangeArrowheads="1"/>
          </p:cNvSpPr>
          <p:nvPr/>
        </p:nvSpPr>
        <p:spPr bwMode="auto">
          <a:xfrm>
            <a:off x="0" y="11113"/>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Testing Mobility of Surface Proteins</a:t>
            </a:r>
          </a:p>
        </p:txBody>
      </p:sp>
      <p:sp>
        <p:nvSpPr>
          <p:cNvPr id="25602" name="Title 10"/>
          <p:cNvSpPr>
            <a:spLocks noGrp="1"/>
          </p:cNvSpPr>
          <p:nvPr>
            <p:ph type="title"/>
          </p:nvPr>
        </p:nvSpPr>
        <p:spPr>
          <a:xfrm>
            <a:off x="0" y="6311900"/>
            <a:ext cx="1514475" cy="568325"/>
          </a:xfrm>
        </p:spPr>
        <p:txBody>
          <a:bodyPr/>
          <a:lstStyle/>
          <a:p>
            <a:pPr algn="l"/>
            <a:r>
              <a:rPr lang="en-US" sz="2400" dirty="0">
                <a:latin typeface="Times New Roman" charset="0"/>
                <a:ea typeface="ＭＳ Ｐゴシック" charset="0"/>
                <a:cs typeface="Times New Roman" charset="0"/>
              </a:rPr>
              <a:t>Fig. </a:t>
            </a:r>
            <a:r>
              <a:rPr lang="en-US" sz="2400" dirty="0" smtClean="0">
                <a:latin typeface="Times New Roman" charset="0"/>
                <a:ea typeface="ＭＳ Ｐゴシック" charset="0"/>
                <a:cs typeface="Times New Roman" charset="0"/>
              </a:rPr>
              <a:t>11.16</a:t>
            </a:r>
            <a:endParaRPr lang="en-US" sz="2400" dirty="0">
              <a:latin typeface="Times New Roman" charset="0"/>
              <a:ea typeface="ＭＳ Ｐゴシック" charset="0"/>
              <a:cs typeface="Times New Roman" charset="0"/>
            </a:endParaRPr>
          </a:p>
        </p:txBody>
      </p:sp>
      <p:grpSp>
        <p:nvGrpSpPr>
          <p:cNvPr id="25603" name="Group 4"/>
          <p:cNvGrpSpPr>
            <a:grpSpLocks/>
          </p:cNvGrpSpPr>
          <p:nvPr/>
        </p:nvGrpSpPr>
        <p:grpSpPr bwMode="auto">
          <a:xfrm>
            <a:off x="1601788" y="1135063"/>
            <a:ext cx="6343650" cy="4759325"/>
            <a:chOff x="1341" y="1612"/>
            <a:chExt cx="9988" cy="7495"/>
          </a:xfrm>
        </p:grpSpPr>
        <p:pic>
          <p:nvPicPr>
            <p:cNvPr id="25604" name="Picture 5" descr="Mobile PM prote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 y="1612"/>
              <a:ext cx="9988" cy="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Oval 6"/>
            <p:cNvSpPr>
              <a:spLocks noChangeArrowheads="1"/>
            </p:cNvSpPr>
            <p:nvPr/>
          </p:nvSpPr>
          <p:spPr bwMode="auto">
            <a:xfrm>
              <a:off x="7517" y="1642"/>
              <a:ext cx="2270" cy="2295"/>
            </a:xfrm>
            <a:prstGeom prst="ellipse">
              <a:avLst/>
            </a:prstGeom>
            <a:noFill/>
            <a:ln w="19050">
              <a:solidFill>
                <a:srgbClr val="FF0000"/>
              </a:solidFill>
              <a:prstDash val="dash"/>
              <a:round/>
              <a:headEnd/>
              <a:tailEnd/>
            </a:ln>
            <a:effectLst>
              <a:outerShdw blurRad="38100" dist="25400" dir="5400000" algn="ctr" rotWithShape="0">
                <a:srgbClr val="000000">
                  <a:alpha val="35001"/>
                </a:srgbClr>
              </a:outerShdw>
            </a:effectLst>
          </p:spPr>
          <p:txBody>
            <a:bodyPr tIns="91440" bIns="91440"/>
            <a:lstStyle/>
            <a:p>
              <a:pPr>
                <a:defRPr/>
              </a:pPr>
              <a:endParaRPr lang="en-US">
                <a:ea typeface="ＭＳ Ｐゴシック" charset="-128"/>
                <a:cs typeface="ＭＳ Ｐゴシック" charset="-128"/>
              </a:endParaRPr>
            </a:p>
          </p:txBody>
        </p:sp>
        <p:sp>
          <p:nvSpPr>
            <p:cNvPr id="25606" name="Line 7"/>
            <p:cNvSpPr>
              <a:spLocks noChangeShapeType="1"/>
            </p:cNvSpPr>
            <p:nvPr/>
          </p:nvSpPr>
          <p:spPr bwMode="auto">
            <a:xfrm flipH="1" flipV="1">
              <a:off x="8806" y="2110"/>
              <a:ext cx="768" cy="47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tIns="91440" bIns="91440"/>
            <a:lstStyle/>
            <a:p>
              <a:endParaRPr lang="en-US"/>
            </a:p>
          </p:txBody>
        </p:sp>
        <p:sp>
          <p:nvSpPr>
            <p:cNvPr id="25607" name="Line 8"/>
            <p:cNvSpPr>
              <a:spLocks noChangeShapeType="1"/>
            </p:cNvSpPr>
            <p:nvPr/>
          </p:nvSpPr>
          <p:spPr bwMode="auto">
            <a:xfrm flipH="1" flipV="1">
              <a:off x="8396" y="2719"/>
              <a:ext cx="900" cy="36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tIns="91440" bIns="91440"/>
            <a:lstStyle/>
            <a:p>
              <a:endParaRPr lang="en-US"/>
            </a:p>
          </p:txBody>
        </p:sp>
        <p:sp>
          <p:nvSpPr>
            <p:cNvPr id="25608" name="Line 9"/>
            <p:cNvSpPr>
              <a:spLocks noChangeShapeType="1"/>
            </p:cNvSpPr>
            <p:nvPr/>
          </p:nvSpPr>
          <p:spPr bwMode="auto">
            <a:xfrm flipH="1" flipV="1">
              <a:off x="8361" y="3412"/>
              <a:ext cx="848" cy="177"/>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tIns="91440" bIns="91440"/>
            <a:lstStyle/>
            <a:p>
              <a:endParaRPr lang="en-US"/>
            </a:p>
          </p:txBody>
        </p:sp>
        <p:sp>
          <p:nvSpPr>
            <p:cNvPr id="17418" name="Oval 10"/>
            <p:cNvSpPr>
              <a:spLocks noChangeArrowheads="1"/>
            </p:cNvSpPr>
            <p:nvPr/>
          </p:nvSpPr>
          <p:spPr bwMode="auto">
            <a:xfrm>
              <a:off x="2066" y="2947"/>
              <a:ext cx="2512" cy="2452"/>
            </a:xfrm>
            <a:prstGeom prst="ellipse">
              <a:avLst/>
            </a:prstGeom>
            <a:noFill/>
            <a:ln w="19050">
              <a:solidFill>
                <a:srgbClr val="FF0000"/>
              </a:solidFill>
              <a:prstDash val="dash"/>
              <a:round/>
              <a:headEnd/>
              <a:tailEnd/>
            </a:ln>
            <a:effectLst>
              <a:outerShdw blurRad="38100" dist="25400" dir="5400000" algn="ctr" rotWithShape="0">
                <a:srgbClr val="000000">
                  <a:alpha val="35001"/>
                </a:srgbClr>
              </a:outerShdw>
            </a:effectLst>
          </p:spPr>
          <p:txBody>
            <a:bodyPr tIns="91440" bIns="91440"/>
            <a:lstStyle/>
            <a:p>
              <a:pPr>
                <a:defRPr/>
              </a:pPr>
              <a:endParaRPr lang="en-US">
                <a:ea typeface="ＭＳ Ｐゴシック" charset="-128"/>
                <a:cs typeface="ＭＳ Ｐゴシック" charset="-128"/>
              </a:endParaRPr>
            </a:p>
          </p:txBody>
        </p:sp>
        <p:sp>
          <p:nvSpPr>
            <p:cNvPr id="17419" name="Oval 11"/>
            <p:cNvSpPr>
              <a:spLocks noChangeArrowheads="1"/>
            </p:cNvSpPr>
            <p:nvPr/>
          </p:nvSpPr>
          <p:spPr bwMode="auto">
            <a:xfrm>
              <a:off x="5498" y="6607"/>
              <a:ext cx="2559" cy="2490"/>
            </a:xfrm>
            <a:prstGeom prst="ellipse">
              <a:avLst/>
            </a:prstGeom>
            <a:noFill/>
            <a:ln w="19050">
              <a:solidFill>
                <a:srgbClr val="FF0000"/>
              </a:solidFill>
              <a:prstDash val="dash"/>
              <a:round/>
              <a:headEnd/>
              <a:tailEnd/>
            </a:ln>
            <a:effectLst>
              <a:outerShdw blurRad="38100" dist="25400" dir="5400000" algn="ctr" rotWithShape="0">
                <a:srgbClr val="000000">
                  <a:alpha val="35001"/>
                </a:srgbClr>
              </a:outerShdw>
            </a:effectLst>
          </p:spPr>
          <p:txBody>
            <a:bodyPr tIns="91440" bIns="91440"/>
            <a:lstStyle/>
            <a:p>
              <a:pPr>
                <a:defRPr/>
              </a:pPr>
              <a:endParaRPr lang="en-US">
                <a:ea typeface="ＭＳ Ｐゴシック" charset="-128"/>
                <a:cs typeface="ＭＳ Ｐゴシック" charset="-128"/>
              </a:endParaRPr>
            </a:p>
          </p:txBody>
        </p:sp>
        <p:sp>
          <p:nvSpPr>
            <p:cNvPr id="25611" name="Freeform 12"/>
            <p:cNvSpPr>
              <a:spLocks/>
            </p:cNvSpPr>
            <p:nvPr/>
          </p:nvSpPr>
          <p:spPr bwMode="auto">
            <a:xfrm>
              <a:off x="8394" y="1901"/>
              <a:ext cx="868" cy="1879"/>
            </a:xfrm>
            <a:custGeom>
              <a:avLst/>
              <a:gdLst>
                <a:gd name="T0" fmla="*/ 100 w 868"/>
                <a:gd name="T1" fmla="*/ 1879 h 1879"/>
                <a:gd name="T2" fmla="*/ 87 w 868"/>
                <a:gd name="T3" fmla="*/ 1843 h 1879"/>
                <a:gd name="T4" fmla="*/ 63 w 868"/>
                <a:gd name="T5" fmla="*/ 1818 h 1879"/>
                <a:gd name="T6" fmla="*/ 26 w 868"/>
                <a:gd name="T7" fmla="*/ 1708 h 1879"/>
                <a:gd name="T8" fmla="*/ 26 w 868"/>
                <a:gd name="T9" fmla="*/ 830 h 1879"/>
                <a:gd name="T10" fmla="*/ 100 w 868"/>
                <a:gd name="T11" fmla="*/ 634 h 1879"/>
                <a:gd name="T12" fmla="*/ 112 w 868"/>
                <a:gd name="T13" fmla="*/ 598 h 1879"/>
                <a:gd name="T14" fmla="*/ 136 w 868"/>
                <a:gd name="T15" fmla="*/ 573 h 1879"/>
                <a:gd name="T16" fmla="*/ 185 w 868"/>
                <a:gd name="T17" fmla="*/ 464 h 1879"/>
                <a:gd name="T18" fmla="*/ 234 w 868"/>
                <a:gd name="T19" fmla="*/ 415 h 1879"/>
                <a:gd name="T20" fmla="*/ 258 w 868"/>
                <a:gd name="T21" fmla="*/ 378 h 1879"/>
                <a:gd name="T22" fmla="*/ 307 w 868"/>
                <a:gd name="T23" fmla="*/ 329 h 1879"/>
                <a:gd name="T24" fmla="*/ 441 w 868"/>
                <a:gd name="T25" fmla="*/ 207 h 1879"/>
                <a:gd name="T26" fmla="*/ 466 w 868"/>
                <a:gd name="T27" fmla="*/ 183 h 1879"/>
                <a:gd name="T28" fmla="*/ 539 w 868"/>
                <a:gd name="T29" fmla="*/ 159 h 1879"/>
                <a:gd name="T30" fmla="*/ 600 w 868"/>
                <a:gd name="T31" fmla="*/ 122 h 1879"/>
                <a:gd name="T32" fmla="*/ 759 w 868"/>
                <a:gd name="T33" fmla="*/ 49 h 1879"/>
                <a:gd name="T34" fmla="*/ 795 w 868"/>
                <a:gd name="T35" fmla="*/ 24 h 1879"/>
                <a:gd name="T36" fmla="*/ 868 w 868"/>
                <a:gd name="T37" fmla="*/ 0 h 18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68"/>
                <a:gd name="T58" fmla="*/ 0 h 1879"/>
                <a:gd name="T59" fmla="*/ 868 w 868"/>
                <a:gd name="T60" fmla="*/ 1879 h 18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68" h="1879">
                  <a:moveTo>
                    <a:pt x="100" y="1879"/>
                  </a:moveTo>
                  <a:cubicBezTo>
                    <a:pt x="95" y="1867"/>
                    <a:pt x="93" y="1853"/>
                    <a:pt x="87" y="1843"/>
                  </a:cubicBezTo>
                  <a:cubicBezTo>
                    <a:pt x="81" y="1833"/>
                    <a:pt x="66" y="1828"/>
                    <a:pt x="63" y="1818"/>
                  </a:cubicBezTo>
                  <a:cubicBezTo>
                    <a:pt x="22" y="1694"/>
                    <a:pt x="82" y="1764"/>
                    <a:pt x="26" y="1708"/>
                  </a:cubicBezTo>
                  <a:cubicBezTo>
                    <a:pt x="3" y="1344"/>
                    <a:pt x="0" y="1373"/>
                    <a:pt x="26" y="830"/>
                  </a:cubicBezTo>
                  <a:cubicBezTo>
                    <a:pt x="28" y="771"/>
                    <a:pt x="57" y="676"/>
                    <a:pt x="100" y="634"/>
                  </a:cubicBezTo>
                  <a:cubicBezTo>
                    <a:pt x="104" y="622"/>
                    <a:pt x="105" y="608"/>
                    <a:pt x="112" y="598"/>
                  </a:cubicBezTo>
                  <a:cubicBezTo>
                    <a:pt x="117" y="588"/>
                    <a:pt x="130" y="583"/>
                    <a:pt x="136" y="573"/>
                  </a:cubicBezTo>
                  <a:cubicBezTo>
                    <a:pt x="220" y="404"/>
                    <a:pt x="116" y="567"/>
                    <a:pt x="185" y="464"/>
                  </a:cubicBezTo>
                  <a:cubicBezTo>
                    <a:pt x="211" y="382"/>
                    <a:pt x="174" y="462"/>
                    <a:pt x="234" y="415"/>
                  </a:cubicBezTo>
                  <a:cubicBezTo>
                    <a:pt x="245" y="405"/>
                    <a:pt x="248" y="389"/>
                    <a:pt x="258" y="378"/>
                  </a:cubicBezTo>
                  <a:cubicBezTo>
                    <a:pt x="272" y="360"/>
                    <a:pt x="296" y="349"/>
                    <a:pt x="307" y="329"/>
                  </a:cubicBezTo>
                  <a:cubicBezTo>
                    <a:pt x="334" y="273"/>
                    <a:pt x="381" y="228"/>
                    <a:pt x="441" y="207"/>
                  </a:cubicBezTo>
                  <a:cubicBezTo>
                    <a:pt x="449" y="199"/>
                    <a:pt x="455" y="188"/>
                    <a:pt x="466" y="183"/>
                  </a:cubicBezTo>
                  <a:cubicBezTo>
                    <a:pt x="489" y="171"/>
                    <a:pt x="539" y="159"/>
                    <a:pt x="539" y="159"/>
                  </a:cubicBezTo>
                  <a:cubicBezTo>
                    <a:pt x="592" y="103"/>
                    <a:pt x="529" y="161"/>
                    <a:pt x="600" y="122"/>
                  </a:cubicBezTo>
                  <a:cubicBezTo>
                    <a:pt x="685" y="74"/>
                    <a:pt x="667" y="71"/>
                    <a:pt x="759" y="49"/>
                  </a:cubicBezTo>
                  <a:cubicBezTo>
                    <a:pt x="771" y="40"/>
                    <a:pt x="781" y="29"/>
                    <a:pt x="795" y="24"/>
                  </a:cubicBezTo>
                  <a:cubicBezTo>
                    <a:pt x="818" y="13"/>
                    <a:pt x="868" y="0"/>
                    <a:pt x="868" y="0"/>
                  </a:cubicBezTo>
                </a:path>
              </a:pathLst>
            </a:custGeom>
            <a:noFill/>
            <a:ln w="28575">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tIns="91440" bIns="91440"/>
            <a:lstStyle/>
            <a:p>
              <a:endParaRPr lang="en-US"/>
            </a:p>
          </p:txBody>
        </p:sp>
      </p:grpSp>
    </p:spTree>
    <p:extLst>
      <p:ext uri="{BB962C8B-B14F-4D97-AF65-F5344CB8AC3E}">
        <p14:creationId xmlns:p14="http://schemas.microsoft.com/office/powerpoint/2010/main" val="46045833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Box 2"/>
          <p:cNvSpPr txBox="1">
            <a:spLocks noChangeArrowheads="1"/>
          </p:cNvSpPr>
          <p:nvPr/>
        </p:nvSpPr>
        <p:spPr bwMode="auto">
          <a:xfrm>
            <a:off x="0" y="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cs typeface="Times New Roman" charset="0"/>
              </a:rPr>
              <a:t>FRAP Measures Protein Movement</a:t>
            </a:r>
          </a:p>
        </p:txBody>
      </p:sp>
      <p:sp>
        <p:nvSpPr>
          <p:cNvPr id="41986" name="Title 6"/>
          <p:cNvSpPr>
            <a:spLocks noGrp="1"/>
          </p:cNvSpPr>
          <p:nvPr>
            <p:ph type="title"/>
          </p:nvPr>
        </p:nvSpPr>
        <p:spPr>
          <a:xfrm>
            <a:off x="0" y="6362700"/>
            <a:ext cx="1592263" cy="495300"/>
          </a:xfrm>
        </p:spPr>
        <p:txBody>
          <a:bodyPr/>
          <a:lstStyle/>
          <a:p>
            <a:pPr algn="l"/>
            <a:r>
              <a:rPr lang="en-US" sz="2400" dirty="0">
                <a:latin typeface="Times New Roman" charset="0"/>
                <a:ea typeface="ＭＳ Ｐゴシック" charset="0"/>
                <a:cs typeface="Times New Roman" charset="0"/>
              </a:rPr>
              <a:t>Fig. </a:t>
            </a:r>
            <a:r>
              <a:rPr lang="en-US" sz="2400" dirty="0" smtClean="0">
                <a:latin typeface="Times New Roman" charset="0"/>
                <a:ea typeface="ＭＳ Ｐゴシック" charset="0"/>
                <a:cs typeface="Times New Roman" charset="0"/>
              </a:rPr>
              <a:t>11.17</a:t>
            </a:r>
            <a:endParaRPr lang="en-US" sz="2400" dirty="0">
              <a:latin typeface="Times New Roman" charset="0"/>
              <a:ea typeface="ＭＳ Ｐゴシック" charset="0"/>
              <a:cs typeface="Times New Roman" charset="0"/>
            </a:endParaRPr>
          </a:p>
        </p:txBody>
      </p:sp>
      <p:pic>
        <p:nvPicPr>
          <p:cNvPr id="41987" name="Picture 4" descr="FRAP meth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688" y="2576513"/>
            <a:ext cx="5299075"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descr="Screen shot 2010-09-19 at 8.42.00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92263" y="769938"/>
            <a:ext cx="62769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85549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2"/>
          <p:cNvSpPr txBox="1">
            <a:spLocks noChangeArrowheads="1"/>
          </p:cNvSpPr>
          <p:nvPr/>
        </p:nvSpPr>
        <p:spPr bwMode="auto">
          <a:xfrm>
            <a:off x="0" y="111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cs typeface="Times New Roman" charset="0"/>
              </a:rPr>
              <a:t>Bacterial FRAP Experiments</a:t>
            </a:r>
          </a:p>
        </p:txBody>
      </p:sp>
      <p:sp>
        <p:nvSpPr>
          <p:cNvPr id="66562" name="Title 9"/>
          <p:cNvSpPr>
            <a:spLocks noGrp="1"/>
          </p:cNvSpPr>
          <p:nvPr>
            <p:ph type="title"/>
          </p:nvPr>
        </p:nvSpPr>
        <p:spPr>
          <a:xfrm>
            <a:off x="0" y="6289675"/>
            <a:ext cx="1854200" cy="568325"/>
          </a:xfrm>
        </p:spPr>
        <p:txBody>
          <a:bodyPr/>
          <a:lstStyle/>
          <a:p>
            <a:pPr algn="l"/>
            <a:r>
              <a:rPr lang="en-US" sz="2400" dirty="0">
                <a:latin typeface="Times New Roman" charset="0"/>
                <a:ea typeface="ＭＳ Ｐゴシック" charset="0"/>
                <a:cs typeface="Times New Roman" charset="0"/>
              </a:rPr>
              <a:t>Fig. </a:t>
            </a:r>
            <a:r>
              <a:rPr lang="en-US" sz="2400" dirty="0" smtClean="0">
                <a:latin typeface="Times New Roman" charset="0"/>
                <a:ea typeface="ＭＳ Ｐゴシック" charset="0"/>
                <a:cs typeface="Times New Roman" charset="0"/>
              </a:rPr>
              <a:t>11.18</a:t>
            </a:r>
            <a:endParaRPr lang="en-US" sz="2400" dirty="0">
              <a:latin typeface="Times New Roman" charset="0"/>
              <a:ea typeface="ＭＳ Ｐゴシック" charset="0"/>
              <a:cs typeface="Times New Roman" charset="0"/>
            </a:endParaRPr>
          </a:p>
        </p:txBody>
      </p:sp>
      <p:pic>
        <p:nvPicPr>
          <p:cNvPr id="66563" name="Picture 4" descr="E coli cytopla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938" y="842963"/>
            <a:ext cx="5776912" cy="353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5" descr="Cytoplasmic GFP tim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0638" y="4378325"/>
            <a:ext cx="6470650"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415228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5"/>
          <p:cNvSpPr>
            <a:spLocks noGrp="1"/>
          </p:cNvSpPr>
          <p:nvPr>
            <p:ph type="title"/>
          </p:nvPr>
        </p:nvSpPr>
        <p:spPr>
          <a:xfrm>
            <a:off x="0" y="6450013"/>
            <a:ext cx="1943100" cy="385762"/>
          </a:xfrm>
        </p:spPr>
        <p:txBody>
          <a:bodyPr/>
          <a:lstStyle/>
          <a:p>
            <a:pPr algn="l"/>
            <a:r>
              <a:rPr lang="en-US" sz="2400">
                <a:latin typeface="Times New Roman" charset="0"/>
                <a:ea typeface="ＭＳ Ｐゴシック" charset="0"/>
                <a:cs typeface="Times New Roman" charset="0"/>
              </a:rPr>
              <a:t>Table 11.2</a:t>
            </a:r>
          </a:p>
        </p:txBody>
      </p:sp>
      <p:sp>
        <p:nvSpPr>
          <p:cNvPr id="93186" name="TextBox 7"/>
          <p:cNvSpPr txBox="1">
            <a:spLocks noChangeArrowheads="1"/>
          </p:cNvSpPr>
          <p:nvPr/>
        </p:nvSpPr>
        <p:spPr bwMode="auto">
          <a:xfrm>
            <a:off x="0" y="11113"/>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Table 11.2</a:t>
            </a:r>
          </a:p>
        </p:txBody>
      </p:sp>
      <p:pic>
        <p:nvPicPr>
          <p:cNvPr id="3" name="Picture 2" descr="Screen Shot 2013-08-13 at 3.43.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04092"/>
            <a:ext cx="9144000" cy="2342470"/>
          </a:xfrm>
          <a:prstGeom prst="rect">
            <a:avLst/>
          </a:prstGeom>
        </p:spPr>
      </p:pic>
      <p:sp>
        <p:nvSpPr>
          <p:cNvPr id="2" name="Rectangle 1"/>
          <p:cNvSpPr/>
          <p:nvPr/>
        </p:nvSpPr>
        <p:spPr>
          <a:xfrm>
            <a:off x="407893" y="1622524"/>
            <a:ext cx="8269115" cy="400110"/>
          </a:xfrm>
          <a:prstGeom prst="rect">
            <a:avLst/>
          </a:prstGeom>
          <a:solidFill>
            <a:srgbClr val="FFFFFF"/>
          </a:solidFill>
        </p:spPr>
        <p:txBody>
          <a:bodyPr wrap="square">
            <a:spAutoFit/>
          </a:bodyPr>
          <a:lstStyle/>
          <a:p>
            <a:r>
              <a:rPr lang="en-US" sz="2000" b="1" dirty="0">
                <a:latin typeface="Times New Roman"/>
                <a:cs typeface="Times New Roman"/>
              </a:rPr>
              <a:t>Table 11.2</a:t>
            </a:r>
            <a:r>
              <a:rPr lang="en-US" sz="2000" dirty="0">
                <a:latin typeface="Times New Roman"/>
                <a:cs typeface="Times New Roman"/>
              </a:rPr>
              <a:t> Mobility of proteins in and on </a:t>
            </a:r>
            <a:r>
              <a:rPr lang="en-US" sz="2000" i="1" dirty="0">
                <a:latin typeface="Times New Roman"/>
                <a:cs typeface="Times New Roman"/>
              </a:rPr>
              <a:t>E. coli </a:t>
            </a:r>
            <a:r>
              <a:rPr lang="en-US" sz="2000" dirty="0">
                <a:latin typeface="Times New Roman"/>
                <a:cs typeface="Times New Roman"/>
              </a:rPr>
              <a:t>± 1 standard deviation. </a:t>
            </a:r>
          </a:p>
        </p:txBody>
      </p:sp>
    </p:spTree>
    <p:extLst>
      <p:ext uri="{BB962C8B-B14F-4D97-AF65-F5344CB8AC3E}">
        <p14:creationId xmlns:p14="http://schemas.microsoft.com/office/powerpoint/2010/main" val="116008673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extBox 3"/>
          <p:cNvSpPr txBox="1">
            <a:spLocks noChangeArrowheads="1"/>
          </p:cNvSpPr>
          <p:nvPr/>
        </p:nvSpPr>
        <p:spPr bwMode="auto">
          <a:xfrm>
            <a:off x="0" y="33338"/>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Molecular Density and Distance</a:t>
            </a:r>
          </a:p>
        </p:txBody>
      </p:sp>
      <p:sp>
        <p:nvSpPr>
          <p:cNvPr id="95234" name="Title 4"/>
          <p:cNvSpPr>
            <a:spLocks noGrp="1"/>
          </p:cNvSpPr>
          <p:nvPr>
            <p:ph type="title"/>
          </p:nvPr>
        </p:nvSpPr>
        <p:spPr>
          <a:xfrm>
            <a:off x="0" y="6330950"/>
            <a:ext cx="1560513" cy="527050"/>
          </a:xfrm>
        </p:spPr>
        <p:txBody>
          <a:bodyPr/>
          <a:lstStyle/>
          <a:p>
            <a:pPr algn="l"/>
            <a:r>
              <a:rPr lang="en-US" sz="2400" dirty="0">
                <a:latin typeface="Times New Roman" charset="0"/>
                <a:ea typeface="ＭＳ Ｐゴシック" charset="0"/>
                <a:cs typeface="Times New Roman" charset="0"/>
              </a:rPr>
              <a:t>Fig. </a:t>
            </a:r>
            <a:r>
              <a:rPr lang="en-US" sz="2400" dirty="0" smtClean="0">
                <a:latin typeface="Times New Roman" charset="0"/>
                <a:ea typeface="ＭＳ Ｐゴシック" charset="0"/>
                <a:cs typeface="Times New Roman" charset="0"/>
              </a:rPr>
              <a:t>11.19</a:t>
            </a:r>
            <a:endParaRPr lang="en-US" sz="2400" dirty="0">
              <a:latin typeface="Times New Roman" charset="0"/>
              <a:ea typeface="ＭＳ Ｐゴシック" charset="0"/>
              <a:cs typeface="Times New Roman" charset="0"/>
            </a:endParaRPr>
          </a:p>
        </p:txBody>
      </p:sp>
      <p:pic>
        <p:nvPicPr>
          <p:cNvPr id="95235" name="Picture 4" descr="distance grap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5" y="1674813"/>
            <a:ext cx="8878888"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70969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5"/>
          <p:cNvSpPr>
            <a:spLocks noGrp="1"/>
          </p:cNvSpPr>
          <p:nvPr>
            <p:ph type="title"/>
          </p:nvPr>
        </p:nvSpPr>
        <p:spPr>
          <a:xfrm>
            <a:off x="0" y="6380163"/>
            <a:ext cx="1670050" cy="385762"/>
          </a:xfrm>
        </p:spPr>
        <p:txBody>
          <a:bodyPr/>
          <a:lstStyle/>
          <a:p>
            <a:pPr algn="l"/>
            <a:r>
              <a:rPr lang="en-US" sz="2400">
                <a:latin typeface="Times New Roman" charset="0"/>
                <a:ea typeface="ＭＳ Ｐゴシック" charset="0"/>
                <a:cs typeface="Times New Roman" charset="0"/>
              </a:rPr>
              <a:t>Fig. 11.1</a:t>
            </a:r>
          </a:p>
        </p:txBody>
      </p:sp>
      <p:pic>
        <p:nvPicPr>
          <p:cNvPr id="17410" name="Picture 4" descr="ID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3775075"/>
            <a:ext cx="211455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5" descr="Trimeric G prote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5600" y="3546475"/>
            <a:ext cx="28971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descr="Primary stru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0" y="1487488"/>
            <a:ext cx="26289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7" descr="secondary structur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9900" y="1031875"/>
            <a:ext cx="26289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8" descr="secondary structure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9900" y="1944688"/>
            <a:ext cx="2628900"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7"/>
          <p:cNvSpPr txBox="1">
            <a:spLocks noChangeArrowheads="1"/>
          </p:cNvSpPr>
          <p:nvPr/>
        </p:nvSpPr>
        <p:spPr bwMode="auto">
          <a:xfrm>
            <a:off x="0" y="11113"/>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Levels of Protein Structure</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Distance Determines Diffusion</a:t>
            </a:r>
          </a:p>
        </p:txBody>
      </p:sp>
      <p:sp>
        <p:nvSpPr>
          <p:cNvPr id="103426" name="Title 4"/>
          <p:cNvSpPr>
            <a:spLocks noGrp="1"/>
          </p:cNvSpPr>
          <p:nvPr>
            <p:ph type="title"/>
          </p:nvPr>
        </p:nvSpPr>
        <p:spPr>
          <a:xfrm>
            <a:off x="0" y="6256338"/>
            <a:ext cx="1584325" cy="601662"/>
          </a:xfrm>
        </p:spPr>
        <p:txBody>
          <a:bodyPr/>
          <a:lstStyle/>
          <a:p>
            <a:pPr algn="l"/>
            <a:r>
              <a:rPr lang="en-US" sz="2400" dirty="0">
                <a:latin typeface="Times New Roman" charset="0"/>
                <a:ea typeface="ＭＳ Ｐゴシック" charset="0"/>
                <a:cs typeface="Times New Roman" charset="0"/>
              </a:rPr>
              <a:t>Fig. </a:t>
            </a:r>
            <a:r>
              <a:rPr lang="en-US" sz="2400" dirty="0" smtClean="0">
                <a:latin typeface="Times New Roman" charset="0"/>
                <a:ea typeface="ＭＳ Ｐゴシック" charset="0"/>
                <a:cs typeface="Times New Roman" charset="0"/>
              </a:rPr>
              <a:t>11.20</a:t>
            </a:r>
            <a:endParaRPr lang="en-US" sz="2400" dirty="0">
              <a:latin typeface="Times New Roman" charset="0"/>
              <a:ea typeface="ＭＳ Ｐゴシック" charset="0"/>
              <a:cs typeface="Times New Roman" charset="0"/>
            </a:endParaRPr>
          </a:p>
        </p:txBody>
      </p:sp>
      <p:pic>
        <p:nvPicPr>
          <p:cNvPr id="103427" name="Picture 4" descr="Fig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25" y="876300"/>
            <a:ext cx="5932488" cy="506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707675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Basic Research on Gecko Feet</a:t>
            </a:r>
          </a:p>
        </p:txBody>
      </p:sp>
      <p:sp>
        <p:nvSpPr>
          <p:cNvPr id="113666" name="Title 4"/>
          <p:cNvSpPr>
            <a:spLocks noGrp="1"/>
          </p:cNvSpPr>
          <p:nvPr>
            <p:ph type="title"/>
          </p:nvPr>
        </p:nvSpPr>
        <p:spPr>
          <a:xfrm>
            <a:off x="0" y="6256338"/>
            <a:ext cx="2311400" cy="601662"/>
          </a:xfrm>
        </p:spPr>
        <p:txBody>
          <a:bodyPr/>
          <a:lstStyle/>
          <a:p>
            <a:pPr algn="l"/>
            <a:r>
              <a:rPr lang="en-US" sz="2400">
                <a:latin typeface="Times New Roman" charset="0"/>
                <a:ea typeface="ＭＳ Ｐゴシック" charset="0"/>
                <a:cs typeface="Times New Roman" charset="0"/>
              </a:rPr>
              <a:t>ELSI Fig. 11.2</a:t>
            </a:r>
          </a:p>
        </p:txBody>
      </p:sp>
      <p:pic>
        <p:nvPicPr>
          <p:cNvPr id="113667" name="Picture 2" descr="TokayFoot2-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38" y="1058863"/>
            <a:ext cx="4113212"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3" descr="geck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0100" y="1058863"/>
            <a:ext cx="3987800" cy="494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400072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Box 2"/>
          <p:cNvSpPr txBox="1">
            <a:spLocks noChangeArrowheads="1"/>
          </p:cNvSpPr>
          <p:nvPr/>
        </p:nvSpPr>
        <p:spPr bwMode="auto">
          <a:xfrm>
            <a:off x="0" y="1780026"/>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dirty="0" smtClean="0">
                <a:latin typeface="Times New Roman"/>
                <a:cs typeface="Times New Roman"/>
              </a:rPr>
              <a:t>11.4 </a:t>
            </a:r>
            <a:r>
              <a:rPr lang="en-US" sz="3200" dirty="0">
                <a:latin typeface="Times New Roman"/>
                <a:cs typeface="Times New Roman"/>
              </a:rPr>
              <a:t>Why are some membranes wavy</a:t>
            </a:r>
            <a:r>
              <a:rPr lang="en-US" sz="3200" dirty="0" smtClean="0">
                <a:latin typeface="Times New Roman"/>
                <a:cs typeface="Times New Roman"/>
              </a:rPr>
              <a:t>?</a:t>
            </a:r>
            <a:endParaRPr lang="en-US" sz="3200" dirty="0">
              <a:latin typeface="Times New Roman"/>
              <a:cs typeface="Times New Roman"/>
            </a:endParaRPr>
          </a:p>
        </p:txBody>
      </p:sp>
    </p:spTree>
    <p:extLst>
      <p:ext uri="{BB962C8B-B14F-4D97-AF65-F5344CB8AC3E}">
        <p14:creationId xmlns:p14="http://schemas.microsoft.com/office/powerpoint/2010/main" val="293355587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Form Determines Function</a:t>
            </a:r>
          </a:p>
        </p:txBody>
      </p:sp>
      <p:sp>
        <p:nvSpPr>
          <p:cNvPr id="115714" name="Title 4"/>
          <p:cNvSpPr>
            <a:spLocks noGrp="1"/>
          </p:cNvSpPr>
          <p:nvPr>
            <p:ph type="title"/>
          </p:nvPr>
        </p:nvSpPr>
        <p:spPr>
          <a:xfrm>
            <a:off x="0" y="6256338"/>
            <a:ext cx="1584325" cy="601662"/>
          </a:xfrm>
        </p:spPr>
        <p:txBody>
          <a:bodyPr/>
          <a:lstStyle/>
          <a:p>
            <a:pPr algn="l"/>
            <a:r>
              <a:rPr lang="en-US" sz="2400" dirty="0">
                <a:latin typeface="Times New Roman" charset="0"/>
                <a:ea typeface="ＭＳ Ｐゴシック" charset="0"/>
                <a:cs typeface="Times New Roman" charset="0"/>
              </a:rPr>
              <a:t>Fig. </a:t>
            </a:r>
            <a:r>
              <a:rPr lang="en-US" sz="2400" dirty="0" smtClean="0">
                <a:latin typeface="Times New Roman" charset="0"/>
                <a:ea typeface="ＭＳ Ｐゴシック" charset="0"/>
                <a:cs typeface="Times New Roman" charset="0"/>
              </a:rPr>
              <a:t>11.21</a:t>
            </a:r>
            <a:endParaRPr lang="en-US" sz="2400" dirty="0">
              <a:latin typeface="Times New Roman" charset="0"/>
              <a:ea typeface="ＭＳ Ｐゴシック" charset="0"/>
              <a:cs typeface="Times New Roman" charset="0"/>
            </a:endParaRPr>
          </a:p>
        </p:txBody>
      </p:sp>
      <p:grpSp>
        <p:nvGrpSpPr>
          <p:cNvPr id="115715" name="Group 4"/>
          <p:cNvGrpSpPr>
            <a:grpSpLocks/>
          </p:cNvGrpSpPr>
          <p:nvPr/>
        </p:nvGrpSpPr>
        <p:grpSpPr bwMode="auto">
          <a:xfrm>
            <a:off x="2679700" y="1289050"/>
            <a:ext cx="4006850" cy="5181600"/>
            <a:chOff x="455" y="1509"/>
            <a:chExt cx="10066" cy="12553"/>
          </a:xfrm>
        </p:grpSpPr>
        <p:pic>
          <p:nvPicPr>
            <p:cNvPr id="115716" name="Picture 5" descr="FluorescentCe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 y="1804"/>
              <a:ext cx="5580" cy="5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6" descr="Villi_hig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1" y="9724"/>
              <a:ext cx="432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7" descr="Villi_m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1" y="5404"/>
              <a:ext cx="4320" cy="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9" name="Rectangle 8"/>
            <p:cNvSpPr>
              <a:spLocks noChangeArrowheads="1"/>
            </p:cNvSpPr>
            <p:nvPr/>
          </p:nvSpPr>
          <p:spPr bwMode="auto">
            <a:xfrm>
              <a:off x="7525" y="6839"/>
              <a:ext cx="2003" cy="1757"/>
            </a:xfrm>
            <a:prstGeom prst="rect">
              <a:avLst/>
            </a:prstGeom>
            <a:noFill/>
            <a:ln w="28575">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tIns="91440" bIns="91440"/>
            <a:lstStyle/>
            <a:p>
              <a:endParaRPr lang="en-US"/>
            </a:p>
          </p:txBody>
        </p:sp>
        <p:sp>
          <p:nvSpPr>
            <p:cNvPr id="115720" name="Line 9"/>
            <p:cNvSpPr>
              <a:spLocks noChangeShapeType="1"/>
            </p:cNvSpPr>
            <p:nvPr/>
          </p:nvSpPr>
          <p:spPr bwMode="auto">
            <a:xfrm flipV="1">
              <a:off x="8361" y="11728"/>
              <a:ext cx="14" cy="1056"/>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tIns="91440" bIns="91440"/>
            <a:lstStyle/>
            <a:p>
              <a:endParaRPr lang="en-US"/>
            </a:p>
          </p:txBody>
        </p:sp>
        <p:sp>
          <p:nvSpPr>
            <p:cNvPr id="115721" name="Line 10"/>
            <p:cNvSpPr>
              <a:spLocks noChangeShapeType="1"/>
            </p:cNvSpPr>
            <p:nvPr/>
          </p:nvSpPr>
          <p:spPr bwMode="auto">
            <a:xfrm flipV="1">
              <a:off x="9562" y="13006"/>
              <a:ext cx="14" cy="1056"/>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tIns="91440" bIns="91440"/>
            <a:lstStyle/>
            <a:p>
              <a:endParaRPr lang="en-US"/>
            </a:p>
          </p:txBody>
        </p:sp>
        <p:sp>
          <p:nvSpPr>
            <p:cNvPr id="115722" name="AutoShape 11"/>
            <p:cNvSpPr>
              <a:spLocks/>
            </p:cNvSpPr>
            <p:nvPr/>
          </p:nvSpPr>
          <p:spPr bwMode="auto">
            <a:xfrm rot="812081">
              <a:off x="6561" y="10271"/>
              <a:ext cx="720" cy="2880"/>
            </a:xfrm>
            <a:prstGeom prst="leftBrace">
              <a:avLst>
                <a:gd name="adj1" fmla="val 41259"/>
                <a:gd name="adj2" fmla="val 48718"/>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tIns="91440" bIns="91440"/>
            <a:lstStyle/>
            <a:p>
              <a:endParaRPr lang="en-US"/>
            </a:p>
          </p:txBody>
        </p:sp>
        <p:pic>
          <p:nvPicPr>
            <p:cNvPr id="115723" name="Picture 12" descr="Villi_l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6" y="1509"/>
              <a:ext cx="4250" cy="3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4" name="Rectangle 13"/>
            <p:cNvSpPr>
              <a:spLocks noChangeArrowheads="1"/>
            </p:cNvSpPr>
            <p:nvPr/>
          </p:nvSpPr>
          <p:spPr bwMode="auto">
            <a:xfrm>
              <a:off x="6996" y="2599"/>
              <a:ext cx="1367" cy="1301"/>
            </a:xfrm>
            <a:prstGeom prst="rect">
              <a:avLst/>
            </a:prstGeom>
            <a:noFill/>
            <a:ln w="28575">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tIns="91440" bIns="91440"/>
            <a:lstStyle/>
            <a:p>
              <a:endParaRPr lang="en-US"/>
            </a:p>
          </p:txBody>
        </p:sp>
      </p:grpSp>
    </p:spTree>
    <p:extLst>
      <p:ext uri="{BB962C8B-B14F-4D97-AF65-F5344CB8AC3E}">
        <p14:creationId xmlns:p14="http://schemas.microsoft.com/office/powerpoint/2010/main" val="344219480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4"/>
          <p:cNvSpPr>
            <a:spLocks noGrp="1"/>
          </p:cNvSpPr>
          <p:nvPr>
            <p:ph type="title"/>
          </p:nvPr>
        </p:nvSpPr>
        <p:spPr>
          <a:xfrm>
            <a:off x="0" y="6256338"/>
            <a:ext cx="1584325" cy="601662"/>
          </a:xfrm>
        </p:spPr>
        <p:txBody>
          <a:bodyPr/>
          <a:lstStyle/>
          <a:p>
            <a:pPr algn="l"/>
            <a:r>
              <a:rPr lang="en-US" sz="2400" dirty="0">
                <a:latin typeface="Times New Roman" charset="0"/>
                <a:ea typeface="ＭＳ Ｐゴシック" charset="0"/>
                <a:cs typeface="Times New Roman" charset="0"/>
              </a:rPr>
              <a:t>Fig. </a:t>
            </a:r>
            <a:r>
              <a:rPr lang="en-US" sz="2400" dirty="0" smtClean="0">
                <a:latin typeface="Times New Roman" charset="0"/>
                <a:ea typeface="ＭＳ Ｐゴシック" charset="0"/>
                <a:cs typeface="Times New Roman" charset="0"/>
              </a:rPr>
              <a:t>11.22</a:t>
            </a:r>
            <a:endParaRPr lang="en-US" sz="2400" dirty="0">
              <a:latin typeface="Times New Roman" charset="0"/>
              <a:ea typeface="ＭＳ Ｐゴシック" charset="0"/>
              <a:cs typeface="Times New Roman" charset="0"/>
            </a:endParaRPr>
          </a:p>
        </p:txBody>
      </p:sp>
      <p:pic>
        <p:nvPicPr>
          <p:cNvPr id="128002" name="Picture 4" descr="kinesin pul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763588"/>
            <a:ext cx="37719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8003" name="Group 5"/>
          <p:cNvGrpSpPr>
            <a:grpSpLocks/>
          </p:cNvGrpSpPr>
          <p:nvPr/>
        </p:nvGrpSpPr>
        <p:grpSpPr bwMode="auto">
          <a:xfrm>
            <a:off x="895350" y="803275"/>
            <a:ext cx="3543300" cy="2157413"/>
            <a:chOff x="621" y="1264"/>
            <a:chExt cx="5580" cy="3399"/>
          </a:xfrm>
        </p:grpSpPr>
        <p:pic>
          <p:nvPicPr>
            <p:cNvPr id="128008" name="Picture 6" descr="Tubule meth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 y="1264"/>
              <a:ext cx="5580" cy="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9" name="Rectangle 7"/>
            <p:cNvSpPr>
              <a:spLocks noChangeArrowheads="1"/>
            </p:cNvSpPr>
            <p:nvPr/>
          </p:nvSpPr>
          <p:spPr bwMode="auto">
            <a:xfrm>
              <a:off x="801" y="1444"/>
              <a:ext cx="360" cy="360"/>
            </a:xfrm>
            <a:prstGeom prst="rect">
              <a:avLst/>
            </a:prstGeom>
            <a:solidFill>
              <a:srgbClr val="FFFFFF"/>
            </a:solidFill>
            <a:ln w="19050">
              <a:solidFill>
                <a:srgbClr val="FFFFFF"/>
              </a:solidFill>
              <a:miter lim="800000"/>
              <a:headEnd/>
              <a:tailEnd/>
            </a:ln>
          </p:spPr>
          <p:txBody>
            <a:bodyPr tIns="91440" bIns="91440"/>
            <a:lstStyle/>
            <a:p>
              <a:endParaRPr lang="en-US"/>
            </a:p>
          </p:txBody>
        </p:sp>
      </p:grpSp>
      <p:grpSp>
        <p:nvGrpSpPr>
          <p:cNvPr id="128004" name="Group 8"/>
          <p:cNvGrpSpPr>
            <a:grpSpLocks/>
          </p:cNvGrpSpPr>
          <p:nvPr/>
        </p:nvGrpSpPr>
        <p:grpSpPr bwMode="auto">
          <a:xfrm>
            <a:off x="2667000" y="3049588"/>
            <a:ext cx="4229100" cy="3724275"/>
            <a:chOff x="801" y="4864"/>
            <a:chExt cx="7465" cy="6587"/>
          </a:xfrm>
        </p:grpSpPr>
        <p:pic>
          <p:nvPicPr>
            <p:cNvPr id="128006" name="Picture 9" descr="Tubules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 y="4864"/>
              <a:ext cx="7465" cy="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7" name="Rectangle 10"/>
            <p:cNvSpPr>
              <a:spLocks noChangeArrowheads="1"/>
            </p:cNvSpPr>
            <p:nvPr/>
          </p:nvSpPr>
          <p:spPr bwMode="auto">
            <a:xfrm>
              <a:off x="980" y="5016"/>
              <a:ext cx="361" cy="388"/>
            </a:xfrm>
            <a:prstGeom prst="rect">
              <a:avLst/>
            </a:prstGeom>
            <a:solidFill>
              <a:srgbClr val="333333"/>
            </a:solidFill>
            <a:ln>
              <a:noFill/>
            </a:ln>
            <a:extLst>
              <a:ext uri="{91240B29-F687-4f45-9708-019B960494DF}">
                <a14:hiddenLine xmlns:a14="http://schemas.microsoft.com/office/drawing/2010/main" w="19050">
                  <a:solidFill>
                    <a:srgbClr val="000000"/>
                  </a:solidFill>
                  <a:miter lim="800000"/>
                  <a:headEnd/>
                  <a:tailEnd/>
                </a14:hiddenLine>
              </a:ext>
            </a:extLst>
          </p:spPr>
          <p:txBody>
            <a:bodyPr tIns="91440" bIns="91440"/>
            <a:lstStyle/>
            <a:p>
              <a:endParaRPr lang="en-US"/>
            </a:p>
          </p:txBody>
        </p:sp>
      </p:grpSp>
      <p:sp>
        <p:nvSpPr>
          <p:cNvPr id="128005"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Formation of Membrane Tubes</a:t>
            </a:r>
          </a:p>
        </p:txBody>
      </p:sp>
    </p:spTree>
    <p:extLst>
      <p:ext uri="{BB962C8B-B14F-4D97-AF65-F5344CB8AC3E}">
        <p14:creationId xmlns:p14="http://schemas.microsoft.com/office/powerpoint/2010/main" val="248193916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Vesicle Influences Tube Shape</a:t>
            </a:r>
          </a:p>
        </p:txBody>
      </p:sp>
      <p:sp>
        <p:nvSpPr>
          <p:cNvPr id="150530" name="Title 4"/>
          <p:cNvSpPr>
            <a:spLocks noGrp="1"/>
          </p:cNvSpPr>
          <p:nvPr>
            <p:ph type="title"/>
          </p:nvPr>
        </p:nvSpPr>
        <p:spPr>
          <a:xfrm>
            <a:off x="0" y="6256338"/>
            <a:ext cx="1584325" cy="601662"/>
          </a:xfrm>
        </p:spPr>
        <p:txBody>
          <a:bodyPr/>
          <a:lstStyle/>
          <a:p>
            <a:pPr algn="l"/>
            <a:r>
              <a:rPr lang="en-US" sz="2400" dirty="0">
                <a:latin typeface="Times New Roman" charset="0"/>
                <a:ea typeface="ＭＳ Ｐゴシック" charset="0"/>
                <a:cs typeface="Times New Roman" charset="0"/>
              </a:rPr>
              <a:t>Fig. </a:t>
            </a:r>
            <a:r>
              <a:rPr lang="en-US" sz="2400" dirty="0" smtClean="0">
                <a:latin typeface="Times New Roman" charset="0"/>
                <a:ea typeface="ＭＳ Ｐゴシック" charset="0"/>
                <a:cs typeface="Times New Roman" charset="0"/>
              </a:rPr>
              <a:t>11.23</a:t>
            </a:r>
            <a:endParaRPr lang="en-US" sz="2400" dirty="0">
              <a:latin typeface="Times New Roman" charset="0"/>
              <a:ea typeface="ＭＳ Ｐゴシック" charset="0"/>
              <a:cs typeface="Times New Roman" charset="0"/>
            </a:endParaRPr>
          </a:p>
        </p:txBody>
      </p:sp>
      <p:pic>
        <p:nvPicPr>
          <p:cNvPr id="150531" name="Picture 4" descr="Rigid Relaxed vesic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6663" y="876300"/>
            <a:ext cx="6861175"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6944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extBox 1"/>
          <p:cNvSpPr txBox="1">
            <a:spLocks noChangeArrowheads="1"/>
          </p:cNvSpPr>
          <p:nvPr/>
        </p:nvSpPr>
        <p:spPr bwMode="auto">
          <a:xfrm>
            <a:off x="0" y="460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dirty="0">
                <a:latin typeface="Times New Roman"/>
                <a:ea typeface="ＭＳ Ｐゴシック" pitchFamily="-110" charset="-128"/>
                <a:cs typeface="Times New Roman"/>
              </a:rPr>
              <a:t> Lipid composition of membranes in eukaryotes.</a:t>
            </a:r>
            <a:endParaRPr lang="en-US" sz="3600" dirty="0">
              <a:latin typeface="Times New Roman"/>
              <a:cs typeface="Times New Roman"/>
            </a:endParaRPr>
          </a:p>
        </p:txBody>
      </p:sp>
      <p:sp>
        <p:nvSpPr>
          <p:cNvPr id="199682" name="Title 4"/>
          <p:cNvSpPr>
            <a:spLocks noGrp="1"/>
          </p:cNvSpPr>
          <p:nvPr>
            <p:ph type="title"/>
          </p:nvPr>
        </p:nvSpPr>
        <p:spPr>
          <a:xfrm>
            <a:off x="0" y="6256338"/>
            <a:ext cx="1584325" cy="601662"/>
          </a:xfrm>
        </p:spPr>
        <p:txBody>
          <a:bodyPr/>
          <a:lstStyle/>
          <a:p>
            <a:pPr algn="l"/>
            <a:r>
              <a:rPr lang="en-US" sz="2400" dirty="0" smtClean="0">
                <a:latin typeface="Times New Roman" charset="0"/>
                <a:ea typeface="ＭＳ Ｐゴシック" charset="0"/>
                <a:cs typeface="Times New Roman" charset="0"/>
              </a:rPr>
              <a:t>Table 11.3</a:t>
            </a:r>
            <a:endParaRPr lang="en-US" sz="2400" dirty="0">
              <a:latin typeface="Times New Roman" charset="0"/>
              <a:ea typeface="ＭＳ Ｐゴシック" charset="0"/>
              <a:cs typeface="Times New Roman" charset="0"/>
            </a:endParaRPr>
          </a:p>
        </p:txBody>
      </p:sp>
      <p:pic>
        <p:nvPicPr>
          <p:cNvPr id="13" name="Picture 12" descr="Screen shot 2010-10-04 at 4"/>
          <p:cNvPicPr/>
          <p:nvPr/>
        </p:nvPicPr>
        <p:blipFill>
          <a:blip r:embed="rId3">
            <a:extLst>
              <a:ext uri="{28A0092B-C50C-407E-A947-70E740481C1C}">
                <a14:useLocalDpi xmlns:a14="http://schemas.microsoft.com/office/drawing/2010/main" val="0"/>
              </a:ext>
            </a:extLst>
          </a:blip>
          <a:srcRect/>
          <a:stretch>
            <a:fillRect/>
          </a:stretch>
        </p:blipFill>
        <p:spPr bwMode="auto">
          <a:xfrm>
            <a:off x="74162" y="1594560"/>
            <a:ext cx="9069837" cy="2994436"/>
          </a:xfrm>
          <a:prstGeom prst="rect">
            <a:avLst/>
          </a:prstGeom>
          <a:noFill/>
          <a:ln>
            <a:noFill/>
          </a:ln>
        </p:spPr>
      </p:pic>
    </p:spTree>
    <p:extLst>
      <p:ext uri="{BB962C8B-B14F-4D97-AF65-F5344CB8AC3E}">
        <p14:creationId xmlns:p14="http://schemas.microsoft.com/office/powerpoint/2010/main" val="278007781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Lipid Composition Affects Shape</a:t>
            </a:r>
          </a:p>
        </p:txBody>
      </p:sp>
      <p:sp>
        <p:nvSpPr>
          <p:cNvPr id="199682" name="Title 4"/>
          <p:cNvSpPr>
            <a:spLocks noGrp="1"/>
          </p:cNvSpPr>
          <p:nvPr>
            <p:ph type="title"/>
          </p:nvPr>
        </p:nvSpPr>
        <p:spPr>
          <a:xfrm>
            <a:off x="0" y="6256338"/>
            <a:ext cx="1584325" cy="601662"/>
          </a:xfrm>
        </p:spPr>
        <p:txBody>
          <a:bodyPr/>
          <a:lstStyle/>
          <a:p>
            <a:pPr algn="l"/>
            <a:r>
              <a:rPr lang="en-US" sz="2400" dirty="0">
                <a:latin typeface="Times New Roman" charset="0"/>
                <a:ea typeface="ＭＳ Ｐゴシック" charset="0"/>
                <a:cs typeface="Times New Roman" charset="0"/>
              </a:rPr>
              <a:t>Fig. </a:t>
            </a:r>
            <a:r>
              <a:rPr lang="en-US" sz="2400" dirty="0" smtClean="0">
                <a:latin typeface="Times New Roman" charset="0"/>
                <a:ea typeface="ＭＳ Ｐゴシック" charset="0"/>
                <a:cs typeface="Times New Roman" charset="0"/>
              </a:rPr>
              <a:t>11.26</a:t>
            </a:r>
            <a:endParaRPr lang="en-US" sz="2400" dirty="0">
              <a:latin typeface="Times New Roman" charset="0"/>
              <a:ea typeface="ＭＳ Ｐゴシック" charset="0"/>
              <a:cs typeface="Times New Roman" charset="0"/>
            </a:endParaRPr>
          </a:p>
        </p:txBody>
      </p:sp>
      <p:grpSp>
        <p:nvGrpSpPr>
          <p:cNvPr id="199683" name="Group 4"/>
          <p:cNvGrpSpPr>
            <a:grpSpLocks/>
          </p:cNvGrpSpPr>
          <p:nvPr/>
        </p:nvGrpSpPr>
        <p:grpSpPr bwMode="auto">
          <a:xfrm>
            <a:off x="1530350" y="969963"/>
            <a:ext cx="6413500" cy="5367337"/>
            <a:chOff x="801" y="1804"/>
            <a:chExt cx="10099" cy="8453"/>
          </a:xfrm>
        </p:grpSpPr>
        <p:pic>
          <p:nvPicPr>
            <p:cNvPr id="199684" name="Picture 5" descr="GUV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 y="1804"/>
              <a:ext cx="6660" cy="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5" name="Picture 6" descr="GUV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1" y="1804"/>
              <a:ext cx="3240" cy="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6" name="Picture 7" descr="GUV_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 y="5245"/>
              <a:ext cx="10062" cy="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7" name="Rectangle 8"/>
            <p:cNvSpPr>
              <a:spLocks noChangeArrowheads="1"/>
            </p:cNvSpPr>
            <p:nvPr/>
          </p:nvSpPr>
          <p:spPr bwMode="auto">
            <a:xfrm>
              <a:off x="875" y="1841"/>
              <a:ext cx="286" cy="323"/>
            </a:xfrm>
            <a:prstGeom prst="rect">
              <a:avLst/>
            </a:prstGeom>
            <a:solidFill>
              <a:srgbClr val="000000"/>
            </a:solidFill>
            <a:ln w="19050">
              <a:solidFill>
                <a:srgbClr val="000000"/>
              </a:solidFill>
              <a:miter lim="800000"/>
              <a:headEnd/>
              <a:tailEnd/>
            </a:ln>
          </p:spPr>
          <p:txBody>
            <a:bodyPr tIns="91440" bIns="91440"/>
            <a:lstStyle/>
            <a:p>
              <a:endParaRPr lang="en-US"/>
            </a:p>
          </p:txBody>
        </p:sp>
        <p:sp>
          <p:nvSpPr>
            <p:cNvPr id="199688" name="Rectangle 9"/>
            <p:cNvSpPr>
              <a:spLocks noChangeArrowheads="1"/>
            </p:cNvSpPr>
            <p:nvPr/>
          </p:nvSpPr>
          <p:spPr bwMode="auto">
            <a:xfrm>
              <a:off x="4185" y="1831"/>
              <a:ext cx="286" cy="323"/>
            </a:xfrm>
            <a:prstGeom prst="rect">
              <a:avLst/>
            </a:prstGeom>
            <a:solidFill>
              <a:srgbClr val="000000"/>
            </a:solidFill>
            <a:ln w="19050">
              <a:solidFill>
                <a:srgbClr val="000000"/>
              </a:solidFill>
              <a:miter lim="800000"/>
              <a:headEnd/>
              <a:tailEnd/>
            </a:ln>
          </p:spPr>
          <p:txBody>
            <a:bodyPr tIns="91440" bIns="91440"/>
            <a:lstStyle/>
            <a:p>
              <a:endParaRPr lang="en-US"/>
            </a:p>
          </p:txBody>
        </p:sp>
        <p:sp>
          <p:nvSpPr>
            <p:cNvPr id="199689" name="Rectangle 10"/>
            <p:cNvSpPr>
              <a:spLocks noChangeArrowheads="1"/>
            </p:cNvSpPr>
            <p:nvPr/>
          </p:nvSpPr>
          <p:spPr bwMode="auto">
            <a:xfrm>
              <a:off x="7710" y="1897"/>
              <a:ext cx="286" cy="323"/>
            </a:xfrm>
            <a:prstGeom prst="rect">
              <a:avLst/>
            </a:prstGeom>
            <a:solidFill>
              <a:srgbClr val="000000"/>
            </a:solidFill>
            <a:ln w="19050">
              <a:solidFill>
                <a:srgbClr val="000000"/>
              </a:solidFill>
              <a:miter lim="800000"/>
              <a:headEnd/>
              <a:tailEnd/>
            </a:ln>
          </p:spPr>
          <p:txBody>
            <a:bodyPr tIns="91440" bIns="91440"/>
            <a:lstStyle/>
            <a:p>
              <a:endParaRPr lang="en-US"/>
            </a:p>
          </p:txBody>
        </p:sp>
        <p:sp>
          <p:nvSpPr>
            <p:cNvPr id="199690" name="Rectangle 11"/>
            <p:cNvSpPr>
              <a:spLocks noChangeArrowheads="1"/>
            </p:cNvSpPr>
            <p:nvPr/>
          </p:nvSpPr>
          <p:spPr bwMode="auto">
            <a:xfrm>
              <a:off x="889" y="5431"/>
              <a:ext cx="286" cy="323"/>
            </a:xfrm>
            <a:prstGeom prst="rect">
              <a:avLst/>
            </a:prstGeom>
            <a:solidFill>
              <a:srgbClr val="000000"/>
            </a:solidFill>
            <a:ln w="19050">
              <a:solidFill>
                <a:srgbClr val="000000"/>
              </a:solidFill>
              <a:miter lim="800000"/>
              <a:headEnd/>
              <a:tailEnd/>
            </a:ln>
          </p:spPr>
          <p:txBody>
            <a:bodyPr tIns="91440" bIns="91440"/>
            <a:lstStyle/>
            <a:p>
              <a:endParaRPr lang="en-US"/>
            </a:p>
          </p:txBody>
        </p:sp>
        <p:sp>
          <p:nvSpPr>
            <p:cNvPr id="199691" name="Rectangle 12"/>
            <p:cNvSpPr>
              <a:spLocks noChangeArrowheads="1"/>
            </p:cNvSpPr>
            <p:nvPr/>
          </p:nvSpPr>
          <p:spPr bwMode="auto">
            <a:xfrm>
              <a:off x="5974" y="5468"/>
              <a:ext cx="286" cy="323"/>
            </a:xfrm>
            <a:prstGeom prst="rect">
              <a:avLst/>
            </a:prstGeom>
            <a:solidFill>
              <a:srgbClr val="000000"/>
            </a:solidFill>
            <a:ln w="19050">
              <a:solidFill>
                <a:srgbClr val="000000"/>
              </a:solidFill>
              <a:miter lim="800000"/>
              <a:headEnd/>
              <a:tailEnd/>
            </a:ln>
          </p:spPr>
          <p:txBody>
            <a:bodyPr tIns="91440" bIns="91440"/>
            <a:lstStyle/>
            <a:p>
              <a:endParaRPr lang="en-US"/>
            </a:p>
          </p:txBody>
        </p:sp>
      </p:grpSp>
    </p:spTree>
    <p:extLst>
      <p:ext uri="{BB962C8B-B14F-4D97-AF65-F5344CB8AC3E}">
        <p14:creationId xmlns:p14="http://schemas.microsoft.com/office/powerpoint/2010/main" val="211280017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1"/>
          <p:cNvSpPr txBox="1">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i="1" dirty="0" smtClean="0">
                <a:latin typeface="Times New Roman" charset="0"/>
              </a:rPr>
              <a:t>Integrating Concepts in Biology</a:t>
            </a:r>
            <a:endParaRPr lang="en-US" sz="4800" i="1" dirty="0">
              <a:latin typeface="Times New Roman" charset="0"/>
            </a:endParaRPr>
          </a:p>
        </p:txBody>
      </p:sp>
      <p:sp>
        <p:nvSpPr>
          <p:cNvPr id="14338" name="TextBox 2"/>
          <p:cNvSpPr txBox="1">
            <a:spLocks noChangeArrowheads="1"/>
          </p:cNvSpPr>
          <p:nvPr/>
        </p:nvSpPr>
        <p:spPr bwMode="auto">
          <a:xfrm>
            <a:off x="0" y="1685925"/>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latin typeface="Times New Roman" charset="0"/>
                <a:cs typeface="Times New Roman" charset="0"/>
              </a:rPr>
              <a:t>PowerPoint Slides for Chapter 11:</a:t>
            </a:r>
          </a:p>
          <a:p>
            <a:pPr algn="ctr" eaLnBrk="1" hangingPunct="1"/>
            <a:r>
              <a:rPr lang="en-US" sz="3600">
                <a:latin typeface="Times New Roman" charset="0"/>
                <a:cs typeface="Times New Roman" charset="0"/>
              </a:rPr>
              <a:t>Cells at the Molecular Level</a:t>
            </a:r>
          </a:p>
        </p:txBody>
      </p:sp>
      <p:sp>
        <p:nvSpPr>
          <p:cNvPr id="14339" name="TextBox 2"/>
          <p:cNvSpPr txBox="1">
            <a:spLocks noChangeArrowheads="1"/>
          </p:cNvSpPr>
          <p:nvPr/>
        </p:nvSpPr>
        <p:spPr bwMode="auto">
          <a:xfrm>
            <a:off x="0" y="5103813"/>
            <a:ext cx="9144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latin typeface="Times New Roman" charset="0"/>
                <a:cs typeface="Times New Roman" charset="0"/>
              </a:rPr>
              <a:t>by</a:t>
            </a:r>
          </a:p>
          <a:p>
            <a:pPr algn="ctr" eaLnBrk="1" hangingPunct="1"/>
            <a:r>
              <a:rPr lang="en-US" sz="3600">
                <a:latin typeface="Times New Roman" charset="0"/>
                <a:cs typeface="Times New Roman" charset="0"/>
              </a:rPr>
              <a:t>A. Malcolm Campbell, Laurie J. Heyer, and Chris Paradise</a:t>
            </a:r>
          </a:p>
        </p:txBody>
      </p:sp>
      <p:sp>
        <p:nvSpPr>
          <p:cNvPr id="14340" name="TextBox 2"/>
          <p:cNvSpPr txBox="1">
            <a:spLocks noChangeArrowheads="1"/>
          </p:cNvSpPr>
          <p:nvPr/>
        </p:nvSpPr>
        <p:spPr bwMode="auto">
          <a:xfrm>
            <a:off x="0" y="3532188"/>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dirty="0">
                <a:latin typeface="Times New Roman"/>
                <a:cs typeface="Times New Roman"/>
              </a:rPr>
              <a:t>11.5 How did mitochondria and chloroplasts originate?</a:t>
            </a:r>
          </a:p>
        </p:txBody>
      </p:sp>
      <p:sp>
        <p:nvSpPr>
          <p:cNvPr id="14341" name="Title 6"/>
          <p:cNvSpPr>
            <a:spLocks noGrp="1"/>
          </p:cNvSpPr>
          <p:nvPr>
            <p:ph type="title"/>
          </p:nvPr>
        </p:nvSpPr>
        <p:spPr>
          <a:xfrm>
            <a:off x="0" y="6302375"/>
            <a:ext cx="2343150" cy="555625"/>
          </a:xfrm>
        </p:spPr>
        <p:txBody>
          <a:bodyPr/>
          <a:lstStyle/>
          <a:p>
            <a:pPr algn="l"/>
            <a:r>
              <a:rPr lang="en-US" sz="2400">
                <a:latin typeface="Times New Roman" charset="0"/>
                <a:ea typeface="ＭＳ Ｐゴシック" charset="0"/>
                <a:cs typeface="Times New Roman" charset="0"/>
              </a:rPr>
              <a:t>Title Page</a:t>
            </a:r>
          </a:p>
        </p:txBody>
      </p:sp>
    </p:spTree>
    <p:extLst>
      <p:ext uri="{BB962C8B-B14F-4D97-AF65-F5344CB8AC3E}">
        <p14:creationId xmlns:p14="http://schemas.microsoft.com/office/powerpoint/2010/main" val="362855904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5"/>
          <p:cNvSpPr>
            <a:spLocks noGrp="1"/>
          </p:cNvSpPr>
          <p:nvPr>
            <p:ph type="title"/>
          </p:nvPr>
        </p:nvSpPr>
        <p:spPr>
          <a:xfrm>
            <a:off x="0" y="6450013"/>
            <a:ext cx="1943100" cy="385762"/>
          </a:xfrm>
        </p:spPr>
        <p:txBody>
          <a:bodyPr/>
          <a:lstStyle/>
          <a:p>
            <a:pPr algn="l"/>
            <a:r>
              <a:rPr lang="en-US" sz="2400" dirty="0">
                <a:latin typeface="Times New Roman" charset="0"/>
                <a:ea typeface="ＭＳ Ｐゴシック" charset="0"/>
                <a:cs typeface="Times New Roman" charset="0"/>
              </a:rPr>
              <a:t>Fig. </a:t>
            </a:r>
            <a:r>
              <a:rPr lang="en-US" sz="2400" dirty="0" smtClean="0">
                <a:latin typeface="Times New Roman" charset="0"/>
                <a:ea typeface="ＭＳ Ｐゴシック" charset="0"/>
                <a:cs typeface="Times New Roman" charset="0"/>
              </a:rPr>
              <a:t>11.27</a:t>
            </a:r>
            <a:endParaRPr lang="en-US" sz="2400" dirty="0">
              <a:latin typeface="Times New Roman" charset="0"/>
              <a:ea typeface="ＭＳ Ｐゴシック" charset="0"/>
              <a:cs typeface="Times New Roman" charset="0"/>
            </a:endParaRPr>
          </a:p>
        </p:txBody>
      </p:sp>
      <p:sp>
        <p:nvSpPr>
          <p:cNvPr id="15362" name="TextBox 7"/>
          <p:cNvSpPr txBox="1">
            <a:spLocks noChangeArrowheads="1"/>
          </p:cNvSpPr>
          <p:nvPr/>
        </p:nvSpPr>
        <p:spPr bwMode="auto">
          <a:xfrm>
            <a:off x="0" y="11113"/>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Mitochondria and Chloroplasts</a:t>
            </a:r>
          </a:p>
        </p:txBody>
      </p:sp>
      <p:pic>
        <p:nvPicPr>
          <p:cNvPr id="15363" name="Picture 4" descr="Mitochondr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713" y="736600"/>
            <a:ext cx="4679950" cy="304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descr="Chloroplast_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1713" y="3832225"/>
            <a:ext cx="4673600"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208035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Box 7"/>
          <p:cNvSpPr txBox="1">
            <a:spLocks noChangeArrowheads="1"/>
          </p:cNvSpPr>
          <p:nvPr/>
        </p:nvSpPr>
        <p:spPr bwMode="auto">
          <a:xfrm>
            <a:off x="0" y="11113"/>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Amino Acids Affect Protein Structure</a:t>
            </a:r>
          </a:p>
        </p:txBody>
      </p:sp>
      <p:sp>
        <p:nvSpPr>
          <p:cNvPr id="35842" name="Title 10"/>
          <p:cNvSpPr>
            <a:spLocks noGrp="1"/>
          </p:cNvSpPr>
          <p:nvPr>
            <p:ph type="title"/>
          </p:nvPr>
        </p:nvSpPr>
        <p:spPr>
          <a:xfrm>
            <a:off x="0" y="6289675"/>
            <a:ext cx="1514475" cy="568325"/>
          </a:xfrm>
        </p:spPr>
        <p:txBody>
          <a:bodyPr/>
          <a:lstStyle/>
          <a:p>
            <a:pPr algn="l"/>
            <a:r>
              <a:rPr lang="en-US" sz="2400">
                <a:latin typeface="Times New Roman" charset="0"/>
                <a:ea typeface="ＭＳ Ｐゴシック" charset="0"/>
                <a:cs typeface="Times New Roman" charset="0"/>
              </a:rPr>
              <a:t>Fig. 11.2</a:t>
            </a:r>
          </a:p>
        </p:txBody>
      </p:sp>
      <p:pic>
        <p:nvPicPr>
          <p:cNvPr id="5" name="Picture 4" descr="Macintosh HD:Users:macampbell:Documents:Courses 10-11: Bio111 - new format:AP Files:AP Chapters:Bio113_F2012:Word Files:Figure11_2.png"/>
          <p:cNvPicPr/>
          <p:nvPr/>
        </p:nvPicPr>
        <p:blipFill>
          <a:blip r:embed="rId3">
            <a:extLst>
              <a:ext uri="{28A0092B-C50C-407E-A947-70E740481C1C}">
                <a14:useLocalDpi xmlns:a14="http://schemas.microsoft.com/office/drawing/2010/main" val="0"/>
              </a:ext>
            </a:extLst>
          </a:blip>
          <a:srcRect/>
          <a:stretch>
            <a:fillRect/>
          </a:stretch>
        </p:blipFill>
        <p:spPr bwMode="auto">
          <a:xfrm>
            <a:off x="315189" y="1001236"/>
            <a:ext cx="8510143" cy="5001048"/>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Box 7"/>
          <p:cNvSpPr txBox="1">
            <a:spLocks noChangeArrowheads="1"/>
          </p:cNvSpPr>
          <p:nvPr/>
        </p:nvSpPr>
        <p:spPr bwMode="auto">
          <a:xfrm>
            <a:off x="0" y="11113"/>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Chloroplast Genome</a:t>
            </a:r>
          </a:p>
        </p:txBody>
      </p:sp>
      <p:sp>
        <p:nvSpPr>
          <p:cNvPr id="37890" name="Title 10"/>
          <p:cNvSpPr>
            <a:spLocks noGrp="1"/>
          </p:cNvSpPr>
          <p:nvPr>
            <p:ph type="title"/>
          </p:nvPr>
        </p:nvSpPr>
        <p:spPr>
          <a:xfrm>
            <a:off x="0" y="6311900"/>
            <a:ext cx="1514475" cy="568325"/>
          </a:xfrm>
        </p:spPr>
        <p:txBody>
          <a:bodyPr/>
          <a:lstStyle/>
          <a:p>
            <a:pPr algn="l"/>
            <a:r>
              <a:rPr lang="en-US" sz="2400" dirty="0">
                <a:latin typeface="Times New Roman" charset="0"/>
                <a:ea typeface="ＭＳ Ｐゴシック" charset="0"/>
                <a:cs typeface="Times New Roman" charset="0"/>
              </a:rPr>
              <a:t>Fig. </a:t>
            </a:r>
            <a:r>
              <a:rPr lang="en-US" sz="2400" dirty="0" smtClean="0">
                <a:latin typeface="Times New Roman" charset="0"/>
                <a:ea typeface="ＭＳ Ｐゴシック" charset="0"/>
                <a:cs typeface="Times New Roman" charset="0"/>
              </a:rPr>
              <a:t>11.28</a:t>
            </a:r>
            <a:endParaRPr lang="en-US" sz="2400" dirty="0">
              <a:latin typeface="Times New Roman" charset="0"/>
              <a:ea typeface="ＭＳ Ｐゴシック" charset="0"/>
              <a:cs typeface="Times New Roman" charset="0"/>
            </a:endParaRPr>
          </a:p>
        </p:txBody>
      </p:sp>
      <p:pic>
        <p:nvPicPr>
          <p:cNvPr id="37891" name="Picture 4" descr="Circular CH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088" y="3825875"/>
            <a:ext cx="46228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5" descr="Whole Chlam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8150" y="1031875"/>
            <a:ext cx="200025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6" descr="Zoom Chlam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1763" y="1031875"/>
            <a:ext cx="4570412"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43274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Box 2"/>
          <p:cNvSpPr txBox="1">
            <a:spLocks noChangeArrowheads="1"/>
          </p:cNvSpPr>
          <p:nvPr/>
        </p:nvSpPr>
        <p:spPr bwMode="auto">
          <a:xfrm>
            <a:off x="0" y="111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cs typeface="Times New Roman" charset="0"/>
              </a:rPr>
              <a:t>Bootstrap Values on DNA Tree</a:t>
            </a:r>
          </a:p>
        </p:txBody>
      </p:sp>
      <p:sp>
        <p:nvSpPr>
          <p:cNvPr id="91138" name="Title 9"/>
          <p:cNvSpPr>
            <a:spLocks noGrp="1"/>
          </p:cNvSpPr>
          <p:nvPr>
            <p:ph type="title"/>
          </p:nvPr>
        </p:nvSpPr>
        <p:spPr>
          <a:xfrm>
            <a:off x="0" y="6289675"/>
            <a:ext cx="1854200" cy="568325"/>
          </a:xfrm>
        </p:spPr>
        <p:txBody>
          <a:bodyPr/>
          <a:lstStyle/>
          <a:p>
            <a:pPr algn="l"/>
            <a:r>
              <a:rPr lang="en-US" sz="2400" dirty="0">
                <a:latin typeface="Times New Roman" charset="0"/>
                <a:ea typeface="ＭＳ Ｐゴシック" charset="0"/>
                <a:cs typeface="Times New Roman" charset="0"/>
              </a:rPr>
              <a:t>Fig. </a:t>
            </a:r>
            <a:r>
              <a:rPr lang="en-US" sz="2400" dirty="0" smtClean="0">
                <a:latin typeface="Times New Roman" charset="0"/>
                <a:ea typeface="ＭＳ Ｐゴシック" charset="0"/>
                <a:cs typeface="Times New Roman" charset="0"/>
              </a:rPr>
              <a:t>11.29</a:t>
            </a:r>
            <a:endParaRPr lang="en-US" sz="2400" dirty="0">
              <a:latin typeface="Times New Roman" charset="0"/>
              <a:ea typeface="ＭＳ Ｐゴシック" charset="0"/>
              <a:cs typeface="Times New Roman" charset="0"/>
            </a:endParaRPr>
          </a:p>
        </p:txBody>
      </p:sp>
      <p:pic>
        <p:nvPicPr>
          <p:cNvPr id="91139" name="Picture 4" descr="DNA 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4200" y="1216025"/>
            <a:ext cx="4800600"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028442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extBox 3"/>
          <p:cNvSpPr txBox="1">
            <a:spLocks noChangeArrowheads="1"/>
          </p:cNvSpPr>
          <p:nvPr/>
        </p:nvSpPr>
        <p:spPr bwMode="auto">
          <a:xfrm>
            <a:off x="0" y="33338"/>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Chloroplast &amp; Mitochondrial Origins</a:t>
            </a:r>
          </a:p>
        </p:txBody>
      </p:sp>
      <p:sp>
        <p:nvSpPr>
          <p:cNvPr id="107522" name="Title 4"/>
          <p:cNvSpPr>
            <a:spLocks noGrp="1"/>
          </p:cNvSpPr>
          <p:nvPr>
            <p:ph type="title"/>
          </p:nvPr>
        </p:nvSpPr>
        <p:spPr>
          <a:xfrm>
            <a:off x="0" y="6330950"/>
            <a:ext cx="1560513" cy="527050"/>
          </a:xfrm>
        </p:spPr>
        <p:txBody>
          <a:bodyPr/>
          <a:lstStyle/>
          <a:p>
            <a:pPr algn="l"/>
            <a:r>
              <a:rPr lang="en-US" sz="2400" dirty="0">
                <a:latin typeface="Times New Roman" charset="0"/>
                <a:ea typeface="ＭＳ Ｐゴシック" charset="0"/>
                <a:cs typeface="Times New Roman" charset="0"/>
              </a:rPr>
              <a:t>Fig. </a:t>
            </a:r>
            <a:r>
              <a:rPr lang="en-US" sz="2400" dirty="0" smtClean="0">
                <a:latin typeface="Times New Roman" charset="0"/>
                <a:ea typeface="ＭＳ Ｐゴシック" charset="0"/>
                <a:cs typeface="Times New Roman" charset="0"/>
              </a:rPr>
              <a:t>11.30</a:t>
            </a:r>
            <a:endParaRPr lang="en-US" sz="2400" dirty="0">
              <a:latin typeface="Times New Roman" charset="0"/>
              <a:ea typeface="ＭＳ Ｐゴシック" charset="0"/>
              <a:cs typeface="Times New Roman" charset="0"/>
            </a:endParaRPr>
          </a:p>
        </p:txBody>
      </p:sp>
      <p:pic>
        <p:nvPicPr>
          <p:cNvPr id="107523" name="Picture 4" descr="MitoTree Bootstr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927350"/>
            <a:ext cx="4627563"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4" descr="Screen shot 2010-09-19 at 8.50.58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0638" y="1044575"/>
            <a:ext cx="70993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313823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Box 2"/>
          <p:cNvSpPr txBox="1">
            <a:spLocks noChangeArrowheads="1"/>
          </p:cNvSpPr>
          <p:nvPr/>
        </p:nvSpPr>
        <p:spPr bwMode="auto">
          <a:xfrm>
            <a:off x="0" y="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cs typeface="Times New Roman" charset="0"/>
              </a:rPr>
              <a:t>Glucose Polymers Are Not Equivalent</a:t>
            </a:r>
          </a:p>
        </p:txBody>
      </p:sp>
      <p:sp>
        <p:nvSpPr>
          <p:cNvPr id="48130" name="Title 6"/>
          <p:cNvSpPr>
            <a:spLocks noGrp="1"/>
          </p:cNvSpPr>
          <p:nvPr>
            <p:ph type="title"/>
          </p:nvPr>
        </p:nvSpPr>
        <p:spPr>
          <a:xfrm>
            <a:off x="0" y="6362700"/>
            <a:ext cx="1592263" cy="495300"/>
          </a:xfrm>
        </p:spPr>
        <p:txBody>
          <a:bodyPr/>
          <a:lstStyle/>
          <a:p>
            <a:pPr algn="l"/>
            <a:r>
              <a:rPr lang="en-US" sz="2400">
                <a:latin typeface="Times New Roman" charset="0"/>
                <a:ea typeface="ＭＳ Ｐゴシック" charset="0"/>
                <a:cs typeface="Times New Roman" charset="0"/>
              </a:rPr>
              <a:t>Fig. 11.3</a:t>
            </a:r>
          </a:p>
        </p:txBody>
      </p:sp>
      <p:pic>
        <p:nvPicPr>
          <p:cNvPr id="48131" name="Picture 4" descr="beta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538" y="4198938"/>
            <a:ext cx="3184525"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5" descr="alpha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063" y="4427538"/>
            <a:ext cx="3086100"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6" descr="bakedpota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2263" y="992188"/>
            <a:ext cx="262890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7" descr="cele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163" y="992188"/>
            <a:ext cx="174307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Box 2"/>
          <p:cNvSpPr txBox="1">
            <a:spLocks noChangeArrowheads="1"/>
          </p:cNvSpPr>
          <p:nvPr/>
        </p:nvSpPr>
        <p:spPr bwMode="auto">
          <a:xfrm>
            <a:off x="0" y="2215749"/>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dirty="0" smtClean="0">
                <a:latin typeface="Times New Roman"/>
                <a:cs typeface="Times New Roman"/>
              </a:rPr>
              <a:t>11.2 </a:t>
            </a:r>
            <a:r>
              <a:rPr lang="en-US" sz="3200" dirty="0">
                <a:latin typeface="Times New Roman"/>
                <a:cs typeface="Times New Roman"/>
              </a:rPr>
              <a:t>How do cells respond to fear?</a:t>
            </a:r>
          </a:p>
        </p:txBody>
      </p:sp>
    </p:spTree>
    <p:extLst>
      <p:ext uri="{BB962C8B-B14F-4D97-AF65-F5344CB8AC3E}">
        <p14:creationId xmlns:p14="http://schemas.microsoft.com/office/powerpoint/2010/main" val="390098150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9"/>
          <p:cNvSpPr>
            <a:spLocks noGrp="1"/>
          </p:cNvSpPr>
          <p:nvPr>
            <p:ph type="title"/>
          </p:nvPr>
        </p:nvSpPr>
        <p:spPr>
          <a:xfrm>
            <a:off x="0" y="6289675"/>
            <a:ext cx="1854200" cy="568325"/>
          </a:xfrm>
        </p:spPr>
        <p:txBody>
          <a:bodyPr/>
          <a:lstStyle/>
          <a:p>
            <a:pPr algn="l"/>
            <a:r>
              <a:rPr lang="en-US" sz="2400">
                <a:latin typeface="Times New Roman" charset="0"/>
                <a:ea typeface="ＭＳ Ｐゴシック" charset="0"/>
                <a:cs typeface="Times New Roman" charset="0"/>
              </a:rPr>
              <a:t>Fig. 11.4</a:t>
            </a:r>
          </a:p>
        </p:txBody>
      </p:sp>
      <p:pic>
        <p:nvPicPr>
          <p:cNvPr id="62466" name="Picture 4" descr="Illu_adrenal_g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050" y="682625"/>
            <a:ext cx="29337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6" descr="Epi Draw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13" y="1016000"/>
            <a:ext cx="2314575"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5" descr="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9688" y="3792538"/>
            <a:ext cx="4046537"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861050" y="682625"/>
            <a:ext cx="1371600" cy="45085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470" name="TextBox 2"/>
          <p:cNvSpPr txBox="1">
            <a:spLocks noChangeArrowheads="1"/>
          </p:cNvSpPr>
          <p:nvPr/>
        </p:nvSpPr>
        <p:spPr bwMode="auto">
          <a:xfrm>
            <a:off x="0" y="111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cs typeface="Times New Roman" charset="0"/>
              </a:rPr>
              <a:t>Epinephrine Production</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Title 5"/>
          <p:cNvSpPr>
            <a:spLocks noGrp="1"/>
          </p:cNvSpPr>
          <p:nvPr>
            <p:ph type="title"/>
          </p:nvPr>
        </p:nvSpPr>
        <p:spPr>
          <a:xfrm>
            <a:off x="0" y="6384925"/>
            <a:ext cx="1992313" cy="385763"/>
          </a:xfrm>
        </p:spPr>
        <p:txBody>
          <a:bodyPr/>
          <a:lstStyle/>
          <a:p>
            <a:pPr algn="l"/>
            <a:r>
              <a:rPr lang="en-US" sz="2400" dirty="0">
                <a:latin typeface="Times New Roman" charset="0"/>
                <a:ea typeface="ＭＳ Ｐゴシック" charset="0"/>
                <a:cs typeface="Times New Roman" charset="0"/>
              </a:rPr>
              <a:t>Fig. </a:t>
            </a:r>
            <a:r>
              <a:rPr lang="en-US" sz="2400" dirty="0" smtClean="0">
                <a:latin typeface="Times New Roman" charset="0"/>
                <a:ea typeface="ＭＳ Ｐゴシック" charset="0"/>
                <a:cs typeface="Times New Roman" charset="0"/>
              </a:rPr>
              <a:t>11.5</a:t>
            </a:r>
            <a:endParaRPr lang="en-US" sz="2400" dirty="0">
              <a:latin typeface="Times New Roman" charset="0"/>
              <a:ea typeface="ＭＳ Ｐゴシック" charset="0"/>
              <a:cs typeface="Times New Roman" charset="0"/>
            </a:endParaRPr>
          </a:p>
        </p:txBody>
      </p:sp>
      <p:sp>
        <p:nvSpPr>
          <p:cNvPr id="250882" name="TextBox 7"/>
          <p:cNvSpPr txBox="1">
            <a:spLocks noChangeArrowheads="1"/>
          </p:cNvSpPr>
          <p:nvPr/>
        </p:nvSpPr>
        <p:spPr bwMode="auto">
          <a:xfrm>
            <a:off x="0" y="111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Fear Signal Transduction Pathway</a:t>
            </a:r>
            <a:endParaRPr lang="en-US" sz="4800" baseline="30000">
              <a:latin typeface="Times New Roman" charset="0"/>
            </a:endParaRPr>
          </a:p>
        </p:txBody>
      </p:sp>
      <p:pic>
        <p:nvPicPr>
          <p:cNvPr id="250883" name="Picture 2" descr="Full Path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8438" y="862013"/>
            <a:ext cx="3579812"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Box 3"/>
          <p:cNvSpPr txBox="1">
            <a:spLocks noChangeArrowheads="1"/>
          </p:cNvSpPr>
          <p:nvPr/>
        </p:nvSpPr>
        <p:spPr bwMode="auto">
          <a:xfrm>
            <a:off x="0" y="33338"/>
            <a:ext cx="9144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200">
                <a:latin typeface="Times New Roman" charset="0"/>
              </a:rPr>
              <a:t>Epinephrine Stimulates Glucose Release</a:t>
            </a:r>
          </a:p>
        </p:txBody>
      </p:sp>
      <p:sp>
        <p:nvSpPr>
          <p:cNvPr id="76802" name="Title 4"/>
          <p:cNvSpPr>
            <a:spLocks noGrp="1"/>
          </p:cNvSpPr>
          <p:nvPr>
            <p:ph type="title"/>
          </p:nvPr>
        </p:nvSpPr>
        <p:spPr>
          <a:xfrm>
            <a:off x="0" y="6330950"/>
            <a:ext cx="1560513" cy="527050"/>
          </a:xfrm>
        </p:spPr>
        <p:txBody>
          <a:bodyPr/>
          <a:lstStyle/>
          <a:p>
            <a:pPr algn="l"/>
            <a:r>
              <a:rPr lang="en-US" sz="2400" dirty="0">
                <a:latin typeface="Times New Roman" charset="0"/>
                <a:ea typeface="ＭＳ Ｐゴシック" charset="0"/>
                <a:cs typeface="Times New Roman" charset="0"/>
              </a:rPr>
              <a:t>Fig. </a:t>
            </a:r>
            <a:r>
              <a:rPr lang="en-US" sz="2400" dirty="0" smtClean="0">
                <a:latin typeface="Times New Roman" charset="0"/>
                <a:ea typeface="ＭＳ Ｐゴシック" charset="0"/>
                <a:cs typeface="Times New Roman" charset="0"/>
              </a:rPr>
              <a:t>11.6</a:t>
            </a:r>
            <a:endParaRPr lang="en-US" sz="2400" dirty="0">
              <a:latin typeface="Times New Roman" charset="0"/>
              <a:ea typeface="ＭＳ Ｐゴシック" charset="0"/>
              <a:cs typeface="Times New Roman" charset="0"/>
            </a:endParaRPr>
          </a:p>
        </p:txBody>
      </p:sp>
      <p:pic>
        <p:nvPicPr>
          <p:cNvPr id="76803" name="Picture 4"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338" y="1031875"/>
            <a:ext cx="6334125"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5" descr="Glocose_n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538" y="3759200"/>
            <a:ext cx="27432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6" descr="Glucose-1-P_n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7750" y="3765550"/>
            <a:ext cx="310515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2376</TotalTime>
  <Words>2263</Words>
  <Application>Microsoft Macintosh PowerPoint</Application>
  <PresentationFormat>On-screen Show (4:3)</PresentationFormat>
  <Paragraphs>185</Paragraphs>
  <Slides>42</Slides>
  <Notes>37</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Title Page</vt:lpstr>
      <vt:lpstr>Opening Figure</vt:lpstr>
      <vt:lpstr>Fig. 11.1</vt:lpstr>
      <vt:lpstr>Fig. 11.2</vt:lpstr>
      <vt:lpstr>Fig. 11.3</vt:lpstr>
      <vt:lpstr>PowerPoint Presentation</vt:lpstr>
      <vt:lpstr>Fig. 11.4</vt:lpstr>
      <vt:lpstr>Fig. 11.5</vt:lpstr>
      <vt:lpstr>Fig. 11.6</vt:lpstr>
      <vt:lpstr>propranolol</vt:lpstr>
      <vt:lpstr>Fig. 11.7</vt:lpstr>
      <vt:lpstr>Fig. 11.8</vt:lpstr>
      <vt:lpstr>Fig. 11.9</vt:lpstr>
      <vt:lpstr>Fig. 11.10</vt:lpstr>
      <vt:lpstr>Fig. 11.11</vt:lpstr>
      <vt:lpstr>Fig. 11.12</vt:lpstr>
      <vt:lpstr>Fig. 11.13</vt:lpstr>
      <vt:lpstr>Fig. 11.14</vt:lpstr>
      <vt:lpstr>Table 11.1</vt:lpstr>
      <vt:lpstr>PowerPoint Presentation</vt:lpstr>
      <vt:lpstr>PowerPoint Presentation</vt:lpstr>
      <vt:lpstr>ELSI Fig. 11.1</vt:lpstr>
      <vt:lpstr>Title Page</vt:lpstr>
      <vt:lpstr>Fig. 11.15</vt:lpstr>
      <vt:lpstr>Fig. 11.16</vt:lpstr>
      <vt:lpstr>Fig. 11.17</vt:lpstr>
      <vt:lpstr>Fig. 11.18</vt:lpstr>
      <vt:lpstr>Table 11.2</vt:lpstr>
      <vt:lpstr>Fig. 11.19</vt:lpstr>
      <vt:lpstr>Fig. 11.20</vt:lpstr>
      <vt:lpstr>ELSI Fig. 11.2</vt:lpstr>
      <vt:lpstr>PowerPoint Presentation</vt:lpstr>
      <vt:lpstr>Fig. 11.21</vt:lpstr>
      <vt:lpstr>Fig. 11.22</vt:lpstr>
      <vt:lpstr>Fig. 11.23</vt:lpstr>
      <vt:lpstr>Table 11.3</vt:lpstr>
      <vt:lpstr>Fig. 11.26</vt:lpstr>
      <vt:lpstr>Title Page</vt:lpstr>
      <vt:lpstr>Fig. 11.27</vt:lpstr>
      <vt:lpstr>Fig. 11.28</vt:lpstr>
      <vt:lpstr>Fig. 11.29</vt:lpstr>
      <vt:lpstr>Fig. 11.30</vt:lpstr>
    </vt:vector>
  </TitlesOfParts>
  <Company>Davidson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Malcolm Campbell</dc:creator>
  <cp:lastModifiedBy>Malcolm Campbell</cp:lastModifiedBy>
  <cp:revision>384</cp:revision>
  <dcterms:created xsi:type="dcterms:W3CDTF">2010-09-22T22:08:31Z</dcterms:created>
  <dcterms:modified xsi:type="dcterms:W3CDTF">2013-08-15T19:29:26Z</dcterms:modified>
</cp:coreProperties>
</file>