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90" r:id="rId2"/>
    <p:sldId id="718" r:id="rId3"/>
    <p:sldId id="778" r:id="rId4"/>
    <p:sldId id="724" r:id="rId5"/>
    <p:sldId id="726" r:id="rId6"/>
    <p:sldId id="729" r:id="rId7"/>
    <p:sldId id="731" r:id="rId8"/>
    <p:sldId id="732" r:id="rId9"/>
    <p:sldId id="734" r:id="rId10"/>
    <p:sldId id="735" r:id="rId11"/>
    <p:sldId id="737" r:id="rId12"/>
    <p:sldId id="738" r:id="rId13"/>
    <p:sldId id="740" r:id="rId14"/>
    <p:sldId id="747" r:id="rId15"/>
    <p:sldId id="750" r:id="rId16"/>
    <p:sldId id="779" r:id="rId17"/>
    <p:sldId id="753" r:id="rId18"/>
    <p:sldId id="755" r:id="rId19"/>
    <p:sldId id="752" r:id="rId20"/>
    <p:sldId id="756" r:id="rId21"/>
    <p:sldId id="757" r:id="rId22"/>
    <p:sldId id="780" r:id="rId23"/>
    <p:sldId id="786" r:id="rId24"/>
    <p:sldId id="771" r:id="rId25"/>
    <p:sldId id="787" r:id="rId26"/>
    <p:sldId id="792" r:id="rId27"/>
    <p:sldId id="795" r:id="rId28"/>
    <p:sldId id="796" r:id="rId29"/>
    <p:sldId id="797" r:id="rId30"/>
    <p:sldId id="798" r:id="rId31"/>
    <p:sldId id="799" r:id="rId32"/>
    <p:sldId id="804" r:id="rId33"/>
    <p:sldId id="808" r:id="rId34"/>
    <p:sldId id="809" r:id="rId35"/>
    <p:sldId id="811" r:id="rId36"/>
    <p:sldId id="815" r:id="rId37"/>
    <p:sldId id="817" r:id="rId38"/>
    <p:sldId id="819" r:id="rId39"/>
    <p:sldId id="820" r:id="rId40"/>
    <p:sldId id="823" r:id="rId41"/>
    <p:sldId id="825" r:id="rId42"/>
    <p:sldId id="827" r:id="rId43"/>
    <p:sldId id="830" r:id="rId44"/>
    <p:sldId id="831" r:id="rId45"/>
    <p:sldId id="834" r:id="rId46"/>
    <p:sldId id="835" r:id="rId47"/>
    <p:sldId id="836" r:id="rId48"/>
    <p:sldId id="837" r:id="rId49"/>
    <p:sldId id="838" r:id="rId50"/>
    <p:sldId id="839" r:id="rId51"/>
    <p:sldId id="841" r:id="rId52"/>
    <p:sldId id="842" r:id="rId53"/>
    <p:sldId id="843" r:id="rId54"/>
    <p:sldId id="844" r:id="rId55"/>
    <p:sldId id="845" r:id="rId56"/>
    <p:sldId id="848" r:id="rId57"/>
    <p:sldId id="853" r:id="rId58"/>
    <p:sldId id="857" r:id="rId59"/>
    <p:sldId id="858" r:id="rId60"/>
    <p:sldId id="859" r:id="rId61"/>
    <p:sldId id="862" r:id="rId62"/>
    <p:sldId id="864" r:id="rId63"/>
    <p:sldId id="865" r:id="rId64"/>
    <p:sldId id="866" r:id="rId65"/>
    <p:sldId id="868" r:id="rId66"/>
    <p:sldId id="874" r:id="rId67"/>
    <p:sldId id="876" r:id="rId68"/>
    <p:sldId id="878" r:id="rId69"/>
    <p:sldId id="880" r:id="rId7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8FFF6"/>
    <a:srgbClr val="ECDCF2"/>
    <a:srgbClr val="FFC8E2"/>
    <a:srgbClr val="FACBCE"/>
    <a:srgbClr val="C3C3C3"/>
    <a:srgbClr val="C7C7C7"/>
    <a:srgbClr val="AEA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6" autoAdjust="0"/>
    <p:restoredTop sz="72090" autoAdjust="0"/>
  </p:normalViewPr>
  <p:slideViewPr>
    <p:cSldViewPr snapToGrid="0" snapToObjects="1">
      <p:cViewPr varScale="1">
        <p:scale>
          <a:sx n="97" d="100"/>
          <a:sy n="97" d="100"/>
        </p:scale>
        <p:origin x="-2472" y="-104"/>
      </p:cViewPr>
      <p:guideLst>
        <p:guide orient="horz" pos="2160"/>
        <p:guide pos="2880"/>
      </p:guideLst>
    </p:cSldViewPr>
  </p:slideViewPr>
  <p:outlineViewPr>
    <p:cViewPr>
      <p:scale>
        <a:sx n="33" d="100"/>
        <a:sy n="33" d="100"/>
      </p:scale>
      <p:origin x="0" y="756"/>
    </p:cViewPr>
  </p:outlineViewPr>
  <p:notesTextViewPr>
    <p:cViewPr>
      <p:scale>
        <a:sx n="100" d="100"/>
        <a:sy n="100" d="100"/>
      </p:scale>
      <p:origin x="0" y="0"/>
    </p:cViewPr>
  </p:notesTextViewPr>
  <p:sorterViewPr>
    <p:cViewPr>
      <p:scale>
        <a:sx n="100" d="100"/>
        <a:sy n="100" d="100"/>
      </p:scale>
      <p:origin x="0" y="16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0" charset="-128"/>
                <a:cs typeface="+mn-cs"/>
              </a:defRPr>
            </a:lvl1pPr>
          </a:lstStyle>
          <a:p>
            <a:pPr>
              <a:defRPr/>
            </a:pPr>
            <a:fld id="{2C1E9724-FEAB-43D8-AAA0-530579E211DF}" type="datetime1">
              <a:rPr lang="en-US"/>
              <a:pPr>
                <a:defRPr/>
              </a:pPr>
              <a:t>8/16/13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10" charset="-128"/>
                <a:cs typeface="+mn-cs"/>
              </a:defRPr>
            </a:lvl1pPr>
          </a:lstStyle>
          <a:p>
            <a:pPr>
              <a:defRPr/>
            </a:pPr>
            <a:fld id="{6D5BE92E-1A93-4C0E-B879-2A13CE87F1D6}" type="slidenum">
              <a:rPr lang="en-US"/>
              <a:pPr>
                <a:defRPr/>
              </a:pPr>
              <a:t>‹#›</a:t>
            </a:fld>
            <a:endParaRPr lang="en-US"/>
          </a:p>
        </p:txBody>
      </p:sp>
    </p:spTree>
    <p:extLst>
      <p:ext uri="{BB962C8B-B14F-4D97-AF65-F5344CB8AC3E}">
        <p14:creationId xmlns:p14="http://schemas.microsoft.com/office/powerpoint/2010/main" val="281826025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a:t>
            </a:fld>
            <a:endParaRPr lang="en-US"/>
          </a:p>
        </p:txBody>
      </p:sp>
    </p:spTree>
    <p:extLst>
      <p:ext uri="{BB962C8B-B14F-4D97-AF65-F5344CB8AC3E}">
        <p14:creationId xmlns:p14="http://schemas.microsoft.com/office/powerpoint/2010/main" val="93047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11</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12</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13</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Peptide fingerprint of normal hemoglobin (a) and tracings of (b) normal and (c) sickle-cell hemoglobin fingerprints digested by trypsin.  Peptides are separated by charge horizontally and size vertically.  The black dots indicate starting position.  Numbers arbitrarily set for normal hemoglobin and then paired for sickle-cell hemoglobin peptides.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14</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13.4</a:t>
            </a:r>
            <a:r>
              <a:rPr lang="en-US" sz="1200" kern="1200" dirty="0" smtClean="0">
                <a:solidFill>
                  <a:schemeClr val="tx1"/>
                </a:solidFill>
                <a:effectLst/>
                <a:latin typeface="+mn-lt"/>
                <a:ea typeface="ＭＳ Ｐゴシック" pitchFamily="-110" charset="-128"/>
                <a:cs typeface="ＭＳ Ｐゴシック" pitchFamily="-110" charset="-128"/>
              </a:rPr>
              <a:t>  Fingerprint of hemoglobin peptide 4 from Figure 13.3. The horizontal axis is the electrophoretic axis, with the black square representing the starting position.  Normal (solid traces) and sickle-cell (dashed traces) peptide fragments were run separately and superimposed.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a:t>
            </a:r>
            <a:r>
              <a:rPr lang="en-US" sz="1200" kern="1200" dirty="0" err="1" smtClean="0">
                <a:solidFill>
                  <a:schemeClr val="tx1"/>
                </a:solidFill>
                <a:effectLst/>
                <a:latin typeface="+mn-lt"/>
                <a:ea typeface="ＭＳ Ｐゴシック" pitchFamily="-110" charset="-128"/>
                <a:cs typeface="ＭＳ Ｐゴシック" pitchFamily="-110" charset="-128"/>
              </a:rPr>
              <a:t>leucine</a:t>
            </a:r>
            <a:r>
              <a:rPr lang="en-US" sz="1200" kern="1200" dirty="0" smtClean="0">
                <a:solidFill>
                  <a:schemeClr val="tx1"/>
                </a:solidFill>
                <a:effectLst/>
                <a:latin typeface="+mn-lt"/>
                <a:ea typeface="ＭＳ Ｐゴシック" pitchFamily="-110" charset="-128"/>
                <a:cs typeface="ＭＳ Ｐゴシック" pitchFamily="-110" charset="-128"/>
              </a:rPr>
              <a:t>,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E = glutamic acid, K = lysine.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15</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13.2</a:t>
            </a:r>
            <a:r>
              <a:rPr lang="en-US" sz="1200" kern="1200" dirty="0" smtClean="0">
                <a:solidFill>
                  <a:schemeClr val="tx1"/>
                </a:solidFill>
                <a:effectLst/>
                <a:latin typeface="+mn-lt"/>
                <a:ea typeface="ＭＳ Ｐゴシック" pitchFamily="-110" charset="-128"/>
                <a:cs typeface="ＭＳ Ｐゴシック" pitchFamily="-110" charset="-128"/>
              </a:rPr>
              <a:t>  Amino acid sequence alignment for the peptide hemoglobin chain #4 from Figure 13.4, reconstructed from peptide fragments in Figure 13.5.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a:t>
            </a:r>
            <a:r>
              <a:rPr lang="en-US" sz="1200" kern="1200" dirty="0" err="1" smtClean="0">
                <a:solidFill>
                  <a:schemeClr val="tx1"/>
                </a:solidFill>
                <a:effectLst/>
                <a:latin typeface="+mn-lt"/>
                <a:ea typeface="ＭＳ Ｐゴシック" pitchFamily="-110" charset="-128"/>
                <a:cs typeface="ＭＳ Ｐゴシック" pitchFamily="-110" charset="-128"/>
              </a:rPr>
              <a:t>leucine</a:t>
            </a:r>
            <a:r>
              <a:rPr lang="en-US" sz="1200" kern="1200" dirty="0" smtClean="0">
                <a:solidFill>
                  <a:schemeClr val="tx1"/>
                </a:solidFill>
                <a:effectLst/>
                <a:latin typeface="+mn-lt"/>
                <a:ea typeface="ＭＳ Ｐゴシック" pitchFamily="-110" charset="-128"/>
                <a:cs typeface="ＭＳ Ｐゴシック" pitchFamily="-110" charset="-128"/>
              </a:rPr>
              <a:t>,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G = glutamic acid, Ly = lysine.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16</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13.2.</a:t>
            </a:r>
            <a:r>
              <a:rPr lang="en-US" sz="1200" kern="1200" dirty="0" smtClean="0">
                <a:solidFill>
                  <a:schemeClr val="tx1"/>
                </a:solidFill>
                <a:effectLst/>
                <a:latin typeface="+mn-lt"/>
                <a:ea typeface="ＭＳ Ｐゴシック" pitchFamily="-110" charset="-128"/>
                <a:cs typeface="ＭＳ Ｐゴシック" pitchFamily="-110" charset="-128"/>
              </a:rPr>
              <a:t>  Amino acid sequence alignment for the peptide hemoglobin chain #4 from Figure 13.4, reconstructed from peptide fragments in Figure 13.5.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a:t>
            </a:r>
            <a:r>
              <a:rPr lang="en-US" sz="1200" kern="1200" dirty="0" err="1" smtClean="0">
                <a:solidFill>
                  <a:schemeClr val="tx1"/>
                </a:solidFill>
                <a:effectLst/>
                <a:latin typeface="+mn-lt"/>
                <a:ea typeface="ＭＳ Ｐゴシック" pitchFamily="-110" charset="-128"/>
                <a:cs typeface="ＭＳ Ｐゴシック" pitchFamily="-110" charset="-128"/>
              </a:rPr>
              <a:t>leucine</a:t>
            </a:r>
            <a:r>
              <a:rPr lang="en-US" sz="1200" kern="1200" dirty="0" smtClean="0">
                <a:solidFill>
                  <a:schemeClr val="tx1"/>
                </a:solidFill>
                <a:effectLst/>
                <a:latin typeface="+mn-lt"/>
                <a:ea typeface="ＭＳ Ｐゴシック" pitchFamily="-110" charset="-128"/>
                <a:cs typeface="ＭＳ Ｐゴシック" pitchFamily="-110" charset="-128"/>
              </a:rPr>
              <a:t>,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G = glutamic acid, Ly = lysine.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17</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13.2.</a:t>
            </a:r>
            <a:r>
              <a:rPr lang="en-US" sz="1200" kern="1200" dirty="0" smtClean="0">
                <a:solidFill>
                  <a:schemeClr val="tx1"/>
                </a:solidFill>
                <a:effectLst/>
                <a:latin typeface="+mn-lt"/>
                <a:ea typeface="ＭＳ Ｐゴシック" pitchFamily="-110" charset="-128"/>
                <a:cs typeface="ＭＳ Ｐゴシック" pitchFamily="-110" charset="-128"/>
              </a:rPr>
              <a:t>  Amino acid sequence alignment for the peptide hemoglobin chain #4 from Figure 13.4, reconstructed from peptide fragments in Figure 13.5.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a:t>
            </a:r>
            <a:r>
              <a:rPr lang="en-US" sz="1200" kern="1200" dirty="0" err="1" smtClean="0">
                <a:solidFill>
                  <a:schemeClr val="tx1"/>
                </a:solidFill>
                <a:effectLst/>
                <a:latin typeface="+mn-lt"/>
                <a:ea typeface="ＭＳ Ｐゴシック" pitchFamily="-110" charset="-128"/>
                <a:cs typeface="ＭＳ Ｐゴシック" pitchFamily="-110" charset="-128"/>
              </a:rPr>
              <a:t>leucine</a:t>
            </a:r>
            <a:r>
              <a:rPr lang="en-US" sz="1200" kern="1200" dirty="0" smtClean="0">
                <a:solidFill>
                  <a:schemeClr val="tx1"/>
                </a:solidFill>
                <a:effectLst/>
                <a:latin typeface="+mn-lt"/>
                <a:ea typeface="ＭＳ Ｐゴシック" pitchFamily="-110" charset="-128"/>
                <a:cs typeface="ＭＳ Ｐゴシック" pitchFamily="-110" charset="-128"/>
              </a:rPr>
              <a:t>,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G = glutamic acid, Ly = lysine.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18</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13.2.</a:t>
            </a:r>
            <a:r>
              <a:rPr lang="en-US" sz="1200" kern="1200" dirty="0" smtClean="0">
                <a:solidFill>
                  <a:schemeClr val="tx1"/>
                </a:solidFill>
                <a:effectLst/>
                <a:latin typeface="+mn-lt"/>
                <a:ea typeface="ＭＳ Ｐゴシック" pitchFamily="-110" charset="-128"/>
                <a:cs typeface="ＭＳ Ｐゴシック" pitchFamily="-110" charset="-128"/>
              </a:rPr>
              <a:t>  Amino acid sequence alignment for the peptide hemoglobin chain #4 from Figure 13.4, reconstructed from peptide fragments in Figure 13.5.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a:t>
            </a:r>
            <a:r>
              <a:rPr lang="en-US" sz="1200" kern="1200" dirty="0" err="1" smtClean="0">
                <a:solidFill>
                  <a:schemeClr val="tx1"/>
                </a:solidFill>
                <a:effectLst/>
                <a:latin typeface="+mn-lt"/>
                <a:ea typeface="ＭＳ Ｐゴシック" pitchFamily="-110" charset="-128"/>
                <a:cs typeface="ＭＳ Ｐゴシック" pitchFamily="-110" charset="-128"/>
              </a:rPr>
              <a:t>leucine</a:t>
            </a:r>
            <a:r>
              <a:rPr lang="en-US" sz="1200" kern="1200" dirty="0" smtClean="0">
                <a:solidFill>
                  <a:schemeClr val="tx1"/>
                </a:solidFill>
                <a:effectLst/>
                <a:latin typeface="+mn-lt"/>
                <a:ea typeface="ＭＳ Ｐゴシック" pitchFamily="-110" charset="-128"/>
                <a:cs typeface="ＭＳ Ｐゴシック" pitchFamily="-110" charset="-128"/>
              </a:rPr>
              <a:t>,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G = glutamic acid, Ly = lysine.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19</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13.2.</a:t>
            </a:r>
            <a:r>
              <a:rPr lang="en-US" sz="1200" kern="1200" dirty="0" smtClean="0">
                <a:solidFill>
                  <a:schemeClr val="tx1"/>
                </a:solidFill>
                <a:effectLst/>
                <a:latin typeface="+mn-lt"/>
                <a:ea typeface="ＭＳ Ｐゴシック" pitchFamily="-110" charset="-128"/>
                <a:cs typeface="ＭＳ Ｐゴシック" pitchFamily="-110" charset="-128"/>
              </a:rPr>
              <a:t>  Amino acid sequence alignment for the peptide hemoglobin chain #4 from Figure 13.4, reconstructed from peptide fragments in Figure 13.5.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a:t>
            </a:r>
            <a:r>
              <a:rPr lang="en-US" sz="1200" kern="1200" dirty="0" err="1" smtClean="0">
                <a:solidFill>
                  <a:schemeClr val="tx1"/>
                </a:solidFill>
                <a:effectLst/>
                <a:latin typeface="+mn-lt"/>
                <a:ea typeface="ＭＳ Ｐゴシック" pitchFamily="-110" charset="-128"/>
                <a:cs typeface="ＭＳ Ｐゴシック" pitchFamily="-110" charset="-128"/>
              </a:rPr>
              <a:t>leucine</a:t>
            </a:r>
            <a:r>
              <a:rPr lang="en-US" sz="1200" kern="1200" dirty="0" smtClean="0">
                <a:solidFill>
                  <a:schemeClr val="tx1"/>
                </a:solidFill>
                <a:effectLst/>
                <a:latin typeface="+mn-lt"/>
                <a:ea typeface="ＭＳ Ｐゴシック" pitchFamily="-110" charset="-128"/>
                <a:cs typeface="ＭＳ Ｐゴシック" pitchFamily="-110" charset="-128"/>
              </a:rPr>
              <a:t>,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G = glutamic acid, Ly = lysine.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20</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10" charset="-128"/>
                <a:cs typeface="ＭＳ Ｐゴシック" pitchFamily="-110" charset="-128"/>
              </a:rPr>
              <a:t>Figure 13.1</a:t>
            </a:r>
            <a:r>
              <a:rPr lang="en-US" sz="1200" kern="1200" dirty="0" smtClean="0">
                <a:solidFill>
                  <a:schemeClr val="tx1"/>
                </a:solidFill>
                <a:effectLst/>
                <a:latin typeface="+mn-lt"/>
                <a:ea typeface="ＭＳ Ｐゴシック" pitchFamily="-110" charset="-128"/>
                <a:cs typeface="ＭＳ Ｐゴシック" pitchFamily="-110" charset="-128"/>
              </a:rPr>
              <a:t> Several normal and one sickled red blood cell.</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b="0" baseline="0" dirty="0" smtClean="0">
                <a:ea typeface="ＭＳ Ｐゴシック"/>
                <a:cs typeface="ＭＳ Ｐゴシック"/>
              </a:rPr>
              <a:t>The shape of red blood cells affect their function and ability to </a:t>
            </a:r>
            <a:r>
              <a:rPr lang="en-US" b="0" baseline="0" smtClean="0">
                <a:ea typeface="ＭＳ Ｐゴシック"/>
                <a:cs typeface="ＭＳ Ｐゴシック"/>
              </a:rPr>
              <a:t>carry oxygen, as you’ll see</a:t>
            </a:r>
            <a:r>
              <a:rPr lang="en-US" sz="1200" kern="120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a:p>
            <a:endParaRPr lang="en-US" b="1"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13.2.</a:t>
            </a:r>
            <a:r>
              <a:rPr lang="en-US" sz="1200" kern="1200" dirty="0" smtClean="0">
                <a:solidFill>
                  <a:schemeClr val="tx1"/>
                </a:solidFill>
                <a:effectLst/>
                <a:latin typeface="+mn-lt"/>
                <a:ea typeface="ＭＳ Ｐゴシック" pitchFamily="-110" charset="-128"/>
                <a:cs typeface="ＭＳ Ｐゴシック" pitchFamily="-110" charset="-128"/>
              </a:rPr>
              <a:t>  Amino acid sequence alignment for the peptide hemoglobin chain #4 from Figure 13.4, reconstructed from peptide fragments in Figure 13.5.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a:t>
            </a:r>
            <a:r>
              <a:rPr lang="en-US" sz="1200" kern="1200" dirty="0" err="1" smtClean="0">
                <a:solidFill>
                  <a:schemeClr val="tx1"/>
                </a:solidFill>
                <a:effectLst/>
                <a:latin typeface="+mn-lt"/>
                <a:ea typeface="ＭＳ Ｐゴシック" pitchFamily="-110" charset="-128"/>
                <a:cs typeface="ＭＳ Ｐゴシック" pitchFamily="-110" charset="-128"/>
              </a:rPr>
              <a:t>leucine</a:t>
            </a:r>
            <a:r>
              <a:rPr lang="en-US" sz="1200" kern="1200" dirty="0" smtClean="0">
                <a:solidFill>
                  <a:schemeClr val="tx1"/>
                </a:solidFill>
                <a:effectLst/>
                <a:latin typeface="+mn-lt"/>
                <a:ea typeface="ＭＳ Ｐゴシック" pitchFamily="-110" charset="-128"/>
                <a:cs typeface="ＭＳ Ｐゴシック" pitchFamily="-110" charset="-128"/>
              </a:rPr>
              <a:t>,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G = glutamic acid, Ly = lysine.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21</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10" charset="-128"/>
                <a:cs typeface="ＭＳ Ｐゴシック" pitchFamily="-110" charset="-128"/>
              </a:rPr>
              <a:t>Table 13.3.</a:t>
            </a:r>
            <a:r>
              <a:rPr lang="en-US" sz="1200" kern="1200" dirty="0" smtClean="0">
                <a:solidFill>
                  <a:schemeClr val="tx1"/>
                </a:solidFill>
                <a:effectLst/>
                <a:latin typeface="+mn-lt"/>
                <a:ea typeface="ＭＳ Ｐゴシック" pitchFamily="-110" charset="-128"/>
                <a:cs typeface="ＭＳ Ｐゴシック" pitchFamily="-110" charset="-128"/>
              </a:rPr>
              <a:t>  Solubility (g/L) of normal and sickle-cell hemoglobin at different </a:t>
            </a:r>
            <a:r>
              <a:rPr lang="en-US" sz="1200" kern="1200" dirty="0" err="1" smtClean="0">
                <a:solidFill>
                  <a:schemeClr val="tx1"/>
                </a:solidFill>
                <a:effectLst/>
                <a:latin typeface="+mn-lt"/>
                <a:ea typeface="ＭＳ Ｐゴシック" pitchFamily="-110" charset="-128"/>
                <a:cs typeface="ＭＳ Ｐゴシック" pitchFamily="-110" charset="-128"/>
              </a:rPr>
              <a:t>pHs</a:t>
            </a:r>
            <a:r>
              <a:rPr lang="en-US" sz="1200" kern="1200" dirty="0" smtClean="0">
                <a:solidFill>
                  <a:schemeClr val="tx1"/>
                </a:solidFill>
                <a:effectLst/>
                <a:latin typeface="+mn-lt"/>
                <a:ea typeface="ＭＳ Ｐゴシック" pitchFamily="-110" charset="-128"/>
                <a:cs typeface="ＭＳ Ｐゴシック" pitchFamily="-110" charset="-128"/>
              </a:rPr>
              <a:t>.  De-O</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 de-oxygenated, and O</a:t>
            </a:r>
            <a:r>
              <a:rPr lang="en-US" sz="1200" kern="1200" baseline="-25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 oxygenated forms of hemoglobin.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22</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13.4.  </a:t>
            </a:r>
            <a:r>
              <a:rPr lang="en-US" sz="1200" kern="1200" smtClean="0">
                <a:solidFill>
                  <a:schemeClr val="tx1"/>
                </a:solidFill>
                <a:effectLst/>
                <a:latin typeface="+mn-lt"/>
                <a:ea typeface="ＭＳ Ｐゴシック" pitchFamily="-110" charset="-128"/>
                <a:cs typeface="ＭＳ Ｐゴシック" pitchFamily="-110" charset="-128"/>
              </a:rPr>
              <a:t>Incidence of the malaria parasite in blood of normal and sickle-cell children from a small community in Uganda, Africa and adult males dosed with the malaria parasite. </a:t>
            </a:r>
          </a:p>
          <a:p>
            <a:r>
              <a:rPr lang="en-US" b="1" smtClean="0">
                <a:ea typeface="ＭＳ Ｐゴシック"/>
                <a:cs typeface="ＭＳ Ｐゴシック"/>
              </a:rPr>
              <a:t>Talking</a:t>
            </a:r>
            <a:r>
              <a:rPr lang="en-US" b="1" baseline="0" smtClean="0">
                <a:ea typeface="ＭＳ Ｐゴシック"/>
                <a:cs typeface="ＭＳ Ｐゴシック"/>
              </a:rPr>
              <a:t> </a:t>
            </a:r>
            <a:r>
              <a:rPr lang="en-US" b="1" baseline="0" dirty="0" smtClean="0">
                <a:ea typeface="ＭＳ Ｐゴシック"/>
                <a:cs typeface="ＭＳ Ｐゴシック"/>
              </a:rPr>
              <a:t>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23</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13.5</a:t>
            </a:r>
            <a:r>
              <a:rPr lang="en-US" sz="1200" kern="1200" dirty="0" smtClean="0">
                <a:solidFill>
                  <a:schemeClr val="tx1"/>
                </a:solidFill>
                <a:effectLst/>
                <a:latin typeface="+mn-lt"/>
                <a:ea typeface="ＭＳ Ｐゴシック" pitchFamily="-110" charset="-128"/>
                <a:cs typeface="ＭＳ Ｐゴシック" pitchFamily="-110" charset="-128"/>
              </a:rPr>
              <a:t>  The 15 exons (bottom) of the gene that encodes the FUS/TLS protein, along with the corresponding protein regions and the positions of the mutations.  The amino acids in positions 514 to 526 (exon 15) of the wild type FUS/TLS protein are shown in black letters.  The mutations are shown above each position in red.  S,Y,Q,G –rich denotes a region rich in serine, tyrosine, glutamine, and glycine; G-rich and RGG-rich regions are enriched in either glycine and arginine-glycine-glycine, respectively.</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24</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13.6  </a:t>
            </a:r>
            <a:r>
              <a:rPr lang="en-US" sz="1200" kern="1200" dirty="0" smtClean="0">
                <a:solidFill>
                  <a:schemeClr val="tx1"/>
                </a:solidFill>
                <a:effectLst/>
                <a:latin typeface="+mn-lt"/>
                <a:ea typeface="ＭＳ Ｐゴシック" pitchFamily="-110" charset="-128"/>
                <a:cs typeface="ＭＳ Ｐゴシック" pitchFamily="-110" charset="-128"/>
              </a:rPr>
              <a:t>Staining of spinal cord from a familial ALS (top row) vs. normal individuals (bottom row).  In the two left side images, cells are stained for nuclei (blue), a marker protein (red), and FUS/TLS (green); other colors are described in the text. Scale bars, 10 mm.  In the two right side images, cells are stained for FUS/TLS (red), ubiquitin (green), and nuclei (blue), and areas with more than one of these are pinkish. </a:t>
            </a:r>
          </a:p>
          <a:p>
            <a:endParaRPr lang="en-US" sz="1200" kern="1200" dirty="0" smtClean="0">
              <a:solidFill>
                <a:schemeClr val="tx1"/>
              </a:solidFill>
              <a:effectLst/>
              <a:latin typeface="+mn-lt"/>
              <a:ea typeface="ＭＳ Ｐゴシック" pitchFamily="-110" charset="-128"/>
              <a:cs typeface="ＭＳ Ｐゴシック" pitchFamily="-110"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25</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13.6  </a:t>
            </a:r>
            <a:r>
              <a:rPr lang="en-US" sz="1200" kern="1200" dirty="0" smtClean="0">
                <a:solidFill>
                  <a:schemeClr val="tx1"/>
                </a:solidFill>
                <a:effectLst/>
                <a:latin typeface="+mn-lt"/>
                <a:ea typeface="ＭＳ Ｐゴシック" pitchFamily="-110" charset="-128"/>
                <a:cs typeface="ＭＳ Ｐゴシック" pitchFamily="-110" charset="-128"/>
              </a:rPr>
              <a:t>Staining of spinal cord from a familial ALS (top row) vs. normal individuals (bottom row).  In the two left side images, cells are stained for nuclei (blue), a marker protein (red), and FUS/TLS (green); other colors are described in the text. Scale bars, 10 mm.  In the two right side images, cells are stained for FUS/TLS (red), ubiquitin (green), and nuclei (blue), and areas with more than one of these are pinkish. </a:t>
            </a:r>
          </a:p>
          <a:p>
            <a:endParaRPr lang="en-US" sz="1200" kern="1200" dirty="0" smtClean="0">
              <a:solidFill>
                <a:schemeClr val="tx1"/>
              </a:solidFill>
              <a:effectLst/>
              <a:latin typeface="+mn-lt"/>
              <a:ea typeface="ＭＳ Ｐゴシック" pitchFamily="-110" charset="-128"/>
              <a:cs typeface="ＭＳ Ｐゴシック" pitchFamily="-110"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26</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28</a:t>
            </a:fld>
            <a:endParaRPr lang="en-US"/>
          </a:p>
        </p:txBody>
      </p:sp>
    </p:spTree>
    <p:extLst>
      <p:ext uri="{BB962C8B-B14F-4D97-AF65-F5344CB8AC3E}">
        <p14:creationId xmlns:p14="http://schemas.microsoft.com/office/powerpoint/2010/main" val="930478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is not in text; taken from CP’s entomology notes/slides</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29</a:t>
            </a:fld>
            <a:endParaRPr lang="en-US"/>
          </a:p>
        </p:txBody>
      </p:sp>
    </p:spTree>
    <p:extLst>
      <p:ext uri="{BB962C8B-B14F-4D97-AF65-F5344CB8AC3E}">
        <p14:creationId xmlns:p14="http://schemas.microsoft.com/office/powerpoint/2010/main" val="3258286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p:cNvSpPr>
            <a:spLocks noGrp="1" noChangeArrowheads="1"/>
          </p:cNvSpPr>
          <p:nvPr>
            <p:ph type="sldNum" sz="quarter" idx="5"/>
          </p:nvPr>
        </p:nvSpPr>
        <p:spPr>
          <a:noFill/>
        </p:spPr>
        <p:txBody>
          <a:bodyPr/>
          <a:lstStyle/>
          <a:p>
            <a:fld id="{D1C5D5D5-69D0-4394-9FC7-358064FBB829}" type="slidenum">
              <a:rPr lang="en-US"/>
              <a:pPr/>
              <a:t>30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r>
              <a:rPr lang="en-US" dirty="0" smtClean="0"/>
              <a:t>Blacklegged ticks live for two years and have three blood meals.  The life cycle begins when the female lays eggs.  As the eggs mature, they develop into a larva (bottom), then a nymph (left) and finally, adult male or female (adult female shown on right).</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Image is not in text; taken from CP’s entomology notes/slides</a:t>
            </a:r>
          </a:p>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Image is not in text; taken from CP’s entomology notes/slides</a:t>
            </a:r>
          </a:p>
          <a:p>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31</a:t>
            </a:fld>
            <a:endParaRPr lang="en-US"/>
          </a:p>
        </p:txBody>
      </p:sp>
    </p:spTree>
    <p:extLst>
      <p:ext uri="{BB962C8B-B14F-4D97-AF65-F5344CB8AC3E}">
        <p14:creationId xmlns:p14="http://schemas.microsoft.com/office/powerpoint/2010/main" val="102272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13.1.</a:t>
            </a:r>
            <a:r>
              <a:rPr lang="en-US" sz="1200" kern="1200" dirty="0" smtClean="0">
                <a:solidFill>
                  <a:schemeClr val="tx1"/>
                </a:solidFill>
                <a:effectLst/>
                <a:latin typeface="+mn-lt"/>
                <a:ea typeface="ＭＳ Ｐゴシック" pitchFamily="-110" charset="-128"/>
                <a:cs typeface="ＭＳ Ｐゴシック" pitchFamily="-110" charset="-128"/>
              </a:rPr>
              <a:t>  Movement of normal and sickle-cell hemoglobin at different </a:t>
            </a:r>
            <a:r>
              <a:rPr lang="en-US" sz="1200" kern="1200" dirty="0" err="1" smtClean="0">
                <a:solidFill>
                  <a:schemeClr val="tx1"/>
                </a:solidFill>
                <a:effectLst/>
                <a:latin typeface="+mn-lt"/>
                <a:ea typeface="ＭＳ Ｐゴシック" pitchFamily="-110" charset="-128"/>
                <a:cs typeface="ＭＳ Ｐゴシック" pitchFamily="-110" charset="-128"/>
              </a:rPr>
              <a:t>pHs</a:t>
            </a:r>
            <a:r>
              <a:rPr lang="en-US" sz="1200" kern="1200" dirty="0" smtClean="0">
                <a:solidFill>
                  <a:schemeClr val="tx1"/>
                </a:solidFill>
                <a:effectLst/>
                <a:latin typeface="+mn-lt"/>
                <a:ea typeface="ＭＳ Ｐゴシック" pitchFamily="-110" charset="-128"/>
                <a:cs typeface="ＭＳ Ｐゴシック" pitchFamily="-110" charset="-128"/>
              </a:rPr>
              <a:t>.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b="0" baseline="0" dirty="0" smtClean="0">
                <a:ea typeface="ＭＳ Ｐゴシック"/>
                <a:cs typeface="ＭＳ Ｐゴシック"/>
              </a:rPr>
              <a:t>H</a:t>
            </a:r>
            <a:r>
              <a:rPr lang="en-US" sz="1200" kern="1200" dirty="0" smtClean="0">
                <a:solidFill>
                  <a:schemeClr val="tx1"/>
                </a:solidFill>
                <a:effectLst/>
                <a:latin typeface="+mn-lt"/>
                <a:ea typeface="ＭＳ Ｐゴシック" pitchFamily="-110" charset="-128"/>
                <a:cs typeface="ＭＳ Ｐゴシック" pitchFamily="-110" charset="-128"/>
              </a:rPr>
              <a:t>emoglobin from patients with sickle-cell disease is different than that of normal individuals. Evidence is differential movement of the hemoglobins at pH 7.0, where sickle-cell hemoglobin moves as a positive ion and normal hemoglobin moves as a negative ion. This made sickle-cell anemia the first disease in which an abnormality in a protein was known to be at fault.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13.5  </a:t>
            </a:r>
            <a:r>
              <a:rPr lang="en-US" sz="1200" kern="1200" dirty="0" smtClean="0">
                <a:solidFill>
                  <a:schemeClr val="tx1"/>
                </a:solidFill>
                <a:effectLst/>
                <a:latin typeface="+mn-lt"/>
                <a:ea typeface="ＭＳ Ｐゴシック" pitchFamily="-110" charset="-128"/>
                <a:cs typeface="ＭＳ Ｐゴシック" pitchFamily="-110" charset="-128"/>
              </a:rPr>
              <a:t>Percentages of mice and ticks infected with the indicated strain of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The final column is the percentage of ticks that were re-infected by feeding on mice that had been infected in the experiment. </a:t>
            </a:r>
          </a:p>
          <a:p>
            <a:r>
              <a:rPr lang="en-US" b="1" dirty="0" smtClean="0">
                <a:ea typeface="ＭＳ Ｐゴシック"/>
                <a:cs typeface="ＭＳ Ｐゴシック"/>
              </a:rPr>
              <a:t>Talking</a:t>
            </a:r>
            <a:r>
              <a:rPr lang="en-US" b="1" baseline="0" dirty="0" smtClean="0">
                <a:ea typeface="ＭＳ Ｐゴシック"/>
                <a:cs typeface="ＭＳ Ｐゴシック"/>
              </a:rPr>
              <a:t> Points: OSP-C is essential for early mammalian infection.  May be required for evasion of immune system during early phase of infection and spread throughout bloodstream</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32</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13.7  </a:t>
            </a:r>
            <a:r>
              <a:rPr lang="en-US" sz="1200" kern="1200" dirty="0" smtClean="0">
                <a:solidFill>
                  <a:schemeClr val="tx1"/>
                </a:solidFill>
                <a:effectLst/>
                <a:latin typeface="+mn-lt"/>
                <a:ea typeface="ＭＳ Ｐゴシック" pitchFamily="-110" charset="-128"/>
                <a:cs typeface="ＭＳ Ｐゴシック" pitchFamily="-110" charset="-128"/>
              </a:rPr>
              <a:t>KC activity of cell culture supernatants.  The first 200 leucocytes observed in each sample were identified as either neutrophils or monocytes, and percentage shown is the overall percentage for all mice sampled.  Bb = </a:t>
            </a:r>
            <a:r>
              <a:rPr lang="en-US" sz="1200" i="1" kern="1200" dirty="0" err="1" smtClean="0">
                <a:solidFill>
                  <a:schemeClr val="tx1"/>
                </a:solidFill>
                <a:effectLst/>
                <a:latin typeface="+mn-lt"/>
                <a:ea typeface="ＭＳ Ｐゴシック" pitchFamily="-110" charset="-128"/>
                <a:cs typeface="ＭＳ Ｐゴシック" pitchFamily="-110" charset="-128"/>
              </a:rPr>
              <a:t>Borrelia</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a:t>
            </a:r>
            <a:r>
              <a:rPr lang="en-US" sz="1200" kern="1200" dirty="0" err="1" smtClean="0">
                <a:solidFill>
                  <a:schemeClr val="tx1"/>
                </a:solidFill>
                <a:effectLst/>
                <a:latin typeface="+mn-lt"/>
                <a:ea typeface="ＭＳ Ｐゴシック" pitchFamily="-110" charset="-128"/>
                <a:cs typeface="ＭＳ Ｐゴシック" pitchFamily="-110" charset="-128"/>
              </a:rPr>
              <a:t>Ec</a:t>
            </a:r>
            <a:r>
              <a:rPr lang="en-US" sz="1200" kern="1200" dirty="0" smtClean="0">
                <a:solidFill>
                  <a:schemeClr val="tx1"/>
                </a:solidFill>
                <a:effectLst/>
                <a:latin typeface="+mn-lt"/>
                <a:ea typeface="ＭＳ Ｐゴシック" pitchFamily="-110" charset="-128"/>
                <a:cs typeface="ＭＳ Ｐゴシック" pitchFamily="-110" charset="-128"/>
              </a:rPr>
              <a:t> =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KC = chemokine.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33</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13.6</a:t>
            </a:r>
            <a:r>
              <a:rPr lang="en-US" sz="1200" kern="1200" dirty="0" smtClean="0">
                <a:solidFill>
                  <a:schemeClr val="tx1"/>
                </a:solidFill>
                <a:effectLst/>
                <a:latin typeface="+mn-lt"/>
                <a:ea typeface="ＭＳ Ｐゴシック" pitchFamily="-110" charset="-128"/>
                <a:cs typeface="ＭＳ Ｐゴシック" pitchFamily="-110" charset="-128"/>
              </a:rPr>
              <a:t>  a. Percentages of tissues from ten mice injected with either non-engineered or genetically engineered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that showed active bacterial infections 30 days after injection. b.  Percentages of tissues from six mice injected with a particular dose of either non-engineered or genetically engineered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that showed active bacterial infections 30 days after injection.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34</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13.6</a:t>
            </a:r>
            <a:r>
              <a:rPr lang="en-US" sz="1200" kern="1200" dirty="0" smtClean="0">
                <a:solidFill>
                  <a:schemeClr val="tx1"/>
                </a:solidFill>
                <a:effectLst/>
                <a:latin typeface="+mn-lt"/>
                <a:ea typeface="ＭＳ Ｐゴシック" pitchFamily="-110" charset="-128"/>
                <a:cs typeface="ＭＳ Ｐゴシック" pitchFamily="-110" charset="-128"/>
              </a:rPr>
              <a:t>  a. Percentages of tissues from ten mice injected with either non-engineered or genetically engineered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that showed active bacterial infections 30 days after injection. b.  Percentages of tissues from six mice injected with a particular dose of either non-engineered or genetically engineered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that showed active bacterial infections 30 days after injection.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35</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36</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13.7  </a:t>
            </a:r>
            <a:r>
              <a:rPr lang="en-US" sz="1200" kern="1200" dirty="0" smtClean="0">
                <a:solidFill>
                  <a:schemeClr val="tx1"/>
                </a:solidFill>
                <a:effectLst/>
                <a:latin typeface="+mn-lt"/>
                <a:ea typeface="ＭＳ Ｐゴシック" pitchFamily="-110" charset="-128"/>
                <a:cs typeface="ＭＳ Ｐゴシック" pitchFamily="-110" charset="-128"/>
              </a:rPr>
              <a:t>Response of rice blast infection cells when exposed to concentrated solutions of polyethylene glycol (PEGs) polymers of different mean molecular weights.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Cells burst (plasmolyze) when exposed to PEG molecules small enough to enter the pores, because a high concentration outside the cell would cause rapid diffusion of many PEG molecules and bursting of the cell. Cells collapse when exposed to a high concentration of PEG molecules too large to enter the pores, as that would cause water to diffuse out, essentially emptying the cell.  This</a:t>
            </a:r>
            <a:r>
              <a:rPr lang="en-US" sz="1200" kern="1200" baseline="0" dirty="0" smtClean="0">
                <a:solidFill>
                  <a:schemeClr val="tx1"/>
                </a:solidFill>
                <a:effectLst/>
                <a:latin typeface="+mn-lt"/>
                <a:ea typeface="ＭＳ Ｐゴシック" pitchFamily="-110" charset="-128"/>
                <a:cs typeface="ＭＳ Ｐゴシック" pitchFamily="-110" charset="-128"/>
              </a:rPr>
              <a:t> row shows that cells with melanin have smaller pores, whereas cells without melanin have larger pores.</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37</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13.8  </a:t>
            </a:r>
            <a:r>
              <a:rPr lang="en-US" sz="1200" kern="1200" dirty="0" smtClean="0">
                <a:solidFill>
                  <a:schemeClr val="tx1"/>
                </a:solidFill>
                <a:effectLst/>
                <a:latin typeface="+mn-lt"/>
                <a:ea typeface="ＭＳ Ｐゴシック" pitchFamily="-110" charset="-128"/>
                <a:cs typeface="ＭＳ Ｐゴシック" pitchFamily="-110" charset="-128"/>
              </a:rPr>
              <a:t>Infection cells were grown in water for either 18, 26, or 46 hours.  After that time, the water was replaced with various concentrations of a large molecule PEG, which created a variety of external pressures.  After 10 minutes of exposure the cells were examined for cell collapse.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38</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13.8  </a:t>
            </a:r>
            <a:r>
              <a:rPr lang="en-US" sz="1200" kern="1200" dirty="0" smtClean="0">
                <a:solidFill>
                  <a:schemeClr val="tx1"/>
                </a:solidFill>
                <a:effectLst/>
                <a:latin typeface="+mn-lt"/>
                <a:ea typeface="ＭＳ Ｐゴシック" pitchFamily="-110" charset="-128"/>
                <a:cs typeface="ＭＳ Ｐゴシック" pitchFamily="-110" charset="-128"/>
              </a:rPr>
              <a:t>Infection cells were grown in water for either 18, 26, or 46 hours.  After that time, the water was replaced with various concentrations of a large molecule PEG, which created a variety of external pressures.  After 10 minutes of exposure the cells were examined for cell collapse.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39</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13.8  </a:t>
            </a:r>
            <a:r>
              <a:rPr lang="en-US" sz="1200" kern="1200" dirty="0" smtClean="0">
                <a:solidFill>
                  <a:schemeClr val="tx1"/>
                </a:solidFill>
                <a:effectLst/>
                <a:latin typeface="+mn-lt"/>
                <a:ea typeface="ＭＳ Ｐゴシック" pitchFamily="-110" charset="-128"/>
                <a:cs typeface="ＭＳ Ｐゴシック" pitchFamily="-110" charset="-128"/>
              </a:rPr>
              <a:t>Infection cells were grown in water for either 18, 26, or 46 hours.  After that time, the water was replaced with various concentrations of a large molecule PEG, which created a variety of external pressures.  After 10 minutes of exposure the cells were examined for cell collapse.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40</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13.9 </a:t>
            </a:r>
            <a:r>
              <a:rPr lang="en-US" sz="1200" kern="1200" dirty="0" smtClean="0">
                <a:solidFill>
                  <a:schemeClr val="tx1"/>
                </a:solidFill>
                <a:effectLst/>
                <a:latin typeface="+mn-lt"/>
                <a:ea typeface="ＭＳ Ｐゴシック" pitchFamily="-110" charset="-128"/>
                <a:cs typeface="ＭＳ Ｐゴシック" pitchFamily="-110" charset="-128"/>
              </a:rPr>
              <a:t>Penetration as a function of</a:t>
            </a:r>
            <a:r>
              <a:rPr lang="en-US" sz="1200" b="1" kern="1200" dirty="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a) incubation time and (b) extracellular osmotic pressure.  Numbers 1-6 in both panels indicate the substrate, with lower numbers being softer substrates.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dirty="0" smtClean="0">
                <a:latin typeface="Times New Roman" pitchFamily="18" charset="0"/>
                <a:cs typeface="Times New Roman" pitchFamily="18" charset="0"/>
              </a:rPr>
              <a:t>Longer incubation times generally increase percentage penetration, even as hardness of substrates increases</a:t>
            </a:r>
            <a:r>
              <a:rPr lang="en-US" sz="1200" dirty="0" smtClean="0">
                <a:latin typeface="+mn-lt"/>
                <a:cs typeface="Times New Roman" pitchFamily="18" charset="0"/>
              </a:rPr>
              <a:t>:</a:t>
            </a:r>
            <a:r>
              <a:rPr lang="en-US" sz="1200" baseline="0" dirty="0" smtClean="0">
                <a:latin typeface="+mn-lt"/>
                <a:cs typeface="Times New Roman" pitchFamily="18" charset="0"/>
              </a:rPr>
              <a:t> suggests that pressure is building in the infection cells.</a:t>
            </a:r>
            <a:endParaRPr lang="en-US" sz="12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41</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Normal and sickle-cell disease hemoglobins are homogenous substances (i.e., one protein) because only one peak occurs. In addition</a:t>
            </a:r>
            <a:r>
              <a:rPr lang="en-US" sz="1200" kern="1200" smtClean="0">
                <a:solidFill>
                  <a:schemeClr val="tx1"/>
                </a:solidFill>
                <a:effectLst/>
                <a:latin typeface="+mn-lt"/>
                <a:ea typeface="ＭＳ Ｐゴシック" pitchFamily="-110" charset="-128"/>
                <a:cs typeface="ＭＳ Ｐゴシック" pitchFamily="-110" charset="-128"/>
              </a:rPr>
              <a:t>, all </a:t>
            </a:r>
            <a:r>
              <a:rPr lang="en-US" sz="1200" kern="1200" dirty="0" smtClean="0">
                <a:solidFill>
                  <a:schemeClr val="tx1"/>
                </a:solidFill>
                <a:effectLst/>
                <a:latin typeface="+mn-lt"/>
                <a:ea typeface="ＭＳ Ｐゴシック" pitchFamily="-110" charset="-128"/>
                <a:cs typeface="ＭＳ Ｐゴシック" pitchFamily="-110" charset="-128"/>
              </a:rPr>
              <a:t>normal individuals tested had the same hemoglobin, whether they were of Caucasian or African descent.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13.9 </a:t>
            </a:r>
            <a:r>
              <a:rPr lang="en-US" sz="1200" kern="1200" dirty="0" smtClean="0">
                <a:solidFill>
                  <a:schemeClr val="tx1"/>
                </a:solidFill>
                <a:effectLst/>
                <a:latin typeface="+mn-lt"/>
                <a:ea typeface="ＭＳ Ｐゴシック" pitchFamily="-110" charset="-128"/>
                <a:cs typeface="ＭＳ Ｐゴシック" pitchFamily="-110" charset="-128"/>
              </a:rPr>
              <a:t>Penetration as a function of</a:t>
            </a:r>
            <a:r>
              <a:rPr lang="en-US" sz="1200" b="1" kern="1200" dirty="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a) incubation time and (b) extracellular osmotic pressure.  Numbers 1-6 in both panels indicate the substrate, with lower numbers being softer substrates.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dirty="0" smtClean="0">
                <a:latin typeface="Times New Roman" pitchFamily="18" charset="0"/>
                <a:cs typeface="Times New Roman" pitchFamily="18" charset="0"/>
              </a:rPr>
              <a:t>Lower extracellular osmotic pressures tend to allow increased penetration, within a hardness level</a:t>
            </a:r>
            <a:r>
              <a:rPr lang="en-US" sz="1200" dirty="0" smtClean="0">
                <a:latin typeface="+mn-lt"/>
                <a:cs typeface="Times New Roman" pitchFamily="18" charset="0"/>
              </a:rPr>
              <a:t>:</a:t>
            </a:r>
            <a:r>
              <a:rPr lang="en-US" sz="1200" baseline="0" dirty="0" smtClean="0">
                <a:latin typeface="+mn-lt"/>
                <a:cs typeface="Times New Roman" pitchFamily="18" charset="0"/>
              </a:rPr>
              <a:t> suggests that internal pressure is higher than external, allowing for penetration</a:t>
            </a:r>
            <a:endParaRPr lang="en-US" sz="12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42</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43</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44</a:t>
            </a:fld>
            <a:endParaRPr lang="en-US"/>
          </a:p>
        </p:txBody>
      </p:sp>
    </p:spTree>
    <p:extLst>
      <p:ext uri="{BB962C8B-B14F-4D97-AF65-F5344CB8AC3E}">
        <p14:creationId xmlns:p14="http://schemas.microsoft.com/office/powerpoint/2010/main" val="930478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not</a:t>
            </a:r>
            <a:r>
              <a:rPr lang="en-US" baseline="0" dirty="0" smtClean="0"/>
              <a:t> in text but shows muscles, scaled up from the cell to the tissue level.</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45</a:t>
            </a:fld>
            <a:endParaRPr lang="en-US"/>
          </a:p>
        </p:txBody>
      </p:sp>
    </p:spTree>
    <p:extLst>
      <p:ext uri="{BB962C8B-B14F-4D97-AF65-F5344CB8AC3E}">
        <p14:creationId xmlns:p14="http://schemas.microsoft.com/office/powerpoint/2010/main" val="3774716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Image not</a:t>
            </a:r>
            <a:r>
              <a:rPr lang="en-US" baseline="0" dirty="0" smtClean="0"/>
              <a:t> in text but shows muscles, across scales.  Also shows another image of the functional unit of the muscle cell, the sarcomere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46</a:t>
            </a:fld>
            <a:endParaRPr lang="en-US"/>
          </a:p>
        </p:txBody>
      </p:sp>
    </p:spTree>
    <p:extLst>
      <p:ext uri="{BB962C8B-B14F-4D97-AF65-F5344CB8AC3E}">
        <p14:creationId xmlns:p14="http://schemas.microsoft.com/office/powerpoint/2010/main" val="3244609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13.10 </a:t>
            </a:r>
            <a:r>
              <a:rPr lang="en-US" sz="1200" kern="1200" dirty="0" smtClean="0">
                <a:solidFill>
                  <a:schemeClr val="tx1"/>
                </a:solidFill>
                <a:effectLst/>
                <a:latin typeface="+mn-lt"/>
                <a:ea typeface="ＭＳ Ｐゴシック" pitchFamily="-110" charset="-128"/>
                <a:cs typeface="ＭＳ Ｐゴシック" pitchFamily="-110" charset="-128"/>
              </a:rPr>
              <a:t>Muscle anatomy and structure. (a) The three types of vertebrate muscle cells, a cardiac muscle cell (top), a skeletal, or striated, muscle cell (middle), and a smooth muscle cell (bottom).  Note that the skeletal muscle cell has multiple nuclei, while the other types have only one nucleus per cell.  (b)  Image from a movie of a skeletal muscle contracting which you can view online at WileyPlus.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47</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13.12</a:t>
            </a:r>
            <a:r>
              <a:rPr lang="en-US" sz="1200" kern="1200" dirty="0" smtClean="0">
                <a:solidFill>
                  <a:schemeClr val="tx1"/>
                </a:solidFill>
                <a:effectLst/>
                <a:latin typeface="+mn-lt"/>
                <a:ea typeface="ＭＳ Ｐゴシック" pitchFamily="-110" charset="-128"/>
                <a:cs typeface="ＭＳ Ｐゴシック" pitchFamily="-110" charset="-128"/>
              </a:rPr>
              <a:t> Skeletal muscle viewed from different perspectives. (a) Muscle cells under light microscopy. Blue arrow marks the location of the cross-section in (c). Electron micrographs of (b) longitudinal and (c) cross sections of skeletal muscles.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48</a:t>
            </a:fld>
            <a:endParaRPr lang="en-US"/>
          </a:p>
        </p:txBody>
      </p:sp>
    </p:spTree>
    <p:extLst>
      <p:ext uri="{BB962C8B-B14F-4D97-AF65-F5344CB8AC3E}">
        <p14:creationId xmlns:p14="http://schemas.microsoft.com/office/powerpoint/2010/main" val="3662210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13.13</a:t>
            </a:r>
            <a:r>
              <a:rPr lang="en-US" sz="1200" kern="1200" dirty="0" smtClean="0">
                <a:solidFill>
                  <a:schemeClr val="tx1"/>
                </a:solidFill>
                <a:effectLst/>
                <a:latin typeface="+mn-lt"/>
                <a:ea typeface="ＭＳ Ｐゴシック" pitchFamily="-110" charset="-128"/>
                <a:cs typeface="ＭＳ Ｐゴシック" pitchFamily="-110" charset="-128"/>
              </a:rPr>
              <a:t> Actin and myosin interactions provide contractile function. A sarcomere is the length of a contractile unit that spans from one actin anchor to the next. Squint your eyes to see the light and dark bands of the sarcomere.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49</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Image not</a:t>
            </a:r>
            <a:r>
              <a:rPr lang="en-US" baseline="0" dirty="0" smtClean="0"/>
              <a:t> in text but shows muscles, across scales.  Also shows relationship of sarcoplasmic reticulum and t-tubules to the myofibrils of muscle.</a:t>
            </a:r>
            <a:endParaRPr lang="en-US" dirty="0" smtClean="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50</a:t>
            </a:fld>
            <a:endParaRPr lang="en-US"/>
          </a:p>
        </p:txBody>
      </p:sp>
    </p:spTree>
    <p:extLst>
      <p:ext uri="{BB962C8B-B14F-4D97-AF65-F5344CB8AC3E}">
        <p14:creationId xmlns:p14="http://schemas.microsoft.com/office/powerpoint/2010/main" val="2624471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13.14</a:t>
            </a:r>
            <a:r>
              <a:rPr lang="en-US" sz="1200" kern="1200" dirty="0" smtClean="0">
                <a:solidFill>
                  <a:schemeClr val="tx1"/>
                </a:solidFill>
                <a:effectLst/>
                <a:latin typeface="+mn-lt"/>
                <a:ea typeface="ＭＳ Ｐゴシック" pitchFamily="-110" charset="-128"/>
                <a:cs typeface="ＭＳ Ｐゴシック" pitchFamily="-110" charset="-128"/>
              </a:rPr>
              <a:t> Actin and myosin molecules from skeletal muscle. (a) Molecular model of red actin polymer with myosin binding-site highlighted yellow. (b) Electron micrographs of four myosin monomers. (c) Myosin polymer electron micrograph. (d) Line drawing of molecule in panel c; two myosin monomers colored red.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51</a:t>
            </a:fld>
            <a:endParaRPr lang="en-US"/>
          </a:p>
        </p:txBody>
      </p:sp>
    </p:spTree>
    <p:extLst>
      <p:ext uri="{BB962C8B-B14F-4D97-AF65-F5344CB8AC3E}">
        <p14:creationId xmlns:p14="http://schemas.microsoft.com/office/powerpoint/2010/main" val="219850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13.15</a:t>
            </a:r>
            <a:r>
              <a:rPr lang="en-US" sz="1200" kern="1200" dirty="0" smtClean="0">
                <a:solidFill>
                  <a:schemeClr val="tx1"/>
                </a:solidFill>
                <a:effectLst/>
                <a:latin typeface="+mn-lt"/>
                <a:ea typeface="ＭＳ Ｐゴシック" pitchFamily="-110" charset="-128"/>
                <a:cs typeface="ＭＳ Ｐゴシック" pitchFamily="-110" charset="-128"/>
              </a:rPr>
              <a:t> Myosin molecule using ATP to pull an actin filament.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52</a:t>
            </a:fld>
            <a:endParaRPr lang="en-US"/>
          </a:p>
        </p:txBody>
      </p:sp>
    </p:spTree>
    <p:extLst>
      <p:ext uri="{BB962C8B-B14F-4D97-AF65-F5344CB8AC3E}">
        <p14:creationId xmlns:p14="http://schemas.microsoft.com/office/powerpoint/2010/main" val="3267156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13.16 </a:t>
            </a:r>
            <a:r>
              <a:rPr lang="en-US" sz="1200" kern="1200" dirty="0" smtClean="0">
                <a:solidFill>
                  <a:schemeClr val="tx1"/>
                </a:solidFill>
                <a:effectLst/>
                <a:latin typeface="+mn-lt"/>
                <a:ea typeface="ＭＳ Ｐゴシック" pitchFamily="-110" charset="-128"/>
                <a:cs typeface="ＭＳ Ｐゴシック" pitchFamily="-110" charset="-128"/>
              </a:rPr>
              <a:t>Actin-binding proteins regulate muscle contraction. Actin rods are covered by long tropomyosin fibers and regularly spaced troponin molecules. Troponin binds calcium and tropomyosin blocks myosin binding sites on actin.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53</a:t>
            </a:fld>
            <a:endParaRPr lang="en-US"/>
          </a:p>
        </p:txBody>
      </p:sp>
    </p:spTree>
    <p:extLst>
      <p:ext uri="{BB962C8B-B14F-4D97-AF65-F5344CB8AC3E}">
        <p14:creationId xmlns:p14="http://schemas.microsoft.com/office/powerpoint/2010/main" val="3267156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13.17 </a:t>
            </a:r>
            <a:r>
              <a:rPr lang="en-US" sz="1200" kern="1200" dirty="0" smtClean="0">
                <a:solidFill>
                  <a:schemeClr val="tx1"/>
                </a:solidFill>
                <a:effectLst/>
                <a:latin typeface="+mn-lt"/>
                <a:ea typeface="ＭＳ Ｐゴシック" pitchFamily="-110" charset="-128"/>
                <a:cs typeface="ＭＳ Ｐゴシック" pitchFamily="-110" charset="-128"/>
              </a:rPr>
              <a:t>Membrane network surrounding sarcomeres. (a) Plasma membrane extensions (T-tubules) surround sarcomeres; sarcoplasmic reticulum (SR) abuts T-tubules on both sides. (b) Summary images of sarcomere and membrane network that facilitates stimulation and contraction of muscle cells.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54</a:t>
            </a:fld>
            <a:endParaRPr lang="en-US"/>
          </a:p>
        </p:txBody>
      </p:sp>
    </p:spTree>
    <p:extLst>
      <p:ext uri="{BB962C8B-B14F-4D97-AF65-F5344CB8AC3E}">
        <p14:creationId xmlns:p14="http://schemas.microsoft.com/office/powerpoint/2010/main" val="3267156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not in text, but shows the muscles examined/experimented</a:t>
            </a:r>
            <a:r>
              <a:rPr lang="en-US" baseline="0" dirty="0" smtClean="0"/>
              <a:t> on </a:t>
            </a:r>
            <a:r>
              <a:rPr lang="en-US" dirty="0" smtClean="0"/>
              <a:t>in the case study.</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55</a:t>
            </a:fld>
            <a:endParaRPr lang="en-US"/>
          </a:p>
        </p:txBody>
      </p:sp>
    </p:spTree>
    <p:extLst>
      <p:ext uri="{BB962C8B-B14F-4D97-AF65-F5344CB8AC3E}">
        <p14:creationId xmlns:p14="http://schemas.microsoft.com/office/powerpoint/2010/main" val="480203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13.18  </a:t>
            </a:r>
            <a:r>
              <a:rPr lang="en-US" sz="1200" kern="1200" dirty="0" smtClean="0">
                <a:solidFill>
                  <a:schemeClr val="tx1"/>
                </a:solidFill>
                <a:effectLst/>
                <a:latin typeface="+mn-lt"/>
                <a:ea typeface="ＭＳ Ｐゴシック" pitchFamily="-110" charset="-128"/>
                <a:cs typeface="ＭＳ Ｐゴシック" pitchFamily="-110" charset="-128"/>
              </a:rPr>
              <a:t>Effect of removal of the gastrocnemius muscle on the plantaris muscle in rats.  a.  Plantaris wet mass.  b.  Total muscle DNA.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56</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13.19</a:t>
            </a:r>
            <a:r>
              <a:rPr lang="en-US" sz="1200" kern="1200" dirty="0" smtClean="0">
                <a:solidFill>
                  <a:schemeClr val="tx1"/>
                </a:solidFill>
                <a:effectLst/>
                <a:latin typeface="+mn-lt"/>
                <a:ea typeface="ＭＳ Ｐゴシック" pitchFamily="-110" charset="-128"/>
                <a:cs typeface="ＭＳ Ｐゴシック" pitchFamily="-110" charset="-128"/>
              </a:rPr>
              <a:t>  Effect of removal of the gastrocnemius muscle on the plantaris muscle in rats.  a.  Total protein mass.  b.  Percent protein found in muscle cell cytoplasm.  c.  Percent protein found in muscle cells.  d.  Percent protein found in connective tissues.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57</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13.20  </a:t>
            </a:r>
            <a:r>
              <a:rPr lang="en-US" sz="1200" kern="1200" dirty="0" smtClean="0">
                <a:solidFill>
                  <a:schemeClr val="tx1"/>
                </a:solidFill>
                <a:effectLst/>
                <a:latin typeface="+mn-lt"/>
                <a:ea typeface="ＭＳ Ｐゴシック" pitchFamily="-110" charset="-128"/>
                <a:cs typeface="ＭＳ Ｐゴシック" pitchFamily="-110" charset="-128"/>
              </a:rPr>
              <a:t>  Muscle precursor cells were isolated, maintained for 24 h in growth medium (P), or allowed to differentiate for 1, 2, or 3 days. Protein expression was analyzed using antibodies specific to each protein. The myosin heavy chain is a subunit of the myosin protein.  A protein expressed in both stages was used as a positive control.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b="0" kern="1200" baseline="0" dirty="0" smtClean="0">
                <a:solidFill>
                  <a:schemeClr val="tx1"/>
                </a:solidFill>
                <a:effectLst/>
                <a:latin typeface="+mn-lt"/>
                <a:ea typeface="ＭＳ Ｐゴシック"/>
                <a:cs typeface="ＭＳ Ｐゴシック"/>
              </a:rPr>
              <a:t>Necdin is present during proliferation but then declines during differentiation.  Myosin begins to increase as cells differentiate into muscle cells.</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58</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Image not in text, but shows the relevant muscles for next experiment as well as gastrocnemius</a:t>
            </a:r>
            <a:r>
              <a:rPr lang="en-US" baseline="0" dirty="0" smtClean="0"/>
              <a:t> as a reference</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59</a:t>
            </a:fld>
            <a:endParaRPr lang="en-US"/>
          </a:p>
        </p:txBody>
      </p:sp>
    </p:spTree>
    <p:extLst>
      <p:ext uri="{BB962C8B-B14F-4D97-AF65-F5344CB8AC3E}">
        <p14:creationId xmlns:p14="http://schemas.microsoft.com/office/powerpoint/2010/main" val="1678167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not in text, but shows the relevant muscles for next experiment.</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60</a:t>
            </a:fld>
            <a:endParaRPr lang="en-US"/>
          </a:p>
        </p:txBody>
      </p:sp>
    </p:spTree>
    <p:extLst>
      <p:ext uri="{BB962C8B-B14F-4D97-AF65-F5344CB8AC3E}">
        <p14:creationId xmlns:p14="http://schemas.microsoft.com/office/powerpoint/2010/main" val="3322150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13.21  </a:t>
            </a:r>
            <a:r>
              <a:rPr lang="en-US" sz="1200" kern="1200" dirty="0" smtClean="0">
                <a:solidFill>
                  <a:schemeClr val="tx1"/>
                </a:solidFill>
                <a:effectLst/>
                <a:latin typeface="+mn-lt"/>
                <a:ea typeface="ＭＳ Ｐゴシック" pitchFamily="-110" charset="-128"/>
                <a:cs typeface="ＭＳ Ｐゴシック" pitchFamily="-110" charset="-128"/>
              </a:rPr>
              <a:t>Average myofibril cross-sectional area (XSA) for normal (norm), no-necdin (n-n), and necdin-overexpressing (n-o) mice of </a:t>
            </a:r>
            <a:r>
              <a:rPr lang="en-US" sz="1200" kern="1200" dirty="0" err="1" smtClean="0">
                <a:solidFill>
                  <a:schemeClr val="tx1"/>
                </a:solidFill>
                <a:effectLst/>
                <a:latin typeface="+mn-lt"/>
                <a:ea typeface="ＭＳ Ｐゴシック" pitchFamily="-110" charset="-128"/>
                <a:cs typeface="ＭＳ Ｐゴシック" pitchFamily="-110" charset="-128"/>
              </a:rPr>
              <a:t>tibialis</a:t>
            </a:r>
            <a:r>
              <a:rPr lang="en-US" sz="1200" kern="1200" dirty="0" smtClean="0">
                <a:solidFill>
                  <a:schemeClr val="tx1"/>
                </a:solidFill>
                <a:effectLst/>
                <a:latin typeface="+mn-lt"/>
                <a:ea typeface="ＭＳ Ｐゴシック" pitchFamily="-110" charset="-128"/>
                <a:cs typeface="ＭＳ Ｐゴシック" pitchFamily="-110" charset="-128"/>
              </a:rPr>
              <a:t> anterior (TA) (a) and soleus (So) (b) muscle in 60 day old mice.  * = average significantly different from normal (P &lt; 0.05), and *** = average highly significantly different from normal (P &lt; 0.001).</a:t>
            </a:r>
            <a:r>
              <a:rPr lang="en-US" sz="1200" b="1" kern="1200" dirty="0" smtClean="0">
                <a:solidFill>
                  <a:schemeClr val="tx1"/>
                </a:solidFill>
                <a:effectLst/>
                <a:latin typeface="+mn-lt"/>
                <a:ea typeface="ＭＳ Ｐゴシック" pitchFamily="-110" charset="-128"/>
                <a:cs typeface="ＭＳ Ｐゴシック" pitchFamily="-110" charset="-128"/>
              </a:rPr>
              <a:t>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61</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62</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63</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64</a:t>
            </a:fld>
            <a:endParaRPr lang="en-US"/>
          </a:p>
        </p:txBody>
      </p:sp>
    </p:spTree>
    <p:extLst>
      <p:ext uri="{BB962C8B-B14F-4D97-AF65-F5344CB8AC3E}">
        <p14:creationId xmlns:p14="http://schemas.microsoft.com/office/powerpoint/2010/main" val="9304784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13.22  </a:t>
            </a:r>
            <a:r>
              <a:rPr lang="en-US" sz="1200" kern="1200" dirty="0" smtClean="0">
                <a:solidFill>
                  <a:schemeClr val="tx1"/>
                </a:solidFill>
                <a:effectLst/>
                <a:latin typeface="+mn-lt"/>
                <a:ea typeface="ＭＳ Ｐゴシック" pitchFamily="-110" charset="-128"/>
                <a:cs typeface="ＭＳ Ｐゴシック" pitchFamily="-110" charset="-128"/>
              </a:rPr>
              <a:t> The Venus flytrap (</a:t>
            </a:r>
            <a:r>
              <a:rPr lang="en-US" sz="1200" i="1" kern="1200" dirty="0" err="1" smtClean="0">
                <a:solidFill>
                  <a:schemeClr val="tx1"/>
                </a:solidFill>
                <a:effectLst/>
                <a:latin typeface="+mn-lt"/>
                <a:ea typeface="ＭＳ Ｐゴシック" pitchFamily="-110" charset="-128"/>
                <a:cs typeface="ＭＳ Ｐゴシック" pitchFamily="-110" charset="-128"/>
              </a:rPr>
              <a:t>Dionaea</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muscipula</a:t>
            </a:r>
            <a:r>
              <a:rPr lang="en-US" sz="1200" kern="1200" dirty="0" smtClean="0">
                <a:solidFill>
                  <a:schemeClr val="tx1"/>
                </a:solidFill>
                <a:effectLst/>
                <a:latin typeface="+mn-lt"/>
                <a:ea typeface="ＭＳ Ｐゴシック" pitchFamily="-110" charset="-128"/>
                <a:cs typeface="ＭＳ Ｐゴシック" pitchFamily="-110" charset="-128"/>
              </a:rPr>
              <a:t>) with multiple leaf traps (a) and close up of one leaf (b).</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65</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10" charset="-128"/>
                <a:cs typeface="ＭＳ Ｐゴシック" pitchFamily="-110" charset="-128"/>
              </a:rPr>
              <a:t>Figure 13.23  </a:t>
            </a:r>
            <a:r>
              <a:rPr lang="en-US" sz="1200" kern="1200" dirty="0" smtClean="0">
                <a:solidFill>
                  <a:schemeClr val="tx1"/>
                </a:solidFill>
                <a:effectLst/>
                <a:latin typeface="+mn-lt"/>
                <a:ea typeface="ＭＳ Ｐゴシック" pitchFamily="-110" charset="-128"/>
                <a:cs typeface="ＭＳ Ｐゴシック" pitchFamily="-110" charset="-128"/>
              </a:rPr>
              <a:t>This graph shows the action potentials and contraction of a Venus flytrap leaf in response to deflection of trigger hairs.  The top trace is the action potential measured on an oscilloscope, and the bottom is the contraction measured with a force transducer.  The heavy lines on the y-axis are 5 millivolt intervals and the heavy lines on the x-axis are 0.2 second intervals.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66</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13.6</a:t>
            </a:r>
            <a:r>
              <a:rPr lang="en-US" sz="1200" kern="1200" dirty="0" smtClean="0">
                <a:solidFill>
                  <a:schemeClr val="tx1"/>
                </a:solidFill>
                <a:effectLst/>
                <a:latin typeface="+mn-lt"/>
                <a:ea typeface="ＭＳ Ｐゴシック" pitchFamily="-110" charset="-128"/>
                <a:cs typeface="ＭＳ Ｐゴシック" pitchFamily="-110" charset="-128"/>
              </a:rPr>
              <a:t>  Amplitude and duration of the first ineffective and second effective action potentials after stimulation of trigger hairs on Venus flytraps.  Averages are for 31 separate leaves, and standard errors are in parentheses.  Amplitude is in millivolts (mv) and duration is in milliseconds (</a:t>
            </a:r>
            <a:r>
              <a:rPr lang="en-US" sz="1200" kern="1200" dirty="0" err="1" smtClean="0">
                <a:solidFill>
                  <a:schemeClr val="tx1"/>
                </a:solidFill>
                <a:effectLst/>
                <a:latin typeface="+mn-lt"/>
                <a:ea typeface="ＭＳ Ｐゴシック" pitchFamily="-110" charset="-128"/>
                <a:cs typeface="ＭＳ Ｐゴシック" pitchFamily="-110" charset="-128"/>
              </a:rPr>
              <a:t>msec</a:t>
            </a:r>
            <a:r>
              <a:rPr lang="en-US" sz="1200" kern="1200" dirty="0" smtClean="0">
                <a:solidFill>
                  <a:schemeClr val="tx1"/>
                </a:solidFill>
                <a:effectLst/>
                <a:latin typeface="+mn-lt"/>
                <a:ea typeface="ＭＳ Ｐゴシック" pitchFamily="-110" charset="-128"/>
                <a:cs typeface="ＭＳ Ｐゴシック" pitchFamily="-110" charset="-128"/>
              </a:rPr>
              <a:t>).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67</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13.24 </a:t>
            </a:r>
            <a:r>
              <a:rPr lang="en-US" sz="1200" kern="1200" dirty="0" smtClean="0">
                <a:solidFill>
                  <a:schemeClr val="tx1"/>
                </a:solidFill>
                <a:effectLst/>
                <a:latin typeface="+mn-lt"/>
                <a:ea typeface="ＭＳ Ｐゴシック" pitchFamily="-110" charset="-128"/>
                <a:cs typeface="ＭＳ Ｐゴシック" pitchFamily="-110" charset="-128"/>
              </a:rPr>
              <a:t>Dependence of the distance between rims of lobes on injected charge using two Ag/</a:t>
            </a:r>
            <a:r>
              <a:rPr lang="en-US" sz="1200" kern="1200" dirty="0" err="1" smtClean="0">
                <a:solidFill>
                  <a:schemeClr val="tx1"/>
                </a:solidFill>
                <a:effectLst/>
                <a:latin typeface="+mn-lt"/>
                <a:ea typeface="ＭＳ Ｐゴシック" pitchFamily="-110" charset="-128"/>
                <a:cs typeface="ＭＳ Ｐゴシック" pitchFamily="-110" charset="-128"/>
              </a:rPr>
              <a:t>AgCl</a:t>
            </a:r>
            <a:r>
              <a:rPr lang="en-US" sz="1200" kern="1200" dirty="0" smtClean="0">
                <a:solidFill>
                  <a:schemeClr val="tx1"/>
                </a:solidFill>
                <a:effectLst/>
                <a:latin typeface="+mn-lt"/>
                <a:ea typeface="ＭＳ Ｐゴシック" pitchFamily="-110" charset="-128"/>
                <a:cs typeface="ＭＳ Ｐゴシック" pitchFamily="-110" charset="-128"/>
              </a:rPr>
              <a:t> electrodes located in a midrib (+) and in one of the lobes (−) and 3 </a:t>
            </a:r>
            <a:r>
              <a:rPr lang="en-US" sz="1200" kern="1200" dirty="0" err="1" smtClean="0">
                <a:solidFill>
                  <a:schemeClr val="tx1"/>
                </a:solidFill>
                <a:effectLst/>
                <a:latin typeface="+mn-lt"/>
                <a:ea typeface="ＭＳ Ｐゴシック" pitchFamily="-110" charset="-128"/>
                <a:cs typeface="ＭＳ Ｐゴシック" pitchFamily="-110" charset="-128"/>
              </a:rPr>
              <a:t>μC</a:t>
            </a:r>
            <a:r>
              <a:rPr lang="en-US" sz="1200" kern="1200" dirty="0" smtClean="0">
                <a:solidFill>
                  <a:schemeClr val="tx1"/>
                </a:solidFill>
                <a:effectLst/>
                <a:latin typeface="+mn-lt"/>
                <a:ea typeface="ＭＳ Ｐゴシック" pitchFamily="-110" charset="-128"/>
                <a:cs typeface="ＭＳ Ｐゴシック" pitchFamily="-110" charset="-128"/>
              </a:rPr>
              <a:t> charge was injected to the same plant every 7 s. Capacitor was charged 1 s from 1.5 V battery.</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68</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effectLst/>
                <a:latin typeface="+mn-lt"/>
                <a:ea typeface="ＭＳ Ｐゴシック" pitchFamily="-110" charset="-128"/>
                <a:cs typeface="ＭＳ Ｐゴシック" pitchFamily="-110" charset="-128"/>
              </a:rPr>
              <a:t>Table 13.9</a:t>
            </a:r>
            <a:r>
              <a:rPr lang="en-US" sz="1200" kern="120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Effect of various treatments on rate of trap closure in Venus flytraps after stimulation of trigger hairs.  Rate of closure is in degrees per second.  Numbers are averages for 20 traps </a:t>
            </a:r>
            <a:r>
              <a:rPr lang="en-US" sz="1200" u="sng" kern="12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1 standard deviation. </a:t>
            </a:r>
          </a:p>
          <a:p>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69</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7</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BME 13.1.1</a:t>
            </a:r>
            <a:r>
              <a:rPr lang="en-US" sz="1200" kern="1200" dirty="0" smtClean="0">
                <a:solidFill>
                  <a:schemeClr val="tx1"/>
                </a:solidFill>
                <a:effectLst/>
                <a:latin typeface="+mn-lt"/>
                <a:ea typeface="ＭＳ Ｐゴシック" pitchFamily="-110" charset="-128"/>
                <a:cs typeface="ＭＳ Ｐゴシック" pitchFamily="-110" charset="-128"/>
              </a:rPr>
              <a:t>. 50-50 mixture broken down into two component curves.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One way to estimate the relative areas is to split the two-peaked curve into two separate one-peaked curves so that the combined curve shown in panel (c) is the weighted sum of these two curves. In the 50-50 mixture, the curves are equally weighted, so the combined curve is simply the sum of the two curves. </a:t>
            </a:r>
            <a:r>
              <a:rPr lang="en-US" sz="1200" b="1" kern="1200" dirty="0" smtClean="0">
                <a:solidFill>
                  <a:schemeClr val="tx1"/>
                </a:solidFill>
                <a:effectLst/>
                <a:latin typeface="+mn-lt"/>
                <a:ea typeface="ＭＳ Ｐゴシック" pitchFamily="-110" charset="-128"/>
                <a:cs typeface="ＭＳ Ｐゴシック" pitchFamily="-110" charset="-128"/>
              </a:rPr>
              <a:t>Figure</a:t>
            </a:r>
            <a:r>
              <a:rPr lang="en-US" sz="1200" kern="1200" dirty="0" smtClean="0">
                <a:solidFill>
                  <a:schemeClr val="tx1"/>
                </a:solidFill>
                <a:effectLst/>
                <a:latin typeface="+mn-lt"/>
                <a:ea typeface="ＭＳ Ｐゴシック" pitchFamily="-110" charset="-128"/>
                <a:cs typeface="ＭＳ Ｐゴシック" pitchFamily="-110" charset="-128"/>
              </a:rPr>
              <a:t> BME 13.1.1 illustrates this process.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8</a:t>
            </a:fld>
            <a:endParaRPr lang="en-US"/>
          </a:p>
        </p:txBody>
      </p:sp>
    </p:spTree>
    <p:extLst>
      <p:ext uri="{BB962C8B-B14F-4D97-AF65-F5344CB8AC3E}">
        <p14:creationId xmlns:p14="http://schemas.microsoft.com/office/powerpoint/2010/main" val="47665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ea typeface="ＭＳ Ｐゴシック"/>
                <a:cs typeface="ＭＳ Ｐゴシック"/>
              </a:rPr>
              <a:t>Talking</a:t>
            </a:r>
            <a:r>
              <a:rPr lang="en-US" b="1" baseline="0" dirty="0" smtClean="0">
                <a:ea typeface="ＭＳ Ｐゴシック"/>
                <a:cs typeface="ＭＳ Ｐゴシック"/>
              </a:rPr>
              <a:t> Points: </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10</a:t>
            </a:fld>
            <a:endParaRPr lang="en-US"/>
          </a:p>
        </p:txBody>
      </p:sp>
    </p:spTree>
    <p:extLst>
      <p:ext uri="{BB962C8B-B14F-4D97-AF65-F5344CB8AC3E}">
        <p14:creationId xmlns:p14="http://schemas.microsoft.com/office/powerpoint/2010/main" val="47665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1618DEE-6DCA-42E3-B161-AEF6352673A3}"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9D91C7-928B-4484-BD88-622A1807D0B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F1956B-3FA3-4037-9CD6-F91603F34D3C}"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962786-4C2B-4005-A1B5-D6CC5BD3D48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9C7606-4727-4D9D-9DBC-1B77839C64BF}"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798D3D-CDFF-4809-A9D2-2CF78CF3501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91D726-8FF3-44E7-804B-AE0A2B8B9FF9}"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89AEC0-77B5-4761-8DFC-03CBC901DD7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B30B69-AE1D-4795-B454-DEC423D9C9AB}"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30A955-B500-4FA6-BEF0-0B1DE83D621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5D6FDA6-3F86-4166-8C8E-6FE5474F62B5}"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8DADF2-DF4A-4FD9-A06D-3EB1E4D18C6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4F07DE-5F26-464F-8892-10A79A6D4BB4}" type="datetime1">
              <a:rPr lang="en-US"/>
              <a:pPr>
                <a:defRPr/>
              </a:pPr>
              <a:t>8/16/13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4835B44-731E-46D1-A3BE-384507AB03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4CADCB-07EA-4407-ABD4-5F6D2DBD7744}" type="datetime1">
              <a:rPr lang="en-US"/>
              <a:pPr>
                <a:defRPr/>
              </a:pPr>
              <a:t>8/16/13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B2E1B7-21BD-4850-8BC3-DFB38C57770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3CEF54-FE33-49B4-B0D0-C8C265185E35}" type="datetime1">
              <a:rPr lang="en-US"/>
              <a:pPr>
                <a:defRPr/>
              </a:pPr>
              <a:t>8/16/13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60DCA2B-B2E9-4F9C-B263-4D8B5AF98C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065385-1431-4F97-B953-B4A2919C7205}"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941D3E-F9F8-47FF-97A3-8E470127E4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FE522E-B55B-4CFE-A3FE-1022C524D80D}"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9937D6-9F70-4B14-887E-F0A2C458E22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ea typeface="ＭＳ Ｐゴシック" pitchFamily="-110" charset="-128"/>
                <a:cs typeface="+mn-cs"/>
              </a:defRPr>
            </a:lvl1pPr>
          </a:lstStyle>
          <a:p>
            <a:pPr>
              <a:defRPr/>
            </a:pPr>
            <a:fld id="{387BC215-9F17-4B72-924B-E908CDD8A944}" type="datetime1">
              <a:rPr lang="en-US"/>
              <a:pPr>
                <a:defRPr/>
              </a:pPr>
              <a:t>8/16/13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ea typeface="ＭＳ Ｐゴシック" pitchFamily="-110" charset="-128"/>
                <a:cs typeface="+mn-cs"/>
              </a:defRPr>
            </a:lvl1pPr>
          </a:lstStyle>
          <a:p>
            <a:pPr>
              <a:defRPr/>
            </a:pPr>
            <a:fld id="{F8E84652-9F2F-4100-8485-3CD1364162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6pPr>
      <a:lvl7pPr marL="9144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7pPr>
      <a:lvl8pPr marL="13716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8pPr>
      <a:lvl9pPr marL="18288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2" charset="-128"/>
          <a:cs typeface="ＭＳ Ｐゴシック" pitchFamily="3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2"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2"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2"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2.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www.youtube.com/watch?v=CepeYFvqmk4" TargetMode="External"/><Relationship Id="rId5" Type="http://schemas.openxmlformats.org/officeDocument/2006/relationships/hyperlink" Target="http://www.bio.davidson.edu/misc/movies/musclcp.mov" TargetMode="External"/><Relationship Id="rId6" Type="http://schemas.openxmlformats.org/officeDocument/2006/relationships/hyperlink" Target="http://www.youtube.com/watch?v=xhgDbjrrmFg" TargetMode="External"/><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youtube.com/watch?v=VQ4OMSi6qAg" TargetMode="External"/><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hyperlink" Target="http://www.bio.davidson.edu/misc/movies/tropotropo.mov" TargetMode="External"/><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29.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1.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5.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7.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w="9525">
            <a:noFill/>
            <a:miter lim="800000"/>
            <a:headEnd/>
            <a:tailEnd/>
          </a:ln>
        </p:spPr>
        <p:txBody>
          <a:bodyPr>
            <a:spAutoFit/>
          </a:bodyPr>
          <a:lstStyle/>
          <a:p>
            <a:pPr algn="ctr"/>
            <a:r>
              <a:rPr lang="en-US" sz="4800">
                <a:latin typeface="Times New Roman" pitchFamily="18" charset="0"/>
              </a:rPr>
              <a:t>Integrating Concepts in Biology</a:t>
            </a:r>
          </a:p>
        </p:txBody>
      </p:sp>
      <p:sp>
        <p:nvSpPr>
          <p:cNvPr id="2051" name="TextBox 2"/>
          <p:cNvSpPr txBox="1">
            <a:spLocks noChangeArrowheads="1"/>
          </p:cNvSpPr>
          <p:nvPr/>
        </p:nvSpPr>
        <p:spPr bwMode="auto">
          <a:xfrm>
            <a:off x="0" y="1483161"/>
            <a:ext cx="9144000" cy="2308324"/>
          </a:xfrm>
          <a:prstGeom prst="rect">
            <a:avLst/>
          </a:prstGeom>
          <a:noFill/>
          <a:ln w="9525">
            <a:noFill/>
            <a:miter lim="800000"/>
            <a:headEnd/>
            <a:tailEnd/>
          </a:ln>
        </p:spPr>
        <p:txBody>
          <a:bodyPr>
            <a:spAutoFit/>
          </a:bodyPr>
          <a:lstStyle/>
          <a:p>
            <a:pPr algn="ctr"/>
            <a:r>
              <a:rPr lang="en-US" sz="3600" dirty="0" smtClean="0">
                <a:latin typeface="Times New Roman" pitchFamily="18" charset="0"/>
                <a:cs typeface="Times New Roman" pitchFamily="18" charset="0"/>
              </a:rPr>
              <a:t>Chapter 13: Cells at the Organismal Level</a:t>
            </a:r>
          </a:p>
          <a:p>
            <a:pPr algn="ctr"/>
            <a:endParaRPr lang="en-US" sz="3600" dirty="0">
              <a:latin typeface="Times New Roman" pitchFamily="18" charset="0"/>
              <a:cs typeface="Times New Roman" pitchFamily="18" charset="0"/>
            </a:endParaRPr>
          </a:p>
          <a:p>
            <a:pPr algn="ctr"/>
            <a:r>
              <a:rPr lang="en-US" sz="3600" dirty="0">
                <a:latin typeface="Times New Roman" pitchFamily="18" charset="0"/>
                <a:cs typeface="Times New Roman" pitchFamily="18" charset="0"/>
              </a:rPr>
              <a:t>Section </a:t>
            </a:r>
            <a:r>
              <a:rPr lang="en-US" sz="3600" dirty="0" smtClean="0">
                <a:latin typeface="Times New Roman" pitchFamily="18" charset="0"/>
                <a:cs typeface="Times New Roman" pitchFamily="18" charset="0"/>
              </a:rPr>
              <a:t>13.1: How </a:t>
            </a:r>
            <a:r>
              <a:rPr lang="en-US" sz="3600" dirty="0">
                <a:latin typeface="Times New Roman" pitchFamily="18" charset="0"/>
                <a:cs typeface="Times New Roman" pitchFamily="18" charset="0"/>
              </a:rPr>
              <a:t>do genetic diseases affect cells and organisms?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635" y="3360867"/>
            <a:ext cx="6672171" cy="318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2247" y="77582"/>
            <a:ext cx="7307705" cy="1200329"/>
          </a:xfrm>
          <a:prstGeom prst="rect">
            <a:avLst/>
          </a:prstGeom>
        </p:spPr>
        <p:txBody>
          <a:bodyPr wrap="square">
            <a:spAutoFit/>
          </a:bodyPr>
          <a:lstStyle/>
          <a:p>
            <a:r>
              <a:rPr lang="en-US" sz="3600" i="1" dirty="0">
                <a:latin typeface="Times New Roman" pitchFamily="18" charset="0"/>
                <a:cs typeface="Times New Roman" pitchFamily="18" charset="0"/>
              </a:rPr>
              <a:t>Bio-Math Exploration 13.1: What is in the mixture?</a:t>
            </a: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sp>
        <p:nvSpPr>
          <p:cNvPr id="2" name="Rectangle 1"/>
          <p:cNvSpPr/>
          <p:nvPr/>
        </p:nvSpPr>
        <p:spPr>
          <a:xfrm>
            <a:off x="382247" y="1166843"/>
            <a:ext cx="8327800" cy="2308324"/>
          </a:xfrm>
          <a:prstGeom prst="rect">
            <a:avLst/>
          </a:prstGeom>
        </p:spPr>
        <p:txBody>
          <a:bodyPr wrap="square">
            <a:spAutoFit/>
          </a:bodyPr>
          <a:lstStyle/>
          <a:p>
            <a:pPr marL="285750" indent="-285750">
              <a:buFont typeface="Arial" pitchFamily="34" charset="0"/>
              <a:buChar char="•"/>
            </a:pPr>
            <a:r>
              <a:rPr lang="en-US" sz="2400" dirty="0">
                <a:latin typeface="Times New Roman" pitchFamily="18" charset="0"/>
                <a:cs typeface="Times New Roman" pitchFamily="18" charset="0"/>
              </a:rPr>
              <a:t>13.1d: Using the default proportion of 0.3 normal hemoglobin, explain why the two peaks are so far below and above, respectively, the original curves. </a:t>
            </a:r>
            <a:endParaRPr lang="en-US" sz="2400" dirty="0" smtClean="0">
              <a:latin typeface="Times New Roman" pitchFamily="18" charset="0"/>
              <a:cs typeface="Times New Roman" pitchFamily="18" charset="0"/>
            </a:endParaRP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The combined curve is weighted in favor of the 2</a:t>
            </a:r>
            <a:r>
              <a:rPr lang="en-US" sz="2400" baseline="30000" dirty="0" smtClean="0">
                <a:solidFill>
                  <a:srgbClr val="FF0000"/>
                </a:solidFill>
                <a:latin typeface="Times New Roman" pitchFamily="18" charset="0"/>
                <a:cs typeface="Times New Roman" pitchFamily="18" charset="0"/>
              </a:rPr>
              <a:t>nd</a:t>
            </a:r>
            <a:r>
              <a:rPr lang="en-US" sz="2400" dirty="0" smtClean="0">
                <a:solidFill>
                  <a:srgbClr val="FF0000"/>
                </a:solidFill>
                <a:latin typeface="Times New Roman" pitchFamily="18" charset="0"/>
                <a:cs typeface="Times New Roman" pitchFamily="18" charset="0"/>
              </a:rPr>
              <a:t> curve, which makes it higher than the 2</a:t>
            </a:r>
            <a:r>
              <a:rPr lang="en-US" sz="2400" baseline="30000" dirty="0" smtClean="0">
                <a:solidFill>
                  <a:srgbClr val="FF0000"/>
                </a:solidFill>
                <a:latin typeface="Times New Roman" pitchFamily="18" charset="0"/>
                <a:cs typeface="Times New Roman" pitchFamily="18" charset="0"/>
              </a:rPr>
              <a:t>nd</a:t>
            </a:r>
            <a:r>
              <a:rPr lang="en-US" sz="2400" dirty="0" smtClean="0">
                <a:solidFill>
                  <a:srgbClr val="FF0000"/>
                </a:solidFill>
                <a:latin typeface="Times New Roman" pitchFamily="18" charset="0"/>
                <a:cs typeface="Times New Roman" pitchFamily="18" charset="0"/>
              </a:rPr>
              <a:t> peak and makes the 1</a:t>
            </a:r>
            <a:r>
              <a:rPr lang="en-US" sz="2400" baseline="30000" dirty="0" smtClean="0">
                <a:solidFill>
                  <a:srgbClr val="FF0000"/>
                </a:solidFill>
                <a:latin typeface="Times New Roman" pitchFamily="18" charset="0"/>
                <a:cs typeface="Times New Roman" pitchFamily="18" charset="0"/>
              </a:rPr>
              <a:t>st</a:t>
            </a:r>
            <a:r>
              <a:rPr lang="en-US" sz="2400" dirty="0" smtClean="0">
                <a:solidFill>
                  <a:srgbClr val="FF0000"/>
                </a:solidFill>
                <a:latin typeface="Times New Roman" pitchFamily="18" charset="0"/>
                <a:cs typeface="Times New Roman" pitchFamily="18" charset="0"/>
              </a:rPr>
              <a:t> peak lower than the peak in the 1</a:t>
            </a:r>
            <a:r>
              <a:rPr lang="en-US" sz="2400" baseline="30000" dirty="0" smtClean="0">
                <a:solidFill>
                  <a:srgbClr val="FF0000"/>
                </a:solidFill>
                <a:latin typeface="Times New Roman" pitchFamily="18" charset="0"/>
                <a:cs typeface="Times New Roman" pitchFamily="18" charset="0"/>
              </a:rPr>
              <a:t>st</a:t>
            </a:r>
            <a:r>
              <a:rPr lang="en-US" sz="2400" dirty="0" smtClean="0">
                <a:solidFill>
                  <a:srgbClr val="FF0000"/>
                </a:solidFill>
                <a:latin typeface="Times New Roman" pitchFamily="18" charset="0"/>
                <a:cs typeface="Times New Roman" pitchFamily="18" charset="0"/>
              </a:rPr>
              <a:t> curve.</a:t>
            </a:r>
            <a:endParaRPr lang="en-US" sz="2400" dirty="0">
              <a:solidFill>
                <a:srgbClr val="FF0000"/>
              </a:solidFill>
              <a:latin typeface="Times New Roman" pitchFamily="18" charset="0"/>
              <a:cs typeface="Times New Roman" pitchFamily="18" charset="0"/>
            </a:endParaRPr>
          </a:p>
        </p:txBody>
      </p:sp>
      <p:cxnSp>
        <p:nvCxnSpPr>
          <p:cNvPr id="7" name="Straight Arrow Connector 6"/>
          <p:cNvCxnSpPr/>
          <p:nvPr/>
        </p:nvCxnSpPr>
        <p:spPr>
          <a:xfrm>
            <a:off x="4686300" y="3475167"/>
            <a:ext cx="266700" cy="12111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257800" y="3009900"/>
            <a:ext cx="1866900" cy="13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2875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7" y="77582"/>
            <a:ext cx="7307705" cy="1200329"/>
          </a:xfrm>
          <a:prstGeom prst="rect">
            <a:avLst/>
          </a:prstGeom>
        </p:spPr>
        <p:txBody>
          <a:bodyPr wrap="square">
            <a:spAutoFit/>
          </a:bodyPr>
          <a:lstStyle/>
          <a:p>
            <a:r>
              <a:rPr lang="en-US" sz="3600" i="1" dirty="0">
                <a:latin typeface="Times New Roman" pitchFamily="18" charset="0"/>
                <a:cs typeface="Times New Roman" pitchFamily="18" charset="0"/>
              </a:rPr>
              <a:t>Bio-Math Exploration 13.1: What is in the mixture?</a:t>
            </a: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sp>
        <p:nvSpPr>
          <p:cNvPr id="2" name="Rectangle 1"/>
          <p:cNvSpPr/>
          <p:nvPr/>
        </p:nvSpPr>
        <p:spPr>
          <a:xfrm>
            <a:off x="382247" y="1166843"/>
            <a:ext cx="8327800" cy="1200329"/>
          </a:xfrm>
          <a:prstGeom prst="rect">
            <a:avLst/>
          </a:prstGeom>
        </p:spPr>
        <p:txBody>
          <a:bodyPr wrap="square">
            <a:spAutoFit/>
          </a:bodyPr>
          <a:lstStyle/>
          <a:p>
            <a:pPr marL="285750" indent="-285750">
              <a:buFont typeface="Arial" pitchFamily="34" charset="0"/>
              <a:buChar char="•"/>
            </a:pPr>
            <a:r>
              <a:rPr lang="en-US" sz="2400" dirty="0" smtClean="0">
                <a:latin typeface="Times New Roman" pitchFamily="18" charset="0"/>
                <a:cs typeface="Times New Roman" pitchFamily="18" charset="0"/>
              </a:rPr>
              <a:t>13.1e</a:t>
            </a:r>
            <a:r>
              <a:rPr lang="en-US" sz="2400" dirty="0">
                <a:latin typeface="Times New Roman" pitchFamily="18" charset="0"/>
                <a:cs typeface="Times New Roman" pitchFamily="18" charset="0"/>
              </a:rPr>
              <a:t>: Set the proportion of normal hemoglobin (cell B7) to 0 and describe the resulting combined curve. Repeat with the proportion set to 1</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676525"/>
            <a:ext cx="43053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1" y="2697163"/>
            <a:ext cx="43053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H="1">
            <a:off x="3543300" y="1504950"/>
            <a:ext cx="4648200" cy="15621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067050" y="2152650"/>
            <a:ext cx="3009900" cy="123825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3902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 37"/>
          <p:cNvPicPr>
            <a:picLocks noChangeAspect="1"/>
          </p:cNvPicPr>
          <p:nvPr/>
        </p:nvPicPr>
        <p:blipFill rotWithShape="1">
          <a:blip r:embed="rId3" cstate="print"/>
          <a:srcRect l="3023" t="7841" r="2739" b="15306"/>
          <a:stretch/>
        </p:blipFill>
        <p:spPr bwMode="auto">
          <a:xfrm>
            <a:off x="1218082" y="4779479"/>
            <a:ext cx="4325468" cy="1977243"/>
          </a:xfrm>
          <a:prstGeom prst="rect">
            <a:avLst/>
          </a:prstGeom>
          <a:noFill/>
          <a:ln w="9525">
            <a:noFill/>
            <a:miter lim="800000"/>
            <a:headEnd/>
            <a:tailEnd/>
          </a:ln>
        </p:spPr>
      </p:pic>
      <p:sp>
        <p:nvSpPr>
          <p:cNvPr id="3" name="Rectangle 2"/>
          <p:cNvSpPr/>
          <p:nvPr/>
        </p:nvSpPr>
        <p:spPr>
          <a:xfrm>
            <a:off x="382247" y="77582"/>
            <a:ext cx="7307705" cy="1200329"/>
          </a:xfrm>
          <a:prstGeom prst="rect">
            <a:avLst/>
          </a:prstGeom>
        </p:spPr>
        <p:txBody>
          <a:bodyPr wrap="square">
            <a:spAutoFit/>
          </a:bodyPr>
          <a:lstStyle/>
          <a:p>
            <a:r>
              <a:rPr lang="en-US" sz="3600" i="1" dirty="0">
                <a:latin typeface="Times New Roman" pitchFamily="18" charset="0"/>
                <a:cs typeface="Times New Roman" pitchFamily="18" charset="0"/>
              </a:rPr>
              <a:t>Bio-Math Exploration 13.1: What is in the mixture?</a:t>
            </a: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sp>
        <p:nvSpPr>
          <p:cNvPr id="2" name="Rectangle 1"/>
          <p:cNvSpPr/>
          <p:nvPr/>
        </p:nvSpPr>
        <p:spPr>
          <a:xfrm>
            <a:off x="382247" y="1166843"/>
            <a:ext cx="8327800" cy="1569660"/>
          </a:xfrm>
          <a:prstGeom prst="rect">
            <a:avLst/>
          </a:prstGeom>
        </p:spPr>
        <p:txBody>
          <a:bodyPr wrap="square">
            <a:spAutoFit/>
          </a:bodyPr>
          <a:lstStyle/>
          <a:p>
            <a:pPr marL="285750" indent="-285750">
              <a:buFont typeface="Arial" pitchFamily="34" charset="0"/>
              <a:buChar char="•"/>
            </a:pPr>
            <a:r>
              <a:rPr lang="en-US" sz="2400" dirty="0" smtClean="0">
                <a:latin typeface="Times New Roman" pitchFamily="18" charset="0"/>
                <a:cs typeface="Times New Roman" pitchFamily="18" charset="0"/>
              </a:rPr>
              <a:t>13.1f</a:t>
            </a:r>
            <a:r>
              <a:rPr lang="en-US" sz="2400" dirty="0">
                <a:latin typeface="Times New Roman" pitchFamily="18" charset="0"/>
                <a:cs typeface="Times New Roman" pitchFamily="18" charset="0"/>
              </a:rPr>
              <a:t>: Set the proportion of normal hemoglobin to 0.5. Compare the resulting combined curve to that in Figure 13.3(d), and compare the graph of all three curves to Figure BME 13.1.1</a:t>
            </a:r>
            <a:r>
              <a:rPr lang="en-US" sz="2400" dirty="0" smtClean="0">
                <a:latin typeface="Times New Roman" pitchFamily="18" charset="0"/>
                <a:cs typeface="Times New Roman" pitchFamily="18" charset="0"/>
              </a:rPr>
              <a:t>.</a:t>
            </a:r>
          </a:p>
          <a:p>
            <a:pPr marL="285750" indent="-285750">
              <a:buFont typeface="Arial" pitchFamily="34" charset="0"/>
              <a:buChar char="•"/>
            </a:pPr>
            <a:endParaRPr lang="en-US" sz="2400" dirty="0">
              <a:latin typeface="Times New Roman" pitchFamily="18" charset="0"/>
              <a:cs typeface="Times New Roman" pitchFamily="18" charset="0"/>
            </a:endParaRPr>
          </a:p>
        </p:txBody>
      </p:sp>
      <p:pic>
        <p:nvPicPr>
          <p:cNvPr id="5" name="Picture 4" descr="figure13_4.png"/>
          <p:cNvPicPr/>
          <p:nvPr/>
        </p:nvPicPr>
        <p:blipFill rotWithShape="1">
          <a:blip r:embed="rId4" cstate="print"/>
          <a:srcRect l="49288" t="65267" r="14875" b="1"/>
          <a:stretch/>
        </p:blipFill>
        <p:spPr>
          <a:xfrm>
            <a:off x="4897611" y="2904968"/>
            <a:ext cx="3812436" cy="2767882"/>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52" y="2439848"/>
            <a:ext cx="3807995" cy="2339631"/>
          </a:xfrm>
          <a:prstGeom prst="rect">
            <a:avLst/>
          </a:prstGeom>
          <a:noFill/>
          <a:ln>
            <a:noFill/>
          </a:ln>
          <a:effectLst/>
        </p:spPr>
      </p:pic>
      <p:cxnSp>
        <p:nvCxnSpPr>
          <p:cNvPr id="9" name="Straight Arrow Connector 8"/>
          <p:cNvCxnSpPr/>
          <p:nvPr/>
        </p:nvCxnSpPr>
        <p:spPr>
          <a:xfrm flipH="1">
            <a:off x="4229100" y="1504950"/>
            <a:ext cx="2574730" cy="15621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20877" y="1955453"/>
            <a:ext cx="0" cy="1111597"/>
          </a:xfrm>
          <a:prstGeom prst="straightConnector1">
            <a:avLst/>
          </a:prstGeom>
          <a:ln w="3810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381500" y="2286000"/>
            <a:ext cx="2574730" cy="3143250"/>
          </a:xfrm>
          <a:prstGeom prst="straightConnector1">
            <a:avLst/>
          </a:prstGeom>
          <a:ln w="38100">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1573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7" y="77582"/>
            <a:ext cx="7307705" cy="1200329"/>
          </a:xfrm>
          <a:prstGeom prst="rect">
            <a:avLst/>
          </a:prstGeom>
        </p:spPr>
        <p:txBody>
          <a:bodyPr wrap="square">
            <a:spAutoFit/>
          </a:bodyPr>
          <a:lstStyle/>
          <a:p>
            <a:r>
              <a:rPr lang="en-US" sz="3600" i="1" dirty="0">
                <a:latin typeface="Times New Roman" pitchFamily="18" charset="0"/>
                <a:cs typeface="Times New Roman" pitchFamily="18" charset="0"/>
              </a:rPr>
              <a:t>Bio-Math Exploration 13.1: What is in the mixture?</a:t>
            </a: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sp>
        <p:nvSpPr>
          <p:cNvPr id="2" name="Rectangle 1"/>
          <p:cNvSpPr/>
          <p:nvPr/>
        </p:nvSpPr>
        <p:spPr>
          <a:xfrm>
            <a:off x="382247" y="1166843"/>
            <a:ext cx="8327800" cy="1569660"/>
          </a:xfrm>
          <a:prstGeom prst="rect">
            <a:avLst/>
          </a:prstGeom>
        </p:spPr>
        <p:txBody>
          <a:bodyPr wrap="square">
            <a:spAutoFit/>
          </a:bodyPr>
          <a:lstStyle/>
          <a:p>
            <a:pPr marL="285750" indent="-285750">
              <a:buFont typeface="Arial" pitchFamily="34" charset="0"/>
              <a:buChar char="•"/>
            </a:pPr>
            <a:r>
              <a:rPr lang="en-US" sz="2400" dirty="0" smtClean="0">
                <a:latin typeface="Times New Roman" pitchFamily="18" charset="0"/>
                <a:cs typeface="Times New Roman" pitchFamily="18" charset="0"/>
              </a:rPr>
              <a:t>13.1g</a:t>
            </a:r>
            <a:r>
              <a:rPr lang="en-US" sz="2400" dirty="0">
                <a:latin typeface="Times New Roman" pitchFamily="18" charset="0"/>
                <a:cs typeface="Times New Roman" pitchFamily="18" charset="0"/>
              </a:rPr>
              <a:t>: Experiment with the proportion of normal hemoglobin to find a value that produces a combined curve that you think most closely matches the one in Figure </a:t>
            </a:r>
            <a:r>
              <a:rPr lang="en-US" sz="2400" dirty="0" smtClean="0">
                <a:latin typeface="Times New Roman" pitchFamily="18" charset="0"/>
                <a:cs typeface="Times New Roman" pitchFamily="18" charset="0"/>
              </a:rPr>
              <a:t>13.2(c).</a:t>
            </a: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0.63 of normal, 0.37 sickle-cell is shown on top graph.</a:t>
            </a:r>
            <a:endParaRPr lang="en-US" sz="2400" dirty="0">
              <a:solidFill>
                <a:srgbClr val="FF0000"/>
              </a:solidFill>
              <a:latin typeface="Times New Roman" pitchFamily="18" charset="0"/>
              <a:cs typeface="Times New Roman" pitchFamily="18" charset="0"/>
            </a:endParaRPr>
          </a:p>
        </p:txBody>
      </p:sp>
      <p:pic>
        <p:nvPicPr>
          <p:cNvPr id="5" name="Picture 4" descr="figure13_4.png"/>
          <p:cNvPicPr>
            <a:picLocks noChangeAspect="1"/>
          </p:cNvPicPr>
          <p:nvPr/>
        </p:nvPicPr>
        <p:blipFill rotWithShape="1">
          <a:blip r:embed="rId3" cstate="print"/>
          <a:srcRect l="50000" t="11602" b="55068"/>
          <a:stretch/>
        </p:blipFill>
        <p:spPr>
          <a:xfrm>
            <a:off x="1917241" y="4760808"/>
            <a:ext cx="4997909" cy="1901374"/>
          </a:xfrm>
          <a:prstGeom prst="rect">
            <a:avLst/>
          </a:prstGeom>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984" y="2828402"/>
            <a:ext cx="3611561" cy="209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105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337" y="104931"/>
            <a:ext cx="8757178" cy="1569660"/>
          </a:xfrm>
          <a:prstGeom prst="rect">
            <a:avLst/>
          </a:prstGeom>
        </p:spPr>
        <p:txBody>
          <a:bodyPr wrap="square">
            <a:spAutoFit/>
          </a:bodyPr>
          <a:lstStyle/>
          <a:p>
            <a:pPr algn="ctr"/>
            <a:r>
              <a:rPr lang="en-US" sz="3200" dirty="0" smtClean="0">
                <a:latin typeface="Times New Roman" pitchFamily="18" charset="0"/>
                <a:cs typeface="Times New Roman" pitchFamily="18" charset="0"/>
              </a:rPr>
              <a:t>Peptide </a:t>
            </a:r>
            <a:r>
              <a:rPr lang="en-US" sz="3200" dirty="0">
                <a:latin typeface="Times New Roman" pitchFamily="18" charset="0"/>
                <a:cs typeface="Times New Roman" pitchFamily="18" charset="0"/>
              </a:rPr>
              <a:t>fingerprint of normal hemoglobin </a:t>
            </a:r>
            <a:r>
              <a:rPr lang="en-US" sz="3200" dirty="0" smtClean="0">
                <a:latin typeface="Times New Roman" pitchFamily="18" charset="0"/>
                <a:cs typeface="Times New Roman" pitchFamily="18" charset="0"/>
              </a:rPr>
              <a:t>and </a:t>
            </a:r>
            <a:r>
              <a:rPr lang="en-US" sz="3200" dirty="0">
                <a:latin typeface="Times New Roman" pitchFamily="18" charset="0"/>
                <a:cs typeface="Times New Roman" pitchFamily="18" charset="0"/>
              </a:rPr>
              <a:t>tracings </a:t>
            </a:r>
            <a:r>
              <a:rPr lang="en-US" sz="3200" dirty="0" smtClean="0">
                <a:latin typeface="Times New Roman" pitchFamily="18" charset="0"/>
                <a:cs typeface="Times New Roman" pitchFamily="18" charset="0"/>
              </a:rPr>
              <a:t>of </a:t>
            </a:r>
            <a:r>
              <a:rPr lang="en-US" sz="3200" dirty="0">
                <a:latin typeface="Times New Roman" pitchFamily="18" charset="0"/>
                <a:cs typeface="Times New Roman" pitchFamily="18" charset="0"/>
              </a:rPr>
              <a:t>normal </a:t>
            </a:r>
            <a:r>
              <a:rPr lang="en-US" sz="3200" dirty="0" smtClean="0">
                <a:latin typeface="Times New Roman" pitchFamily="18" charset="0"/>
                <a:cs typeface="Times New Roman" pitchFamily="18" charset="0"/>
              </a:rPr>
              <a:t>and </a:t>
            </a:r>
            <a:r>
              <a:rPr lang="en-US" sz="3200" dirty="0">
                <a:latin typeface="Times New Roman" pitchFamily="18" charset="0"/>
                <a:cs typeface="Times New Roman" pitchFamily="18" charset="0"/>
              </a:rPr>
              <a:t>sickle-cell hemoglobin fingerprints digested in </a:t>
            </a:r>
            <a:r>
              <a:rPr lang="en-US" sz="3200" dirty="0" smtClean="0">
                <a:latin typeface="Times New Roman" pitchFamily="18" charset="0"/>
                <a:cs typeface="Times New Roman" pitchFamily="18" charset="0"/>
              </a:rPr>
              <a:t>trypsin</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13.3 </a:t>
            </a:r>
            <a:endParaRPr lang="en-US" dirty="0">
              <a:latin typeface="Times New Roman" pitchFamily="18" charset="0"/>
              <a:cs typeface="Times New Roman" pitchFamily="18" charset="0"/>
            </a:endParaRPr>
          </a:p>
        </p:txBody>
      </p:sp>
      <p:pic>
        <p:nvPicPr>
          <p:cNvPr id="5" name="Picture 4" descr="figure13_5"/>
          <p:cNvPicPr>
            <a:picLocks noChangeAspect="1"/>
          </p:cNvPicPr>
          <p:nvPr/>
        </p:nvPicPr>
        <p:blipFill>
          <a:blip r:embed="rId3" cstate="print"/>
          <a:srcRect/>
          <a:stretch>
            <a:fillRect/>
          </a:stretch>
        </p:blipFill>
        <p:spPr bwMode="auto">
          <a:xfrm>
            <a:off x="340311" y="1674592"/>
            <a:ext cx="8555716" cy="4623896"/>
          </a:xfrm>
          <a:prstGeom prst="rect">
            <a:avLst/>
          </a:prstGeom>
          <a:noFill/>
          <a:ln w="9525">
            <a:noFill/>
            <a:miter lim="800000"/>
            <a:headEnd/>
            <a:tailEnd/>
          </a:ln>
        </p:spPr>
      </p:pic>
      <p:sp>
        <p:nvSpPr>
          <p:cNvPr id="9" name="Rectangle 8"/>
          <p:cNvSpPr/>
          <p:nvPr/>
        </p:nvSpPr>
        <p:spPr>
          <a:xfrm>
            <a:off x="3067674" y="1604636"/>
            <a:ext cx="5523252" cy="400110"/>
          </a:xfrm>
          <a:prstGeom prst="rect">
            <a:avLst/>
          </a:prstGeom>
          <a:solidFill>
            <a:schemeClr val="bg1"/>
          </a:solidFill>
        </p:spPr>
        <p:txBody>
          <a:bodyPr wrap="square">
            <a:spAutoFit/>
          </a:bodyPr>
          <a:lstStyle/>
          <a:p>
            <a:r>
              <a:rPr lang="en-US" sz="2000" dirty="0" smtClean="0">
                <a:latin typeface="Times New Roman" pitchFamily="18" charset="0"/>
                <a:cs typeface="Times New Roman" pitchFamily="18" charset="0"/>
              </a:rPr>
              <a:t>Numbers paired </a:t>
            </a:r>
            <a:r>
              <a:rPr lang="en-US" sz="2000" dirty="0">
                <a:latin typeface="Times New Roman" pitchFamily="18" charset="0"/>
                <a:cs typeface="Times New Roman" pitchFamily="18" charset="0"/>
              </a:rPr>
              <a:t>for sickle-cell hemoglobin </a:t>
            </a:r>
            <a:r>
              <a:rPr lang="en-US" sz="2000" dirty="0" smtClean="0">
                <a:latin typeface="Times New Roman" pitchFamily="18" charset="0"/>
                <a:cs typeface="Times New Roman" pitchFamily="18" charset="0"/>
              </a:rPr>
              <a:t>peptides</a:t>
            </a:r>
            <a:endParaRPr lang="en-US" sz="2000" dirty="0">
              <a:latin typeface="Times New Roman" pitchFamily="18" charset="0"/>
              <a:cs typeface="Times New Roman" pitchFamily="18" charset="0"/>
            </a:endParaRPr>
          </a:p>
        </p:txBody>
      </p:sp>
      <p:sp>
        <p:nvSpPr>
          <p:cNvPr id="12" name="Rectangle 11"/>
          <p:cNvSpPr/>
          <p:nvPr/>
        </p:nvSpPr>
        <p:spPr>
          <a:xfrm>
            <a:off x="4751519" y="3810000"/>
            <a:ext cx="247650" cy="114300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467600" y="3771900"/>
            <a:ext cx="465269" cy="114300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43550" y="2114549"/>
            <a:ext cx="1238250" cy="1015663"/>
          </a:xfrm>
          <a:prstGeom prst="rect">
            <a:avLst/>
          </a:prstGeom>
          <a:solidFill>
            <a:schemeClr val="bg1"/>
          </a:solidFill>
        </p:spPr>
        <p:txBody>
          <a:bodyPr wrap="square">
            <a:spAutoFit/>
          </a:bodyPr>
          <a:lstStyle/>
          <a:p>
            <a:r>
              <a:rPr lang="en-US" sz="2000" dirty="0" smtClean="0">
                <a:latin typeface="Times New Roman" pitchFamily="18" charset="0"/>
                <a:cs typeface="Times New Roman" pitchFamily="18" charset="0"/>
              </a:rPr>
              <a:t>Blots are NOT the same!</a:t>
            </a:r>
            <a:endParaRPr lang="en-US" sz="2000" dirty="0">
              <a:latin typeface="Times New Roman" pitchFamily="18" charset="0"/>
              <a:cs typeface="Times New Roman" pitchFamily="18" charset="0"/>
            </a:endParaRPr>
          </a:p>
        </p:txBody>
      </p:sp>
      <p:cxnSp>
        <p:nvCxnSpPr>
          <p:cNvPr id="10" name="Straight Arrow Connector 9"/>
          <p:cNvCxnSpPr/>
          <p:nvPr/>
        </p:nvCxnSpPr>
        <p:spPr>
          <a:xfrm flipH="1">
            <a:off x="4999169" y="3079580"/>
            <a:ext cx="865007" cy="776039"/>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2"/>
          </p:cNvCxnSpPr>
          <p:nvPr/>
        </p:nvCxnSpPr>
        <p:spPr>
          <a:xfrm>
            <a:off x="6162675" y="3130212"/>
            <a:ext cx="1304925" cy="877807"/>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5144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9862"/>
            <a:ext cx="3365293" cy="2308324"/>
          </a:xfrm>
          <a:prstGeom prst="rect">
            <a:avLst/>
          </a:prstGeom>
        </p:spPr>
        <p:txBody>
          <a:bodyPr wrap="square">
            <a:spAutoFit/>
          </a:bodyPr>
          <a:lstStyle/>
          <a:p>
            <a:r>
              <a:rPr lang="en-US" sz="3600" dirty="0" smtClean="0">
                <a:latin typeface="Times New Roman" pitchFamily="18" charset="0"/>
                <a:cs typeface="Times New Roman" pitchFamily="18" charset="0"/>
              </a:rPr>
              <a:t>Fingerprint </a:t>
            </a:r>
            <a:r>
              <a:rPr lang="en-US" sz="3600" dirty="0">
                <a:latin typeface="Times New Roman" pitchFamily="18" charset="0"/>
                <a:cs typeface="Times New Roman" pitchFamily="18" charset="0"/>
              </a:rPr>
              <a:t>of hemoglobin peptide 4 in Figure </a:t>
            </a:r>
            <a:r>
              <a:rPr lang="en-US" sz="3600" dirty="0" smtClean="0">
                <a:latin typeface="Times New Roman" pitchFamily="18" charset="0"/>
                <a:cs typeface="Times New Roman" pitchFamily="18" charset="0"/>
              </a:rPr>
              <a:t>13.4</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pic>
        <p:nvPicPr>
          <p:cNvPr id="5" name="Picture 4" descr="figure13_6"/>
          <p:cNvPicPr>
            <a:picLocks noChangeAspect="1"/>
          </p:cNvPicPr>
          <p:nvPr/>
        </p:nvPicPr>
        <p:blipFill>
          <a:blip r:embed="rId3" cstate="print"/>
          <a:srcRect/>
          <a:stretch>
            <a:fillRect/>
          </a:stretch>
        </p:blipFill>
        <p:spPr bwMode="auto">
          <a:xfrm>
            <a:off x="2734882" y="0"/>
            <a:ext cx="6409118" cy="5780868"/>
          </a:xfrm>
          <a:prstGeom prst="rect">
            <a:avLst/>
          </a:prstGeom>
          <a:noFill/>
          <a:ln w="9525">
            <a:noFill/>
            <a:miter lim="800000"/>
            <a:headEnd/>
            <a:tailEnd/>
          </a:ln>
        </p:spPr>
      </p:pic>
      <p:sp>
        <p:nvSpPr>
          <p:cNvPr id="8" name="Rectangle 7"/>
          <p:cNvSpPr/>
          <p:nvPr/>
        </p:nvSpPr>
        <p:spPr>
          <a:xfrm>
            <a:off x="189987" y="2672325"/>
            <a:ext cx="2544895" cy="2677656"/>
          </a:xfrm>
          <a:prstGeom prst="rect">
            <a:avLst/>
          </a:prstGeom>
        </p:spPr>
        <p:txBody>
          <a:bodyPr wrap="square">
            <a:spAutoFit/>
          </a:bodyPr>
          <a:lstStyle/>
          <a:p>
            <a:r>
              <a:rPr lang="en-US" sz="2400" dirty="0" smtClean="0">
                <a:latin typeface="Times New Roman" pitchFamily="18" charset="0"/>
                <a:cs typeface="Times New Roman" pitchFamily="18" charset="0"/>
              </a:rPr>
              <a:t>H </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histidine</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V </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valine</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L </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leucine</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threonine</a:t>
            </a:r>
          </a:p>
          <a:p>
            <a:r>
              <a:rPr lang="en-US" sz="2400" dirty="0" smtClean="0">
                <a:latin typeface="Times New Roman" pitchFamily="18" charset="0"/>
                <a:cs typeface="Times New Roman" pitchFamily="18" charset="0"/>
              </a:rPr>
              <a:t>P </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proline</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G </a:t>
            </a:r>
            <a:r>
              <a:rPr lang="en-US" sz="2400" dirty="0">
                <a:latin typeface="Times New Roman" pitchFamily="18" charset="0"/>
                <a:cs typeface="Times New Roman" pitchFamily="18" charset="0"/>
              </a:rPr>
              <a:t>= glutamic </a:t>
            </a:r>
            <a:r>
              <a:rPr lang="en-US" sz="2400" dirty="0" smtClean="0">
                <a:latin typeface="Times New Roman" pitchFamily="18" charset="0"/>
                <a:cs typeface="Times New Roman" pitchFamily="18" charset="0"/>
              </a:rPr>
              <a:t>acid</a:t>
            </a:r>
          </a:p>
          <a:p>
            <a:r>
              <a:rPr lang="en-US" sz="2400" dirty="0" smtClean="0">
                <a:latin typeface="Times New Roman" pitchFamily="18" charset="0"/>
                <a:cs typeface="Times New Roman" pitchFamily="18" charset="0"/>
              </a:rPr>
              <a:t>Ly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lysine</a:t>
            </a:r>
            <a:endParaRPr lang="en-US" sz="2400" dirty="0">
              <a:latin typeface="Times New Roman" pitchFamily="18" charset="0"/>
              <a:cs typeface="Times New Roman" pitchFamily="18" charset="0"/>
            </a:endParaRPr>
          </a:p>
        </p:txBody>
      </p:sp>
      <p:cxnSp>
        <p:nvCxnSpPr>
          <p:cNvPr id="9" name="Straight Arrow Connector 8"/>
          <p:cNvCxnSpPr/>
          <p:nvPr/>
        </p:nvCxnSpPr>
        <p:spPr>
          <a:xfrm flipV="1">
            <a:off x="1915732" y="2518186"/>
            <a:ext cx="2446718" cy="380982"/>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69028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736" y="6340"/>
            <a:ext cx="8634335" cy="1569660"/>
          </a:xfrm>
          <a:prstGeom prst="rect">
            <a:avLst/>
          </a:prstGeom>
        </p:spPr>
        <p:txBody>
          <a:bodyPr wrap="square">
            <a:spAutoFit/>
          </a:bodyPr>
          <a:lstStyle/>
          <a:p>
            <a:pPr algn="ctr"/>
            <a:r>
              <a:rPr lang="en-US" sz="3200" dirty="0">
                <a:latin typeface="Times New Roman" pitchFamily="18" charset="0"/>
                <a:cs typeface="Times New Roman" pitchFamily="18" charset="0"/>
              </a:rPr>
              <a:t>Amino acid sequence alignment for peptide hemoglobin chain #4 from Fig. 13.3, reconstructed from peptide fragments in Fig. 13.4</a:t>
            </a:r>
          </a:p>
        </p:txBody>
      </p:sp>
      <p:sp>
        <p:nvSpPr>
          <p:cNvPr id="4" name="Rectangle 5"/>
          <p:cNvSpPr>
            <a:spLocks noChangeArrowheads="1"/>
          </p:cNvSpPr>
          <p:nvPr/>
        </p:nvSpPr>
        <p:spPr bwMode="auto">
          <a:xfrm>
            <a:off x="14990" y="6472730"/>
            <a:ext cx="1156022"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13.2</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576386646"/>
              </p:ext>
            </p:extLst>
          </p:nvPr>
        </p:nvGraphicFramePr>
        <p:xfrm>
          <a:off x="224857" y="1514008"/>
          <a:ext cx="8799221" cy="4955053"/>
        </p:xfrm>
        <a:graphic>
          <a:graphicData uri="http://schemas.openxmlformats.org/drawingml/2006/table">
            <a:tbl>
              <a:tblPr firstRow="1" firstCol="1" bandRow="1">
                <a:tableStyleId>{5C22544A-7EE6-4342-B048-85BDC9FD1C3A}</a:tableStyleId>
              </a:tblPr>
              <a:tblGrid>
                <a:gridCol w="4399616"/>
                <a:gridCol w="488845"/>
                <a:gridCol w="488845"/>
                <a:gridCol w="488845"/>
                <a:gridCol w="488845"/>
                <a:gridCol w="488845"/>
                <a:gridCol w="488845"/>
                <a:gridCol w="488845"/>
                <a:gridCol w="488845"/>
                <a:gridCol w="488845"/>
              </a:tblGrid>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Type of hemoglobin </a:t>
                      </a:r>
                      <a:r>
                        <a:rPr lang="en-US" sz="2400" b="0" dirty="0" smtClean="0">
                          <a:effectLst/>
                          <a:latin typeface="Times New Roman" pitchFamily="18" charset="0"/>
                          <a:cs typeface="Times New Roman" pitchFamily="18" charset="0"/>
                        </a:rPr>
                        <a:t>peptide</a:t>
                      </a:r>
                      <a:endParaRPr lang="en-US" sz="1600" b="0" dirty="0">
                        <a:effectLst/>
                        <a:latin typeface="Times New Roman" pitchFamily="18" charset="0"/>
                        <a:ea typeface="Times New Roman"/>
                        <a:cs typeface="Times New Roman" pitchFamily="18" charset="0"/>
                      </a:endParaRPr>
                    </a:p>
                  </a:txBody>
                  <a:tcPr marL="45720" marR="45720"/>
                </a:tc>
                <a:tc gridSpan="9">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Sequences</a:t>
                      </a:r>
                      <a:endParaRPr lang="en-US" sz="1600" b="0" dirty="0">
                        <a:effectLst/>
                        <a:latin typeface="Times New Roman" pitchFamily="18" charset="0"/>
                        <a:ea typeface="Times New Roman"/>
                        <a:cs typeface="Times New Roman" pitchFamily="18" charset="0"/>
                      </a:endParaRPr>
                    </a:p>
                  </a:txBody>
                  <a:tcPr marL="45720" marR="4572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41477">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Sickle-cell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H</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H</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Reconstructed sickle-cell peptide</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u="sng">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r h="1601056">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Normal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Reconstructed normal peptide</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u="sng">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bl>
          </a:graphicData>
        </a:graphic>
      </p:graphicFrame>
      <p:pic>
        <p:nvPicPr>
          <p:cNvPr id="5" name="Picture 4" descr="figure13_6"/>
          <p:cNvPicPr>
            <a:picLocks noChangeAspect="1"/>
          </p:cNvPicPr>
          <p:nvPr/>
        </p:nvPicPr>
        <p:blipFill rotWithShape="1">
          <a:blip r:embed="rId3" cstate="print"/>
          <a:srcRect l="24801" t="36579" r="55285" b="43649"/>
          <a:stretch/>
        </p:blipFill>
        <p:spPr bwMode="auto">
          <a:xfrm>
            <a:off x="2495550" y="2857500"/>
            <a:ext cx="1276350" cy="1143000"/>
          </a:xfrm>
          <a:prstGeom prst="rect">
            <a:avLst/>
          </a:prstGeom>
          <a:noFill/>
          <a:ln w="9525">
            <a:noFill/>
            <a:miter lim="800000"/>
            <a:headEnd/>
            <a:tailEnd/>
          </a:ln>
        </p:spPr>
      </p:pic>
      <p:cxnSp>
        <p:nvCxnSpPr>
          <p:cNvPr id="6" name="Straight Arrow Connector 5"/>
          <p:cNvCxnSpPr/>
          <p:nvPr/>
        </p:nvCxnSpPr>
        <p:spPr>
          <a:xfrm>
            <a:off x="3771900" y="3676650"/>
            <a:ext cx="933450" cy="1013228"/>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771900" y="4000500"/>
            <a:ext cx="933450" cy="917996"/>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771900" y="2327695"/>
            <a:ext cx="933450" cy="720305"/>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591300" y="1514008"/>
            <a:ext cx="2470878" cy="49550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3344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736" y="6340"/>
            <a:ext cx="8634335" cy="1569660"/>
          </a:xfrm>
          <a:prstGeom prst="rect">
            <a:avLst/>
          </a:prstGeom>
        </p:spPr>
        <p:txBody>
          <a:bodyPr wrap="square">
            <a:spAutoFit/>
          </a:bodyPr>
          <a:lstStyle/>
          <a:p>
            <a:pPr algn="ctr"/>
            <a:r>
              <a:rPr lang="en-US" sz="3200" dirty="0">
                <a:latin typeface="Times New Roman" pitchFamily="18" charset="0"/>
                <a:cs typeface="Times New Roman" pitchFamily="18" charset="0"/>
              </a:rPr>
              <a:t>Amino acid sequence alignment for peptide hemoglobin chain #4 from Fig. 13.3, reconstructed from peptide fragments in Fig. 13.4</a:t>
            </a:r>
          </a:p>
        </p:txBody>
      </p:sp>
      <p:sp>
        <p:nvSpPr>
          <p:cNvPr id="4" name="Rectangle 5"/>
          <p:cNvSpPr>
            <a:spLocks noChangeArrowheads="1"/>
          </p:cNvSpPr>
          <p:nvPr/>
        </p:nvSpPr>
        <p:spPr bwMode="auto">
          <a:xfrm>
            <a:off x="14990" y="6472730"/>
            <a:ext cx="121373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13.2 </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53265194"/>
              </p:ext>
            </p:extLst>
          </p:nvPr>
        </p:nvGraphicFramePr>
        <p:xfrm>
          <a:off x="224857" y="1514008"/>
          <a:ext cx="8799221" cy="2983157"/>
        </p:xfrm>
        <a:graphic>
          <a:graphicData uri="http://schemas.openxmlformats.org/drawingml/2006/table">
            <a:tbl>
              <a:tblPr firstRow="1" firstCol="1" bandRow="1">
                <a:tableStyleId>{5C22544A-7EE6-4342-B048-85BDC9FD1C3A}</a:tableStyleId>
              </a:tblPr>
              <a:tblGrid>
                <a:gridCol w="4399616"/>
                <a:gridCol w="488845"/>
                <a:gridCol w="488845"/>
                <a:gridCol w="488845"/>
                <a:gridCol w="488845"/>
                <a:gridCol w="488845"/>
                <a:gridCol w="488845"/>
                <a:gridCol w="488845"/>
                <a:gridCol w="488845"/>
                <a:gridCol w="488845"/>
              </a:tblGrid>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Type of hemoglobin </a:t>
                      </a:r>
                      <a:r>
                        <a:rPr lang="en-US" sz="2400" b="0" dirty="0" smtClean="0">
                          <a:effectLst/>
                          <a:latin typeface="Times New Roman" pitchFamily="18" charset="0"/>
                          <a:cs typeface="Times New Roman" pitchFamily="18" charset="0"/>
                        </a:rPr>
                        <a:t>peptide</a:t>
                      </a:r>
                      <a:endParaRPr lang="en-US" sz="1600" b="0" dirty="0">
                        <a:effectLst/>
                        <a:latin typeface="Times New Roman" pitchFamily="18" charset="0"/>
                        <a:ea typeface="Times New Roman"/>
                        <a:cs typeface="Times New Roman" pitchFamily="18" charset="0"/>
                      </a:endParaRPr>
                    </a:p>
                  </a:txBody>
                  <a:tcPr marL="45720" marR="45720"/>
                </a:tc>
                <a:tc gridSpan="9">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Sequences</a:t>
                      </a:r>
                      <a:endParaRPr lang="en-US" sz="1600" b="0" dirty="0">
                        <a:effectLst/>
                        <a:latin typeface="Times New Roman" pitchFamily="18" charset="0"/>
                        <a:ea typeface="Times New Roman"/>
                        <a:cs typeface="Times New Roman" pitchFamily="18" charset="0"/>
                      </a:endParaRPr>
                    </a:p>
                  </a:txBody>
                  <a:tcPr marL="45720" marR="4572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41477">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Sickle-cell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H</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H</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Reconstructed sickle-cell peptide</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u="sng">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bl>
          </a:graphicData>
        </a:graphic>
      </p:graphicFrame>
      <p:pic>
        <p:nvPicPr>
          <p:cNvPr id="5" name="Picture 4" descr="figure13_6"/>
          <p:cNvPicPr>
            <a:picLocks noChangeAspect="1"/>
          </p:cNvPicPr>
          <p:nvPr/>
        </p:nvPicPr>
        <p:blipFill rotWithShape="1">
          <a:blip r:embed="rId3" cstate="print"/>
          <a:srcRect l="22720" t="17466" r="22887" b="13002"/>
          <a:stretch/>
        </p:blipFill>
        <p:spPr bwMode="auto">
          <a:xfrm>
            <a:off x="224857" y="2286000"/>
            <a:ext cx="3486150" cy="4019550"/>
          </a:xfrm>
          <a:prstGeom prst="rect">
            <a:avLst/>
          </a:prstGeom>
          <a:noFill/>
          <a:ln w="9525">
            <a:noFill/>
            <a:miter lim="800000"/>
            <a:headEnd/>
            <a:tailEnd/>
          </a:ln>
        </p:spPr>
      </p:pic>
      <p:cxnSp>
        <p:nvCxnSpPr>
          <p:cNvPr id="6" name="Straight Arrow Connector 5"/>
          <p:cNvCxnSpPr/>
          <p:nvPr/>
        </p:nvCxnSpPr>
        <p:spPr>
          <a:xfrm flipV="1">
            <a:off x="1371600" y="2286000"/>
            <a:ext cx="3333750" cy="150495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240556" y="2590800"/>
            <a:ext cx="2883894" cy="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128312" y="1943100"/>
            <a:ext cx="3577038" cy="291465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82590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736" y="6340"/>
            <a:ext cx="8634335" cy="1569660"/>
          </a:xfrm>
          <a:prstGeom prst="rect">
            <a:avLst/>
          </a:prstGeom>
        </p:spPr>
        <p:txBody>
          <a:bodyPr wrap="square">
            <a:spAutoFit/>
          </a:bodyPr>
          <a:lstStyle/>
          <a:p>
            <a:pPr algn="ctr"/>
            <a:r>
              <a:rPr lang="en-US" sz="3200" dirty="0">
                <a:latin typeface="Times New Roman" pitchFamily="18" charset="0"/>
                <a:cs typeface="Times New Roman" pitchFamily="18" charset="0"/>
              </a:rPr>
              <a:t>Amino acid sequence alignment for peptide hemoglobin chain #4 from Fig. 13.3, reconstructed from peptide fragments in Fig. 13.4</a:t>
            </a:r>
          </a:p>
        </p:txBody>
      </p:sp>
      <p:sp>
        <p:nvSpPr>
          <p:cNvPr id="4" name="Rectangle 5"/>
          <p:cNvSpPr>
            <a:spLocks noChangeArrowheads="1"/>
          </p:cNvSpPr>
          <p:nvPr/>
        </p:nvSpPr>
        <p:spPr bwMode="auto">
          <a:xfrm>
            <a:off x="14990" y="6472730"/>
            <a:ext cx="121373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13.2 </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63456162"/>
              </p:ext>
            </p:extLst>
          </p:nvPr>
        </p:nvGraphicFramePr>
        <p:xfrm>
          <a:off x="224857" y="1514008"/>
          <a:ext cx="8799221" cy="2983157"/>
        </p:xfrm>
        <a:graphic>
          <a:graphicData uri="http://schemas.openxmlformats.org/drawingml/2006/table">
            <a:tbl>
              <a:tblPr firstRow="1" firstCol="1" bandRow="1">
                <a:tableStyleId>{5C22544A-7EE6-4342-B048-85BDC9FD1C3A}</a:tableStyleId>
              </a:tblPr>
              <a:tblGrid>
                <a:gridCol w="4399616"/>
                <a:gridCol w="488845"/>
                <a:gridCol w="488845"/>
                <a:gridCol w="488845"/>
                <a:gridCol w="488845"/>
                <a:gridCol w="488845"/>
                <a:gridCol w="488845"/>
                <a:gridCol w="488845"/>
                <a:gridCol w="488845"/>
                <a:gridCol w="488845"/>
              </a:tblGrid>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Type of hemoglobin </a:t>
                      </a:r>
                      <a:r>
                        <a:rPr lang="en-US" sz="2400" b="0" dirty="0" smtClean="0">
                          <a:effectLst/>
                          <a:latin typeface="Times New Roman" pitchFamily="18" charset="0"/>
                          <a:cs typeface="Times New Roman" pitchFamily="18" charset="0"/>
                        </a:rPr>
                        <a:t>peptide</a:t>
                      </a:r>
                      <a:endParaRPr lang="en-US" sz="1600" b="0" dirty="0">
                        <a:effectLst/>
                        <a:latin typeface="Times New Roman" pitchFamily="18" charset="0"/>
                        <a:ea typeface="Times New Roman"/>
                        <a:cs typeface="Times New Roman" pitchFamily="18" charset="0"/>
                      </a:endParaRPr>
                    </a:p>
                  </a:txBody>
                  <a:tcPr marL="45720" marR="45720"/>
                </a:tc>
                <a:tc gridSpan="9">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Sequences</a:t>
                      </a:r>
                      <a:endParaRPr lang="en-US" sz="1600" b="0" dirty="0">
                        <a:effectLst/>
                        <a:latin typeface="Times New Roman" pitchFamily="18" charset="0"/>
                        <a:ea typeface="Times New Roman"/>
                        <a:cs typeface="Times New Roman" pitchFamily="18" charset="0"/>
                      </a:endParaRPr>
                    </a:p>
                  </a:txBody>
                  <a:tcPr marL="45720" marR="4572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41477">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Sickle-cell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H</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H</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T</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P</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V</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G</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Reconstructed sickle-cell peptide</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u="sng">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bl>
          </a:graphicData>
        </a:graphic>
      </p:graphicFrame>
      <p:pic>
        <p:nvPicPr>
          <p:cNvPr id="5" name="Picture 4" descr="figure13_6"/>
          <p:cNvPicPr>
            <a:picLocks noChangeAspect="1"/>
          </p:cNvPicPr>
          <p:nvPr/>
        </p:nvPicPr>
        <p:blipFill rotWithShape="1">
          <a:blip r:embed="rId3" cstate="print"/>
          <a:srcRect l="22720" t="17466" r="22887" b="13002"/>
          <a:stretch/>
        </p:blipFill>
        <p:spPr bwMode="auto">
          <a:xfrm>
            <a:off x="224857" y="2286000"/>
            <a:ext cx="3486150" cy="4019550"/>
          </a:xfrm>
          <a:prstGeom prst="rect">
            <a:avLst/>
          </a:prstGeom>
          <a:noFill/>
          <a:ln w="9525">
            <a:noFill/>
            <a:miter lim="800000"/>
            <a:headEnd/>
            <a:tailEnd/>
          </a:ln>
        </p:spPr>
      </p:pic>
      <p:cxnSp>
        <p:nvCxnSpPr>
          <p:cNvPr id="6" name="Straight Arrow Connector 5"/>
          <p:cNvCxnSpPr/>
          <p:nvPr/>
        </p:nvCxnSpPr>
        <p:spPr>
          <a:xfrm flipV="1">
            <a:off x="2476500" y="2838450"/>
            <a:ext cx="4210050" cy="37585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967932" y="3390900"/>
            <a:ext cx="4556693" cy="150495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276600" y="3102575"/>
            <a:ext cx="3409950" cy="740375"/>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967932" y="3655025"/>
            <a:ext cx="5953125" cy="2021875"/>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3600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736" y="6340"/>
            <a:ext cx="8634335" cy="1569660"/>
          </a:xfrm>
          <a:prstGeom prst="rect">
            <a:avLst/>
          </a:prstGeom>
        </p:spPr>
        <p:txBody>
          <a:bodyPr wrap="square">
            <a:spAutoFit/>
          </a:bodyPr>
          <a:lstStyle/>
          <a:p>
            <a:pPr algn="ctr"/>
            <a:r>
              <a:rPr lang="en-US" sz="3200" dirty="0">
                <a:latin typeface="Times New Roman" pitchFamily="18" charset="0"/>
                <a:cs typeface="Times New Roman" pitchFamily="18" charset="0"/>
              </a:rPr>
              <a:t>Amino acid sequence alignment for peptide hemoglobin chain #4 from Fig. 13.3, reconstructed from peptide fragments in Fig. 13.4</a:t>
            </a:r>
          </a:p>
        </p:txBody>
      </p:sp>
      <p:sp>
        <p:nvSpPr>
          <p:cNvPr id="4" name="Rectangle 5"/>
          <p:cNvSpPr>
            <a:spLocks noChangeArrowheads="1"/>
          </p:cNvSpPr>
          <p:nvPr/>
        </p:nvSpPr>
        <p:spPr bwMode="auto">
          <a:xfrm>
            <a:off x="14990" y="6472730"/>
            <a:ext cx="121373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13.2 </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64548582"/>
              </p:ext>
            </p:extLst>
          </p:nvPr>
        </p:nvGraphicFramePr>
        <p:xfrm>
          <a:off x="224857" y="4104808"/>
          <a:ext cx="8799221" cy="2342736"/>
        </p:xfrm>
        <a:graphic>
          <a:graphicData uri="http://schemas.openxmlformats.org/drawingml/2006/table">
            <a:tbl>
              <a:tblPr firstRow="1" firstCol="1" bandRow="1">
                <a:tableStyleId>{5C22544A-7EE6-4342-B048-85BDC9FD1C3A}</a:tableStyleId>
              </a:tblPr>
              <a:tblGrid>
                <a:gridCol w="4399616"/>
                <a:gridCol w="488845"/>
                <a:gridCol w="488845"/>
                <a:gridCol w="488845"/>
                <a:gridCol w="488845"/>
                <a:gridCol w="488845"/>
                <a:gridCol w="488845"/>
                <a:gridCol w="488845"/>
                <a:gridCol w="488845"/>
                <a:gridCol w="488845"/>
              </a:tblGrid>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Type of hemoglobin </a:t>
                      </a:r>
                      <a:r>
                        <a:rPr lang="en-US" sz="2400" b="0" dirty="0" smtClean="0">
                          <a:effectLst/>
                          <a:latin typeface="Times New Roman" pitchFamily="18" charset="0"/>
                          <a:cs typeface="Times New Roman" pitchFamily="18" charset="0"/>
                        </a:rPr>
                        <a:t>peptide</a:t>
                      </a:r>
                      <a:endParaRPr lang="en-US" sz="1600" b="0" dirty="0">
                        <a:effectLst/>
                        <a:latin typeface="Times New Roman" pitchFamily="18" charset="0"/>
                        <a:ea typeface="Times New Roman"/>
                        <a:cs typeface="Times New Roman" pitchFamily="18" charset="0"/>
                      </a:endParaRPr>
                    </a:p>
                  </a:txBody>
                  <a:tcPr marL="45720" marR="45720"/>
                </a:tc>
                <a:tc gridSpan="9">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Sequences</a:t>
                      </a:r>
                      <a:endParaRPr lang="en-US" sz="1600" b="0" dirty="0">
                        <a:effectLst/>
                        <a:latin typeface="Times New Roman" pitchFamily="18" charset="0"/>
                        <a:ea typeface="Times New Roman"/>
                        <a:cs typeface="Times New Roman" pitchFamily="18" charset="0"/>
                      </a:endParaRPr>
                    </a:p>
                  </a:txBody>
                  <a:tcPr marL="45720" marR="4572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01056">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Normal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Reconstructed normal peptide</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u="sng">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bl>
          </a:graphicData>
        </a:graphic>
      </p:graphicFrame>
      <p:pic>
        <p:nvPicPr>
          <p:cNvPr id="5" name="Picture 4" descr="figure13_6"/>
          <p:cNvPicPr>
            <a:picLocks noChangeAspect="1"/>
          </p:cNvPicPr>
          <p:nvPr/>
        </p:nvPicPr>
        <p:blipFill rotWithShape="1">
          <a:blip r:embed="rId3" cstate="print"/>
          <a:srcRect l="16775" t="36579" r="14862" b="12673"/>
          <a:stretch/>
        </p:blipFill>
        <p:spPr bwMode="auto">
          <a:xfrm>
            <a:off x="4518903" y="1576000"/>
            <a:ext cx="3456135" cy="2314108"/>
          </a:xfrm>
          <a:prstGeom prst="rect">
            <a:avLst/>
          </a:prstGeom>
          <a:noFill/>
          <a:ln w="9525">
            <a:noFill/>
            <a:miter lim="800000"/>
            <a:headEnd/>
            <a:tailEnd/>
          </a:ln>
        </p:spPr>
      </p:pic>
      <p:cxnSp>
        <p:nvCxnSpPr>
          <p:cNvPr id="6" name="Straight Arrow Connector 5"/>
          <p:cNvCxnSpPr/>
          <p:nvPr/>
        </p:nvCxnSpPr>
        <p:spPr>
          <a:xfrm>
            <a:off x="6563932" y="3677967"/>
            <a:ext cx="960818" cy="1675083"/>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281993" y="2002884"/>
            <a:ext cx="0" cy="2778666"/>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7391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cklecell"/>
          <p:cNvPicPr/>
          <p:nvPr/>
        </p:nvPicPr>
        <p:blipFill>
          <a:blip r:embed="rId3" cstate="print"/>
          <a:srcRect/>
          <a:stretch>
            <a:fillRect/>
          </a:stretch>
        </p:blipFill>
        <p:spPr bwMode="auto">
          <a:xfrm>
            <a:off x="4015011" y="172098"/>
            <a:ext cx="5011420" cy="6519545"/>
          </a:xfrm>
          <a:prstGeom prst="rect">
            <a:avLst/>
          </a:prstGeom>
          <a:noFill/>
          <a:ln w="9525">
            <a:noFill/>
            <a:miter lim="800000"/>
            <a:headEnd/>
            <a:tailEnd/>
          </a:ln>
        </p:spPr>
      </p:pic>
      <p:sp>
        <p:nvSpPr>
          <p:cNvPr id="3" name="Rectangle 2"/>
          <p:cNvSpPr/>
          <p:nvPr/>
        </p:nvSpPr>
        <p:spPr>
          <a:xfrm>
            <a:off x="187378" y="172098"/>
            <a:ext cx="3702698" cy="1754326"/>
          </a:xfrm>
          <a:prstGeom prst="rect">
            <a:avLst/>
          </a:prstGeom>
        </p:spPr>
        <p:txBody>
          <a:bodyPr wrap="square">
            <a:spAutoFit/>
          </a:bodyPr>
          <a:lstStyle/>
          <a:p>
            <a:r>
              <a:rPr lang="en-US" sz="3600" dirty="0" smtClean="0">
                <a:latin typeface="Times New Roman" pitchFamily="18" charset="0"/>
                <a:cs typeface="Times New Roman" pitchFamily="18" charset="0"/>
              </a:rPr>
              <a:t>Several </a:t>
            </a:r>
            <a:r>
              <a:rPr lang="en-US" sz="3600" dirty="0">
                <a:latin typeface="Times New Roman" pitchFamily="18" charset="0"/>
                <a:cs typeface="Times New Roman" pitchFamily="18" charset="0"/>
              </a:rPr>
              <a:t>normal and one sickled red blood </a:t>
            </a:r>
            <a:r>
              <a:rPr lang="en-US" sz="3600" dirty="0" smtClean="0">
                <a:latin typeface="Times New Roman" pitchFamily="18" charset="0"/>
                <a:cs typeface="Times New Roman" pitchFamily="18" charset="0"/>
              </a:rPr>
              <a:t>cell</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 </a:t>
            </a:r>
            <a:endParaRPr lang="en-US" dirty="0">
              <a:latin typeface="Times New Roman" pitchFamily="18" charset="0"/>
              <a:cs typeface="Times New Roman" pitchFamily="18" charset="0"/>
            </a:endParaRPr>
          </a:p>
        </p:txBody>
      </p:sp>
      <p:cxnSp>
        <p:nvCxnSpPr>
          <p:cNvPr id="5" name="Straight Arrow Connector 4"/>
          <p:cNvCxnSpPr/>
          <p:nvPr/>
        </p:nvCxnSpPr>
        <p:spPr>
          <a:xfrm>
            <a:off x="3094807" y="476251"/>
            <a:ext cx="1362893" cy="247649"/>
          </a:xfrm>
          <a:prstGeom prst="straightConnector1">
            <a:avLst/>
          </a:prstGeom>
          <a:ln w="5715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208629" y="1049261"/>
            <a:ext cx="2601621" cy="3236989"/>
          </a:xfrm>
          <a:prstGeom prst="straightConnector1">
            <a:avLst/>
          </a:prstGeom>
          <a:ln w="57150">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599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736" y="6340"/>
            <a:ext cx="8634335" cy="1569660"/>
          </a:xfrm>
          <a:prstGeom prst="rect">
            <a:avLst/>
          </a:prstGeom>
        </p:spPr>
        <p:txBody>
          <a:bodyPr wrap="square">
            <a:spAutoFit/>
          </a:bodyPr>
          <a:lstStyle/>
          <a:p>
            <a:pPr algn="ctr"/>
            <a:r>
              <a:rPr lang="en-US" sz="3200" dirty="0">
                <a:latin typeface="Times New Roman" pitchFamily="18" charset="0"/>
                <a:cs typeface="Times New Roman" pitchFamily="18" charset="0"/>
              </a:rPr>
              <a:t>Amino acid sequence alignment for peptide hemoglobin chain #4 from Fig. 13.3, reconstructed from peptide fragments in Fig. 13.4</a:t>
            </a:r>
          </a:p>
        </p:txBody>
      </p:sp>
      <p:sp>
        <p:nvSpPr>
          <p:cNvPr id="4" name="Rectangle 5"/>
          <p:cNvSpPr>
            <a:spLocks noChangeArrowheads="1"/>
          </p:cNvSpPr>
          <p:nvPr/>
        </p:nvSpPr>
        <p:spPr bwMode="auto">
          <a:xfrm>
            <a:off x="14990" y="6472730"/>
            <a:ext cx="121373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13.2 </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18484800"/>
              </p:ext>
            </p:extLst>
          </p:nvPr>
        </p:nvGraphicFramePr>
        <p:xfrm>
          <a:off x="224857" y="4104808"/>
          <a:ext cx="8799221" cy="2342736"/>
        </p:xfrm>
        <a:graphic>
          <a:graphicData uri="http://schemas.openxmlformats.org/drawingml/2006/table">
            <a:tbl>
              <a:tblPr firstRow="1" firstCol="1" bandRow="1">
                <a:tableStyleId>{5C22544A-7EE6-4342-B048-85BDC9FD1C3A}</a:tableStyleId>
              </a:tblPr>
              <a:tblGrid>
                <a:gridCol w="4399616"/>
                <a:gridCol w="488845"/>
                <a:gridCol w="488845"/>
                <a:gridCol w="488845"/>
                <a:gridCol w="488845"/>
                <a:gridCol w="488845"/>
                <a:gridCol w="488845"/>
                <a:gridCol w="488845"/>
                <a:gridCol w="488845"/>
                <a:gridCol w="488845"/>
              </a:tblGrid>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Type of hemoglobin </a:t>
                      </a:r>
                      <a:r>
                        <a:rPr lang="en-US" sz="2400" b="0" dirty="0" smtClean="0">
                          <a:effectLst/>
                          <a:latin typeface="Times New Roman" pitchFamily="18" charset="0"/>
                          <a:cs typeface="Times New Roman" pitchFamily="18" charset="0"/>
                        </a:rPr>
                        <a:t>peptide</a:t>
                      </a:r>
                      <a:endParaRPr lang="en-US" sz="1600" b="0" dirty="0">
                        <a:effectLst/>
                        <a:latin typeface="Times New Roman" pitchFamily="18" charset="0"/>
                        <a:ea typeface="Times New Roman"/>
                        <a:cs typeface="Times New Roman" pitchFamily="18" charset="0"/>
                      </a:endParaRPr>
                    </a:p>
                  </a:txBody>
                  <a:tcPr marL="45720" marR="45720"/>
                </a:tc>
                <a:tc gridSpan="9">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Sequences</a:t>
                      </a:r>
                      <a:endParaRPr lang="en-US" sz="1600" b="0" dirty="0">
                        <a:effectLst/>
                        <a:latin typeface="Times New Roman" pitchFamily="18" charset="0"/>
                        <a:ea typeface="Times New Roman"/>
                        <a:cs typeface="Times New Roman" pitchFamily="18" charset="0"/>
                      </a:endParaRPr>
                    </a:p>
                  </a:txBody>
                  <a:tcPr marL="45720" marR="4572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01056">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Normal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Reconstructed normal peptide</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u="sng">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bl>
          </a:graphicData>
        </a:graphic>
      </p:graphicFrame>
      <p:pic>
        <p:nvPicPr>
          <p:cNvPr id="5" name="Picture 4" descr="figure13_6"/>
          <p:cNvPicPr>
            <a:picLocks noChangeAspect="1"/>
          </p:cNvPicPr>
          <p:nvPr/>
        </p:nvPicPr>
        <p:blipFill rotWithShape="1">
          <a:blip r:embed="rId3" cstate="print"/>
          <a:srcRect l="16775" t="36579" r="14862" b="12673"/>
          <a:stretch/>
        </p:blipFill>
        <p:spPr bwMode="auto">
          <a:xfrm>
            <a:off x="4518903" y="1576000"/>
            <a:ext cx="3456135" cy="2314108"/>
          </a:xfrm>
          <a:prstGeom prst="rect">
            <a:avLst/>
          </a:prstGeom>
          <a:noFill/>
          <a:ln w="9525">
            <a:noFill/>
            <a:miter lim="800000"/>
            <a:headEnd/>
            <a:tailEnd/>
          </a:ln>
        </p:spPr>
      </p:pic>
      <p:cxnSp>
        <p:nvCxnSpPr>
          <p:cNvPr id="6" name="Straight Arrow Connector 5"/>
          <p:cNvCxnSpPr/>
          <p:nvPr/>
        </p:nvCxnSpPr>
        <p:spPr>
          <a:xfrm flipH="1">
            <a:off x="4781550" y="2338383"/>
            <a:ext cx="985011" cy="2081217"/>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524500" y="2002884"/>
            <a:ext cx="722470" cy="2778666"/>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0884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736" y="6340"/>
            <a:ext cx="8634335" cy="1569660"/>
          </a:xfrm>
          <a:prstGeom prst="rect">
            <a:avLst/>
          </a:prstGeom>
        </p:spPr>
        <p:txBody>
          <a:bodyPr wrap="square">
            <a:spAutoFit/>
          </a:bodyPr>
          <a:lstStyle/>
          <a:p>
            <a:pPr algn="ctr"/>
            <a:r>
              <a:rPr lang="en-US" sz="3200" dirty="0" smtClean="0">
                <a:latin typeface="Times New Roman" pitchFamily="18" charset="0"/>
                <a:cs typeface="Times New Roman" pitchFamily="18" charset="0"/>
              </a:rPr>
              <a:t>Amino </a:t>
            </a:r>
            <a:r>
              <a:rPr lang="en-US" sz="3200" dirty="0">
                <a:latin typeface="Times New Roman" pitchFamily="18" charset="0"/>
                <a:cs typeface="Times New Roman" pitchFamily="18" charset="0"/>
              </a:rPr>
              <a:t>acid sequence alignment for </a:t>
            </a:r>
            <a:r>
              <a:rPr lang="en-US" sz="3200" dirty="0" smtClean="0">
                <a:latin typeface="Times New Roman" pitchFamily="18" charset="0"/>
                <a:cs typeface="Times New Roman" pitchFamily="18" charset="0"/>
              </a:rPr>
              <a:t>peptide </a:t>
            </a:r>
            <a:r>
              <a:rPr lang="en-US" sz="3200" dirty="0">
                <a:latin typeface="Times New Roman" pitchFamily="18" charset="0"/>
                <a:cs typeface="Times New Roman" pitchFamily="18" charset="0"/>
              </a:rPr>
              <a:t>hemoglobin chain #4 from </a:t>
            </a:r>
            <a:r>
              <a:rPr lang="en-US" sz="3200" dirty="0" smtClean="0">
                <a:latin typeface="Times New Roman" pitchFamily="18" charset="0"/>
                <a:cs typeface="Times New Roman" pitchFamily="18" charset="0"/>
              </a:rPr>
              <a:t>Fig. 13.3, </a:t>
            </a:r>
            <a:r>
              <a:rPr lang="en-US" sz="3200" dirty="0">
                <a:latin typeface="Times New Roman" pitchFamily="18" charset="0"/>
                <a:cs typeface="Times New Roman" pitchFamily="18" charset="0"/>
              </a:rPr>
              <a:t>reconstructed from peptide fragments in </a:t>
            </a:r>
            <a:r>
              <a:rPr lang="en-US" sz="3200" dirty="0" smtClean="0">
                <a:latin typeface="Times New Roman" pitchFamily="18" charset="0"/>
                <a:cs typeface="Times New Roman" pitchFamily="18" charset="0"/>
              </a:rPr>
              <a:t>Fig. 13.4</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14990" y="6472730"/>
            <a:ext cx="121373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13.2 </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77600812"/>
              </p:ext>
            </p:extLst>
          </p:nvPr>
        </p:nvGraphicFramePr>
        <p:xfrm>
          <a:off x="224857" y="4104808"/>
          <a:ext cx="8799221" cy="2342736"/>
        </p:xfrm>
        <a:graphic>
          <a:graphicData uri="http://schemas.openxmlformats.org/drawingml/2006/table">
            <a:tbl>
              <a:tblPr firstRow="1" firstCol="1" bandRow="1">
                <a:tableStyleId>{5C22544A-7EE6-4342-B048-85BDC9FD1C3A}</a:tableStyleId>
              </a:tblPr>
              <a:tblGrid>
                <a:gridCol w="4399616"/>
                <a:gridCol w="488845"/>
                <a:gridCol w="488845"/>
                <a:gridCol w="488845"/>
                <a:gridCol w="488845"/>
                <a:gridCol w="488845"/>
                <a:gridCol w="488845"/>
                <a:gridCol w="488845"/>
                <a:gridCol w="488845"/>
                <a:gridCol w="488845"/>
              </a:tblGrid>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Type of hemoglobin </a:t>
                      </a:r>
                      <a:r>
                        <a:rPr lang="en-US" sz="2400" b="0" dirty="0" smtClean="0">
                          <a:effectLst/>
                          <a:latin typeface="Times New Roman" pitchFamily="18" charset="0"/>
                          <a:cs typeface="Times New Roman" pitchFamily="18" charset="0"/>
                        </a:rPr>
                        <a:t>peptide</a:t>
                      </a:r>
                      <a:endParaRPr lang="en-US" sz="1600" b="0" dirty="0">
                        <a:effectLst/>
                        <a:latin typeface="Times New Roman" pitchFamily="18" charset="0"/>
                        <a:ea typeface="Times New Roman"/>
                        <a:cs typeface="Times New Roman" pitchFamily="18" charset="0"/>
                      </a:endParaRPr>
                    </a:p>
                  </a:txBody>
                  <a:tcPr marL="45720" marR="45720"/>
                </a:tc>
                <a:tc gridSpan="9">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Sequences</a:t>
                      </a:r>
                      <a:endParaRPr lang="en-US" sz="1600" b="0" dirty="0">
                        <a:effectLst/>
                        <a:latin typeface="Times New Roman" pitchFamily="18" charset="0"/>
                        <a:ea typeface="Times New Roman"/>
                        <a:cs typeface="Times New Roman" pitchFamily="18" charset="0"/>
                      </a:endParaRPr>
                    </a:p>
                  </a:txBody>
                  <a:tcPr marL="45720" marR="4572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01056">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Normal </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cs typeface="Times New Roman" pitchFamily="18" charset="0"/>
                      </a:endParaRPr>
                    </a:p>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cs typeface="Times New Roman" pitchFamily="18" charset="0"/>
                      </a:endParaRPr>
                    </a:p>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r h="332090">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Reconstructed normal peptide</a:t>
                      </a:r>
                      <a:endParaRPr lang="en-US" sz="1600" b="0" dirty="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H</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V</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L</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T</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P</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u="sng">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a:effectLst/>
                          <a:latin typeface="Times New Roman" pitchFamily="18" charset="0"/>
                          <a:cs typeface="Times New Roman" pitchFamily="18" charset="0"/>
                        </a:rPr>
                        <a:t>G</a:t>
                      </a:r>
                      <a:endParaRPr lang="en-US" sz="1600" b="0">
                        <a:effectLst/>
                        <a:latin typeface="Times New Roman" pitchFamily="18" charset="0"/>
                        <a:ea typeface="Times New Roman"/>
                        <a:cs typeface="Times New Roman" pitchFamily="18" charset="0"/>
                      </a:endParaRPr>
                    </a:p>
                  </a:txBody>
                  <a:tcPr marL="45720" marR="45720"/>
                </a:tc>
                <a:tc>
                  <a:txBody>
                    <a:bodyPr/>
                    <a:lstStyle/>
                    <a:p>
                      <a:pPr marL="0" marR="0">
                        <a:lnSpc>
                          <a:spcPts val="2200"/>
                        </a:lnSpc>
                        <a:spcBef>
                          <a:spcPts val="0"/>
                        </a:spcBef>
                        <a:spcAft>
                          <a:spcPts val="0"/>
                        </a:spcAft>
                      </a:pPr>
                      <a:r>
                        <a:rPr lang="en-US" sz="2400" b="0" dirty="0">
                          <a:effectLst/>
                          <a:latin typeface="Times New Roman" pitchFamily="18" charset="0"/>
                          <a:cs typeface="Times New Roman" pitchFamily="18" charset="0"/>
                        </a:rPr>
                        <a:t>Ly</a:t>
                      </a:r>
                      <a:endParaRPr lang="en-US" sz="1600" b="0" dirty="0">
                        <a:effectLst/>
                        <a:latin typeface="Times New Roman" pitchFamily="18" charset="0"/>
                        <a:ea typeface="Times New Roman"/>
                        <a:cs typeface="Times New Roman" pitchFamily="18" charset="0"/>
                      </a:endParaRPr>
                    </a:p>
                  </a:txBody>
                  <a:tcPr marL="45720" marR="45720"/>
                </a:tc>
              </a:tr>
            </a:tbl>
          </a:graphicData>
        </a:graphic>
      </p:graphicFrame>
      <p:pic>
        <p:nvPicPr>
          <p:cNvPr id="5" name="Picture 4" descr="figure13_6"/>
          <p:cNvPicPr>
            <a:picLocks noChangeAspect="1"/>
          </p:cNvPicPr>
          <p:nvPr/>
        </p:nvPicPr>
        <p:blipFill rotWithShape="1">
          <a:blip r:embed="rId3" cstate="print"/>
          <a:srcRect l="16775" t="36579" r="14862" b="12673"/>
          <a:stretch/>
        </p:blipFill>
        <p:spPr bwMode="auto">
          <a:xfrm>
            <a:off x="4518903" y="1576000"/>
            <a:ext cx="3456135" cy="2314108"/>
          </a:xfrm>
          <a:prstGeom prst="rect">
            <a:avLst/>
          </a:prstGeom>
          <a:noFill/>
          <a:ln w="9525">
            <a:noFill/>
            <a:miter lim="800000"/>
            <a:headEnd/>
            <a:tailEnd/>
          </a:ln>
        </p:spPr>
      </p:pic>
      <p:cxnSp>
        <p:nvCxnSpPr>
          <p:cNvPr id="6" name="Straight Arrow Connector 5"/>
          <p:cNvCxnSpPr/>
          <p:nvPr/>
        </p:nvCxnSpPr>
        <p:spPr>
          <a:xfrm>
            <a:off x="6563932" y="3677967"/>
            <a:ext cx="0" cy="1808433"/>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005893" y="3677967"/>
            <a:ext cx="2128457" cy="1960833"/>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070121" y="2505771"/>
            <a:ext cx="0" cy="2542479"/>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41100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8" y="164892"/>
            <a:ext cx="8297057" cy="646331"/>
          </a:xfrm>
          <a:prstGeom prst="rect">
            <a:avLst/>
          </a:prstGeom>
        </p:spPr>
        <p:txBody>
          <a:bodyPr wrap="square">
            <a:spAutoFit/>
          </a:bodyPr>
          <a:lstStyle/>
          <a:p>
            <a:pPr algn="ctr"/>
            <a:r>
              <a:rPr lang="en-US" sz="3600" dirty="0">
                <a:latin typeface="Times New Roman" pitchFamily="18" charset="0"/>
                <a:cs typeface="Times New Roman" pitchFamily="18" charset="0"/>
              </a:rPr>
              <a:t>Solubility of hemoglobin</a:t>
            </a:r>
          </a:p>
        </p:txBody>
      </p:sp>
      <p:sp>
        <p:nvSpPr>
          <p:cNvPr id="4" name="Rectangle 5"/>
          <p:cNvSpPr>
            <a:spLocks noChangeArrowheads="1"/>
          </p:cNvSpPr>
          <p:nvPr/>
        </p:nvSpPr>
        <p:spPr bwMode="auto">
          <a:xfrm>
            <a:off x="0" y="6292850"/>
            <a:ext cx="1156022"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13.3</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32866438"/>
              </p:ext>
            </p:extLst>
          </p:nvPr>
        </p:nvGraphicFramePr>
        <p:xfrm>
          <a:off x="382248" y="1543052"/>
          <a:ext cx="8590301" cy="4053840"/>
        </p:xfrm>
        <a:graphic>
          <a:graphicData uri="http://schemas.openxmlformats.org/drawingml/2006/table">
            <a:tbl>
              <a:tblPr firstRow="1" bandRow="1">
                <a:tableStyleId>{5C22544A-7EE6-4342-B048-85BDC9FD1C3A}</a:tableStyleId>
              </a:tblPr>
              <a:tblGrid>
                <a:gridCol w="1678358"/>
                <a:gridCol w="1730344"/>
                <a:gridCol w="1657350"/>
                <a:gridCol w="1866900"/>
                <a:gridCol w="1657349"/>
              </a:tblGrid>
              <a:tr h="769620">
                <a:tc>
                  <a:txBody>
                    <a:bodyPr/>
                    <a:lstStyle/>
                    <a:p>
                      <a:pPr marL="0" marR="0" algn="ctr">
                        <a:lnSpc>
                          <a:spcPct val="100000"/>
                        </a:lnSpc>
                        <a:spcBef>
                          <a:spcPts val="0"/>
                        </a:spcBef>
                        <a:spcAft>
                          <a:spcPts val="0"/>
                        </a:spcAft>
                      </a:pPr>
                      <a:endParaRPr lang="en-US" sz="1600" dirty="0">
                        <a:solidFill>
                          <a:srgbClr val="000000"/>
                        </a:solidFill>
                        <a:effectLst/>
                        <a:latin typeface="Times New Roman" pitchFamily="18" charset="0"/>
                        <a:ea typeface="Times New Roman"/>
                        <a:cs typeface="Times New Roman" pitchFamily="18" charset="0"/>
                      </a:endParaRPr>
                    </a:p>
                  </a:txBody>
                  <a:tcPr marL="68580" marR="68580" marT="0" marB="0" anchor="ctr"/>
                </a:tc>
                <a:tc gridSpan="2">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Normal hemoglobin</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hMerge="1">
                  <a:txBody>
                    <a:bodyPr/>
                    <a:lstStyle/>
                    <a:p>
                      <a:endParaRPr lang="en-US"/>
                    </a:p>
                  </a:txBody>
                  <a:tcPr/>
                </a:tc>
                <a:tc gridSpan="2">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Sickle-cell hemoglobin</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hMerge="1">
                  <a:txBody>
                    <a:bodyPr/>
                    <a:lstStyle/>
                    <a:p>
                      <a:endParaRPr lang="en-US"/>
                    </a:p>
                  </a:txBody>
                  <a:tcPr/>
                </a:tc>
              </a:tr>
              <a:tr h="7696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effectLst/>
                          <a:latin typeface="Times New Roman" pitchFamily="18" charset="0"/>
                          <a:cs typeface="Times New Roman" pitchFamily="18" charset="0"/>
                        </a:rPr>
                        <a:t> </a:t>
                      </a:r>
                      <a:r>
                        <a:rPr lang="en-US" sz="2400" b="1" dirty="0" smtClean="0">
                          <a:solidFill>
                            <a:schemeClr val="bg1"/>
                          </a:solidFill>
                          <a:effectLst/>
                          <a:latin typeface="Times New Roman" pitchFamily="18" charset="0"/>
                          <a:cs typeface="Times New Roman" pitchFamily="18" charset="0"/>
                        </a:rPr>
                        <a:t>Ionic strength</a:t>
                      </a:r>
                      <a:endParaRPr lang="en-US" sz="1100" b="1" dirty="0" smtClean="0">
                        <a:solidFill>
                          <a:schemeClr val="bg1"/>
                        </a:solidFill>
                        <a:effectLst/>
                        <a:latin typeface="Times New Roman" pitchFamily="18" charset="0"/>
                        <a:ea typeface="Times New Roman"/>
                        <a:cs typeface="Times New Roman" pitchFamily="18" charset="0"/>
                      </a:endParaRPr>
                    </a:p>
                    <a:p>
                      <a:pPr marL="0" marR="0" algn="ctr">
                        <a:lnSpc>
                          <a:spcPct val="100000"/>
                        </a:lnSpc>
                        <a:spcBef>
                          <a:spcPts val="0"/>
                        </a:spcBef>
                        <a:spcAft>
                          <a:spcPts val="0"/>
                        </a:spcAft>
                      </a:pPr>
                      <a:endParaRPr lang="en-US" sz="1600" dirty="0">
                        <a:solidFill>
                          <a:srgbClr val="000000"/>
                        </a:solidFill>
                        <a:effectLst/>
                        <a:latin typeface="Times New Roman" pitchFamily="18" charset="0"/>
                        <a:ea typeface="Times New Roman"/>
                        <a:cs typeface="Times New Roman" pitchFamily="18" charset="0"/>
                      </a:endParaRPr>
                    </a:p>
                  </a:txBody>
                  <a:tcPr marL="68580" marR="68580" marT="0" marB="0" anchor="ctr">
                    <a:solidFill>
                      <a:schemeClr val="accent1"/>
                    </a:solidFill>
                  </a:tcPr>
                </a:tc>
                <a:tc>
                  <a:txBody>
                    <a:bodyPr/>
                    <a:lstStyle/>
                    <a:p>
                      <a:pPr marL="0" marR="0" algn="ctr">
                        <a:lnSpc>
                          <a:spcPct val="100000"/>
                        </a:lnSpc>
                        <a:spcBef>
                          <a:spcPts val="0"/>
                        </a:spcBef>
                        <a:spcAft>
                          <a:spcPts val="0"/>
                        </a:spcAft>
                      </a:pPr>
                      <a:r>
                        <a:rPr lang="en-US" sz="2400" dirty="0">
                          <a:solidFill>
                            <a:schemeClr val="bg1"/>
                          </a:solidFill>
                          <a:effectLst/>
                          <a:latin typeface="Times New Roman" pitchFamily="18" charset="0"/>
                          <a:cs typeface="Times New Roman" pitchFamily="18" charset="0"/>
                        </a:rPr>
                        <a:t>de-O</a:t>
                      </a:r>
                      <a:r>
                        <a:rPr lang="en-US" sz="2400" baseline="-25000" dirty="0">
                          <a:solidFill>
                            <a:schemeClr val="bg1"/>
                          </a:solidFill>
                          <a:effectLst/>
                          <a:latin typeface="Times New Roman" pitchFamily="18" charset="0"/>
                          <a:cs typeface="Times New Roman" pitchFamily="18" charset="0"/>
                        </a:rPr>
                        <a:t>2</a:t>
                      </a:r>
                      <a:endParaRPr lang="en-US" sz="1600" dirty="0">
                        <a:solidFill>
                          <a:schemeClr val="bg1"/>
                        </a:solidFill>
                        <a:effectLst/>
                        <a:latin typeface="Times New Roman" pitchFamily="18" charset="0"/>
                        <a:ea typeface="Times New Roman"/>
                        <a:cs typeface="Times New Roman" pitchFamily="18" charset="0"/>
                      </a:endParaRPr>
                    </a:p>
                  </a:txBody>
                  <a:tcPr marL="68580" marR="68580" marT="0" marB="0" anchor="ctr">
                    <a:solidFill>
                      <a:schemeClr val="accent1"/>
                    </a:solidFill>
                  </a:tcPr>
                </a:tc>
                <a:tc>
                  <a:txBody>
                    <a:bodyPr/>
                    <a:lstStyle/>
                    <a:p>
                      <a:pPr marL="0" marR="0" algn="ctr">
                        <a:lnSpc>
                          <a:spcPct val="100000"/>
                        </a:lnSpc>
                        <a:spcBef>
                          <a:spcPts val="0"/>
                        </a:spcBef>
                        <a:spcAft>
                          <a:spcPts val="0"/>
                        </a:spcAft>
                      </a:pPr>
                      <a:r>
                        <a:rPr lang="en-US" sz="2400" dirty="0">
                          <a:solidFill>
                            <a:schemeClr val="bg1"/>
                          </a:solidFill>
                          <a:effectLst/>
                          <a:latin typeface="Times New Roman" pitchFamily="18" charset="0"/>
                          <a:cs typeface="Times New Roman" pitchFamily="18" charset="0"/>
                        </a:rPr>
                        <a:t>O</a:t>
                      </a:r>
                      <a:r>
                        <a:rPr lang="en-US" sz="2400" baseline="-25000" dirty="0">
                          <a:solidFill>
                            <a:schemeClr val="bg1"/>
                          </a:solidFill>
                          <a:effectLst/>
                          <a:latin typeface="Times New Roman" pitchFamily="18" charset="0"/>
                          <a:cs typeface="Times New Roman" pitchFamily="18" charset="0"/>
                        </a:rPr>
                        <a:t>2</a:t>
                      </a:r>
                      <a:endParaRPr lang="en-US" sz="1600" dirty="0">
                        <a:solidFill>
                          <a:schemeClr val="bg1"/>
                        </a:solidFill>
                        <a:effectLst/>
                        <a:latin typeface="Times New Roman" pitchFamily="18" charset="0"/>
                        <a:ea typeface="Times New Roman"/>
                        <a:cs typeface="Times New Roman" pitchFamily="18" charset="0"/>
                      </a:endParaRPr>
                    </a:p>
                  </a:txBody>
                  <a:tcPr marL="68580" marR="68580" marT="0" marB="0" anchor="ctr">
                    <a:solidFill>
                      <a:schemeClr val="accent1"/>
                    </a:solidFill>
                  </a:tcPr>
                </a:tc>
                <a:tc>
                  <a:txBody>
                    <a:bodyPr/>
                    <a:lstStyle/>
                    <a:p>
                      <a:pPr marL="0" marR="0" algn="ctr">
                        <a:lnSpc>
                          <a:spcPct val="100000"/>
                        </a:lnSpc>
                        <a:spcBef>
                          <a:spcPts val="0"/>
                        </a:spcBef>
                        <a:spcAft>
                          <a:spcPts val="0"/>
                        </a:spcAft>
                      </a:pPr>
                      <a:r>
                        <a:rPr lang="en-US" sz="2400" dirty="0">
                          <a:solidFill>
                            <a:schemeClr val="bg1"/>
                          </a:solidFill>
                          <a:effectLst/>
                          <a:latin typeface="Times New Roman" pitchFamily="18" charset="0"/>
                          <a:cs typeface="Times New Roman" pitchFamily="18" charset="0"/>
                        </a:rPr>
                        <a:t>de-O</a:t>
                      </a:r>
                      <a:r>
                        <a:rPr lang="en-US" sz="2400" baseline="-25000" dirty="0">
                          <a:solidFill>
                            <a:schemeClr val="bg1"/>
                          </a:solidFill>
                          <a:effectLst/>
                          <a:latin typeface="Times New Roman" pitchFamily="18" charset="0"/>
                          <a:cs typeface="Times New Roman" pitchFamily="18" charset="0"/>
                        </a:rPr>
                        <a:t>2</a:t>
                      </a:r>
                      <a:endParaRPr lang="en-US" sz="1600" dirty="0">
                        <a:solidFill>
                          <a:schemeClr val="bg1"/>
                        </a:solidFill>
                        <a:effectLst/>
                        <a:latin typeface="Times New Roman" pitchFamily="18" charset="0"/>
                        <a:ea typeface="Times New Roman"/>
                        <a:cs typeface="Times New Roman" pitchFamily="18" charset="0"/>
                      </a:endParaRPr>
                    </a:p>
                  </a:txBody>
                  <a:tcPr marL="68580" marR="68580" marT="0" marB="0" anchor="ctr">
                    <a:solidFill>
                      <a:schemeClr val="accent1"/>
                    </a:solidFill>
                  </a:tcPr>
                </a:tc>
                <a:tc>
                  <a:txBody>
                    <a:bodyPr/>
                    <a:lstStyle/>
                    <a:p>
                      <a:pPr marL="0" marR="0" algn="ctr">
                        <a:lnSpc>
                          <a:spcPct val="100000"/>
                        </a:lnSpc>
                        <a:spcBef>
                          <a:spcPts val="0"/>
                        </a:spcBef>
                        <a:spcAft>
                          <a:spcPts val="0"/>
                        </a:spcAft>
                      </a:pPr>
                      <a:r>
                        <a:rPr lang="en-US" sz="2400" dirty="0">
                          <a:solidFill>
                            <a:schemeClr val="bg1"/>
                          </a:solidFill>
                          <a:effectLst/>
                          <a:latin typeface="Times New Roman" pitchFamily="18" charset="0"/>
                          <a:cs typeface="Times New Roman" pitchFamily="18" charset="0"/>
                        </a:rPr>
                        <a:t>O</a:t>
                      </a:r>
                      <a:r>
                        <a:rPr lang="en-US" sz="2400" baseline="-25000" dirty="0">
                          <a:solidFill>
                            <a:schemeClr val="bg1"/>
                          </a:solidFill>
                          <a:effectLst/>
                          <a:latin typeface="Times New Roman" pitchFamily="18" charset="0"/>
                          <a:cs typeface="Times New Roman" pitchFamily="18" charset="0"/>
                        </a:rPr>
                        <a:t>2</a:t>
                      </a:r>
                      <a:endParaRPr lang="en-US" sz="1600" dirty="0">
                        <a:solidFill>
                          <a:schemeClr val="bg1"/>
                        </a:solidFill>
                        <a:effectLst/>
                        <a:latin typeface="Times New Roman" pitchFamily="18" charset="0"/>
                        <a:ea typeface="Times New Roman"/>
                        <a:cs typeface="Times New Roman" pitchFamily="18" charset="0"/>
                      </a:endParaRPr>
                    </a:p>
                  </a:txBody>
                  <a:tcPr marL="68580" marR="68580" marT="0" marB="0" anchor="ctr">
                    <a:solidFill>
                      <a:schemeClr val="accent1"/>
                    </a:solidFill>
                  </a:tcPr>
                </a:tc>
              </a:tr>
              <a:tr h="769620">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4.5</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no max found</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no max found</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0.3</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no max found</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r>
              <a:tr h="769620">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5</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1.6</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6.3</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0.08</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6.3</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r>
              <a:tr h="769620">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5.5</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0.1</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0.4</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not soluble</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latin typeface="Times New Roman" pitchFamily="18" charset="0"/>
                          <a:cs typeface="Times New Roman" pitchFamily="18" charset="0"/>
                        </a:rPr>
                        <a:t>0.4</a:t>
                      </a:r>
                      <a:endParaRPr lang="en-US" sz="1600" dirty="0">
                        <a:solidFill>
                          <a:srgbClr val="000000"/>
                        </a:solidFill>
                        <a:effectLst/>
                        <a:latin typeface="Times New Roman" pitchFamily="18" charset="0"/>
                        <a:ea typeface="Times New Roman"/>
                        <a:cs typeface="Times New Roman" pitchFamily="18" charset="0"/>
                      </a:endParaRPr>
                    </a:p>
                  </a:txBody>
                  <a:tcPr marL="68580" marR="68580" marT="0" marB="0" anchor="ctr"/>
                </a:tc>
              </a:tr>
            </a:tbl>
          </a:graphicData>
        </a:graphic>
      </p:graphicFrame>
      <p:sp>
        <p:nvSpPr>
          <p:cNvPr id="5" name="Rectangle 4"/>
          <p:cNvSpPr/>
          <p:nvPr/>
        </p:nvSpPr>
        <p:spPr>
          <a:xfrm>
            <a:off x="5448300" y="2286000"/>
            <a:ext cx="1866900" cy="2590800"/>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923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40813073"/>
              </p:ext>
            </p:extLst>
          </p:nvPr>
        </p:nvGraphicFramePr>
        <p:xfrm>
          <a:off x="228600" y="1889237"/>
          <a:ext cx="8915399" cy="4271456"/>
        </p:xfrm>
        <a:graphic>
          <a:graphicData uri="http://schemas.openxmlformats.org/drawingml/2006/table">
            <a:tbl>
              <a:tblPr firstRow="1" firstCol="1" bandRow="1">
                <a:tableStyleId>{5C22544A-7EE6-4342-B048-85BDC9FD1C3A}</a:tableStyleId>
              </a:tblPr>
              <a:tblGrid>
                <a:gridCol w="3097289"/>
                <a:gridCol w="2909055"/>
                <a:gridCol w="2909055"/>
              </a:tblGrid>
              <a:tr h="916528">
                <a:tc>
                  <a:txBody>
                    <a:bodyPr/>
                    <a:lstStyle/>
                    <a:p>
                      <a:pPr marL="171450" marR="0" indent="-171450">
                        <a:lnSpc>
                          <a:spcPct val="100000"/>
                        </a:lnSpc>
                        <a:spcBef>
                          <a:spcPts val="0"/>
                        </a:spcBef>
                        <a:spcAft>
                          <a:spcPts val="0"/>
                        </a:spcAft>
                      </a:pPr>
                      <a:r>
                        <a:rPr lang="en-US" sz="2000" i="1" dirty="0">
                          <a:effectLst/>
                          <a:latin typeface="Times New Roman" pitchFamily="18" charset="0"/>
                          <a:cs typeface="Times New Roman" pitchFamily="18" charset="0"/>
                        </a:rPr>
                        <a:t>a. hemoglobin genotype in children</a:t>
                      </a:r>
                      <a:endParaRPr lang="en-US" sz="1400" i="1"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i="1" dirty="0">
                          <a:effectLst/>
                          <a:latin typeface="Times New Roman" pitchFamily="18" charset="0"/>
                          <a:cs typeface="Times New Roman" pitchFamily="18" charset="0"/>
                        </a:rPr>
                        <a:t>% with malaria parasite present</a:t>
                      </a:r>
                      <a:endParaRPr lang="en-US" sz="1400" i="1"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i="1" dirty="0">
                          <a:effectLst/>
                          <a:latin typeface="Times New Roman" pitchFamily="18" charset="0"/>
                          <a:cs typeface="Times New Roman" pitchFamily="18" charset="0"/>
                        </a:rPr>
                        <a:t>% with high parasite density</a:t>
                      </a:r>
                      <a:endParaRPr lang="en-US" sz="1400" i="1" dirty="0">
                        <a:effectLst/>
                        <a:latin typeface="Times New Roman" pitchFamily="18" charset="0"/>
                        <a:ea typeface="Times New Roman"/>
                        <a:cs typeface="Times New Roman" pitchFamily="18" charset="0"/>
                      </a:endParaRPr>
                    </a:p>
                  </a:txBody>
                  <a:tcPr marL="68580" marR="68580" marT="0" marB="0" anchor="ctr"/>
                </a:tc>
              </a:tr>
              <a:tr h="444928">
                <a:tc>
                  <a:txBody>
                    <a:bodyPr/>
                    <a:lstStyle/>
                    <a:p>
                      <a:pPr marL="171450" marR="0" indent="-171450">
                        <a:lnSpc>
                          <a:spcPct val="100000"/>
                        </a:lnSpc>
                        <a:spcBef>
                          <a:spcPts val="0"/>
                        </a:spcBef>
                        <a:spcAft>
                          <a:spcPts val="0"/>
                        </a:spcAft>
                      </a:pPr>
                      <a:r>
                        <a:rPr lang="en-US" sz="2000">
                          <a:effectLst/>
                          <a:latin typeface="Times New Roman" pitchFamily="18" charset="0"/>
                          <a:cs typeface="Times New Roman" pitchFamily="18" charset="0"/>
                        </a:rPr>
                        <a:t>normal (homozygous normal)</a:t>
                      </a:r>
                      <a:endParaRPr lang="en-US" sz="140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dirty="0">
                          <a:effectLst/>
                          <a:latin typeface="Times New Roman" pitchFamily="18" charset="0"/>
                          <a:cs typeface="Times New Roman" pitchFamily="18" charset="0"/>
                        </a:rPr>
                        <a:t>45.7</a:t>
                      </a:r>
                      <a:endParaRPr lang="en-US" sz="140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a:effectLst/>
                          <a:latin typeface="Times New Roman" pitchFamily="18" charset="0"/>
                          <a:cs typeface="Times New Roman" pitchFamily="18" charset="0"/>
                        </a:rPr>
                        <a:t>66.0</a:t>
                      </a:r>
                      <a:endParaRPr lang="en-US" sz="1400">
                        <a:effectLst/>
                        <a:latin typeface="Times New Roman" pitchFamily="18" charset="0"/>
                        <a:ea typeface="Times New Roman"/>
                        <a:cs typeface="Times New Roman" pitchFamily="18" charset="0"/>
                      </a:endParaRPr>
                    </a:p>
                  </a:txBody>
                  <a:tcPr marL="68580" marR="68580" marT="0" marB="0" anchor="ctr"/>
                </a:tc>
              </a:tr>
              <a:tr h="444928">
                <a:tc>
                  <a:txBody>
                    <a:bodyPr/>
                    <a:lstStyle/>
                    <a:p>
                      <a:pPr marL="171450" marR="0" indent="-171450">
                        <a:lnSpc>
                          <a:spcPct val="100000"/>
                        </a:lnSpc>
                        <a:spcBef>
                          <a:spcPts val="0"/>
                        </a:spcBef>
                        <a:spcAft>
                          <a:spcPts val="0"/>
                        </a:spcAft>
                      </a:pPr>
                      <a:r>
                        <a:rPr lang="en-US" sz="2000">
                          <a:effectLst/>
                          <a:latin typeface="Times New Roman" pitchFamily="18" charset="0"/>
                          <a:cs typeface="Times New Roman" pitchFamily="18" charset="0"/>
                        </a:rPr>
                        <a:t>mild sickling (heterozygous)</a:t>
                      </a:r>
                      <a:endParaRPr lang="en-US" sz="140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dirty="0">
                          <a:effectLst/>
                          <a:latin typeface="Times New Roman" pitchFamily="18" charset="0"/>
                          <a:cs typeface="Times New Roman" pitchFamily="18" charset="0"/>
                        </a:rPr>
                        <a:t>27.9</a:t>
                      </a:r>
                      <a:endParaRPr lang="en-US" sz="140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dirty="0">
                          <a:effectLst/>
                          <a:latin typeface="Times New Roman" pitchFamily="18" charset="0"/>
                          <a:cs typeface="Times New Roman" pitchFamily="18" charset="0"/>
                        </a:rPr>
                        <a:t>33.3</a:t>
                      </a:r>
                      <a:endParaRPr lang="en-US" sz="1400" dirty="0">
                        <a:effectLst/>
                        <a:latin typeface="Times New Roman" pitchFamily="18" charset="0"/>
                        <a:ea typeface="Times New Roman"/>
                        <a:cs typeface="Times New Roman" pitchFamily="18" charset="0"/>
                      </a:endParaRPr>
                    </a:p>
                  </a:txBody>
                  <a:tcPr marL="68580" marR="68580" marT="0" marB="0" anchor="ctr"/>
                </a:tc>
              </a:tr>
              <a:tr h="916528">
                <a:tc>
                  <a:txBody>
                    <a:bodyPr/>
                    <a:lstStyle/>
                    <a:p>
                      <a:pPr marL="171450" marR="0" indent="-171450">
                        <a:lnSpc>
                          <a:spcPct val="100000"/>
                        </a:lnSpc>
                        <a:spcBef>
                          <a:spcPts val="0"/>
                        </a:spcBef>
                        <a:spcAft>
                          <a:spcPts val="0"/>
                        </a:spcAft>
                      </a:pPr>
                      <a:r>
                        <a:rPr lang="en-US" sz="2000" i="1" dirty="0">
                          <a:effectLst/>
                          <a:latin typeface="Times New Roman" pitchFamily="18" charset="0"/>
                          <a:cs typeface="Times New Roman" pitchFamily="18" charset="0"/>
                        </a:rPr>
                        <a:t>b. hemoglobin genotype in adult males</a:t>
                      </a:r>
                      <a:endParaRPr lang="en-US" sz="1400" i="1"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i="1" dirty="0">
                          <a:effectLst/>
                          <a:latin typeface="Times New Roman" pitchFamily="18" charset="0"/>
                          <a:cs typeface="Times New Roman" pitchFamily="18" charset="0"/>
                        </a:rPr>
                        <a:t>% with malaria parasite present</a:t>
                      </a:r>
                      <a:endParaRPr lang="en-US" sz="1400" i="1"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i="1" dirty="0">
                          <a:effectLst/>
                          <a:latin typeface="Times New Roman" pitchFamily="18" charset="0"/>
                          <a:cs typeface="Times New Roman" pitchFamily="18" charset="0"/>
                        </a:rPr>
                        <a:t>% with high parasite density</a:t>
                      </a:r>
                      <a:endParaRPr lang="en-US" sz="1400" i="1" dirty="0">
                        <a:effectLst/>
                        <a:latin typeface="Times New Roman" pitchFamily="18" charset="0"/>
                        <a:ea typeface="Times New Roman"/>
                        <a:cs typeface="Times New Roman" pitchFamily="18" charset="0"/>
                      </a:endParaRPr>
                    </a:p>
                  </a:txBody>
                  <a:tcPr marL="68580" marR="68580" marT="0" marB="0" anchor="ctr"/>
                </a:tc>
              </a:tr>
              <a:tr h="444928">
                <a:tc>
                  <a:txBody>
                    <a:bodyPr/>
                    <a:lstStyle/>
                    <a:p>
                      <a:pPr marL="171450" marR="0" indent="-171450">
                        <a:lnSpc>
                          <a:spcPct val="100000"/>
                        </a:lnSpc>
                        <a:spcBef>
                          <a:spcPts val="0"/>
                        </a:spcBef>
                        <a:spcAft>
                          <a:spcPts val="0"/>
                        </a:spcAft>
                      </a:pPr>
                      <a:r>
                        <a:rPr lang="en-US" sz="2000">
                          <a:effectLst/>
                          <a:latin typeface="Times New Roman" pitchFamily="18" charset="0"/>
                          <a:cs typeface="Times New Roman" pitchFamily="18" charset="0"/>
                        </a:rPr>
                        <a:t>normal (homozygous normal)</a:t>
                      </a:r>
                      <a:endParaRPr lang="en-US" sz="140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a:effectLst/>
                          <a:latin typeface="Times New Roman" pitchFamily="18" charset="0"/>
                          <a:cs typeface="Times New Roman" pitchFamily="18" charset="0"/>
                        </a:rPr>
                        <a:t>93.3</a:t>
                      </a:r>
                      <a:endParaRPr lang="en-US" sz="140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a:effectLst/>
                          <a:latin typeface="Times New Roman" pitchFamily="18" charset="0"/>
                          <a:cs typeface="Times New Roman" pitchFamily="18" charset="0"/>
                        </a:rPr>
                        <a:t>40</a:t>
                      </a:r>
                      <a:endParaRPr lang="en-US" sz="1400">
                        <a:effectLst/>
                        <a:latin typeface="Times New Roman" pitchFamily="18" charset="0"/>
                        <a:ea typeface="Times New Roman"/>
                        <a:cs typeface="Times New Roman" pitchFamily="18" charset="0"/>
                      </a:endParaRPr>
                    </a:p>
                  </a:txBody>
                  <a:tcPr marL="68580" marR="68580" marT="0" marB="0" anchor="ctr"/>
                </a:tc>
              </a:tr>
              <a:tr h="444928">
                <a:tc>
                  <a:txBody>
                    <a:bodyPr/>
                    <a:lstStyle/>
                    <a:p>
                      <a:pPr marL="171450" marR="0" indent="-171450">
                        <a:lnSpc>
                          <a:spcPct val="100000"/>
                        </a:lnSpc>
                        <a:spcBef>
                          <a:spcPts val="0"/>
                        </a:spcBef>
                        <a:spcAft>
                          <a:spcPts val="0"/>
                        </a:spcAft>
                      </a:pPr>
                      <a:r>
                        <a:rPr lang="en-US" sz="2000">
                          <a:effectLst/>
                          <a:latin typeface="Times New Roman" pitchFamily="18" charset="0"/>
                          <a:cs typeface="Times New Roman" pitchFamily="18" charset="0"/>
                        </a:rPr>
                        <a:t>mild sickling (heterozygous)</a:t>
                      </a:r>
                      <a:endParaRPr lang="en-US" sz="140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a:effectLst/>
                          <a:latin typeface="Times New Roman" pitchFamily="18" charset="0"/>
                          <a:cs typeface="Times New Roman" pitchFamily="18" charset="0"/>
                        </a:rPr>
                        <a:t>13.3</a:t>
                      </a:r>
                      <a:endParaRPr lang="en-US" sz="140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000" dirty="0">
                          <a:effectLst/>
                          <a:latin typeface="Times New Roman" pitchFamily="18" charset="0"/>
                          <a:cs typeface="Times New Roman" pitchFamily="18" charset="0"/>
                        </a:rPr>
                        <a:t>0</a:t>
                      </a:r>
                      <a:endParaRPr lang="en-US" sz="1400" dirty="0">
                        <a:effectLst/>
                        <a:latin typeface="Times New Roman" pitchFamily="18" charset="0"/>
                        <a:ea typeface="Times New Roman"/>
                        <a:cs typeface="Times New Roman" pitchFamily="18" charset="0"/>
                      </a:endParaRPr>
                    </a:p>
                  </a:txBody>
                  <a:tcPr marL="68580" marR="68580" marT="0" marB="0" anchor="ctr"/>
                </a:tc>
              </a:tr>
            </a:tbl>
          </a:graphicData>
        </a:graphic>
      </p:graphicFrame>
      <p:sp>
        <p:nvSpPr>
          <p:cNvPr id="3" name="Rectangle 2"/>
          <p:cNvSpPr/>
          <p:nvPr/>
        </p:nvSpPr>
        <p:spPr>
          <a:xfrm>
            <a:off x="382247" y="134911"/>
            <a:ext cx="8237331" cy="1754326"/>
          </a:xfrm>
          <a:prstGeom prst="rect">
            <a:avLst/>
          </a:prstGeom>
        </p:spPr>
        <p:txBody>
          <a:bodyPr wrap="square">
            <a:spAutoFit/>
          </a:bodyPr>
          <a:lstStyle/>
          <a:p>
            <a:pPr algn="ctr"/>
            <a:r>
              <a:rPr lang="en-US" sz="3600" dirty="0">
                <a:latin typeface="Times New Roman" pitchFamily="18" charset="0"/>
                <a:cs typeface="Times New Roman" pitchFamily="18" charset="0"/>
              </a:rPr>
              <a:t>Incidence of malaria parasite in </a:t>
            </a:r>
            <a:r>
              <a:rPr lang="en-US" sz="3600" dirty="0" smtClean="0">
                <a:latin typeface="Times New Roman" pitchFamily="18" charset="0"/>
                <a:cs typeface="Times New Roman" pitchFamily="18" charset="0"/>
              </a:rPr>
              <a:t>children from </a:t>
            </a:r>
            <a:r>
              <a:rPr lang="en-US" sz="3600" dirty="0">
                <a:latin typeface="Times New Roman" pitchFamily="18" charset="0"/>
                <a:cs typeface="Times New Roman" pitchFamily="18" charset="0"/>
              </a:rPr>
              <a:t>a community in </a:t>
            </a:r>
            <a:r>
              <a:rPr lang="en-US" sz="3600" dirty="0" smtClean="0">
                <a:latin typeface="Times New Roman" pitchFamily="18" charset="0"/>
                <a:cs typeface="Times New Roman" pitchFamily="18" charset="0"/>
              </a:rPr>
              <a:t>Uganda and in </a:t>
            </a:r>
            <a:r>
              <a:rPr lang="en-US" sz="3600" dirty="0">
                <a:latin typeface="Times New Roman" pitchFamily="18" charset="0"/>
                <a:cs typeface="Times New Roman" pitchFamily="18" charset="0"/>
              </a:rPr>
              <a:t>adult males dosed with the malaria parasite</a:t>
            </a:r>
          </a:p>
        </p:txBody>
      </p:sp>
      <p:sp>
        <p:nvSpPr>
          <p:cNvPr id="4" name="Rectangle 5"/>
          <p:cNvSpPr>
            <a:spLocks noChangeArrowheads="1"/>
          </p:cNvSpPr>
          <p:nvPr/>
        </p:nvSpPr>
        <p:spPr bwMode="auto">
          <a:xfrm>
            <a:off x="0" y="6292850"/>
            <a:ext cx="121373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13.4 </a:t>
            </a:r>
            <a:endParaRPr lang="en-US" dirty="0">
              <a:latin typeface="Times New Roman" pitchFamily="18" charset="0"/>
              <a:cs typeface="Times New Roman" pitchFamily="18" charset="0"/>
            </a:endParaRPr>
          </a:p>
        </p:txBody>
      </p:sp>
      <p:sp>
        <p:nvSpPr>
          <p:cNvPr id="5" name="Rectangle 4"/>
          <p:cNvSpPr/>
          <p:nvPr/>
        </p:nvSpPr>
        <p:spPr>
          <a:xfrm>
            <a:off x="3981450" y="2781300"/>
            <a:ext cx="1524000" cy="1295400"/>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019550" y="4922443"/>
            <a:ext cx="1524000" cy="1295400"/>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532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8" y="59962"/>
            <a:ext cx="8431968" cy="1569660"/>
          </a:xfrm>
          <a:prstGeom prst="rect">
            <a:avLst/>
          </a:prstGeom>
        </p:spPr>
        <p:txBody>
          <a:bodyPr wrap="square">
            <a:spAutoFit/>
          </a:bodyPr>
          <a:lstStyle/>
          <a:p>
            <a:r>
              <a:rPr lang="en-US" sz="3200" dirty="0" smtClean="0">
                <a:latin typeface="Times New Roman" pitchFamily="18" charset="0"/>
                <a:cs typeface="Times New Roman" pitchFamily="18" charset="0"/>
              </a:rPr>
              <a:t>The </a:t>
            </a:r>
            <a:r>
              <a:rPr lang="en-US" sz="3200" dirty="0">
                <a:latin typeface="Times New Roman" pitchFamily="18" charset="0"/>
                <a:cs typeface="Times New Roman" pitchFamily="18" charset="0"/>
              </a:rPr>
              <a:t>15 exons of the FUS/TLS </a:t>
            </a:r>
            <a:r>
              <a:rPr lang="en-US" sz="3200" dirty="0" smtClean="0">
                <a:latin typeface="Times New Roman" pitchFamily="18" charset="0"/>
                <a:cs typeface="Times New Roman" pitchFamily="18" charset="0"/>
              </a:rPr>
              <a:t>protein gene </a:t>
            </a:r>
            <a:r>
              <a:rPr lang="en-US" sz="3200" dirty="0">
                <a:latin typeface="Times New Roman" pitchFamily="18" charset="0"/>
                <a:cs typeface="Times New Roman" pitchFamily="18" charset="0"/>
              </a:rPr>
              <a:t>along with the corresponding protein regions and the positions of the </a:t>
            </a:r>
            <a:r>
              <a:rPr lang="en-US" sz="3200" dirty="0" smtClean="0">
                <a:latin typeface="Times New Roman" pitchFamily="18" charset="0"/>
                <a:cs typeface="Times New Roman" pitchFamily="18" charset="0"/>
              </a:rPr>
              <a:t>mutations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Figure 13.5 </a:t>
            </a:r>
          </a:p>
        </p:txBody>
      </p:sp>
      <p:pic>
        <p:nvPicPr>
          <p:cNvPr id="5" name="Picture 4"/>
          <p:cNvPicPr>
            <a:picLocks noChangeAspect="1"/>
          </p:cNvPicPr>
          <p:nvPr/>
        </p:nvPicPr>
        <p:blipFill rotWithShape="1">
          <a:blip r:embed="rId3" cstate="print"/>
          <a:srcRect t="2511"/>
          <a:stretch/>
        </p:blipFill>
        <p:spPr bwMode="auto">
          <a:xfrm>
            <a:off x="653384" y="1603949"/>
            <a:ext cx="7769211" cy="4708677"/>
          </a:xfrm>
          <a:prstGeom prst="rect">
            <a:avLst/>
          </a:prstGeom>
          <a:noFill/>
          <a:ln w="9525">
            <a:noFill/>
            <a:miter lim="800000"/>
            <a:headEnd/>
            <a:tailEnd/>
          </a:ln>
        </p:spPr>
      </p:pic>
      <p:sp>
        <p:nvSpPr>
          <p:cNvPr id="6" name="Rectangle 5"/>
          <p:cNvSpPr/>
          <p:nvPr/>
        </p:nvSpPr>
        <p:spPr>
          <a:xfrm>
            <a:off x="780579" y="4888461"/>
            <a:ext cx="2131954" cy="104931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027333" y="4917937"/>
            <a:ext cx="1080688" cy="1019836"/>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14089" y="3604344"/>
            <a:ext cx="3064934" cy="707886"/>
          </a:xfrm>
          <a:prstGeom prst="rect">
            <a:avLst/>
          </a:prstGeom>
        </p:spPr>
        <p:txBody>
          <a:bodyPr wrap="square">
            <a:spAutoFit/>
          </a:bodyPr>
          <a:lstStyle/>
          <a:p>
            <a:r>
              <a:rPr lang="en-US" sz="2000" dirty="0" smtClean="0">
                <a:latin typeface="Times New Roman" pitchFamily="18" charset="0"/>
                <a:cs typeface="Times New Roman" pitchFamily="18" charset="0"/>
              </a:rPr>
              <a:t>Region rich in serine, tyrosine, glutamine, glycine</a:t>
            </a:r>
            <a:endParaRPr lang="en-US" sz="2000" dirty="0">
              <a:latin typeface="Times New Roman" pitchFamily="18" charset="0"/>
              <a:cs typeface="Times New Roman" pitchFamily="18" charset="0"/>
            </a:endParaRPr>
          </a:p>
        </p:txBody>
      </p:sp>
      <p:cxnSp>
        <p:nvCxnSpPr>
          <p:cNvPr id="9" name="Straight Arrow Connector 8"/>
          <p:cNvCxnSpPr/>
          <p:nvPr/>
        </p:nvCxnSpPr>
        <p:spPr>
          <a:xfrm flipH="1">
            <a:off x="7455009" y="4423788"/>
            <a:ext cx="465766" cy="464673"/>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endCxn id="6" idx="0"/>
          </p:cNvCxnSpPr>
          <p:nvPr/>
        </p:nvCxnSpPr>
        <p:spPr>
          <a:xfrm flipH="1">
            <a:off x="1846556" y="4246014"/>
            <a:ext cx="9387" cy="642447"/>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7027333" y="3450455"/>
            <a:ext cx="1786883" cy="1015663"/>
          </a:xfrm>
          <a:prstGeom prst="rect">
            <a:avLst/>
          </a:prstGeom>
        </p:spPr>
        <p:txBody>
          <a:bodyPr wrap="square">
            <a:spAutoFit/>
          </a:bodyPr>
          <a:lstStyle/>
          <a:p>
            <a:r>
              <a:rPr lang="en-US" sz="2000" dirty="0" smtClean="0">
                <a:latin typeface="Times New Roman" pitchFamily="18" charset="0"/>
                <a:cs typeface="Times New Roman" pitchFamily="18" charset="0"/>
              </a:rPr>
              <a:t>Region rich in arginine-glycine-glycine</a:t>
            </a:r>
            <a:endParaRPr lang="en-US" sz="2000" dirty="0">
              <a:latin typeface="Times New Roman" pitchFamily="18" charset="0"/>
              <a:cs typeface="Times New Roman" pitchFamily="18" charset="0"/>
            </a:endParaRPr>
          </a:p>
        </p:txBody>
      </p:sp>
      <p:sp>
        <p:nvSpPr>
          <p:cNvPr id="13" name="Rectangle 12"/>
          <p:cNvSpPr/>
          <p:nvPr/>
        </p:nvSpPr>
        <p:spPr>
          <a:xfrm>
            <a:off x="240791" y="3604344"/>
            <a:ext cx="3138232" cy="687198"/>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908800" y="3450454"/>
            <a:ext cx="1905416" cy="973333"/>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5791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5719"/>
          <a:stretch/>
        </p:blipFill>
        <p:spPr>
          <a:xfrm>
            <a:off x="5607735" y="148908"/>
            <a:ext cx="3304371" cy="5742967"/>
          </a:xfrm>
          <a:prstGeom prst="rect">
            <a:avLst/>
          </a:prstGeom>
        </p:spPr>
      </p:pic>
      <p:sp>
        <p:nvSpPr>
          <p:cNvPr id="3" name="Rectangle 2"/>
          <p:cNvSpPr/>
          <p:nvPr/>
        </p:nvSpPr>
        <p:spPr>
          <a:xfrm>
            <a:off x="119921" y="168096"/>
            <a:ext cx="5487813" cy="1569660"/>
          </a:xfrm>
          <a:prstGeom prst="rect">
            <a:avLst/>
          </a:prstGeom>
        </p:spPr>
        <p:txBody>
          <a:bodyPr wrap="square">
            <a:spAutoFit/>
          </a:bodyPr>
          <a:lstStyle/>
          <a:p>
            <a:pPr algn="ctr"/>
            <a:r>
              <a:rPr lang="en-US" sz="3200" dirty="0">
                <a:latin typeface="Times New Roman" pitchFamily="18" charset="0"/>
                <a:cs typeface="Times New Roman" pitchFamily="18" charset="0"/>
              </a:rPr>
              <a:t>Immunostaining of spinal cord from </a:t>
            </a:r>
            <a:r>
              <a:rPr lang="en-US" sz="3200" dirty="0" smtClean="0">
                <a:latin typeface="Times New Roman" pitchFamily="18" charset="0"/>
                <a:cs typeface="Times New Roman" pitchFamily="18" charset="0"/>
              </a:rPr>
              <a:t>familial </a:t>
            </a:r>
            <a:r>
              <a:rPr lang="en-US" sz="3200" dirty="0">
                <a:latin typeface="Times New Roman" pitchFamily="18" charset="0"/>
                <a:cs typeface="Times New Roman" pitchFamily="18" charset="0"/>
              </a:rPr>
              <a:t>ALS </a:t>
            </a:r>
            <a:r>
              <a:rPr lang="en-US" sz="3200" dirty="0" smtClean="0">
                <a:latin typeface="Times New Roman" pitchFamily="18" charset="0"/>
                <a:cs typeface="Times New Roman" pitchFamily="18" charset="0"/>
              </a:rPr>
              <a:t>patients vs. control patients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249060"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Figure 13.6</a:t>
            </a:r>
          </a:p>
        </p:txBody>
      </p:sp>
      <p:cxnSp>
        <p:nvCxnSpPr>
          <p:cNvPr id="8" name="Straight Arrow Connector 7"/>
          <p:cNvCxnSpPr/>
          <p:nvPr/>
        </p:nvCxnSpPr>
        <p:spPr>
          <a:xfrm flipV="1">
            <a:off x="4669156" y="1881137"/>
            <a:ext cx="1560194" cy="257707"/>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23454" y="1881137"/>
            <a:ext cx="4769196" cy="3416320"/>
          </a:xfrm>
          <a:prstGeom prst="rect">
            <a:avLst/>
          </a:prstGeom>
        </p:spPr>
        <p:txBody>
          <a:bodyPr wrap="square">
            <a:spAutoFit/>
          </a:bodyPr>
          <a:lstStyle/>
          <a:p>
            <a:r>
              <a:rPr lang="en-US" sz="2400" dirty="0" smtClean="0">
                <a:latin typeface="Times New Roman" pitchFamily="18" charset="0"/>
                <a:cs typeface="Times New Roman" pitchFamily="18" charset="0"/>
              </a:rPr>
              <a:t>Cells </a:t>
            </a:r>
            <a:r>
              <a:rPr lang="en-US" sz="2400" dirty="0">
                <a:latin typeface="Times New Roman" pitchFamily="18" charset="0"/>
                <a:cs typeface="Times New Roman" pitchFamily="18" charset="0"/>
              </a:rPr>
              <a:t>are stained </a:t>
            </a:r>
            <a:r>
              <a:rPr lang="en-US" sz="2400" dirty="0" smtClean="0">
                <a:latin typeface="Times New Roman" pitchFamily="18" charset="0"/>
                <a:cs typeface="Times New Roman" pitchFamily="18" charset="0"/>
              </a:rPr>
              <a:t>for: </a:t>
            </a:r>
            <a:r>
              <a:rPr lang="en-US" sz="2400" dirty="0">
                <a:latin typeface="Times New Roman" pitchFamily="18" charset="0"/>
                <a:cs typeface="Times New Roman" pitchFamily="18" charset="0"/>
              </a:rPr>
              <a:t>nuclei (blue</a:t>
            </a:r>
            <a:r>
              <a:rPr lang="en-US" sz="2400" dirty="0" smtClean="0">
                <a:latin typeface="Times New Roman" pitchFamily="18" charset="0"/>
                <a:cs typeface="Times New Roman" pitchFamily="18" charset="0"/>
              </a:rPr>
              <a:t>)</a:t>
            </a:r>
          </a:p>
          <a:p>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marker protein (red), </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and </a:t>
            </a:r>
            <a:r>
              <a:rPr lang="en-US" sz="2400" dirty="0">
                <a:latin typeface="Times New Roman" pitchFamily="18" charset="0"/>
                <a:cs typeface="Times New Roman" pitchFamily="18" charset="0"/>
              </a:rPr>
              <a:t>FUS/TLS (green); </a:t>
            </a:r>
            <a:endParaRPr lang="en-US" sz="2400" dirty="0" smtClean="0">
              <a:latin typeface="Times New Roman" pitchFamily="18" charset="0"/>
              <a:cs typeface="Times New Roman" pitchFamily="18" charset="0"/>
            </a:endParaRPr>
          </a:p>
          <a:p>
            <a:r>
              <a:rPr lang="en-US" sz="2400" dirty="0">
                <a:latin typeface="Times New Roman" pitchFamily="18" charset="0"/>
                <a:cs typeface="Times New Roman" pitchFamily="18" charset="0"/>
              </a:rPr>
              <a:t>b</a:t>
            </a:r>
            <a:r>
              <a:rPr lang="en-US" sz="2400" dirty="0" smtClean="0">
                <a:latin typeface="Times New Roman" pitchFamily="18" charset="0"/>
                <a:cs typeface="Times New Roman" pitchFamily="18" charset="0"/>
              </a:rPr>
              <a:t>right </a:t>
            </a:r>
            <a:r>
              <a:rPr lang="en-US" sz="2400" dirty="0">
                <a:latin typeface="Times New Roman" pitchFamily="18" charset="0"/>
                <a:cs typeface="Times New Roman" pitchFamily="18" charset="0"/>
              </a:rPr>
              <a:t>white </a:t>
            </a:r>
            <a:r>
              <a:rPr lang="en-US" sz="2400" dirty="0" smtClean="0">
                <a:latin typeface="Times New Roman" pitchFamily="18" charset="0"/>
                <a:cs typeface="Times New Roman" pitchFamily="18" charset="0"/>
              </a:rPr>
              <a:t>= areas </a:t>
            </a:r>
            <a:r>
              <a:rPr lang="en-US" sz="2400" dirty="0">
                <a:latin typeface="Times New Roman" pitchFamily="18" charset="0"/>
                <a:cs typeface="Times New Roman" pitchFamily="18" charset="0"/>
              </a:rPr>
              <a:t>that stained for the marker protein, </a:t>
            </a:r>
            <a:r>
              <a:rPr lang="en-US" sz="2400" dirty="0" smtClean="0">
                <a:latin typeface="Times New Roman" pitchFamily="18" charset="0"/>
                <a:cs typeface="Times New Roman" pitchFamily="18" charset="0"/>
              </a:rPr>
              <a:t>nuclei </a:t>
            </a:r>
            <a:r>
              <a:rPr lang="en-US" sz="2400" dirty="0">
                <a:latin typeface="Times New Roman" pitchFamily="18" charset="0"/>
                <a:cs typeface="Times New Roman" pitchFamily="18" charset="0"/>
              </a:rPr>
              <a:t>and </a:t>
            </a:r>
            <a:r>
              <a:rPr lang="en-US" sz="2400" dirty="0" smtClean="0">
                <a:latin typeface="Times New Roman" pitchFamily="18" charset="0"/>
                <a:cs typeface="Times New Roman" pitchFamily="18" charset="0"/>
              </a:rPr>
              <a:t>FUS/TLS</a:t>
            </a:r>
            <a:r>
              <a:rPr lang="en-US" sz="2400" dirty="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large </a:t>
            </a:r>
            <a:r>
              <a:rPr lang="en-US" sz="2400" dirty="0">
                <a:latin typeface="Times New Roman" pitchFamily="18" charset="0"/>
                <a:cs typeface="Times New Roman" pitchFamily="18" charset="0"/>
              </a:rPr>
              <a:t>yellow area in the top </a:t>
            </a:r>
            <a:r>
              <a:rPr lang="en-US" sz="2400" dirty="0" smtClean="0">
                <a:latin typeface="Times New Roman" pitchFamily="18" charset="0"/>
                <a:cs typeface="Times New Roman" pitchFamily="18" charset="0"/>
              </a:rPr>
              <a:t>panel stained </a:t>
            </a:r>
            <a:r>
              <a:rPr lang="en-US" sz="2400" dirty="0">
                <a:latin typeface="Times New Roman" pitchFamily="18" charset="0"/>
                <a:cs typeface="Times New Roman" pitchFamily="18" charset="0"/>
              </a:rPr>
              <a:t>for both the marker and FUS/TLS, outside the nucleus. </a:t>
            </a:r>
          </a:p>
        </p:txBody>
      </p:sp>
      <p:cxnSp>
        <p:nvCxnSpPr>
          <p:cNvPr id="18" name="Straight Arrow Connector 17"/>
          <p:cNvCxnSpPr/>
          <p:nvPr/>
        </p:nvCxnSpPr>
        <p:spPr>
          <a:xfrm>
            <a:off x="3262315" y="2548952"/>
            <a:ext cx="3997605" cy="1680148"/>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177162" y="1881137"/>
            <a:ext cx="3585588" cy="949817"/>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03149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4505"/>
          <a:stretch/>
        </p:blipFill>
        <p:spPr>
          <a:xfrm>
            <a:off x="6085428" y="148908"/>
            <a:ext cx="2769528" cy="5742967"/>
          </a:xfrm>
          <a:prstGeom prst="rect">
            <a:avLst/>
          </a:prstGeom>
        </p:spPr>
      </p:pic>
      <p:sp>
        <p:nvSpPr>
          <p:cNvPr id="3" name="Rectangle 2"/>
          <p:cNvSpPr/>
          <p:nvPr/>
        </p:nvSpPr>
        <p:spPr>
          <a:xfrm>
            <a:off x="119921" y="168096"/>
            <a:ext cx="5487813" cy="1569660"/>
          </a:xfrm>
          <a:prstGeom prst="rect">
            <a:avLst/>
          </a:prstGeom>
        </p:spPr>
        <p:txBody>
          <a:bodyPr wrap="square">
            <a:spAutoFit/>
          </a:bodyPr>
          <a:lstStyle/>
          <a:p>
            <a:pPr algn="ctr"/>
            <a:r>
              <a:rPr lang="en-US" sz="3200" dirty="0">
                <a:latin typeface="Times New Roman" pitchFamily="18" charset="0"/>
                <a:cs typeface="Times New Roman" pitchFamily="18" charset="0"/>
              </a:rPr>
              <a:t>Immunostaining of spinal cord from </a:t>
            </a:r>
            <a:r>
              <a:rPr lang="en-US" sz="3200" dirty="0" smtClean="0">
                <a:latin typeface="Times New Roman" pitchFamily="18" charset="0"/>
                <a:cs typeface="Times New Roman" pitchFamily="18" charset="0"/>
              </a:rPr>
              <a:t>familial </a:t>
            </a:r>
            <a:r>
              <a:rPr lang="en-US" sz="3200" dirty="0">
                <a:latin typeface="Times New Roman" pitchFamily="18" charset="0"/>
                <a:cs typeface="Times New Roman" pitchFamily="18" charset="0"/>
              </a:rPr>
              <a:t>ALS </a:t>
            </a:r>
            <a:r>
              <a:rPr lang="en-US" sz="3200" dirty="0" smtClean="0">
                <a:latin typeface="Times New Roman" pitchFamily="18" charset="0"/>
                <a:cs typeface="Times New Roman" pitchFamily="18" charset="0"/>
              </a:rPr>
              <a:t>patients vs. control patients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249060"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Figure 13.6</a:t>
            </a:r>
          </a:p>
        </p:txBody>
      </p:sp>
      <p:sp>
        <p:nvSpPr>
          <p:cNvPr id="10" name="Rectangle 9"/>
          <p:cNvSpPr/>
          <p:nvPr/>
        </p:nvSpPr>
        <p:spPr>
          <a:xfrm>
            <a:off x="423454" y="1881137"/>
            <a:ext cx="5184280" cy="2308324"/>
          </a:xfrm>
          <a:prstGeom prst="rect">
            <a:avLst/>
          </a:prstGeom>
        </p:spPr>
        <p:txBody>
          <a:bodyPr wrap="square">
            <a:spAutoFit/>
          </a:bodyPr>
          <a:lstStyle/>
          <a:p>
            <a:r>
              <a:rPr lang="en-US" sz="2400" dirty="0" smtClean="0">
                <a:latin typeface="Times New Roman" pitchFamily="18" charset="0"/>
                <a:cs typeface="Times New Roman" pitchFamily="18" charset="0"/>
              </a:rPr>
              <a:t>Cells </a:t>
            </a:r>
            <a:r>
              <a:rPr lang="en-US" sz="2400" dirty="0">
                <a:latin typeface="Times New Roman" pitchFamily="18" charset="0"/>
                <a:cs typeface="Times New Roman" pitchFamily="18" charset="0"/>
              </a:rPr>
              <a:t>are stained </a:t>
            </a:r>
            <a:r>
              <a:rPr lang="en-US" sz="2400" dirty="0" smtClean="0">
                <a:latin typeface="Times New Roman" pitchFamily="18" charset="0"/>
                <a:cs typeface="Times New Roman" pitchFamily="18" charset="0"/>
              </a:rPr>
              <a:t>for</a:t>
            </a:r>
            <a:r>
              <a:rPr lang="en-US" sz="2400" dirty="0">
                <a:latin typeface="Times New Roman" pitchFamily="18" charset="0"/>
                <a:cs typeface="Times New Roman" pitchFamily="18" charset="0"/>
              </a:rPr>
              <a:t>: ubiquitin </a:t>
            </a:r>
            <a:r>
              <a:rPr lang="en-US" sz="2400" dirty="0" smtClean="0">
                <a:latin typeface="Times New Roman" pitchFamily="18" charset="0"/>
                <a:cs typeface="Times New Roman" pitchFamily="18" charset="0"/>
              </a:rPr>
              <a:t>(green), </a:t>
            </a:r>
          </a:p>
          <a:p>
            <a:r>
              <a:rPr lang="en-US" sz="2400" dirty="0" smtClean="0">
                <a:latin typeface="Times New Roman" pitchFamily="18" charset="0"/>
                <a:cs typeface="Times New Roman" pitchFamily="18" charset="0"/>
              </a:rPr>
              <a:t>FUS/TLS (red)</a:t>
            </a:r>
          </a:p>
          <a:p>
            <a:r>
              <a:rPr lang="en-US" sz="2400" dirty="0" smtClean="0">
                <a:latin typeface="Times New Roman" pitchFamily="18" charset="0"/>
                <a:cs typeface="Times New Roman" pitchFamily="18" charset="0"/>
              </a:rPr>
              <a:t>nuclei (blue), </a:t>
            </a:r>
          </a:p>
          <a:p>
            <a:r>
              <a:rPr lang="en-US" sz="2400" dirty="0" smtClean="0">
                <a:latin typeface="Times New Roman" pitchFamily="18" charset="0"/>
                <a:cs typeface="Times New Roman" pitchFamily="18" charset="0"/>
              </a:rPr>
              <a:t>nuclei </a:t>
            </a:r>
            <a:r>
              <a:rPr lang="en-US" sz="2400" dirty="0">
                <a:latin typeface="Times New Roman" pitchFamily="18" charset="0"/>
                <a:cs typeface="Times New Roman" pitchFamily="18" charset="0"/>
              </a:rPr>
              <a:t>with FUS/TLS are pink, </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nuclei </a:t>
            </a:r>
            <a:r>
              <a:rPr lang="en-US" sz="2400" dirty="0">
                <a:latin typeface="Times New Roman" pitchFamily="18" charset="0"/>
                <a:cs typeface="Times New Roman" pitchFamily="18" charset="0"/>
              </a:rPr>
              <a:t>with ubiquitin and FUS/TLS are whitish-pink. </a:t>
            </a:r>
          </a:p>
        </p:txBody>
      </p:sp>
      <p:cxnSp>
        <p:nvCxnSpPr>
          <p:cNvPr id="18" name="Straight Arrow Connector 17"/>
          <p:cNvCxnSpPr/>
          <p:nvPr/>
        </p:nvCxnSpPr>
        <p:spPr>
          <a:xfrm flipV="1">
            <a:off x="5257800" y="2381251"/>
            <a:ext cx="1866900" cy="1200149"/>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64095" y="4529087"/>
            <a:ext cx="3384055" cy="1569660"/>
          </a:xfrm>
          <a:prstGeom prst="rect">
            <a:avLst/>
          </a:prstGeom>
          <a:ln w="38100">
            <a:solidFill>
              <a:schemeClr val="accent2">
                <a:lumMod val="60000"/>
                <a:lumOff val="40000"/>
              </a:schemeClr>
            </a:solidFill>
          </a:ln>
        </p:spPr>
        <p:txBody>
          <a:bodyPr wrap="square">
            <a:spAutoFit/>
          </a:bodyPr>
          <a:lstStyle/>
          <a:p>
            <a:r>
              <a:rPr lang="en-US" sz="2400" dirty="0" smtClean="0">
                <a:latin typeface="Times New Roman" pitchFamily="18" charset="0"/>
                <a:cs typeface="Times New Roman" pitchFamily="18" charset="0"/>
              </a:rPr>
              <a:t>More nuclei have both FUS/TLS and ubiquitin in familial ALS patients; indicates faulty protein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532208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1714500"/>
            <a:ext cx="8382000" cy="3539430"/>
          </a:xfrm>
          <a:prstGeom prst="rect">
            <a:avLst/>
          </a:prstGeom>
        </p:spPr>
        <p:txBody>
          <a:bodyPr wrap="square">
            <a:spAutoFit/>
          </a:bodyPr>
          <a:lstStyle/>
          <a:p>
            <a:r>
              <a:rPr lang="en-US" sz="2800" b="1" dirty="0">
                <a:latin typeface="Times New Roman" pitchFamily="18" charset="0"/>
                <a:cs typeface="Times New Roman" pitchFamily="18" charset="0"/>
              </a:rPr>
              <a:t>ELSI Integrating Questions</a:t>
            </a:r>
            <a:endParaRPr lang="en-US" sz="2800" dirty="0">
              <a:latin typeface="Times New Roman" pitchFamily="18" charset="0"/>
              <a:cs typeface="Times New Roman" pitchFamily="18" charset="0"/>
            </a:endParaRPr>
          </a:p>
          <a:p>
            <a:pPr marL="342900" lvl="0" indent="-342900">
              <a:buFont typeface="+mj-lt"/>
              <a:buAutoNum type="arabicPeriod"/>
            </a:pPr>
            <a:r>
              <a:rPr lang="en-US" sz="2800" dirty="0">
                <a:latin typeface="Times New Roman" pitchFamily="18" charset="0"/>
                <a:cs typeface="Times New Roman" pitchFamily="18" charset="0"/>
              </a:rPr>
              <a:t>Do you think that everyone should strive for perfection?  In what sense do you mean?</a:t>
            </a:r>
          </a:p>
          <a:p>
            <a:pPr marL="342900" lvl="0" indent="-342900">
              <a:buFont typeface="+mj-lt"/>
              <a:buAutoNum type="arabicPeriod"/>
            </a:pPr>
            <a:r>
              <a:rPr lang="en-US" sz="2800" dirty="0">
                <a:latin typeface="Times New Roman" pitchFamily="18" charset="0"/>
                <a:cs typeface="Times New Roman" pitchFamily="18" charset="0"/>
              </a:rPr>
              <a:t>To what lengths do some people go to achieve perfection?  Is the quest for perfection in your example normal or abnormal?  In what sense?</a:t>
            </a:r>
          </a:p>
          <a:p>
            <a:pPr marL="342900" lvl="0" indent="-342900">
              <a:buFont typeface="+mj-lt"/>
              <a:buAutoNum type="arabicPeriod"/>
            </a:pPr>
            <a:r>
              <a:rPr lang="en-US" sz="2800" dirty="0">
                <a:latin typeface="Times New Roman" pitchFamily="18" charset="0"/>
                <a:cs typeface="Times New Roman" pitchFamily="18" charset="0"/>
              </a:rPr>
              <a:t>What would humanity gain or lose if all humans were the same, in any way?</a:t>
            </a:r>
          </a:p>
        </p:txBody>
      </p:sp>
      <p:sp>
        <p:nvSpPr>
          <p:cNvPr id="3" name="Rectangle 2"/>
          <p:cNvSpPr/>
          <p:nvPr/>
        </p:nvSpPr>
        <p:spPr>
          <a:xfrm>
            <a:off x="323850" y="97185"/>
            <a:ext cx="8382000" cy="1200329"/>
          </a:xfrm>
          <a:prstGeom prst="rect">
            <a:avLst/>
          </a:prstGeom>
        </p:spPr>
        <p:txBody>
          <a:bodyPr wrap="square">
            <a:spAutoFit/>
          </a:bodyPr>
          <a:lstStyle/>
          <a:p>
            <a:pPr algn="ctr"/>
            <a:r>
              <a:rPr lang="en-US" sz="3600" dirty="0">
                <a:latin typeface="Times New Roman" pitchFamily="18" charset="0"/>
                <a:cs typeface="Times New Roman" pitchFamily="18" charset="0"/>
              </a:rPr>
              <a:t>ELSI 13.1 What is normal? What would we lose if everyone were perfect?</a:t>
            </a:r>
          </a:p>
        </p:txBody>
      </p:sp>
    </p:spTree>
    <p:extLst>
      <p:ext uri="{BB962C8B-B14F-4D97-AF65-F5344CB8AC3E}">
        <p14:creationId xmlns:p14="http://schemas.microsoft.com/office/powerpoint/2010/main" val="1317310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w="9525">
            <a:noFill/>
            <a:miter lim="800000"/>
            <a:headEnd/>
            <a:tailEnd/>
          </a:ln>
        </p:spPr>
        <p:txBody>
          <a:bodyPr>
            <a:spAutoFit/>
          </a:bodyPr>
          <a:lstStyle/>
          <a:p>
            <a:pPr algn="ctr"/>
            <a:r>
              <a:rPr lang="en-US" sz="4800">
                <a:latin typeface="Times New Roman" pitchFamily="18" charset="0"/>
              </a:rPr>
              <a:t>Integrating Concepts in Biology</a:t>
            </a:r>
          </a:p>
        </p:txBody>
      </p:sp>
      <p:sp>
        <p:nvSpPr>
          <p:cNvPr id="2051" name="TextBox 2"/>
          <p:cNvSpPr txBox="1">
            <a:spLocks noChangeArrowheads="1"/>
          </p:cNvSpPr>
          <p:nvPr/>
        </p:nvSpPr>
        <p:spPr bwMode="auto">
          <a:xfrm>
            <a:off x="0" y="1446527"/>
            <a:ext cx="9144000" cy="2062103"/>
          </a:xfrm>
          <a:prstGeom prst="rect">
            <a:avLst/>
          </a:prstGeom>
          <a:noFill/>
          <a:ln w="9525">
            <a:noFill/>
            <a:miter lim="800000"/>
            <a:headEnd/>
            <a:tailEnd/>
          </a:ln>
        </p:spPr>
        <p:txBody>
          <a:bodyPr>
            <a:spAutoFit/>
          </a:bodyPr>
          <a:lstStyle/>
          <a:p>
            <a:pPr algn="ctr"/>
            <a:r>
              <a:rPr lang="en-US" sz="3200" dirty="0" smtClean="0">
                <a:latin typeface="Times New Roman" pitchFamily="18" charset="0"/>
                <a:cs typeface="Times New Roman" pitchFamily="18" charset="0"/>
              </a:rPr>
              <a:t>Chapter 13: Cells at the Organismal Level</a:t>
            </a:r>
          </a:p>
          <a:p>
            <a:pPr algn="ctr"/>
            <a:endParaRPr lang="en-US" sz="3200" dirty="0">
              <a:latin typeface="Times New Roman" pitchFamily="18" charset="0"/>
              <a:cs typeface="Times New Roman" pitchFamily="18" charset="0"/>
            </a:endParaRPr>
          </a:p>
          <a:p>
            <a:pPr algn="ctr"/>
            <a:r>
              <a:rPr lang="en-US" sz="3200" dirty="0" smtClean="0">
                <a:latin typeface="Times New Roman" pitchFamily="18" charset="0"/>
                <a:cs typeface="Times New Roman" pitchFamily="18" charset="0"/>
              </a:rPr>
              <a:t>Section 13.2 </a:t>
            </a:r>
            <a:r>
              <a:rPr lang="en-US" sz="3200" dirty="0">
                <a:latin typeface="Times New Roman" pitchFamily="18" charset="0"/>
                <a:cs typeface="Times New Roman" pitchFamily="18" charset="0"/>
              </a:rPr>
              <a:t>How do pathogens affect cells and organisms</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3592507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19800" y="838200"/>
            <a:ext cx="2983523" cy="2286000"/>
          </a:xfrm>
        </p:spPr>
        <p:txBody>
          <a:bodyPr/>
          <a:lstStyle/>
          <a:p>
            <a:pPr algn="l" eaLnBrk="1" hangingPunct="1"/>
            <a:r>
              <a:rPr lang="en-US" sz="2400" b="1" dirty="0" err="1" smtClean="0">
                <a:latin typeface="Times New Roman" pitchFamily="18" charset="0"/>
                <a:cs typeface="Times New Roman" pitchFamily="18" charset="0"/>
              </a:rPr>
              <a:t>Palps</a:t>
            </a:r>
            <a:r>
              <a:rPr lang="en-US" sz="2400" b="1" dirty="0" smtClean="0">
                <a:latin typeface="Times New Roman" pitchFamily="18" charset="0"/>
                <a:cs typeface="Times New Roman" pitchFamily="18" charset="0"/>
              </a:rPr>
              <a:t> &amp;</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Chelicerae</a:t>
            </a:r>
            <a:r>
              <a:rPr lang="en-US" sz="2400" dirty="0" smtClean="0">
                <a:latin typeface="Times New Roman" pitchFamily="18" charset="0"/>
                <a:cs typeface="Times New Roman" pitchFamily="18" charset="0"/>
              </a:rPr>
              <a:t> protect barbed </a:t>
            </a:r>
            <a:r>
              <a:rPr lang="en-US" sz="2400" b="1" dirty="0" err="1" smtClean="0">
                <a:latin typeface="Times New Roman" pitchFamily="18" charset="0"/>
                <a:cs typeface="Times New Roman" pitchFamily="18" charset="0"/>
              </a:rPr>
              <a:t>hypostome</a:t>
            </a:r>
            <a:r>
              <a:rPr lang="en-US" sz="2400" dirty="0" smtClean="0">
                <a:latin typeface="Times New Roman" pitchFamily="18" charset="0"/>
                <a:cs typeface="Times New Roman" pitchFamily="18" charset="0"/>
              </a:rPr>
              <a:t>.    Most hard ticks also secrete a cement from salivary glands. </a:t>
            </a:r>
          </a:p>
        </p:txBody>
      </p:sp>
      <p:sp>
        <p:nvSpPr>
          <p:cNvPr id="15363" name="Rectangle 3"/>
          <p:cNvSpPr>
            <a:spLocks noChangeArrowheads="1"/>
          </p:cNvSpPr>
          <p:nvPr/>
        </p:nvSpPr>
        <p:spPr bwMode="auto">
          <a:xfrm>
            <a:off x="2743200" y="2171700"/>
            <a:ext cx="9144000" cy="0"/>
          </a:xfrm>
          <a:prstGeom prst="rect">
            <a:avLst/>
          </a:prstGeom>
          <a:noFill/>
          <a:ln w="9525">
            <a:noFill/>
            <a:miter lim="800000"/>
            <a:headEnd/>
            <a:tailEnd/>
          </a:ln>
        </p:spPr>
        <p:txBody>
          <a:bodyPr>
            <a:spAutoFit/>
          </a:bodyPr>
          <a:lstStyle/>
          <a:p>
            <a:endParaRPr lang="en-US"/>
          </a:p>
        </p:txBody>
      </p:sp>
      <p:pic>
        <p:nvPicPr>
          <p:cNvPr id="15364" name="Picture 4" descr="SEMDand"/>
          <p:cNvPicPr>
            <a:picLocks noChangeAspect="1" noChangeArrowheads="1"/>
          </p:cNvPicPr>
          <p:nvPr/>
        </p:nvPicPr>
        <p:blipFill>
          <a:blip r:embed="rId3" cstate="print"/>
          <a:srcRect/>
          <a:stretch>
            <a:fillRect/>
          </a:stretch>
        </p:blipFill>
        <p:spPr bwMode="auto">
          <a:xfrm>
            <a:off x="0" y="1143000"/>
            <a:ext cx="5943600" cy="4373563"/>
          </a:xfrm>
          <a:prstGeom prst="rect">
            <a:avLst/>
          </a:prstGeom>
          <a:noFill/>
          <a:ln w="9525">
            <a:noFill/>
            <a:miter lim="800000"/>
            <a:headEnd/>
            <a:tailEnd/>
          </a:ln>
        </p:spPr>
      </p:pic>
      <p:sp>
        <p:nvSpPr>
          <p:cNvPr id="15365" name="Line 5"/>
          <p:cNvSpPr>
            <a:spLocks noChangeShapeType="1"/>
          </p:cNvSpPr>
          <p:nvPr/>
        </p:nvSpPr>
        <p:spPr bwMode="auto">
          <a:xfrm flipH="1">
            <a:off x="4648200" y="1600200"/>
            <a:ext cx="1524000" cy="990600"/>
          </a:xfrm>
          <a:prstGeom prst="line">
            <a:avLst/>
          </a:prstGeom>
          <a:noFill/>
          <a:ln w="63500">
            <a:solidFill>
              <a:srgbClr val="FF0000"/>
            </a:solidFill>
            <a:round/>
            <a:headEnd/>
            <a:tailEnd type="triangle" w="med" len="med"/>
          </a:ln>
        </p:spPr>
        <p:txBody>
          <a:bodyPr wrap="none"/>
          <a:lstStyle/>
          <a:p>
            <a:endParaRPr lang="en-US">
              <a:latin typeface="Times New Roman" pitchFamily="18" charset="0"/>
              <a:cs typeface="Times New Roman" pitchFamily="18" charset="0"/>
            </a:endParaRPr>
          </a:p>
        </p:txBody>
      </p:sp>
      <p:sp>
        <p:nvSpPr>
          <p:cNvPr id="15366" name="Rectangle 6"/>
          <p:cNvSpPr>
            <a:spLocks noChangeArrowheads="1"/>
          </p:cNvSpPr>
          <p:nvPr/>
        </p:nvSpPr>
        <p:spPr bwMode="auto">
          <a:xfrm>
            <a:off x="2362200" y="450850"/>
            <a:ext cx="1603324" cy="461665"/>
          </a:xfrm>
          <a:prstGeom prst="rect">
            <a:avLst/>
          </a:prstGeom>
          <a:noFill/>
          <a:ln w="9525">
            <a:noFill/>
            <a:miter lim="800000"/>
            <a:headEnd/>
            <a:tailEnd/>
          </a:ln>
        </p:spPr>
        <p:txBody>
          <a:bodyPr wrap="none">
            <a:spAutoFit/>
          </a:bodyPr>
          <a:lstStyle/>
          <a:p>
            <a:pPr eaLnBrk="1" hangingPunct="1"/>
            <a:r>
              <a:rPr lang="en-US" sz="2400">
                <a:latin typeface="Times New Roman" pitchFamily="18" charset="0"/>
                <a:cs typeface="Times New Roman" pitchFamily="18" charset="0"/>
              </a:rPr>
              <a:t>Hypostome</a:t>
            </a:r>
          </a:p>
        </p:txBody>
      </p:sp>
      <p:sp>
        <p:nvSpPr>
          <p:cNvPr id="15367" name="Line 7"/>
          <p:cNvSpPr>
            <a:spLocks noChangeShapeType="1"/>
          </p:cNvSpPr>
          <p:nvPr/>
        </p:nvSpPr>
        <p:spPr bwMode="auto">
          <a:xfrm flipH="1">
            <a:off x="3124200" y="838200"/>
            <a:ext cx="0" cy="1066800"/>
          </a:xfrm>
          <a:prstGeom prst="line">
            <a:avLst/>
          </a:prstGeom>
          <a:noFill/>
          <a:ln w="63500">
            <a:solidFill>
              <a:srgbClr val="00FF00"/>
            </a:solidFill>
            <a:round/>
            <a:headEnd/>
            <a:tailEnd type="triangle" w="med" len="med"/>
          </a:ln>
        </p:spPr>
        <p:txBody>
          <a:bodyPr wrap="none"/>
          <a:lstStyle/>
          <a:p>
            <a:endParaRPr lang="en-US">
              <a:latin typeface="Times New Roman" pitchFamily="18" charset="0"/>
              <a:cs typeface="Times New Roman" pitchFamily="18" charset="0"/>
            </a:endParaRPr>
          </a:p>
        </p:txBody>
      </p:sp>
      <p:sp>
        <p:nvSpPr>
          <p:cNvPr id="15368" name="Rectangle 8"/>
          <p:cNvSpPr>
            <a:spLocks noChangeArrowheads="1"/>
          </p:cNvSpPr>
          <p:nvPr/>
        </p:nvSpPr>
        <p:spPr bwMode="auto">
          <a:xfrm>
            <a:off x="304800" y="5562600"/>
            <a:ext cx="5044971" cy="461665"/>
          </a:xfrm>
          <a:prstGeom prst="rect">
            <a:avLst/>
          </a:prstGeom>
          <a:noFill/>
          <a:ln w="9525">
            <a:noFill/>
            <a:miter lim="800000"/>
            <a:headEnd/>
            <a:tailEnd/>
          </a:ln>
        </p:spPr>
        <p:txBody>
          <a:bodyPr wrap="none">
            <a:spAutoFit/>
          </a:bodyPr>
          <a:lstStyle/>
          <a:p>
            <a:pPr eaLnBrk="1" hangingPunct="1"/>
            <a:r>
              <a:rPr lang="en-US" sz="2400">
                <a:latin typeface="Times New Roman" pitchFamily="18" charset="0"/>
                <a:cs typeface="Times New Roman" pitchFamily="18" charset="0"/>
              </a:rPr>
              <a:t>Dorsal view of mouthparts of hard tick </a:t>
            </a:r>
          </a:p>
        </p:txBody>
      </p:sp>
      <p:sp>
        <p:nvSpPr>
          <p:cNvPr id="15369" name="Line 9"/>
          <p:cNvSpPr>
            <a:spLocks noChangeShapeType="1"/>
          </p:cNvSpPr>
          <p:nvPr/>
        </p:nvSpPr>
        <p:spPr bwMode="auto">
          <a:xfrm flipH="1">
            <a:off x="5562600" y="1143000"/>
            <a:ext cx="533400" cy="3810000"/>
          </a:xfrm>
          <a:prstGeom prst="line">
            <a:avLst/>
          </a:prstGeom>
          <a:noFill/>
          <a:ln w="63500">
            <a:solidFill>
              <a:srgbClr val="0000FF"/>
            </a:solidFill>
            <a:round/>
            <a:headEnd/>
            <a:tailEnd type="triangle" w="med" len="med"/>
          </a:ln>
        </p:spPr>
        <p:txBody>
          <a:bodyPr wrap="none"/>
          <a:lstStyle/>
          <a:p>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78431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873" y="149901"/>
            <a:ext cx="8559384" cy="1200329"/>
          </a:xfrm>
          <a:prstGeom prst="rect">
            <a:avLst/>
          </a:prstGeom>
        </p:spPr>
        <p:txBody>
          <a:bodyPr wrap="square">
            <a:spAutoFit/>
          </a:bodyPr>
          <a:lstStyle/>
          <a:p>
            <a:pPr algn="ctr"/>
            <a:r>
              <a:rPr lang="en-US" sz="3600" dirty="0">
                <a:latin typeface="Times New Roman" pitchFamily="18" charset="0"/>
                <a:cs typeface="Times New Roman" pitchFamily="18" charset="0"/>
              </a:rPr>
              <a:t>Movement of normal and sickle-cell hemoglobin at different </a:t>
            </a:r>
            <a:r>
              <a:rPr lang="en-US" sz="3600" dirty="0" err="1">
                <a:latin typeface="Times New Roman" pitchFamily="18" charset="0"/>
                <a:cs typeface="Times New Roman" pitchFamily="18" charset="0"/>
              </a:rPr>
              <a:t>pHs</a:t>
            </a:r>
            <a:endParaRPr lang="en-US" sz="3600" dirty="0">
              <a:latin typeface="Times New Roman" pitchFamily="18" charset="0"/>
              <a:cs typeface="Times New Roman" pitchFamily="18" charset="0"/>
            </a:endParaRPr>
          </a:p>
        </p:txBody>
      </p:sp>
      <p:sp>
        <p:nvSpPr>
          <p:cNvPr id="5" name="Rectangle 5"/>
          <p:cNvSpPr>
            <a:spLocks noChangeArrowheads="1"/>
          </p:cNvSpPr>
          <p:nvPr/>
        </p:nvSpPr>
        <p:spPr bwMode="auto">
          <a:xfrm>
            <a:off x="0" y="6292850"/>
            <a:ext cx="1156022"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13.1</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82014539"/>
              </p:ext>
            </p:extLst>
          </p:nvPr>
        </p:nvGraphicFramePr>
        <p:xfrm>
          <a:off x="194873" y="1714499"/>
          <a:ext cx="8559383" cy="3790950"/>
        </p:xfrm>
        <a:graphic>
          <a:graphicData uri="http://schemas.openxmlformats.org/drawingml/2006/table">
            <a:tbl>
              <a:tblPr firstRow="1" firstCol="1" bandRow="1">
                <a:tableStyleId>{5C22544A-7EE6-4342-B048-85BDC9FD1C3A}</a:tableStyleId>
              </a:tblPr>
              <a:tblGrid>
                <a:gridCol w="1942044"/>
                <a:gridCol w="2967013"/>
                <a:gridCol w="3650326"/>
              </a:tblGrid>
              <a:tr h="631825">
                <a:tc>
                  <a:txBody>
                    <a:bodyPr/>
                    <a:lstStyle/>
                    <a:p>
                      <a:pPr marL="0" marR="0" algn="ctr">
                        <a:lnSpc>
                          <a:spcPct val="100000"/>
                        </a:lnSpc>
                        <a:spcBef>
                          <a:spcPts val="0"/>
                        </a:spcBef>
                        <a:spcAft>
                          <a:spcPts val="0"/>
                        </a:spcAft>
                      </a:pPr>
                      <a:r>
                        <a:rPr lang="en-US" sz="2400" dirty="0">
                          <a:effectLst/>
                          <a:latin typeface="Times New Roman" pitchFamily="18" charset="0"/>
                          <a:cs typeface="Times New Roman" pitchFamily="18" charset="0"/>
                        </a:rPr>
                        <a:t>pH</a:t>
                      </a:r>
                      <a:endParaRPr lang="en-US" sz="16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Normal hemoglobin</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Sickle-cell hemoglobin</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r>
              <a:tr h="631825">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6</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positive movement</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positive movement</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r>
              <a:tr h="631825">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6.87</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no movement</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positive movement</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r>
              <a:tr h="631825">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7</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negative movement</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positive movement</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r>
              <a:tr h="631825">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7.09</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negative movement</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no movement</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r>
              <a:tr h="631825">
                <a:tc>
                  <a:txBody>
                    <a:bodyPr/>
                    <a:lstStyle/>
                    <a:p>
                      <a:pPr marL="0" marR="0" algn="ctr">
                        <a:lnSpc>
                          <a:spcPct val="100000"/>
                        </a:lnSpc>
                        <a:spcBef>
                          <a:spcPts val="0"/>
                        </a:spcBef>
                        <a:spcAft>
                          <a:spcPts val="0"/>
                        </a:spcAft>
                      </a:pPr>
                      <a:r>
                        <a:rPr lang="en-US" sz="2400">
                          <a:effectLst/>
                          <a:latin typeface="Times New Roman" pitchFamily="18" charset="0"/>
                          <a:cs typeface="Times New Roman" pitchFamily="18" charset="0"/>
                        </a:rPr>
                        <a:t>8</a:t>
                      </a:r>
                      <a:endParaRPr lang="en-US"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latin typeface="Times New Roman" pitchFamily="18" charset="0"/>
                          <a:cs typeface="Times New Roman" pitchFamily="18" charset="0"/>
                        </a:rPr>
                        <a:t>negative movement</a:t>
                      </a:r>
                      <a:endParaRPr lang="en-US" sz="16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latin typeface="Times New Roman" pitchFamily="18" charset="0"/>
                          <a:cs typeface="Times New Roman" pitchFamily="18" charset="0"/>
                        </a:rPr>
                        <a:t>negative movement</a:t>
                      </a:r>
                      <a:endParaRPr lang="en-US" sz="1600" dirty="0">
                        <a:solidFill>
                          <a:srgbClr val="000000"/>
                        </a:solidFill>
                        <a:effectLst/>
                        <a:latin typeface="Times New Roman" pitchFamily="18" charset="0"/>
                        <a:ea typeface="Times New Roman"/>
                        <a:cs typeface="Times New Roman" pitchFamily="18" charset="0"/>
                      </a:endParaRPr>
                    </a:p>
                  </a:txBody>
                  <a:tcPr marL="68580" marR="68580" marT="0" marB="0" anchor="ctr"/>
                </a:tc>
              </a:tr>
            </a:tbl>
          </a:graphicData>
        </a:graphic>
      </p:graphicFrame>
      <p:sp>
        <p:nvSpPr>
          <p:cNvPr id="7" name="Rectangle 6"/>
          <p:cNvSpPr/>
          <p:nvPr/>
        </p:nvSpPr>
        <p:spPr>
          <a:xfrm>
            <a:off x="194873" y="2952750"/>
            <a:ext cx="4891477" cy="666750"/>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94873" y="4229100"/>
            <a:ext cx="1938728" cy="666750"/>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086349" y="4210050"/>
            <a:ext cx="3667907" cy="666750"/>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92185" y="5549759"/>
            <a:ext cx="5707660" cy="830997"/>
          </a:xfrm>
          <a:prstGeom prst="rect">
            <a:avLst/>
          </a:prstGeom>
        </p:spPr>
        <p:txBody>
          <a:bodyPr wrap="square">
            <a:spAutoFit/>
          </a:bodyPr>
          <a:lstStyle/>
          <a:p>
            <a:pPr algn="ctr"/>
            <a:r>
              <a:rPr lang="en-US" sz="2400" dirty="0" smtClean="0">
                <a:latin typeface="Times New Roman" pitchFamily="18" charset="0"/>
                <a:ea typeface="ＭＳ Ｐゴシック" pitchFamily="-110" charset="-128"/>
                <a:cs typeface="Times New Roman" pitchFamily="18" charset="0"/>
              </a:rPr>
              <a:t>No movement at different </a:t>
            </a:r>
            <a:r>
              <a:rPr lang="en-US" sz="2400" dirty="0" err="1" smtClean="0">
                <a:latin typeface="Times New Roman" pitchFamily="18" charset="0"/>
                <a:ea typeface="ＭＳ Ｐゴシック" pitchFamily="-110" charset="-128"/>
                <a:cs typeface="Times New Roman" pitchFamily="18" charset="0"/>
              </a:rPr>
              <a:t>pHs</a:t>
            </a:r>
            <a:r>
              <a:rPr lang="en-US" sz="2400" dirty="0" smtClean="0">
                <a:latin typeface="Times New Roman" pitchFamily="18" charset="0"/>
                <a:ea typeface="ＭＳ Ｐゴシック" pitchFamily="-110" charset="-128"/>
                <a:cs typeface="Times New Roman" pitchFamily="18" charset="0"/>
              </a:rPr>
              <a:t> indicates proteins are different</a:t>
            </a:r>
          </a:p>
        </p:txBody>
      </p:sp>
    </p:spTree>
    <p:extLst>
      <p:ext uri="{BB962C8B-B14F-4D97-AF65-F5344CB8AC3E}">
        <p14:creationId xmlns:p14="http://schemas.microsoft.com/office/powerpoint/2010/main" val="950355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3 ticks and a dime"/>
          <p:cNvPicPr>
            <a:picLocks noChangeAspect="1" noChangeArrowheads="1"/>
          </p:cNvPicPr>
          <p:nvPr/>
        </p:nvPicPr>
        <p:blipFill>
          <a:blip r:embed="rId3" cstate="print"/>
          <a:srcRect t="1151" b="4489"/>
          <a:stretch>
            <a:fillRect/>
          </a:stretch>
        </p:blipFill>
        <p:spPr bwMode="auto">
          <a:xfrm>
            <a:off x="0" y="1095375"/>
            <a:ext cx="9144000" cy="5762625"/>
          </a:xfrm>
          <a:prstGeom prst="rect">
            <a:avLst/>
          </a:prstGeom>
          <a:noFill/>
          <a:ln w="38100">
            <a:noFill/>
            <a:miter lim="800000"/>
            <a:headEnd/>
            <a:tailEnd/>
          </a:ln>
        </p:spPr>
      </p:pic>
      <p:sp>
        <p:nvSpPr>
          <p:cNvPr id="11267" name="Text Box 5"/>
          <p:cNvSpPr txBox="1">
            <a:spLocks noChangeArrowheads="1"/>
          </p:cNvSpPr>
          <p:nvPr/>
        </p:nvSpPr>
        <p:spPr bwMode="auto">
          <a:xfrm>
            <a:off x="2667001" y="3505200"/>
            <a:ext cx="2667000" cy="523220"/>
          </a:xfrm>
          <a:prstGeom prst="rect">
            <a:avLst/>
          </a:prstGeom>
          <a:noFill/>
          <a:ln w="9525">
            <a:noFill/>
            <a:miter lim="800000"/>
            <a:headEnd/>
            <a:tailEnd/>
          </a:ln>
        </p:spPr>
        <p:txBody>
          <a:bodyPr wrap="square">
            <a:spAutoFit/>
          </a:bodyPr>
          <a:lstStyle/>
          <a:p>
            <a:pPr>
              <a:spcBef>
                <a:spcPct val="50000"/>
              </a:spcBef>
            </a:pPr>
            <a:r>
              <a:rPr lang="en-US" sz="2800" dirty="0" smtClean="0">
                <a:latin typeface="Times New Roman" pitchFamily="18" charset="0"/>
                <a:cs typeface="Times New Roman" pitchFamily="18" charset="0"/>
              </a:rPr>
              <a:t>Three </a:t>
            </a:r>
            <a:r>
              <a:rPr lang="en-US" sz="2800" dirty="0">
                <a:latin typeface="Times New Roman" pitchFamily="18" charset="0"/>
                <a:cs typeface="Times New Roman" pitchFamily="18" charset="0"/>
              </a:rPr>
              <a:t>life stages</a:t>
            </a:r>
          </a:p>
        </p:txBody>
      </p:sp>
      <p:sp>
        <p:nvSpPr>
          <p:cNvPr id="11268" name="Rectangle 12"/>
          <p:cNvSpPr>
            <a:spLocks noGrp="1" noChangeArrowheads="1"/>
          </p:cNvSpPr>
          <p:nvPr>
            <p:ph type="title" idx="4294967295"/>
          </p:nvPr>
        </p:nvSpPr>
        <p:spPr>
          <a:xfrm>
            <a:off x="546100" y="180975"/>
            <a:ext cx="8166100" cy="809625"/>
          </a:xfrm>
        </p:spPr>
        <p:txBody>
          <a:bodyPr/>
          <a:lstStyle/>
          <a:p>
            <a:r>
              <a:rPr lang="en-US" dirty="0" smtClean="0">
                <a:solidFill>
                  <a:schemeClr val="tx1"/>
                </a:solidFill>
                <a:latin typeface="Times New Roman" pitchFamily="18" charset="0"/>
                <a:cs typeface="Times New Roman" pitchFamily="18" charset="0"/>
              </a:rPr>
              <a:t>Black-legged ticks (deer ticks)</a:t>
            </a:r>
          </a:p>
        </p:txBody>
      </p:sp>
      <p:sp>
        <p:nvSpPr>
          <p:cNvPr id="11269" name="Text Box 13"/>
          <p:cNvSpPr txBox="1">
            <a:spLocks noChangeArrowheads="1"/>
          </p:cNvSpPr>
          <p:nvPr/>
        </p:nvSpPr>
        <p:spPr bwMode="auto">
          <a:xfrm>
            <a:off x="3960813" y="2613025"/>
            <a:ext cx="997389" cy="400110"/>
          </a:xfrm>
          <a:prstGeom prst="rect">
            <a:avLst/>
          </a:prstGeom>
          <a:noFill/>
          <a:ln w="9525">
            <a:noFill/>
            <a:miter lim="800000"/>
            <a:headEnd/>
            <a:tailEnd/>
          </a:ln>
        </p:spPr>
        <p:txBody>
          <a:bodyPr wrap="none">
            <a:spAutoFit/>
          </a:bodyPr>
          <a:lstStyle/>
          <a:p>
            <a:r>
              <a:rPr lang="en-US" sz="2000" b="1">
                <a:latin typeface="Times New Roman" pitchFamily="18" charset="0"/>
                <a:cs typeface="Times New Roman" pitchFamily="18" charset="0"/>
              </a:rPr>
              <a:t>Nymph</a:t>
            </a:r>
          </a:p>
        </p:txBody>
      </p:sp>
      <p:sp>
        <p:nvSpPr>
          <p:cNvPr id="11270" name="Text Box 14"/>
          <p:cNvSpPr txBox="1">
            <a:spLocks noChangeArrowheads="1"/>
          </p:cNvSpPr>
          <p:nvPr/>
        </p:nvSpPr>
        <p:spPr bwMode="auto">
          <a:xfrm>
            <a:off x="6521629" y="5553075"/>
            <a:ext cx="1079142" cy="707886"/>
          </a:xfrm>
          <a:prstGeom prst="rect">
            <a:avLst/>
          </a:prstGeom>
          <a:noFill/>
          <a:ln w="9525">
            <a:noFill/>
            <a:miter lim="800000"/>
            <a:headEnd/>
            <a:tailEnd/>
          </a:ln>
        </p:spPr>
        <p:txBody>
          <a:bodyPr wrap="none">
            <a:spAutoFit/>
          </a:bodyPr>
          <a:lstStyle/>
          <a:p>
            <a:pPr algn="ctr"/>
            <a:r>
              <a:rPr lang="en-US" sz="2000" b="1">
                <a:latin typeface="Times New Roman" pitchFamily="18" charset="0"/>
                <a:cs typeface="Times New Roman" pitchFamily="18" charset="0"/>
              </a:rPr>
              <a:t>Adult</a:t>
            </a:r>
          </a:p>
          <a:p>
            <a:pPr algn="ctr"/>
            <a:r>
              <a:rPr lang="en-US" sz="2000" b="1">
                <a:latin typeface="Times New Roman" pitchFamily="18" charset="0"/>
                <a:cs typeface="Times New Roman" pitchFamily="18" charset="0"/>
              </a:rPr>
              <a:t>(female)</a:t>
            </a:r>
          </a:p>
        </p:txBody>
      </p:sp>
      <p:sp>
        <p:nvSpPr>
          <p:cNvPr id="11271" name="Text Box 15"/>
          <p:cNvSpPr txBox="1">
            <a:spLocks noChangeArrowheads="1"/>
          </p:cNvSpPr>
          <p:nvPr/>
        </p:nvSpPr>
        <p:spPr bwMode="auto">
          <a:xfrm>
            <a:off x="3744913" y="6205538"/>
            <a:ext cx="862012" cy="396875"/>
          </a:xfrm>
          <a:prstGeom prst="rect">
            <a:avLst/>
          </a:prstGeom>
          <a:noFill/>
          <a:ln w="9525">
            <a:noFill/>
            <a:miter lim="800000"/>
            <a:headEnd/>
            <a:tailEnd/>
          </a:ln>
        </p:spPr>
        <p:txBody>
          <a:bodyPr wrap="none">
            <a:spAutoFit/>
          </a:bodyPr>
          <a:lstStyle/>
          <a:p>
            <a:r>
              <a:rPr lang="en-US" sz="2000" b="1">
                <a:latin typeface="Times New Roman" pitchFamily="18" charset="0"/>
                <a:cs typeface="Times New Roman" pitchFamily="18" charset="0"/>
              </a:rPr>
              <a:t>Larva</a:t>
            </a:r>
          </a:p>
        </p:txBody>
      </p:sp>
      <p:pic>
        <p:nvPicPr>
          <p:cNvPr id="8" name="Picture 2" descr="5"/>
          <p:cNvPicPr>
            <a:picLocks noChangeAspect="1" noChangeArrowheads="1"/>
          </p:cNvPicPr>
          <p:nvPr/>
        </p:nvPicPr>
        <p:blipFill>
          <a:blip r:embed="rId4" cstate="print">
            <a:lum bright="12000" contrast="36000"/>
          </a:blip>
          <a:srcRect l="14185" t="3209" r="2837" b="5348"/>
          <a:stretch>
            <a:fillRect/>
          </a:stretch>
        </p:blipFill>
        <p:spPr bwMode="auto">
          <a:xfrm>
            <a:off x="5181600" y="914400"/>
            <a:ext cx="2481263" cy="1811058"/>
          </a:xfrm>
          <a:prstGeom prst="rect">
            <a:avLst/>
          </a:prstGeom>
          <a:noFill/>
          <a:ln w="76200">
            <a:noFill/>
            <a:miter lim="800000"/>
            <a:headEnd/>
            <a:tailEnd/>
          </a:ln>
        </p:spPr>
      </p:pic>
    </p:spTree>
    <p:extLst>
      <p:ext uri="{BB962C8B-B14F-4D97-AF65-F5344CB8AC3E}">
        <p14:creationId xmlns:p14="http://schemas.microsoft.com/office/powerpoint/2010/main" val="2812620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81203"/>
            <a:ext cx="8229600" cy="1143000"/>
          </a:xfrm>
        </p:spPr>
        <p:txBody>
          <a:bodyPr/>
          <a:lstStyle/>
          <a:p>
            <a:pPr eaLnBrk="1" hangingPunct="1"/>
            <a:r>
              <a:rPr lang="en-US" dirty="0" smtClean="0">
                <a:latin typeface="Times New Roman" pitchFamily="18" charset="0"/>
                <a:cs typeface="Times New Roman" pitchFamily="18" charset="0"/>
              </a:rPr>
              <a:t>Ticks and Lyme disease</a:t>
            </a:r>
          </a:p>
        </p:txBody>
      </p:sp>
      <p:sp>
        <p:nvSpPr>
          <p:cNvPr id="16387" name="Content Placeholder 2"/>
          <p:cNvSpPr>
            <a:spLocks noGrp="1"/>
          </p:cNvSpPr>
          <p:nvPr>
            <p:ph idx="1"/>
          </p:nvPr>
        </p:nvSpPr>
        <p:spPr>
          <a:xfrm>
            <a:off x="240679" y="1178165"/>
            <a:ext cx="8597900" cy="4114800"/>
          </a:xfrm>
        </p:spPr>
        <p:txBody>
          <a:bodyPr/>
          <a:lstStyle/>
          <a:p>
            <a:pPr eaLnBrk="1" hangingPunct="1"/>
            <a:r>
              <a:rPr lang="en-US" sz="3600" dirty="0" smtClean="0">
                <a:latin typeface="Times New Roman" pitchFamily="18" charset="0"/>
                <a:cs typeface="Times New Roman" pitchFamily="18" charset="0"/>
              </a:rPr>
              <a:t>Ticks are </a:t>
            </a:r>
            <a:r>
              <a:rPr lang="en-US" sz="3600" dirty="0" err="1" smtClean="0">
                <a:latin typeface="Times New Roman" pitchFamily="18" charset="0"/>
                <a:cs typeface="Times New Roman" pitchFamily="18" charset="0"/>
              </a:rPr>
              <a:t>ectoparasites</a:t>
            </a:r>
            <a:r>
              <a:rPr lang="en-US" sz="3600" dirty="0" smtClean="0">
                <a:latin typeface="Times New Roman" pitchFamily="18" charset="0"/>
                <a:cs typeface="Times New Roman" pitchFamily="18" charset="0"/>
              </a:rPr>
              <a:t> and vectors</a:t>
            </a:r>
          </a:p>
          <a:p>
            <a:pPr eaLnBrk="1" hangingPunct="1"/>
            <a:r>
              <a:rPr lang="en-US" sz="3600" dirty="0" smtClean="0">
                <a:latin typeface="Times New Roman" pitchFamily="18" charset="0"/>
                <a:cs typeface="Times New Roman" pitchFamily="18" charset="0"/>
              </a:rPr>
              <a:t>Spirochete bacterium is the pathogen (</a:t>
            </a:r>
            <a:r>
              <a:rPr lang="en-US" sz="3600" i="1" dirty="0" err="1" smtClean="0">
                <a:latin typeface="Times New Roman" pitchFamily="18" charset="0"/>
                <a:cs typeface="Times New Roman" pitchFamily="18" charset="0"/>
              </a:rPr>
              <a:t>Borrelia</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burgdorferi</a:t>
            </a:r>
            <a:r>
              <a:rPr lang="en-US" sz="3600" dirty="0" smtClean="0">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693" y="3042144"/>
            <a:ext cx="5323913" cy="361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1121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8" y="179882"/>
            <a:ext cx="8132165" cy="1200329"/>
          </a:xfrm>
          <a:prstGeom prst="rect">
            <a:avLst/>
          </a:prstGeom>
        </p:spPr>
        <p:txBody>
          <a:bodyPr wrap="square">
            <a:spAutoFit/>
          </a:bodyPr>
          <a:lstStyle/>
          <a:p>
            <a:r>
              <a:rPr lang="en-US" sz="3600" dirty="0" smtClean="0">
                <a:latin typeface="Times New Roman" pitchFamily="18" charset="0"/>
                <a:cs typeface="Times New Roman" pitchFamily="18" charset="0"/>
              </a:rPr>
              <a:t>Numbers </a:t>
            </a:r>
            <a:r>
              <a:rPr lang="en-US" sz="3600" dirty="0">
                <a:latin typeface="Times New Roman" pitchFamily="18" charset="0"/>
                <a:cs typeface="Times New Roman" pitchFamily="18" charset="0"/>
              </a:rPr>
              <a:t>of mice and ticks infected with the indicated strain of </a:t>
            </a:r>
            <a:r>
              <a:rPr lang="en-US" sz="3600" i="1" dirty="0">
                <a:latin typeface="Times New Roman" pitchFamily="18" charset="0"/>
                <a:cs typeface="Times New Roman" pitchFamily="18" charset="0"/>
              </a:rPr>
              <a:t>B. </a:t>
            </a:r>
            <a:r>
              <a:rPr lang="en-US" sz="3600" i="1" dirty="0" err="1" smtClean="0">
                <a:latin typeface="Times New Roman" pitchFamily="18" charset="0"/>
                <a:cs typeface="Times New Roman" pitchFamily="18" charset="0"/>
              </a:rPr>
              <a:t>burgdorferi</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156022"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13.5</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23318178"/>
              </p:ext>
            </p:extLst>
          </p:nvPr>
        </p:nvGraphicFramePr>
        <p:xfrm>
          <a:off x="116172" y="1588956"/>
          <a:ext cx="8664315" cy="4236970"/>
        </p:xfrm>
        <a:graphic>
          <a:graphicData uri="http://schemas.openxmlformats.org/drawingml/2006/table">
            <a:tbl>
              <a:tblPr firstRow="1" firstCol="1" bandRow="1">
                <a:tableStyleId>{5C22544A-7EE6-4342-B048-85BDC9FD1C3A}</a:tableStyleId>
              </a:tblPr>
              <a:tblGrid>
                <a:gridCol w="2297244"/>
                <a:gridCol w="1454046"/>
                <a:gridCol w="1543987"/>
                <a:gridCol w="1798820"/>
                <a:gridCol w="1570218"/>
              </a:tblGrid>
              <a:tr h="816963">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Strain used to infect mice</a:t>
                      </a:r>
                      <a:endParaRPr lang="en-US" sz="1600" b="0" dirty="0">
                        <a:effectLst/>
                        <a:latin typeface="Times New Roman" pitchFamily="18" charset="0"/>
                        <a:ea typeface="Times New Roman"/>
                        <a:cs typeface="Times New Roman" pitchFamily="18" charset="0"/>
                      </a:endParaRPr>
                    </a:p>
                  </a:txBody>
                  <a:tcPr marL="68580" marR="68580" marT="0" marB="0"/>
                </a:tc>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Infection route</a:t>
                      </a:r>
                      <a:endParaRPr lang="en-US" sz="1600" b="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Antibodies present</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i="1" dirty="0">
                          <a:effectLst/>
                          <a:latin typeface="Times New Roman" pitchFamily="18" charset="0"/>
                          <a:cs typeface="Times New Roman" pitchFamily="18" charset="0"/>
                        </a:rPr>
                        <a:t>B. </a:t>
                      </a:r>
                      <a:r>
                        <a:rPr lang="en-US" sz="2400" b="0" i="1" dirty="0" err="1">
                          <a:effectLst/>
                          <a:latin typeface="Times New Roman" pitchFamily="18" charset="0"/>
                          <a:cs typeface="Times New Roman" pitchFamily="18" charset="0"/>
                        </a:rPr>
                        <a:t>burgdorferi</a:t>
                      </a:r>
                      <a:r>
                        <a:rPr lang="en-US" sz="2400" b="0" i="1" dirty="0">
                          <a:effectLst/>
                          <a:latin typeface="Times New Roman" pitchFamily="18" charset="0"/>
                          <a:cs typeface="Times New Roman" pitchFamily="18" charset="0"/>
                        </a:rPr>
                        <a:t> </a:t>
                      </a:r>
                      <a:r>
                        <a:rPr lang="en-US" sz="2400" b="0" dirty="0">
                          <a:effectLst/>
                          <a:latin typeface="Times New Roman" pitchFamily="18" charset="0"/>
                          <a:cs typeface="Times New Roman" pitchFamily="18" charset="0"/>
                        </a:rPr>
                        <a:t>in mouse tissue</a:t>
                      </a:r>
                      <a:endParaRPr lang="en-US" sz="1600" b="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Ticks re-infected</a:t>
                      </a:r>
                      <a:endParaRPr lang="en-US" sz="1600" b="0">
                        <a:effectLst/>
                        <a:latin typeface="Times New Roman" pitchFamily="18" charset="0"/>
                        <a:ea typeface="Times New Roman"/>
                        <a:cs typeface="Times New Roman" pitchFamily="18" charset="0"/>
                      </a:endParaRPr>
                    </a:p>
                  </a:txBody>
                  <a:tcPr marL="68580" marR="68580" marT="0" marB="0"/>
                </a:tc>
              </a:tr>
              <a:tr h="408482">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Wild type</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Injection</a:t>
                      </a:r>
                      <a:endParaRPr lang="en-US" sz="1600" b="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77.8</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44.4</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17.6</a:t>
                      </a:r>
                      <a:endParaRPr lang="en-US" sz="2400" b="0" dirty="0">
                        <a:effectLst/>
                        <a:latin typeface="Times New Roman" pitchFamily="18" charset="0"/>
                        <a:ea typeface="Times New Roman"/>
                        <a:cs typeface="Times New Roman" pitchFamily="18" charset="0"/>
                      </a:endParaRPr>
                    </a:p>
                  </a:txBody>
                  <a:tcPr marL="68580" marR="68580" marT="0" marB="0" anchor="ctr"/>
                </a:tc>
              </a:tr>
              <a:tr h="408482">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 </a:t>
                      </a:r>
                      <a:endParaRPr lang="en-US" sz="1600" b="0" dirty="0">
                        <a:effectLst/>
                        <a:latin typeface="Times New Roman" pitchFamily="18" charset="0"/>
                        <a:ea typeface="Times New Roman"/>
                        <a:cs typeface="Times New Roman" pitchFamily="18" charset="0"/>
                      </a:endParaRPr>
                    </a:p>
                  </a:txBody>
                  <a:tcPr marL="68580" marR="68580" marT="0" marB="0"/>
                </a:tc>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Tick bite</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83.3</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83.3</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92.8</a:t>
                      </a:r>
                      <a:endParaRPr lang="en-US" sz="2400" b="0" dirty="0">
                        <a:effectLst/>
                        <a:latin typeface="Times New Roman" pitchFamily="18" charset="0"/>
                        <a:ea typeface="Times New Roman"/>
                        <a:cs typeface="Times New Roman" pitchFamily="18" charset="0"/>
                      </a:endParaRPr>
                    </a:p>
                  </a:txBody>
                  <a:tcPr marL="68580" marR="68580" marT="0" marB="0" anchor="ctr"/>
                </a:tc>
              </a:tr>
              <a:tr h="408482">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OSP-C negative</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Injection</a:t>
                      </a:r>
                      <a:endParaRPr lang="en-US" sz="1600" b="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0</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0</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0</a:t>
                      </a:r>
                      <a:endParaRPr lang="en-US" sz="2400" b="0" dirty="0">
                        <a:effectLst/>
                        <a:latin typeface="Times New Roman" pitchFamily="18" charset="0"/>
                        <a:ea typeface="Times New Roman"/>
                        <a:cs typeface="Times New Roman" pitchFamily="18" charset="0"/>
                      </a:endParaRPr>
                    </a:p>
                  </a:txBody>
                  <a:tcPr marL="68580" marR="68580" marT="0" marB="0" anchor="ctr"/>
                </a:tc>
              </a:tr>
              <a:tr h="408482">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Tick bite</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0</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0</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0</a:t>
                      </a:r>
                      <a:endParaRPr lang="en-US" sz="2400" b="0" dirty="0">
                        <a:effectLst/>
                        <a:latin typeface="Times New Roman" pitchFamily="18" charset="0"/>
                        <a:ea typeface="Times New Roman"/>
                        <a:cs typeface="Times New Roman" pitchFamily="18" charset="0"/>
                      </a:endParaRPr>
                    </a:p>
                  </a:txBody>
                  <a:tcPr marL="68580" marR="68580" marT="0" marB="0" anchor="ctr"/>
                </a:tc>
              </a:tr>
              <a:tr h="408482">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OSP-C re-inserted</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Injection</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66.7</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66.7</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18.5</a:t>
                      </a:r>
                      <a:endParaRPr lang="en-US" sz="2400" b="0" dirty="0">
                        <a:effectLst/>
                        <a:latin typeface="Times New Roman" pitchFamily="18" charset="0"/>
                        <a:ea typeface="Times New Roman"/>
                        <a:cs typeface="Times New Roman" pitchFamily="18" charset="0"/>
                      </a:endParaRPr>
                    </a:p>
                  </a:txBody>
                  <a:tcPr marL="68580" marR="68580" marT="0" marB="0" anchor="ctr"/>
                </a:tc>
              </a:tr>
              <a:tr h="408482">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 </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Tick bite</a:t>
                      </a:r>
                      <a:endParaRPr lang="en-US" sz="1600" b="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75</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75</a:t>
                      </a:r>
                      <a:endParaRPr lang="en-US" sz="24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smtClean="0">
                          <a:effectLst/>
                          <a:latin typeface="Times New Roman" pitchFamily="18" charset="0"/>
                          <a:ea typeface="Times New Roman"/>
                          <a:cs typeface="Times New Roman" pitchFamily="18" charset="0"/>
                        </a:rPr>
                        <a:t>56.7</a:t>
                      </a:r>
                      <a:endParaRPr lang="en-US" sz="2400" b="0" dirty="0">
                        <a:effectLst/>
                        <a:latin typeface="Times New Roman" pitchFamily="18" charset="0"/>
                        <a:ea typeface="Times New Roman"/>
                        <a:cs typeface="Times New Roman" pitchFamily="18" charset="0"/>
                      </a:endParaRPr>
                    </a:p>
                  </a:txBody>
                  <a:tcPr marL="68580" marR="68580" marT="0" marB="0" anchor="ctr"/>
                </a:tc>
              </a:tr>
            </a:tbl>
          </a:graphicData>
        </a:graphic>
      </p:graphicFrame>
      <p:sp>
        <p:nvSpPr>
          <p:cNvPr id="7" name="Rectangle 6"/>
          <p:cNvSpPr/>
          <p:nvPr/>
        </p:nvSpPr>
        <p:spPr>
          <a:xfrm>
            <a:off x="116172" y="3868615"/>
            <a:ext cx="8664315" cy="826477"/>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14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3_10"/>
          <p:cNvPicPr/>
          <p:nvPr/>
        </p:nvPicPr>
        <p:blipFill rotWithShape="1">
          <a:blip r:embed="rId3" cstate="print"/>
          <a:srcRect t="3402" b="3134"/>
          <a:stretch/>
        </p:blipFill>
        <p:spPr bwMode="auto">
          <a:xfrm>
            <a:off x="902216" y="785817"/>
            <a:ext cx="7312128" cy="5507033"/>
          </a:xfrm>
          <a:prstGeom prst="rect">
            <a:avLst/>
          </a:prstGeom>
          <a:noFill/>
          <a:ln w="9525">
            <a:noFill/>
            <a:miter lim="800000"/>
            <a:headEnd/>
            <a:tailEnd/>
          </a:ln>
        </p:spPr>
      </p:pic>
      <p:sp>
        <p:nvSpPr>
          <p:cNvPr id="3" name="Rectangle 2"/>
          <p:cNvSpPr/>
          <p:nvPr/>
        </p:nvSpPr>
        <p:spPr>
          <a:xfrm>
            <a:off x="382248" y="139486"/>
            <a:ext cx="8352064" cy="646331"/>
          </a:xfrm>
          <a:prstGeom prst="rect">
            <a:avLst/>
          </a:prstGeom>
        </p:spPr>
        <p:txBody>
          <a:bodyPr wrap="square">
            <a:spAutoFit/>
          </a:bodyPr>
          <a:lstStyle/>
          <a:p>
            <a:r>
              <a:rPr lang="en-US" sz="3600" dirty="0" smtClean="0">
                <a:latin typeface="Times New Roman" pitchFamily="18" charset="0"/>
                <a:cs typeface="Times New Roman" pitchFamily="18" charset="0"/>
              </a:rPr>
              <a:t>KC </a:t>
            </a:r>
            <a:r>
              <a:rPr lang="en-US" sz="3600" dirty="0">
                <a:latin typeface="Times New Roman" pitchFamily="18" charset="0"/>
                <a:cs typeface="Times New Roman" pitchFamily="18" charset="0"/>
              </a:rPr>
              <a:t>activity of cell culture </a:t>
            </a:r>
            <a:r>
              <a:rPr lang="en-US" sz="3600" dirty="0" smtClean="0">
                <a:latin typeface="Times New Roman" pitchFamily="18" charset="0"/>
                <a:cs typeface="Times New Roman" pitchFamily="18" charset="0"/>
              </a:rPr>
              <a:t>supernatants</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13.7 </a:t>
            </a:r>
            <a:endParaRPr lang="en-US" dirty="0">
              <a:latin typeface="Times New Roman" pitchFamily="18" charset="0"/>
              <a:cs typeface="Times New Roman" pitchFamily="18" charset="0"/>
            </a:endParaRPr>
          </a:p>
        </p:txBody>
      </p:sp>
      <p:cxnSp>
        <p:nvCxnSpPr>
          <p:cNvPr id="6" name="Straight Arrow Connector 5"/>
          <p:cNvCxnSpPr/>
          <p:nvPr/>
        </p:nvCxnSpPr>
        <p:spPr>
          <a:xfrm>
            <a:off x="3081867" y="1270000"/>
            <a:ext cx="2015066" cy="3471333"/>
          </a:xfrm>
          <a:prstGeom prst="straightConnector1">
            <a:avLst/>
          </a:prstGeom>
          <a:ln w="57150">
            <a:solidFill>
              <a:schemeClr val="accent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469141" y="4776503"/>
            <a:ext cx="1336107" cy="0"/>
          </a:xfrm>
          <a:prstGeom prst="straightConnector1">
            <a:avLst/>
          </a:prstGeom>
          <a:ln w="57150">
            <a:solidFill>
              <a:schemeClr val="accent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765432" y="2391508"/>
            <a:ext cx="1248507" cy="0"/>
          </a:xfrm>
          <a:prstGeom prst="straightConnector1">
            <a:avLst/>
          </a:prstGeom>
          <a:ln w="57150">
            <a:solidFill>
              <a:schemeClr val="accent3">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421467" y="2082801"/>
            <a:ext cx="1921932" cy="3471332"/>
          </a:xfrm>
          <a:prstGeom prst="straightConnector1">
            <a:avLst/>
          </a:prstGeom>
          <a:ln w="57150">
            <a:solidFill>
              <a:schemeClr val="accent3">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6200000">
            <a:off x="-2271928" y="3151277"/>
            <a:ext cx="5121193" cy="461665"/>
          </a:xfrm>
          <a:prstGeom prst="rect">
            <a:avLst/>
          </a:prstGeom>
          <a:ln w="28575">
            <a:solidFill>
              <a:schemeClr val="accent3"/>
            </a:solidFill>
          </a:ln>
        </p:spPr>
        <p:txBody>
          <a:bodyPr wrap="square">
            <a:spAutoFit/>
          </a:bodyPr>
          <a:lstStyle/>
          <a:p>
            <a:r>
              <a:rPr lang="en-US" sz="2400" dirty="0" smtClean="0">
                <a:latin typeface="Times New Roman" pitchFamily="18" charset="0"/>
                <a:cs typeface="Times New Roman" pitchFamily="18" charset="0"/>
              </a:rPr>
              <a:t>overall </a:t>
            </a:r>
            <a:r>
              <a:rPr lang="en-US" sz="2400" dirty="0">
                <a:latin typeface="Times New Roman" pitchFamily="18" charset="0"/>
                <a:cs typeface="Times New Roman" pitchFamily="18" charset="0"/>
              </a:rPr>
              <a:t>percentage for all mice </a:t>
            </a:r>
            <a:r>
              <a:rPr lang="en-US" sz="2400" dirty="0" smtClean="0">
                <a:latin typeface="Times New Roman" pitchFamily="18" charset="0"/>
                <a:cs typeface="Times New Roman" pitchFamily="18" charset="0"/>
              </a:rPr>
              <a:t>sampled</a:t>
            </a:r>
            <a:endParaRPr lang="en-US" sz="2400" dirty="0">
              <a:latin typeface="Times New Roman" pitchFamily="18" charset="0"/>
              <a:cs typeface="Times New Roman" pitchFamily="18" charset="0"/>
            </a:endParaRPr>
          </a:p>
        </p:txBody>
      </p:sp>
      <p:cxnSp>
        <p:nvCxnSpPr>
          <p:cNvPr id="15" name="Straight Arrow Connector 14"/>
          <p:cNvCxnSpPr/>
          <p:nvPr/>
        </p:nvCxnSpPr>
        <p:spPr>
          <a:xfrm flipV="1">
            <a:off x="483846" y="3539334"/>
            <a:ext cx="519968" cy="96771"/>
          </a:xfrm>
          <a:prstGeom prst="straightConnector1">
            <a:avLst/>
          </a:prstGeom>
          <a:ln w="38100">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567474" y="6312027"/>
            <a:ext cx="7307705" cy="461665"/>
          </a:xfrm>
          <a:prstGeom prst="rect">
            <a:avLst/>
          </a:prstGeom>
          <a:ln w="28575">
            <a:solidFill>
              <a:schemeClr val="accent3"/>
            </a:solidFill>
          </a:ln>
        </p:spPr>
        <p:txBody>
          <a:bodyPr wrap="square">
            <a:spAutoFit/>
          </a:bodyPr>
          <a:lstStyle/>
          <a:p>
            <a:r>
              <a:rPr lang="en-US" sz="2400" dirty="0" smtClean="0">
                <a:latin typeface="Times New Roman" pitchFamily="18" charset="0"/>
                <a:cs typeface="Times New Roman" pitchFamily="18" charset="0"/>
              </a:rPr>
              <a:t>Bb </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Borrelia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burgdorferi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Ec</a:t>
            </a:r>
            <a:r>
              <a:rPr lang="en-US" sz="2400" dirty="0">
                <a:latin typeface="Times New Roman" pitchFamily="18" charset="0"/>
                <a:cs typeface="Times New Roman" pitchFamily="18" charset="0"/>
              </a:rPr>
              <a:t> = </a:t>
            </a:r>
            <a:r>
              <a:rPr lang="en-US" sz="2400" i="1" dirty="0">
                <a:latin typeface="Times New Roman" pitchFamily="18" charset="0"/>
                <a:cs typeface="Times New Roman" pitchFamily="18" charset="0"/>
              </a:rPr>
              <a:t>E. coli</a:t>
            </a:r>
            <a:r>
              <a:rPr lang="en-US" sz="2400" dirty="0">
                <a:latin typeface="Times New Roman" pitchFamily="18" charset="0"/>
                <a:cs typeface="Times New Roman" pitchFamily="18" charset="0"/>
              </a:rPr>
              <a:t>, KC = chemokine. </a:t>
            </a:r>
          </a:p>
        </p:txBody>
      </p:sp>
    </p:spTree>
    <p:extLst>
      <p:ext uri="{BB962C8B-B14F-4D97-AF65-F5344CB8AC3E}">
        <p14:creationId xmlns:p14="http://schemas.microsoft.com/office/powerpoint/2010/main" val="8934019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7" y="46497"/>
            <a:ext cx="8405291" cy="1569660"/>
          </a:xfrm>
          <a:prstGeom prst="rect">
            <a:avLst/>
          </a:prstGeom>
        </p:spPr>
        <p:txBody>
          <a:bodyPr wrap="square">
            <a:spAutoFit/>
          </a:bodyPr>
          <a:lstStyle/>
          <a:p>
            <a:r>
              <a:rPr lang="en-US" sz="3200" dirty="0" smtClean="0">
                <a:latin typeface="Times New Roman" pitchFamily="18" charset="0"/>
                <a:cs typeface="Times New Roman" pitchFamily="18" charset="0"/>
              </a:rPr>
              <a:t>% of tissues </a:t>
            </a:r>
            <a:r>
              <a:rPr lang="en-US" sz="3200" dirty="0">
                <a:latin typeface="Times New Roman" pitchFamily="18" charset="0"/>
                <a:cs typeface="Times New Roman" pitchFamily="18" charset="0"/>
              </a:rPr>
              <a:t>from </a:t>
            </a:r>
            <a:r>
              <a:rPr lang="en-US" sz="3200" dirty="0" smtClean="0">
                <a:latin typeface="Times New Roman" pitchFamily="18" charset="0"/>
                <a:cs typeface="Times New Roman" pitchFamily="18" charset="0"/>
              </a:rPr>
              <a:t>mice </a:t>
            </a:r>
            <a:r>
              <a:rPr lang="en-US" sz="3200" dirty="0">
                <a:latin typeface="Times New Roman" pitchFamily="18" charset="0"/>
                <a:cs typeface="Times New Roman" pitchFamily="18" charset="0"/>
              </a:rPr>
              <a:t>injected with either non-engineered or genetically engineered </a:t>
            </a:r>
            <a:r>
              <a:rPr lang="en-US" sz="3200" i="1" dirty="0">
                <a:latin typeface="Times New Roman" pitchFamily="18" charset="0"/>
                <a:cs typeface="Times New Roman" pitchFamily="18" charset="0"/>
              </a:rPr>
              <a:t>B. </a:t>
            </a:r>
            <a:r>
              <a:rPr lang="en-US" sz="3200" i="1" dirty="0" err="1">
                <a:latin typeface="Times New Roman" pitchFamily="18" charset="0"/>
                <a:cs typeface="Times New Roman" pitchFamily="18" charset="0"/>
              </a:rPr>
              <a:t>burgdorferi</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with active </a:t>
            </a:r>
            <a:r>
              <a:rPr lang="en-US" sz="3200" dirty="0">
                <a:latin typeface="Times New Roman" pitchFamily="18" charset="0"/>
                <a:cs typeface="Times New Roman" pitchFamily="18" charset="0"/>
              </a:rPr>
              <a:t>bacterial </a:t>
            </a:r>
            <a:r>
              <a:rPr lang="en-US" sz="3200" dirty="0" smtClean="0">
                <a:latin typeface="Times New Roman" pitchFamily="18" charset="0"/>
                <a:cs typeface="Times New Roman" pitchFamily="18" charset="0"/>
              </a:rPr>
              <a:t>infections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432332"/>
            <a:ext cx="1316322"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13.6a </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78610051"/>
              </p:ext>
            </p:extLst>
          </p:nvPr>
        </p:nvGraphicFramePr>
        <p:xfrm>
          <a:off x="263470" y="1647150"/>
          <a:ext cx="8524067" cy="1182842"/>
        </p:xfrm>
        <a:graphic>
          <a:graphicData uri="http://schemas.openxmlformats.org/drawingml/2006/table">
            <a:tbl>
              <a:tblPr firstRow="1" firstCol="1" bandRow="1">
                <a:tableStyleId>{5C22544A-7EE6-4342-B048-85BDC9FD1C3A}</a:tableStyleId>
              </a:tblPr>
              <a:tblGrid>
                <a:gridCol w="4169045"/>
                <a:gridCol w="1627322"/>
                <a:gridCol w="1441343"/>
                <a:gridCol w="1286357"/>
              </a:tblGrid>
              <a:tr h="283847">
                <a:tc>
                  <a:txBody>
                    <a:bodyPr/>
                    <a:lstStyle/>
                    <a:p>
                      <a:pPr marL="0" marR="0">
                        <a:lnSpc>
                          <a:spcPct val="100000"/>
                        </a:lnSpc>
                        <a:spcBef>
                          <a:spcPts val="0"/>
                        </a:spcBef>
                        <a:spcAft>
                          <a:spcPts val="0"/>
                        </a:spcAft>
                      </a:pP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Heart</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Joint</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Skin</a:t>
                      </a:r>
                      <a:endParaRPr lang="en-US" sz="1600" b="0">
                        <a:effectLst/>
                        <a:latin typeface="Times New Roman" pitchFamily="18" charset="0"/>
                        <a:ea typeface="Times New Roman"/>
                        <a:cs typeface="Times New Roman" pitchFamily="18" charset="0"/>
                      </a:endParaRPr>
                    </a:p>
                  </a:txBody>
                  <a:tcPr marL="68580" marR="68580" marT="0" marB="0" anchor="ctr"/>
                </a:tc>
              </a:tr>
              <a:tr h="451322">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Non-engineered </a:t>
                      </a:r>
                      <a:r>
                        <a:rPr lang="en-US" sz="2400" b="0" i="1" dirty="0">
                          <a:effectLst/>
                          <a:latin typeface="Times New Roman" pitchFamily="18" charset="0"/>
                          <a:cs typeface="Times New Roman" pitchFamily="18" charset="0"/>
                        </a:rPr>
                        <a:t>B. </a:t>
                      </a:r>
                      <a:r>
                        <a:rPr lang="en-US" sz="2400" b="0" i="1" dirty="0" err="1">
                          <a:effectLst/>
                          <a:latin typeface="Times New Roman" pitchFamily="18" charset="0"/>
                          <a:cs typeface="Times New Roman" pitchFamily="18" charset="0"/>
                        </a:rPr>
                        <a:t>burgdorferi</a:t>
                      </a:r>
                      <a:endParaRPr lang="en-US" sz="1600" b="0" i="1"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KC chemokine </a:t>
                      </a:r>
                      <a:r>
                        <a:rPr lang="en-US" sz="2400" b="0" i="1" dirty="0">
                          <a:effectLst/>
                          <a:latin typeface="Times New Roman" pitchFamily="18" charset="0"/>
                          <a:cs typeface="Times New Roman" pitchFamily="18" charset="0"/>
                        </a:rPr>
                        <a:t>B. </a:t>
                      </a:r>
                      <a:r>
                        <a:rPr lang="en-US" sz="2400" b="0" i="1" dirty="0" err="1">
                          <a:effectLst/>
                          <a:latin typeface="Times New Roman" pitchFamily="18" charset="0"/>
                          <a:cs typeface="Times New Roman" pitchFamily="18" charset="0"/>
                        </a:rPr>
                        <a:t>burgdorferi</a:t>
                      </a:r>
                      <a:endParaRPr lang="en-US" sz="1600" b="0" i="1"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30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30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60</a:t>
                      </a:r>
                      <a:endParaRPr lang="en-US" sz="1600" b="0" dirty="0">
                        <a:effectLst/>
                        <a:latin typeface="Times New Roman" pitchFamily="18" charset="0"/>
                        <a:ea typeface="Times New Roman"/>
                        <a:cs typeface="Times New Roman" pitchFamily="18" charset="0"/>
                      </a:endParaRPr>
                    </a:p>
                  </a:txBody>
                  <a:tcPr marL="68580" marR="68580" marT="0" marB="0" anchor="ctr"/>
                </a:tc>
              </a:tr>
            </a:tbl>
          </a:graphicData>
        </a:graphic>
      </p:graphicFrame>
      <p:sp>
        <p:nvSpPr>
          <p:cNvPr id="5" name="Rectangle 4"/>
          <p:cNvSpPr/>
          <p:nvPr/>
        </p:nvSpPr>
        <p:spPr>
          <a:xfrm>
            <a:off x="606865" y="3773912"/>
            <a:ext cx="7631879" cy="1384995"/>
          </a:xfrm>
          <a:prstGeom prst="rect">
            <a:avLst/>
          </a:prstGeom>
        </p:spPr>
        <p:txBody>
          <a:bodyPr wrap="square">
            <a:spAutoFit/>
          </a:bodyPr>
          <a:lstStyle/>
          <a:p>
            <a:pPr algn="ctr"/>
            <a:r>
              <a:rPr lang="en-US" sz="2800" dirty="0" smtClean="0">
                <a:latin typeface="Times New Roman" pitchFamily="18" charset="0"/>
                <a:cs typeface="Times New Roman" pitchFamily="18" charset="0"/>
              </a:rPr>
              <a:t>% of 10 </a:t>
            </a:r>
            <a:r>
              <a:rPr lang="en-US" sz="2800" dirty="0">
                <a:latin typeface="Times New Roman" pitchFamily="18" charset="0"/>
                <a:cs typeface="Times New Roman" pitchFamily="18" charset="0"/>
              </a:rPr>
              <a:t>mice injected with either non-engineered or genetically engineered </a:t>
            </a:r>
            <a:r>
              <a:rPr lang="en-US" sz="2800" i="1" dirty="0">
                <a:latin typeface="Times New Roman" pitchFamily="18" charset="0"/>
                <a:cs typeface="Times New Roman" pitchFamily="18" charset="0"/>
              </a:rPr>
              <a:t>B. </a:t>
            </a:r>
            <a:r>
              <a:rPr lang="en-US" sz="2800" i="1" dirty="0" err="1">
                <a:latin typeface="Times New Roman" pitchFamily="18" charset="0"/>
                <a:cs typeface="Times New Roman" pitchFamily="18" charset="0"/>
              </a:rPr>
              <a:t>burgdorferi</a:t>
            </a:r>
            <a:r>
              <a:rPr lang="en-US" sz="2800" i="1"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w/ infections </a:t>
            </a:r>
            <a:r>
              <a:rPr lang="en-US" sz="2800" dirty="0">
                <a:latin typeface="Times New Roman" pitchFamily="18" charset="0"/>
                <a:cs typeface="Times New Roman" pitchFamily="18" charset="0"/>
              </a:rPr>
              <a:t>30 days after </a:t>
            </a:r>
            <a:r>
              <a:rPr lang="en-US" sz="2800" dirty="0" smtClean="0">
                <a:latin typeface="Times New Roman" pitchFamily="18" charset="0"/>
                <a:cs typeface="Times New Roman" pitchFamily="18" charset="0"/>
              </a:rPr>
              <a:t>injection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490727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7" y="46497"/>
            <a:ext cx="8405291" cy="1569660"/>
          </a:xfrm>
          <a:prstGeom prst="rect">
            <a:avLst/>
          </a:prstGeom>
        </p:spPr>
        <p:txBody>
          <a:bodyPr wrap="square">
            <a:spAutoFit/>
          </a:bodyPr>
          <a:lstStyle/>
          <a:p>
            <a:r>
              <a:rPr lang="en-US" sz="3200" dirty="0" smtClean="0">
                <a:latin typeface="Times New Roman" pitchFamily="18" charset="0"/>
                <a:cs typeface="Times New Roman" pitchFamily="18" charset="0"/>
              </a:rPr>
              <a:t>% of tissues </a:t>
            </a:r>
            <a:r>
              <a:rPr lang="en-US" sz="3200" dirty="0">
                <a:latin typeface="Times New Roman" pitchFamily="18" charset="0"/>
                <a:cs typeface="Times New Roman" pitchFamily="18" charset="0"/>
              </a:rPr>
              <a:t>from </a:t>
            </a:r>
            <a:r>
              <a:rPr lang="en-US" sz="3200" dirty="0" smtClean="0">
                <a:latin typeface="Times New Roman" pitchFamily="18" charset="0"/>
                <a:cs typeface="Times New Roman" pitchFamily="18" charset="0"/>
              </a:rPr>
              <a:t>mice </a:t>
            </a:r>
            <a:r>
              <a:rPr lang="en-US" sz="3200" dirty="0">
                <a:latin typeface="Times New Roman" pitchFamily="18" charset="0"/>
                <a:cs typeface="Times New Roman" pitchFamily="18" charset="0"/>
              </a:rPr>
              <a:t>injected with either non-engineered or genetically engineered </a:t>
            </a:r>
            <a:r>
              <a:rPr lang="en-US" sz="3200" i="1" dirty="0">
                <a:latin typeface="Times New Roman" pitchFamily="18" charset="0"/>
                <a:cs typeface="Times New Roman" pitchFamily="18" charset="0"/>
              </a:rPr>
              <a:t>B. </a:t>
            </a:r>
            <a:r>
              <a:rPr lang="en-US" sz="3200" i="1" dirty="0" err="1">
                <a:latin typeface="Times New Roman" pitchFamily="18" charset="0"/>
                <a:cs typeface="Times New Roman" pitchFamily="18" charset="0"/>
              </a:rPr>
              <a:t>burgdorferi</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with active </a:t>
            </a:r>
            <a:r>
              <a:rPr lang="en-US" sz="3200" dirty="0">
                <a:latin typeface="Times New Roman" pitchFamily="18" charset="0"/>
                <a:cs typeface="Times New Roman" pitchFamily="18" charset="0"/>
              </a:rPr>
              <a:t>bacterial </a:t>
            </a:r>
            <a:r>
              <a:rPr lang="en-US" sz="3200" dirty="0" smtClean="0">
                <a:latin typeface="Times New Roman" pitchFamily="18" charset="0"/>
                <a:cs typeface="Times New Roman" pitchFamily="18" charset="0"/>
              </a:rPr>
              <a:t>infections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432332"/>
            <a:ext cx="1329146"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13.6b </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028814133"/>
              </p:ext>
            </p:extLst>
          </p:nvPr>
        </p:nvGraphicFramePr>
        <p:xfrm>
          <a:off x="263470" y="2341403"/>
          <a:ext cx="8524067" cy="4023360"/>
        </p:xfrm>
        <a:graphic>
          <a:graphicData uri="http://schemas.openxmlformats.org/drawingml/2006/table">
            <a:tbl>
              <a:tblPr firstRow="1" firstCol="1" bandRow="1">
                <a:tableStyleId>{5C22544A-7EE6-4342-B048-85BDC9FD1C3A}</a:tableStyleId>
              </a:tblPr>
              <a:tblGrid>
                <a:gridCol w="4169045"/>
                <a:gridCol w="1627322"/>
                <a:gridCol w="1441343"/>
                <a:gridCol w="1286357"/>
              </a:tblGrid>
              <a:tr h="283847">
                <a:tc>
                  <a:txBody>
                    <a:bodyPr/>
                    <a:lstStyle/>
                    <a:p>
                      <a:pPr marL="0" marR="0">
                        <a:lnSpc>
                          <a:spcPct val="100000"/>
                        </a:lnSpc>
                        <a:spcBef>
                          <a:spcPts val="0"/>
                        </a:spcBef>
                        <a:spcAft>
                          <a:spcPts val="0"/>
                        </a:spcAft>
                      </a:pP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Heart</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Joint</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Skin</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10</a:t>
                      </a:r>
                      <a:r>
                        <a:rPr lang="en-US" sz="2400" b="0" baseline="30000" dirty="0">
                          <a:effectLst/>
                          <a:latin typeface="Times New Roman" pitchFamily="18" charset="0"/>
                          <a:cs typeface="Times New Roman" pitchFamily="18" charset="0"/>
                        </a:rPr>
                        <a:t>5</a:t>
                      </a:r>
                      <a:r>
                        <a:rPr lang="en-US" sz="2400" b="0" dirty="0">
                          <a:effectLst/>
                          <a:latin typeface="Times New Roman" pitchFamily="18" charset="0"/>
                          <a:cs typeface="Times New Roman" pitchFamily="18" charset="0"/>
                        </a:rPr>
                        <a:t> non-engineered cells</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a:t>
                      </a:r>
                      <a:r>
                        <a:rPr lang="en-US" sz="2400" b="0" baseline="30000">
                          <a:effectLst/>
                          <a:latin typeface="Times New Roman" pitchFamily="18" charset="0"/>
                          <a:cs typeface="Times New Roman" pitchFamily="18" charset="0"/>
                        </a:rPr>
                        <a:t>4</a:t>
                      </a:r>
                      <a:r>
                        <a:rPr lang="en-US" sz="2400" b="0">
                          <a:effectLst/>
                          <a:latin typeface="Times New Roman" pitchFamily="18" charset="0"/>
                          <a:cs typeface="Times New Roman" pitchFamily="18" charset="0"/>
                        </a:rPr>
                        <a:t> non-engineered cells </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a:t>
                      </a:r>
                      <a:r>
                        <a:rPr lang="en-US" sz="2400" b="0" baseline="30000">
                          <a:effectLst/>
                          <a:latin typeface="Times New Roman" pitchFamily="18" charset="0"/>
                          <a:cs typeface="Times New Roman" pitchFamily="18" charset="0"/>
                        </a:rPr>
                        <a:t>3</a:t>
                      </a:r>
                      <a:r>
                        <a:rPr lang="en-US" sz="2400" b="0">
                          <a:effectLst/>
                          <a:latin typeface="Times New Roman" pitchFamily="18" charset="0"/>
                          <a:cs typeface="Times New Roman" pitchFamily="18" charset="0"/>
                        </a:rPr>
                        <a:t> non-engineered cells</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100</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a:t>
                      </a:r>
                      <a:r>
                        <a:rPr lang="en-US" sz="2400" b="0" baseline="30000">
                          <a:effectLst/>
                          <a:latin typeface="Times New Roman" pitchFamily="18" charset="0"/>
                          <a:cs typeface="Times New Roman" pitchFamily="18" charset="0"/>
                        </a:rPr>
                        <a:t>2</a:t>
                      </a:r>
                      <a:r>
                        <a:rPr lang="en-US" sz="2400" b="0">
                          <a:effectLst/>
                          <a:latin typeface="Times New Roman" pitchFamily="18" charset="0"/>
                          <a:cs typeface="Times New Roman" pitchFamily="18" charset="0"/>
                        </a:rPr>
                        <a:t> non-engineered cells</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83.3</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83.3</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83.3</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a:t>
                      </a:r>
                      <a:r>
                        <a:rPr lang="en-US" sz="2400" b="0" baseline="30000">
                          <a:effectLst/>
                          <a:latin typeface="Times New Roman" pitchFamily="18" charset="0"/>
                          <a:cs typeface="Times New Roman" pitchFamily="18" charset="0"/>
                        </a:rPr>
                        <a:t>1</a:t>
                      </a:r>
                      <a:r>
                        <a:rPr lang="en-US" sz="2400" b="0">
                          <a:effectLst/>
                          <a:latin typeface="Times New Roman" pitchFamily="18" charset="0"/>
                          <a:cs typeface="Times New Roman" pitchFamily="18" charset="0"/>
                        </a:rPr>
                        <a:t> non-engineered cells</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a:t>
                      </a:r>
                      <a:r>
                        <a:rPr lang="en-US" sz="2400" b="0" baseline="30000">
                          <a:effectLst/>
                          <a:latin typeface="Times New Roman" pitchFamily="18" charset="0"/>
                          <a:cs typeface="Times New Roman" pitchFamily="18" charset="0"/>
                        </a:rPr>
                        <a:t>7</a:t>
                      </a:r>
                      <a:r>
                        <a:rPr lang="en-US" sz="2400" b="0">
                          <a:effectLst/>
                          <a:latin typeface="Times New Roman" pitchFamily="18" charset="0"/>
                          <a:cs typeface="Times New Roman" pitchFamily="18" charset="0"/>
                        </a:rPr>
                        <a:t> KC chemokine cells </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33.3</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16.7</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66.7</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a:t>
                      </a:r>
                      <a:r>
                        <a:rPr lang="en-US" sz="2400" b="0" baseline="30000">
                          <a:effectLst/>
                          <a:latin typeface="Times New Roman" pitchFamily="18" charset="0"/>
                          <a:cs typeface="Times New Roman" pitchFamily="18" charset="0"/>
                        </a:rPr>
                        <a:t>6</a:t>
                      </a:r>
                      <a:r>
                        <a:rPr lang="en-US" sz="2400" b="0">
                          <a:effectLst/>
                          <a:latin typeface="Times New Roman" pitchFamily="18" charset="0"/>
                          <a:cs typeface="Times New Roman" pitchFamily="18" charset="0"/>
                        </a:rPr>
                        <a:t> KC chemokine cells</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16.7</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a:t>
                      </a:r>
                      <a:r>
                        <a:rPr lang="en-US" sz="2400" b="0" baseline="30000">
                          <a:effectLst/>
                          <a:latin typeface="Times New Roman" pitchFamily="18" charset="0"/>
                          <a:cs typeface="Times New Roman" pitchFamily="18" charset="0"/>
                        </a:rPr>
                        <a:t>5</a:t>
                      </a:r>
                      <a:r>
                        <a:rPr lang="en-US" sz="2400" b="0">
                          <a:effectLst/>
                          <a:latin typeface="Times New Roman" pitchFamily="18" charset="0"/>
                          <a:cs typeface="Times New Roman" pitchFamily="18" charset="0"/>
                        </a:rPr>
                        <a:t> KC chemokine cells</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a:t>
                      </a:r>
                      <a:r>
                        <a:rPr lang="en-US" sz="2400" b="0" baseline="30000">
                          <a:effectLst/>
                          <a:latin typeface="Times New Roman" pitchFamily="18" charset="0"/>
                          <a:cs typeface="Times New Roman" pitchFamily="18" charset="0"/>
                        </a:rPr>
                        <a:t>4</a:t>
                      </a:r>
                      <a:r>
                        <a:rPr lang="en-US" sz="2400" b="0">
                          <a:effectLst/>
                          <a:latin typeface="Times New Roman" pitchFamily="18" charset="0"/>
                          <a:cs typeface="Times New Roman" pitchFamily="18" charset="0"/>
                        </a:rPr>
                        <a:t> KC chemokine cells </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r>
              <a:tr h="283847">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10</a:t>
                      </a:r>
                      <a:r>
                        <a:rPr lang="en-US" sz="2400" b="0" baseline="30000" dirty="0">
                          <a:effectLst/>
                          <a:latin typeface="Times New Roman" pitchFamily="18" charset="0"/>
                          <a:cs typeface="Times New Roman" pitchFamily="18" charset="0"/>
                        </a:rPr>
                        <a:t>3</a:t>
                      </a:r>
                      <a:r>
                        <a:rPr lang="en-US" sz="2400" b="0" dirty="0">
                          <a:effectLst/>
                          <a:latin typeface="Times New Roman" pitchFamily="18" charset="0"/>
                          <a:cs typeface="Times New Roman" pitchFamily="18" charset="0"/>
                        </a:rPr>
                        <a:t> KC chemokine cells</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0</a:t>
                      </a:r>
                      <a:endParaRPr lang="en-US" sz="1600" b="0" dirty="0">
                        <a:effectLst/>
                        <a:latin typeface="Times New Roman" pitchFamily="18" charset="0"/>
                        <a:ea typeface="Times New Roman"/>
                        <a:cs typeface="Times New Roman" pitchFamily="18" charset="0"/>
                      </a:endParaRPr>
                    </a:p>
                  </a:txBody>
                  <a:tcPr marL="68580" marR="68580" marT="0" marB="0" anchor="ctr"/>
                </a:tc>
              </a:tr>
            </a:tbl>
          </a:graphicData>
        </a:graphic>
      </p:graphicFrame>
      <p:sp>
        <p:nvSpPr>
          <p:cNvPr id="5" name="Rectangle 4"/>
          <p:cNvSpPr/>
          <p:nvPr/>
        </p:nvSpPr>
        <p:spPr>
          <a:xfrm>
            <a:off x="2675467" y="1846989"/>
            <a:ext cx="5503334" cy="461665"/>
          </a:xfrm>
          <a:prstGeom prst="rect">
            <a:avLst/>
          </a:prstGeom>
        </p:spPr>
        <p:txBody>
          <a:bodyPr wrap="square">
            <a:spAutoFit/>
          </a:bodyPr>
          <a:lstStyle/>
          <a:p>
            <a:pPr algn="ctr"/>
            <a:r>
              <a:rPr lang="en-US" sz="2400" dirty="0" smtClean="0">
                <a:latin typeface="Times New Roman" pitchFamily="18" charset="0"/>
                <a:cs typeface="Times New Roman" pitchFamily="18" charset="0"/>
              </a:rPr>
              <a:t>Dose-dependent effect</a:t>
            </a:r>
            <a:endParaRPr lang="en-US" sz="2400" dirty="0">
              <a:latin typeface="Times New Roman" pitchFamily="18" charset="0"/>
              <a:cs typeface="Times New Roman" pitchFamily="18" charset="0"/>
            </a:endParaRPr>
          </a:p>
        </p:txBody>
      </p:sp>
      <p:sp>
        <p:nvSpPr>
          <p:cNvPr id="6" name="Rectangle 5"/>
          <p:cNvSpPr/>
          <p:nvPr/>
        </p:nvSpPr>
        <p:spPr>
          <a:xfrm>
            <a:off x="4419599" y="2669671"/>
            <a:ext cx="1675005" cy="1868462"/>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5050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599" y="216976"/>
            <a:ext cx="8669215" cy="1077218"/>
          </a:xfrm>
          <a:prstGeom prst="rect">
            <a:avLst/>
          </a:prstGeom>
        </p:spPr>
        <p:txBody>
          <a:bodyPr wrap="square">
            <a:spAutoFit/>
          </a:bodyPr>
          <a:lstStyle/>
          <a:p>
            <a:r>
              <a:rPr lang="en-US" sz="3200" i="1" dirty="0">
                <a:latin typeface="Times New Roman" pitchFamily="18" charset="0"/>
                <a:cs typeface="Times New Roman" pitchFamily="18" charset="0"/>
              </a:rPr>
              <a:t>Ethical, Legal, and Social Implications Box 13.2</a:t>
            </a:r>
          </a:p>
          <a:p>
            <a:r>
              <a:rPr lang="en-US" sz="3200" i="1" dirty="0">
                <a:latin typeface="Times New Roman" pitchFamily="18" charset="0"/>
                <a:cs typeface="Times New Roman" pitchFamily="18" charset="0"/>
              </a:rPr>
              <a:t>What are the issues with using animals in research?</a:t>
            </a:r>
          </a:p>
        </p:txBody>
      </p:sp>
      <p:sp>
        <p:nvSpPr>
          <p:cNvPr id="2" name="Rectangle 1"/>
          <p:cNvSpPr/>
          <p:nvPr/>
        </p:nvSpPr>
        <p:spPr>
          <a:xfrm>
            <a:off x="382247" y="1355585"/>
            <a:ext cx="8263467" cy="4832092"/>
          </a:xfrm>
          <a:prstGeom prst="rect">
            <a:avLst/>
          </a:prstGeom>
        </p:spPr>
        <p:txBody>
          <a:bodyPr wrap="square">
            <a:spAutoFit/>
          </a:bodyPr>
          <a:lstStyle/>
          <a:p>
            <a:pPr marL="285750" lvl="0" indent="-285750">
              <a:buFont typeface="Arial" pitchFamily="34" charset="0"/>
              <a:buChar char="•"/>
            </a:pPr>
            <a:r>
              <a:rPr lang="en-US" sz="2800" dirty="0" smtClean="0">
                <a:latin typeface="Times New Roman" pitchFamily="18" charset="0"/>
                <a:cs typeface="Times New Roman" pitchFamily="18" charset="0"/>
              </a:rPr>
              <a:t>Where should we draw the line on range of experiments on animals?</a:t>
            </a:r>
          </a:p>
          <a:p>
            <a:pPr marL="285750" lvl="0" indent="-285750">
              <a:buFont typeface="Arial" pitchFamily="34" charset="0"/>
              <a:buChar char="•"/>
            </a:pPr>
            <a:r>
              <a:rPr lang="en-US" sz="2800" dirty="0" smtClean="0">
                <a:latin typeface="Times New Roman" pitchFamily="18" charset="0"/>
                <a:cs typeface="Times New Roman" pitchFamily="18" charset="0"/>
              </a:rPr>
              <a:t>What </a:t>
            </a:r>
            <a:r>
              <a:rPr lang="en-US" sz="2800" dirty="0">
                <a:latin typeface="Times New Roman" pitchFamily="18" charset="0"/>
                <a:cs typeface="Times New Roman" pitchFamily="18" charset="0"/>
              </a:rPr>
              <a:t>are your thoughts on this issue?  </a:t>
            </a:r>
            <a:endParaRPr lang="en-US" sz="2800" dirty="0" smtClean="0">
              <a:latin typeface="Times New Roman" pitchFamily="18" charset="0"/>
              <a:cs typeface="Times New Roman" pitchFamily="18" charset="0"/>
            </a:endParaRPr>
          </a:p>
          <a:p>
            <a:pPr marL="742950" lvl="1" indent="-285750">
              <a:buFont typeface="Arial" pitchFamily="34" charset="0"/>
              <a:buChar char="•"/>
            </a:pPr>
            <a:r>
              <a:rPr lang="en-US" sz="2800" dirty="0" smtClean="0">
                <a:latin typeface="Times New Roman" pitchFamily="18" charset="0"/>
                <a:cs typeface="Times New Roman" pitchFamily="18" charset="0"/>
              </a:rPr>
              <a:t>What </a:t>
            </a:r>
            <a:r>
              <a:rPr lang="en-US" sz="2800" dirty="0">
                <a:latin typeface="Times New Roman" pitchFamily="18" charset="0"/>
                <a:cs typeface="Times New Roman" pitchFamily="18" charset="0"/>
              </a:rPr>
              <a:t>side of the debate do you fall on, and what evidence and arguments are the most compelling for you?</a:t>
            </a:r>
          </a:p>
          <a:p>
            <a:pPr marL="285750" lvl="0" indent="-285750">
              <a:buFont typeface="Arial" pitchFamily="34" charset="0"/>
              <a:buChar char="•"/>
            </a:pPr>
            <a:r>
              <a:rPr lang="en-US" sz="2800" dirty="0">
                <a:latin typeface="Times New Roman" pitchFamily="18" charset="0"/>
                <a:cs typeface="Times New Roman" pitchFamily="18" charset="0"/>
              </a:rPr>
              <a:t>What are some of the legal debates associated with this issue?  </a:t>
            </a:r>
            <a:endParaRPr lang="en-US" sz="2800" dirty="0" smtClean="0">
              <a:latin typeface="Times New Roman" pitchFamily="18" charset="0"/>
              <a:cs typeface="Times New Roman" pitchFamily="18" charset="0"/>
            </a:endParaRPr>
          </a:p>
          <a:p>
            <a:pPr marL="285750" lvl="0" indent="-285750">
              <a:buFont typeface="Arial" pitchFamily="34" charset="0"/>
              <a:buChar char="•"/>
            </a:pPr>
            <a:r>
              <a:rPr lang="en-US" sz="2800" dirty="0" smtClean="0">
                <a:latin typeface="Times New Roman" pitchFamily="18" charset="0"/>
                <a:cs typeface="Times New Roman" pitchFamily="18" charset="0"/>
              </a:rPr>
              <a:t>Consider </a:t>
            </a:r>
            <a:r>
              <a:rPr lang="en-US" sz="2800" dirty="0">
                <a:latin typeface="Times New Roman" pitchFamily="18" charset="0"/>
                <a:cs typeface="Times New Roman" pitchFamily="18" charset="0"/>
              </a:rPr>
              <a:t>laws that apply to product and drug testing, as well as laws that apply to animal rights activists that break into laboratories.  </a:t>
            </a:r>
          </a:p>
        </p:txBody>
      </p:sp>
    </p:spTree>
    <p:extLst>
      <p:ext uri="{BB962C8B-B14F-4D97-AF65-F5344CB8AC3E}">
        <p14:creationId xmlns:p14="http://schemas.microsoft.com/office/powerpoint/2010/main" val="276679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8" y="139487"/>
            <a:ext cx="7878349" cy="1384995"/>
          </a:xfrm>
          <a:prstGeom prst="rect">
            <a:avLst/>
          </a:prstGeom>
        </p:spPr>
        <p:txBody>
          <a:bodyPr wrap="square">
            <a:spAutoFit/>
          </a:bodyPr>
          <a:lstStyle/>
          <a:p>
            <a:r>
              <a:rPr lang="en-US" sz="2800" dirty="0" smtClean="0">
                <a:latin typeface="Times New Roman" pitchFamily="18" charset="0"/>
                <a:cs typeface="Times New Roman" pitchFamily="18" charset="0"/>
              </a:rPr>
              <a:t>Response </a:t>
            </a:r>
            <a:r>
              <a:rPr lang="en-US" sz="2800" dirty="0">
                <a:latin typeface="Times New Roman" pitchFamily="18" charset="0"/>
                <a:cs typeface="Times New Roman" pitchFamily="18" charset="0"/>
              </a:rPr>
              <a:t>of rice blast infection cells when exposed to concentrated solutions of polyethylene glycol (PEGs) polymers of different mean molecular weights. </a:t>
            </a:r>
          </a:p>
        </p:txBody>
      </p:sp>
      <p:sp>
        <p:nvSpPr>
          <p:cNvPr id="4" name="Rectangle 5"/>
          <p:cNvSpPr>
            <a:spLocks noChangeArrowheads="1"/>
          </p:cNvSpPr>
          <p:nvPr/>
        </p:nvSpPr>
        <p:spPr bwMode="auto">
          <a:xfrm>
            <a:off x="0" y="6292850"/>
            <a:ext cx="1156022"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13.7</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55868797"/>
              </p:ext>
            </p:extLst>
          </p:nvPr>
        </p:nvGraphicFramePr>
        <p:xfrm>
          <a:off x="382247" y="1735810"/>
          <a:ext cx="8338420" cy="3130657"/>
        </p:xfrm>
        <a:graphic>
          <a:graphicData uri="http://schemas.openxmlformats.org/drawingml/2006/table">
            <a:tbl>
              <a:tblPr firstRow="1" firstCol="1" bandRow="1">
                <a:tableStyleId>{5C22544A-7EE6-4342-B048-85BDC9FD1C3A}</a:tableStyleId>
              </a:tblPr>
              <a:tblGrid>
                <a:gridCol w="3375075"/>
                <a:gridCol w="2452161"/>
                <a:gridCol w="2511184"/>
              </a:tblGrid>
              <a:tr h="1162110">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PEG molecular weight</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Cells with melanin</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Cells without melanin</a:t>
                      </a:r>
                      <a:endParaRPr lang="en-US" sz="1600" b="0" dirty="0">
                        <a:effectLst/>
                        <a:latin typeface="Times New Roman" pitchFamily="18" charset="0"/>
                        <a:ea typeface="Times New Roman"/>
                        <a:cs typeface="Times New Roman" pitchFamily="18" charset="0"/>
                      </a:endParaRPr>
                    </a:p>
                  </a:txBody>
                  <a:tcPr marL="68580" marR="68580" marT="0" marB="0" anchor="ctr"/>
                </a:tc>
              </a:tr>
              <a:tr h="806439">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200 (&lt;1 nm pore size)</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228600" marR="0" algn="ctr">
                        <a:lnSpc>
                          <a:spcPct val="100000"/>
                        </a:lnSpc>
                        <a:spcBef>
                          <a:spcPts val="0"/>
                        </a:spcBef>
                        <a:spcAft>
                          <a:spcPts val="0"/>
                        </a:spcAft>
                      </a:pPr>
                      <a:r>
                        <a:rPr lang="en-US" sz="2400" b="0" dirty="0">
                          <a:effectLst/>
                          <a:latin typeface="Times New Roman" pitchFamily="18" charset="0"/>
                          <a:cs typeface="Times New Roman" pitchFamily="18" charset="0"/>
                        </a:rPr>
                        <a:t>&gt;90% collapse</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&gt;90% </a:t>
                      </a:r>
                      <a:r>
                        <a:rPr lang="en-US" sz="2400" b="0" dirty="0" smtClean="0">
                          <a:effectLst/>
                          <a:latin typeface="Times New Roman" pitchFamily="18" charset="0"/>
                          <a:cs typeface="Times New Roman" pitchFamily="18" charset="0"/>
                        </a:rPr>
                        <a:t>burst</a:t>
                      </a:r>
                      <a:endParaRPr lang="en-US" sz="1600" b="0" dirty="0">
                        <a:effectLst/>
                        <a:latin typeface="Times New Roman" pitchFamily="18" charset="0"/>
                        <a:ea typeface="Times New Roman"/>
                        <a:cs typeface="Times New Roman" pitchFamily="18" charset="0"/>
                      </a:endParaRPr>
                    </a:p>
                  </a:txBody>
                  <a:tcPr marL="68580" marR="68580" marT="0" marB="0" anchor="ctr"/>
                </a:tc>
              </a:tr>
              <a:tr h="581054">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400 (1 nm pore size)</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&gt;90% collapse</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90% </a:t>
                      </a:r>
                      <a:r>
                        <a:rPr lang="en-US" sz="2400" b="0" dirty="0" smtClean="0">
                          <a:effectLst/>
                          <a:latin typeface="Times New Roman" pitchFamily="18" charset="0"/>
                          <a:cs typeface="Times New Roman" pitchFamily="18" charset="0"/>
                        </a:rPr>
                        <a:t>burst</a:t>
                      </a:r>
                      <a:endParaRPr lang="en-US" sz="1600" b="0" dirty="0">
                        <a:effectLst/>
                        <a:latin typeface="Times New Roman" pitchFamily="18" charset="0"/>
                        <a:ea typeface="Times New Roman"/>
                        <a:cs typeface="Times New Roman" pitchFamily="18" charset="0"/>
                      </a:endParaRPr>
                    </a:p>
                  </a:txBody>
                  <a:tcPr marL="68580" marR="68580" marT="0" marB="0" anchor="ctr"/>
                </a:tc>
              </a:tr>
              <a:tr h="581054">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600 (2 nm pore size)</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&gt;90% collapse</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90% collapsed</a:t>
                      </a:r>
                      <a:endParaRPr lang="en-US" sz="1600" b="0" dirty="0">
                        <a:effectLst/>
                        <a:latin typeface="Times New Roman" pitchFamily="18" charset="0"/>
                        <a:ea typeface="Times New Roman"/>
                        <a:cs typeface="Times New Roman" pitchFamily="18" charset="0"/>
                      </a:endParaRPr>
                    </a:p>
                  </a:txBody>
                  <a:tcPr marL="68580" marR="68580" marT="0" marB="0" anchor="ctr"/>
                </a:tc>
              </a:tr>
            </a:tbl>
          </a:graphicData>
        </a:graphic>
      </p:graphicFrame>
      <p:sp>
        <p:nvSpPr>
          <p:cNvPr id="5" name="Rectangle 4"/>
          <p:cNvSpPr/>
          <p:nvPr/>
        </p:nvSpPr>
        <p:spPr>
          <a:xfrm>
            <a:off x="3979330" y="4931979"/>
            <a:ext cx="2032003" cy="1200329"/>
          </a:xfrm>
          <a:prstGeom prst="rect">
            <a:avLst/>
          </a:prstGeom>
        </p:spPr>
        <p:txBody>
          <a:bodyPr wrap="square">
            <a:spAutoFit/>
          </a:bodyPr>
          <a:lstStyle/>
          <a:p>
            <a:pPr algn="ctr"/>
            <a:r>
              <a:rPr lang="en-US" sz="2400" dirty="0" smtClean="0">
                <a:latin typeface="Times New Roman" pitchFamily="18" charset="0"/>
                <a:cs typeface="Times New Roman" pitchFamily="18" charset="0"/>
              </a:rPr>
              <a:t>Why does melanin lead to collapse?</a:t>
            </a:r>
            <a:endParaRPr lang="en-US" sz="2400" dirty="0">
              <a:latin typeface="Times New Roman" pitchFamily="18" charset="0"/>
              <a:cs typeface="Times New Roman" pitchFamily="18" charset="0"/>
            </a:endParaRPr>
          </a:p>
        </p:txBody>
      </p:sp>
      <p:sp>
        <p:nvSpPr>
          <p:cNvPr id="6" name="Rectangle 5"/>
          <p:cNvSpPr/>
          <p:nvPr/>
        </p:nvSpPr>
        <p:spPr>
          <a:xfrm>
            <a:off x="3742263" y="1735810"/>
            <a:ext cx="2438404" cy="4396498"/>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28594" y="4891257"/>
            <a:ext cx="2492073" cy="1569660"/>
          </a:xfrm>
          <a:prstGeom prst="rect">
            <a:avLst/>
          </a:prstGeom>
        </p:spPr>
        <p:txBody>
          <a:bodyPr wrap="square">
            <a:spAutoFit/>
          </a:bodyPr>
          <a:lstStyle/>
          <a:p>
            <a:pPr algn="ctr"/>
            <a:r>
              <a:rPr lang="en-US" sz="2400" dirty="0" smtClean="0">
                <a:latin typeface="Times New Roman" pitchFamily="18" charset="0"/>
                <a:cs typeface="Times New Roman" pitchFamily="18" charset="0"/>
              </a:rPr>
              <a:t>What causes collapse in absence of melanin?</a:t>
            </a:r>
            <a:endParaRPr lang="en-US" sz="2400" dirty="0">
              <a:latin typeface="Times New Roman" pitchFamily="18" charset="0"/>
              <a:cs typeface="Times New Roman" pitchFamily="18" charset="0"/>
            </a:endParaRPr>
          </a:p>
        </p:txBody>
      </p:sp>
      <p:sp>
        <p:nvSpPr>
          <p:cNvPr id="8" name="Rectangle 7"/>
          <p:cNvSpPr/>
          <p:nvPr/>
        </p:nvSpPr>
        <p:spPr>
          <a:xfrm>
            <a:off x="6180667" y="1776975"/>
            <a:ext cx="2540000" cy="4683942"/>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3579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3472" y="216976"/>
            <a:ext cx="8601560" cy="1077218"/>
          </a:xfrm>
          <a:prstGeom prst="rect">
            <a:avLst/>
          </a:prstGeom>
        </p:spPr>
        <p:txBody>
          <a:bodyPr wrap="square">
            <a:spAutoFit/>
          </a:bodyPr>
          <a:lstStyle/>
          <a:p>
            <a:r>
              <a:rPr lang="en-US" sz="3200" dirty="0" smtClean="0">
                <a:latin typeface="Times New Roman" pitchFamily="18" charset="0"/>
                <a:cs typeface="Times New Roman" pitchFamily="18" charset="0"/>
              </a:rPr>
              <a:t>Infection </a:t>
            </a:r>
            <a:r>
              <a:rPr lang="en-US" sz="3200" dirty="0">
                <a:latin typeface="Times New Roman" pitchFamily="18" charset="0"/>
                <a:cs typeface="Times New Roman" pitchFamily="18" charset="0"/>
              </a:rPr>
              <a:t>cells </a:t>
            </a:r>
            <a:r>
              <a:rPr lang="en-US" sz="3200" dirty="0" smtClean="0">
                <a:latin typeface="Times New Roman" pitchFamily="18" charset="0"/>
                <a:cs typeface="Times New Roman" pitchFamily="18" charset="0"/>
              </a:rPr>
              <a:t>grown </a:t>
            </a:r>
            <a:r>
              <a:rPr lang="en-US" sz="3200" dirty="0">
                <a:latin typeface="Times New Roman" pitchFamily="18" charset="0"/>
                <a:cs typeface="Times New Roman" pitchFamily="18" charset="0"/>
              </a:rPr>
              <a:t>in </a:t>
            </a:r>
            <a:r>
              <a:rPr lang="en-US" sz="3200" dirty="0" smtClean="0">
                <a:latin typeface="Times New Roman" pitchFamily="18" charset="0"/>
                <a:cs typeface="Times New Roman" pitchFamily="18" charset="0"/>
              </a:rPr>
              <a:t>water, then placed in a PEG </a:t>
            </a:r>
            <a:r>
              <a:rPr lang="en-US" sz="3200" dirty="0" err="1" smtClean="0">
                <a:latin typeface="Times New Roman" pitchFamily="18" charset="0"/>
                <a:cs typeface="Times New Roman" pitchFamily="18" charset="0"/>
              </a:rPr>
              <a:t>sol’n</a:t>
            </a:r>
            <a:r>
              <a:rPr lang="en-US" sz="3200" dirty="0" smtClean="0">
                <a:latin typeface="Times New Roman" pitchFamily="18" charset="0"/>
                <a:cs typeface="Times New Roman" pitchFamily="18" charset="0"/>
              </a:rPr>
              <a:t> and then </a:t>
            </a:r>
            <a:r>
              <a:rPr lang="en-US" sz="3200" dirty="0">
                <a:latin typeface="Times New Roman" pitchFamily="18" charset="0"/>
                <a:cs typeface="Times New Roman" pitchFamily="18" charset="0"/>
              </a:rPr>
              <a:t>examined for cell </a:t>
            </a:r>
            <a:r>
              <a:rPr lang="en-US" sz="3200" dirty="0" smtClean="0">
                <a:latin typeface="Times New Roman" pitchFamily="18" charset="0"/>
                <a:cs typeface="Times New Roman" pitchFamily="18" charset="0"/>
              </a:rPr>
              <a:t>collapse</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13.8 </a:t>
            </a:r>
            <a:endParaRPr lang="en-US" dirty="0">
              <a:latin typeface="Times New Roman" pitchFamily="18" charset="0"/>
              <a:cs typeface="Times New Roman" pitchFamily="18" charset="0"/>
            </a:endParaRPr>
          </a:p>
        </p:txBody>
      </p:sp>
      <p:pic>
        <p:nvPicPr>
          <p:cNvPr id="5" name="Picture 4" descr="figure13_11.png"/>
          <p:cNvPicPr/>
          <p:nvPr/>
        </p:nvPicPr>
        <p:blipFill>
          <a:blip r:embed="rId3" cstate="print"/>
          <a:stretch>
            <a:fillRect/>
          </a:stretch>
        </p:blipFill>
        <p:spPr>
          <a:xfrm>
            <a:off x="846281" y="1294194"/>
            <a:ext cx="6796681" cy="4851508"/>
          </a:xfrm>
          <a:prstGeom prst="rect">
            <a:avLst/>
          </a:prstGeom>
        </p:spPr>
      </p:pic>
    </p:spTree>
    <p:extLst>
      <p:ext uri="{BB962C8B-B14F-4D97-AF65-F5344CB8AC3E}">
        <p14:creationId xmlns:p14="http://schemas.microsoft.com/office/powerpoint/2010/main" val="11896699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3472" y="216976"/>
            <a:ext cx="8601560" cy="1077218"/>
          </a:xfrm>
          <a:prstGeom prst="rect">
            <a:avLst/>
          </a:prstGeom>
        </p:spPr>
        <p:txBody>
          <a:bodyPr wrap="square">
            <a:spAutoFit/>
          </a:bodyPr>
          <a:lstStyle/>
          <a:p>
            <a:r>
              <a:rPr lang="en-US" sz="3200" dirty="0" smtClean="0">
                <a:latin typeface="Times New Roman" pitchFamily="18" charset="0"/>
                <a:cs typeface="Times New Roman" pitchFamily="18" charset="0"/>
              </a:rPr>
              <a:t>Infection </a:t>
            </a:r>
            <a:r>
              <a:rPr lang="en-US" sz="3200" dirty="0">
                <a:latin typeface="Times New Roman" pitchFamily="18" charset="0"/>
                <a:cs typeface="Times New Roman" pitchFamily="18" charset="0"/>
              </a:rPr>
              <a:t>cells </a:t>
            </a:r>
            <a:r>
              <a:rPr lang="en-US" sz="3200" dirty="0" smtClean="0">
                <a:latin typeface="Times New Roman" pitchFamily="18" charset="0"/>
                <a:cs typeface="Times New Roman" pitchFamily="18" charset="0"/>
              </a:rPr>
              <a:t>grown </a:t>
            </a:r>
            <a:r>
              <a:rPr lang="en-US" sz="3200" dirty="0">
                <a:latin typeface="Times New Roman" pitchFamily="18" charset="0"/>
                <a:cs typeface="Times New Roman" pitchFamily="18" charset="0"/>
              </a:rPr>
              <a:t>in </a:t>
            </a:r>
            <a:r>
              <a:rPr lang="en-US" sz="3200" dirty="0" smtClean="0">
                <a:latin typeface="Times New Roman" pitchFamily="18" charset="0"/>
                <a:cs typeface="Times New Roman" pitchFamily="18" charset="0"/>
              </a:rPr>
              <a:t>water, then placed in a PEG </a:t>
            </a:r>
            <a:r>
              <a:rPr lang="en-US" sz="3200" dirty="0" err="1" smtClean="0">
                <a:latin typeface="Times New Roman" pitchFamily="18" charset="0"/>
                <a:cs typeface="Times New Roman" pitchFamily="18" charset="0"/>
              </a:rPr>
              <a:t>sol’n</a:t>
            </a:r>
            <a:r>
              <a:rPr lang="en-US" sz="3200" dirty="0" smtClean="0">
                <a:latin typeface="Times New Roman" pitchFamily="18" charset="0"/>
                <a:cs typeface="Times New Roman" pitchFamily="18" charset="0"/>
              </a:rPr>
              <a:t> and then </a:t>
            </a:r>
            <a:r>
              <a:rPr lang="en-US" sz="3200" dirty="0">
                <a:latin typeface="Times New Roman" pitchFamily="18" charset="0"/>
                <a:cs typeface="Times New Roman" pitchFamily="18" charset="0"/>
              </a:rPr>
              <a:t>examined for cell </a:t>
            </a:r>
            <a:r>
              <a:rPr lang="en-US" sz="3200" dirty="0" smtClean="0">
                <a:latin typeface="Times New Roman" pitchFamily="18" charset="0"/>
                <a:cs typeface="Times New Roman" pitchFamily="18" charset="0"/>
              </a:rPr>
              <a:t>collapse</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Figure 13.8 </a:t>
            </a:r>
          </a:p>
        </p:txBody>
      </p:sp>
      <p:pic>
        <p:nvPicPr>
          <p:cNvPr id="5" name="Picture 4" descr="figure13_11.png"/>
          <p:cNvPicPr/>
          <p:nvPr/>
        </p:nvPicPr>
        <p:blipFill>
          <a:blip r:embed="rId3" cstate="print"/>
          <a:stretch>
            <a:fillRect/>
          </a:stretch>
        </p:blipFill>
        <p:spPr>
          <a:xfrm>
            <a:off x="846281" y="1294194"/>
            <a:ext cx="6796681" cy="4851508"/>
          </a:xfrm>
          <a:prstGeom prst="rect">
            <a:avLst/>
          </a:prstGeom>
        </p:spPr>
      </p:pic>
      <p:sp>
        <p:nvSpPr>
          <p:cNvPr id="6" name="Rectangle 5"/>
          <p:cNvSpPr/>
          <p:nvPr/>
        </p:nvSpPr>
        <p:spPr>
          <a:xfrm>
            <a:off x="1923468" y="1815942"/>
            <a:ext cx="2038931" cy="2308324"/>
          </a:xfrm>
          <a:prstGeom prst="rect">
            <a:avLst/>
          </a:prstGeom>
          <a:ln w="38100">
            <a:solidFill>
              <a:schemeClr val="accent2"/>
            </a:solidFill>
          </a:ln>
        </p:spPr>
        <p:txBody>
          <a:bodyPr wrap="square">
            <a:spAutoFit/>
          </a:bodyPr>
          <a:lstStyle/>
          <a:p>
            <a:pPr algn="ctr"/>
            <a:endParaRPr lang="en-US" sz="2400" dirty="0" smtClean="0">
              <a:latin typeface="Times New Roman" pitchFamily="18" charset="0"/>
              <a:cs typeface="Times New Roman" pitchFamily="18" charset="0"/>
            </a:endParaRPr>
          </a:p>
          <a:p>
            <a:pPr algn="ctr"/>
            <a:endParaRPr lang="en-US" sz="2400" dirty="0" smtClean="0">
              <a:latin typeface="Times New Roman" pitchFamily="18" charset="0"/>
              <a:cs typeface="Times New Roman" pitchFamily="18" charset="0"/>
            </a:endParaRPr>
          </a:p>
          <a:p>
            <a:pPr algn="ctr"/>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Grown in water for 18</a:t>
            </a:r>
            <a:r>
              <a:rPr lang="en-US" sz="2400" dirty="0">
                <a:latin typeface="Times New Roman" pitchFamily="18" charset="0"/>
                <a:cs typeface="Times New Roman" pitchFamily="18" charset="0"/>
              </a:rPr>
              <a:t>, 26, or 46 </a:t>
            </a:r>
            <a:r>
              <a:rPr lang="en-US" sz="2400" dirty="0" smtClean="0">
                <a:latin typeface="Times New Roman" pitchFamily="18" charset="0"/>
                <a:cs typeface="Times New Roman" pitchFamily="18" charset="0"/>
              </a:rPr>
              <a:t>hours</a:t>
            </a:r>
          </a:p>
        </p:txBody>
      </p:sp>
    </p:spTree>
    <p:extLst>
      <p:ext uri="{BB962C8B-B14F-4D97-AF65-F5344CB8AC3E}">
        <p14:creationId xmlns:p14="http://schemas.microsoft.com/office/powerpoint/2010/main" val="5994424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833" y="179882"/>
            <a:ext cx="8604353" cy="1200329"/>
          </a:xfrm>
          <a:prstGeom prst="rect">
            <a:avLst/>
          </a:prstGeom>
        </p:spPr>
        <p:txBody>
          <a:bodyPr wrap="square">
            <a:spAutoFit/>
          </a:bodyPr>
          <a:lstStyle/>
          <a:p>
            <a:pPr algn="ctr"/>
            <a:r>
              <a:rPr lang="en-US" sz="3600" dirty="0" smtClean="0">
                <a:latin typeface="Times New Roman" pitchFamily="18" charset="0"/>
                <a:cs typeface="Times New Roman" pitchFamily="18" charset="0"/>
              </a:rPr>
              <a:t>Distribution </a:t>
            </a:r>
            <a:r>
              <a:rPr lang="en-US" sz="3600" dirty="0">
                <a:latin typeface="Times New Roman" pitchFamily="18" charset="0"/>
                <a:cs typeface="Times New Roman" pitchFamily="18" charset="0"/>
              </a:rPr>
              <a:t>pattern of hemoglobin represented as scanning </a:t>
            </a:r>
            <a:r>
              <a:rPr lang="en-US" sz="3600" dirty="0" smtClean="0">
                <a:latin typeface="Times New Roman" pitchFamily="18" charset="0"/>
                <a:cs typeface="Times New Roman" pitchFamily="18" charset="0"/>
              </a:rPr>
              <a:t>diagrams</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13.3 </a:t>
            </a:r>
            <a:endParaRPr lang="en-US" dirty="0">
              <a:latin typeface="Times New Roman" pitchFamily="18" charset="0"/>
              <a:cs typeface="Times New Roman" pitchFamily="18" charset="0"/>
            </a:endParaRPr>
          </a:p>
        </p:txBody>
      </p:sp>
      <p:pic>
        <p:nvPicPr>
          <p:cNvPr id="5" name="Picture 4" descr="figure13_4.png"/>
          <p:cNvPicPr/>
          <p:nvPr/>
        </p:nvPicPr>
        <p:blipFill>
          <a:blip r:embed="rId3" cstate="print"/>
          <a:stretch>
            <a:fillRect/>
          </a:stretch>
        </p:blipFill>
        <p:spPr>
          <a:xfrm>
            <a:off x="653384" y="1380211"/>
            <a:ext cx="7989756" cy="4559726"/>
          </a:xfrm>
          <a:prstGeom prst="rect">
            <a:avLst/>
          </a:prstGeom>
        </p:spPr>
      </p:pic>
      <p:cxnSp>
        <p:nvCxnSpPr>
          <p:cNvPr id="6" name="Straight Arrow Connector 5"/>
          <p:cNvCxnSpPr/>
          <p:nvPr/>
        </p:nvCxnSpPr>
        <p:spPr>
          <a:xfrm flipV="1">
            <a:off x="2381252" y="5305942"/>
            <a:ext cx="0" cy="986908"/>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381252" y="1380211"/>
            <a:ext cx="0" cy="953931"/>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962652" y="5210691"/>
            <a:ext cx="0" cy="1171575"/>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962652" y="1284961"/>
            <a:ext cx="0" cy="953931"/>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954029" y="6292850"/>
            <a:ext cx="4731584" cy="523220"/>
          </a:xfrm>
          <a:prstGeom prst="rect">
            <a:avLst/>
          </a:prstGeom>
        </p:spPr>
        <p:txBody>
          <a:bodyPr wrap="square">
            <a:spAutoFit/>
          </a:bodyPr>
          <a:lstStyle/>
          <a:p>
            <a:r>
              <a:rPr lang="en-US" sz="2800" dirty="0" smtClean="0">
                <a:latin typeface="Times New Roman" pitchFamily="18" charset="0"/>
                <a:cs typeface="Times New Roman" pitchFamily="18" charset="0"/>
              </a:rPr>
              <a:t>Arrows = line </a:t>
            </a:r>
            <a:r>
              <a:rPr lang="en-US" sz="2800" dirty="0">
                <a:latin typeface="Times New Roman" pitchFamily="18" charset="0"/>
                <a:cs typeface="Times New Roman" pitchFamily="18" charset="0"/>
              </a:rPr>
              <a:t>of no </a:t>
            </a:r>
            <a:r>
              <a:rPr lang="en-US" sz="2800" dirty="0" smtClean="0">
                <a:latin typeface="Times New Roman" pitchFamily="18" charset="0"/>
                <a:cs typeface="Times New Roman" pitchFamily="18" charset="0"/>
              </a:rPr>
              <a:t>movement</a:t>
            </a:r>
            <a:endParaRPr lang="en-US" sz="2800" dirty="0">
              <a:latin typeface="Times New Roman" pitchFamily="18" charset="0"/>
              <a:cs typeface="Times New Roman" pitchFamily="18" charset="0"/>
            </a:endParaRPr>
          </a:p>
        </p:txBody>
      </p:sp>
      <p:sp>
        <p:nvSpPr>
          <p:cNvPr id="14" name="Rectangle 13"/>
          <p:cNvSpPr/>
          <p:nvPr/>
        </p:nvSpPr>
        <p:spPr>
          <a:xfrm>
            <a:off x="3553292" y="2967576"/>
            <a:ext cx="1533058" cy="1384995"/>
          </a:xfrm>
          <a:prstGeom prst="rect">
            <a:avLst/>
          </a:prstGeom>
        </p:spPr>
        <p:txBody>
          <a:bodyPr wrap="square">
            <a:spAutoFit/>
          </a:bodyPr>
          <a:lstStyle/>
          <a:p>
            <a:r>
              <a:rPr lang="en-US" sz="2800" dirty="0" smtClean="0">
                <a:latin typeface="Times New Roman" pitchFamily="18" charset="0"/>
                <a:cs typeface="Times New Roman" pitchFamily="18" charset="0"/>
              </a:rPr>
              <a:t>Peaks = distinct proteins</a:t>
            </a:r>
            <a:endParaRPr lang="en-US" sz="2800" dirty="0">
              <a:latin typeface="Times New Roman" pitchFamily="18" charset="0"/>
              <a:cs typeface="Times New Roman" pitchFamily="18" charset="0"/>
            </a:endParaRPr>
          </a:p>
        </p:txBody>
      </p:sp>
      <p:cxnSp>
        <p:nvCxnSpPr>
          <p:cNvPr id="16" name="Straight Arrow Connector 15"/>
          <p:cNvCxnSpPr/>
          <p:nvPr/>
        </p:nvCxnSpPr>
        <p:spPr>
          <a:xfrm flipH="1" flipV="1">
            <a:off x="2171700" y="2781300"/>
            <a:ext cx="1400645" cy="878776"/>
          </a:xfrm>
          <a:prstGeom prst="straightConnector1">
            <a:avLst/>
          </a:prstGeom>
          <a:ln w="381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767498" y="2495550"/>
            <a:ext cx="1042752" cy="952500"/>
          </a:xfrm>
          <a:prstGeom prst="straightConnector1">
            <a:avLst/>
          </a:prstGeom>
          <a:ln w="381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6353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3472" y="216976"/>
            <a:ext cx="8601560" cy="1077218"/>
          </a:xfrm>
          <a:prstGeom prst="rect">
            <a:avLst/>
          </a:prstGeom>
        </p:spPr>
        <p:txBody>
          <a:bodyPr wrap="square">
            <a:spAutoFit/>
          </a:bodyPr>
          <a:lstStyle/>
          <a:p>
            <a:r>
              <a:rPr lang="en-US" sz="3200" dirty="0" smtClean="0">
                <a:latin typeface="Times New Roman" pitchFamily="18" charset="0"/>
                <a:cs typeface="Times New Roman" pitchFamily="18" charset="0"/>
              </a:rPr>
              <a:t>Infection </a:t>
            </a:r>
            <a:r>
              <a:rPr lang="en-US" sz="3200" dirty="0">
                <a:latin typeface="Times New Roman" pitchFamily="18" charset="0"/>
                <a:cs typeface="Times New Roman" pitchFamily="18" charset="0"/>
              </a:rPr>
              <a:t>cells </a:t>
            </a:r>
            <a:r>
              <a:rPr lang="en-US" sz="3200" dirty="0" smtClean="0">
                <a:latin typeface="Times New Roman" pitchFamily="18" charset="0"/>
                <a:cs typeface="Times New Roman" pitchFamily="18" charset="0"/>
              </a:rPr>
              <a:t>grown </a:t>
            </a:r>
            <a:r>
              <a:rPr lang="en-US" sz="3200" dirty="0">
                <a:latin typeface="Times New Roman" pitchFamily="18" charset="0"/>
                <a:cs typeface="Times New Roman" pitchFamily="18" charset="0"/>
              </a:rPr>
              <a:t>in </a:t>
            </a:r>
            <a:r>
              <a:rPr lang="en-US" sz="3200" dirty="0" smtClean="0">
                <a:latin typeface="Times New Roman" pitchFamily="18" charset="0"/>
                <a:cs typeface="Times New Roman" pitchFamily="18" charset="0"/>
              </a:rPr>
              <a:t>water, then placed in a PEG </a:t>
            </a:r>
            <a:r>
              <a:rPr lang="en-US" sz="3200" dirty="0" err="1" smtClean="0">
                <a:latin typeface="Times New Roman" pitchFamily="18" charset="0"/>
                <a:cs typeface="Times New Roman" pitchFamily="18" charset="0"/>
              </a:rPr>
              <a:t>sol’n</a:t>
            </a:r>
            <a:r>
              <a:rPr lang="en-US" sz="3200" dirty="0" smtClean="0">
                <a:latin typeface="Times New Roman" pitchFamily="18" charset="0"/>
                <a:cs typeface="Times New Roman" pitchFamily="18" charset="0"/>
              </a:rPr>
              <a:t> and then </a:t>
            </a:r>
            <a:r>
              <a:rPr lang="en-US" sz="3200" dirty="0">
                <a:latin typeface="Times New Roman" pitchFamily="18" charset="0"/>
                <a:cs typeface="Times New Roman" pitchFamily="18" charset="0"/>
              </a:rPr>
              <a:t>examined for cell </a:t>
            </a:r>
            <a:r>
              <a:rPr lang="en-US" sz="3200" dirty="0" smtClean="0">
                <a:latin typeface="Times New Roman" pitchFamily="18" charset="0"/>
                <a:cs typeface="Times New Roman" pitchFamily="18" charset="0"/>
              </a:rPr>
              <a:t>collapse</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Figure 13.8 </a:t>
            </a:r>
          </a:p>
        </p:txBody>
      </p:sp>
      <p:pic>
        <p:nvPicPr>
          <p:cNvPr id="5" name="Picture 4" descr="figure13_11.png"/>
          <p:cNvPicPr/>
          <p:nvPr/>
        </p:nvPicPr>
        <p:blipFill>
          <a:blip r:embed="rId3" cstate="print"/>
          <a:stretch>
            <a:fillRect/>
          </a:stretch>
        </p:blipFill>
        <p:spPr>
          <a:xfrm>
            <a:off x="846281" y="1294194"/>
            <a:ext cx="6796681" cy="4851508"/>
          </a:xfrm>
          <a:prstGeom prst="rect">
            <a:avLst/>
          </a:prstGeom>
        </p:spPr>
      </p:pic>
      <p:cxnSp>
        <p:nvCxnSpPr>
          <p:cNvPr id="9" name="Straight Arrow Connector 8"/>
          <p:cNvCxnSpPr/>
          <p:nvPr/>
        </p:nvCxnSpPr>
        <p:spPr>
          <a:xfrm>
            <a:off x="1828800" y="3464169"/>
            <a:ext cx="4114800" cy="0"/>
          </a:xfrm>
          <a:prstGeom prst="straightConnector1">
            <a:avLst/>
          </a:prstGeom>
          <a:ln w="38100">
            <a:solidFill>
              <a:schemeClr val="accent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943600" y="3464169"/>
            <a:ext cx="0" cy="1863969"/>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502401" y="1660977"/>
            <a:ext cx="0" cy="201690"/>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540806" y="3464168"/>
            <a:ext cx="0" cy="1863969"/>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323921" y="3493473"/>
            <a:ext cx="0" cy="1863969"/>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82041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985" y="136176"/>
            <a:ext cx="4417017" cy="1754326"/>
          </a:xfrm>
          <a:prstGeom prst="rect">
            <a:avLst/>
          </a:prstGeom>
        </p:spPr>
        <p:txBody>
          <a:bodyPr wrap="square">
            <a:spAutoFit/>
          </a:bodyPr>
          <a:lstStyle/>
          <a:p>
            <a:r>
              <a:rPr lang="en-US" sz="3600" dirty="0" smtClean="0">
                <a:latin typeface="Times New Roman" pitchFamily="18" charset="0"/>
                <a:cs typeface="Times New Roman" pitchFamily="18" charset="0"/>
              </a:rPr>
              <a:t>Penetration </a:t>
            </a:r>
            <a:r>
              <a:rPr lang="en-US" sz="3600" dirty="0">
                <a:latin typeface="Times New Roman" pitchFamily="18" charset="0"/>
                <a:cs typeface="Times New Roman" pitchFamily="18" charset="0"/>
              </a:rPr>
              <a:t>as a function of </a:t>
            </a:r>
            <a:r>
              <a:rPr lang="en-US" sz="3600" dirty="0" smtClean="0">
                <a:latin typeface="Times New Roman" pitchFamily="18" charset="0"/>
                <a:cs typeface="Times New Roman" pitchFamily="18" charset="0"/>
              </a:rPr>
              <a:t>incubation time</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13.12 </a:t>
            </a:r>
            <a:endParaRPr lang="en-US"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cstate="print"/>
          <a:srcRect b="54499"/>
          <a:stretch/>
        </p:blipFill>
        <p:spPr bwMode="auto">
          <a:xfrm>
            <a:off x="4308528" y="136176"/>
            <a:ext cx="4717990" cy="2979557"/>
          </a:xfrm>
          <a:prstGeom prst="rect">
            <a:avLst/>
          </a:prstGeom>
          <a:noFill/>
          <a:ln w="9525">
            <a:noFill/>
            <a:miter lim="800000"/>
            <a:headEnd/>
            <a:tailEnd/>
          </a:ln>
        </p:spPr>
      </p:pic>
      <p:sp>
        <p:nvSpPr>
          <p:cNvPr id="6" name="Rectangle 5"/>
          <p:cNvSpPr/>
          <p:nvPr/>
        </p:nvSpPr>
        <p:spPr>
          <a:xfrm>
            <a:off x="887995" y="2284736"/>
            <a:ext cx="3420533" cy="830997"/>
          </a:xfrm>
          <a:prstGeom prst="rect">
            <a:avLst/>
          </a:prstGeom>
        </p:spPr>
        <p:txBody>
          <a:bodyPr wrap="square">
            <a:spAutoFit/>
          </a:bodyPr>
          <a:lstStyle/>
          <a:p>
            <a:pPr algn="ctr"/>
            <a:r>
              <a:rPr lang="en-US" sz="2400" dirty="0" smtClean="0">
                <a:latin typeface="Times New Roman" pitchFamily="18" charset="0"/>
                <a:cs typeface="Times New Roman" pitchFamily="18" charset="0"/>
              </a:rPr>
              <a:t>Lower </a:t>
            </a:r>
            <a:r>
              <a:rPr lang="en-US" sz="2400" dirty="0">
                <a:latin typeface="Times New Roman" pitchFamily="18" charset="0"/>
                <a:cs typeface="Times New Roman" pitchFamily="18" charset="0"/>
              </a:rPr>
              <a:t>numbers </a:t>
            </a:r>
            <a:r>
              <a:rPr lang="en-US" sz="2400" dirty="0" smtClean="0">
                <a:latin typeface="Times New Roman" pitchFamily="18" charset="0"/>
                <a:cs typeface="Times New Roman" pitchFamily="18" charset="0"/>
              </a:rPr>
              <a:t>are softer substrates </a:t>
            </a:r>
            <a:endParaRPr lang="en-US" sz="2400" dirty="0">
              <a:latin typeface="Times New Roman" pitchFamily="18" charset="0"/>
              <a:cs typeface="Times New Roman" pitchFamily="18" charset="0"/>
            </a:endParaRPr>
          </a:p>
        </p:txBody>
      </p:sp>
      <p:cxnSp>
        <p:nvCxnSpPr>
          <p:cNvPr id="7" name="Straight Arrow Connector 6"/>
          <p:cNvCxnSpPr/>
          <p:nvPr/>
        </p:nvCxnSpPr>
        <p:spPr>
          <a:xfrm flipV="1">
            <a:off x="4199465" y="1490133"/>
            <a:ext cx="1071154" cy="103743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541002" y="4519936"/>
            <a:ext cx="4050548" cy="1569660"/>
          </a:xfrm>
          <a:prstGeom prst="rect">
            <a:avLst/>
          </a:prstGeom>
          <a:ln w="38100">
            <a:solidFill>
              <a:srgbClr val="92D050"/>
            </a:solidFill>
          </a:ln>
        </p:spPr>
        <p:txBody>
          <a:bodyPr wrap="square">
            <a:spAutoFit/>
          </a:bodyPr>
          <a:lstStyle/>
          <a:p>
            <a:pPr algn="ctr"/>
            <a:r>
              <a:rPr lang="en-US" sz="2400" dirty="0" smtClean="0">
                <a:latin typeface="Times New Roman" pitchFamily="18" charset="0"/>
                <a:cs typeface="Times New Roman" pitchFamily="18" charset="0"/>
              </a:rPr>
              <a:t>Longer incubation times generally increase percentage penetration, even as hardness of substrates increases</a:t>
            </a:r>
            <a:endParaRPr lang="en-US" sz="2400" dirty="0">
              <a:latin typeface="Times New Roman" pitchFamily="18" charset="0"/>
              <a:cs typeface="Times New Roman" pitchFamily="18" charset="0"/>
            </a:endParaRPr>
          </a:p>
        </p:txBody>
      </p:sp>
      <p:cxnSp>
        <p:nvCxnSpPr>
          <p:cNvPr id="8" name="Straight Arrow Connector 7"/>
          <p:cNvCxnSpPr/>
          <p:nvPr/>
        </p:nvCxnSpPr>
        <p:spPr>
          <a:xfrm flipV="1">
            <a:off x="5423019" y="1274954"/>
            <a:ext cx="3168531" cy="1037430"/>
          </a:xfrm>
          <a:prstGeom prst="straightConnector1">
            <a:avLst/>
          </a:prstGeom>
          <a:ln w="57150">
            <a:solidFill>
              <a:srgbClr val="92D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1993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985" y="136176"/>
            <a:ext cx="4417017" cy="2308324"/>
          </a:xfrm>
          <a:prstGeom prst="rect">
            <a:avLst/>
          </a:prstGeom>
        </p:spPr>
        <p:txBody>
          <a:bodyPr wrap="square">
            <a:spAutoFit/>
          </a:bodyPr>
          <a:lstStyle/>
          <a:p>
            <a:r>
              <a:rPr lang="en-US" sz="3600" dirty="0" smtClean="0">
                <a:latin typeface="Times New Roman" pitchFamily="18" charset="0"/>
                <a:cs typeface="Times New Roman" pitchFamily="18" charset="0"/>
              </a:rPr>
              <a:t>Penetration </a:t>
            </a:r>
            <a:r>
              <a:rPr lang="en-US" sz="3600" dirty="0">
                <a:latin typeface="Times New Roman" pitchFamily="18" charset="0"/>
                <a:cs typeface="Times New Roman" pitchFamily="18" charset="0"/>
              </a:rPr>
              <a:t>as a function of </a:t>
            </a:r>
            <a:r>
              <a:rPr lang="en-US" sz="3600" dirty="0" smtClean="0">
                <a:latin typeface="Times New Roman" pitchFamily="18" charset="0"/>
                <a:cs typeface="Times New Roman" pitchFamily="18" charset="0"/>
              </a:rPr>
              <a:t>extracellular </a:t>
            </a:r>
            <a:r>
              <a:rPr lang="en-US" sz="3600" dirty="0">
                <a:latin typeface="Times New Roman" pitchFamily="18" charset="0"/>
                <a:cs typeface="Times New Roman" pitchFamily="18" charset="0"/>
              </a:rPr>
              <a:t>osmotic </a:t>
            </a:r>
            <a:r>
              <a:rPr lang="en-US" sz="3600" dirty="0" smtClean="0">
                <a:latin typeface="Times New Roman" pitchFamily="18" charset="0"/>
                <a:cs typeface="Times New Roman" pitchFamily="18" charset="0"/>
              </a:rPr>
              <a:t>pressure</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13.12 </a:t>
            </a:r>
            <a:endParaRPr lang="en-US"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cstate="print"/>
          <a:srcRect t="44984"/>
          <a:stretch/>
        </p:blipFill>
        <p:spPr bwMode="auto">
          <a:xfrm>
            <a:off x="4308528" y="3081866"/>
            <a:ext cx="4717990" cy="3602613"/>
          </a:xfrm>
          <a:prstGeom prst="rect">
            <a:avLst/>
          </a:prstGeom>
          <a:noFill/>
          <a:ln w="9525">
            <a:noFill/>
            <a:miter lim="800000"/>
            <a:headEnd/>
            <a:tailEnd/>
          </a:ln>
        </p:spPr>
      </p:pic>
      <p:cxnSp>
        <p:nvCxnSpPr>
          <p:cNvPr id="6" name="Straight Arrow Connector 5"/>
          <p:cNvCxnSpPr/>
          <p:nvPr/>
        </p:nvCxnSpPr>
        <p:spPr>
          <a:xfrm flipH="1" flipV="1">
            <a:off x="5048250" y="3524250"/>
            <a:ext cx="3390901" cy="230505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215464" y="2168651"/>
            <a:ext cx="3420533" cy="830997"/>
          </a:xfrm>
          <a:prstGeom prst="rect">
            <a:avLst/>
          </a:prstGeom>
        </p:spPr>
        <p:txBody>
          <a:bodyPr wrap="square">
            <a:spAutoFit/>
          </a:bodyPr>
          <a:lstStyle/>
          <a:p>
            <a:pPr algn="ctr"/>
            <a:r>
              <a:rPr lang="en-US" sz="2400" dirty="0" smtClean="0">
                <a:latin typeface="Times New Roman" pitchFamily="18" charset="0"/>
                <a:cs typeface="Times New Roman" pitchFamily="18" charset="0"/>
              </a:rPr>
              <a:t>Lower </a:t>
            </a:r>
            <a:r>
              <a:rPr lang="en-US" sz="2400" dirty="0">
                <a:latin typeface="Times New Roman" pitchFamily="18" charset="0"/>
                <a:cs typeface="Times New Roman" pitchFamily="18" charset="0"/>
              </a:rPr>
              <a:t>numbers </a:t>
            </a:r>
            <a:r>
              <a:rPr lang="en-US" sz="2400" dirty="0" smtClean="0">
                <a:latin typeface="Times New Roman" pitchFamily="18" charset="0"/>
                <a:cs typeface="Times New Roman" pitchFamily="18" charset="0"/>
              </a:rPr>
              <a:t>are softer substrates </a:t>
            </a:r>
            <a:endParaRPr lang="en-US" sz="2400" dirty="0">
              <a:latin typeface="Times New Roman" pitchFamily="18" charset="0"/>
              <a:cs typeface="Times New Roman" pitchFamily="18" charset="0"/>
            </a:endParaRPr>
          </a:p>
        </p:txBody>
      </p:sp>
      <p:cxnSp>
        <p:nvCxnSpPr>
          <p:cNvPr id="9" name="Straight Arrow Connector 8"/>
          <p:cNvCxnSpPr/>
          <p:nvPr/>
        </p:nvCxnSpPr>
        <p:spPr>
          <a:xfrm>
            <a:off x="7332132" y="2999648"/>
            <a:ext cx="156755" cy="375502"/>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24602" y="3664804"/>
            <a:ext cx="3420533" cy="1938992"/>
          </a:xfrm>
          <a:prstGeom prst="rect">
            <a:avLst/>
          </a:prstGeom>
        </p:spPr>
        <p:txBody>
          <a:bodyPr wrap="square">
            <a:spAutoFit/>
          </a:bodyPr>
          <a:lstStyle/>
          <a:p>
            <a:pPr algn="ctr"/>
            <a:r>
              <a:rPr lang="en-US" sz="2400" dirty="0" smtClean="0">
                <a:latin typeface="Times New Roman" pitchFamily="18" charset="0"/>
                <a:cs typeface="Times New Roman" pitchFamily="18" charset="0"/>
              </a:rPr>
              <a:t>Lower extracellular osmotic pressures tend to allow increased penetration, within a hardness level</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8612082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985" y="136176"/>
            <a:ext cx="8668323" cy="646331"/>
          </a:xfrm>
          <a:prstGeom prst="rect">
            <a:avLst/>
          </a:prstGeom>
        </p:spPr>
        <p:txBody>
          <a:bodyPr wrap="square">
            <a:spAutoFit/>
          </a:bodyPr>
          <a:lstStyle/>
          <a:p>
            <a:r>
              <a:rPr lang="en-US" sz="3600" dirty="0" smtClean="0">
                <a:latin typeface="Times New Roman" pitchFamily="18" charset="0"/>
                <a:cs typeface="Times New Roman" pitchFamily="18" charset="0"/>
              </a:rPr>
              <a:t>Summarizing the Cell as the Big Idea so far</a:t>
            </a:r>
            <a:endParaRPr lang="en-US" sz="3600" dirty="0">
              <a:latin typeface="Times New Roman" pitchFamily="18" charset="0"/>
              <a:cs typeface="Times New Roman" pitchFamily="18" charset="0"/>
            </a:endParaRPr>
          </a:p>
        </p:txBody>
      </p:sp>
      <p:sp>
        <p:nvSpPr>
          <p:cNvPr id="6" name="Rectangle 5"/>
          <p:cNvSpPr/>
          <p:nvPr/>
        </p:nvSpPr>
        <p:spPr>
          <a:xfrm>
            <a:off x="123985" y="789730"/>
            <a:ext cx="8826584" cy="5447645"/>
          </a:xfrm>
          <a:prstGeom prst="rect">
            <a:avLst/>
          </a:prstGeom>
        </p:spPr>
        <p:txBody>
          <a:bodyPr wrap="square">
            <a:spAutoFit/>
          </a:bodyPr>
          <a:lstStyle/>
          <a:p>
            <a:r>
              <a:rPr lang="en-US" sz="2800" dirty="0" smtClean="0">
                <a:latin typeface="Times New Roman" pitchFamily="18" charset="0"/>
                <a:cs typeface="Times New Roman" pitchFamily="18" charset="0"/>
              </a:rPr>
              <a:t>Main themes to </a:t>
            </a:r>
            <a:r>
              <a:rPr lang="en-US" sz="2800" dirty="0">
                <a:latin typeface="Times New Roman" pitchFamily="18" charset="0"/>
                <a:cs typeface="Times New Roman" pitchFamily="18" charset="0"/>
              </a:rPr>
              <a:t>integrate throughout the Big Idea</a:t>
            </a:r>
          </a:p>
          <a:p>
            <a:pPr marL="457200" indent="-457200">
              <a:buFont typeface="Arial" pitchFamily="34" charset="0"/>
              <a:buChar char="•"/>
            </a:pPr>
            <a:r>
              <a:rPr lang="en-US" sz="2400" dirty="0" smtClean="0">
                <a:latin typeface="Times New Roman" pitchFamily="18" charset="0"/>
                <a:cs typeface="Times New Roman" pitchFamily="18" charset="0"/>
              </a:rPr>
              <a:t>All </a:t>
            </a:r>
            <a:r>
              <a:rPr lang="en-US" sz="2400" dirty="0">
                <a:latin typeface="Times New Roman" pitchFamily="18" charset="0"/>
                <a:cs typeface="Times New Roman" pitchFamily="18" charset="0"/>
              </a:rPr>
              <a:t>cells come from preexisting </a:t>
            </a:r>
            <a:r>
              <a:rPr lang="en-US" sz="2400" dirty="0" smtClean="0">
                <a:latin typeface="Times New Roman" pitchFamily="18" charset="0"/>
                <a:cs typeface="Times New Roman" pitchFamily="18" charset="0"/>
              </a:rPr>
              <a:t>cells (evolution).</a:t>
            </a:r>
            <a:endParaRPr lang="en-US" sz="2400" dirty="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Cells </a:t>
            </a:r>
            <a:r>
              <a:rPr lang="en-US" sz="2400" dirty="0">
                <a:latin typeface="Times New Roman" pitchFamily="18" charset="0"/>
                <a:cs typeface="Times New Roman" pitchFamily="18" charset="0"/>
              </a:rPr>
              <a:t>maintain internal environments that differ from their external </a:t>
            </a:r>
            <a:r>
              <a:rPr lang="en-US" sz="2400" dirty="0" smtClean="0">
                <a:latin typeface="Times New Roman" pitchFamily="18" charset="0"/>
                <a:cs typeface="Times New Roman" pitchFamily="18" charset="0"/>
              </a:rPr>
              <a:t>environments (homeostasis).</a:t>
            </a:r>
            <a:endParaRPr lang="en-US" sz="2400" dirty="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Cell </a:t>
            </a:r>
            <a:r>
              <a:rPr lang="en-US" sz="2400" dirty="0">
                <a:latin typeface="Times New Roman" pitchFamily="18" charset="0"/>
                <a:cs typeface="Times New Roman" pitchFamily="18" charset="0"/>
              </a:rPr>
              <a:t>structure defines cell </a:t>
            </a:r>
            <a:r>
              <a:rPr lang="en-US" sz="2400" dirty="0" smtClean="0">
                <a:latin typeface="Times New Roman" pitchFamily="18" charset="0"/>
                <a:cs typeface="Times New Roman" pitchFamily="18" charset="0"/>
              </a:rPr>
              <a:t>function (emergent properties, evolution).</a:t>
            </a:r>
            <a:endParaRPr lang="en-US" sz="2400" dirty="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Cells </a:t>
            </a:r>
            <a:r>
              <a:rPr lang="en-US" sz="2400" dirty="0">
                <a:latin typeface="Times New Roman" pitchFamily="18" charset="0"/>
                <a:cs typeface="Times New Roman" pitchFamily="18" charset="0"/>
              </a:rPr>
              <a:t>communicate with other </a:t>
            </a:r>
            <a:r>
              <a:rPr lang="en-US" sz="2400" dirty="0" smtClean="0">
                <a:latin typeface="Times New Roman" pitchFamily="18" charset="0"/>
                <a:cs typeface="Times New Roman" pitchFamily="18" charset="0"/>
              </a:rPr>
              <a:t>cells (information). </a:t>
            </a:r>
            <a:endParaRPr lang="en-US" sz="2400" dirty="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Summary of 13.2</a:t>
            </a:r>
          </a:p>
          <a:p>
            <a:pPr marL="457200" indent="-457200">
              <a:buFont typeface="Arial" pitchFamily="34" charset="0"/>
              <a:buChar char="•"/>
            </a:pPr>
            <a:r>
              <a:rPr lang="en-US" sz="2400" dirty="0" smtClean="0">
                <a:latin typeface="Times New Roman" pitchFamily="18" charset="0"/>
                <a:cs typeface="Times New Roman" pitchFamily="18" charset="0"/>
              </a:rPr>
              <a:t>Pathogens disrupt </a:t>
            </a:r>
            <a:r>
              <a:rPr lang="en-US" sz="2400" dirty="0">
                <a:latin typeface="Times New Roman" pitchFamily="18" charset="0"/>
                <a:cs typeface="Times New Roman" pitchFamily="18" charset="0"/>
              </a:rPr>
              <a:t>host cells and allow </a:t>
            </a:r>
            <a:r>
              <a:rPr lang="en-US" sz="2400" dirty="0" smtClean="0">
                <a:latin typeface="Times New Roman" pitchFamily="18" charset="0"/>
                <a:cs typeface="Times New Roman" pitchFamily="18" charset="0"/>
              </a:rPr>
              <a:t>invasion.  </a:t>
            </a:r>
          </a:p>
          <a:p>
            <a:pPr marL="457200" indent="-457200">
              <a:buFont typeface="Arial" pitchFamily="34" charset="0"/>
              <a:buChar char="•"/>
            </a:pPr>
            <a:r>
              <a:rPr lang="en-US" sz="2400" dirty="0" smtClean="0">
                <a:latin typeface="Times New Roman" pitchFamily="18" charset="0"/>
                <a:cs typeface="Times New Roman" pitchFamily="18" charset="0"/>
              </a:rPr>
              <a:t>Host </a:t>
            </a:r>
            <a:r>
              <a:rPr lang="en-US" sz="2400" dirty="0">
                <a:latin typeface="Times New Roman" pitchFamily="18" charset="0"/>
                <a:cs typeface="Times New Roman" pitchFamily="18" charset="0"/>
              </a:rPr>
              <a:t>cells may </a:t>
            </a:r>
            <a:r>
              <a:rPr lang="en-US" sz="2400" dirty="0" smtClean="0">
                <a:latin typeface="Times New Roman" pitchFamily="18" charset="0"/>
                <a:cs typeface="Times New Roman" pitchFamily="18" charset="0"/>
              </a:rPr>
              <a:t>not maintain </a:t>
            </a:r>
            <a:r>
              <a:rPr lang="en-US" sz="2400" dirty="0">
                <a:latin typeface="Times New Roman" pitchFamily="18" charset="0"/>
                <a:cs typeface="Times New Roman" pitchFamily="18" charset="0"/>
              </a:rPr>
              <a:t>homeostasis </a:t>
            </a:r>
            <a:r>
              <a:rPr lang="en-US" sz="2400" dirty="0" smtClean="0">
                <a:latin typeface="Times New Roman" pitchFamily="18" charset="0"/>
                <a:cs typeface="Times New Roman" pitchFamily="18" charset="0"/>
              </a:rPr>
              <a:t>and function </a:t>
            </a:r>
            <a:r>
              <a:rPr lang="en-US" sz="2400" dirty="0">
                <a:latin typeface="Times New Roman" pitchFamily="18" charset="0"/>
                <a:cs typeface="Times New Roman" pitchFamily="18" charset="0"/>
              </a:rPr>
              <a:t>when </a:t>
            </a:r>
            <a:r>
              <a:rPr lang="en-US" sz="2400" dirty="0" smtClean="0">
                <a:latin typeface="Times New Roman" pitchFamily="18" charset="0"/>
                <a:cs typeface="Times New Roman" pitchFamily="18" charset="0"/>
              </a:rPr>
              <a:t>invaded.  </a:t>
            </a:r>
          </a:p>
          <a:p>
            <a:pPr marL="457200" indent="-457200">
              <a:buFont typeface="Arial" pitchFamily="34" charset="0"/>
              <a:buChar char="•"/>
            </a:pPr>
            <a:r>
              <a:rPr lang="en-US" sz="2400" dirty="0" smtClean="0">
                <a:latin typeface="Times New Roman" pitchFamily="18" charset="0"/>
                <a:cs typeface="Times New Roman" pitchFamily="18" charset="0"/>
              </a:rPr>
              <a:t>When cell </a:t>
            </a:r>
            <a:r>
              <a:rPr lang="en-US" sz="2400" dirty="0">
                <a:latin typeface="Times New Roman" pitchFamily="18" charset="0"/>
                <a:cs typeface="Times New Roman" pitchFamily="18" charset="0"/>
              </a:rPr>
              <a:t>function is </a:t>
            </a:r>
            <a:r>
              <a:rPr lang="en-US" sz="2400" dirty="0" smtClean="0">
                <a:latin typeface="Times New Roman" pitchFamily="18" charset="0"/>
                <a:cs typeface="Times New Roman" pitchFamily="18" charset="0"/>
              </a:rPr>
              <a:t>disrupted </a:t>
            </a:r>
            <a:r>
              <a:rPr lang="en-US" sz="2400" dirty="0">
                <a:latin typeface="Times New Roman" pitchFamily="18" charset="0"/>
                <a:cs typeface="Times New Roman" pitchFamily="18" charset="0"/>
              </a:rPr>
              <a:t>problems for </a:t>
            </a:r>
            <a:r>
              <a:rPr lang="en-US" sz="2400" dirty="0" smtClean="0">
                <a:latin typeface="Times New Roman" pitchFamily="18" charset="0"/>
                <a:cs typeface="Times New Roman" pitchFamily="18" charset="0"/>
              </a:rPr>
              <a:t>entire organism occur.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6747764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140680"/>
            <a:ext cx="9144000" cy="830263"/>
          </a:xfrm>
          <a:prstGeom prst="rect">
            <a:avLst/>
          </a:prstGeom>
          <a:noFill/>
          <a:ln w="9525">
            <a:noFill/>
            <a:miter lim="800000"/>
            <a:headEnd/>
            <a:tailEnd/>
          </a:ln>
        </p:spPr>
        <p:txBody>
          <a:bodyPr>
            <a:spAutoFit/>
          </a:bodyPr>
          <a:lstStyle/>
          <a:p>
            <a:pPr algn="ctr"/>
            <a:r>
              <a:rPr lang="en-US" sz="4800" dirty="0">
                <a:latin typeface="Times New Roman" pitchFamily="18" charset="0"/>
              </a:rPr>
              <a:t>Integrating Concepts in Biology</a:t>
            </a:r>
          </a:p>
        </p:txBody>
      </p:sp>
      <p:sp>
        <p:nvSpPr>
          <p:cNvPr id="2051" name="TextBox 2"/>
          <p:cNvSpPr txBox="1">
            <a:spLocks noChangeArrowheads="1"/>
          </p:cNvSpPr>
          <p:nvPr/>
        </p:nvSpPr>
        <p:spPr bwMode="auto">
          <a:xfrm>
            <a:off x="0" y="1692726"/>
            <a:ext cx="9144000" cy="2308324"/>
          </a:xfrm>
          <a:prstGeom prst="rect">
            <a:avLst/>
          </a:prstGeom>
          <a:noFill/>
          <a:ln w="9525">
            <a:noFill/>
            <a:miter lim="800000"/>
            <a:headEnd/>
            <a:tailEnd/>
          </a:ln>
        </p:spPr>
        <p:txBody>
          <a:bodyPr>
            <a:spAutoFit/>
          </a:bodyPr>
          <a:lstStyle/>
          <a:p>
            <a:pPr algn="ctr"/>
            <a:r>
              <a:rPr lang="en-US" sz="3600" dirty="0" smtClean="0">
                <a:latin typeface="Times New Roman" pitchFamily="18" charset="0"/>
                <a:cs typeface="Times New Roman" pitchFamily="18" charset="0"/>
              </a:rPr>
              <a:t>Chapter 13: Cells at the Organismal Level</a:t>
            </a:r>
          </a:p>
          <a:p>
            <a:pPr algn="ctr"/>
            <a:endParaRPr lang="en-US" sz="3600" dirty="0">
              <a:latin typeface="Times New Roman" pitchFamily="18" charset="0"/>
              <a:cs typeface="Times New Roman" pitchFamily="18" charset="0"/>
            </a:endParaRPr>
          </a:p>
          <a:p>
            <a:pPr algn="ctr"/>
            <a:r>
              <a:rPr lang="en-US" sz="3600" dirty="0" smtClean="0">
                <a:latin typeface="Times New Roman" pitchFamily="18" charset="0"/>
                <a:cs typeface="Times New Roman" pitchFamily="18" charset="0"/>
              </a:rPr>
              <a:t>Section 13.3 </a:t>
            </a:r>
            <a:r>
              <a:rPr lang="en-US" sz="3600" dirty="0">
                <a:latin typeface="Times New Roman" pitchFamily="18" charset="0"/>
                <a:cs typeface="Times New Roman" pitchFamily="18" charset="0"/>
              </a:rPr>
              <a:t>How do muscles respond to exercise? </a:t>
            </a:r>
          </a:p>
        </p:txBody>
      </p:sp>
    </p:spTree>
    <p:extLst>
      <p:ext uri="{BB962C8B-B14F-4D97-AF65-F5344CB8AC3E}">
        <p14:creationId xmlns:p14="http://schemas.microsoft.com/office/powerpoint/2010/main" val="401778242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50" y="703384"/>
            <a:ext cx="8833104" cy="5336667"/>
          </a:xfrm>
          <a:prstGeom prst="rect">
            <a:avLst/>
          </a:prstGeom>
          <a:solidFill>
            <a:schemeClr val="bg1"/>
          </a:solidFill>
          <a:ln>
            <a:noFill/>
          </a:ln>
          <a:effectLst/>
        </p:spPr>
      </p:pic>
      <p:sp>
        <p:nvSpPr>
          <p:cNvPr id="2" name="Rectangle 1"/>
          <p:cNvSpPr/>
          <p:nvPr/>
        </p:nvSpPr>
        <p:spPr>
          <a:xfrm>
            <a:off x="5539154" y="2233246"/>
            <a:ext cx="1055077" cy="211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539153" y="3160700"/>
            <a:ext cx="1230924" cy="2026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375031" y="890953"/>
            <a:ext cx="1764323" cy="211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93212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489" b="14910"/>
          <a:stretch/>
        </p:blipFill>
        <p:spPr bwMode="auto">
          <a:xfrm>
            <a:off x="1203578" y="193431"/>
            <a:ext cx="6534210" cy="647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12181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1092" y="259743"/>
            <a:ext cx="7307705" cy="646331"/>
          </a:xfrm>
          <a:prstGeom prst="rect">
            <a:avLst/>
          </a:prstGeom>
        </p:spPr>
        <p:txBody>
          <a:bodyPr wrap="square">
            <a:spAutoFit/>
          </a:bodyPr>
          <a:lstStyle/>
          <a:p>
            <a:pPr algn="ctr"/>
            <a:r>
              <a:rPr lang="en-US" sz="3600" dirty="0" smtClean="0">
                <a:latin typeface="Times New Roman" pitchFamily="18" charset="0"/>
                <a:cs typeface="Times New Roman" pitchFamily="18" charset="0"/>
              </a:rPr>
              <a:t>Muscle </a:t>
            </a:r>
            <a:r>
              <a:rPr lang="en-US" sz="3600" dirty="0">
                <a:latin typeface="Times New Roman" pitchFamily="18" charset="0"/>
                <a:cs typeface="Times New Roman" pitchFamily="18" charset="0"/>
              </a:rPr>
              <a:t>anatomy and </a:t>
            </a:r>
            <a:r>
              <a:rPr lang="en-US" sz="3600" dirty="0" smtClean="0">
                <a:latin typeface="Times New Roman" pitchFamily="18" charset="0"/>
                <a:cs typeface="Times New Roman" pitchFamily="18" charset="0"/>
              </a:rPr>
              <a:t>structure</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13.10 </a:t>
            </a:r>
            <a:endParaRPr lang="en-US" dirty="0">
              <a:latin typeface="Times New Roman" pitchFamily="18" charset="0"/>
              <a:cs typeface="Times New Roman" pitchFamily="18" charset="0"/>
            </a:endParaRPr>
          </a:p>
        </p:txBody>
      </p:sp>
      <p:pic>
        <p:nvPicPr>
          <p:cNvPr id="5" name="Picture 4" descr="figure13_12.png"/>
          <p:cNvPicPr>
            <a:picLocks noChangeAspect="1"/>
          </p:cNvPicPr>
          <p:nvPr/>
        </p:nvPicPr>
        <p:blipFill>
          <a:blip r:embed="rId3" cstate="print"/>
          <a:stretch>
            <a:fillRect/>
          </a:stretch>
        </p:blipFill>
        <p:spPr>
          <a:xfrm>
            <a:off x="37943" y="1100389"/>
            <a:ext cx="9043301" cy="3549111"/>
          </a:xfrm>
          <a:prstGeom prst="rect">
            <a:avLst/>
          </a:prstGeom>
        </p:spPr>
      </p:pic>
      <p:sp>
        <p:nvSpPr>
          <p:cNvPr id="2" name="Rectangle 1"/>
          <p:cNvSpPr/>
          <p:nvPr/>
        </p:nvSpPr>
        <p:spPr>
          <a:xfrm>
            <a:off x="1266092" y="5244516"/>
            <a:ext cx="7121769" cy="1015663"/>
          </a:xfrm>
          <a:prstGeom prst="rect">
            <a:avLst/>
          </a:prstGeom>
        </p:spPr>
        <p:txBody>
          <a:bodyPr wrap="square">
            <a:spAutoFit/>
          </a:bodyPr>
          <a:lstStyle/>
          <a:p>
            <a:r>
              <a:rPr lang="en-US" sz="2000" dirty="0">
                <a:latin typeface="Times New Roman" pitchFamily="18" charset="0"/>
                <a:cs typeface="Times New Roman" pitchFamily="18" charset="0"/>
                <a:hlinkClick r:id="rId4"/>
              </a:rPr>
              <a:t>http://</a:t>
            </a:r>
            <a:r>
              <a:rPr lang="en-US" sz="2000" dirty="0" smtClean="0">
                <a:latin typeface="Times New Roman" pitchFamily="18" charset="0"/>
                <a:cs typeface="Times New Roman" pitchFamily="18" charset="0"/>
                <a:hlinkClick r:id="rId4"/>
              </a:rPr>
              <a:t>www.youtube.com/watch?v=CepeYFvqmk4</a:t>
            </a:r>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hlinkClick r:id="rId5"/>
              </a:rPr>
              <a:t>http://</a:t>
            </a:r>
            <a:r>
              <a:rPr lang="en-US" sz="2000" dirty="0" smtClean="0">
                <a:latin typeface="Times New Roman" pitchFamily="18" charset="0"/>
                <a:cs typeface="Times New Roman" pitchFamily="18" charset="0"/>
                <a:hlinkClick r:id="rId5"/>
              </a:rPr>
              <a:t>www.bio.davidson.edu/misc/movies/musclcp.mov</a:t>
            </a:r>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hlinkClick r:id="rId6"/>
              </a:rPr>
              <a:t>http://</a:t>
            </a:r>
            <a:r>
              <a:rPr lang="en-US" sz="2000" dirty="0" smtClean="0">
                <a:latin typeface="Times New Roman" pitchFamily="18" charset="0"/>
                <a:cs typeface="Times New Roman" pitchFamily="18" charset="0"/>
                <a:hlinkClick r:id="rId6"/>
              </a:rPr>
              <a:t>www.youtube.com/watch?v=xhgDbjrrmFg</a:t>
            </a:r>
            <a:r>
              <a:rPr lang="en-US" sz="20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31420718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3_14.png"/>
          <p:cNvPicPr/>
          <p:nvPr/>
        </p:nvPicPr>
        <p:blipFill>
          <a:blip r:embed="rId3" cstate="print">
            <a:extLst>
              <a:ext uri="{28A0092B-C50C-407E-A947-70E740481C1C}">
                <a14:useLocalDpi xmlns:a14="http://schemas.microsoft.com/office/drawing/2010/main" val="0"/>
              </a:ext>
            </a:extLst>
          </a:blip>
          <a:stretch>
            <a:fillRect/>
          </a:stretch>
        </p:blipFill>
        <p:spPr>
          <a:xfrm>
            <a:off x="446297" y="596612"/>
            <a:ext cx="7918769" cy="5452111"/>
          </a:xfrm>
          <a:prstGeom prst="rect">
            <a:avLst/>
          </a:prstGeom>
        </p:spPr>
      </p:pic>
      <p:sp>
        <p:nvSpPr>
          <p:cNvPr id="4" name="Rectangle 3"/>
          <p:cNvSpPr/>
          <p:nvPr/>
        </p:nvSpPr>
        <p:spPr>
          <a:xfrm>
            <a:off x="243097" y="11837"/>
            <a:ext cx="8765435" cy="584775"/>
          </a:xfrm>
          <a:prstGeom prst="rect">
            <a:avLst/>
          </a:prstGeom>
        </p:spPr>
        <p:txBody>
          <a:bodyPr wrap="square">
            <a:spAutoFit/>
          </a:bodyPr>
          <a:lstStyle/>
          <a:p>
            <a:pPr algn="ctr"/>
            <a:r>
              <a:rPr lang="en-US" sz="3200" dirty="0" smtClean="0">
                <a:latin typeface="Times New Roman" pitchFamily="18" charset="0"/>
                <a:cs typeface="Times New Roman" pitchFamily="18" charset="0"/>
              </a:rPr>
              <a:t>Skeletal </a:t>
            </a:r>
            <a:r>
              <a:rPr lang="en-US" sz="3200" dirty="0">
                <a:latin typeface="Times New Roman" pitchFamily="18" charset="0"/>
                <a:cs typeface="Times New Roman" pitchFamily="18" charset="0"/>
              </a:rPr>
              <a:t>muscle viewed from different </a:t>
            </a:r>
            <a:r>
              <a:rPr lang="en-US" sz="3200" dirty="0" smtClean="0">
                <a:latin typeface="Times New Roman" pitchFamily="18" charset="0"/>
                <a:cs typeface="Times New Roman" pitchFamily="18" charset="0"/>
              </a:rPr>
              <a:t>perspectives</a:t>
            </a:r>
            <a:endParaRPr lang="en-US" sz="3200" dirty="0">
              <a:latin typeface="Times New Roman" pitchFamily="18" charset="0"/>
              <a:cs typeface="Times New Roman" pitchFamily="18" charset="0"/>
            </a:endParaRPr>
          </a:p>
        </p:txBody>
      </p:sp>
      <p:sp>
        <p:nvSpPr>
          <p:cNvPr id="5" name="Rectangle 5"/>
          <p:cNvSpPr>
            <a:spLocks noChangeArrowheads="1"/>
          </p:cNvSpPr>
          <p:nvPr/>
        </p:nvSpPr>
        <p:spPr bwMode="auto">
          <a:xfrm>
            <a:off x="0" y="6360582"/>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13.12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469736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8" y="170482"/>
            <a:ext cx="8219311" cy="1200329"/>
          </a:xfrm>
          <a:prstGeom prst="rect">
            <a:avLst/>
          </a:prstGeom>
        </p:spPr>
        <p:txBody>
          <a:bodyPr wrap="square">
            <a:spAutoFit/>
          </a:bodyPr>
          <a:lstStyle/>
          <a:p>
            <a:pPr algn="ctr"/>
            <a:r>
              <a:rPr lang="en-US" sz="3600" dirty="0" smtClean="0">
                <a:latin typeface="Times New Roman" pitchFamily="18" charset="0"/>
                <a:cs typeface="Times New Roman" pitchFamily="18" charset="0"/>
              </a:rPr>
              <a:t>Actin </a:t>
            </a:r>
            <a:r>
              <a:rPr lang="en-US" sz="3600" dirty="0">
                <a:latin typeface="Times New Roman" pitchFamily="18" charset="0"/>
                <a:cs typeface="Times New Roman" pitchFamily="18" charset="0"/>
              </a:rPr>
              <a:t>and myosin interactions provide contractile </a:t>
            </a:r>
            <a:r>
              <a:rPr lang="en-US" sz="3600" dirty="0" smtClean="0">
                <a:latin typeface="Times New Roman" pitchFamily="18" charset="0"/>
                <a:cs typeface="Times New Roman" pitchFamily="18" charset="0"/>
              </a:rPr>
              <a:t>function</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13.13 </a:t>
            </a:r>
            <a:endParaRPr lang="en-US" dirty="0">
              <a:latin typeface="Times New Roman" pitchFamily="18" charset="0"/>
              <a:cs typeface="Times New Roman" pitchFamily="18" charset="0"/>
            </a:endParaRPr>
          </a:p>
        </p:txBody>
      </p:sp>
      <p:pic>
        <p:nvPicPr>
          <p:cNvPr id="5" name="Picture 4" descr="Figure13_17"/>
          <p:cNvPicPr>
            <a:picLocks noChangeAspect="1"/>
          </p:cNvPicPr>
          <p:nvPr/>
        </p:nvPicPr>
        <p:blipFill>
          <a:blip r:embed="rId3" cstate="print"/>
          <a:srcRect/>
          <a:stretch>
            <a:fillRect/>
          </a:stretch>
        </p:blipFill>
        <p:spPr bwMode="auto">
          <a:xfrm>
            <a:off x="221237" y="1611825"/>
            <a:ext cx="8665315" cy="2647735"/>
          </a:xfrm>
          <a:prstGeom prst="rect">
            <a:avLst/>
          </a:prstGeom>
          <a:noFill/>
          <a:ln w="9525">
            <a:noFill/>
            <a:miter lim="800000"/>
            <a:headEnd/>
            <a:tailEnd/>
          </a:ln>
        </p:spPr>
      </p:pic>
      <p:sp>
        <p:nvSpPr>
          <p:cNvPr id="7" name="Rectangle 6"/>
          <p:cNvSpPr/>
          <p:nvPr/>
        </p:nvSpPr>
        <p:spPr>
          <a:xfrm>
            <a:off x="610697" y="1252280"/>
            <a:ext cx="8508652" cy="461665"/>
          </a:xfrm>
          <a:prstGeom prst="rect">
            <a:avLst/>
          </a:prstGeom>
        </p:spPr>
        <p:txBody>
          <a:bodyPr wrap="square">
            <a:spAutoFit/>
          </a:bodyPr>
          <a:lstStyle/>
          <a:p>
            <a:r>
              <a:rPr lang="en-US" sz="2400" dirty="0" smtClean="0">
                <a:latin typeface="Times New Roman" pitchFamily="18" charset="0"/>
                <a:cs typeface="Times New Roman" pitchFamily="18" charset="0"/>
              </a:rPr>
              <a:t>Length </a:t>
            </a:r>
            <a:r>
              <a:rPr lang="en-US" sz="2400" dirty="0">
                <a:latin typeface="Times New Roman" pitchFamily="18" charset="0"/>
                <a:cs typeface="Times New Roman" pitchFamily="18" charset="0"/>
              </a:rPr>
              <a:t>of </a:t>
            </a:r>
            <a:r>
              <a:rPr lang="en-US" sz="2400" dirty="0" smtClean="0">
                <a:latin typeface="Times New Roman" pitchFamily="18" charset="0"/>
                <a:cs typeface="Times New Roman" pitchFamily="18" charset="0"/>
              </a:rPr>
              <a:t>contractile </a:t>
            </a:r>
            <a:r>
              <a:rPr lang="en-US" sz="2400" dirty="0">
                <a:latin typeface="Times New Roman" pitchFamily="18" charset="0"/>
                <a:cs typeface="Times New Roman" pitchFamily="18" charset="0"/>
              </a:rPr>
              <a:t>unit </a:t>
            </a:r>
            <a:r>
              <a:rPr lang="en-US" sz="2400" dirty="0" smtClean="0">
                <a:latin typeface="Times New Roman" pitchFamily="18" charset="0"/>
                <a:cs typeface="Times New Roman" pitchFamily="18" charset="0"/>
              </a:rPr>
              <a:t>spans </a:t>
            </a:r>
            <a:r>
              <a:rPr lang="en-US" sz="2400" dirty="0">
                <a:latin typeface="Times New Roman" pitchFamily="18" charset="0"/>
                <a:cs typeface="Times New Roman" pitchFamily="18" charset="0"/>
              </a:rPr>
              <a:t>from one actin anchor to the </a:t>
            </a:r>
            <a:r>
              <a:rPr lang="en-US" sz="2400" dirty="0" smtClean="0">
                <a:latin typeface="Times New Roman" pitchFamily="18" charset="0"/>
                <a:cs typeface="Times New Roman" pitchFamily="18" charset="0"/>
              </a:rPr>
              <a:t>next</a:t>
            </a:r>
            <a:endParaRPr lang="en-US" sz="2400" dirty="0">
              <a:latin typeface="Times New Roman" pitchFamily="18" charset="0"/>
              <a:cs typeface="Times New Roman" pitchFamily="18" charset="0"/>
            </a:endParaRPr>
          </a:p>
        </p:txBody>
      </p:sp>
      <p:sp>
        <p:nvSpPr>
          <p:cNvPr id="2" name="Rectangle 1"/>
          <p:cNvSpPr/>
          <p:nvPr/>
        </p:nvSpPr>
        <p:spPr>
          <a:xfrm>
            <a:off x="1209189" y="1697012"/>
            <a:ext cx="7426813" cy="2231522"/>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3112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7" y="77582"/>
            <a:ext cx="8327800" cy="646331"/>
          </a:xfrm>
          <a:prstGeom prst="rect">
            <a:avLst/>
          </a:prstGeom>
        </p:spPr>
        <p:txBody>
          <a:bodyPr wrap="square">
            <a:spAutoFit/>
          </a:bodyPr>
          <a:lstStyle/>
          <a:p>
            <a:pPr algn="ctr"/>
            <a:r>
              <a:rPr lang="en-US" sz="3600" i="1" dirty="0" smtClean="0">
                <a:latin typeface="Times New Roman" pitchFamily="18" charset="0"/>
                <a:cs typeface="Times New Roman" pitchFamily="18" charset="0"/>
              </a:rPr>
              <a:t>BME </a:t>
            </a:r>
            <a:r>
              <a:rPr lang="en-US" sz="3600" i="1" dirty="0">
                <a:latin typeface="Times New Roman" pitchFamily="18" charset="0"/>
                <a:cs typeface="Times New Roman" pitchFamily="18" charset="0"/>
              </a:rPr>
              <a:t>13.1: What is in the mixture?</a:t>
            </a: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sp>
        <p:nvSpPr>
          <p:cNvPr id="2" name="Rectangle 1"/>
          <p:cNvSpPr/>
          <p:nvPr/>
        </p:nvSpPr>
        <p:spPr>
          <a:xfrm>
            <a:off x="382247" y="728693"/>
            <a:ext cx="8327800" cy="1938992"/>
          </a:xfrm>
          <a:prstGeom prst="rect">
            <a:avLst/>
          </a:prstGeom>
        </p:spPr>
        <p:txBody>
          <a:bodyPr wrap="square">
            <a:spAutoFit/>
          </a:bodyPr>
          <a:lstStyle/>
          <a:p>
            <a:pPr marL="285750" indent="-285750">
              <a:buFont typeface="Arial" pitchFamily="34" charset="0"/>
              <a:buChar char="•"/>
            </a:pPr>
            <a:r>
              <a:rPr lang="en-US" sz="2400" dirty="0">
                <a:latin typeface="Times New Roman" pitchFamily="18" charset="0"/>
                <a:cs typeface="Times New Roman" pitchFamily="18" charset="0"/>
              </a:rPr>
              <a:t>13.1a: Describe a trial-and-error experimental procedure for determining the relative proportion of normal and sickle-cell hemoglobin molecules that are in mild sickling. </a:t>
            </a:r>
            <a:endParaRPr lang="en-US" sz="2400" dirty="0" smtClean="0">
              <a:latin typeface="Times New Roman" pitchFamily="18" charset="0"/>
              <a:cs typeface="Times New Roman" pitchFamily="18" charset="0"/>
            </a:endParaRP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Repeat electrophoresis </a:t>
            </a:r>
            <a:r>
              <a:rPr lang="en-US" sz="2400" dirty="0">
                <a:solidFill>
                  <a:srgbClr val="FF0000"/>
                </a:solidFill>
                <a:latin typeface="Times New Roman" pitchFamily="18" charset="0"/>
                <a:cs typeface="Times New Roman" pitchFamily="18" charset="0"/>
              </a:rPr>
              <a:t>and scanning of each and every trial mixture, and comparing the scan to the graph in panel </a:t>
            </a:r>
            <a:r>
              <a:rPr lang="en-US" sz="2400" dirty="0" smtClean="0">
                <a:solidFill>
                  <a:srgbClr val="FF0000"/>
                </a:solidFill>
                <a:latin typeface="Times New Roman" pitchFamily="18" charset="0"/>
                <a:cs typeface="Times New Roman" pitchFamily="18" charset="0"/>
              </a:rPr>
              <a:t>c</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7292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188"/>
          <a:stretch/>
        </p:blipFill>
        <p:spPr bwMode="auto">
          <a:xfrm>
            <a:off x="0" y="701553"/>
            <a:ext cx="9153525" cy="54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6403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3_16.png"/>
          <p:cNvPicPr>
            <a:picLocks noChangeAspect="1"/>
          </p:cNvPicPr>
          <p:nvPr/>
        </p:nvPicPr>
        <p:blipFill rotWithShape="1">
          <a:blip r:embed="rId3" cstate="print">
            <a:extLst>
              <a:ext uri="{28A0092B-C50C-407E-A947-70E740481C1C}">
                <a14:useLocalDpi xmlns:a14="http://schemas.microsoft.com/office/drawing/2010/main" val="0"/>
              </a:ext>
            </a:extLst>
          </a:blip>
          <a:srcRect r="2572"/>
          <a:stretch/>
        </p:blipFill>
        <p:spPr bwMode="auto">
          <a:xfrm>
            <a:off x="3336712" y="132070"/>
            <a:ext cx="5553287" cy="555223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 y="132070"/>
            <a:ext cx="3556000" cy="1754326"/>
          </a:xfrm>
          <a:prstGeom prst="rect">
            <a:avLst/>
          </a:prstGeom>
        </p:spPr>
        <p:txBody>
          <a:bodyPr wrap="square">
            <a:spAutoFit/>
          </a:bodyPr>
          <a:lstStyle/>
          <a:p>
            <a:pPr algn="ctr"/>
            <a:r>
              <a:rPr lang="en-US" sz="3600" dirty="0">
                <a:latin typeface="Times New Roman" pitchFamily="18" charset="0"/>
                <a:cs typeface="Times New Roman" pitchFamily="18" charset="0"/>
              </a:rPr>
              <a:t>Actin and myosin molecules from skeletal muscle</a:t>
            </a:r>
          </a:p>
        </p:txBody>
      </p:sp>
      <p:sp>
        <p:nvSpPr>
          <p:cNvPr id="4" name="Rectangle 3"/>
          <p:cNvSpPr/>
          <p:nvPr/>
        </p:nvSpPr>
        <p:spPr>
          <a:xfrm>
            <a:off x="0" y="1886396"/>
            <a:ext cx="3336712" cy="4154984"/>
          </a:xfrm>
          <a:prstGeom prst="rect">
            <a:avLst/>
          </a:prstGeom>
        </p:spPr>
        <p:txBody>
          <a:bodyPr wrap="square">
            <a:spAutoFit/>
          </a:bodyPr>
          <a:lstStyle/>
          <a:p>
            <a:r>
              <a:rPr lang="en-US" sz="2400" dirty="0" smtClean="0">
                <a:latin typeface="Times New Roman" pitchFamily="18" charset="0"/>
                <a:ea typeface="ＭＳ Ｐゴシック" pitchFamily="-110" charset="-128"/>
                <a:cs typeface="Times New Roman" pitchFamily="18" charset="0"/>
              </a:rPr>
              <a:t>(a) Actin </a:t>
            </a:r>
            <a:r>
              <a:rPr lang="en-US" sz="2400" dirty="0">
                <a:latin typeface="Times New Roman" pitchFamily="18" charset="0"/>
                <a:ea typeface="ＭＳ Ｐゴシック" pitchFamily="-110" charset="-128"/>
                <a:cs typeface="Times New Roman" pitchFamily="18" charset="0"/>
              </a:rPr>
              <a:t>polymer with myosin binding-site highlighted yellow. </a:t>
            </a:r>
            <a:endParaRPr lang="en-US" sz="2400" dirty="0" smtClean="0">
              <a:latin typeface="Times New Roman" pitchFamily="18" charset="0"/>
              <a:ea typeface="ＭＳ Ｐゴシック" pitchFamily="-110" charset="-128"/>
              <a:cs typeface="Times New Roman" pitchFamily="18" charset="0"/>
            </a:endParaRPr>
          </a:p>
          <a:p>
            <a:r>
              <a:rPr lang="en-US" sz="2400" dirty="0" smtClean="0">
                <a:latin typeface="Times New Roman" pitchFamily="18" charset="0"/>
                <a:ea typeface="ＭＳ Ｐゴシック" pitchFamily="-110" charset="-128"/>
                <a:cs typeface="Times New Roman" pitchFamily="18" charset="0"/>
              </a:rPr>
              <a:t>(</a:t>
            </a:r>
            <a:r>
              <a:rPr lang="en-US" sz="2400" dirty="0">
                <a:latin typeface="Times New Roman" pitchFamily="18" charset="0"/>
                <a:ea typeface="ＭＳ Ｐゴシック" pitchFamily="-110" charset="-128"/>
                <a:cs typeface="Times New Roman" pitchFamily="18" charset="0"/>
              </a:rPr>
              <a:t>b) Electron micrographs of four myosin monomers. </a:t>
            </a:r>
            <a:endParaRPr lang="en-US" sz="2400" dirty="0" smtClean="0">
              <a:latin typeface="Times New Roman" pitchFamily="18" charset="0"/>
              <a:ea typeface="ＭＳ Ｐゴシック" pitchFamily="-110" charset="-128"/>
              <a:cs typeface="Times New Roman" pitchFamily="18" charset="0"/>
            </a:endParaRPr>
          </a:p>
          <a:p>
            <a:r>
              <a:rPr lang="en-US" sz="2400" dirty="0" smtClean="0">
                <a:latin typeface="Times New Roman" pitchFamily="18" charset="0"/>
                <a:ea typeface="ＭＳ Ｐゴシック" pitchFamily="-110" charset="-128"/>
                <a:cs typeface="Times New Roman" pitchFamily="18" charset="0"/>
              </a:rPr>
              <a:t>(</a:t>
            </a:r>
            <a:r>
              <a:rPr lang="en-US" sz="2400" dirty="0">
                <a:latin typeface="Times New Roman" pitchFamily="18" charset="0"/>
                <a:ea typeface="ＭＳ Ｐゴシック" pitchFamily="-110" charset="-128"/>
                <a:cs typeface="Times New Roman" pitchFamily="18" charset="0"/>
              </a:rPr>
              <a:t>c) Myosin </a:t>
            </a:r>
            <a:r>
              <a:rPr lang="en-US" sz="2400" dirty="0" smtClean="0">
                <a:latin typeface="Times New Roman" pitchFamily="18" charset="0"/>
                <a:ea typeface="ＭＳ Ｐゴシック" pitchFamily="-110" charset="-128"/>
                <a:cs typeface="Times New Roman" pitchFamily="18" charset="0"/>
              </a:rPr>
              <a:t>polymer </a:t>
            </a:r>
          </a:p>
          <a:p>
            <a:r>
              <a:rPr lang="en-US" sz="2400" dirty="0" smtClean="0">
                <a:latin typeface="Times New Roman" pitchFamily="18" charset="0"/>
                <a:ea typeface="ＭＳ Ｐゴシック" pitchFamily="-110" charset="-128"/>
                <a:cs typeface="Times New Roman" pitchFamily="18" charset="0"/>
              </a:rPr>
              <a:t>(</a:t>
            </a:r>
            <a:r>
              <a:rPr lang="en-US" sz="2400" dirty="0">
                <a:latin typeface="Times New Roman" pitchFamily="18" charset="0"/>
                <a:ea typeface="ＭＳ Ｐゴシック" pitchFamily="-110" charset="-128"/>
                <a:cs typeface="Times New Roman" pitchFamily="18" charset="0"/>
              </a:rPr>
              <a:t>d) Line drawing of molecule in panel c; two myosin monomers colored red. </a:t>
            </a:r>
            <a:endParaRPr lang="en-US" sz="2400" dirty="0">
              <a:latin typeface="Times New Roman" pitchFamily="18" charset="0"/>
              <a:cs typeface="Times New Roman" pitchFamily="18" charset="0"/>
            </a:endParaRPr>
          </a:p>
        </p:txBody>
      </p:sp>
      <p:sp>
        <p:nvSpPr>
          <p:cNvPr id="5"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13.14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7723256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092" y="259743"/>
            <a:ext cx="7307705" cy="1200329"/>
          </a:xfrm>
          <a:prstGeom prst="rect">
            <a:avLst/>
          </a:prstGeom>
        </p:spPr>
        <p:txBody>
          <a:bodyPr wrap="square">
            <a:spAutoFit/>
          </a:bodyPr>
          <a:lstStyle/>
          <a:p>
            <a:pPr algn="ctr"/>
            <a:r>
              <a:rPr lang="en-US" sz="3600" dirty="0">
                <a:latin typeface="Times New Roman" pitchFamily="18" charset="0"/>
                <a:cs typeface="Times New Roman" pitchFamily="18" charset="0"/>
              </a:rPr>
              <a:t>Myosin molecule using ATP to pull an actin filament</a:t>
            </a:r>
          </a:p>
        </p:txBody>
      </p:sp>
      <p:sp>
        <p:nvSpPr>
          <p:cNvPr id="3"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13.15 </a:t>
            </a:r>
            <a:endParaRPr lang="en-US" dirty="0">
              <a:latin typeface="Times New Roman" pitchFamily="18" charset="0"/>
              <a:cs typeface="Times New Roman" pitchFamily="18" charset="0"/>
            </a:endParaRPr>
          </a:p>
        </p:txBody>
      </p:sp>
      <p:pic>
        <p:nvPicPr>
          <p:cNvPr id="4" name="Picture 3" descr="Figure13_20a"/>
          <p:cNvPicPr>
            <a:picLocks noChangeAspect="1"/>
          </p:cNvPicPr>
          <p:nvPr/>
        </p:nvPicPr>
        <p:blipFill rotWithShape="1">
          <a:blip r:embed="rId3" cstate="print">
            <a:extLst>
              <a:ext uri="{28A0092B-C50C-407E-A947-70E740481C1C}">
                <a14:useLocalDpi xmlns:a14="http://schemas.microsoft.com/office/drawing/2010/main" val="0"/>
              </a:ext>
            </a:extLst>
          </a:blip>
          <a:srcRect t="6643" b="31119"/>
          <a:stretch/>
        </p:blipFill>
        <p:spPr bwMode="auto">
          <a:xfrm>
            <a:off x="1096886" y="1460071"/>
            <a:ext cx="6921911" cy="4403503"/>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096886" y="5947486"/>
            <a:ext cx="7145867" cy="369332"/>
          </a:xfrm>
          <a:prstGeom prst="rect">
            <a:avLst/>
          </a:prstGeom>
        </p:spPr>
        <p:txBody>
          <a:bodyPr wrap="square">
            <a:spAutoFit/>
          </a:bodyPr>
          <a:lstStyle/>
          <a:p>
            <a:r>
              <a:rPr lang="en-US" u="sng" dirty="0" smtClean="0">
                <a:hlinkClick r:id="rId4"/>
              </a:rPr>
              <a:t>http</a:t>
            </a:r>
            <a:r>
              <a:rPr lang="en-US" u="sng" dirty="0">
                <a:hlinkClick r:id="rId4"/>
              </a:rPr>
              <a:t>://</a:t>
            </a:r>
            <a:r>
              <a:rPr lang="en-US" u="sng" dirty="0" smtClean="0">
                <a:hlinkClick r:id="rId4"/>
              </a:rPr>
              <a:t>www.youtube.com/watch?v=VQ4OMSi6qAg</a:t>
            </a:r>
            <a:r>
              <a:rPr lang="en-US" u="sng" dirty="0" smtClean="0"/>
              <a:t> </a:t>
            </a:r>
            <a:endParaRPr lang="en-US" dirty="0"/>
          </a:p>
        </p:txBody>
      </p:sp>
    </p:spTree>
    <p:extLst>
      <p:ext uri="{BB962C8B-B14F-4D97-AF65-F5344CB8AC3E}">
        <p14:creationId xmlns:p14="http://schemas.microsoft.com/office/powerpoint/2010/main" val="38168345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092" y="259743"/>
            <a:ext cx="7307705" cy="1200329"/>
          </a:xfrm>
          <a:prstGeom prst="rect">
            <a:avLst/>
          </a:prstGeom>
        </p:spPr>
        <p:txBody>
          <a:bodyPr wrap="square">
            <a:spAutoFit/>
          </a:bodyPr>
          <a:lstStyle/>
          <a:p>
            <a:pPr algn="ctr"/>
            <a:r>
              <a:rPr lang="en-US" sz="3600" dirty="0">
                <a:latin typeface="Times New Roman" pitchFamily="18" charset="0"/>
                <a:cs typeface="Times New Roman" pitchFamily="18" charset="0"/>
              </a:rPr>
              <a:t>Actin-binding proteins regulate muscle contraction</a:t>
            </a:r>
          </a:p>
        </p:txBody>
      </p:sp>
      <p:sp>
        <p:nvSpPr>
          <p:cNvPr id="3"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13.16 </a:t>
            </a:r>
            <a:endParaRPr lang="en-US" dirty="0">
              <a:latin typeface="Times New Roman" pitchFamily="18" charset="0"/>
              <a:cs typeface="Times New Roman" pitchFamily="18" charset="0"/>
            </a:endParaRPr>
          </a:p>
        </p:txBody>
      </p:sp>
      <p:sp>
        <p:nvSpPr>
          <p:cNvPr id="5" name="Rectangle 4"/>
          <p:cNvSpPr/>
          <p:nvPr/>
        </p:nvSpPr>
        <p:spPr>
          <a:xfrm>
            <a:off x="1096886" y="5947486"/>
            <a:ext cx="7145867" cy="369332"/>
          </a:xfrm>
          <a:prstGeom prst="rect">
            <a:avLst/>
          </a:prstGeom>
        </p:spPr>
        <p:txBody>
          <a:bodyPr wrap="square">
            <a:spAutoFit/>
          </a:bodyPr>
          <a:lstStyle/>
          <a:p>
            <a:r>
              <a:rPr lang="en-US" i="1" u="sng" dirty="0">
                <a:hlinkClick r:id="rId3"/>
              </a:rPr>
              <a:t>http://www.bio.davidson.edu/misc/movies/tropotropo.mov</a:t>
            </a:r>
            <a:endParaRPr lang="en-US" dirty="0"/>
          </a:p>
        </p:txBody>
      </p:sp>
      <p:pic>
        <p:nvPicPr>
          <p:cNvPr id="6" name="Picture 5" descr="Figure13_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092" y="1595539"/>
            <a:ext cx="8345498" cy="3755395"/>
          </a:xfrm>
          <a:prstGeom prst="rect">
            <a:avLst/>
          </a:prstGeom>
          <a:noFill/>
          <a:ln w="9525">
            <a:noFill/>
            <a:miter lim="800000"/>
            <a:headEnd/>
            <a:tailEnd/>
          </a:ln>
        </p:spPr>
      </p:pic>
    </p:spTree>
    <p:extLst>
      <p:ext uri="{BB962C8B-B14F-4D97-AF65-F5344CB8AC3E}">
        <p14:creationId xmlns:p14="http://schemas.microsoft.com/office/powerpoint/2010/main" val="38359444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092" y="259743"/>
            <a:ext cx="7307705" cy="1200329"/>
          </a:xfrm>
          <a:prstGeom prst="rect">
            <a:avLst/>
          </a:prstGeom>
        </p:spPr>
        <p:txBody>
          <a:bodyPr wrap="square">
            <a:spAutoFit/>
          </a:bodyPr>
          <a:lstStyle/>
          <a:p>
            <a:pPr algn="ctr"/>
            <a:r>
              <a:rPr lang="en-US" sz="3600" dirty="0">
                <a:latin typeface="Times New Roman" pitchFamily="18" charset="0"/>
                <a:cs typeface="Times New Roman" pitchFamily="18" charset="0"/>
              </a:rPr>
              <a:t>Membrane network surrounding sarcomeres</a:t>
            </a:r>
          </a:p>
        </p:txBody>
      </p:sp>
      <p:sp>
        <p:nvSpPr>
          <p:cNvPr id="3"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13.16 </a:t>
            </a:r>
            <a:endParaRPr lang="en-US" dirty="0">
              <a:latin typeface="Times New Roman" pitchFamily="18" charset="0"/>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79" y="1460071"/>
            <a:ext cx="8934802" cy="3145795"/>
          </a:xfrm>
          <a:prstGeom prst="rect">
            <a:avLst/>
          </a:prstGeom>
        </p:spPr>
      </p:pic>
    </p:spTree>
    <p:extLst>
      <p:ext uri="{BB962C8B-B14F-4D97-AF65-F5344CB8AC3E}">
        <p14:creationId xmlns:p14="http://schemas.microsoft.com/office/powerpoint/2010/main" val="268606765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rce: projectswol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02626" cy="68807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02626" y="141454"/>
            <a:ext cx="3041374" cy="2308324"/>
          </a:xfrm>
          <a:prstGeom prst="rect">
            <a:avLst/>
          </a:prstGeom>
        </p:spPr>
        <p:txBody>
          <a:bodyPr wrap="square">
            <a:spAutoFit/>
          </a:bodyPr>
          <a:lstStyle/>
          <a:p>
            <a:r>
              <a:rPr lang="en-US" sz="3600" dirty="0" smtClean="0">
                <a:latin typeface="Times New Roman" pitchFamily="18" charset="0"/>
                <a:cs typeface="Times New Roman" pitchFamily="18" charset="0"/>
              </a:rPr>
              <a:t>Gastrocnemius and plantaris </a:t>
            </a:r>
            <a:r>
              <a:rPr lang="en-US" sz="3600" dirty="0">
                <a:latin typeface="Times New Roman" pitchFamily="18" charset="0"/>
                <a:cs typeface="Times New Roman" pitchFamily="18" charset="0"/>
              </a:rPr>
              <a:t>muscle </a:t>
            </a:r>
            <a:r>
              <a:rPr lang="en-US" sz="3600" dirty="0" smtClean="0">
                <a:latin typeface="Times New Roman" pitchFamily="18" charset="0"/>
                <a:cs typeface="Times New Roman" pitchFamily="18" charset="0"/>
              </a:rPr>
              <a:t>in humans</a:t>
            </a:r>
            <a:endParaRPr lang="en-US" sz="3600" dirty="0">
              <a:latin typeface="Times New Roman" pitchFamily="18" charset="0"/>
              <a:cs typeface="Times New Roman" pitchFamily="18" charset="0"/>
            </a:endParaRPr>
          </a:p>
        </p:txBody>
      </p:sp>
      <p:sp>
        <p:nvSpPr>
          <p:cNvPr id="4" name="Rectangle 3"/>
          <p:cNvSpPr/>
          <p:nvPr/>
        </p:nvSpPr>
        <p:spPr>
          <a:xfrm>
            <a:off x="2302494" y="1730824"/>
            <a:ext cx="1842124" cy="244089"/>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302494" y="213451"/>
            <a:ext cx="1842124" cy="422653"/>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46121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12" b="-419"/>
          <a:stretch/>
        </p:blipFill>
        <p:spPr>
          <a:xfrm>
            <a:off x="3420472" y="0"/>
            <a:ext cx="5723528" cy="5774267"/>
          </a:xfrm>
          <a:prstGeom prst="rect">
            <a:avLst/>
          </a:prstGeom>
        </p:spPr>
      </p:pic>
      <p:sp>
        <p:nvSpPr>
          <p:cNvPr id="3" name="Rectangle 2"/>
          <p:cNvSpPr/>
          <p:nvPr/>
        </p:nvSpPr>
        <p:spPr>
          <a:xfrm>
            <a:off x="139485" y="216976"/>
            <a:ext cx="3280987" cy="3416320"/>
          </a:xfrm>
          <a:prstGeom prst="rect">
            <a:avLst/>
          </a:prstGeom>
        </p:spPr>
        <p:txBody>
          <a:bodyPr wrap="square">
            <a:spAutoFit/>
          </a:bodyPr>
          <a:lstStyle/>
          <a:p>
            <a:r>
              <a:rPr lang="en-US" sz="3600" dirty="0" smtClean="0">
                <a:latin typeface="Times New Roman" pitchFamily="18" charset="0"/>
                <a:cs typeface="Times New Roman" pitchFamily="18" charset="0"/>
              </a:rPr>
              <a:t>Effect </a:t>
            </a:r>
            <a:r>
              <a:rPr lang="en-US" sz="3600" dirty="0">
                <a:latin typeface="Times New Roman" pitchFamily="18" charset="0"/>
                <a:cs typeface="Times New Roman" pitchFamily="18" charset="0"/>
              </a:rPr>
              <a:t>of removal of the gastrocnemius muscle on the </a:t>
            </a:r>
            <a:r>
              <a:rPr lang="en-US" sz="3600" dirty="0" err="1">
                <a:latin typeface="Times New Roman" pitchFamily="18" charset="0"/>
                <a:cs typeface="Times New Roman" pitchFamily="18" charset="0"/>
              </a:rPr>
              <a:t>plantaris</a:t>
            </a:r>
            <a:r>
              <a:rPr lang="en-US" sz="3600" dirty="0">
                <a:latin typeface="Times New Roman" pitchFamily="18" charset="0"/>
                <a:cs typeface="Times New Roman" pitchFamily="18" charset="0"/>
              </a:rPr>
              <a:t> muscle in </a:t>
            </a:r>
            <a:r>
              <a:rPr lang="en-US" sz="3600" dirty="0" smtClean="0">
                <a:latin typeface="Times New Roman" pitchFamily="18" charset="0"/>
                <a:cs typeface="Times New Roman" pitchFamily="18" charset="0"/>
              </a:rPr>
              <a:t>rats</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13.18 </a:t>
            </a:r>
            <a:endParaRPr lang="en-US" dirty="0">
              <a:latin typeface="Times New Roman" pitchFamily="18" charset="0"/>
              <a:cs typeface="Times New Roman" pitchFamily="18" charset="0"/>
            </a:endParaRPr>
          </a:p>
        </p:txBody>
      </p:sp>
      <p:sp>
        <p:nvSpPr>
          <p:cNvPr id="6" name="Rectangle 5"/>
          <p:cNvSpPr/>
          <p:nvPr/>
        </p:nvSpPr>
        <p:spPr>
          <a:xfrm>
            <a:off x="6125061" y="70586"/>
            <a:ext cx="2578674" cy="461665"/>
          </a:xfrm>
          <a:prstGeom prst="rect">
            <a:avLst/>
          </a:prstGeom>
        </p:spPr>
        <p:txBody>
          <a:bodyPr wrap="square">
            <a:spAutoFit/>
          </a:bodyPr>
          <a:lstStyle/>
          <a:p>
            <a:r>
              <a:rPr lang="en-US" sz="2400" dirty="0" err="1" smtClean="0">
                <a:latin typeface="Times New Roman" pitchFamily="18" charset="0"/>
                <a:cs typeface="Times New Roman" pitchFamily="18" charset="0"/>
              </a:rPr>
              <a:t>Plantaris</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wet </a:t>
            </a:r>
            <a:r>
              <a:rPr lang="en-US" sz="2400" dirty="0" smtClean="0">
                <a:latin typeface="Times New Roman" pitchFamily="18" charset="0"/>
                <a:cs typeface="Times New Roman" pitchFamily="18" charset="0"/>
              </a:rPr>
              <a:t>mass</a:t>
            </a:r>
          </a:p>
        </p:txBody>
      </p:sp>
      <p:sp>
        <p:nvSpPr>
          <p:cNvPr id="8" name="Rectangle 7"/>
          <p:cNvSpPr/>
          <p:nvPr/>
        </p:nvSpPr>
        <p:spPr>
          <a:xfrm>
            <a:off x="4984433" y="2656300"/>
            <a:ext cx="2595606" cy="461665"/>
          </a:xfrm>
          <a:prstGeom prst="rect">
            <a:avLst/>
          </a:prstGeom>
        </p:spPr>
        <p:txBody>
          <a:bodyPr wrap="square">
            <a:spAutoFit/>
          </a:bodyPr>
          <a:lstStyle/>
          <a:p>
            <a:r>
              <a:rPr lang="en-US" sz="2400" dirty="0" smtClean="0">
                <a:latin typeface="Times New Roman" pitchFamily="18" charset="0"/>
                <a:cs typeface="Times New Roman" pitchFamily="18" charset="0"/>
              </a:rPr>
              <a:t>Total </a:t>
            </a:r>
            <a:r>
              <a:rPr lang="en-US" sz="2400" dirty="0">
                <a:latin typeface="Times New Roman" pitchFamily="18" charset="0"/>
                <a:cs typeface="Times New Roman" pitchFamily="18" charset="0"/>
              </a:rPr>
              <a:t>muscle </a:t>
            </a:r>
            <a:r>
              <a:rPr lang="en-US" sz="2400" dirty="0" smtClean="0">
                <a:latin typeface="Times New Roman" pitchFamily="18" charset="0"/>
                <a:cs typeface="Times New Roman" pitchFamily="18" charset="0"/>
              </a:rPr>
              <a:t>DNA</a:t>
            </a:r>
          </a:p>
        </p:txBody>
      </p:sp>
    </p:spTree>
    <p:extLst>
      <p:ext uri="{BB962C8B-B14F-4D97-AF65-F5344CB8AC3E}">
        <p14:creationId xmlns:p14="http://schemas.microsoft.com/office/powerpoint/2010/main" val="8393949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3_15"/>
          <p:cNvPicPr>
            <a:picLocks noChangeAspect="1"/>
          </p:cNvPicPr>
          <p:nvPr/>
        </p:nvPicPr>
        <p:blipFill>
          <a:blip r:embed="rId3" cstate="print"/>
          <a:srcRect/>
          <a:stretch>
            <a:fillRect/>
          </a:stretch>
        </p:blipFill>
        <p:spPr bwMode="auto">
          <a:xfrm>
            <a:off x="954236" y="1450172"/>
            <a:ext cx="7104883" cy="5143841"/>
          </a:xfrm>
          <a:prstGeom prst="rect">
            <a:avLst/>
          </a:prstGeom>
          <a:noFill/>
          <a:ln w="9525">
            <a:noFill/>
            <a:miter lim="800000"/>
            <a:headEnd/>
            <a:tailEnd/>
          </a:ln>
        </p:spPr>
      </p:pic>
      <p:sp>
        <p:nvSpPr>
          <p:cNvPr id="3" name="Rectangle 2"/>
          <p:cNvSpPr/>
          <p:nvPr/>
        </p:nvSpPr>
        <p:spPr>
          <a:xfrm>
            <a:off x="382248" y="139485"/>
            <a:ext cx="8141820" cy="1200329"/>
          </a:xfrm>
          <a:prstGeom prst="rect">
            <a:avLst/>
          </a:prstGeom>
        </p:spPr>
        <p:txBody>
          <a:bodyPr wrap="square">
            <a:spAutoFit/>
          </a:bodyPr>
          <a:lstStyle/>
          <a:p>
            <a:pPr algn="ctr"/>
            <a:r>
              <a:rPr lang="en-US" sz="3600" dirty="0" smtClean="0">
                <a:latin typeface="Times New Roman" pitchFamily="18" charset="0"/>
                <a:cs typeface="Times New Roman" pitchFamily="18" charset="0"/>
              </a:rPr>
              <a:t>Effect </a:t>
            </a:r>
            <a:r>
              <a:rPr lang="en-US" sz="3600" dirty="0">
                <a:latin typeface="Times New Roman" pitchFamily="18" charset="0"/>
                <a:cs typeface="Times New Roman" pitchFamily="18" charset="0"/>
              </a:rPr>
              <a:t>of removal of the gastrocnemius muscle on the </a:t>
            </a:r>
            <a:r>
              <a:rPr lang="en-US" sz="3600" dirty="0" err="1">
                <a:latin typeface="Times New Roman" pitchFamily="18" charset="0"/>
                <a:cs typeface="Times New Roman" pitchFamily="18" charset="0"/>
              </a:rPr>
              <a:t>plantaris</a:t>
            </a:r>
            <a:r>
              <a:rPr lang="en-US" sz="3600" dirty="0">
                <a:latin typeface="Times New Roman" pitchFamily="18" charset="0"/>
                <a:cs typeface="Times New Roman" pitchFamily="18" charset="0"/>
              </a:rPr>
              <a:t> muscle in </a:t>
            </a:r>
            <a:r>
              <a:rPr lang="en-US" sz="3600" dirty="0" smtClean="0">
                <a:latin typeface="Times New Roman" pitchFamily="18" charset="0"/>
                <a:cs typeface="Times New Roman" pitchFamily="18" charset="0"/>
              </a:rPr>
              <a:t>rats</a:t>
            </a:r>
            <a:endParaRPr lang="en-US" sz="3600" dirty="0">
              <a:latin typeface="Times New Roman" pitchFamily="18" charset="0"/>
              <a:cs typeface="Times New Roman" pitchFamily="18" charset="0"/>
            </a:endParaRPr>
          </a:p>
        </p:txBody>
      </p:sp>
      <p:sp>
        <p:nvSpPr>
          <p:cNvPr id="6" name="Rectangle 5"/>
          <p:cNvSpPr/>
          <p:nvPr/>
        </p:nvSpPr>
        <p:spPr>
          <a:xfrm>
            <a:off x="5889053" y="3712565"/>
            <a:ext cx="2492948" cy="707886"/>
          </a:xfrm>
          <a:prstGeom prst="rect">
            <a:avLst/>
          </a:prstGeom>
        </p:spPr>
        <p:txBody>
          <a:bodyPr wrap="square">
            <a:spAutoFit/>
          </a:bodyPr>
          <a:lstStyle/>
          <a:p>
            <a:r>
              <a:rPr lang="en-US" sz="2000" dirty="0" smtClean="0">
                <a:latin typeface="Times New Roman" pitchFamily="18" charset="0"/>
                <a:cs typeface="Times New Roman" pitchFamily="18" charset="0"/>
              </a:rPr>
              <a:t>% protein </a:t>
            </a:r>
            <a:r>
              <a:rPr lang="en-US" sz="2000" dirty="0">
                <a:latin typeface="Times New Roman" pitchFamily="18" charset="0"/>
                <a:cs typeface="Times New Roman" pitchFamily="18" charset="0"/>
              </a:rPr>
              <a:t>found in connective </a:t>
            </a:r>
            <a:r>
              <a:rPr lang="en-US" sz="2000" dirty="0" smtClean="0">
                <a:latin typeface="Times New Roman" pitchFamily="18" charset="0"/>
                <a:cs typeface="Times New Roman" pitchFamily="18" charset="0"/>
              </a:rPr>
              <a:t>tissues</a:t>
            </a:r>
            <a:endParaRPr lang="en-US" sz="2000" dirty="0">
              <a:latin typeface="Times New Roman" pitchFamily="18" charset="0"/>
              <a:cs typeface="Times New Roman" pitchFamily="18" charset="0"/>
            </a:endParaRPr>
          </a:p>
        </p:txBody>
      </p:sp>
      <p:sp>
        <p:nvSpPr>
          <p:cNvPr id="7" name="Rectangle 6"/>
          <p:cNvSpPr/>
          <p:nvPr/>
        </p:nvSpPr>
        <p:spPr>
          <a:xfrm>
            <a:off x="4702742" y="1250117"/>
            <a:ext cx="4441258" cy="400110"/>
          </a:xfrm>
          <a:prstGeom prst="rect">
            <a:avLst/>
          </a:prstGeom>
        </p:spPr>
        <p:txBody>
          <a:bodyPr wrap="square">
            <a:spAutoFit/>
          </a:bodyPr>
          <a:lstStyle/>
          <a:p>
            <a:r>
              <a:rPr lang="en-US" sz="2000" dirty="0" smtClean="0">
                <a:latin typeface="Times New Roman" pitchFamily="18" charset="0"/>
                <a:cs typeface="Times New Roman" pitchFamily="18" charset="0"/>
              </a:rPr>
              <a:t>% protein </a:t>
            </a:r>
            <a:r>
              <a:rPr lang="en-US" sz="2000" dirty="0">
                <a:latin typeface="Times New Roman" pitchFamily="18" charset="0"/>
                <a:cs typeface="Times New Roman" pitchFamily="18" charset="0"/>
              </a:rPr>
              <a:t>found in muscle cell </a:t>
            </a:r>
            <a:r>
              <a:rPr lang="en-US" sz="2000" dirty="0" smtClean="0">
                <a:latin typeface="Times New Roman" pitchFamily="18" charset="0"/>
                <a:cs typeface="Times New Roman" pitchFamily="18" charset="0"/>
              </a:rPr>
              <a:t>myofibrils</a:t>
            </a:r>
            <a:endParaRPr lang="en-US" sz="2000" dirty="0">
              <a:latin typeface="Times New Roman" pitchFamily="18" charset="0"/>
              <a:cs typeface="Times New Roman" pitchFamily="18" charset="0"/>
            </a:endParaRPr>
          </a:p>
        </p:txBody>
      </p:sp>
      <p:sp>
        <p:nvSpPr>
          <p:cNvPr id="8" name="Rectangle 7"/>
          <p:cNvSpPr/>
          <p:nvPr/>
        </p:nvSpPr>
        <p:spPr>
          <a:xfrm>
            <a:off x="30444" y="3753097"/>
            <a:ext cx="1182893" cy="1477328"/>
          </a:xfrm>
          <a:prstGeom prst="rect">
            <a:avLst/>
          </a:prstGeom>
        </p:spPr>
        <p:txBody>
          <a:bodyPr wrap="square">
            <a:spAutoFit/>
          </a:bodyPr>
          <a:lstStyle/>
          <a:p>
            <a:r>
              <a:rPr lang="en-US" dirty="0" smtClean="0">
                <a:latin typeface="Times New Roman" pitchFamily="18" charset="0"/>
                <a:cs typeface="Times New Roman" pitchFamily="18" charset="0"/>
              </a:rPr>
              <a:t>% protein </a:t>
            </a:r>
            <a:r>
              <a:rPr lang="en-US" dirty="0">
                <a:latin typeface="Times New Roman" pitchFamily="18" charset="0"/>
                <a:cs typeface="Times New Roman" pitchFamily="18" charset="0"/>
              </a:rPr>
              <a:t>found in muscle cell </a:t>
            </a:r>
            <a:r>
              <a:rPr lang="en-US" dirty="0" smtClean="0">
                <a:latin typeface="Times New Roman" pitchFamily="18" charset="0"/>
                <a:cs typeface="Times New Roman" pitchFamily="18" charset="0"/>
              </a:rPr>
              <a:t>cytoplasm</a:t>
            </a:r>
            <a:endParaRPr lang="en-US" dirty="0">
              <a:latin typeface="Times New Roman" pitchFamily="18" charset="0"/>
              <a:cs typeface="Times New Roman" pitchFamily="18" charset="0"/>
            </a:endParaRPr>
          </a:p>
        </p:txBody>
      </p:sp>
      <p:sp>
        <p:nvSpPr>
          <p:cNvPr id="9" name="Rectangle 8"/>
          <p:cNvSpPr/>
          <p:nvPr/>
        </p:nvSpPr>
        <p:spPr>
          <a:xfrm>
            <a:off x="1608452" y="1339814"/>
            <a:ext cx="2591016" cy="400110"/>
          </a:xfrm>
          <a:prstGeom prst="rect">
            <a:avLst/>
          </a:prstGeom>
        </p:spPr>
        <p:txBody>
          <a:bodyPr wrap="square">
            <a:spAutoFit/>
          </a:bodyPr>
          <a:lstStyle/>
          <a:p>
            <a:r>
              <a:rPr lang="en-US" sz="2000" dirty="0" smtClean="0">
                <a:latin typeface="Times New Roman" pitchFamily="18" charset="0"/>
                <a:cs typeface="Times New Roman" pitchFamily="18" charset="0"/>
              </a:rPr>
              <a:t>Total </a:t>
            </a:r>
            <a:r>
              <a:rPr lang="en-US" sz="2000" dirty="0">
                <a:latin typeface="Times New Roman" pitchFamily="18" charset="0"/>
                <a:cs typeface="Times New Roman" pitchFamily="18" charset="0"/>
              </a:rPr>
              <a:t>protein </a:t>
            </a:r>
            <a:r>
              <a:rPr lang="en-US" sz="2000" dirty="0" smtClean="0">
                <a:latin typeface="Times New Roman" pitchFamily="18" charset="0"/>
                <a:cs typeface="Times New Roman" pitchFamily="18" charset="0"/>
              </a:rPr>
              <a:t>mass</a:t>
            </a:r>
            <a:endParaRPr lang="en-US" sz="20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13.19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4914138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04852" y="136690"/>
            <a:ext cx="3195445" cy="5016758"/>
          </a:xfrm>
          <a:prstGeom prst="rect">
            <a:avLst/>
          </a:prstGeom>
        </p:spPr>
        <p:txBody>
          <a:bodyPr wrap="square">
            <a:spAutoFit/>
          </a:bodyPr>
          <a:lstStyle/>
          <a:p>
            <a:r>
              <a:rPr lang="en-US" sz="3200" dirty="0" smtClean="0">
                <a:latin typeface="Times New Roman" pitchFamily="18" charset="0"/>
                <a:cs typeface="Times New Roman" pitchFamily="18" charset="0"/>
              </a:rPr>
              <a:t>Primary muscle </a:t>
            </a:r>
            <a:r>
              <a:rPr lang="en-US" sz="3200" dirty="0">
                <a:latin typeface="Times New Roman" pitchFamily="18" charset="0"/>
                <a:cs typeface="Times New Roman" pitchFamily="18" charset="0"/>
              </a:rPr>
              <a:t>precursor </a:t>
            </a:r>
            <a:r>
              <a:rPr lang="en-US" sz="3200" dirty="0" smtClean="0">
                <a:latin typeface="Times New Roman" pitchFamily="18" charset="0"/>
                <a:cs typeface="Times New Roman" pitchFamily="18" charset="0"/>
              </a:rPr>
              <a:t>cells </a:t>
            </a:r>
            <a:r>
              <a:rPr lang="en-US" sz="3200" dirty="0">
                <a:latin typeface="Times New Roman" pitchFamily="18" charset="0"/>
                <a:cs typeface="Times New Roman" pitchFamily="18" charset="0"/>
              </a:rPr>
              <a:t>maintained </a:t>
            </a:r>
            <a:r>
              <a:rPr lang="en-US" sz="3200" dirty="0" smtClean="0">
                <a:latin typeface="Times New Roman" pitchFamily="18" charset="0"/>
                <a:cs typeface="Times New Roman" pitchFamily="18" charset="0"/>
              </a:rPr>
              <a:t>in </a:t>
            </a:r>
            <a:r>
              <a:rPr lang="en-US" sz="3200" dirty="0">
                <a:latin typeface="Times New Roman" pitchFamily="18" charset="0"/>
                <a:cs typeface="Times New Roman" pitchFamily="18" charset="0"/>
              </a:rPr>
              <a:t>growth medium (P), or allowed to </a:t>
            </a:r>
            <a:r>
              <a:rPr lang="en-US" sz="3200" dirty="0" smtClean="0">
                <a:latin typeface="Times New Roman" pitchFamily="18" charset="0"/>
                <a:cs typeface="Times New Roman" pitchFamily="18" charset="0"/>
              </a:rPr>
              <a:t>differentiate. </a:t>
            </a:r>
            <a:r>
              <a:rPr lang="en-US" sz="3200" dirty="0">
                <a:latin typeface="Times New Roman" pitchFamily="18" charset="0"/>
                <a:cs typeface="Times New Roman" pitchFamily="18" charset="0"/>
              </a:rPr>
              <a:t>Protein expression </a:t>
            </a:r>
            <a:r>
              <a:rPr lang="en-US" sz="3200" dirty="0" smtClean="0">
                <a:latin typeface="Times New Roman" pitchFamily="18" charset="0"/>
                <a:cs typeface="Times New Roman" pitchFamily="18" charset="0"/>
              </a:rPr>
              <a:t>analyzed </a:t>
            </a:r>
            <a:r>
              <a:rPr lang="en-US" sz="3200" dirty="0">
                <a:latin typeface="Times New Roman" pitchFamily="18" charset="0"/>
                <a:cs typeface="Times New Roman" pitchFamily="18" charset="0"/>
              </a:rPr>
              <a:t>using </a:t>
            </a:r>
            <a:r>
              <a:rPr lang="en-US" sz="3200" dirty="0" smtClean="0">
                <a:latin typeface="Times New Roman" pitchFamily="18" charset="0"/>
                <a:cs typeface="Times New Roman" pitchFamily="18" charset="0"/>
              </a:rPr>
              <a:t>antibodies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13.20 </a:t>
            </a:r>
            <a:endParaRPr lang="en-US" dirty="0">
              <a:latin typeface="Times New Roman" pitchFamily="18" charset="0"/>
              <a:cs typeface="Times New Roman" pitchFamily="18" charset="0"/>
            </a:endParaRPr>
          </a:p>
        </p:txBody>
      </p:sp>
      <p:pic>
        <p:nvPicPr>
          <p:cNvPr id="5" name="Picture 4" descr="figure13_23.png"/>
          <p:cNvPicPr/>
          <p:nvPr/>
        </p:nvPicPr>
        <p:blipFill>
          <a:blip r:embed="rId3" cstate="print"/>
          <a:stretch>
            <a:fillRect/>
          </a:stretch>
        </p:blipFill>
        <p:spPr>
          <a:xfrm>
            <a:off x="0" y="136690"/>
            <a:ext cx="5943600" cy="5186045"/>
          </a:xfrm>
          <a:prstGeom prst="rect">
            <a:avLst/>
          </a:prstGeom>
        </p:spPr>
      </p:pic>
    </p:spTree>
    <p:extLst>
      <p:ext uri="{BB962C8B-B14F-4D97-AF65-F5344CB8AC3E}">
        <p14:creationId xmlns:p14="http://schemas.microsoft.com/office/powerpoint/2010/main" val="19237884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rce: projectswol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02626" cy="68807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02626" y="141454"/>
            <a:ext cx="3041374" cy="2308324"/>
          </a:xfrm>
          <a:prstGeom prst="rect">
            <a:avLst/>
          </a:prstGeom>
        </p:spPr>
        <p:txBody>
          <a:bodyPr wrap="square">
            <a:spAutoFit/>
          </a:bodyPr>
          <a:lstStyle/>
          <a:p>
            <a:r>
              <a:rPr lang="en-US" sz="3600" dirty="0" smtClean="0">
                <a:latin typeface="Times New Roman" pitchFamily="18" charset="0"/>
                <a:cs typeface="Times New Roman" pitchFamily="18" charset="0"/>
              </a:rPr>
              <a:t>Gastrocnemius and plantaris </a:t>
            </a:r>
            <a:r>
              <a:rPr lang="en-US" sz="3600" dirty="0">
                <a:latin typeface="Times New Roman" pitchFamily="18" charset="0"/>
                <a:cs typeface="Times New Roman" pitchFamily="18" charset="0"/>
              </a:rPr>
              <a:t>muscle </a:t>
            </a:r>
            <a:r>
              <a:rPr lang="en-US" sz="3600" dirty="0" smtClean="0">
                <a:latin typeface="Times New Roman" pitchFamily="18" charset="0"/>
                <a:cs typeface="Times New Roman" pitchFamily="18" charset="0"/>
              </a:rPr>
              <a:t>in humans</a:t>
            </a:r>
            <a:endParaRPr lang="en-US" sz="3600" dirty="0">
              <a:latin typeface="Times New Roman" pitchFamily="18" charset="0"/>
              <a:cs typeface="Times New Roman" pitchFamily="18" charset="0"/>
            </a:endParaRPr>
          </a:p>
        </p:txBody>
      </p:sp>
      <p:sp>
        <p:nvSpPr>
          <p:cNvPr id="4" name="Rectangle 3"/>
          <p:cNvSpPr/>
          <p:nvPr/>
        </p:nvSpPr>
        <p:spPr>
          <a:xfrm>
            <a:off x="2302494" y="3176388"/>
            <a:ext cx="1842124" cy="244089"/>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11824" y="1734160"/>
            <a:ext cx="1842124" cy="422653"/>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0156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7" y="77582"/>
            <a:ext cx="8327800" cy="646331"/>
          </a:xfrm>
          <a:prstGeom prst="rect">
            <a:avLst/>
          </a:prstGeom>
        </p:spPr>
        <p:txBody>
          <a:bodyPr wrap="square">
            <a:spAutoFit/>
          </a:bodyPr>
          <a:lstStyle/>
          <a:p>
            <a:pPr algn="ctr"/>
            <a:r>
              <a:rPr lang="en-US" sz="3600" i="1" dirty="0" smtClean="0">
                <a:latin typeface="Times New Roman" pitchFamily="18" charset="0"/>
                <a:cs typeface="Times New Roman" pitchFamily="18" charset="0"/>
              </a:rPr>
              <a:t>BME </a:t>
            </a:r>
            <a:r>
              <a:rPr lang="en-US" sz="3600" i="1" dirty="0">
                <a:latin typeface="Times New Roman" pitchFamily="18" charset="0"/>
                <a:cs typeface="Times New Roman" pitchFamily="18" charset="0"/>
              </a:rPr>
              <a:t>13.1: What is in the mixture?</a:t>
            </a: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sp>
        <p:nvSpPr>
          <p:cNvPr id="2" name="Rectangle 1"/>
          <p:cNvSpPr/>
          <p:nvPr/>
        </p:nvSpPr>
        <p:spPr>
          <a:xfrm>
            <a:off x="382247" y="690593"/>
            <a:ext cx="8327800" cy="5262979"/>
          </a:xfrm>
          <a:prstGeom prst="rect">
            <a:avLst/>
          </a:prstGeom>
        </p:spPr>
        <p:txBody>
          <a:bodyPr wrap="square">
            <a:spAutoFit/>
          </a:bodyPr>
          <a:lstStyle/>
          <a:p>
            <a:pPr marL="285750" indent="-285750">
              <a:buFont typeface="Arial" pitchFamily="34" charset="0"/>
              <a:buChar char="•"/>
            </a:pPr>
            <a:endParaRPr lang="en-US" sz="2400" dirty="0" smtClean="0">
              <a:latin typeface="Times New Roman" pitchFamily="18" charset="0"/>
              <a:cs typeface="Times New Roman" pitchFamily="18" charset="0"/>
            </a:endParaRPr>
          </a:p>
          <a:p>
            <a:pPr marL="285750" indent="-285750">
              <a:buFont typeface="Arial" pitchFamily="34" charset="0"/>
              <a:buChar char="•"/>
            </a:pPr>
            <a:endParaRPr lang="en-US" sz="2400" dirty="0">
              <a:latin typeface="Times New Roman" pitchFamily="18" charset="0"/>
              <a:cs typeface="Times New Roman" pitchFamily="18" charset="0"/>
            </a:endParaRPr>
          </a:p>
          <a:p>
            <a:pPr marL="285750" indent="-285750">
              <a:buFont typeface="Arial" pitchFamily="34" charset="0"/>
              <a:buChar char="•"/>
            </a:pPr>
            <a:endParaRPr lang="en-US" sz="2400" dirty="0">
              <a:latin typeface="Times New Roman" pitchFamily="18" charset="0"/>
              <a:cs typeface="Times New Roman" pitchFamily="18" charset="0"/>
            </a:endParaRPr>
          </a:p>
          <a:p>
            <a:pPr marL="285750" indent="-285750">
              <a:buFont typeface="Arial" pitchFamily="34" charset="0"/>
              <a:buChar char="•"/>
            </a:pPr>
            <a:r>
              <a:rPr lang="en-US" sz="2400" dirty="0" smtClean="0">
                <a:latin typeface="Times New Roman" pitchFamily="18" charset="0"/>
                <a:cs typeface="Times New Roman" pitchFamily="18" charset="0"/>
              </a:rPr>
              <a:t>13.1b</a:t>
            </a:r>
            <a:r>
              <a:rPr lang="en-US" sz="2400" dirty="0">
                <a:latin typeface="Times New Roman" pitchFamily="18" charset="0"/>
                <a:cs typeface="Times New Roman" pitchFamily="18" charset="0"/>
              </a:rPr>
              <a:t>: Based on the relative heights of the two peaks in panels (c) and (d) of Figure </a:t>
            </a:r>
            <a:r>
              <a:rPr lang="en-US" sz="2400" dirty="0" smtClean="0">
                <a:latin typeface="Times New Roman" pitchFamily="18" charset="0"/>
                <a:cs typeface="Times New Roman" pitchFamily="18" charset="0"/>
              </a:rPr>
              <a:t>13.2, </a:t>
            </a:r>
            <a:r>
              <a:rPr lang="en-US" sz="2400" dirty="0">
                <a:latin typeface="Times New Roman" pitchFamily="18" charset="0"/>
                <a:cs typeface="Times New Roman" pitchFamily="18" charset="0"/>
              </a:rPr>
              <a:t>do mild sickling individuals have more normal hemoglobin or more sickle-cell hemoglobin? Explain your reasoning</a:t>
            </a:r>
            <a:r>
              <a:rPr lang="en-US" sz="2400" dirty="0" smtClean="0">
                <a:latin typeface="Times New Roman" pitchFamily="18" charset="0"/>
                <a:cs typeface="Times New Roman" pitchFamily="18" charset="0"/>
              </a:rPr>
              <a:t>.</a:t>
            </a: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Left </a:t>
            </a:r>
            <a:r>
              <a:rPr lang="en-US" sz="2400" dirty="0">
                <a:solidFill>
                  <a:srgbClr val="FF0000"/>
                </a:solidFill>
                <a:latin typeface="Times New Roman" pitchFamily="18" charset="0"/>
                <a:cs typeface="Times New Roman" pitchFamily="18" charset="0"/>
              </a:rPr>
              <a:t>peak is higher than </a:t>
            </a:r>
            <a:r>
              <a:rPr lang="en-US" sz="2400" dirty="0" smtClean="0">
                <a:solidFill>
                  <a:srgbClr val="FF0000"/>
                </a:solidFill>
                <a:latin typeface="Times New Roman" pitchFamily="18" charset="0"/>
                <a:cs typeface="Times New Roman" pitchFamily="18" charset="0"/>
              </a:rPr>
              <a:t>right in mild                                  sickling, </a:t>
            </a:r>
            <a:r>
              <a:rPr lang="en-US" sz="2400" dirty="0">
                <a:solidFill>
                  <a:srgbClr val="FF0000"/>
                </a:solidFill>
                <a:latin typeface="Times New Roman" pitchFamily="18" charset="0"/>
                <a:cs typeface="Times New Roman" pitchFamily="18" charset="0"/>
              </a:rPr>
              <a:t>whereas </a:t>
            </a:r>
            <a:r>
              <a:rPr lang="en-US" sz="2400" dirty="0" smtClean="0">
                <a:solidFill>
                  <a:srgbClr val="FF0000"/>
                </a:solidFill>
                <a:latin typeface="Times New Roman" pitchFamily="18" charset="0"/>
                <a:cs typeface="Times New Roman" pitchFamily="18" charset="0"/>
              </a:rPr>
              <a:t>right was </a:t>
            </a:r>
            <a:r>
              <a:rPr lang="en-US" sz="2400" dirty="0">
                <a:solidFill>
                  <a:srgbClr val="FF0000"/>
                </a:solidFill>
                <a:latin typeface="Times New Roman" pitchFamily="18" charset="0"/>
                <a:cs typeface="Times New Roman" pitchFamily="18" charset="0"/>
              </a:rPr>
              <a:t>higher than </a:t>
            </a:r>
            <a:r>
              <a:rPr lang="en-US" sz="2400" dirty="0" smtClean="0">
                <a:solidFill>
                  <a:srgbClr val="FF0000"/>
                </a:solidFill>
                <a:latin typeface="Times New Roman" pitchFamily="18" charset="0"/>
                <a:cs typeface="Times New Roman" pitchFamily="18" charset="0"/>
              </a:rPr>
              <a:t>left                                   in 50-50, suggesting that there was a                                    greater proportion of normal hemoglobin.                                You </a:t>
            </a:r>
            <a:r>
              <a:rPr lang="en-US" sz="2400" dirty="0">
                <a:solidFill>
                  <a:srgbClr val="FF0000"/>
                </a:solidFill>
                <a:latin typeface="Times New Roman" pitchFamily="18" charset="0"/>
                <a:cs typeface="Times New Roman" pitchFamily="18" charset="0"/>
              </a:rPr>
              <a:t>would have to try mixtures of 55-45, </a:t>
            </a:r>
            <a:r>
              <a:rPr lang="en-US" sz="2400" dirty="0" smtClean="0">
                <a:solidFill>
                  <a:srgbClr val="FF0000"/>
                </a:solidFill>
                <a:latin typeface="Times New Roman" pitchFamily="18" charset="0"/>
                <a:cs typeface="Times New Roman" pitchFamily="18" charset="0"/>
              </a:rPr>
              <a:t>                                 60-40</a:t>
            </a:r>
            <a:r>
              <a:rPr lang="en-US" sz="2400" dirty="0">
                <a:solidFill>
                  <a:srgbClr val="FF0000"/>
                </a:solidFill>
                <a:latin typeface="Times New Roman" pitchFamily="18" charset="0"/>
                <a:cs typeface="Times New Roman" pitchFamily="18" charset="0"/>
              </a:rPr>
              <a:t>, 65-35, </a:t>
            </a:r>
            <a:r>
              <a:rPr lang="en-US" sz="2400" dirty="0" smtClean="0">
                <a:solidFill>
                  <a:srgbClr val="FF0000"/>
                </a:solidFill>
                <a:latin typeface="Times New Roman" pitchFamily="18" charset="0"/>
                <a:cs typeface="Times New Roman" pitchFamily="18" charset="0"/>
              </a:rPr>
              <a:t>etc., </a:t>
            </a:r>
            <a:r>
              <a:rPr lang="en-US" sz="2400" dirty="0">
                <a:solidFill>
                  <a:srgbClr val="FF0000"/>
                </a:solidFill>
                <a:latin typeface="Times New Roman" pitchFamily="18" charset="0"/>
                <a:cs typeface="Times New Roman" pitchFamily="18" charset="0"/>
              </a:rPr>
              <a:t>to see which one </a:t>
            </a:r>
            <a:r>
              <a:rPr lang="en-US" sz="2400" dirty="0" smtClean="0">
                <a:solidFill>
                  <a:srgbClr val="FF0000"/>
                </a:solidFill>
                <a:latin typeface="Times New Roman" pitchFamily="18" charset="0"/>
                <a:cs typeface="Times New Roman" pitchFamily="18" charset="0"/>
              </a:rPr>
              <a:t>best                                       matched. </a:t>
            </a:r>
            <a:endParaRPr lang="en-US" sz="2400" dirty="0">
              <a:solidFill>
                <a:srgbClr val="FF0000"/>
              </a:solidFill>
              <a:latin typeface="Times New Roman" pitchFamily="18" charset="0"/>
              <a:cs typeface="Times New Roman" pitchFamily="18" charset="0"/>
            </a:endParaRPr>
          </a:p>
        </p:txBody>
      </p:sp>
      <p:pic>
        <p:nvPicPr>
          <p:cNvPr id="5" name="Picture 4" descr="figure13_4.png"/>
          <p:cNvPicPr/>
          <p:nvPr/>
        </p:nvPicPr>
        <p:blipFill rotWithShape="1">
          <a:blip r:embed="rId3" cstate="print"/>
          <a:srcRect l="48722"/>
          <a:stretch/>
        </p:blipFill>
        <p:spPr>
          <a:xfrm>
            <a:off x="6076950" y="3137416"/>
            <a:ext cx="2966239" cy="3340100"/>
          </a:xfrm>
          <a:prstGeom prst="rect">
            <a:avLst/>
          </a:prstGeom>
        </p:spPr>
      </p:pic>
    </p:spTree>
    <p:extLst>
      <p:ext uri="{BB962C8B-B14F-4D97-AF65-F5344CB8AC3E}">
        <p14:creationId xmlns:p14="http://schemas.microsoft.com/office/powerpoint/2010/main" val="2489625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wer leg mus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54954" cy="5883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3182" y="3403934"/>
            <a:ext cx="1490869" cy="422653"/>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896606" y="2583715"/>
            <a:ext cx="2458348" cy="422653"/>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07300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2247" y="1679690"/>
            <a:ext cx="8357393" cy="4162310"/>
          </a:xfrm>
          <a:prstGeom prst="rect">
            <a:avLst/>
          </a:prstGeom>
        </p:spPr>
      </p:pic>
      <p:sp>
        <p:nvSpPr>
          <p:cNvPr id="3" name="Rectangle 2"/>
          <p:cNvSpPr/>
          <p:nvPr/>
        </p:nvSpPr>
        <p:spPr>
          <a:xfrm>
            <a:off x="382247" y="82557"/>
            <a:ext cx="8482783" cy="1569660"/>
          </a:xfrm>
          <a:prstGeom prst="rect">
            <a:avLst/>
          </a:prstGeom>
        </p:spPr>
        <p:txBody>
          <a:bodyPr wrap="square">
            <a:spAutoFit/>
          </a:bodyPr>
          <a:lstStyle/>
          <a:p>
            <a:r>
              <a:rPr lang="en-US" sz="3200" dirty="0" smtClean="0">
                <a:latin typeface="Times New Roman" pitchFamily="18" charset="0"/>
                <a:cs typeface="Times New Roman" pitchFamily="18" charset="0"/>
              </a:rPr>
              <a:t>Average </a:t>
            </a:r>
            <a:r>
              <a:rPr lang="en-US" sz="3200" dirty="0">
                <a:latin typeface="Times New Roman" pitchFamily="18" charset="0"/>
                <a:cs typeface="Times New Roman" pitchFamily="18" charset="0"/>
              </a:rPr>
              <a:t>myofibril cross-sectional area (XSA) </a:t>
            </a:r>
            <a:r>
              <a:rPr lang="en-US" sz="3200" dirty="0" smtClean="0">
                <a:latin typeface="Times New Roman" pitchFamily="18" charset="0"/>
                <a:cs typeface="Times New Roman" pitchFamily="18" charset="0"/>
              </a:rPr>
              <a:t>in muscles of normal, no-necdin, </a:t>
            </a:r>
            <a:r>
              <a:rPr lang="en-US" sz="3200" dirty="0">
                <a:latin typeface="Times New Roman" pitchFamily="18" charset="0"/>
                <a:cs typeface="Times New Roman" pitchFamily="18" charset="0"/>
              </a:rPr>
              <a:t>and </a:t>
            </a:r>
            <a:r>
              <a:rPr lang="en-US" sz="3200" dirty="0" smtClean="0">
                <a:latin typeface="Times New Roman" pitchFamily="18" charset="0"/>
                <a:cs typeface="Times New Roman" pitchFamily="18" charset="0"/>
              </a:rPr>
              <a:t>necdin-overexpressing </a:t>
            </a:r>
            <a:r>
              <a:rPr lang="en-US" sz="3200" dirty="0">
                <a:latin typeface="Times New Roman" pitchFamily="18" charset="0"/>
                <a:cs typeface="Times New Roman" pitchFamily="18" charset="0"/>
              </a:rPr>
              <a:t>mice of </a:t>
            </a:r>
            <a:r>
              <a:rPr lang="en-US" sz="3200" dirty="0" smtClean="0">
                <a:latin typeface="Times New Roman" pitchFamily="18" charset="0"/>
                <a:cs typeface="Times New Roman" pitchFamily="18" charset="0"/>
              </a:rPr>
              <a:t>different ages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13.21 </a:t>
            </a:r>
            <a:endParaRPr lang="en-US" dirty="0">
              <a:latin typeface="Times New Roman" pitchFamily="18" charset="0"/>
              <a:cs typeface="Times New Roman" pitchFamily="18" charset="0"/>
            </a:endParaRPr>
          </a:p>
        </p:txBody>
      </p:sp>
      <p:sp>
        <p:nvSpPr>
          <p:cNvPr id="6" name="Rectangle 5"/>
          <p:cNvSpPr/>
          <p:nvPr/>
        </p:nvSpPr>
        <p:spPr>
          <a:xfrm>
            <a:off x="2670553" y="5692685"/>
            <a:ext cx="3906169" cy="1200329"/>
          </a:xfrm>
          <a:prstGeom prst="rect">
            <a:avLst/>
          </a:prstGeom>
        </p:spPr>
        <p:txBody>
          <a:bodyPr wrap="square">
            <a:spAutoFit/>
          </a:bodyPr>
          <a:lstStyle/>
          <a:p>
            <a:r>
              <a:rPr lang="en-US" sz="2400" dirty="0" smtClean="0">
                <a:latin typeface="Times New Roman" pitchFamily="18" charset="0"/>
                <a:cs typeface="Times New Roman" pitchFamily="18" charset="0"/>
              </a:rPr>
              <a:t>What is the effect of necdin, based on absence of necdin or overabundance of necdin?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23439226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985" y="136176"/>
            <a:ext cx="8668323" cy="646331"/>
          </a:xfrm>
          <a:prstGeom prst="rect">
            <a:avLst/>
          </a:prstGeom>
        </p:spPr>
        <p:txBody>
          <a:bodyPr wrap="square">
            <a:spAutoFit/>
          </a:bodyPr>
          <a:lstStyle/>
          <a:p>
            <a:r>
              <a:rPr lang="en-US" sz="3600" dirty="0" smtClean="0">
                <a:latin typeface="Times New Roman" pitchFamily="18" charset="0"/>
                <a:cs typeface="Times New Roman" pitchFamily="18" charset="0"/>
              </a:rPr>
              <a:t>Summarizing the Cell as the Big Idea so far</a:t>
            </a:r>
            <a:endParaRPr lang="en-US" sz="3600" dirty="0">
              <a:latin typeface="Times New Roman" pitchFamily="18" charset="0"/>
              <a:cs typeface="Times New Roman" pitchFamily="18" charset="0"/>
            </a:endParaRPr>
          </a:p>
        </p:txBody>
      </p:sp>
      <p:sp>
        <p:nvSpPr>
          <p:cNvPr id="6" name="Rectangle 5"/>
          <p:cNvSpPr/>
          <p:nvPr/>
        </p:nvSpPr>
        <p:spPr>
          <a:xfrm>
            <a:off x="123985" y="789730"/>
            <a:ext cx="8826584" cy="5386090"/>
          </a:xfrm>
          <a:prstGeom prst="rect">
            <a:avLst/>
          </a:prstGeom>
        </p:spPr>
        <p:txBody>
          <a:bodyPr wrap="square">
            <a:spAutoFit/>
          </a:bodyPr>
          <a:lstStyle/>
          <a:p>
            <a:r>
              <a:rPr lang="en-US" sz="2800" dirty="0" smtClean="0">
                <a:latin typeface="Times New Roman" pitchFamily="18" charset="0"/>
                <a:cs typeface="Times New Roman" pitchFamily="18" charset="0"/>
              </a:rPr>
              <a:t>Main themes to </a:t>
            </a:r>
            <a:r>
              <a:rPr lang="en-US" sz="2800" dirty="0">
                <a:latin typeface="Times New Roman" pitchFamily="18" charset="0"/>
                <a:cs typeface="Times New Roman" pitchFamily="18" charset="0"/>
              </a:rPr>
              <a:t>integrate throughout the Big Idea</a:t>
            </a:r>
          </a:p>
          <a:p>
            <a:pPr marL="457200" indent="-457200">
              <a:buFont typeface="Arial" pitchFamily="34" charset="0"/>
              <a:buChar char="•"/>
            </a:pPr>
            <a:r>
              <a:rPr lang="en-US" sz="2400" dirty="0" smtClean="0">
                <a:latin typeface="Times New Roman" pitchFamily="18" charset="0"/>
                <a:cs typeface="Times New Roman" pitchFamily="18" charset="0"/>
              </a:rPr>
              <a:t>All </a:t>
            </a:r>
            <a:r>
              <a:rPr lang="en-US" sz="2400" dirty="0">
                <a:latin typeface="Times New Roman" pitchFamily="18" charset="0"/>
                <a:cs typeface="Times New Roman" pitchFamily="18" charset="0"/>
              </a:rPr>
              <a:t>cells come from preexisting </a:t>
            </a:r>
            <a:r>
              <a:rPr lang="en-US" sz="2400" dirty="0" smtClean="0">
                <a:latin typeface="Times New Roman" pitchFamily="18" charset="0"/>
                <a:cs typeface="Times New Roman" pitchFamily="18" charset="0"/>
              </a:rPr>
              <a:t>cells (evolution).</a:t>
            </a:r>
            <a:endParaRPr lang="en-US" sz="2400" dirty="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Cells </a:t>
            </a:r>
            <a:r>
              <a:rPr lang="en-US" sz="2400" dirty="0">
                <a:latin typeface="Times New Roman" pitchFamily="18" charset="0"/>
                <a:cs typeface="Times New Roman" pitchFamily="18" charset="0"/>
              </a:rPr>
              <a:t>maintain internal environments that differ from their external </a:t>
            </a:r>
            <a:r>
              <a:rPr lang="en-US" sz="2400" dirty="0" smtClean="0">
                <a:latin typeface="Times New Roman" pitchFamily="18" charset="0"/>
                <a:cs typeface="Times New Roman" pitchFamily="18" charset="0"/>
              </a:rPr>
              <a:t>environments (homeostasis).</a:t>
            </a:r>
            <a:endParaRPr lang="en-US" sz="2400" dirty="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Cell </a:t>
            </a:r>
            <a:r>
              <a:rPr lang="en-US" sz="2400" dirty="0">
                <a:latin typeface="Times New Roman" pitchFamily="18" charset="0"/>
                <a:cs typeface="Times New Roman" pitchFamily="18" charset="0"/>
              </a:rPr>
              <a:t>structure defines cell </a:t>
            </a:r>
            <a:r>
              <a:rPr lang="en-US" sz="2400" dirty="0" smtClean="0">
                <a:latin typeface="Times New Roman" pitchFamily="18" charset="0"/>
                <a:cs typeface="Times New Roman" pitchFamily="18" charset="0"/>
              </a:rPr>
              <a:t>function (emergent properties, evolution).</a:t>
            </a:r>
            <a:endParaRPr lang="en-US" sz="2400" dirty="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Cells </a:t>
            </a:r>
            <a:r>
              <a:rPr lang="en-US" sz="2400" dirty="0">
                <a:latin typeface="Times New Roman" pitchFamily="18" charset="0"/>
                <a:cs typeface="Times New Roman" pitchFamily="18" charset="0"/>
              </a:rPr>
              <a:t>communicate with other </a:t>
            </a:r>
            <a:r>
              <a:rPr lang="en-US" sz="2400" dirty="0" smtClean="0">
                <a:latin typeface="Times New Roman" pitchFamily="18" charset="0"/>
                <a:cs typeface="Times New Roman" pitchFamily="18" charset="0"/>
              </a:rPr>
              <a:t>cells (information). </a:t>
            </a:r>
            <a:endParaRPr lang="en-US" sz="24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Themes evident in 13.3</a:t>
            </a:r>
          </a:p>
          <a:p>
            <a:pPr marL="457200" indent="-457200">
              <a:buFont typeface="Arial" pitchFamily="34" charset="0"/>
              <a:buChar char="•"/>
            </a:pPr>
            <a:r>
              <a:rPr lang="en-US" sz="2400" dirty="0">
                <a:latin typeface="Times New Roman" pitchFamily="18" charset="0"/>
                <a:cs typeface="Times New Roman" pitchFamily="18" charset="0"/>
              </a:rPr>
              <a:t>Muscle cells have many structural adaptations</a:t>
            </a:r>
          </a:p>
          <a:p>
            <a:pPr marL="457200" indent="-457200">
              <a:buFont typeface="Arial" pitchFamily="34" charset="0"/>
              <a:buChar char="•"/>
            </a:pPr>
            <a:r>
              <a:rPr lang="en-US" sz="2400" dirty="0" smtClean="0">
                <a:latin typeface="Times New Roman" pitchFamily="18" charset="0"/>
                <a:cs typeface="Times New Roman" pitchFamily="18" charset="0"/>
              </a:rPr>
              <a:t>Structure is </a:t>
            </a:r>
            <a:r>
              <a:rPr lang="en-US" sz="2400" dirty="0">
                <a:latin typeface="Times New Roman" pitchFamily="18" charset="0"/>
                <a:cs typeface="Times New Roman" pitchFamily="18" charset="0"/>
              </a:rPr>
              <a:t>related to </a:t>
            </a:r>
            <a:r>
              <a:rPr lang="en-US" sz="2400" dirty="0" smtClean="0">
                <a:latin typeface="Times New Roman" pitchFamily="18" charset="0"/>
                <a:cs typeface="Times New Roman" pitchFamily="18" charset="0"/>
              </a:rPr>
              <a:t>function</a:t>
            </a:r>
          </a:p>
          <a:p>
            <a:pPr marL="457200" indent="-457200">
              <a:buFont typeface="Arial" pitchFamily="34" charset="0"/>
              <a:buChar char="•"/>
            </a:pPr>
            <a:r>
              <a:rPr lang="en-US" sz="2400" dirty="0" smtClean="0">
                <a:latin typeface="Times New Roman" pitchFamily="18" charset="0"/>
                <a:cs typeface="Times New Roman" pitchFamily="18" charset="0"/>
              </a:rPr>
              <a:t>Other cells communicate to cause proliferation and differentiation</a:t>
            </a:r>
          </a:p>
          <a:p>
            <a:pPr marL="457200" indent="-457200">
              <a:buFont typeface="Arial" pitchFamily="34" charset="0"/>
              <a:buChar char="•"/>
            </a:pPr>
            <a:r>
              <a:rPr lang="en-US" sz="2400" dirty="0" smtClean="0">
                <a:latin typeface="Times New Roman" pitchFamily="18" charset="0"/>
                <a:cs typeface="Times New Roman" pitchFamily="18" charset="0"/>
              </a:rPr>
              <a:t>Internal environment is important in muscle cell contraction</a:t>
            </a:r>
          </a:p>
          <a:p>
            <a:pPr marL="457200" indent="-457200">
              <a:buFont typeface="Arial" pitchFamily="34" charset="0"/>
              <a:buChar char="•"/>
            </a:pPr>
            <a:r>
              <a:rPr lang="en-US" sz="2400" dirty="0" smtClean="0">
                <a:latin typeface="Times New Roman" pitchFamily="18" charset="0"/>
                <a:cs typeface="Times New Roman" pitchFamily="18" charset="0"/>
              </a:rPr>
              <a:t>When </a:t>
            </a:r>
            <a:r>
              <a:rPr lang="en-US" sz="2400" dirty="0">
                <a:latin typeface="Times New Roman" pitchFamily="18" charset="0"/>
                <a:cs typeface="Times New Roman" pitchFamily="18" charset="0"/>
              </a:rPr>
              <a:t>many myofibrils are bundled together into a muscle, simultaneous contraction allows the muscle to perform work.  </a:t>
            </a: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2274180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8" y="278970"/>
            <a:ext cx="8358796" cy="1569660"/>
          </a:xfrm>
          <a:prstGeom prst="rect">
            <a:avLst/>
          </a:prstGeom>
        </p:spPr>
        <p:txBody>
          <a:bodyPr wrap="square">
            <a:spAutoFit/>
          </a:bodyPr>
          <a:lstStyle/>
          <a:p>
            <a:r>
              <a:rPr lang="en-US" sz="3200" i="1" dirty="0">
                <a:latin typeface="Times New Roman" pitchFamily="18" charset="0"/>
                <a:cs typeface="Times New Roman" pitchFamily="18" charset="0"/>
              </a:rPr>
              <a:t>Ethical, Legal, and Social Implications Box </a:t>
            </a:r>
            <a:r>
              <a:rPr lang="en-US" sz="3200" i="1" dirty="0" smtClean="0">
                <a:latin typeface="Times New Roman" pitchFamily="18" charset="0"/>
                <a:cs typeface="Times New Roman" pitchFamily="18" charset="0"/>
              </a:rPr>
              <a:t>13.3: What </a:t>
            </a:r>
            <a:r>
              <a:rPr lang="en-US" sz="3200" i="1" dirty="0">
                <a:latin typeface="Times New Roman" pitchFamily="18" charset="0"/>
                <a:cs typeface="Times New Roman" pitchFamily="18" charset="0"/>
              </a:rPr>
              <a:t>are the consequences of performance-enhancing drugs?</a:t>
            </a:r>
          </a:p>
        </p:txBody>
      </p:sp>
      <p:sp>
        <p:nvSpPr>
          <p:cNvPr id="2" name="Rectangle 1"/>
          <p:cNvSpPr/>
          <p:nvPr/>
        </p:nvSpPr>
        <p:spPr>
          <a:xfrm>
            <a:off x="444240" y="1848630"/>
            <a:ext cx="8358796" cy="3539430"/>
          </a:xfrm>
          <a:prstGeom prst="rect">
            <a:avLst/>
          </a:prstGeom>
        </p:spPr>
        <p:txBody>
          <a:bodyPr wrap="square">
            <a:spAutoFit/>
          </a:bodyPr>
          <a:lstStyle/>
          <a:p>
            <a:pPr marL="285750" lvl="0" indent="-285750">
              <a:buFont typeface="Arial" pitchFamily="34" charset="0"/>
              <a:buChar char="•"/>
            </a:pPr>
            <a:r>
              <a:rPr lang="en-US" sz="2800" dirty="0" smtClean="0">
                <a:latin typeface="Times New Roman" pitchFamily="18" charset="0"/>
                <a:cs typeface="Times New Roman" pitchFamily="18" charset="0"/>
              </a:rPr>
              <a:t>Explain </a:t>
            </a:r>
            <a:r>
              <a:rPr lang="en-US" sz="2800" dirty="0">
                <a:latin typeface="Times New Roman" pitchFamily="18" charset="0"/>
                <a:cs typeface="Times New Roman" pitchFamily="18" charset="0"/>
              </a:rPr>
              <a:t>how the use of PEDs by some athletes creates an arms race among athletes of a particular sport.</a:t>
            </a:r>
          </a:p>
          <a:p>
            <a:pPr marL="285750" lvl="0" indent="-285750">
              <a:buFont typeface="Arial" pitchFamily="34" charset="0"/>
              <a:buChar char="•"/>
            </a:pPr>
            <a:r>
              <a:rPr lang="en-US" sz="2800" dirty="0" smtClean="0">
                <a:latin typeface="Times New Roman" pitchFamily="18" charset="0"/>
                <a:cs typeface="Times New Roman" pitchFamily="18" charset="0"/>
              </a:rPr>
              <a:t>Do </a:t>
            </a:r>
            <a:r>
              <a:rPr lang="en-US" sz="2800" dirty="0">
                <a:latin typeface="Times New Roman" pitchFamily="18" charset="0"/>
                <a:cs typeface="Times New Roman" pitchFamily="18" charset="0"/>
              </a:rPr>
              <a:t>you agree that using PEDs is akin to cheating in sports?  Why or why not?</a:t>
            </a:r>
          </a:p>
          <a:p>
            <a:pPr marL="285750" lvl="0" indent="-285750">
              <a:buFont typeface="Arial" pitchFamily="34" charset="0"/>
              <a:buChar char="•"/>
            </a:pPr>
            <a:r>
              <a:rPr lang="en-US" sz="2800" dirty="0" smtClean="0">
                <a:latin typeface="Times New Roman" pitchFamily="18" charset="0"/>
                <a:cs typeface="Times New Roman" pitchFamily="18" charset="0"/>
              </a:rPr>
              <a:t>Using </a:t>
            </a:r>
            <a:r>
              <a:rPr lang="en-US" sz="2800" dirty="0">
                <a:latin typeface="Times New Roman" pitchFamily="18" charset="0"/>
                <a:cs typeface="Times New Roman" pitchFamily="18" charset="0"/>
              </a:rPr>
              <a:t>PEDs such as caffeine and other stimulants is common in schools and universities.  Do you agree or disagree that the use of these drugs is analogous to the use of steroids in sports?</a:t>
            </a:r>
          </a:p>
        </p:txBody>
      </p:sp>
    </p:spTree>
    <p:extLst>
      <p:ext uri="{BB962C8B-B14F-4D97-AF65-F5344CB8AC3E}">
        <p14:creationId xmlns:p14="http://schemas.microsoft.com/office/powerpoint/2010/main" val="37294805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w="9525">
            <a:noFill/>
            <a:miter lim="800000"/>
            <a:headEnd/>
            <a:tailEnd/>
          </a:ln>
        </p:spPr>
        <p:txBody>
          <a:bodyPr>
            <a:spAutoFit/>
          </a:bodyPr>
          <a:lstStyle/>
          <a:p>
            <a:pPr algn="ctr"/>
            <a:r>
              <a:rPr lang="en-US" sz="4800">
                <a:latin typeface="Times New Roman" pitchFamily="18" charset="0"/>
              </a:rPr>
              <a:t>Integrating Concepts in Biology</a:t>
            </a:r>
          </a:p>
        </p:txBody>
      </p:sp>
      <p:sp>
        <p:nvSpPr>
          <p:cNvPr id="2051" name="TextBox 2"/>
          <p:cNvSpPr txBox="1">
            <a:spLocks noChangeArrowheads="1"/>
          </p:cNvSpPr>
          <p:nvPr/>
        </p:nvSpPr>
        <p:spPr bwMode="auto">
          <a:xfrm>
            <a:off x="0" y="1811379"/>
            <a:ext cx="9144000" cy="1569660"/>
          </a:xfrm>
          <a:prstGeom prst="rect">
            <a:avLst/>
          </a:prstGeom>
          <a:noFill/>
          <a:ln w="9525">
            <a:noFill/>
            <a:miter lim="800000"/>
            <a:headEnd/>
            <a:tailEnd/>
          </a:ln>
        </p:spPr>
        <p:txBody>
          <a:bodyPr>
            <a:spAutoFit/>
          </a:bodyPr>
          <a:lstStyle/>
          <a:p>
            <a:pPr algn="ctr"/>
            <a:r>
              <a:rPr lang="en-US" sz="3200" dirty="0" smtClean="0">
                <a:latin typeface="Times New Roman" pitchFamily="18" charset="0"/>
                <a:cs typeface="Times New Roman" pitchFamily="18" charset="0"/>
              </a:rPr>
              <a:t>Chapter 13: Cells at the Organismal Level</a:t>
            </a:r>
          </a:p>
          <a:p>
            <a:pPr algn="ctr"/>
            <a:endParaRPr lang="en-US" sz="3200" dirty="0">
              <a:latin typeface="Times New Roman" pitchFamily="18" charset="0"/>
              <a:cs typeface="Times New Roman" pitchFamily="18" charset="0"/>
            </a:endParaRPr>
          </a:p>
          <a:p>
            <a:pPr algn="ctr"/>
            <a:r>
              <a:rPr lang="en-US" sz="3200" dirty="0" smtClean="0">
                <a:latin typeface="Times New Roman" pitchFamily="18" charset="0"/>
                <a:cs typeface="Times New Roman" pitchFamily="18" charset="0"/>
              </a:rPr>
              <a:t>Section 13.4 </a:t>
            </a:r>
            <a:r>
              <a:rPr lang="en-US" sz="3200" dirty="0">
                <a:latin typeface="Times New Roman" pitchFamily="18" charset="0"/>
                <a:cs typeface="Times New Roman" pitchFamily="18" charset="0"/>
              </a:rPr>
              <a:t>How does a Venus flytrap catch its </a:t>
            </a:r>
            <a:r>
              <a:rPr lang="en-US" sz="3200" dirty="0" smtClean="0">
                <a:latin typeface="Times New Roman" pitchFamily="18" charset="0"/>
                <a:cs typeface="Times New Roman" pitchFamily="18" charset="0"/>
              </a:rPr>
              <a:t>prey?</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14097366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78" y="211382"/>
            <a:ext cx="5925562" cy="1200329"/>
          </a:xfrm>
          <a:prstGeom prst="rect">
            <a:avLst/>
          </a:prstGeom>
        </p:spPr>
        <p:txBody>
          <a:bodyPr wrap="square">
            <a:spAutoFit/>
          </a:bodyPr>
          <a:lstStyle/>
          <a:p>
            <a:r>
              <a:rPr lang="en-US" sz="3600" dirty="0" smtClean="0">
                <a:latin typeface="Times New Roman" pitchFamily="18" charset="0"/>
                <a:cs typeface="Times New Roman" pitchFamily="18" charset="0"/>
              </a:rPr>
              <a:t>The </a:t>
            </a:r>
            <a:r>
              <a:rPr lang="en-US" sz="3600" dirty="0">
                <a:latin typeface="Times New Roman" pitchFamily="18" charset="0"/>
                <a:cs typeface="Times New Roman" pitchFamily="18" charset="0"/>
              </a:rPr>
              <a:t>Venus flytrap (</a:t>
            </a:r>
            <a:r>
              <a:rPr lang="en-US" sz="3600" i="1" dirty="0" err="1">
                <a:latin typeface="Times New Roman" pitchFamily="18" charset="0"/>
                <a:cs typeface="Times New Roman" pitchFamily="18" charset="0"/>
              </a:rPr>
              <a:t>Dionaea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muscipula</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13.22 </a:t>
            </a:r>
            <a:endParaRPr lang="en-US" dirty="0">
              <a:latin typeface="Times New Roman" pitchFamily="18" charset="0"/>
              <a:cs typeface="Times New Roman" pitchFamily="18" charset="0"/>
            </a:endParaRPr>
          </a:p>
        </p:txBody>
      </p:sp>
      <p:pic>
        <p:nvPicPr>
          <p:cNvPr id="5" name="Picture 4" descr="figure13_25c.png"/>
          <p:cNvPicPr/>
          <p:nvPr/>
        </p:nvPicPr>
        <p:blipFill>
          <a:blip r:embed="rId3" cstate="print"/>
          <a:stretch>
            <a:fillRect/>
          </a:stretch>
        </p:blipFill>
        <p:spPr>
          <a:xfrm>
            <a:off x="6307811" y="211382"/>
            <a:ext cx="2488355" cy="6367780"/>
          </a:xfrm>
          <a:prstGeom prst="rect">
            <a:avLst/>
          </a:prstGeom>
        </p:spPr>
      </p:pic>
      <p:sp>
        <p:nvSpPr>
          <p:cNvPr id="6" name="Rectangle 5"/>
          <p:cNvSpPr/>
          <p:nvPr/>
        </p:nvSpPr>
        <p:spPr>
          <a:xfrm>
            <a:off x="2370667" y="1715952"/>
            <a:ext cx="3673673" cy="523220"/>
          </a:xfrm>
          <a:prstGeom prst="rect">
            <a:avLst/>
          </a:prstGeom>
        </p:spPr>
        <p:txBody>
          <a:bodyPr wrap="square">
            <a:spAutoFit/>
          </a:bodyPr>
          <a:lstStyle/>
          <a:p>
            <a:r>
              <a:rPr lang="en-US" sz="2800" dirty="0" smtClean="0">
                <a:latin typeface="Times New Roman" pitchFamily="18" charset="0"/>
                <a:cs typeface="Times New Roman" pitchFamily="18" charset="0"/>
              </a:rPr>
              <a:t>multiple </a:t>
            </a:r>
            <a:r>
              <a:rPr lang="en-US" sz="2800" dirty="0">
                <a:latin typeface="Times New Roman" pitchFamily="18" charset="0"/>
                <a:cs typeface="Times New Roman" pitchFamily="18" charset="0"/>
              </a:rPr>
              <a:t>leaf </a:t>
            </a:r>
            <a:r>
              <a:rPr lang="en-US" sz="2800" dirty="0" smtClean="0">
                <a:latin typeface="Times New Roman" pitchFamily="18" charset="0"/>
                <a:cs typeface="Times New Roman" pitchFamily="18" charset="0"/>
              </a:rPr>
              <a:t>traps</a:t>
            </a:r>
            <a:endParaRPr lang="en-US" sz="2800" dirty="0">
              <a:latin typeface="Times New Roman" pitchFamily="18" charset="0"/>
              <a:cs typeface="Times New Roman" pitchFamily="18" charset="0"/>
            </a:endParaRPr>
          </a:p>
        </p:txBody>
      </p:sp>
      <p:sp>
        <p:nvSpPr>
          <p:cNvPr id="7" name="Rectangle 6"/>
          <p:cNvSpPr/>
          <p:nvPr/>
        </p:nvSpPr>
        <p:spPr>
          <a:xfrm>
            <a:off x="2370667" y="3395272"/>
            <a:ext cx="3808832" cy="523220"/>
          </a:xfrm>
          <a:prstGeom prst="rect">
            <a:avLst/>
          </a:prstGeom>
        </p:spPr>
        <p:txBody>
          <a:bodyPr wrap="square">
            <a:spAutoFit/>
          </a:bodyPr>
          <a:lstStyle/>
          <a:p>
            <a:r>
              <a:rPr lang="en-US" sz="2800" dirty="0" smtClean="0">
                <a:latin typeface="Times New Roman" pitchFamily="18" charset="0"/>
                <a:cs typeface="Times New Roman" pitchFamily="18" charset="0"/>
              </a:rPr>
              <a:t>close </a:t>
            </a:r>
            <a:r>
              <a:rPr lang="en-US" sz="2800" dirty="0">
                <a:latin typeface="Times New Roman" pitchFamily="18" charset="0"/>
                <a:cs typeface="Times New Roman" pitchFamily="18" charset="0"/>
              </a:rPr>
              <a:t>up of one </a:t>
            </a:r>
            <a:r>
              <a:rPr lang="en-US" sz="2800" dirty="0" smtClean="0">
                <a:latin typeface="Times New Roman" pitchFamily="18" charset="0"/>
                <a:cs typeface="Times New Roman" pitchFamily="18" charset="0"/>
              </a:rPr>
              <a:t>leaf</a:t>
            </a:r>
            <a:endParaRPr lang="en-US" sz="2800" dirty="0">
              <a:latin typeface="Times New Roman" pitchFamily="18" charset="0"/>
              <a:cs typeface="Times New Roman" pitchFamily="18" charset="0"/>
            </a:endParaRPr>
          </a:p>
        </p:txBody>
      </p:sp>
      <p:cxnSp>
        <p:nvCxnSpPr>
          <p:cNvPr id="8" name="Straight Arrow Connector 7"/>
          <p:cNvCxnSpPr/>
          <p:nvPr/>
        </p:nvCxnSpPr>
        <p:spPr>
          <a:xfrm flipV="1">
            <a:off x="5063067" y="1540933"/>
            <a:ext cx="1244744" cy="4366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421968" y="3438567"/>
            <a:ext cx="1740832" cy="218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048934" y="5153908"/>
            <a:ext cx="3808832" cy="523220"/>
          </a:xfrm>
          <a:prstGeom prst="rect">
            <a:avLst/>
          </a:prstGeom>
        </p:spPr>
        <p:txBody>
          <a:bodyPr wrap="square">
            <a:spAutoFit/>
          </a:bodyPr>
          <a:lstStyle/>
          <a:p>
            <a:r>
              <a:rPr lang="en-US" sz="2800" dirty="0" smtClean="0">
                <a:latin typeface="Times New Roman" pitchFamily="18" charset="0"/>
                <a:cs typeface="Times New Roman" pitchFamily="18" charset="0"/>
              </a:rPr>
              <a:t>close </a:t>
            </a:r>
            <a:r>
              <a:rPr lang="en-US" sz="2800" dirty="0">
                <a:latin typeface="Times New Roman" pitchFamily="18" charset="0"/>
                <a:cs typeface="Times New Roman" pitchFamily="18" charset="0"/>
              </a:rPr>
              <a:t>up of </a:t>
            </a:r>
            <a:r>
              <a:rPr lang="en-US" sz="2800" dirty="0" smtClean="0">
                <a:latin typeface="Times New Roman" pitchFamily="18" charset="0"/>
                <a:cs typeface="Times New Roman" pitchFamily="18" charset="0"/>
              </a:rPr>
              <a:t>trigger hair</a:t>
            </a:r>
            <a:endParaRPr lang="en-US" sz="2800" dirty="0">
              <a:latin typeface="Times New Roman" pitchFamily="18" charset="0"/>
              <a:cs typeface="Times New Roman" pitchFamily="18" charset="0"/>
            </a:endParaRPr>
          </a:p>
        </p:txBody>
      </p:sp>
      <p:cxnSp>
        <p:nvCxnSpPr>
          <p:cNvPr id="12" name="Straight Arrow Connector 11"/>
          <p:cNvCxnSpPr/>
          <p:nvPr/>
        </p:nvCxnSpPr>
        <p:spPr>
          <a:xfrm>
            <a:off x="5421108" y="5415518"/>
            <a:ext cx="15554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2152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 y="1174740"/>
            <a:ext cx="7905750" cy="5524500"/>
          </a:xfrm>
          <a:prstGeom prst="rect">
            <a:avLst/>
          </a:prstGeom>
        </p:spPr>
      </p:pic>
      <p:sp>
        <p:nvSpPr>
          <p:cNvPr id="3" name="Rectangle 2"/>
          <p:cNvSpPr/>
          <p:nvPr/>
        </p:nvSpPr>
        <p:spPr>
          <a:xfrm>
            <a:off x="0" y="53385"/>
            <a:ext cx="9144000" cy="1200329"/>
          </a:xfrm>
          <a:prstGeom prst="rect">
            <a:avLst/>
          </a:prstGeom>
        </p:spPr>
        <p:txBody>
          <a:bodyPr wrap="square">
            <a:spAutoFit/>
          </a:bodyPr>
          <a:lstStyle/>
          <a:p>
            <a:pPr algn="ctr"/>
            <a:r>
              <a:rPr lang="en-US" sz="3600" dirty="0" smtClean="0">
                <a:latin typeface="Times New Roman" pitchFamily="18" charset="0"/>
                <a:cs typeface="Times New Roman" pitchFamily="18" charset="0"/>
              </a:rPr>
              <a:t>Action </a:t>
            </a:r>
            <a:r>
              <a:rPr lang="en-US" sz="3600" dirty="0">
                <a:latin typeface="Times New Roman" pitchFamily="18" charset="0"/>
                <a:cs typeface="Times New Roman" pitchFamily="18" charset="0"/>
              </a:rPr>
              <a:t>potentials and contraction of a Venus flytrap leaf in response to </a:t>
            </a:r>
            <a:r>
              <a:rPr lang="en-US" sz="3600" dirty="0" smtClean="0">
                <a:latin typeface="Times New Roman" pitchFamily="18" charset="0"/>
                <a:cs typeface="Times New Roman" pitchFamily="18" charset="0"/>
              </a:rPr>
              <a:t>trigger hair deflection</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13.23 </a:t>
            </a:r>
            <a:endParaRPr lang="en-US" dirty="0">
              <a:latin typeface="Times New Roman" pitchFamily="18" charset="0"/>
              <a:cs typeface="Times New Roman" pitchFamily="18" charset="0"/>
            </a:endParaRPr>
          </a:p>
        </p:txBody>
      </p:sp>
      <p:cxnSp>
        <p:nvCxnSpPr>
          <p:cNvPr id="5" name="Straight Arrow Connector 4"/>
          <p:cNvCxnSpPr/>
          <p:nvPr/>
        </p:nvCxnSpPr>
        <p:spPr>
          <a:xfrm>
            <a:off x="5655734" y="3068115"/>
            <a:ext cx="423333" cy="2198152"/>
          </a:xfrm>
          <a:prstGeom prst="straightConnector1">
            <a:avLst/>
          </a:prstGeom>
          <a:ln w="5715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134681" y="3531605"/>
            <a:ext cx="4349268" cy="400110"/>
          </a:xfrm>
          <a:prstGeom prst="rect">
            <a:avLst/>
          </a:prstGeom>
          <a:noFill/>
          <a:ln w="38100">
            <a:solidFill>
              <a:schemeClr val="accent6"/>
            </a:solidFill>
          </a:ln>
        </p:spPr>
        <p:txBody>
          <a:bodyPr wrap="none" rtlCol="0">
            <a:spAutoFit/>
          </a:bodyPr>
          <a:lstStyle/>
          <a:p>
            <a:r>
              <a:rPr lang="en-US" sz="2000" dirty="0">
                <a:latin typeface="Times New Roman" pitchFamily="18" charset="0"/>
                <a:cs typeface="Times New Roman" pitchFamily="18" charset="0"/>
              </a:rPr>
              <a:t>C</a:t>
            </a:r>
            <a:r>
              <a:rPr lang="en-US" sz="2000" dirty="0" smtClean="0">
                <a:latin typeface="Times New Roman" pitchFamily="18" charset="0"/>
                <a:cs typeface="Times New Roman" pitchFamily="18" charset="0"/>
              </a:rPr>
              <a:t>ontraction after second action potential</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666325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8" y="232476"/>
            <a:ext cx="8234810" cy="1569660"/>
          </a:xfrm>
          <a:prstGeom prst="rect">
            <a:avLst/>
          </a:prstGeom>
        </p:spPr>
        <p:txBody>
          <a:bodyPr wrap="square">
            <a:spAutoFit/>
          </a:bodyPr>
          <a:lstStyle/>
          <a:p>
            <a:pPr algn="ctr"/>
            <a:r>
              <a:rPr lang="en-US" sz="3200" dirty="0" smtClean="0">
                <a:latin typeface="Times New Roman" pitchFamily="18" charset="0"/>
                <a:cs typeface="Times New Roman" pitchFamily="18" charset="0"/>
              </a:rPr>
              <a:t>Amplitude </a:t>
            </a:r>
            <a:r>
              <a:rPr lang="en-US" sz="3200" dirty="0">
                <a:latin typeface="Times New Roman" pitchFamily="18" charset="0"/>
                <a:cs typeface="Times New Roman" pitchFamily="18" charset="0"/>
              </a:rPr>
              <a:t>and duration of the first ineffective and second effective action potentials after stimulation of trigger hairs on Venus </a:t>
            </a:r>
            <a:r>
              <a:rPr lang="en-US" sz="3200" dirty="0" smtClean="0">
                <a:latin typeface="Times New Roman" pitchFamily="18" charset="0"/>
                <a:cs typeface="Times New Roman" pitchFamily="18" charset="0"/>
              </a:rPr>
              <a:t>flytraps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156022"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13.6</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90184931"/>
              </p:ext>
            </p:extLst>
          </p:nvPr>
        </p:nvGraphicFramePr>
        <p:xfrm>
          <a:off x="382247" y="2154265"/>
          <a:ext cx="8513779" cy="2854150"/>
        </p:xfrm>
        <a:graphic>
          <a:graphicData uri="http://schemas.openxmlformats.org/drawingml/2006/table">
            <a:tbl>
              <a:tblPr firstRow="1" bandRow="1">
                <a:tableStyleId>{5C22544A-7EE6-4342-B048-85BDC9FD1C3A}</a:tableStyleId>
              </a:tblPr>
              <a:tblGrid>
                <a:gridCol w="1065401"/>
                <a:gridCol w="1031143"/>
                <a:gridCol w="1027718"/>
                <a:gridCol w="1053409"/>
                <a:gridCol w="1046558"/>
                <a:gridCol w="1093662"/>
                <a:gridCol w="1020008"/>
                <a:gridCol w="1175880"/>
              </a:tblGrid>
              <a:tr h="463703">
                <a:tc gridSpan="4">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first (ineffective) action potential</a:t>
                      </a:r>
                      <a:endParaRPr lang="en-US" sz="1600" b="0" dirty="0">
                        <a:effectLst/>
                        <a:latin typeface="Times New Roman" pitchFamily="18" charset="0"/>
                        <a:ea typeface="Times New Roman"/>
                        <a:cs typeface="Times New Roman"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second (effective) action potential</a:t>
                      </a:r>
                      <a:endParaRPr lang="en-US" sz="1600" b="0">
                        <a:effectLst/>
                        <a:latin typeface="Times New Roman" pitchFamily="18" charset="0"/>
                        <a:ea typeface="Times New Roman"/>
                        <a:cs typeface="Times New Roman"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463703">
                <a:tc gridSpan="2">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depolarization</a:t>
                      </a:r>
                      <a:endParaRPr lang="en-US" sz="1600" b="0" dirty="0">
                        <a:effectLst/>
                        <a:latin typeface="Times New Roman" pitchFamily="18" charset="0"/>
                        <a:ea typeface="Times New Roman"/>
                        <a:cs typeface="Times New Roman" pitchFamily="18" charset="0"/>
                      </a:endParaRPr>
                    </a:p>
                  </a:txBody>
                  <a:tcPr marL="68580" marR="68580" marT="0" marB="0" anchor="ctr"/>
                </a:tc>
                <a:tc hMerge="1">
                  <a:txBody>
                    <a:bodyPr/>
                    <a:lstStyle/>
                    <a:p>
                      <a:endParaRPr lang="en-US"/>
                    </a:p>
                  </a:txBody>
                  <a:tcPr/>
                </a:tc>
                <a:tc gridSpan="2">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post-depolarization</a:t>
                      </a:r>
                      <a:endParaRPr lang="en-US" sz="1600" b="0">
                        <a:effectLst/>
                        <a:latin typeface="Times New Roman" pitchFamily="18" charset="0"/>
                        <a:ea typeface="Times New Roman"/>
                        <a:cs typeface="Times New Roman" pitchFamily="18" charset="0"/>
                      </a:endParaRPr>
                    </a:p>
                  </a:txBody>
                  <a:tcPr marL="68580" marR="68580" marT="0" marB="0" anchor="ctr"/>
                </a:tc>
                <a:tc hMerge="1">
                  <a:txBody>
                    <a:bodyPr/>
                    <a:lstStyle/>
                    <a:p>
                      <a:endParaRPr lang="en-US"/>
                    </a:p>
                  </a:txBody>
                  <a:tcPr/>
                </a:tc>
                <a:tc gridSpan="2">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depolarization</a:t>
                      </a:r>
                      <a:endParaRPr lang="en-US" sz="1600" b="0">
                        <a:effectLst/>
                        <a:latin typeface="Times New Roman" pitchFamily="18" charset="0"/>
                        <a:ea typeface="Times New Roman"/>
                        <a:cs typeface="Times New Roman" pitchFamily="18" charset="0"/>
                      </a:endParaRPr>
                    </a:p>
                  </a:txBody>
                  <a:tcPr marL="68580" marR="68580" marT="0" marB="0" anchor="ctr"/>
                </a:tc>
                <a:tc hMerge="1">
                  <a:txBody>
                    <a:bodyPr/>
                    <a:lstStyle/>
                    <a:p>
                      <a:endParaRPr lang="en-US"/>
                    </a:p>
                  </a:txBody>
                  <a:tcPr/>
                </a:tc>
                <a:tc gridSpan="2">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post-depolarization</a:t>
                      </a:r>
                      <a:endParaRPr lang="en-US" sz="1600" b="0">
                        <a:effectLst/>
                        <a:latin typeface="Times New Roman" pitchFamily="18" charset="0"/>
                        <a:ea typeface="Times New Roman"/>
                        <a:cs typeface="Times New Roman" pitchFamily="18" charset="0"/>
                      </a:endParaRPr>
                    </a:p>
                  </a:txBody>
                  <a:tcPr marL="68580" marR="68580" marT="0" marB="0" anchor="ctr"/>
                </a:tc>
                <a:tc hMerge="1">
                  <a:txBody>
                    <a:bodyPr/>
                    <a:lstStyle/>
                    <a:p>
                      <a:endParaRPr lang="en-US"/>
                    </a:p>
                  </a:txBody>
                  <a:tcPr/>
                </a:tc>
              </a:tr>
              <a:tr h="927407">
                <a:tc>
                  <a:txBody>
                    <a:bodyPr/>
                    <a:lstStyle/>
                    <a:p>
                      <a:pPr marL="0" marR="0" algn="ctr">
                        <a:lnSpc>
                          <a:spcPct val="100000"/>
                        </a:lnSpc>
                        <a:spcBef>
                          <a:spcPts val="0"/>
                        </a:spcBef>
                        <a:spcAft>
                          <a:spcPts val="0"/>
                        </a:spcAft>
                      </a:pPr>
                      <a:r>
                        <a:rPr lang="en-US" sz="2400" b="0" dirty="0" smtClean="0">
                          <a:effectLst/>
                          <a:latin typeface="Times New Roman" pitchFamily="18" charset="0"/>
                          <a:cs typeface="Times New Roman" pitchFamily="18" charset="0"/>
                        </a:rPr>
                        <a:t>Amp.</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err="1" smtClean="0">
                          <a:effectLst/>
                          <a:latin typeface="Times New Roman" pitchFamily="18" charset="0"/>
                          <a:cs typeface="Times New Roman" pitchFamily="18" charset="0"/>
                        </a:rPr>
                        <a:t>Dur</a:t>
                      </a:r>
                      <a:r>
                        <a:rPr lang="en-US" sz="2400" b="0" dirty="0" smtClean="0">
                          <a:effectLst/>
                          <a:latin typeface="Times New Roman" pitchFamily="18" charset="0"/>
                          <a:cs typeface="Times New Roman" pitchFamily="18" charset="0"/>
                        </a:rPr>
                        <a:t>.</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effectLst/>
                          <a:latin typeface="Times New Roman" pitchFamily="18" charset="0"/>
                          <a:cs typeface="Times New Roman" pitchFamily="18" charset="0"/>
                        </a:rPr>
                        <a:t>Amp.</a:t>
                      </a:r>
                      <a:endParaRPr lang="en-US" sz="1600" b="0" dirty="0" smtClean="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err="1" smtClean="0">
                          <a:effectLst/>
                          <a:latin typeface="Times New Roman" pitchFamily="18" charset="0"/>
                          <a:cs typeface="Times New Roman" pitchFamily="18" charset="0"/>
                        </a:rPr>
                        <a:t>Dur</a:t>
                      </a:r>
                      <a:r>
                        <a:rPr lang="en-US" sz="2400" b="0" dirty="0" smtClean="0">
                          <a:effectLst/>
                          <a:latin typeface="Times New Roman" pitchFamily="18" charset="0"/>
                          <a:cs typeface="Times New Roman" pitchFamily="18" charset="0"/>
                        </a:rPr>
                        <a:t>.</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effectLst/>
                          <a:latin typeface="Times New Roman" pitchFamily="18" charset="0"/>
                          <a:cs typeface="Times New Roman" pitchFamily="18" charset="0"/>
                        </a:rPr>
                        <a:t>Amp.</a:t>
                      </a:r>
                      <a:endParaRPr lang="en-US" sz="1600" b="0" dirty="0" smtClean="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err="1" smtClean="0">
                          <a:effectLst/>
                          <a:latin typeface="Times New Roman" pitchFamily="18" charset="0"/>
                          <a:cs typeface="Times New Roman" pitchFamily="18" charset="0"/>
                        </a:rPr>
                        <a:t>Dur</a:t>
                      </a:r>
                      <a:r>
                        <a:rPr lang="en-US" sz="2400" b="0" dirty="0" smtClean="0">
                          <a:effectLst/>
                          <a:latin typeface="Times New Roman" pitchFamily="18" charset="0"/>
                          <a:cs typeface="Times New Roman" pitchFamily="18" charset="0"/>
                        </a:rPr>
                        <a:t>.</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effectLst/>
                          <a:latin typeface="Times New Roman" pitchFamily="18" charset="0"/>
                          <a:cs typeface="Times New Roman" pitchFamily="18" charset="0"/>
                        </a:rPr>
                        <a:t>Amp.</a:t>
                      </a:r>
                      <a:endParaRPr lang="en-US" sz="1600" b="0" dirty="0" smtClean="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err="1" smtClean="0">
                          <a:effectLst/>
                          <a:latin typeface="Times New Roman" pitchFamily="18" charset="0"/>
                          <a:cs typeface="Times New Roman" pitchFamily="18" charset="0"/>
                        </a:rPr>
                        <a:t>Dur</a:t>
                      </a:r>
                      <a:r>
                        <a:rPr lang="en-US" sz="2400" b="0" dirty="0" smtClean="0">
                          <a:effectLst/>
                          <a:latin typeface="Times New Roman" pitchFamily="18" charset="0"/>
                          <a:cs typeface="Times New Roman" pitchFamily="18" charset="0"/>
                        </a:rPr>
                        <a:t>.</a:t>
                      </a:r>
                      <a:endParaRPr lang="en-US" sz="1600" b="0" dirty="0">
                        <a:effectLst/>
                        <a:latin typeface="Times New Roman" pitchFamily="18" charset="0"/>
                        <a:ea typeface="Times New Roman"/>
                        <a:cs typeface="Times New Roman" pitchFamily="18" charset="0"/>
                      </a:endParaRPr>
                    </a:p>
                  </a:txBody>
                  <a:tcPr marL="68580" marR="68580" marT="0" marB="0" anchor="ctr"/>
                </a:tc>
              </a:tr>
              <a:tr h="463703">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11.2 (0.8)</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0.24 (0.1)</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10.4 (0.8)</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0.76 (0.1)</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14.6 (0.7)</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0.13 (0.02)</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8.4 (0.9)</a:t>
                      </a:r>
                      <a:endParaRPr lang="en-US" sz="1600" b="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0.65 (0.07)</a:t>
                      </a:r>
                      <a:endParaRPr lang="en-US" sz="1600" b="0" dirty="0">
                        <a:effectLst/>
                        <a:latin typeface="Times New Roman" pitchFamily="18" charset="0"/>
                        <a:ea typeface="Times New Roman"/>
                        <a:cs typeface="Times New Roman" pitchFamily="18" charset="0"/>
                      </a:endParaRPr>
                    </a:p>
                  </a:txBody>
                  <a:tcPr marL="68580" marR="68580" marT="0" marB="0" anchor="ctr"/>
                </a:tc>
              </a:tr>
            </a:tbl>
          </a:graphicData>
        </a:graphic>
      </p:graphicFrame>
      <p:sp>
        <p:nvSpPr>
          <p:cNvPr id="5" name="Rectangle 4"/>
          <p:cNvSpPr/>
          <p:nvPr/>
        </p:nvSpPr>
        <p:spPr>
          <a:xfrm>
            <a:off x="1156022" y="5277187"/>
            <a:ext cx="7533325" cy="1200329"/>
          </a:xfrm>
          <a:prstGeom prst="rect">
            <a:avLst/>
          </a:prstGeom>
        </p:spPr>
        <p:txBody>
          <a:bodyPr wrap="square">
            <a:spAutoFit/>
          </a:bodyPr>
          <a:lstStyle/>
          <a:p>
            <a:r>
              <a:rPr lang="en-US" sz="2400" dirty="0" smtClean="0">
                <a:latin typeface="Times New Roman" pitchFamily="18" charset="0"/>
                <a:cs typeface="Times New Roman" pitchFamily="18" charset="0"/>
              </a:rPr>
              <a:t>Averages for </a:t>
            </a:r>
            <a:r>
              <a:rPr lang="en-US" sz="2400" dirty="0">
                <a:latin typeface="Times New Roman" pitchFamily="18" charset="0"/>
                <a:cs typeface="Times New Roman" pitchFamily="18" charset="0"/>
              </a:rPr>
              <a:t>31 </a:t>
            </a:r>
            <a:r>
              <a:rPr lang="en-US" sz="2400" dirty="0" smtClean="0">
                <a:latin typeface="Times New Roman" pitchFamily="18" charset="0"/>
                <a:cs typeface="Times New Roman" pitchFamily="18" charset="0"/>
              </a:rPr>
              <a:t>leaves</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with standard </a:t>
            </a:r>
            <a:r>
              <a:rPr lang="en-US" sz="2400" dirty="0">
                <a:latin typeface="Times New Roman" pitchFamily="18" charset="0"/>
                <a:cs typeface="Times New Roman" pitchFamily="18" charset="0"/>
              </a:rPr>
              <a:t>errors </a:t>
            </a:r>
            <a:r>
              <a:rPr lang="en-US" sz="2400" dirty="0" smtClean="0">
                <a:latin typeface="Times New Roman" pitchFamily="18" charset="0"/>
                <a:cs typeface="Times New Roman" pitchFamily="18" charset="0"/>
              </a:rPr>
              <a:t>in </a:t>
            </a:r>
            <a:r>
              <a:rPr lang="en-US" sz="2400" dirty="0">
                <a:latin typeface="Times New Roman" pitchFamily="18" charset="0"/>
                <a:cs typeface="Times New Roman" pitchFamily="18" charset="0"/>
              </a:rPr>
              <a:t>parentheses.  Amplitude is in millivolts (mv) and duration is in milliseconds (</a:t>
            </a:r>
            <a:r>
              <a:rPr lang="en-US" sz="2400" dirty="0" err="1">
                <a:latin typeface="Times New Roman" pitchFamily="18" charset="0"/>
                <a:cs typeface="Times New Roman" pitchFamily="18" charset="0"/>
              </a:rPr>
              <a:t>msec</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409495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477" y="123986"/>
            <a:ext cx="8679051" cy="1569660"/>
          </a:xfrm>
          <a:prstGeom prst="rect">
            <a:avLst/>
          </a:prstGeom>
        </p:spPr>
        <p:txBody>
          <a:bodyPr wrap="square">
            <a:spAutoFit/>
          </a:bodyPr>
          <a:lstStyle/>
          <a:p>
            <a:r>
              <a:rPr lang="en-US" sz="3200" dirty="0" smtClean="0">
                <a:latin typeface="Times New Roman" pitchFamily="18" charset="0"/>
                <a:cs typeface="Times New Roman" pitchFamily="18" charset="0"/>
              </a:rPr>
              <a:t>Dependence </a:t>
            </a:r>
            <a:r>
              <a:rPr lang="en-US" sz="3200" dirty="0">
                <a:latin typeface="Times New Roman" pitchFamily="18" charset="0"/>
                <a:cs typeface="Times New Roman" pitchFamily="18" charset="0"/>
              </a:rPr>
              <a:t>of the distance between rims of lobes on injected charge using two </a:t>
            </a:r>
            <a:r>
              <a:rPr lang="en-US" sz="3200" dirty="0" smtClean="0">
                <a:latin typeface="Times New Roman" pitchFamily="18" charset="0"/>
                <a:cs typeface="Times New Roman" pitchFamily="18" charset="0"/>
              </a:rPr>
              <a:t>electrodes </a:t>
            </a:r>
            <a:r>
              <a:rPr lang="en-US" sz="3200" dirty="0">
                <a:latin typeface="Times New Roman" pitchFamily="18" charset="0"/>
                <a:cs typeface="Times New Roman" pitchFamily="18" charset="0"/>
              </a:rPr>
              <a:t>located in a midrib (+) and in one of the lobes (−</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42218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13.24 </a:t>
            </a:r>
            <a:endParaRPr lang="en-US" dirty="0">
              <a:latin typeface="Times New Roman" pitchFamily="18" charset="0"/>
              <a:cs typeface="Times New Roman" pitchFamily="18" charset="0"/>
            </a:endParaRPr>
          </a:p>
        </p:txBody>
      </p:sp>
      <p:pic>
        <p:nvPicPr>
          <p:cNvPr id="5" name="Picture 4"/>
          <p:cNvPicPr>
            <a:picLocks noChangeAspect="1"/>
          </p:cNvPicPr>
          <p:nvPr/>
        </p:nvPicPr>
        <p:blipFill>
          <a:blip r:embed="rId3" cstate="print"/>
          <a:srcRect/>
          <a:stretch>
            <a:fillRect/>
          </a:stretch>
        </p:blipFill>
        <p:spPr bwMode="auto">
          <a:xfrm>
            <a:off x="1179360" y="1616156"/>
            <a:ext cx="6414809" cy="4757692"/>
          </a:xfrm>
          <a:prstGeom prst="rect">
            <a:avLst/>
          </a:prstGeom>
          <a:noFill/>
          <a:ln w="9525">
            <a:noFill/>
            <a:miter lim="800000"/>
            <a:headEnd/>
            <a:tailEnd/>
          </a:ln>
        </p:spPr>
      </p:pic>
      <p:sp>
        <p:nvSpPr>
          <p:cNvPr id="6" name="Rectangle 5"/>
          <p:cNvSpPr/>
          <p:nvPr/>
        </p:nvSpPr>
        <p:spPr>
          <a:xfrm>
            <a:off x="7010400" y="2286842"/>
            <a:ext cx="1988661" cy="3046988"/>
          </a:xfrm>
          <a:prstGeom prst="rect">
            <a:avLst/>
          </a:prstGeom>
          <a:solidFill>
            <a:schemeClr val="bg1"/>
          </a:solidFill>
          <a:ln>
            <a:solidFill>
              <a:schemeClr val="accent6"/>
            </a:solidFill>
          </a:ln>
        </p:spPr>
        <p:txBody>
          <a:bodyPr wrap="square">
            <a:spAutoFit/>
          </a:bodyPr>
          <a:lstStyle/>
          <a:p>
            <a:r>
              <a:rPr lang="en-US" sz="2400" dirty="0" smtClean="0">
                <a:latin typeface="Times New Roman" pitchFamily="18" charset="0"/>
                <a:cs typeface="Times New Roman" pitchFamily="18" charset="0"/>
              </a:rPr>
              <a:t>3 </a:t>
            </a:r>
            <a:r>
              <a:rPr lang="en-US" sz="2400" dirty="0" err="1">
                <a:latin typeface="Times New Roman" pitchFamily="18" charset="0"/>
                <a:cs typeface="Times New Roman" pitchFamily="18" charset="0"/>
              </a:rPr>
              <a:t>μC</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charge</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injected to the same plant every 7 s. Capacitor was charged 1 s from 1.5 V battery.</a:t>
            </a:r>
          </a:p>
        </p:txBody>
      </p:sp>
    </p:spTree>
    <p:extLst>
      <p:ext uri="{BB962C8B-B14F-4D97-AF65-F5344CB8AC3E}">
        <p14:creationId xmlns:p14="http://schemas.microsoft.com/office/powerpoint/2010/main" val="166313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76" y="185980"/>
            <a:ext cx="8493070" cy="1077218"/>
          </a:xfrm>
          <a:prstGeom prst="rect">
            <a:avLst/>
          </a:prstGeom>
        </p:spPr>
        <p:txBody>
          <a:bodyPr wrap="square">
            <a:spAutoFit/>
          </a:bodyPr>
          <a:lstStyle/>
          <a:p>
            <a:pPr algn="ctr"/>
            <a:r>
              <a:rPr lang="en-US" sz="3200" dirty="0" smtClean="0">
                <a:latin typeface="Times New Roman" pitchFamily="18" charset="0"/>
                <a:cs typeface="Times New Roman" pitchFamily="18" charset="0"/>
              </a:rPr>
              <a:t>Effect </a:t>
            </a:r>
            <a:r>
              <a:rPr lang="en-US" sz="3200" dirty="0">
                <a:latin typeface="Times New Roman" pitchFamily="18" charset="0"/>
                <a:cs typeface="Times New Roman" pitchFamily="18" charset="0"/>
              </a:rPr>
              <a:t>of various treatments on rate of trap closure in Venus flytraps after stimulation of trigger </a:t>
            </a:r>
            <a:r>
              <a:rPr lang="en-US" sz="3200" dirty="0" smtClean="0">
                <a:latin typeface="Times New Roman" pitchFamily="18" charset="0"/>
                <a:cs typeface="Times New Roman" pitchFamily="18" charset="0"/>
              </a:rPr>
              <a:t>hairs</a:t>
            </a:r>
            <a:endParaRPr lang="en-US" sz="32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121373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Table 13.9 </a:t>
            </a:r>
            <a:endParaRPr lang="en-US"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74779628"/>
              </p:ext>
            </p:extLst>
          </p:nvPr>
        </p:nvGraphicFramePr>
        <p:xfrm>
          <a:off x="356461" y="1596321"/>
          <a:ext cx="8198603" cy="3580112"/>
        </p:xfrm>
        <a:graphic>
          <a:graphicData uri="http://schemas.openxmlformats.org/drawingml/2006/table">
            <a:tbl>
              <a:tblPr firstRow="1" bandRow="1">
                <a:tableStyleId>{5C22544A-7EE6-4342-B048-85BDC9FD1C3A}</a:tableStyleId>
              </a:tblPr>
              <a:tblGrid>
                <a:gridCol w="5636539"/>
                <a:gridCol w="2562064"/>
              </a:tblGrid>
              <a:tr h="447514">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treatment</a:t>
                      </a:r>
                      <a:endParaRPr lang="en-US" sz="1600" b="0" dirty="0">
                        <a:effectLst/>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rate of closure</a:t>
                      </a:r>
                      <a:endParaRPr lang="en-US" sz="1600" b="0">
                        <a:effectLst/>
                        <a:latin typeface="Times New Roman" pitchFamily="18" charset="0"/>
                        <a:ea typeface="Times New Roman"/>
                        <a:cs typeface="Times New Roman" pitchFamily="18" charset="0"/>
                      </a:endParaRPr>
                    </a:p>
                  </a:txBody>
                  <a:tcPr marL="68580" marR="68580" marT="0" marB="0" anchor="ctr"/>
                </a:tc>
              </a:tr>
              <a:tr h="447514">
                <a:tc gridSpan="2">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dark pre-treatment for 20 hours, then…</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2">
                        <a:lumMod val="60000"/>
                        <a:lumOff val="40000"/>
                      </a:schemeClr>
                    </a:solidFill>
                  </a:tcPr>
                </a:tc>
                <a:tc hMerge="1">
                  <a:txBody>
                    <a:bodyPr/>
                    <a:lstStyle/>
                    <a:p>
                      <a:endParaRPr lang="en-US"/>
                    </a:p>
                  </a:txBody>
                  <a:tcPr/>
                </a:tc>
              </a:tr>
              <a:tr h="447514">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darkness</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39 </a:t>
                      </a:r>
                      <a:r>
                        <a:rPr lang="en-US" sz="2400" b="0" u="sng" dirty="0">
                          <a:effectLst/>
                          <a:latin typeface="Times New Roman" pitchFamily="18" charset="0"/>
                          <a:cs typeface="Times New Roman" pitchFamily="18" charset="0"/>
                        </a:rPr>
                        <a:t>+</a:t>
                      </a:r>
                      <a:r>
                        <a:rPr lang="en-US" sz="2400" b="0" dirty="0">
                          <a:effectLst/>
                          <a:latin typeface="Times New Roman" pitchFamily="18" charset="0"/>
                          <a:cs typeface="Times New Roman" pitchFamily="18" charset="0"/>
                        </a:rPr>
                        <a:t> 19</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2">
                        <a:lumMod val="20000"/>
                        <a:lumOff val="80000"/>
                      </a:schemeClr>
                    </a:solidFill>
                  </a:tcPr>
                </a:tc>
              </a:tr>
              <a:tr h="447514">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light</a:t>
                      </a:r>
                      <a:endParaRPr lang="en-US" sz="1600" b="0">
                        <a:effectLst/>
                        <a:latin typeface="Times New Roman" pitchFamily="18" charset="0"/>
                        <a:ea typeface="Times New Roman"/>
                        <a:cs typeface="Times New Roman" pitchFamily="18" charset="0"/>
                      </a:endParaRPr>
                    </a:p>
                  </a:txBody>
                  <a:tcPr marL="68580" marR="6858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129 </a:t>
                      </a:r>
                      <a:r>
                        <a:rPr lang="en-US" sz="2400" b="0" u="sng" dirty="0">
                          <a:effectLst/>
                          <a:latin typeface="Times New Roman" pitchFamily="18" charset="0"/>
                          <a:cs typeface="Times New Roman" pitchFamily="18" charset="0"/>
                        </a:rPr>
                        <a:t>+</a:t>
                      </a:r>
                      <a:r>
                        <a:rPr lang="en-US" sz="2400" b="0" dirty="0">
                          <a:effectLst/>
                          <a:latin typeface="Times New Roman" pitchFamily="18" charset="0"/>
                          <a:cs typeface="Times New Roman" pitchFamily="18" charset="0"/>
                        </a:rPr>
                        <a:t> 37</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2">
                        <a:lumMod val="20000"/>
                        <a:lumOff val="80000"/>
                      </a:schemeClr>
                    </a:solidFill>
                  </a:tcPr>
                </a:tc>
              </a:tr>
              <a:tr h="447514">
                <a:tc gridSpan="2">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held in the following atmospheres in darkness for 30 minutes</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3">
                        <a:lumMod val="60000"/>
                        <a:lumOff val="40000"/>
                      </a:schemeClr>
                    </a:solidFill>
                  </a:tcPr>
                </a:tc>
                <a:tc hMerge="1">
                  <a:txBody>
                    <a:bodyPr/>
                    <a:lstStyle/>
                    <a:p>
                      <a:endParaRPr lang="en-US"/>
                    </a:p>
                  </a:txBody>
                  <a:tcPr/>
                </a:tc>
              </a:tr>
              <a:tr h="447514">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air (0.03% CO</a:t>
                      </a:r>
                      <a:r>
                        <a:rPr lang="en-US" sz="2400" b="0" baseline="-25000" dirty="0">
                          <a:effectLst/>
                          <a:latin typeface="Times New Roman" pitchFamily="18" charset="0"/>
                          <a:cs typeface="Times New Roman" pitchFamily="18" charset="0"/>
                        </a:rPr>
                        <a:t>2</a:t>
                      </a:r>
                      <a:r>
                        <a:rPr lang="en-US" sz="2400" b="0" dirty="0">
                          <a:effectLst/>
                          <a:latin typeface="Times New Roman" pitchFamily="18" charset="0"/>
                          <a:cs typeface="Times New Roman" pitchFamily="18" charset="0"/>
                        </a:rPr>
                        <a:t>, 20.5% O</a:t>
                      </a:r>
                      <a:r>
                        <a:rPr lang="en-US" sz="2400" b="0" baseline="-25000" dirty="0">
                          <a:effectLst/>
                          <a:latin typeface="Times New Roman" pitchFamily="18" charset="0"/>
                          <a:cs typeface="Times New Roman" pitchFamily="18" charset="0"/>
                        </a:rPr>
                        <a:t>2</a:t>
                      </a:r>
                      <a:r>
                        <a:rPr lang="en-US" sz="2400" b="0" dirty="0">
                          <a:effectLst/>
                          <a:latin typeface="Times New Roman" pitchFamily="18" charset="0"/>
                          <a:cs typeface="Times New Roman" pitchFamily="18" charset="0"/>
                        </a:rPr>
                        <a:t>)</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c>
                  <a:txBody>
                    <a:bodyPr/>
                    <a:lstStyle/>
                    <a:p>
                      <a:pPr marL="0" marR="0" algn="ctr">
                        <a:lnSpc>
                          <a:spcPct val="100000"/>
                        </a:lnSpc>
                        <a:spcBef>
                          <a:spcPts val="0"/>
                        </a:spcBef>
                        <a:spcAft>
                          <a:spcPts val="0"/>
                        </a:spcAft>
                      </a:pPr>
                      <a:r>
                        <a:rPr lang="en-US" sz="2400" b="0">
                          <a:effectLst/>
                          <a:latin typeface="Times New Roman" pitchFamily="18" charset="0"/>
                          <a:cs typeface="Times New Roman" pitchFamily="18" charset="0"/>
                        </a:rPr>
                        <a:t>20 </a:t>
                      </a:r>
                      <a:r>
                        <a:rPr lang="en-US" sz="2400" b="0" u="sng">
                          <a:effectLst/>
                          <a:latin typeface="Times New Roman" pitchFamily="18" charset="0"/>
                          <a:cs typeface="Times New Roman" pitchFamily="18" charset="0"/>
                        </a:rPr>
                        <a:t>+</a:t>
                      </a:r>
                      <a:r>
                        <a:rPr lang="en-US" sz="2400" b="0">
                          <a:effectLst/>
                          <a:latin typeface="Times New Roman" pitchFamily="18" charset="0"/>
                          <a:cs typeface="Times New Roman" pitchFamily="18" charset="0"/>
                        </a:rPr>
                        <a:t> 2</a:t>
                      </a:r>
                      <a:endParaRPr lang="en-US" sz="1600" b="0">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r>
              <a:tr h="447514">
                <a:tc>
                  <a:txBody>
                    <a:bodyPr/>
                    <a:lstStyle/>
                    <a:p>
                      <a:pPr marL="0" marR="0">
                        <a:lnSpc>
                          <a:spcPct val="100000"/>
                        </a:lnSpc>
                        <a:spcBef>
                          <a:spcPts val="0"/>
                        </a:spcBef>
                        <a:spcAft>
                          <a:spcPts val="0"/>
                        </a:spcAft>
                      </a:pPr>
                      <a:r>
                        <a:rPr lang="en-US" sz="2400" b="0" dirty="0">
                          <a:effectLst/>
                          <a:latin typeface="Times New Roman" pitchFamily="18" charset="0"/>
                          <a:cs typeface="Times New Roman" pitchFamily="18" charset="0"/>
                        </a:rPr>
                        <a:t>100% CO</a:t>
                      </a:r>
                      <a:r>
                        <a:rPr lang="en-US" sz="2400" b="0" baseline="-25000" dirty="0">
                          <a:effectLst/>
                          <a:latin typeface="Times New Roman" pitchFamily="18" charset="0"/>
                          <a:cs typeface="Times New Roman" pitchFamily="18" charset="0"/>
                        </a:rPr>
                        <a:t>2</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2 </a:t>
                      </a:r>
                      <a:r>
                        <a:rPr lang="en-US" sz="2400" b="0" u="sng" dirty="0">
                          <a:effectLst/>
                          <a:latin typeface="Times New Roman" pitchFamily="18" charset="0"/>
                          <a:cs typeface="Times New Roman" pitchFamily="18" charset="0"/>
                        </a:rPr>
                        <a:t>+</a:t>
                      </a:r>
                      <a:r>
                        <a:rPr lang="en-US" sz="2400" b="0" dirty="0">
                          <a:effectLst/>
                          <a:latin typeface="Times New Roman" pitchFamily="18" charset="0"/>
                          <a:cs typeface="Times New Roman" pitchFamily="18" charset="0"/>
                        </a:rPr>
                        <a:t> 0</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r>
              <a:tr h="447514">
                <a:tc>
                  <a:txBody>
                    <a:bodyPr/>
                    <a:lstStyle/>
                    <a:p>
                      <a:pPr marL="0" marR="0">
                        <a:lnSpc>
                          <a:spcPct val="100000"/>
                        </a:lnSpc>
                        <a:spcBef>
                          <a:spcPts val="0"/>
                        </a:spcBef>
                        <a:spcAft>
                          <a:spcPts val="0"/>
                        </a:spcAft>
                      </a:pPr>
                      <a:r>
                        <a:rPr lang="en-US" sz="2400" b="0">
                          <a:effectLst/>
                          <a:latin typeface="Times New Roman" pitchFamily="18" charset="0"/>
                          <a:cs typeface="Times New Roman" pitchFamily="18" charset="0"/>
                        </a:rPr>
                        <a:t>100% O</a:t>
                      </a:r>
                      <a:r>
                        <a:rPr lang="en-US" sz="2400" b="0" baseline="-25000">
                          <a:effectLst/>
                          <a:latin typeface="Times New Roman" pitchFamily="18" charset="0"/>
                          <a:cs typeface="Times New Roman" pitchFamily="18" charset="0"/>
                        </a:rPr>
                        <a:t>2</a:t>
                      </a:r>
                      <a:endParaRPr lang="en-US" sz="1600" b="0">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c>
                  <a:txBody>
                    <a:bodyPr/>
                    <a:lstStyle/>
                    <a:p>
                      <a:pPr marL="0" marR="0" algn="ctr">
                        <a:lnSpc>
                          <a:spcPct val="100000"/>
                        </a:lnSpc>
                        <a:spcBef>
                          <a:spcPts val="0"/>
                        </a:spcBef>
                        <a:spcAft>
                          <a:spcPts val="0"/>
                        </a:spcAft>
                      </a:pPr>
                      <a:r>
                        <a:rPr lang="en-US" sz="2400" b="0" dirty="0">
                          <a:effectLst/>
                          <a:latin typeface="Times New Roman" pitchFamily="18" charset="0"/>
                          <a:cs typeface="Times New Roman" pitchFamily="18" charset="0"/>
                        </a:rPr>
                        <a:t>82 </a:t>
                      </a:r>
                      <a:r>
                        <a:rPr lang="en-US" sz="2400" b="0" u="sng" dirty="0">
                          <a:effectLst/>
                          <a:latin typeface="Times New Roman" pitchFamily="18" charset="0"/>
                          <a:cs typeface="Times New Roman" pitchFamily="18" charset="0"/>
                        </a:rPr>
                        <a:t>+</a:t>
                      </a:r>
                      <a:r>
                        <a:rPr lang="en-US" sz="2400" b="0" dirty="0">
                          <a:effectLst/>
                          <a:latin typeface="Times New Roman" pitchFamily="18" charset="0"/>
                          <a:cs typeface="Times New Roman" pitchFamily="18" charset="0"/>
                        </a:rPr>
                        <a:t> 30</a:t>
                      </a:r>
                      <a:endParaRPr lang="en-US" sz="1600" b="0" dirty="0">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r>
            </a:tbl>
          </a:graphicData>
        </a:graphic>
      </p:graphicFrame>
      <p:sp>
        <p:nvSpPr>
          <p:cNvPr id="5" name="Rectangle 4"/>
          <p:cNvSpPr/>
          <p:nvPr/>
        </p:nvSpPr>
        <p:spPr>
          <a:xfrm>
            <a:off x="1417841" y="5461853"/>
            <a:ext cx="7307705" cy="830997"/>
          </a:xfrm>
          <a:prstGeom prst="rect">
            <a:avLst/>
          </a:prstGeom>
        </p:spPr>
        <p:txBody>
          <a:bodyPr wrap="square">
            <a:spAutoFit/>
          </a:bodyPr>
          <a:lstStyle/>
          <a:p>
            <a:r>
              <a:rPr lang="en-US" sz="2400" dirty="0" smtClean="0">
                <a:latin typeface="Times New Roman" pitchFamily="18" charset="0"/>
                <a:cs typeface="Times New Roman" pitchFamily="18" charset="0"/>
              </a:rPr>
              <a:t>Rate </a:t>
            </a:r>
            <a:r>
              <a:rPr lang="en-US" sz="2400" dirty="0">
                <a:latin typeface="Times New Roman" pitchFamily="18" charset="0"/>
                <a:cs typeface="Times New Roman" pitchFamily="18" charset="0"/>
              </a:rPr>
              <a:t>of closure is in degrees per second.  Numbers are averages for 20 traps + 1 standard deviation. </a:t>
            </a:r>
          </a:p>
        </p:txBody>
      </p:sp>
    </p:spTree>
    <p:extLst>
      <p:ext uri="{BB962C8B-B14F-4D97-AF65-F5344CB8AC3E}">
        <p14:creationId xmlns:p14="http://schemas.microsoft.com/office/powerpoint/2010/main" val="2784717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7" y="77582"/>
            <a:ext cx="8327800" cy="646331"/>
          </a:xfrm>
          <a:prstGeom prst="rect">
            <a:avLst/>
          </a:prstGeom>
        </p:spPr>
        <p:txBody>
          <a:bodyPr wrap="square">
            <a:spAutoFit/>
          </a:bodyPr>
          <a:lstStyle/>
          <a:p>
            <a:pPr algn="ctr"/>
            <a:r>
              <a:rPr lang="en-US" sz="3600" i="1" dirty="0" smtClean="0">
                <a:latin typeface="Times New Roman" pitchFamily="18" charset="0"/>
                <a:cs typeface="Times New Roman" pitchFamily="18" charset="0"/>
              </a:rPr>
              <a:t>BME </a:t>
            </a:r>
            <a:r>
              <a:rPr lang="en-US" sz="3600" i="1" dirty="0">
                <a:latin typeface="Times New Roman" pitchFamily="18" charset="0"/>
                <a:cs typeface="Times New Roman" pitchFamily="18" charset="0"/>
              </a:rPr>
              <a:t>13.1: What is in the mixture?</a:t>
            </a:r>
          </a:p>
        </p:txBody>
      </p:sp>
      <p:sp>
        <p:nvSpPr>
          <p:cNvPr id="4" name="Rectangle 5"/>
          <p:cNvSpPr>
            <a:spLocks noChangeArrowheads="1"/>
          </p:cNvSpPr>
          <p:nvPr/>
        </p:nvSpPr>
        <p:spPr bwMode="auto">
          <a:xfrm>
            <a:off x="0" y="6292850"/>
            <a:ext cx="130676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sp>
        <p:nvSpPr>
          <p:cNvPr id="2" name="Rectangle 1"/>
          <p:cNvSpPr/>
          <p:nvPr/>
        </p:nvSpPr>
        <p:spPr>
          <a:xfrm>
            <a:off x="382246" y="690593"/>
            <a:ext cx="8514103" cy="5262979"/>
          </a:xfrm>
          <a:prstGeom prst="rect">
            <a:avLst/>
          </a:prstGeom>
        </p:spPr>
        <p:txBody>
          <a:bodyPr wrap="square">
            <a:spAutoFit/>
          </a:bodyPr>
          <a:lstStyle/>
          <a:p>
            <a:pPr marL="285750" indent="-285750">
              <a:buFont typeface="Arial" pitchFamily="34" charset="0"/>
              <a:buChar char="•"/>
            </a:pPr>
            <a:endParaRPr lang="en-US" sz="2400" dirty="0" smtClean="0">
              <a:latin typeface="Times New Roman" pitchFamily="18" charset="0"/>
              <a:cs typeface="Times New Roman" pitchFamily="18" charset="0"/>
            </a:endParaRPr>
          </a:p>
          <a:p>
            <a:pPr marL="285750" indent="-285750">
              <a:buFont typeface="Arial" pitchFamily="34" charset="0"/>
              <a:buChar char="•"/>
            </a:pPr>
            <a:endParaRPr lang="en-US" sz="2400" dirty="0">
              <a:latin typeface="Times New Roman" pitchFamily="18" charset="0"/>
              <a:cs typeface="Times New Roman" pitchFamily="18" charset="0"/>
            </a:endParaRPr>
          </a:p>
          <a:p>
            <a:pPr marL="285750" indent="-285750">
              <a:buFont typeface="Arial" pitchFamily="34" charset="0"/>
              <a:buChar char="•"/>
            </a:pPr>
            <a:endParaRPr lang="en-US" sz="2400" dirty="0" smtClean="0">
              <a:latin typeface="Times New Roman" pitchFamily="18" charset="0"/>
              <a:cs typeface="Times New Roman" pitchFamily="18" charset="0"/>
            </a:endParaRPr>
          </a:p>
          <a:p>
            <a:pPr marL="285750" indent="-285750">
              <a:buFont typeface="Arial" pitchFamily="34" charset="0"/>
              <a:buChar char="•"/>
            </a:pPr>
            <a:r>
              <a:rPr lang="en-US" sz="2400" dirty="0" smtClean="0">
                <a:latin typeface="Times New Roman" pitchFamily="18" charset="0"/>
                <a:cs typeface="Times New Roman" pitchFamily="18" charset="0"/>
              </a:rPr>
              <a:t>13.1c</a:t>
            </a:r>
            <a:r>
              <a:rPr lang="en-US" sz="2400" dirty="0">
                <a:latin typeface="Times New Roman" pitchFamily="18" charset="0"/>
                <a:cs typeface="Times New Roman" pitchFamily="18" charset="0"/>
              </a:rPr>
              <a:t>: Notice that the heights of the two peaks in the 50-50 mixture are not the same. Why not? What measure of the curve in panel (d) would more accurately tell you how much of each molecule was present? (Hint: recall or refer to BME 1.2</a:t>
            </a:r>
            <a:r>
              <a:rPr lang="en-US" sz="2400" dirty="0" smtClean="0">
                <a:latin typeface="Times New Roman" pitchFamily="18" charset="0"/>
                <a:cs typeface="Times New Roman" pitchFamily="18" charset="0"/>
              </a:rPr>
              <a:t>).</a:t>
            </a: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Area </a:t>
            </a:r>
            <a:r>
              <a:rPr lang="en-US" sz="2400" dirty="0">
                <a:solidFill>
                  <a:srgbClr val="FF0000"/>
                </a:solidFill>
                <a:latin typeface="Times New Roman" pitchFamily="18" charset="0"/>
                <a:cs typeface="Times New Roman" pitchFamily="18" charset="0"/>
              </a:rPr>
              <a:t>under each peak </a:t>
            </a:r>
            <a:r>
              <a:rPr lang="en-US" sz="2400" dirty="0" smtClean="0">
                <a:solidFill>
                  <a:srgbClr val="FF0000"/>
                </a:solidFill>
                <a:latin typeface="Times New Roman" pitchFamily="18" charset="0"/>
                <a:cs typeface="Times New Roman" pitchFamily="18" charset="0"/>
              </a:rPr>
              <a:t>= relative </a:t>
            </a:r>
            <a:r>
              <a:rPr lang="en-US" sz="2400" dirty="0">
                <a:solidFill>
                  <a:srgbClr val="FF0000"/>
                </a:solidFill>
                <a:latin typeface="Times New Roman" pitchFamily="18" charset="0"/>
                <a:cs typeface="Times New Roman" pitchFamily="18" charset="0"/>
              </a:rPr>
              <a:t>amount of each </a:t>
            </a:r>
            <a:r>
              <a:rPr lang="en-US" sz="2400" dirty="0" smtClean="0">
                <a:solidFill>
                  <a:srgbClr val="FF0000"/>
                </a:solidFill>
                <a:latin typeface="Times New Roman" pitchFamily="18" charset="0"/>
                <a:cs typeface="Times New Roman" pitchFamily="18" charset="0"/>
              </a:rPr>
              <a:t>molecule</a:t>
            </a:r>
            <a:endParaRPr lang="en-US" sz="2400" dirty="0">
              <a:solidFill>
                <a:srgbClr val="FF0000"/>
              </a:solidFill>
              <a:latin typeface="Times New Roman" pitchFamily="18" charset="0"/>
              <a:cs typeface="Times New Roman" pitchFamily="18" charset="0"/>
            </a:endParaRP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In (</a:t>
            </a:r>
            <a:r>
              <a:rPr lang="en-US" sz="2400" dirty="0">
                <a:solidFill>
                  <a:srgbClr val="FF0000"/>
                </a:solidFill>
                <a:latin typeface="Times New Roman" pitchFamily="18" charset="0"/>
                <a:cs typeface="Times New Roman" pitchFamily="18" charset="0"/>
              </a:rPr>
              <a:t>c), each peak should be at </a:t>
            </a:r>
            <a:r>
              <a:rPr lang="en-US" sz="2400" dirty="0" smtClean="0">
                <a:solidFill>
                  <a:srgbClr val="FF0000"/>
                </a:solidFill>
                <a:latin typeface="Times New Roman" pitchFamily="18" charset="0"/>
                <a:cs typeface="Times New Roman" pitchFamily="18" charset="0"/>
              </a:rPr>
              <a:t>center </a:t>
            </a:r>
            <a:r>
              <a:rPr lang="en-US" sz="2400" dirty="0">
                <a:solidFill>
                  <a:srgbClr val="FF0000"/>
                </a:solidFill>
                <a:latin typeface="Times New Roman" pitchFamily="18" charset="0"/>
                <a:cs typeface="Times New Roman" pitchFamily="18" charset="0"/>
              </a:rPr>
              <a:t>of </a:t>
            </a:r>
            <a:r>
              <a:rPr lang="en-US" sz="2400" dirty="0" smtClean="0">
                <a:solidFill>
                  <a:srgbClr val="FF0000"/>
                </a:solidFill>
                <a:latin typeface="Times New Roman" pitchFamily="18" charset="0"/>
                <a:cs typeface="Times New Roman" pitchFamily="18" charset="0"/>
              </a:rPr>
              <a:t>corresponding </a:t>
            </a:r>
            <a:r>
              <a:rPr lang="en-US" sz="2400" dirty="0">
                <a:solidFill>
                  <a:srgbClr val="FF0000"/>
                </a:solidFill>
                <a:latin typeface="Times New Roman" pitchFamily="18" charset="0"/>
                <a:cs typeface="Times New Roman" pitchFamily="18" charset="0"/>
              </a:rPr>
              <a:t>bell-shaped curves from </a:t>
            </a:r>
            <a:r>
              <a:rPr lang="en-US" sz="2400" dirty="0" smtClean="0">
                <a:solidFill>
                  <a:srgbClr val="FF0000"/>
                </a:solidFill>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a) </a:t>
            </a:r>
            <a:r>
              <a:rPr lang="en-US" sz="2400" dirty="0" smtClean="0">
                <a:solidFill>
                  <a:srgbClr val="FF0000"/>
                </a:solidFill>
                <a:latin typeface="Times New Roman" pitchFamily="18" charset="0"/>
                <a:cs typeface="Times New Roman" pitchFamily="18" charset="0"/>
              </a:rPr>
              <a:t>and (b</a:t>
            </a:r>
            <a:r>
              <a:rPr lang="en-US" sz="2400" dirty="0">
                <a:solidFill>
                  <a:srgbClr val="FF0000"/>
                </a:solidFill>
                <a:latin typeface="Times New Roman" pitchFamily="18" charset="0"/>
                <a:cs typeface="Times New Roman" pitchFamily="18" charset="0"/>
              </a:rPr>
              <a:t>). </a:t>
            </a:r>
            <a:endParaRPr lang="en-US" sz="2400" dirty="0" smtClean="0">
              <a:solidFill>
                <a:srgbClr val="FF0000"/>
              </a:solidFill>
              <a:latin typeface="Times New Roman" pitchFamily="18" charset="0"/>
              <a:cs typeface="Times New Roman" pitchFamily="18" charset="0"/>
            </a:endParaRP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Split </a:t>
            </a:r>
            <a:r>
              <a:rPr lang="en-US" sz="2400" dirty="0">
                <a:solidFill>
                  <a:srgbClr val="FF0000"/>
                </a:solidFill>
                <a:latin typeface="Times New Roman" pitchFamily="18" charset="0"/>
                <a:cs typeface="Times New Roman" pitchFamily="18" charset="0"/>
              </a:rPr>
              <a:t>the two-peaked curve into </a:t>
            </a:r>
            <a:r>
              <a:rPr lang="en-US" sz="2400" dirty="0" smtClean="0">
                <a:solidFill>
                  <a:srgbClr val="FF0000"/>
                </a:solidFill>
                <a:latin typeface="Times New Roman" pitchFamily="18" charset="0"/>
                <a:cs typeface="Times New Roman" pitchFamily="18" charset="0"/>
              </a:rPr>
              <a:t>separate </a:t>
            </a:r>
            <a:r>
              <a:rPr lang="en-US" sz="2400" dirty="0">
                <a:solidFill>
                  <a:srgbClr val="FF0000"/>
                </a:solidFill>
                <a:latin typeface="Times New Roman" pitchFamily="18" charset="0"/>
                <a:cs typeface="Times New Roman" pitchFamily="18" charset="0"/>
              </a:rPr>
              <a:t>one-peaked curves </a:t>
            </a:r>
            <a:endParaRPr lang="en-US" sz="2400" dirty="0" smtClean="0">
              <a:solidFill>
                <a:srgbClr val="FF0000"/>
              </a:solidFill>
              <a:latin typeface="Times New Roman" pitchFamily="18" charset="0"/>
              <a:cs typeface="Times New Roman" pitchFamily="18" charset="0"/>
            </a:endParaRP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Combined </a:t>
            </a:r>
            <a:r>
              <a:rPr lang="en-US" sz="2400" dirty="0">
                <a:solidFill>
                  <a:srgbClr val="FF0000"/>
                </a:solidFill>
                <a:latin typeface="Times New Roman" pitchFamily="18" charset="0"/>
                <a:cs typeface="Times New Roman" pitchFamily="18" charset="0"/>
              </a:rPr>
              <a:t>curve </a:t>
            </a:r>
            <a:r>
              <a:rPr lang="en-US" sz="2400" dirty="0" smtClean="0">
                <a:solidFill>
                  <a:srgbClr val="FF0000"/>
                </a:solidFill>
                <a:latin typeface="Times New Roman" pitchFamily="18" charset="0"/>
                <a:cs typeface="Times New Roman" pitchFamily="18" charset="0"/>
              </a:rPr>
              <a:t>in (</a:t>
            </a:r>
            <a:r>
              <a:rPr lang="en-US" sz="2400" dirty="0">
                <a:solidFill>
                  <a:srgbClr val="FF0000"/>
                </a:solidFill>
                <a:latin typeface="Times New Roman" pitchFamily="18" charset="0"/>
                <a:cs typeface="Times New Roman" pitchFamily="18" charset="0"/>
              </a:rPr>
              <a:t>c) is </a:t>
            </a:r>
            <a:r>
              <a:rPr lang="en-US" sz="2400" dirty="0" smtClean="0">
                <a:solidFill>
                  <a:srgbClr val="FF0000"/>
                </a:solidFill>
                <a:latin typeface="Times New Roman" pitchFamily="18" charset="0"/>
                <a:cs typeface="Times New Roman" pitchFamily="18" charset="0"/>
              </a:rPr>
              <a:t>weighted </a:t>
            </a:r>
            <a:r>
              <a:rPr lang="en-US" sz="2400" dirty="0">
                <a:solidFill>
                  <a:srgbClr val="FF0000"/>
                </a:solidFill>
                <a:latin typeface="Times New Roman" pitchFamily="18" charset="0"/>
                <a:cs typeface="Times New Roman" pitchFamily="18" charset="0"/>
              </a:rPr>
              <a:t>sum of </a:t>
            </a:r>
            <a:r>
              <a:rPr lang="en-US" sz="2400" dirty="0" smtClean="0">
                <a:solidFill>
                  <a:srgbClr val="FF0000"/>
                </a:solidFill>
                <a:latin typeface="Times New Roman" pitchFamily="18" charset="0"/>
                <a:cs typeface="Times New Roman" pitchFamily="18" charset="0"/>
              </a:rPr>
              <a:t>two </a:t>
            </a:r>
            <a:r>
              <a:rPr lang="en-US" sz="2400" dirty="0">
                <a:solidFill>
                  <a:srgbClr val="FF0000"/>
                </a:solidFill>
                <a:latin typeface="Times New Roman" pitchFamily="18" charset="0"/>
                <a:cs typeface="Times New Roman" pitchFamily="18" charset="0"/>
              </a:rPr>
              <a:t>curves. </a:t>
            </a:r>
            <a:endParaRPr lang="en-US" sz="2400" dirty="0" smtClean="0">
              <a:solidFill>
                <a:srgbClr val="FF0000"/>
              </a:solidFill>
              <a:latin typeface="Times New Roman" pitchFamily="18" charset="0"/>
              <a:cs typeface="Times New Roman" pitchFamily="18" charset="0"/>
            </a:endParaRPr>
          </a:p>
          <a:p>
            <a:pPr marL="285750" indent="-285750">
              <a:buFont typeface="Arial" pitchFamily="34" charset="0"/>
              <a:buChar char="•"/>
            </a:pPr>
            <a:r>
              <a:rPr lang="en-US" sz="2400" dirty="0" smtClean="0">
                <a:solidFill>
                  <a:srgbClr val="FF0000"/>
                </a:solidFill>
                <a:latin typeface="Times New Roman" pitchFamily="18" charset="0"/>
                <a:cs typeface="Times New Roman" pitchFamily="18" charset="0"/>
              </a:rPr>
              <a:t>In </a:t>
            </a:r>
            <a:r>
              <a:rPr lang="en-US" sz="2400" dirty="0">
                <a:solidFill>
                  <a:srgbClr val="FF0000"/>
                </a:solidFill>
                <a:latin typeface="Times New Roman" pitchFamily="18" charset="0"/>
                <a:cs typeface="Times New Roman" pitchFamily="18" charset="0"/>
              </a:rPr>
              <a:t>the 50-50 mixture, </a:t>
            </a:r>
            <a:r>
              <a:rPr lang="en-US" sz="2400" dirty="0" smtClean="0">
                <a:solidFill>
                  <a:srgbClr val="FF0000"/>
                </a:solidFill>
                <a:latin typeface="Times New Roman" pitchFamily="18" charset="0"/>
                <a:cs typeface="Times New Roman" pitchFamily="18" charset="0"/>
              </a:rPr>
              <a:t>curves </a:t>
            </a:r>
            <a:r>
              <a:rPr lang="en-US" sz="2400" dirty="0">
                <a:solidFill>
                  <a:srgbClr val="FF0000"/>
                </a:solidFill>
                <a:latin typeface="Times New Roman" pitchFamily="18" charset="0"/>
                <a:cs typeface="Times New Roman" pitchFamily="18" charset="0"/>
              </a:rPr>
              <a:t>are equally </a:t>
            </a:r>
            <a:r>
              <a:rPr lang="en-US" sz="2400" dirty="0" smtClean="0">
                <a:solidFill>
                  <a:srgbClr val="FF0000"/>
                </a:solidFill>
                <a:latin typeface="Times New Roman" pitchFamily="18" charset="0"/>
                <a:cs typeface="Times New Roman" pitchFamily="18" charset="0"/>
              </a:rPr>
              <a:t>weighted. </a:t>
            </a:r>
            <a:r>
              <a:rPr lang="en-US" sz="2400" dirty="0">
                <a:solidFill>
                  <a:srgbClr val="FF0000"/>
                </a:solidFill>
                <a:latin typeface="Times New Roman" pitchFamily="18" charset="0"/>
                <a:cs typeface="Times New Roman" pitchFamily="18" charset="0"/>
              </a:rPr>
              <a:t>Figure BME 13.1.1 </a:t>
            </a:r>
            <a:r>
              <a:rPr lang="en-US" sz="2400" dirty="0" smtClean="0">
                <a:solidFill>
                  <a:srgbClr val="FF0000"/>
                </a:solidFill>
                <a:latin typeface="Times New Roman" pitchFamily="18" charset="0"/>
                <a:cs typeface="Times New Roman" pitchFamily="18" charset="0"/>
              </a:rPr>
              <a:t>illustrates. </a:t>
            </a:r>
          </a:p>
        </p:txBody>
      </p:sp>
    </p:spTree>
    <p:extLst>
      <p:ext uri="{BB962C8B-B14F-4D97-AF65-F5344CB8AC3E}">
        <p14:creationId xmlns:p14="http://schemas.microsoft.com/office/powerpoint/2010/main" val="3582503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248" y="107563"/>
            <a:ext cx="7307705" cy="1200329"/>
          </a:xfrm>
          <a:prstGeom prst="rect">
            <a:avLst/>
          </a:prstGeom>
        </p:spPr>
        <p:txBody>
          <a:bodyPr wrap="square">
            <a:spAutoFit/>
          </a:bodyPr>
          <a:lstStyle/>
          <a:p>
            <a:pPr algn="ctr"/>
            <a:r>
              <a:rPr lang="en-US" sz="3600" dirty="0" smtClean="0">
                <a:latin typeface="Times New Roman" pitchFamily="18" charset="0"/>
                <a:cs typeface="Times New Roman" pitchFamily="18" charset="0"/>
              </a:rPr>
              <a:t>50-50 </a:t>
            </a:r>
            <a:r>
              <a:rPr lang="en-US" sz="3600" dirty="0">
                <a:latin typeface="Times New Roman" pitchFamily="18" charset="0"/>
                <a:cs typeface="Times New Roman" pitchFamily="18" charset="0"/>
              </a:rPr>
              <a:t>mixture broken down into two component </a:t>
            </a:r>
            <a:r>
              <a:rPr lang="en-US" sz="3600" dirty="0" smtClean="0">
                <a:latin typeface="Times New Roman" pitchFamily="18" charset="0"/>
                <a:cs typeface="Times New Roman" pitchFamily="18" charset="0"/>
              </a:rPr>
              <a:t>curves</a:t>
            </a:r>
            <a:endParaRPr lang="en-US" sz="3600" dirty="0">
              <a:latin typeface="Times New Roman" pitchFamily="18" charset="0"/>
              <a:cs typeface="Times New Roman" pitchFamily="18" charset="0"/>
            </a:endParaRPr>
          </a:p>
        </p:txBody>
      </p:sp>
      <p:sp>
        <p:nvSpPr>
          <p:cNvPr id="4" name="Rectangle 5"/>
          <p:cNvSpPr>
            <a:spLocks noChangeArrowheads="1"/>
          </p:cNvSpPr>
          <p:nvPr/>
        </p:nvSpPr>
        <p:spPr bwMode="auto">
          <a:xfrm>
            <a:off x="0" y="6292850"/>
            <a:ext cx="203773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BME 13.1.1 </a:t>
            </a:r>
            <a:endParaRPr lang="en-US" dirty="0">
              <a:latin typeface="Times New Roman" pitchFamily="18" charset="0"/>
              <a:cs typeface="Times New Roman" pitchFamily="18" charset="0"/>
            </a:endParaRPr>
          </a:p>
        </p:txBody>
      </p:sp>
      <p:pic>
        <p:nvPicPr>
          <p:cNvPr id="6" name="Picture 5" descr="Picture 37"/>
          <p:cNvPicPr>
            <a:picLocks noChangeAspect="1"/>
          </p:cNvPicPr>
          <p:nvPr/>
        </p:nvPicPr>
        <p:blipFill rotWithShape="1">
          <a:blip r:embed="rId3" cstate="print"/>
          <a:srcRect l="3023" t="7841" r="2739" b="15306"/>
          <a:stretch/>
        </p:blipFill>
        <p:spPr bwMode="auto">
          <a:xfrm>
            <a:off x="31051" y="1307891"/>
            <a:ext cx="9105919" cy="3822048"/>
          </a:xfrm>
          <a:prstGeom prst="rect">
            <a:avLst/>
          </a:prstGeom>
          <a:noFill/>
          <a:ln w="9525">
            <a:noFill/>
            <a:miter lim="800000"/>
            <a:headEnd/>
            <a:tailEnd/>
          </a:ln>
        </p:spPr>
      </p:pic>
      <p:cxnSp>
        <p:nvCxnSpPr>
          <p:cNvPr id="5" name="Straight Connector 4"/>
          <p:cNvCxnSpPr/>
          <p:nvPr/>
        </p:nvCxnSpPr>
        <p:spPr>
          <a:xfrm flipV="1">
            <a:off x="382248" y="4819972"/>
            <a:ext cx="8343298" cy="7749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382248" y="4786396"/>
            <a:ext cx="8622267" cy="7749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91747" y="4954022"/>
            <a:ext cx="8812767" cy="1200329"/>
          </a:xfrm>
          <a:prstGeom prst="rect">
            <a:avLst/>
          </a:prstGeom>
        </p:spPr>
        <p:txBody>
          <a:bodyPr wrap="square">
            <a:spAutoFit/>
          </a:bodyPr>
          <a:lstStyle/>
          <a:p>
            <a:r>
              <a:rPr lang="en-US" sz="2400" dirty="0">
                <a:latin typeface="Times New Roman" pitchFamily="18" charset="0"/>
                <a:cs typeface="Times New Roman" pitchFamily="18" charset="0"/>
              </a:rPr>
              <a:t>U</a:t>
            </a:r>
            <a:r>
              <a:rPr lang="en-US" sz="2400" dirty="0" smtClean="0">
                <a:latin typeface="Times New Roman" pitchFamily="18" charset="0"/>
                <a:cs typeface="Times New Roman" pitchFamily="18" charset="0"/>
              </a:rPr>
              <a:t>se </a:t>
            </a:r>
            <a:r>
              <a:rPr lang="en-US" sz="2400" dirty="0">
                <a:latin typeface="Times New Roman" pitchFamily="18" charset="0"/>
                <a:cs typeface="Times New Roman" pitchFamily="18" charset="0"/>
              </a:rPr>
              <a:t>geometry to estimate </a:t>
            </a:r>
            <a:r>
              <a:rPr lang="en-US" sz="2400" dirty="0" smtClean="0">
                <a:latin typeface="Times New Roman" pitchFamily="18" charset="0"/>
                <a:cs typeface="Times New Roman" pitchFamily="18" charset="0"/>
              </a:rPr>
              <a:t>relative area </a:t>
            </a:r>
            <a:r>
              <a:rPr lang="en-US" sz="2400" dirty="0">
                <a:latin typeface="Times New Roman" pitchFamily="18" charset="0"/>
                <a:cs typeface="Times New Roman" pitchFamily="18" charset="0"/>
              </a:rPr>
              <a:t>under </a:t>
            </a:r>
            <a:r>
              <a:rPr lang="en-US" sz="2400" dirty="0" smtClean="0">
                <a:latin typeface="Times New Roman" pitchFamily="18" charset="0"/>
                <a:cs typeface="Times New Roman" pitchFamily="18" charset="0"/>
              </a:rPr>
              <a:t>each curve. </a:t>
            </a:r>
          </a:p>
          <a:p>
            <a:r>
              <a:rPr lang="en-US" sz="2400" dirty="0" smtClean="0">
                <a:latin typeface="Times New Roman" pitchFamily="18" charset="0"/>
                <a:cs typeface="Times New Roman" pitchFamily="18" charset="0"/>
              </a:rPr>
              <a:t>Orange </a:t>
            </a:r>
            <a:r>
              <a:rPr lang="en-US" sz="2400" dirty="0">
                <a:latin typeface="Times New Roman" pitchFamily="18" charset="0"/>
                <a:cs typeface="Times New Roman" pitchFamily="18" charset="0"/>
              </a:rPr>
              <a:t>curve is taller </a:t>
            </a:r>
            <a:r>
              <a:rPr lang="en-US" sz="2400" dirty="0" smtClean="0">
                <a:latin typeface="Times New Roman" pitchFamily="18" charset="0"/>
                <a:cs typeface="Times New Roman" pitchFamily="18" charset="0"/>
              </a:rPr>
              <a:t>but </a:t>
            </a:r>
            <a:r>
              <a:rPr lang="en-US" sz="2400" dirty="0">
                <a:latin typeface="Times New Roman" pitchFamily="18" charset="0"/>
                <a:cs typeface="Times New Roman" pitchFamily="18" charset="0"/>
              </a:rPr>
              <a:t>narrower than </a:t>
            </a:r>
            <a:r>
              <a:rPr lang="en-US" sz="2400" dirty="0" smtClean="0">
                <a:latin typeface="Times New Roman" pitchFamily="18" charset="0"/>
                <a:cs typeface="Times New Roman" pitchFamily="18" charset="0"/>
              </a:rPr>
              <a:t>blue curve.</a:t>
            </a:r>
          </a:p>
          <a:p>
            <a:r>
              <a:rPr lang="en-US" sz="2400" b="1" dirty="0" smtClean="0">
                <a:latin typeface="Times New Roman" pitchFamily="18" charset="0"/>
                <a:cs typeface="Times New Roman" pitchFamily="18" charset="0"/>
              </a:rPr>
              <a:t>Areas </a:t>
            </a:r>
            <a:r>
              <a:rPr lang="en-US" sz="2400" b="1" dirty="0">
                <a:latin typeface="Times New Roman" pitchFamily="18" charset="0"/>
                <a:cs typeface="Times New Roman" pitchFamily="18" charset="0"/>
              </a:rPr>
              <a:t>under </a:t>
            </a:r>
            <a:r>
              <a:rPr lang="en-US" sz="2400" b="1" dirty="0" smtClean="0">
                <a:latin typeface="Times New Roman" pitchFamily="18" charset="0"/>
                <a:cs typeface="Times New Roman" pitchFamily="18" charset="0"/>
              </a:rPr>
              <a:t>the curves </a:t>
            </a:r>
            <a:r>
              <a:rPr lang="en-US" sz="2400" b="1" dirty="0">
                <a:latin typeface="Times New Roman" pitchFamily="18" charset="0"/>
                <a:cs typeface="Times New Roman" pitchFamily="18" charset="0"/>
              </a:rPr>
              <a:t>are roughly equal, reflecting </a:t>
            </a:r>
            <a:r>
              <a:rPr lang="en-US" sz="2400" b="1" dirty="0" smtClean="0">
                <a:latin typeface="Times New Roman" pitchFamily="18" charset="0"/>
                <a:cs typeface="Times New Roman" pitchFamily="18" charset="0"/>
              </a:rPr>
              <a:t>50-50 </a:t>
            </a:r>
            <a:r>
              <a:rPr lang="en-US" sz="2400" b="1" dirty="0">
                <a:latin typeface="Times New Roman" pitchFamily="18" charset="0"/>
                <a:cs typeface="Times New Roman" pitchFamily="18" charset="0"/>
              </a:rPr>
              <a:t>mix. </a:t>
            </a:r>
          </a:p>
        </p:txBody>
      </p:sp>
    </p:spTree>
    <p:extLst>
      <p:ext uri="{BB962C8B-B14F-4D97-AF65-F5344CB8AC3E}">
        <p14:creationId xmlns:p14="http://schemas.microsoft.com/office/powerpoint/2010/main" val="1603243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14247116"/>
              </p:ext>
            </p:extLst>
          </p:nvPr>
        </p:nvGraphicFramePr>
        <p:xfrm>
          <a:off x="323851" y="1600198"/>
          <a:ext cx="8229598" cy="3080812"/>
        </p:xfrm>
        <a:graphic>
          <a:graphicData uri="http://schemas.openxmlformats.org/drawingml/2006/table">
            <a:tbl>
              <a:tblPr firstRow="1" firstCol="1" bandRow="1">
                <a:tableStyleId>{5C22544A-7EE6-4342-B048-85BDC9FD1C3A}</a:tableStyleId>
              </a:tblPr>
              <a:tblGrid>
                <a:gridCol w="1924049"/>
                <a:gridCol w="1219200"/>
                <a:gridCol w="1276350"/>
                <a:gridCol w="578546"/>
                <a:gridCol w="1077151"/>
                <a:gridCol w="1077151"/>
                <a:gridCol w="1077151"/>
              </a:tblGrid>
              <a:tr h="440116">
                <a:tc>
                  <a:txBody>
                    <a:bodyPr/>
                    <a:lstStyle/>
                    <a:p>
                      <a:pPr algn="l" fontAlgn="b"/>
                      <a:endParaRPr lang="en-US" sz="2400" b="0" i="0" u="none" strike="noStrike" dirty="0">
                        <a:solidFill>
                          <a:srgbClr val="000000"/>
                        </a:solidFill>
                        <a:effectLst/>
                        <a:latin typeface="Calibri"/>
                      </a:endParaRPr>
                    </a:p>
                  </a:txBody>
                  <a:tcPr marL="0" marR="0" marT="0" marB="0" anchor="ctr"/>
                </a:tc>
                <a:tc>
                  <a:txBody>
                    <a:bodyPr/>
                    <a:lstStyle/>
                    <a:p>
                      <a:pPr algn="l" fontAlgn="b"/>
                      <a:r>
                        <a:rPr lang="en-US" sz="2400" b="0" u="none" strike="noStrike">
                          <a:effectLst/>
                        </a:rPr>
                        <a:t>Normal</a:t>
                      </a:r>
                      <a:endParaRPr lang="en-US" sz="2400" b="0" i="0" u="none" strike="noStrike">
                        <a:solidFill>
                          <a:srgbClr val="000000"/>
                        </a:solidFill>
                        <a:effectLst/>
                        <a:latin typeface="Calibri"/>
                      </a:endParaRPr>
                    </a:p>
                  </a:txBody>
                  <a:tcPr marL="0" marR="0" marT="0" marB="0" anchor="ctr"/>
                </a:tc>
                <a:tc>
                  <a:txBody>
                    <a:bodyPr/>
                    <a:lstStyle/>
                    <a:p>
                      <a:pPr algn="l" fontAlgn="b"/>
                      <a:r>
                        <a:rPr lang="en-US" sz="2400" b="0" u="none" strike="noStrike">
                          <a:effectLst/>
                        </a:rPr>
                        <a:t>Sickle Cell</a:t>
                      </a:r>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dirty="0">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r>
              <a:tr h="440116">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r>
              <a:tr h="440116">
                <a:tc>
                  <a:txBody>
                    <a:bodyPr/>
                    <a:lstStyle/>
                    <a:p>
                      <a:pPr algn="l" fontAlgn="b"/>
                      <a:r>
                        <a:rPr lang="en-US" sz="2400" b="0" u="none" strike="noStrike">
                          <a:effectLst/>
                        </a:rPr>
                        <a:t>Mean</a:t>
                      </a:r>
                      <a:endParaRPr lang="en-US" sz="2400" b="0" i="0" u="none" strike="noStrike">
                        <a:solidFill>
                          <a:srgbClr val="000000"/>
                        </a:solidFill>
                        <a:effectLst/>
                        <a:latin typeface="Calibri"/>
                      </a:endParaRPr>
                    </a:p>
                  </a:txBody>
                  <a:tcPr marL="0" marR="0" marT="0" marB="0" anchor="ctr"/>
                </a:tc>
                <a:tc>
                  <a:txBody>
                    <a:bodyPr/>
                    <a:lstStyle/>
                    <a:p>
                      <a:pPr algn="r" fontAlgn="b"/>
                      <a:r>
                        <a:rPr lang="en-US" sz="2400" b="0" u="none" strike="noStrike">
                          <a:effectLst/>
                        </a:rPr>
                        <a:t>-1.5</a:t>
                      </a:r>
                      <a:endParaRPr lang="en-US" sz="2400" b="0" i="0" u="none" strike="noStrike">
                        <a:solidFill>
                          <a:srgbClr val="000000"/>
                        </a:solidFill>
                        <a:effectLst/>
                        <a:latin typeface="Calibri"/>
                      </a:endParaRPr>
                    </a:p>
                  </a:txBody>
                  <a:tcPr marL="0" marR="0" marT="0" marB="0" anchor="ctr"/>
                </a:tc>
                <a:tc>
                  <a:txBody>
                    <a:bodyPr/>
                    <a:lstStyle/>
                    <a:p>
                      <a:pPr algn="r" fontAlgn="b"/>
                      <a:r>
                        <a:rPr lang="en-US" sz="2400" b="0" u="none" strike="noStrike">
                          <a:effectLst/>
                        </a:rPr>
                        <a:t>3</a:t>
                      </a:r>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r>
              <a:tr h="440116">
                <a:tc>
                  <a:txBody>
                    <a:bodyPr/>
                    <a:lstStyle/>
                    <a:p>
                      <a:pPr algn="l" fontAlgn="b"/>
                      <a:r>
                        <a:rPr lang="en-US" sz="2400" b="0" u="none" strike="noStrike">
                          <a:effectLst/>
                        </a:rPr>
                        <a:t>Standard dev</a:t>
                      </a:r>
                      <a:endParaRPr lang="en-US" sz="2400" b="0" i="0" u="none" strike="noStrike">
                        <a:solidFill>
                          <a:srgbClr val="000000"/>
                        </a:solidFill>
                        <a:effectLst/>
                        <a:latin typeface="Calibri"/>
                      </a:endParaRPr>
                    </a:p>
                  </a:txBody>
                  <a:tcPr marL="0" marR="0" marT="0" marB="0" anchor="ctr"/>
                </a:tc>
                <a:tc>
                  <a:txBody>
                    <a:bodyPr/>
                    <a:lstStyle/>
                    <a:p>
                      <a:pPr algn="r" fontAlgn="b"/>
                      <a:r>
                        <a:rPr lang="en-US" sz="2400" b="0" u="none" strike="noStrike">
                          <a:effectLst/>
                        </a:rPr>
                        <a:t>1.8</a:t>
                      </a:r>
                      <a:endParaRPr lang="en-US" sz="2400" b="0" i="0" u="none" strike="noStrike">
                        <a:solidFill>
                          <a:srgbClr val="000000"/>
                        </a:solidFill>
                        <a:effectLst/>
                        <a:latin typeface="Calibri"/>
                      </a:endParaRPr>
                    </a:p>
                  </a:txBody>
                  <a:tcPr marL="0" marR="0" marT="0" marB="0" anchor="ctr"/>
                </a:tc>
                <a:tc>
                  <a:txBody>
                    <a:bodyPr/>
                    <a:lstStyle/>
                    <a:p>
                      <a:pPr algn="r" fontAlgn="b"/>
                      <a:r>
                        <a:rPr lang="en-US" sz="2400" b="0" u="none" strike="noStrike">
                          <a:effectLst/>
                        </a:rPr>
                        <a:t>1.4</a:t>
                      </a:r>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r>
              <a:tr h="440116">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r>
              <a:tr h="440116">
                <a:tc>
                  <a:txBody>
                    <a:bodyPr/>
                    <a:lstStyle/>
                    <a:p>
                      <a:pPr algn="l" fontAlgn="b"/>
                      <a:r>
                        <a:rPr lang="en-US" sz="2400" b="0" u="none" strike="noStrike">
                          <a:effectLst/>
                        </a:rPr>
                        <a:t>Part in mixture</a:t>
                      </a:r>
                      <a:endParaRPr lang="en-US" sz="2400" b="0" i="0" u="none" strike="noStrike">
                        <a:solidFill>
                          <a:srgbClr val="000000"/>
                        </a:solidFill>
                        <a:effectLst/>
                        <a:latin typeface="Calibri"/>
                      </a:endParaRPr>
                    </a:p>
                  </a:txBody>
                  <a:tcPr marL="0" marR="0" marT="0" marB="0" anchor="ctr"/>
                </a:tc>
                <a:tc>
                  <a:txBody>
                    <a:bodyPr/>
                    <a:lstStyle/>
                    <a:p>
                      <a:pPr algn="r" fontAlgn="b"/>
                      <a:r>
                        <a:rPr lang="en-US" sz="2400" b="0" u="none" strike="noStrike">
                          <a:effectLst/>
                        </a:rPr>
                        <a:t>0.6</a:t>
                      </a:r>
                      <a:endParaRPr lang="en-US" sz="2400" b="0" i="0" u="none" strike="noStrike">
                        <a:solidFill>
                          <a:srgbClr val="000000"/>
                        </a:solidFill>
                        <a:effectLst/>
                        <a:latin typeface="Calibri"/>
                      </a:endParaRPr>
                    </a:p>
                  </a:txBody>
                  <a:tcPr marL="0" marR="0" marT="0" marB="0" anchor="ctr"/>
                </a:tc>
                <a:tc>
                  <a:txBody>
                    <a:bodyPr/>
                    <a:lstStyle/>
                    <a:p>
                      <a:pPr algn="r" fontAlgn="b"/>
                      <a:r>
                        <a:rPr lang="en-US" sz="2400" b="0" u="none" strike="noStrike">
                          <a:effectLst/>
                        </a:rPr>
                        <a:t>1.4</a:t>
                      </a:r>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r>
              <a:tr h="440116">
                <a:tc>
                  <a:txBody>
                    <a:bodyPr/>
                    <a:lstStyle/>
                    <a:p>
                      <a:pPr algn="l" fontAlgn="b"/>
                      <a:r>
                        <a:rPr lang="en-US" sz="2400" b="0" u="none" strike="noStrike">
                          <a:effectLst/>
                        </a:rPr>
                        <a:t>Proportion</a:t>
                      </a:r>
                      <a:endParaRPr lang="en-US" sz="2400" b="0" i="0" u="none" strike="noStrike">
                        <a:solidFill>
                          <a:srgbClr val="000000"/>
                        </a:solidFill>
                        <a:effectLst/>
                        <a:latin typeface="Calibri"/>
                      </a:endParaRPr>
                    </a:p>
                  </a:txBody>
                  <a:tcPr marL="0" marR="0" marT="0" marB="0" anchor="ctr"/>
                </a:tc>
                <a:tc>
                  <a:txBody>
                    <a:bodyPr/>
                    <a:lstStyle/>
                    <a:p>
                      <a:pPr algn="r" fontAlgn="b"/>
                      <a:r>
                        <a:rPr lang="en-US" sz="2400" b="0" u="none" strike="noStrike">
                          <a:effectLst/>
                        </a:rPr>
                        <a:t>0.3</a:t>
                      </a:r>
                      <a:endParaRPr lang="en-US" sz="2400" b="0" i="0" u="none" strike="noStrike">
                        <a:solidFill>
                          <a:srgbClr val="000000"/>
                        </a:solidFill>
                        <a:effectLst/>
                        <a:latin typeface="Calibri"/>
                      </a:endParaRPr>
                    </a:p>
                  </a:txBody>
                  <a:tcPr marL="0" marR="0" marT="0" marB="0" anchor="ctr"/>
                </a:tc>
                <a:tc>
                  <a:txBody>
                    <a:bodyPr/>
                    <a:lstStyle/>
                    <a:p>
                      <a:pPr algn="r" fontAlgn="b"/>
                      <a:r>
                        <a:rPr lang="en-US" sz="2400" b="0" u="none" strike="noStrike">
                          <a:effectLst/>
                        </a:rPr>
                        <a:t>0.7</a:t>
                      </a:r>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a:solidFill>
                          <a:srgbClr val="000000"/>
                        </a:solidFill>
                        <a:effectLst/>
                        <a:latin typeface="Calibri"/>
                      </a:endParaRPr>
                    </a:p>
                  </a:txBody>
                  <a:tcPr marL="0" marR="0" marT="0" marB="0" anchor="ctr"/>
                </a:tc>
                <a:tc>
                  <a:txBody>
                    <a:bodyPr/>
                    <a:lstStyle/>
                    <a:p>
                      <a:pPr algn="l" fontAlgn="b"/>
                      <a:endParaRPr lang="en-US" sz="2400" b="0" i="0" u="none" strike="noStrike" dirty="0">
                        <a:solidFill>
                          <a:srgbClr val="000000"/>
                        </a:solidFill>
                        <a:effectLst/>
                        <a:latin typeface="Calibri"/>
                      </a:endParaRPr>
                    </a:p>
                  </a:txBody>
                  <a:tcPr marL="0" marR="0" marT="0" marB="0" anchor="ctr"/>
                </a:tc>
              </a:tr>
            </a:tbl>
          </a:graphicData>
        </a:graphic>
      </p:graphicFrame>
      <p:sp>
        <p:nvSpPr>
          <p:cNvPr id="3" name="TextBox 2"/>
          <p:cNvSpPr txBox="1"/>
          <p:nvPr/>
        </p:nvSpPr>
        <p:spPr>
          <a:xfrm>
            <a:off x="5613400" y="1890712"/>
            <a:ext cx="3448050" cy="186213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dirty="0"/>
              <a:t>You can control the shape of each individual curve by changing the mean and standard deviation of each distribution. </a:t>
            </a:r>
          </a:p>
        </p:txBody>
      </p:sp>
      <p:cxnSp>
        <p:nvCxnSpPr>
          <p:cNvPr id="4" name="Elbow Connector 3"/>
          <p:cNvCxnSpPr/>
          <p:nvPr/>
        </p:nvCxnSpPr>
        <p:spPr>
          <a:xfrm rot="10800000" flipV="1">
            <a:off x="4813300" y="2805113"/>
            <a:ext cx="800100" cy="14605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Elbow Connector 5"/>
          <p:cNvCxnSpPr/>
          <p:nvPr/>
        </p:nvCxnSpPr>
        <p:spPr>
          <a:xfrm rot="10800000">
            <a:off x="4832350" y="4487863"/>
            <a:ext cx="825500" cy="1206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82247" y="77582"/>
            <a:ext cx="7307705" cy="1200329"/>
          </a:xfrm>
          <a:prstGeom prst="rect">
            <a:avLst/>
          </a:prstGeom>
        </p:spPr>
        <p:txBody>
          <a:bodyPr wrap="square">
            <a:spAutoFit/>
          </a:bodyPr>
          <a:lstStyle/>
          <a:p>
            <a:r>
              <a:rPr lang="en-US" sz="3600" i="1" dirty="0">
                <a:latin typeface="Times New Roman" pitchFamily="18" charset="0"/>
                <a:cs typeface="Times New Roman" pitchFamily="18" charset="0"/>
              </a:rPr>
              <a:t>Bio-Math Exploration 13.1: What is in the mixture</a:t>
            </a:r>
            <a:r>
              <a:rPr lang="en-US" sz="3600" i="1" dirty="0" smtClean="0">
                <a:latin typeface="Times New Roman" pitchFamily="18" charset="0"/>
                <a:cs typeface="Times New Roman" pitchFamily="18" charset="0"/>
              </a:rPr>
              <a:t>? Hemoglobin_mixture.xlsx</a:t>
            </a:r>
            <a:endParaRPr lang="en-US" sz="3600" i="1" dirty="0">
              <a:latin typeface="Times New Roman" pitchFamily="18" charset="0"/>
              <a:cs typeface="Times New Roman" pitchFamily="18" charset="0"/>
            </a:endParaRPr>
          </a:p>
        </p:txBody>
      </p:sp>
      <p:sp>
        <p:nvSpPr>
          <p:cNvPr id="5" name="TextBox 7"/>
          <p:cNvSpPr txBox="1"/>
          <p:nvPr/>
        </p:nvSpPr>
        <p:spPr>
          <a:xfrm>
            <a:off x="5575300" y="3903663"/>
            <a:ext cx="3448050" cy="203993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dirty="0"/>
              <a:t>Change the mixture by changing</a:t>
            </a:r>
            <a:r>
              <a:rPr lang="en-US" sz="2400" baseline="0" dirty="0"/>
              <a:t> the proportion of Normal. The remaining values in this box will be calculated automatically.</a:t>
            </a:r>
            <a:endParaRPr lang="en-US" sz="2400" dirty="0"/>
          </a:p>
        </p:txBody>
      </p:sp>
    </p:spTree>
    <p:extLst>
      <p:ext uri="{BB962C8B-B14F-4D97-AF65-F5344CB8AC3E}">
        <p14:creationId xmlns:p14="http://schemas.microsoft.com/office/powerpoint/2010/main" val="2751002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31017</TotalTime>
  <Words>6877</Words>
  <Application>Microsoft Macintosh PowerPoint</Application>
  <PresentationFormat>On-screen Show (4:3)</PresentationFormat>
  <Paragraphs>990</Paragraphs>
  <Slides>69</Slides>
  <Notes>67</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Palps &amp; Chelicerae protect barbed hypostome.    Most hard ticks also secrete a cement from salivary glands. </vt:lpstr>
      <vt:lpstr>Black-legged ticks (deer ticks)</vt:lpstr>
      <vt:lpstr>Ticks and Lyme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Davidson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Malcolm Campbell</dc:creator>
  <cp:lastModifiedBy>Malcolm Campbell</cp:lastModifiedBy>
  <cp:revision>1004</cp:revision>
  <dcterms:created xsi:type="dcterms:W3CDTF">2010-03-23T21:30:28Z</dcterms:created>
  <dcterms:modified xsi:type="dcterms:W3CDTF">2013-08-16T13:40:27Z</dcterms:modified>
</cp:coreProperties>
</file>