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90" r:id="rId2"/>
    <p:sldId id="256" r:id="rId3"/>
    <p:sldId id="322" r:id="rId4"/>
    <p:sldId id="394" r:id="rId5"/>
    <p:sldId id="387" r:id="rId6"/>
    <p:sldId id="388" r:id="rId7"/>
    <p:sldId id="390" r:id="rId8"/>
    <p:sldId id="307" r:id="rId9"/>
    <p:sldId id="259" r:id="rId10"/>
    <p:sldId id="396" r:id="rId11"/>
    <p:sldId id="397" r:id="rId12"/>
    <p:sldId id="261" r:id="rId13"/>
    <p:sldId id="398" r:id="rId14"/>
    <p:sldId id="399" r:id="rId15"/>
    <p:sldId id="400" r:id="rId16"/>
    <p:sldId id="401" r:id="rId17"/>
    <p:sldId id="402" r:id="rId18"/>
    <p:sldId id="403" r:id="rId19"/>
    <p:sldId id="404" r:id="rId20"/>
    <p:sldId id="405" r:id="rId21"/>
    <p:sldId id="406" r:id="rId22"/>
    <p:sldId id="407" r:id="rId23"/>
    <p:sldId id="408" r:id="rId24"/>
    <p:sldId id="409" r:id="rId25"/>
    <p:sldId id="410" r:id="rId26"/>
    <p:sldId id="411" r:id="rId27"/>
    <p:sldId id="412" r:id="rId28"/>
    <p:sldId id="413" r:id="rId29"/>
    <p:sldId id="414" r:id="rId30"/>
    <p:sldId id="415" r:id="rId31"/>
    <p:sldId id="416" r:id="rId32"/>
    <p:sldId id="417" r:id="rId33"/>
    <p:sldId id="418" r:id="rId34"/>
    <p:sldId id="419" r:id="rId35"/>
    <p:sldId id="420" r:id="rId36"/>
    <p:sldId id="421" r:id="rId37"/>
    <p:sldId id="422" r:id="rId38"/>
    <p:sldId id="423" r:id="rId39"/>
    <p:sldId id="424" r:id="rId40"/>
    <p:sldId id="425" r:id="rId41"/>
    <p:sldId id="426" r:id="rId42"/>
    <p:sldId id="427"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DCF2"/>
    <a:srgbClr val="FFC8E2"/>
    <a:srgbClr val="FACBCE"/>
    <a:srgbClr val="C3C3C3"/>
    <a:srgbClr val="C7C7C7"/>
    <a:srgbClr val="AEAEAE"/>
    <a:srgbClr val="00FF00"/>
    <a:srgbClr val="BB7EA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6" d="100"/>
          <a:sy n="96" d="100"/>
        </p:scale>
        <p:origin x="-128" y="-33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6A11937-67D0-8442-B30A-DB219A6FEEFC}" type="datetime1">
              <a:rPr lang="en-US"/>
              <a:pPr>
                <a:defRPr/>
              </a:pPr>
              <a:t>8/15/13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51B4E8D-56DC-8348-97E8-E9C9453A2973}" type="slidenum">
              <a:rPr lang="en-US"/>
              <a:pPr>
                <a:defRPr/>
              </a:pPr>
              <a:t>‹#›</a:t>
            </a:fld>
            <a:endParaRPr lang="en-US"/>
          </a:p>
        </p:txBody>
      </p:sp>
    </p:spTree>
    <p:extLst>
      <p:ext uri="{BB962C8B-B14F-4D97-AF65-F5344CB8AC3E}">
        <p14:creationId xmlns:p14="http://schemas.microsoft.com/office/powerpoint/2010/main" val="401075756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 Id="rId3" Type="http://schemas.openxmlformats.org/officeDocument/2006/relationships/hyperlink" Target="http://www.bio.davidson.edu/courses/genomics/jmol/aatable.html"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 Id="rId3" Type="http://schemas.openxmlformats.org/officeDocument/2006/relationships/hyperlink" Target="http://www.bio.davidson.edu/courses/genomics/jmol/aatable.html"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Opening Art: DNA contains instructions but each cell must construct its own components to perform a function.  </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03F9A51-422F-7A48-9EC8-242A1F367FCA}" type="slidenum">
              <a:rPr lang="en-US" sz="1200"/>
              <a:pPr eaLnBrk="1" hangingPunct="1"/>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2.5</a:t>
            </a:r>
            <a:r>
              <a:rPr lang="en-US" sz="1200" kern="1200" dirty="0" smtClean="0">
                <a:solidFill>
                  <a:schemeClr val="tx1"/>
                </a:solidFill>
                <a:effectLst/>
                <a:latin typeface="+mn-lt"/>
                <a:ea typeface="ＭＳ Ｐゴシック" pitchFamily="-110" charset="-128"/>
                <a:cs typeface="ＭＳ Ｐゴシック" pitchFamily="-110" charset="-128"/>
              </a:rPr>
              <a:t> Structure and function of </a:t>
            </a:r>
            <a:r>
              <a:rPr lang="en-US" sz="1200" kern="1200" dirty="0" err="1" smtClean="0">
                <a:solidFill>
                  <a:schemeClr val="tx1"/>
                </a:solidFill>
                <a:effectLst/>
                <a:latin typeface="+mn-lt"/>
                <a:ea typeface="ＭＳ Ｐゴシック" pitchFamily="-110" charset="-128"/>
                <a:cs typeface="ＭＳ Ｐゴシック" pitchFamily="-110" charset="-128"/>
              </a:rPr>
              <a:t>tRNA</a:t>
            </a:r>
            <a:r>
              <a:rPr lang="en-US" sz="1200" kern="1200" dirty="0" smtClean="0">
                <a:solidFill>
                  <a:schemeClr val="tx1"/>
                </a:solidFill>
                <a:effectLst/>
                <a:latin typeface="+mn-lt"/>
                <a:ea typeface="ＭＳ Ｐゴシック" pitchFamily="-110" charset="-128"/>
                <a:cs typeface="ＭＳ Ｐゴシック" pitchFamily="-110" charset="-128"/>
              </a:rPr>
              <a:t>. (a) RNA molecules interact with radioactive leucine. Total RNA from peas was extracted and incubated with radioactive leucine in the presence of cytoplasm from the peas. RNA molecules were separated by size. Radioactive leucine and RNA were detected separately as shown. (b) Two-dimensional representation of </a:t>
            </a:r>
            <a:r>
              <a:rPr lang="en-US" sz="1200" kern="1200" dirty="0" err="1" smtClean="0">
                <a:solidFill>
                  <a:schemeClr val="tx1"/>
                </a:solidFill>
                <a:effectLst/>
                <a:latin typeface="+mn-lt"/>
                <a:ea typeface="ＭＳ Ｐゴシック" pitchFamily="-110" charset="-128"/>
                <a:cs typeface="ＭＳ Ｐゴシック" pitchFamily="-110" charset="-128"/>
              </a:rPr>
              <a:t>tRNA</a:t>
            </a:r>
            <a:r>
              <a:rPr lang="en-US" sz="1200" kern="1200" dirty="0" smtClean="0">
                <a:solidFill>
                  <a:schemeClr val="tx1"/>
                </a:solidFill>
                <a:effectLst/>
                <a:latin typeface="+mn-lt"/>
                <a:ea typeface="ＭＳ Ｐゴシック" pitchFamily="-110" charset="-128"/>
                <a:cs typeface="ＭＳ Ｐゴシック" pitchFamily="-110" charset="-128"/>
              </a:rPr>
              <a:t> as determined by base paring within the molecule. (c) Space filling three-dimensional image of </a:t>
            </a:r>
            <a:r>
              <a:rPr lang="en-US" sz="1200" kern="1200" dirty="0" err="1" smtClean="0">
                <a:solidFill>
                  <a:schemeClr val="tx1"/>
                </a:solidFill>
                <a:effectLst/>
                <a:latin typeface="+mn-lt"/>
                <a:ea typeface="ＭＳ Ｐゴシック" pitchFamily="-110" charset="-128"/>
                <a:cs typeface="ＭＳ Ｐゴシック" pitchFamily="-110" charset="-128"/>
              </a:rPr>
              <a:t>tRNA</a:t>
            </a:r>
            <a:r>
              <a:rPr lang="en-US" sz="1200" kern="1200" dirty="0" smtClean="0">
                <a:solidFill>
                  <a:schemeClr val="tx1"/>
                </a:solidFill>
                <a:effectLst/>
                <a:latin typeface="+mn-lt"/>
                <a:ea typeface="ＭＳ Ｐゴシック" pitchFamily="-110" charset="-128"/>
                <a:cs typeface="ＭＳ Ｐゴシック" pitchFamily="-110" charset="-128"/>
              </a:rPr>
              <a:t>; red oxygen; blue nitrogen; orange phosphorous; and gray carbon. Interactive</a:t>
            </a:r>
            <a:r>
              <a:rPr lang="en-US" sz="1200" kern="1200" baseline="0" dirty="0" smtClean="0">
                <a:solidFill>
                  <a:schemeClr val="tx1"/>
                </a:solidFill>
                <a:effectLst/>
                <a:latin typeface="+mn-lt"/>
                <a:ea typeface="ＭＳ Ｐゴシック" pitchFamily="-110" charset="-128"/>
                <a:cs typeface="ＭＳ Ｐゴシック" pitchFamily="-110" charset="-128"/>
              </a:rPr>
              <a:t> </a:t>
            </a:r>
            <a:r>
              <a:rPr lang="en-US" sz="1200" kern="1200" dirty="0" err="1" smtClean="0">
                <a:solidFill>
                  <a:schemeClr val="tx1"/>
                </a:solidFill>
                <a:effectLst/>
                <a:latin typeface="+mn-lt"/>
                <a:ea typeface="ＭＳ Ｐゴシック" pitchFamily="-110" charset="-128"/>
                <a:cs typeface="ＭＳ Ｐゴシック" pitchFamily="-110" charset="-128"/>
              </a:rPr>
              <a:t>Jmol</a:t>
            </a:r>
            <a:r>
              <a:rPr lang="en-US" sz="1200" kern="1200" dirty="0" smtClean="0">
                <a:solidFill>
                  <a:schemeClr val="tx1"/>
                </a:solidFill>
                <a:effectLst/>
                <a:latin typeface="+mn-lt"/>
                <a:ea typeface="ＭＳ Ｐゴシック" pitchFamily="-110" charset="-128"/>
                <a:cs typeface="ＭＳ Ｐゴシック" pitchFamily="-110" charset="-128"/>
              </a:rPr>
              <a:t> views of </a:t>
            </a:r>
            <a:r>
              <a:rPr lang="en-US" sz="1200" kern="1200" dirty="0" err="1" smtClean="0">
                <a:solidFill>
                  <a:schemeClr val="tx1"/>
                </a:solidFill>
                <a:effectLst/>
                <a:latin typeface="+mn-lt"/>
                <a:ea typeface="ＭＳ Ｐゴシック" pitchFamily="-110" charset="-128"/>
                <a:cs typeface="ＭＳ Ｐゴシック" pitchFamily="-110" charset="-128"/>
              </a:rPr>
              <a:t>tRNA</a:t>
            </a:r>
            <a:r>
              <a:rPr lang="en-US" sz="1200" kern="1200" dirty="0" smtClean="0">
                <a:solidFill>
                  <a:schemeClr val="tx1"/>
                </a:solidFill>
                <a:effectLst/>
                <a:latin typeface="+mn-lt"/>
                <a:ea typeface="ＭＳ Ｐゴシック" pitchFamily="-110" charset="-128"/>
                <a:cs typeface="ＭＳ Ｐゴシック" pitchFamily="-110" charset="-128"/>
              </a:rPr>
              <a:t> available online.   </a:t>
            </a:r>
          </a:p>
          <a:p>
            <a:endParaRPr lang="en-US" dirty="0"/>
          </a:p>
        </p:txBody>
      </p:sp>
      <p:sp>
        <p:nvSpPr>
          <p:cNvPr id="4" name="Slide Number Placeholder 3"/>
          <p:cNvSpPr>
            <a:spLocks noGrp="1"/>
          </p:cNvSpPr>
          <p:nvPr>
            <p:ph type="sldNum" sz="quarter" idx="10"/>
          </p:nvPr>
        </p:nvSpPr>
        <p:spPr/>
        <p:txBody>
          <a:bodyPr/>
          <a:lstStyle/>
          <a:p>
            <a:pPr>
              <a:defRPr/>
            </a:pPr>
            <a:fld id="{351B4E8D-56DC-8348-97E8-E9C9453A2973}" type="slidenum">
              <a:rPr lang="en-US" smtClean="0"/>
              <a:pPr>
                <a:defRPr/>
              </a:pPr>
              <a:t>11</a:t>
            </a:fld>
            <a:endParaRPr lang="en-US"/>
          </a:p>
        </p:txBody>
      </p:sp>
    </p:spTree>
    <p:extLst>
      <p:ext uri="{BB962C8B-B14F-4D97-AF65-F5344CB8AC3E}">
        <p14:creationId xmlns:p14="http://schemas.microsoft.com/office/powerpoint/2010/main" val="2417908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2.7</a:t>
            </a:r>
            <a:r>
              <a:rPr lang="en-US" sz="1200" kern="1200" dirty="0" smtClean="0">
                <a:solidFill>
                  <a:schemeClr val="tx1"/>
                </a:solidFill>
                <a:effectLst/>
                <a:latin typeface="+mn-lt"/>
                <a:ea typeface="ＭＳ Ｐゴシック" pitchFamily="-110" charset="-128"/>
                <a:cs typeface="ＭＳ Ｐゴシック" pitchFamily="-110" charset="-128"/>
              </a:rPr>
              <a:t> Centrifugation of RNA isolated from virally infected cells. RNA treated to protect ribosome stability, separated by density, measured by UV absorption (open circles) and by radioactivity (closed circles). After centrifugation, aliquots of liquid were removed from the indicated vertical positions in the tube (X-axis) and measured for RNA.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BE650C-2ACA-024B-932A-59A01FF0E967}" type="slidenum">
              <a:rPr lang="en-US" sz="1200"/>
              <a:pPr eaLnBrk="1" hangingPunct="1"/>
              <a:t>12</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2.8</a:t>
            </a:r>
            <a:r>
              <a:rPr lang="en-US" sz="1200" kern="1200" dirty="0" smtClean="0">
                <a:solidFill>
                  <a:schemeClr val="tx1"/>
                </a:solidFill>
                <a:effectLst/>
                <a:latin typeface="+mn-lt"/>
                <a:ea typeface="ＭＳ Ｐゴシック" pitchFamily="-110" charset="-128"/>
                <a:cs typeface="ＭＳ Ｐゴシック" pitchFamily="-110" charset="-128"/>
              </a:rPr>
              <a:t> Molecular structure of lactose. (a) Lactose is a disaccharide, meaning it is made of two </a:t>
            </a:r>
            <a:r>
              <a:rPr lang="en-US" sz="1200" kern="1200" dirty="0" err="1" smtClean="0">
                <a:solidFill>
                  <a:schemeClr val="tx1"/>
                </a:solidFill>
                <a:effectLst/>
                <a:latin typeface="+mn-lt"/>
                <a:ea typeface="ＭＳ Ｐゴシック" pitchFamily="-110" charset="-128"/>
                <a:cs typeface="ＭＳ Ｐゴシック" pitchFamily="-110" charset="-128"/>
              </a:rPr>
              <a:t>monosaccharides</a:t>
            </a:r>
            <a:r>
              <a:rPr lang="en-US" sz="1200" kern="1200" dirty="0" smtClean="0">
                <a:solidFill>
                  <a:schemeClr val="tx1"/>
                </a:solidFill>
                <a:effectLst/>
                <a:latin typeface="+mn-lt"/>
                <a:ea typeface="ＭＳ Ｐゴシック" pitchFamily="-110" charset="-128"/>
                <a:cs typeface="ＭＳ Ｐゴシック" pitchFamily="-110" charset="-128"/>
              </a:rPr>
              <a:t> of (b) </a:t>
            </a:r>
            <a:r>
              <a:rPr lang="en-US" sz="1200" kern="1200" dirty="0" err="1" smtClean="0">
                <a:solidFill>
                  <a:schemeClr val="tx1"/>
                </a:solidFill>
                <a:effectLst/>
                <a:latin typeface="+mn-lt"/>
                <a:ea typeface="ＭＳ Ｐゴシック" pitchFamily="-110" charset="-128"/>
                <a:cs typeface="ＭＳ Ｐゴシック" pitchFamily="-110" charset="-128"/>
              </a:rPr>
              <a:t>galactose</a:t>
            </a:r>
            <a:r>
              <a:rPr lang="en-US" sz="1200" kern="1200" dirty="0" smtClean="0">
                <a:solidFill>
                  <a:schemeClr val="tx1"/>
                </a:solidFill>
                <a:effectLst/>
                <a:latin typeface="+mn-lt"/>
                <a:ea typeface="ＭＳ Ｐゴシック" pitchFamily="-110" charset="-128"/>
                <a:cs typeface="ＭＳ Ｐゴシック" pitchFamily="-110" charset="-128"/>
              </a:rPr>
              <a:t> and (c) glucose, which are connected by a beta (b) chemical bond (red arrow) connecting the circled atoms. Thick lines show atoms protruding towards the viewer and dashed lines indicate atoms jutting away from the viewer.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D8238B-E496-DB48-BCB6-BD39776CE805}" type="slidenum">
              <a:rPr lang="en-US" sz="1200"/>
              <a:pPr eaLnBrk="1" hangingPunct="1"/>
              <a:t>14</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2.9</a:t>
            </a:r>
            <a:r>
              <a:rPr lang="en-US" sz="1200" kern="1200" dirty="0" smtClean="0">
                <a:solidFill>
                  <a:schemeClr val="tx1"/>
                </a:solidFill>
                <a:effectLst/>
                <a:latin typeface="+mn-lt"/>
                <a:ea typeface="ＭＳ Ｐゴシック" pitchFamily="-110" charset="-128"/>
                <a:cs typeface="ＭＳ Ｐゴシック" pitchFamily="-110" charset="-128"/>
              </a:rPr>
              <a:t> Induction of b-galactosidase after exposure to lactose. Lactose was added to growing </a:t>
            </a:r>
            <a:r>
              <a:rPr lang="en-US" sz="1200" i="1" kern="1200" dirty="0" smtClean="0">
                <a:solidFill>
                  <a:schemeClr val="tx1"/>
                </a:solidFill>
                <a:effectLst/>
                <a:latin typeface="+mn-lt"/>
                <a:ea typeface="ＭＳ Ｐゴシック" pitchFamily="-110" charset="-128"/>
                <a:cs typeface="ＭＳ Ｐゴシック" pitchFamily="-110" charset="-128"/>
              </a:rPr>
              <a:t>E. coli</a:t>
            </a:r>
            <a:r>
              <a:rPr lang="en-US" sz="1200" kern="1200" dirty="0" smtClean="0">
                <a:solidFill>
                  <a:schemeClr val="tx1"/>
                </a:solidFill>
                <a:effectLst/>
                <a:latin typeface="+mn-lt"/>
                <a:ea typeface="ＭＳ Ｐゴシック" pitchFamily="-110" charset="-128"/>
                <a:cs typeface="ＭＳ Ｐゴシック" pitchFamily="-110" charset="-128"/>
              </a:rPr>
              <a:t> cells, and later removed. Aliquots of cells were isolated over time and tested for the amount of b-galactosidase. The X-axis shows cell growth by increasing total protein mass as an indirect measure of time.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0E9118-175C-0842-8271-248CCAB9672A}" type="slidenum">
              <a:rPr lang="en-US" sz="1200"/>
              <a:pPr eaLnBrk="1" hangingPunct="1"/>
              <a:t>15</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2.10 </a:t>
            </a:r>
            <a:r>
              <a:rPr lang="en-US" sz="1200" kern="1200" dirty="0" smtClean="0">
                <a:solidFill>
                  <a:schemeClr val="tx1"/>
                </a:solidFill>
                <a:effectLst/>
                <a:latin typeface="+mn-lt"/>
                <a:ea typeface="ＭＳ Ｐゴシック" pitchFamily="-110" charset="-128"/>
                <a:cs typeface="ＭＳ Ｐゴシック" pitchFamily="-110" charset="-128"/>
              </a:rPr>
              <a:t>Proposed mechanism for activation of lactose-responsive genes. Jacob and Monod deduced that the two genes were (a) repressed by some common molecule (red “not” shape) and (b) activated by lactose. The red circle/slash represents a repressor protein. </a:t>
            </a:r>
            <a:endParaRPr lang="en-US" dirty="0">
              <a:latin typeface="Calibri" charset="0"/>
              <a:ea typeface="ＭＳ Ｐゴシック" charset="0"/>
              <a:cs typeface="ＭＳ Ｐゴシック" charset="0"/>
            </a:endParaRPr>
          </a:p>
        </p:txBody>
      </p:sp>
      <p:sp>
        <p:nvSpPr>
          <p:cNvPr id="1044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F5B741-DDB6-4B48-AE10-8971C1716DC8}" type="slidenum">
              <a:rPr lang="en-US" sz="1200"/>
              <a:pPr eaLnBrk="1" hangingPunct="1"/>
              <a:t>16</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90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2.11</a:t>
            </a:r>
            <a:r>
              <a:rPr lang="en-US" sz="1200" kern="1200" dirty="0" smtClean="0">
                <a:solidFill>
                  <a:schemeClr val="tx1"/>
                </a:solidFill>
                <a:effectLst/>
                <a:latin typeface="+mn-lt"/>
                <a:ea typeface="ＭＳ Ｐゴシック" pitchFamily="-110" charset="-128"/>
                <a:cs typeface="ＭＳ Ｐゴシック" pitchFamily="-110" charset="-128"/>
              </a:rPr>
              <a:t> Genetic map of DNA involved in lactose metabolism. The sizes of the boxes do not imply sizes of genes or the operator. </a:t>
            </a:r>
            <a:endParaRPr lang="en-US" dirty="0">
              <a:latin typeface="Calibri" charset="0"/>
              <a:ea typeface="ＭＳ Ｐゴシック" charset="0"/>
              <a:cs typeface="ＭＳ Ｐゴシック" charset="0"/>
            </a:endParaRPr>
          </a:p>
        </p:txBody>
      </p:sp>
      <p:sp>
        <p:nvSpPr>
          <p:cNvPr id="1290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63C4DC-4EAE-7749-8229-05FD24AFF978}" type="slidenum">
              <a:rPr lang="en-US" sz="1200"/>
              <a:pPr eaLnBrk="1" hangingPunct="1"/>
              <a:t>17</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5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ＭＳ Ｐゴシック" charset="0"/>
                <a:cs typeface="ＭＳ Ｐゴシック" charset="0"/>
              </a:rPr>
              <a:t>Table 2.1. </a:t>
            </a:r>
            <a:r>
              <a:rPr lang="en-US">
                <a:latin typeface="Calibri" charset="0"/>
                <a:ea typeface="ＭＳ Ｐゴシック" charset="0"/>
                <a:cs typeface="ＭＳ Ｐゴシック" charset="0"/>
              </a:rPr>
              <a:t>Synthesis of b-galactosidase and permease in diploid and haploid</a:t>
            </a:r>
            <a:r>
              <a:rPr lang="en-US" i="1">
                <a:latin typeface="Calibri" charset="0"/>
                <a:ea typeface="ＭＳ Ｐゴシック" charset="0"/>
                <a:cs typeface="ＭＳ Ｐゴシック" charset="0"/>
              </a:rPr>
              <a:t> E. coli</a:t>
            </a:r>
            <a:r>
              <a:rPr lang="en-US">
                <a:latin typeface="Calibri" charset="0"/>
                <a:ea typeface="ＭＳ Ｐゴシック" charset="0"/>
                <a:cs typeface="ＭＳ Ｐゴシック" charset="0"/>
              </a:rPr>
              <a:t>. </a:t>
            </a:r>
          </a:p>
        </p:txBody>
      </p:sp>
      <p:sp>
        <p:nvSpPr>
          <p:cNvPr id="135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D903F0-BBD1-2B42-8C20-0D188271AB53}" type="slidenum">
              <a:rPr lang="en-US" sz="1200"/>
              <a:pPr eaLnBrk="1" hangingPunct="1"/>
              <a:t>18</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5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2.12</a:t>
            </a:r>
            <a:r>
              <a:rPr lang="en-US" sz="1200" kern="1200" dirty="0" smtClean="0">
                <a:solidFill>
                  <a:schemeClr val="tx1"/>
                </a:solidFill>
                <a:effectLst/>
                <a:latin typeface="+mn-lt"/>
                <a:ea typeface="ＭＳ Ｐゴシック" pitchFamily="-110" charset="-128"/>
                <a:cs typeface="ＭＳ Ｐゴシック" pitchFamily="-110" charset="-128"/>
              </a:rPr>
              <a:t> Schematic diagrams of lac gene regulation. (a) </a:t>
            </a:r>
            <a:r>
              <a:rPr lang="en-US" sz="1200" i="1" kern="1200" dirty="0" err="1" smtClean="0">
                <a:solidFill>
                  <a:schemeClr val="tx1"/>
                </a:solidFill>
                <a:effectLst/>
                <a:latin typeface="+mn-lt"/>
                <a:ea typeface="ＭＳ Ｐゴシック" pitchFamily="-110" charset="-128"/>
                <a:cs typeface="ＭＳ Ｐゴシック" pitchFamily="-110" charset="-128"/>
              </a:rPr>
              <a:t>lacI</a:t>
            </a:r>
            <a:r>
              <a:rPr lang="en-US" sz="1200" i="1" kern="1200" baseline="3000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encodes an inhibitor that binds to </a:t>
            </a:r>
            <a:r>
              <a:rPr lang="en-US" sz="1200" i="1" kern="1200" dirty="0" err="1" smtClean="0">
                <a:solidFill>
                  <a:schemeClr val="tx1"/>
                </a:solidFill>
                <a:effectLst/>
                <a:latin typeface="+mn-lt"/>
                <a:ea typeface="ＭＳ Ｐゴシック" pitchFamily="-110" charset="-128"/>
                <a:cs typeface="ＭＳ Ｐゴシック" pitchFamily="-110" charset="-128"/>
              </a:rPr>
              <a:t>lacO</a:t>
            </a:r>
            <a:r>
              <a:rPr lang="en-US" sz="1200" i="1" kern="1200" baseline="3000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and blocks transcription. (b) In the presence of lactose, </a:t>
            </a:r>
            <a:r>
              <a:rPr lang="en-US" sz="1200" kern="1200" dirty="0" err="1" smtClean="0">
                <a:solidFill>
                  <a:schemeClr val="tx1"/>
                </a:solidFill>
                <a:effectLst/>
                <a:latin typeface="+mn-lt"/>
                <a:ea typeface="ＭＳ Ｐゴシック" pitchFamily="-110" charset="-128"/>
                <a:cs typeface="ＭＳ Ｐゴシック" pitchFamily="-110" charset="-128"/>
              </a:rPr>
              <a:t>LacI</a:t>
            </a:r>
            <a:r>
              <a:rPr lang="en-US" sz="1200" kern="1200" baseline="3000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protein is unable to inhibit </a:t>
            </a:r>
            <a:r>
              <a:rPr lang="en-US" sz="1200" i="1" kern="1200" dirty="0" err="1" smtClean="0">
                <a:solidFill>
                  <a:schemeClr val="tx1"/>
                </a:solidFill>
                <a:effectLst/>
                <a:latin typeface="+mn-lt"/>
                <a:ea typeface="ＭＳ Ｐゴシック" pitchFamily="-110" charset="-128"/>
                <a:cs typeface="ＭＳ Ｐゴシック" pitchFamily="-110" charset="-128"/>
              </a:rPr>
              <a:t>lacO</a:t>
            </a:r>
            <a:r>
              <a:rPr lang="en-US" sz="1200" i="1" kern="1200" baseline="3000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and transcription of </a:t>
            </a:r>
            <a:r>
              <a:rPr lang="en-US" sz="1200" i="1" kern="1200" dirty="0" err="1" smtClean="0">
                <a:solidFill>
                  <a:schemeClr val="tx1"/>
                </a:solidFill>
                <a:effectLst/>
                <a:latin typeface="+mn-lt"/>
                <a:ea typeface="ＭＳ Ｐゴシック" pitchFamily="-110" charset="-128"/>
                <a:cs typeface="ＭＳ Ｐゴシック" pitchFamily="-110" charset="-128"/>
              </a:rPr>
              <a:t>lacb</a:t>
            </a:r>
            <a:r>
              <a:rPr lang="en-US" sz="1200" kern="1200" dirty="0" smtClean="0">
                <a:solidFill>
                  <a:schemeClr val="tx1"/>
                </a:solidFill>
                <a:effectLst/>
                <a:latin typeface="+mn-lt"/>
                <a:ea typeface="ＭＳ Ｐゴシック" pitchFamily="-110" charset="-128"/>
                <a:cs typeface="ＭＳ Ｐゴシック" pitchFamily="-110" charset="-128"/>
              </a:rPr>
              <a:t> and </a:t>
            </a:r>
            <a:r>
              <a:rPr lang="en-US" sz="1200" i="1" kern="1200" dirty="0" err="1" smtClean="0">
                <a:solidFill>
                  <a:schemeClr val="tx1"/>
                </a:solidFill>
                <a:effectLst/>
                <a:latin typeface="+mn-lt"/>
                <a:ea typeface="ＭＳ Ｐゴシック" pitchFamily="-110" charset="-128"/>
                <a:cs typeface="ＭＳ Ｐゴシック" pitchFamily="-110" charset="-128"/>
              </a:rPr>
              <a:t>lacP</a:t>
            </a:r>
            <a:r>
              <a:rPr lang="en-US" sz="1200" kern="1200" dirty="0" smtClean="0">
                <a:solidFill>
                  <a:schemeClr val="tx1"/>
                </a:solidFill>
                <a:effectLst/>
                <a:latin typeface="+mn-lt"/>
                <a:ea typeface="ＭＳ Ｐゴシック" pitchFamily="-110" charset="-128"/>
                <a:cs typeface="ＭＳ Ｐゴシック" pitchFamily="-110" charset="-128"/>
              </a:rPr>
              <a:t> genes. </a:t>
            </a:r>
          </a:p>
          <a:p>
            <a:endParaRPr lang="en-US" dirty="0">
              <a:latin typeface="Calibri" charset="0"/>
              <a:ea typeface="ＭＳ Ｐゴシック" charset="0"/>
              <a:cs typeface="ＭＳ Ｐゴシック" charset="0"/>
            </a:endParaRPr>
          </a:p>
        </p:txBody>
      </p:sp>
      <p:sp>
        <p:nvSpPr>
          <p:cNvPr id="165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F4A51E-7044-C440-B5F7-06D950264BDA}" type="slidenum">
              <a:rPr lang="en-US" sz="1200"/>
              <a:pPr eaLnBrk="1" hangingPunct="1"/>
              <a:t>19</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2.12c </a:t>
            </a:r>
            <a:r>
              <a:rPr lang="en-US" sz="1200" kern="1200" dirty="0" smtClean="0">
                <a:solidFill>
                  <a:schemeClr val="tx1"/>
                </a:solidFill>
                <a:effectLst/>
                <a:latin typeface="+mn-lt"/>
                <a:ea typeface="ＭＳ Ｐゴシック" pitchFamily="-110" charset="-128"/>
                <a:cs typeface="ＭＳ Ｐゴシック" pitchFamily="-110" charset="-128"/>
              </a:rPr>
              <a:t> Schematic diagrams of lac gene regulation. c) Molecular structure of </a:t>
            </a:r>
            <a:r>
              <a:rPr lang="en-US" sz="1200" kern="1200" dirty="0" err="1" smtClean="0">
                <a:solidFill>
                  <a:schemeClr val="tx1"/>
                </a:solidFill>
                <a:effectLst/>
                <a:latin typeface="+mn-lt"/>
                <a:ea typeface="ＭＳ Ｐゴシック" pitchFamily="-110" charset="-128"/>
                <a:cs typeface="ＭＳ Ｐゴシック" pitchFamily="-110" charset="-128"/>
              </a:rPr>
              <a:t>LacI</a:t>
            </a:r>
            <a:r>
              <a:rPr lang="en-US" sz="1200" kern="1200" baseline="3000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bound to </a:t>
            </a:r>
            <a:r>
              <a:rPr lang="en-US" sz="1200" i="1" kern="1200" dirty="0" err="1" smtClean="0">
                <a:solidFill>
                  <a:schemeClr val="tx1"/>
                </a:solidFill>
                <a:effectLst/>
                <a:latin typeface="+mn-lt"/>
                <a:ea typeface="ＭＳ Ｐゴシック" pitchFamily="-110" charset="-128"/>
                <a:cs typeface="ＭＳ Ｐゴシック" pitchFamily="-110" charset="-128"/>
              </a:rPr>
              <a:t>lacO</a:t>
            </a:r>
            <a:r>
              <a:rPr lang="en-US" sz="1200" i="1" kern="1200" baseline="30000" dirty="0" smtClean="0">
                <a:solidFill>
                  <a:schemeClr val="tx1"/>
                </a:solidFill>
                <a:effectLst/>
                <a:latin typeface="+mn-lt"/>
                <a:ea typeface="ＭＳ Ｐゴシック" pitchFamily="-110" charset="-128"/>
                <a:cs typeface="ＭＳ Ｐゴシック" pitchFamily="-110" charset="-128"/>
              </a:rPr>
              <a:t>+</a:t>
            </a:r>
            <a:r>
              <a:rPr lang="en-US" sz="1200" i="1" kern="120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Four molecules of </a:t>
            </a:r>
            <a:r>
              <a:rPr lang="en-US" sz="1200" kern="1200" dirty="0" err="1" smtClean="0">
                <a:solidFill>
                  <a:schemeClr val="tx1"/>
                </a:solidFill>
                <a:effectLst/>
                <a:latin typeface="+mn-lt"/>
                <a:ea typeface="ＭＳ Ｐゴシック" pitchFamily="-110" charset="-128"/>
                <a:cs typeface="ＭＳ Ｐゴシック" pitchFamily="-110" charset="-128"/>
              </a:rPr>
              <a:t>LacI</a:t>
            </a:r>
            <a:r>
              <a:rPr lang="en-US" sz="1200" kern="1200" baseline="3000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protein (green) coordinate their shapes to bind to two specific DNA sites within </a:t>
            </a:r>
            <a:r>
              <a:rPr lang="en-US" sz="1200" i="1" kern="1200" dirty="0" err="1" smtClean="0">
                <a:solidFill>
                  <a:schemeClr val="tx1"/>
                </a:solidFill>
                <a:effectLst/>
                <a:latin typeface="+mn-lt"/>
                <a:ea typeface="ＭＳ Ｐゴシック" pitchFamily="-110" charset="-128"/>
                <a:cs typeface="ＭＳ Ｐゴシック" pitchFamily="-110" charset="-128"/>
              </a:rPr>
              <a:t>lacO</a:t>
            </a:r>
            <a:r>
              <a:rPr lang="en-US" sz="1200" i="1" kern="1200" baseline="3000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(orange DNA).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74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54431F-E6EC-4146-8B6D-9392CA59F624}" type="slidenum">
              <a:rPr lang="en-US" sz="1200"/>
              <a:pPr eaLnBrk="1" hangingPunct="1"/>
              <a:t>20</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2.13</a:t>
            </a:r>
            <a:r>
              <a:rPr lang="en-US" sz="1200" kern="1200" dirty="0" smtClean="0">
                <a:solidFill>
                  <a:schemeClr val="tx1"/>
                </a:solidFill>
                <a:effectLst/>
                <a:latin typeface="+mn-lt"/>
                <a:ea typeface="ＭＳ Ｐゴシック" pitchFamily="-110" charset="-128"/>
                <a:cs typeface="ＭＳ Ｐゴシック" pitchFamily="-110" charset="-128"/>
              </a:rPr>
              <a:t> Partial sequences of a T7 promoter and encoded mRNA. Both strands of the protected T7 DNA segment after </a:t>
            </a:r>
            <a:r>
              <a:rPr lang="en-US" sz="1200" kern="1200" dirty="0" err="1" smtClean="0">
                <a:solidFill>
                  <a:schemeClr val="tx1"/>
                </a:solidFill>
                <a:effectLst/>
                <a:latin typeface="+mn-lt"/>
                <a:ea typeface="ＭＳ Ｐゴシック" pitchFamily="-110" charset="-128"/>
                <a:cs typeface="ＭＳ Ｐゴシック" pitchFamily="-110" charset="-128"/>
              </a:rPr>
              <a:t>DNase</a:t>
            </a:r>
            <a:r>
              <a:rPr lang="en-US" sz="1200" kern="1200" dirty="0" smtClean="0">
                <a:solidFill>
                  <a:schemeClr val="tx1"/>
                </a:solidFill>
                <a:effectLst/>
                <a:latin typeface="+mn-lt"/>
                <a:ea typeface="ＭＳ Ｐゴシック" pitchFamily="-110" charset="-128"/>
                <a:cs typeface="ＭＳ Ｐゴシック" pitchFamily="-110" charset="-128"/>
              </a:rPr>
              <a:t> treatment are in red. The mRNA sequence of the T7 gene used for the experiment is highlighted blue; black bases highlight the start codon. Underlined portions highlight sequence similarity.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F831C6-74B0-1749-A04F-467D3930264D}" type="slidenum">
              <a:rPr lang="en-US" sz="1200"/>
              <a:pPr eaLnBrk="1" hangingPunct="1"/>
              <a:t>21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ＭＳ Ｐゴシック" charset="0"/>
                <a:cs typeface="ＭＳ Ｐゴシック" charset="0"/>
              </a:rPr>
              <a:t>Figure 2.1</a:t>
            </a:r>
            <a:r>
              <a:rPr lang="en-US">
                <a:latin typeface="Calibri" charset="0"/>
                <a:ea typeface="ＭＳ Ｐゴシック" charset="0"/>
                <a:cs typeface="ＭＳ Ｐゴシック" charset="0"/>
              </a:rPr>
              <a:t> Converting an egg to a chicken. Eggs are primarily made of lipids in the yolk and proteins in the albumin. The DNA inside the microscopic cell determines how to assemble these components into a living chick. </a:t>
            </a: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2FD36D-90E8-9843-855B-6066BBBFBD32}" type="slidenum">
              <a:rPr lang="en-US" sz="1200"/>
              <a:pPr eaLnBrk="1" hangingPunct="1"/>
              <a:t>3</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2.14</a:t>
            </a:r>
            <a:r>
              <a:rPr lang="en-US" sz="1200" kern="1200" dirty="0" smtClean="0">
                <a:solidFill>
                  <a:schemeClr val="tx1"/>
                </a:solidFill>
                <a:effectLst/>
                <a:latin typeface="+mn-lt"/>
                <a:ea typeface="ＭＳ Ｐゴシック" pitchFamily="-110" charset="-128"/>
                <a:cs typeface="ＭＳ Ｐゴシック" pitchFamily="-110" charset="-128"/>
              </a:rPr>
              <a:t> Alignment of DNA sequences containing promoters. Sequences from viral (V) and bacterial (B) genes are aligned so that the strands within the boxed region are stacked on top of each other and the first transcribed bases (underlined) are near each other. </a:t>
            </a:r>
          </a:p>
          <a:p>
            <a:pPr eaLnBrk="1" hangingPunct="1">
              <a:spcBef>
                <a:spcPct val="0"/>
              </a:spcBef>
            </a:pPr>
            <a:endParaRPr lang="en-US" dirty="0">
              <a:latin typeface="Calibri" charset="0"/>
              <a:ea typeface="ＭＳ Ｐゴシック" charset="0"/>
              <a:cs typeface="ＭＳ Ｐゴシック" charset="0"/>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7FC239-8312-7443-A58D-0E6439822EDF}" type="slidenum">
              <a:rPr lang="en-US" sz="1200"/>
              <a:pPr eaLnBrk="1" hangingPunct="1"/>
              <a:t>22</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Unmarked Figure 2.2 to go with Integrating Question </a:t>
            </a:r>
            <a:r>
              <a:rPr lang="en-US" b="1" dirty="0" smtClean="0">
                <a:latin typeface="Calibri" charset="0"/>
                <a:ea typeface="ＭＳ Ｐゴシック" charset="0"/>
                <a:cs typeface="ＭＳ Ｐゴシック" charset="0"/>
              </a:rPr>
              <a:t>19.</a:t>
            </a:r>
            <a:endParaRPr lang="en-US" dirty="0">
              <a:latin typeface="Calibri" charset="0"/>
              <a:ea typeface="ＭＳ Ｐゴシック" charset="0"/>
              <a:cs typeface="ＭＳ Ｐゴシック" charset="0"/>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482E94-466A-1F42-83E6-B3D21BE93941}" type="slidenum">
              <a:rPr lang="en-US" sz="1200"/>
              <a:pPr eaLnBrk="1" hangingPunct="1"/>
              <a:t>26</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2.15</a:t>
            </a:r>
            <a:r>
              <a:rPr lang="en-US" sz="1200" kern="1200" dirty="0" smtClean="0">
                <a:solidFill>
                  <a:schemeClr val="tx1"/>
                </a:solidFill>
                <a:effectLst/>
                <a:latin typeface="+mn-lt"/>
                <a:ea typeface="ＭＳ Ｐゴシック" pitchFamily="-110" charset="-128"/>
                <a:cs typeface="ＭＳ Ｐゴシック" pitchFamily="-110" charset="-128"/>
              </a:rPr>
              <a:t> Testing sequence specificity of promoters. (a) </a:t>
            </a:r>
            <a:r>
              <a:rPr lang="en-US" sz="1200" kern="1200" dirty="0" err="1" smtClean="0">
                <a:solidFill>
                  <a:schemeClr val="tx1"/>
                </a:solidFill>
                <a:effectLst/>
                <a:latin typeface="+mn-lt"/>
                <a:ea typeface="ＭＳ Ｐゴシック" pitchFamily="-110" charset="-128"/>
                <a:cs typeface="ＭＳ Ｐゴシック" pitchFamily="-110" charset="-128"/>
              </a:rPr>
              <a:t>ssDNA</a:t>
            </a:r>
            <a:r>
              <a:rPr lang="en-US" sz="1200" kern="1200" dirty="0" smtClean="0">
                <a:solidFill>
                  <a:schemeClr val="tx1"/>
                </a:solidFill>
                <a:effectLst/>
                <a:latin typeface="+mn-lt"/>
                <a:ea typeface="ＭＳ Ｐゴシック" pitchFamily="-110" charset="-128"/>
                <a:cs typeface="ＭＳ Ｐゴシック" pitchFamily="-110" charset="-128"/>
              </a:rPr>
              <a:t> sequence from a chicken blood protein promoter. The negative numbers indicate the number of bases between that site and the beginning of transcription. (b) Electrophoresis results from mRNA (open arrowheads) produced using three variations of promoters with wild-type (</a:t>
            </a:r>
            <a:r>
              <a:rPr lang="en-US" sz="1200" kern="1200" dirty="0" err="1" smtClean="0">
                <a:solidFill>
                  <a:schemeClr val="tx1"/>
                </a:solidFill>
                <a:effectLst/>
                <a:latin typeface="+mn-lt"/>
                <a:ea typeface="ＭＳ Ｐゴシック" pitchFamily="-110" charset="-128"/>
                <a:cs typeface="ＭＳ Ｐゴシック" pitchFamily="-110" charset="-128"/>
              </a:rPr>
              <a:t>wt</a:t>
            </a:r>
            <a:r>
              <a:rPr lang="en-US" sz="1200" kern="1200" dirty="0" smtClean="0">
                <a:solidFill>
                  <a:schemeClr val="tx1"/>
                </a:solidFill>
                <a:effectLst/>
                <a:latin typeface="+mn-lt"/>
                <a:ea typeface="ＭＳ Ｐゴシック" pitchFamily="-110" charset="-128"/>
                <a:cs typeface="ＭＳ Ｐゴシック" pitchFamily="-110" charset="-128"/>
              </a:rPr>
              <a:t>) sequence shown in panel a. Increased darkness indicates the presence of more mRNA. The promoter sequences are listed at the top of the lanes; even lanes contained RNA polymerase and odd lanes did not.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4D7B5D-F0E5-D24E-8173-EC236EF56005}" type="slidenum">
              <a:rPr lang="en-US" sz="1200"/>
              <a:pPr eaLnBrk="1" hangingPunct="1"/>
              <a:t>27</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2.15</a:t>
            </a:r>
            <a:r>
              <a:rPr lang="en-US" sz="1200" kern="1200" dirty="0" smtClean="0">
                <a:solidFill>
                  <a:schemeClr val="tx1"/>
                </a:solidFill>
                <a:effectLst/>
                <a:latin typeface="+mn-lt"/>
                <a:ea typeface="ＭＳ Ｐゴシック" pitchFamily="-110" charset="-128"/>
                <a:cs typeface="ＭＳ Ｐゴシック" pitchFamily="-110" charset="-128"/>
              </a:rPr>
              <a:t> Testing sequence specificity of promoters. (a) </a:t>
            </a:r>
            <a:r>
              <a:rPr lang="en-US" sz="1200" kern="1200" dirty="0" err="1" smtClean="0">
                <a:solidFill>
                  <a:schemeClr val="tx1"/>
                </a:solidFill>
                <a:effectLst/>
                <a:latin typeface="+mn-lt"/>
                <a:ea typeface="ＭＳ Ｐゴシック" pitchFamily="-110" charset="-128"/>
                <a:cs typeface="ＭＳ Ｐゴシック" pitchFamily="-110" charset="-128"/>
              </a:rPr>
              <a:t>ssDNA</a:t>
            </a:r>
            <a:r>
              <a:rPr lang="en-US" sz="1200" kern="1200" dirty="0" smtClean="0">
                <a:solidFill>
                  <a:schemeClr val="tx1"/>
                </a:solidFill>
                <a:effectLst/>
                <a:latin typeface="+mn-lt"/>
                <a:ea typeface="ＭＳ Ｐゴシック" pitchFamily="-110" charset="-128"/>
                <a:cs typeface="ＭＳ Ｐゴシック" pitchFamily="-110" charset="-128"/>
              </a:rPr>
              <a:t> sequence from a chicken blood protein promoter. The negative numbers indicate the number of bases between that site and the beginning of transcription. (b) Electrophoresis results from mRNA (open arrowheads) produced using three variations of promoters with wild-type (</a:t>
            </a:r>
            <a:r>
              <a:rPr lang="en-US" sz="1200" kern="1200" dirty="0" err="1" smtClean="0">
                <a:solidFill>
                  <a:schemeClr val="tx1"/>
                </a:solidFill>
                <a:effectLst/>
                <a:latin typeface="+mn-lt"/>
                <a:ea typeface="ＭＳ Ｐゴシック" pitchFamily="-110" charset="-128"/>
                <a:cs typeface="ＭＳ Ｐゴシック" pitchFamily="-110" charset="-128"/>
              </a:rPr>
              <a:t>wt</a:t>
            </a:r>
            <a:r>
              <a:rPr lang="en-US" sz="1200" kern="1200" dirty="0" smtClean="0">
                <a:solidFill>
                  <a:schemeClr val="tx1"/>
                </a:solidFill>
                <a:effectLst/>
                <a:latin typeface="+mn-lt"/>
                <a:ea typeface="ＭＳ Ｐゴシック" pitchFamily="-110" charset="-128"/>
                <a:cs typeface="ＭＳ Ｐゴシック" pitchFamily="-110" charset="-128"/>
              </a:rPr>
              <a:t>) sequence shown in panel a. Increased darkness indicates the presence of more mRNA. </a:t>
            </a:r>
            <a:r>
              <a:rPr lang="en-US" sz="1200" kern="1200" smtClean="0">
                <a:solidFill>
                  <a:schemeClr val="tx1"/>
                </a:solidFill>
                <a:effectLst/>
                <a:latin typeface="+mn-lt"/>
                <a:ea typeface="ＭＳ Ｐゴシック" pitchFamily="-110" charset="-128"/>
                <a:cs typeface="ＭＳ Ｐゴシック" pitchFamily="-110" charset="-128"/>
              </a:rPr>
              <a:t>The promoter sequences are listed at the top of the lanes; even lanes contained RNA polymerase and odd lanes did not. </a:t>
            </a:r>
            <a:endParaRPr lang="en-US" sz="1200" kern="1200">
              <a:solidFill>
                <a:schemeClr val="tx1"/>
              </a:solidFill>
              <a:effectLst/>
              <a:latin typeface="+mn-lt"/>
              <a:ea typeface="ＭＳ Ｐゴシック" pitchFamily="-110" charset="-128"/>
              <a:cs typeface="ＭＳ Ｐゴシック" pitchFamily="-110" charset="-128"/>
            </a:endParaRPr>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4D7B5D-F0E5-D24E-8173-EC236EF56005}" type="slidenum">
              <a:rPr lang="en-US" sz="1200"/>
              <a:pPr eaLnBrk="1" hangingPunct="1"/>
              <a:t>28</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2.16</a:t>
            </a:r>
            <a:r>
              <a:rPr lang="en-US" sz="1200" kern="1200" dirty="0" smtClean="0">
                <a:solidFill>
                  <a:schemeClr val="tx1"/>
                </a:solidFill>
                <a:effectLst/>
                <a:latin typeface="+mn-lt"/>
                <a:ea typeface="ＭＳ Ｐゴシック" pitchFamily="-110" charset="-128"/>
                <a:cs typeface="ＭＳ Ｐゴシック" pitchFamily="-110" charset="-128"/>
              </a:rPr>
              <a:t> X-ray film shows the results of a promoter-binding experiment. A radioactive DNA promoter sequence was incubated under six different conditions; combinations contained three transcription factors and RNA polymerase. Samples were loaded on the gel and separated by electrophoresis; promoter alone was loaded in the far left lane as a negative control. Red dots above indicate which components were added to the radioactive promoter.</a:t>
            </a:r>
            <a:r>
              <a:rPr lang="en-US" dirty="0" smtClean="0">
                <a:effectLst/>
              </a:rPr>
              <a:t> </a:t>
            </a:r>
            <a:endParaRPr lang="en-US" dirty="0">
              <a:latin typeface="Calibri" charset="0"/>
              <a:ea typeface="ＭＳ Ｐゴシック" charset="0"/>
              <a:cs typeface="ＭＳ Ｐゴシック" charset="0"/>
            </a:endParaRPr>
          </a:p>
        </p:txBody>
      </p:sp>
      <p:sp>
        <p:nvSpPr>
          <p:cNvPr id="1310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299437-8202-AF4A-898D-755BDC2A9A1F}" type="slidenum">
              <a:rPr lang="en-US" sz="1200"/>
              <a:pPr eaLnBrk="1" hangingPunct="1"/>
              <a:t>29</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5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2.17</a:t>
            </a:r>
            <a:r>
              <a:rPr lang="en-US" sz="1200" kern="1200" dirty="0" smtClean="0">
                <a:solidFill>
                  <a:schemeClr val="tx1"/>
                </a:solidFill>
                <a:effectLst/>
                <a:latin typeface="+mn-lt"/>
                <a:ea typeface="ＭＳ Ｐゴシック" pitchFamily="-110" charset="-128"/>
                <a:cs typeface="ＭＳ Ｐゴシック" pitchFamily="-110" charset="-128"/>
              </a:rPr>
              <a:t> Mapping a promoter. Four experimental versions of a 320 base pair promoter placed upstream of an essential gene (red arrow). Cells containing a construct were measure for growth rate and resistance to a drug that could stop cell growth with low transcription.</a:t>
            </a:r>
            <a:r>
              <a:rPr lang="en-US" dirty="0" smtClean="0">
                <a:effectLst/>
              </a:rPr>
              <a:t> </a:t>
            </a:r>
            <a:endParaRPr lang="en-US" dirty="0">
              <a:latin typeface="Calibri" charset="0"/>
              <a:ea typeface="ＭＳ Ｐゴシック" charset="0"/>
              <a:cs typeface="ＭＳ Ｐゴシック" charset="0"/>
            </a:endParaRPr>
          </a:p>
        </p:txBody>
      </p:sp>
      <p:sp>
        <p:nvSpPr>
          <p:cNvPr id="155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DB8CFE-905C-5345-B36A-A788809A271F}" type="slidenum">
              <a:rPr lang="en-US" sz="1200"/>
              <a:pPr eaLnBrk="1" hangingPunct="1"/>
              <a:t>30</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8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2.18</a:t>
            </a:r>
            <a:r>
              <a:rPr lang="en-US" sz="1200" kern="1200" dirty="0" smtClean="0">
                <a:solidFill>
                  <a:schemeClr val="tx1"/>
                </a:solidFill>
                <a:effectLst/>
                <a:latin typeface="+mn-lt"/>
                <a:ea typeface="ＭＳ Ｐゴシック" pitchFamily="-110" charset="-128"/>
                <a:cs typeface="ＭＳ Ｐゴシック" pitchFamily="-110" charset="-128"/>
              </a:rPr>
              <a:t> Steroid hormones. (a) Progesterone and (b) testosterone can stimulate transcripts of particular genes. Carbons are present at vertices and the ends of line segments if no other letter is present. Panels b and c are the steroid hormones. </a:t>
            </a:r>
            <a:endParaRPr lang="en-US" dirty="0">
              <a:latin typeface="Calibri" charset="0"/>
              <a:ea typeface="ＭＳ Ｐゴシック" charset="0"/>
              <a:cs typeface="ＭＳ Ｐゴシック" charset="0"/>
            </a:endParaRPr>
          </a:p>
        </p:txBody>
      </p:sp>
      <p:sp>
        <p:nvSpPr>
          <p:cNvPr id="178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A7B2EF9-E055-6647-B464-2B26F5057FE7}" type="slidenum">
              <a:rPr lang="en-US" sz="1200"/>
              <a:pPr eaLnBrk="1" hangingPunct="1"/>
              <a:t>31</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8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2.19 </a:t>
            </a:r>
            <a:r>
              <a:rPr lang="en-US" sz="1200" kern="1200" dirty="0" smtClean="0">
                <a:solidFill>
                  <a:schemeClr val="tx1"/>
                </a:solidFill>
                <a:effectLst/>
                <a:latin typeface="+mn-lt"/>
                <a:ea typeface="ＭＳ Ｐゴシック" pitchFamily="-110" charset="-128"/>
                <a:cs typeface="ＭＳ Ｐゴシック" pitchFamily="-110" charset="-128"/>
              </a:rPr>
              <a:t> Amount of steroid bound by its receptor. Nuclei containing the injected steroid were incubated for 30 minutes with </a:t>
            </a:r>
            <a:r>
              <a:rPr lang="en-US" sz="1200" kern="1200" dirty="0" err="1" smtClean="0">
                <a:solidFill>
                  <a:schemeClr val="tx1"/>
                </a:solidFill>
                <a:effectLst/>
                <a:latin typeface="+mn-lt"/>
                <a:ea typeface="ＭＳ Ｐゴシック" pitchFamily="-110" charset="-128"/>
                <a:cs typeface="ＭＳ Ｐゴシック" pitchFamily="-110" charset="-128"/>
              </a:rPr>
              <a:t>pronase</a:t>
            </a:r>
            <a:r>
              <a:rPr lang="en-US" sz="1200" kern="1200" dirty="0" smtClean="0">
                <a:solidFill>
                  <a:schemeClr val="tx1"/>
                </a:solidFill>
                <a:effectLst/>
                <a:latin typeface="+mn-lt"/>
                <a:ea typeface="ＭＳ Ｐゴシック" pitchFamily="-110" charset="-128"/>
                <a:cs typeface="ＭＳ Ｐゴシック" pitchFamily="-110" charset="-128"/>
              </a:rPr>
              <a:t>, </a:t>
            </a:r>
            <a:r>
              <a:rPr lang="en-US" sz="1200" kern="1200" dirty="0" err="1" smtClean="0">
                <a:solidFill>
                  <a:schemeClr val="tx1"/>
                </a:solidFill>
                <a:effectLst/>
                <a:latin typeface="+mn-lt"/>
                <a:ea typeface="ＭＳ Ｐゴシック" pitchFamily="-110" charset="-128"/>
                <a:cs typeface="ＭＳ Ｐゴシック" pitchFamily="-110" charset="-128"/>
              </a:rPr>
              <a:t>RNase</a:t>
            </a:r>
            <a:r>
              <a:rPr lang="en-US" sz="1200" kern="1200" dirty="0" smtClean="0">
                <a:solidFill>
                  <a:schemeClr val="tx1"/>
                </a:solidFill>
                <a:effectLst/>
                <a:latin typeface="+mn-lt"/>
                <a:ea typeface="ＭＳ Ｐゴシック" pitchFamily="-110" charset="-128"/>
                <a:cs typeface="ＭＳ Ｐゴシック" pitchFamily="-110" charset="-128"/>
              </a:rPr>
              <a:t>, or </a:t>
            </a:r>
            <a:r>
              <a:rPr lang="en-US" sz="1200" kern="1200" dirty="0" err="1" smtClean="0">
                <a:solidFill>
                  <a:schemeClr val="tx1"/>
                </a:solidFill>
                <a:effectLst/>
                <a:latin typeface="+mn-lt"/>
                <a:ea typeface="ＭＳ Ｐゴシック" pitchFamily="-110" charset="-128"/>
                <a:cs typeface="ＭＳ Ｐゴシック" pitchFamily="-110" charset="-128"/>
              </a:rPr>
              <a:t>DNase</a:t>
            </a:r>
            <a:r>
              <a:rPr lang="en-US" sz="1200" kern="1200" dirty="0" smtClean="0">
                <a:solidFill>
                  <a:schemeClr val="tx1"/>
                </a:solidFill>
                <a:effectLst/>
                <a:latin typeface="+mn-lt"/>
                <a:ea typeface="ＭＳ Ｐゴシック" pitchFamily="-110" charset="-128"/>
                <a:cs typeface="ＭＳ Ｐゴシック" pitchFamily="-110" charset="-128"/>
              </a:rPr>
              <a:t>, or no enzyme for a negative control. The amount of steroid bound to its receptor r was quantified for each enzyme treatment, as well as the negative control.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98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B3F4FB-B63F-4A4B-9242-84707DE7BF8C}" type="slidenum">
              <a:rPr lang="en-US" sz="1200"/>
              <a:pPr eaLnBrk="1" hangingPunct="1"/>
              <a:t>32</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2.20 </a:t>
            </a:r>
            <a:r>
              <a:rPr lang="en-US" sz="1200" kern="1200" dirty="0" smtClean="0">
                <a:solidFill>
                  <a:schemeClr val="tx1"/>
                </a:solidFill>
                <a:effectLst/>
                <a:latin typeface="+mn-lt"/>
                <a:ea typeface="ＭＳ Ｐゴシック" pitchFamily="-110" charset="-128"/>
                <a:cs typeface="ＭＳ Ｐゴシック" pitchFamily="-110" charset="-128"/>
              </a:rPr>
              <a:t>Tracing progesterone location over time. Hen tissue incubated with radioactive progesterone at 37</a:t>
            </a:r>
            <a:r>
              <a:rPr lang="en-US" sz="1200" kern="1200" dirty="0" smtClean="0">
                <a:solidFill>
                  <a:schemeClr val="tx1"/>
                </a:solidFill>
                <a:effectLst/>
                <a:latin typeface="+mn-lt"/>
                <a:ea typeface="ＭＳ Ｐゴシック" pitchFamily="-110" charset="-128"/>
                <a:cs typeface="ＭＳ Ｐゴシック" pitchFamily="-110" charset="-128"/>
                <a:sym typeface="Symbol"/>
              </a:rPr>
              <a:t></a:t>
            </a:r>
            <a:r>
              <a:rPr lang="en-US" sz="1200" kern="1200" dirty="0" smtClean="0">
                <a:solidFill>
                  <a:schemeClr val="tx1"/>
                </a:solidFill>
                <a:effectLst/>
                <a:latin typeface="+mn-lt"/>
                <a:ea typeface="ＭＳ Ｐゴシック" pitchFamily="-110" charset="-128"/>
                <a:cs typeface="ＭＳ Ｐゴシック" pitchFamily="-110" charset="-128"/>
              </a:rPr>
              <a:t> C for the indicated time when cells were disrupted. Cytoplasmic and nuclear progesterone-receptor complexes were quantified (µg/mL) at each time point. </a:t>
            </a:r>
            <a:endParaRPr lang="en-US" dirty="0">
              <a:latin typeface="Calibri" charset="0"/>
              <a:ea typeface="ＭＳ Ｐゴシック" charset="0"/>
              <a:cs typeface="ＭＳ Ｐゴシック" charset="0"/>
            </a:endParaRPr>
          </a:p>
        </p:txBody>
      </p:sp>
      <p:sp>
        <p:nvSpPr>
          <p:cNvPr id="215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A062D2-A70F-6B49-AA5F-ABCB7CCF36A9}" type="slidenum">
              <a:rPr lang="en-US" sz="1200"/>
              <a:pPr eaLnBrk="1" hangingPunct="1"/>
              <a:t>33</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2.21</a:t>
            </a:r>
            <a:r>
              <a:rPr lang="en-US" sz="1200" kern="1200" dirty="0" smtClean="0">
                <a:solidFill>
                  <a:schemeClr val="tx1"/>
                </a:solidFill>
                <a:effectLst/>
                <a:latin typeface="+mn-lt"/>
                <a:ea typeface="ＭＳ Ｐゴシック" pitchFamily="-110" charset="-128"/>
                <a:cs typeface="ＭＳ Ｐゴシック" pitchFamily="-110" charset="-128"/>
              </a:rPr>
              <a:t> Translation produces a polymer of amino acids to form a protein. (a) A peptide bond (shown as a red line) forms when two amino acids are covalently connected with water as a waste product. Colors are for illustration purposes; R</a:t>
            </a:r>
            <a:r>
              <a:rPr lang="en-US" sz="1200" kern="1200" baseline="-25000" dirty="0" smtClean="0">
                <a:solidFill>
                  <a:schemeClr val="tx1"/>
                </a:solidFill>
                <a:effectLst/>
                <a:latin typeface="+mn-lt"/>
                <a:ea typeface="ＭＳ Ｐゴシック" pitchFamily="-110" charset="-128"/>
                <a:cs typeface="ＭＳ Ｐゴシック" pitchFamily="-110" charset="-128"/>
              </a:rPr>
              <a:t>1</a:t>
            </a:r>
            <a:r>
              <a:rPr lang="en-US" sz="1200" kern="1200" dirty="0" smtClean="0">
                <a:solidFill>
                  <a:schemeClr val="tx1"/>
                </a:solidFill>
                <a:effectLst/>
                <a:latin typeface="+mn-lt"/>
                <a:ea typeface="ＭＳ Ｐゴシック" pitchFamily="-110" charset="-128"/>
                <a:cs typeface="ＭＳ Ｐゴシック" pitchFamily="-110" charset="-128"/>
              </a:rPr>
              <a:t> and R</a:t>
            </a:r>
            <a:r>
              <a:rPr lang="en-US" sz="1200" kern="1200" baseline="-25000" dirty="0" smtClean="0">
                <a:solidFill>
                  <a:schemeClr val="tx1"/>
                </a:solidFill>
                <a:effectLst/>
                <a:latin typeface="+mn-lt"/>
                <a:ea typeface="ＭＳ Ｐゴシック" pitchFamily="-110" charset="-128"/>
                <a:cs typeface="ＭＳ Ｐゴシック" pitchFamily="-110" charset="-128"/>
              </a:rPr>
              <a:t>2</a:t>
            </a:r>
            <a:r>
              <a:rPr lang="en-US" sz="1200" kern="1200" dirty="0" smtClean="0">
                <a:solidFill>
                  <a:schemeClr val="tx1"/>
                </a:solidFill>
                <a:effectLst/>
                <a:latin typeface="+mn-lt"/>
                <a:ea typeface="ＭＳ Ｐゴシック" pitchFamily="-110" charset="-128"/>
                <a:cs typeface="ＭＳ Ｐゴシック" pitchFamily="-110" charset="-128"/>
              </a:rPr>
              <a:t> represent additional atoms. (b) In vitro translation with each column a different experiment with + indicating presence of an ingredient. Blank boxes show which ingredient was omitted. Below the table are protein gel electrophoresis results from the inputs above.</a:t>
            </a:r>
            <a:r>
              <a:rPr lang="en-US" dirty="0" smtClean="0">
                <a:effectLst/>
              </a:rPr>
              <a:t> </a:t>
            </a:r>
            <a:endParaRPr lang="en-US" dirty="0">
              <a:latin typeface="Calibri" charset="0"/>
              <a:ea typeface="ＭＳ Ｐゴシック" charset="0"/>
              <a:cs typeface="ＭＳ Ｐゴシック"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DA3735-0875-0B4B-AC90-415D577253CF}" type="slidenum">
              <a:rPr lang="en-US" sz="1200"/>
              <a:pPr eaLnBrk="1" hangingPunct="1"/>
              <a:t>35</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ＭＳ Ｐゴシック" charset="0"/>
                <a:cs typeface="ＭＳ Ｐゴシック" charset="0"/>
              </a:rPr>
              <a:t>ELSI Figure 2.1</a:t>
            </a:r>
            <a:r>
              <a:rPr lang="en-US">
                <a:latin typeface="Calibri" charset="0"/>
                <a:ea typeface="ＭＳ Ｐゴシック" charset="0"/>
                <a:cs typeface="ＭＳ Ｐゴシック" charset="0"/>
              </a:rPr>
              <a:t> Woody nightshade berries. Word choice can save your life since you can eat these berries but that does not make them edible. </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C67059-D78F-F54A-B67B-76CE26EE77C2}" type="slidenum">
              <a:rPr lang="en-US" sz="1200"/>
              <a:pPr eaLnBrk="1" hangingPunct="1"/>
              <a:t>4</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2.22</a:t>
            </a:r>
            <a:r>
              <a:rPr lang="en-US" sz="1200" kern="1200" dirty="0" smtClean="0">
                <a:solidFill>
                  <a:schemeClr val="tx1"/>
                </a:solidFill>
                <a:effectLst/>
                <a:latin typeface="+mn-lt"/>
                <a:ea typeface="ＭＳ Ｐゴシック" pitchFamily="-110" charset="-128"/>
                <a:cs typeface="ＭＳ Ｐゴシック" pitchFamily="-110" charset="-128"/>
              </a:rPr>
              <a:t> Deciphering the first codon. (a) Poly-U mRNA was added to </a:t>
            </a:r>
            <a:r>
              <a:rPr lang="en-US" sz="1200" i="1" kern="1200" dirty="0" smtClean="0">
                <a:solidFill>
                  <a:schemeClr val="tx1"/>
                </a:solidFill>
                <a:effectLst/>
                <a:latin typeface="+mn-lt"/>
                <a:ea typeface="ＭＳ Ｐゴシック" pitchFamily="-110" charset="-128"/>
                <a:cs typeface="ＭＳ Ｐゴシック" pitchFamily="-110" charset="-128"/>
              </a:rPr>
              <a:t>in vitro</a:t>
            </a:r>
            <a:r>
              <a:rPr lang="en-US" sz="1200" kern="1200" dirty="0" smtClean="0">
                <a:solidFill>
                  <a:schemeClr val="tx1"/>
                </a:solidFill>
                <a:effectLst/>
                <a:latin typeface="+mn-lt"/>
                <a:ea typeface="ＭＳ Ｐゴシック" pitchFamily="-110" charset="-128"/>
                <a:cs typeface="ＭＳ Ｐゴシック" pitchFamily="-110" charset="-128"/>
              </a:rPr>
              <a:t> translation mixture conducted at three temperatures. Negative controls lacked the poly-U RNA. (b) The first codon decoded was for the amino acid phenylalanine (</a:t>
            </a:r>
            <a:r>
              <a:rPr lang="en-US" sz="1200" kern="1200" dirty="0" err="1" smtClean="0">
                <a:solidFill>
                  <a:schemeClr val="tx1"/>
                </a:solidFill>
                <a:effectLst/>
                <a:latin typeface="+mn-lt"/>
                <a:ea typeface="ＭＳ Ｐゴシック" pitchFamily="-110" charset="-128"/>
                <a:cs typeface="ＭＳ Ｐゴシック" pitchFamily="-110" charset="-128"/>
              </a:rPr>
              <a:t>phe</a:t>
            </a:r>
            <a:r>
              <a:rPr lang="en-US" sz="1200" kern="1200" dirty="0" smtClean="0">
                <a:solidFill>
                  <a:schemeClr val="tx1"/>
                </a:solidFill>
                <a:effectLst/>
                <a:latin typeface="+mn-lt"/>
                <a:ea typeface="ＭＳ Ｐゴシック" pitchFamily="-110" charset="-128"/>
                <a:cs typeface="ＭＳ Ｐゴシック" pitchFamily="-110" charset="-128"/>
              </a:rPr>
              <a:t> or F).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488D27-BA66-6B48-840C-F2DBA2266DF8}" type="slidenum">
              <a:rPr lang="en-US" sz="1200"/>
              <a:pPr eaLnBrk="1" hangingPunct="1"/>
              <a:t>36</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2.23</a:t>
            </a:r>
            <a:r>
              <a:rPr lang="en-US" sz="1200" kern="1200" dirty="0" smtClean="0">
                <a:solidFill>
                  <a:schemeClr val="tx1"/>
                </a:solidFill>
                <a:effectLst/>
                <a:latin typeface="+mn-lt"/>
                <a:ea typeface="ＭＳ Ｐゴシック" pitchFamily="-110" charset="-128"/>
                <a:cs typeface="ＭＳ Ｐゴシック" pitchFamily="-110" charset="-128"/>
              </a:rPr>
              <a:t> Deciphering AAA and CCC codons. (a) Poly-A and poly-C mRNAs were tested at two different temperatures. (b) Genetic code determined for two additional codons at noted in table.  </a:t>
            </a:r>
          </a:p>
          <a:p>
            <a:endParaRPr lang="en-US" dirty="0">
              <a:latin typeface="Calibri" charset="0"/>
              <a:ea typeface="ＭＳ Ｐゴシック" charset="0"/>
              <a:cs typeface="ＭＳ Ｐゴシック" charset="0"/>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66EDD1-EFEB-6147-B4F1-9D5A198EF105}" type="slidenum">
              <a:rPr lang="en-US" sz="1200"/>
              <a:pPr eaLnBrk="1" hangingPunct="1"/>
              <a:t>37</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2.24</a:t>
            </a:r>
            <a:r>
              <a:rPr lang="en-US" sz="1200" kern="1200" dirty="0" smtClean="0">
                <a:solidFill>
                  <a:schemeClr val="tx1"/>
                </a:solidFill>
                <a:effectLst/>
                <a:latin typeface="+mn-lt"/>
                <a:ea typeface="ＭＳ Ｐゴシック" pitchFamily="-110" charset="-128"/>
                <a:cs typeface="ＭＳ Ｐゴシック" pitchFamily="-110" charset="-128"/>
              </a:rPr>
              <a:t> Full genetic code used by plants, animals, bacteria and </a:t>
            </a:r>
            <a:r>
              <a:rPr lang="en-US" sz="1200" kern="1200" dirty="0" err="1" smtClean="0">
                <a:solidFill>
                  <a:schemeClr val="tx1"/>
                </a:solidFill>
                <a:effectLst/>
                <a:latin typeface="+mn-lt"/>
                <a:ea typeface="ＭＳ Ｐゴシック" pitchFamily="-110" charset="-128"/>
                <a:cs typeface="ＭＳ Ｐゴシック" pitchFamily="-110" charset="-128"/>
              </a:rPr>
              <a:t>archaea</a:t>
            </a:r>
            <a:r>
              <a:rPr lang="en-US" sz="1200" kern="1200" dirty="0" smtClean="0">
                <a:solidFill>
                  <a:schemeClr val="tx1"/>
                </a:solidFill>
                <a:effectLst/>
                <a:latin typeface="+mn-lt"/>
                <a:ea typeface="ＭＳ Ｐゴシック" pitchFamily="-110" charset="-128"/>
                <a:cs typeface="ＭＳ Ｐゴシック" pitchFamily="-110" charset="-128"/>
              </a:rPr>
              <a:t>. Detailed descriptions of each amino acid are available at this interactive web page (</a:t>
            </a:r>
            <a:r>
              <a:rPr lang="en-US" sz="1200" u="sng" kern="1200" dirty="0" smtClean="0">
                <a:solidFill>
                  <a:schemeClr val="tx1"/>
                </a:solidFill>
                <a:effectLst/>
                <a:latin typeface="+mn-lt"/>
                <a:ea typeface="ＭＳ Ｐゴシック" pitchFamily="-110" charset="-128"/>
                <a:cs typeface="ＭＳ Ｐゴシック" pitchFamily="-110" charset="-128"/>
                <a:hlinkClick r:id="rId3"/>
              </a:rPr>
              <a:t>www.bio.davidson.edu/courses/genomics/jmol/aatable.html</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1EB25D-5A65-A242-B6B5-8CD7AADC433F}" type="slidenum">
              <a:rPr lang="en-US" sz="1200"/>
              <a:pPr eaLnBrk="1" hangingPunct="1"/>
              <a:t>38</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2.24</a:t>
            </a:r>
            <a:r>
              <a:rPr lang="en-US" sz="1200" kern="1200" dirty="0" smtClean="0">
                <a:solidFill>
                  <a:schemeClr val="tx1"/>
                </a:solidFill>
                <a:effectLst/>
                <a:latin typeface="+mn-lt"/>
                <a:ea typeface="ＭＳ Ｐゴシック" pitchFamily="-110" charset="-128"/>
                <a:cs typeface="ＭＳ Ｐゴシック" pitchFamily="-110" charset="-128"/>
              </a:rPr>
              <a:t> Full genetic code used by plants, animals, bacteria and </a:t>
            </a:r>
            <a:r>
              <a:rPr lang="en-US" sz="1200" kern="1200" dirty="0" err="1" smtClean="0">
                <a:solidFill>
                  <a:schemeClr val="tx1"/>
                </a:solidFill>
                <a:effectLst/>
                <a:latin typeface="+mn-lt"/>
                <a:ea typeface="ＭＳ Ｐゴシック" pitchFamily="-110" charset="-128"/>
                <a:cs typeface="ＭＳ Ｐゴシック" pitchFamily="-110" charset="-128"/>
              </a:rPr>
              <a:t>archaea</a:t>
            </a:r>
            <a:r>
              <a:rPr lang="en-US" sz="1200" kern="1200" dirty="0" smtClean="0">
                <a:solidFill>
                  <a:schemeClr val="tx1"/>
                </a:solidFill>
                <a:effectLst/>
                <a:latin typeface="+mn-lt"/>
                <a:ea typeface="ＭＳ Ｐゴシック" pitchFamily="-110" charset="-128"/>
                <a:cs typeface="ＭＳ Ｐゴシック" pitchFamily="-110" charset="-128"/>
              </a:rPr>
              <a:t>. Detailed descriptions of each amino acid are available at this interactive web page (</a:t>
            </a:r>
            <a:r>
              <a:rPr lang="en-US" sz="1200" u="sng" kern="1200" dirty="0" smtClean="0">
                <a:solidFill>
                  <a:schemeClr val="tx1"/>
                </a:solidFill>
                <a:effectLst/>
                <a:latin typeface="+mn-lt"/>
                <a:ea typeface="ＭＳ Ｐゴシック" pitchFamily="-110" charset="-128"/>
                <a:cs typeface="ＭＳ Ｐゴシック" pitchFamily="-110" charset="-128"/>
                <a:hlinkClick r:id="rId3"/>
              </a:rPr>
              <a:t>www.bio.davidson.edu/courses/genomics/jmol/aatable.html</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1EB25D-5A65-A242-B6B5-8CD7AADC433F}" type="slidenum">
              <a:rPr lang="en-US" sz="1200"/>
              <a:pPr eaLnBrk="1" hangingPunct="1"/>
              <a:t>39</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2.25</a:t>
            </a:r>
            <a:r>
              <a:rPr lang="en-US" sz="1200" kern="1200" dirty="0" smtClean="0">
                <a:solidFill>
                  <a:schemeClr val="tx1"/>
                </a:solidFill>
                <a:effectLst/>
                <a:latin typeface="+mn-lt"/>
                <a:ea typeface="ＭＳ Ｐゴシック" pitchFamily="-110" charset="-128"/>
                <a:cs typeface="ＭＳ Ｐゴシック" pitchFamily="-110" charset="-128"/>
              </a:rPr>
              <a:t> NCBI web site and databases. (a) Screen shot of the NCBI home page with some links to other resources. (b) Screen shot for Integrating Question 34 showing a dot plot of the human insulin mRNA compared to itself.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D4327F-7B42-8A49-90D6-9961B844071D}" type="slidenum">
              <a:rPr lang="en-US" sz="1200"/>
              <a:pPr eaLnBrk="1" hangingPunct="1"/>
              <a:t>40</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2.26</a:t>
            </a:r>
            <a:r>
              <a:rPr lang="en-US" sz="1200" kern="1200" dirty="0" smtClean="0">
                <a:solidFill>
                  <a:schemeClr val="tx1"/>
                </a:solidFill>
                <a:effectLst/>
                <a:latin typeface="+mn-lt"/>
                <a:ea typeface="ＭＳ Ｐゴシック" pitchFamily="-110" charset="-128"/>
                <a:cs typeface="ＭＳ Ｐゴシック" pitchFamily="-110" charset="-128"/>
              </a:rPr>
              <a:t> Electron micrograph of ribosomes. Ribosomes produce proteins either in the cytoplasm or into the rough endoplasmic reticulum. </a:t>
            </a:r>
            <a:r>
              <a:rPr lang="en-US" sz="1200" kern="1200" dirty="0" err="1" smtClean="0">
                <a:solidFill>
                  <a:schemeClr val="tx1"/>
                </a:solidFill>
                <a:effectLst/>
                <a:latin typeface="+mn-lt"/>
                <a:ea typeface="ＭＳ Ｐゴシック" pitchFamily="-110" charset="-128"/>
                <a:cs typeface="ＭＳ Ｐゴシック" pitchFamily="-110" charset="-128"/>
              </a:rPr>
              <a:t>Ennist</a:t>
            </a:r>
            <a:r>
              <a:rPr lang="en-US" sz="1200" kern="1200" dirty="0" smtClean="0">
                <a:solidFill>
                  <a:schemeClr val="tx1"/>
                </a:solidFill>
                <a:effectLst/>
                <a:latin typeface="+mn-lt"/>
                <a:ea typeface="ＭＳ Ｐゴシック" pitchFamily="-110" charset="-128"/>
                <a:cs typeface="ＭＳ Ｐゴシック" pitchFamily="-110" charset="-128"/>
              </a:rPr>
              <a:t> DL. Free and Bound Ribosomes. ASCB Image &amp; Video Library. </a:t>
            </a:r>
            <a:r>
              <a:rPr lang="en-US" sz="1200" kern="1200" smtClean="0">
                <a:solidFill>
                  <a:schemeClr val="tx1"/>
                </a:solidFill>
                <a:effectLst/>
                <a:latin typeface="+mn-lt"/>
                <a:ea typeface="ＭＳ Ｐゴシック" pitchFamily="-110" charset="-128"/>
                <a:cs typeface="ＭＳ Ｐゴシック" pitchFamily="-110" charset="-128"/>
              </a:rPr>
              <a:t>2007; EDU-5. </a:t>
            </a:r>
            <a:r>
              <a:rPr lang="en-US" sz="1200" kern="1200" baseline="0" dirty="0">
                <a:solidFill>
                  <a:schemeClr val="tx1"/>
                </a:solidFill>
                <a:effectLst/>
                <a:latin typeface="Calibri" charset="0"/>
                <a:ea typeface="ＭＳ Ｐゴシック" charset="0"/>
                <a:cs typeface="ＭＳ Ｐゴシック" charset="0"/>
              </a:rPr>
              <a:t> </a:t>
            </a:r>
            <a:endParaRPr lang="en-US" sz="1200" kern="1200" smtClean="0">
              <a:solidFill>
                <a:schemeClr val="tx1"/>
              </a:solidFill>
              <a:effectLst/>
              <a:latin typeface="+mn-lt"/>
              <a:ea typeface="ＭＳ Ｐゴシック" pitchFamily="-110" charset="-128"/>
              <a:cs typeface="ＭＳ Ｐゴシック" pitchFamily="-110" charset="-128"/>
            </a:endParaRP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274C93-05AB-DB4E-9088-DB027AFAFF6C}" type="slidenum">
              <a:rPr lang="en-US" sz="1200"/>
              <a:pPr eaLnBrk="1" hangingPunct="1"/>
              <a:t>41</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ea typeface="ＭＳ Ｐゴシック" charset="0"/>
                <a:cs typeface="ＭＳ Ｐゴシック" charset="0"/>
              </a:rPr>
              <a:t>igure 2.29</a:t>
            </a:r>
            <a:r>
              <a:rPr lang="en-US">
                <a:latin typeface="Calibri" charset="0"/>
                <a:ea typeface="ＭＳ Ｐゴシック" charset="0"/>
                <a:cs typeface="ＭＳ Ｐゴシック" charset="0"/>
              </a:rPr>
              <a:t> Electron micrograph of ribosomes. Ribosomes produce proteins either in the cytoplasm or into the rough endoplasmic reticulum. Ennist DL. Free and Bound Ribosomes. ASCB Image &amp; Video Library. 2007; EDU-5. </a:t>
            </a: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768904-1F6E-E44D-8775-F11B2C1347DA}" type="slidenum">
              <a:rPr lang="en-US" sz="1200"/>
              <a:pPr eaLnBrk="1" hangingPunct="1"/>
              <a:t>42</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ＭＳ Ｐゴシック" charset="0"/>
                <a:cs typeface="ＭＳ Ｐゴシック" charset="0"/>
              </a:rPr>
              <a:t>Figure 2.2</a:t>
            </a:r>
            <a:r>
              <a:rPr lang="en-US">
                <a:latin typeface="Calibri" charset="0"/>
                <a:ea typeface="ＭＳ Ｐゴシック" charset="0"/>
                <a:cs typeface="ＭＳ Ｐゴシック" charset="0"/>
              </a:rPr>
              <a:t> Light microscope and electron microscope images of muscle cells, plant cells, and bacteria.  (a) Cardiac, or heart, muscle cells with pill shaped nuclei; (b) electron micrograph of cardiac cell with mitochondria and actin/myosin fibers. (c) Photograph of plant leaf cells and (d) electron micrograph of a single plant cell. (e) Bacterial cells, colored pink with yellow flagella, adhering to a wavy surface and (f) electron micrograph of one bacterium (colored green) with its flagella used for swimming. </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8ADC95E-C56B-7C40-9CEC-476F1F9614AC}" type="slidenum">
              <a:rPr lang="en-US" sz="1200"/>
              <a:pPr eaLnBrk="1" hangingPunct="1"/>
              <a:t>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ＭＳ Ｐゴシック" charset="0"/>
                <a:cs typeface="ＭＳ Ｐゴシック" charset="0"/>
              </a:rPr>
              <a:t>Figure 2.2</a:t>
            </a:r>
            <a:r>
              <a:rPr lang="en-US">
                <a:latin typeface="Calibri" charset="0"/>
                <a:ea typeface="ＭＳ Ｐゴシック" charset="0"/>
                <a:cs typeface="ＭＳ Ｐゴシック" charset="0"/>
              </a:rPr>
              <a:t> Light microscope and electron microscope images of muscle cells, plant cells, and bacteria.  (a) Cardiac, or heart, muscle cells with pill shaped nuclei; (b) electron micrograph of cardiac cell with mitochondria and actin/myosin fibers. (c) Photograph of plant leaf cells and (d) electron micrograph of a single plant cell. (e) Bacterial cells, colored pink with yellow flagella, adhering to a wavy surface and (f) electron micrograph of one bacterium (colored green) with its flagella used for swimming. </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C476E1-2225-7C40-9F72-C4A09EC5F822}" type="slidenum">
              <a:rPr lang="en-US" sz="1200"/>
              <a:pPr eaLnBrk="1" hangingPunct="1"/>
              <a:t>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ＭＳ Ｐゴシック" charset="0"/>
                <a:cs typeface="ＭＳ Ｐゴシック" charset="0"/>
              </a:rPr>
              <a:t>Figure 2.2</a:t>
            </a:r>
            <a:r>
              <a:rPr lang="en-US">
                <a:latin typeface="Calibri" charset="0"/>
                <a:ea typeface="ＭＳ Ｐゴシック" charset="0"/>
                <a:cs typeface="ＭＳ Ｐゴシック" charset="0"/>
              </a:rPr>
              <a:t> Light microscope and electron microscope images of muscle cells, plant cells, and bacteria.  (a) Cardiac, or heart, muscle cells with pill shaped nuclei; (b) electron micrograph of cardiac cell with mitochondria and actin/myosin fibers. (c) Photograph of plant leaf cells and (d) electron micrograph of a single plant cell. (e) Bacterial cells, colored pink with yellow flagella, adhering to a wavy surface and (f) electron micrograph of one bacterium (colored green) with its flagella used for swimming. </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B52FF0-0A40-0F46-A088-2FD402E62E17}" type="slidenum">
              <a:rPr lang="en-US" sz="1200"/>
              <a:pPr eaLnBrk="1" hangingPunct="1"/>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2.3 </a:t>
            </a:r>
            <a:r>
              <a:rPr lang="en-US" sz="1200" kern="1200" dirty="0" smtClean="0">
                <a:solidFill>
                  <a:schemeClr val="tx1"/>
                </a:solidFill>
                <a:effectLst/>
                <a:latin typeface="+mn-lt"/>
                <a:ea typeface="ＭＳ Ｐゴシック" pitchFamily="-110" charset="-128"/>
                <a:cs typeface="ＭＳ Ｐゴシック" pitchFamily="-110" charset="-128"/>
              </a:rPr>
              <a:t>Photo of gel electrophoresis for two RNA samples. Molecular weight (MW) markers are DNA molecules of known sizes for use as a molecular ruler. RNA samples came from yeast with ample glucose for food (lane 1) and yeast with very little glucose (lane 2). </a:t>
            </a:r>
          </a:p>
          <a:p>
            <a:endParaRPr lang="en-US" dirty="0">
              <a:latin typeface="Calibri" charset="0"/>
              <a:ea typeface="ＭＳ Ｐゴシック" charset="0"/>
              <a:cs typeface="ＭＳ Ｐゴシック"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F2D832-29F7-B04E-80A4-150FE9D25F94}" type="slidenum">
              <a:rPr lang="en-US" sz="1200"/>
              <a:pPr eaLnBrk="1" hangingPunct="1"/>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2.4</a:t>
            </a:r>
            <a:r>
              <a:rPr lang="en-US" sz="1200" kern="1200" dirty="0" smtClean="0">
                <a:solidFill>
                  <a:schemeClr val="tx1"/>
                </a:solidFill>
                <a:effectLst/>
                <a:latin typeface="+mn-lt"/>
                <a:ea typeface="ＭＳ Ｐゴシック" pitchFamily="-110" charset="-128"/>
                <a:cs typeface="ＭＳ Ｐゴシック" pitchFamily="-110" charset="-128"/>
              </a:rPr>
              <a:t> Ribosome structure. (a) Diagram of a ribosome composed of two subunits. (b) Molecular model of both ribosome subunits, each composed of RNA molecules and proteins. </a:t>
            </a:r>
          </a:p>
          <a:p>
            <a:pPr eaLnBrk="1" hangingPunct="1">
              <a:spcBef>
                <a:spcPct val="0"/>
              </a:spcBef>
            </a:pPr>
            <a:endParaRPr lang="en-US" dirty="0">
              <a:latin typeface="Calibri" charset="0"/>
              <a:ea typeface="ＭＳ Ｐゴシック" charset="0"/>
              <a:cs typeface="ＭＳ Ｐゴシック"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9EDA8E-6360-C849-B4DD-BCD4AEE51932}" type="slidenum">
              <a:rPr lang="en-US" sz="1200"/>
              <a:pPr eaLnBrk="1" hangingPunct="1"/>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2.5</a:t>
            </a:r>
            <a:r>
              <a:rPr lang="en-US" sz="1200" kern="1200" dirty="0" smtClean="0">
                <a:solidFill>
                  <a:schemeClr val="tx1"/>
                </a:solidFill>
                <a:effectLst/>
                <a:latin typeface="+mn-lt"/>
                <a:ea typeface="ＭＳ Ｐゴシック" pitchFamily="-110" charset="-128"/>
                <a:cs typeface="ＭＳ Ｐゴシック" pitchFamily="-110" charset="-128"/>
              </a:rPr>
              <a:t> Structure and function of </a:t>
            </a:r>
            <a:r>
              <a:rPr lang="en-US" sz="1200" kern="1200" dirty="0" err="1" smtClean="0">
                <a:solidFill>
                  <a:schemeClr val="tx1"/>
                </a:solidFill>
                <a:effectLst/>
                <a:latin typeface="+mn-lt"/>
                <a:ea typeface="ＭＳ Ｐゴシック" pitchFamily="-110" charset="-128"/>
                <a:cs typeface="ＭＳ Ｐゴシック" pitchFamily="-110" charset="-128"/>
              </a:rPr>
              <a:t>tRNA</a:t>
            </a:r>
            <a:r>
              <a:rPr lang="en-US" sz="1200" kern="1200" dirty="0" smtClean="0">
                <a:solidFill>
                  <a:schemeClr val="tx1"/>
                </a:solidFill>
                <a:effectLst/>
                <a:latin typeface="+mn-lt"/>
                <a:ea typeface="ＭＳ Ｐゴシック" pitchFamily="-110" charset="-128"/>
                <a:cs typeface="ＭＳ Ｐゴシック" pitchFamily="-110" charset="-128"/>
              </a:rPr>
              <a:t>. (a) RNA molecules interact with radioactive leucine. Total RNA from peas was extracted and incubated with radioactive leucine in the presence of cytoplasm from the peas. RNA molecules were separated by size. Radioactive leucine and RNA were detected separately as shown.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10"/>
          </p:nvPr>
        </p:nvSpPr>
        <p:spPr/>
        <p:txBody>
          <a:bodyPr/>
          <a:lstStyle/>
          <a:p>
            <a:pPr>
              <a:defRPr/>
            </a:pPr>
            <a:fld id="{351B4E8D-56DC-8348-97E8-E9C9453A2973}" type="slidenum">
              <a:rPr lang="en-US" smtClean="0"/>
              <a:pPr>
                <a:defRPr/>
              </a:pPr>
              <a:t>10</a:t>
            </a:fld>
            <a:endParaRPr lang="en-US"/>
          </a:p>
        </p:txBody>
      </p:sp>
    </p:spTree>
    <p:extLst>
      <p:ext uri="{BB962C8B-B14F-4D97-AF65-F5344CB8AC3E}">
        <p14:creationId xmlns:p14="http://schemas.microsoft.com/office/powerpoint/2010/main" val="2813394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BBEEFB0-EB02-BF42-ACD1-6A55B24CE2A2}" type="datetime1">
              <a:rPr lang="en-US"/>
              <a:pPr>
                <a:defRPr/>
              </a:pPr>
              <a:t>8/15/13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8C7D46-5418-E543-B993-4E04F70A99C4}" type="slidenum">
              <a:rPr lang="en-US"/>
              <a:pPr>
                <a:defRPr/>
              </a:pPr>
              <a:t>‹#›</a:t>
            </a:fld>
            <a:endParaRPr lang="en-US"/>
          </a:p>
        </p:txBody>
      </p:sp>
    </p:spTree>
    <p:extLst>
      <p:ext uri="{BB962C8B-B14F-4D97-AF65-F5344CB8AC3E}">
        <p14:creationId xmlns:p14="http://schemas.microsoft.com/office/powerpoint/2010/main" val="92887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2B6C4B-45B4-2B43-B127-979BCB2010BE}" type="datetime1">
              <a:rPr lang="en-US"/>
              <a:pPr>
                <a:defRPr/>
              </a:pPr>
              <a:t>8/15/13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E1B466-FBBD-F74B-9A9A-D1EDB253B70C}" type="slidenum">
              <a:rPr lang="en-US"/>
              <a:pPr>
                <a:defRPr/>
              </a:pPr>
              <a:t>‹#›</a:t>
            </a:fld>
            <a:endParaRPr lang="en-US"/>
          </a:p>
        </p:txBody>
      </p:sp>
    </p:spTree>
    <p:extLst>
      <p:ext uri="{BB962C8B-B14F-4D97-AF65-F5344CB8AC3E}">
        <p14:creationId xmlns:p14="http://schemas.microsoft.com/office/powerpoint/2010/main" val="317635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19B177-A1B8-F04B-B9DE-A70B774003A4}" type="datetime1">
              <a:rPr lang="en-US"/>
              <a:pPr>
                <a:defRPr/>
              </a:pPr>
              <a:t>8/15/13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6F45EC-BFD7-E541-8AF8-5F1620A39F4C}" type="slidenum">
              <a:rPr lang="en-US"/>
              <a:pPr>
                <a:defRPr/>
              </a:pPr>
              <a:t>‹#›</a:t>
            </a:fld>
            <a:endParaRPr lang="en-US"/>
          </a:p>
        </p:txBody>
      </p:sp>
    </p:spTree>
    <p:extLst>
      <p:ext uri="{BB962C8B-B14F-4D97-AF65-F5344CB8AC3E}">
        <p14:creationId xmlns:p14="http://schemas.microsoft.com/office/powerpoint/2010/main" val="423383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3C2FD7-B66E-9C45-B5D3-11AE667436BB}" type="datetime1">
              <a:rPr lang="en-US"/>
              <a:pPr>
                <a:defRPr/>
              </a:pPr>
              <a:t>8/15/13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D5AB17-F02E-8241-A5EA-27BE2235301C}" type="slidenum">
              <a:rPr lang="en-US"/>
              <a:pPr>
                <a:defRPr/>
              </a:pPr>
              <a:t>‹#›</a:t>
            </a:fld>
            <a:endParaRPr lang="en-US"/>
          </a:p>
        </p:txBody>
      </p:sp>
    </p:spTree>
    <p:extLst>
      <p:ext uri="{BB962C8B-B14F-4D97-AF65-F5344CB8AC3E}">
        <p14:creationId xmlns:p14="http://schemas.microsoft.com/office/powerpoint/2010/main" val="242136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3921B2D-035C-5D48-AFD9-A3C111A6EBC3}" type="datetime1">
              <a:rPr lang="en-US"/>
              <a:pPr>
                <a:defRPr/>
              </a:pPr>
              <a:t>8/15/13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D160D8-4ED1-ED44-ABF4-2AACE1866717}" type="slidenum">
              <a:rPr lang="en-US"/>
              <a:pPr>
                <a:defRPr/>
              </a:pPr>
              <a:t>‹#›</a:t>
            </a:fld>
            <a:endParaRPr lang="en-US"/>
          </a:p>
        </p:txBody>
      </p:sp>
    </p:spTree>
    <p:extLst>
      <p:ext uri="{BB962C8B-B14F-4D97-AF65-F5344CB8AC3E}">
        <p14:creationId xmlns:p14="http://schemas.microsoft.com/office/powerpoint/2010/main" val="152484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20149A8-9663-C447-86AF-342F091A2B5C}" type="datetime1">
              <a:rPr lang="en-US"/>
              <a:pPr>
                <a:defRPr/>
              </a:pPr>
              <a:t>8/15/13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0C3581-30BD-6249-A0C3-F29DD1940FCB}" type="slidenum">
              <a:rPr lang="en-US"/>
              <a:pPr>
                <a:defRPr/>
              </a:pPr>
              <a:t>‹#›</a:t>
            </a:fld>
            <a:endParaRPr lang="en-US"/>
          </a:p>
        </p:txBody>
      </p:sp>
    </p:spTree>
    <p:extLst>
      <p:ext uri="{BB962C8B-B14F-4D97-AF65-F5344CB8AC3E}">
        <p14:creationId xmlns:p14="http://schemas.microsoft.com/office/powerpoint/2010/main" val="261410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26CBDF-73B5-DC4E-A7C8-6DC40FD2A3D4}" type="datetime1">
              <a:rPr lang="en-US"/>
              <a:pPr>
                <a:defRPr/>
              </a:pPr>
              <a:t>8/15/13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50687C1-8E1B-A341-8180-D12D5121E143}" type="slidenum">
              <a:rPr lang="en-US"/>
              <a:pPr>
                <a:defRPr/>
              </a:pPr>
              <a:t>‹#›</a:t>
            </a:fld>
            <a:endParaRPr lang="en-US"/>
          </a:p>
        </p:txBody>
      </p:sp>
    </p:spTree>
    <p:extLst>
      <p:ext uri="{BB962C8B-B14F-4D97-AF65-F5344CB8AC3E}">
        <p14:creationId xmlns:p14="http://schemas.microsoft.com/office/powerpoint/2010/main" val="175875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BFAB9BD-493E-4C4A-AB03-BBBC78646060}" type="datetime1">
              <a:rPr lang="en-US"/>
              <a:pPr>
                <a:defRPr/>
              </a:pPr>
              <a:t>8/15/13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2645CD2-784D-EE44-9A59-E0BB48276761}" type="slidenum">
              <a:rPr lang="en-US"/>
              <a:pPr>
                <a:defRPr/>
              </a:pPr>
              <a:t>‹#›</a:t>
            </a:fld>
            <a:endParaRPr lang="en-US"/>
          </a:p>
        </p:txBody>
      </p:sp>
    </p:spTree>
    <p:extLst>
      <p:ext uri="{BB962C8B-B14F-4D97-AF65-F5344CB8AC3E}">
        <p14:creationId xmlns:p14="http://schemas.microsoft.com/office/powerpoint/2010/main" val="156088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EA0832-3031-A245-830C-DBEF3ED0CC94}" type="datetime1">
              <a:rPr lang="en-US"/>
              <a:pPr>
                <a:defRPr/>
              </a:pPr>
              <a:t>8/15/13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1AFDA4E-BE75-554C-AF5D-47E9B95C61B0}" type="slidenum">
              <a:rPr lang="en-US"/>
              <a:pPr>
                <a:defRPr/>
              </a:pPr>
              <a:t>‹#›</a:t>
            </a:fld>
            <a:endParaRPr lang="en-US"/>
          </a:p>
        </p:txBody>
      </p:sp>
    </p:spTree>
    <p:extLst>
      <p:ext uri="{BB962C8B-B14F-4D97-AF65-F5344CB8AC3E}">
        <p14:creationId xmlns:p14="http://schemas.microsoft.com/office/powerpoint/2010/main" val="2717971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20F70C-15A9-6047-8145-0910F9FD9516}" type="datetime1">
              <a:rPr lang="en-US"/>
              <a:pPr>
                <a:defRPr/>
              </a:pPr>
              <a:t>8/15/13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BDDE9E-3A4A-3B49-A789-FF89B6914D6B}" type="slidenum">
              <a:rPr lang="en-US"/>
              <a:pPr>
                <a:defRPr/>
              </a:pPr>
              <a:t>‹#›</a:t>
            </a:fld>
            <a:endParaRPr lang="en-US"/>
          </a:p>
        </p:txBody>
      </p:sp>
    </p:spTree>
    <p:extLst>
      <p:ext uri="{BB962C8B-B14F-4D97-AF65-F5344CB8AC3E}">
        <p14:creationId xmlns:p14="http://schemas.microsoft.com/office/powerpoint/2010/main" val="429137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9E46A3-6C07-A54D-84E8-21F2E10E328B}" type="datetime1">
              <a:rPr lang="en-US"/>
              <a:pPr>
                <a:defRPr/>
              </a:pPr>
              <a:t>8/15/13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B33D23-59B7-5B44-9B8A-B1BA09C27A38}" type="slidenum">
              <a:rPr lang="en-US"/>
              <a:pPr>
                <a:defRPr/>
              </a:pPr>
              <a:t>‹#›</a:t>
            </a:fld>
            <a:endParaRPr lang="en-US"/>
          </a:p>
        </p:txBody>
      </p:sp>
    </p:spTree>
    <p:extLst>
      <p:ext uri="{BB962C8B-B14F-4D97-AF65-F5344CB8AC3E}">
        <p14:creationId xmlns:p14="http://schemas.microsoft.com/office/powerpoint/2010/main" val="28291050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A1B81CD2-B5D2-074A-9AC0-66000A30BD87}" type="datetime1">
              <a:rPr lang="en-US"/>
              <a:pPr>
                <a:defRPr/>
              </a:pPr>
              <a:t>8/15/13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11115E7F-6269-454C-963F-C311C18876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2" charset="-128"/>
          <a:cs typeface="ＭＳ Ｐゴシック" pitchFamily="3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i="1" dirty="0">
                <a:latin typeface="Times New Roman" charset="0"/>
              </a:rPr>
              <a:t>Integrating Concepts in Biology</a:t>
            </a:r>
          </a:p>
        </p:txBody>
      </p:sp>
      <p:sp>
        <p:nvSpPr>
          <p:cNvPr id="14338" name="TextBox 2"/>
          <p:cNvSpPr txBox="1">
            <a:spLocks noChangeArrowheads="1"/>
          </p:cNvSpPr>
          <p:nvPr/>
        </p:nvSpPr>
        <p:spPr bwMode="auto">
          <a:xfrm>
            <a:off x="0" y="168592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PowerPoint Slides for Chapter 2:</a:t>
            </a:r>
          </a:p>
          <a:p>
            <a:pPr algn="ctr" eaLnBrk="1" hangingPunct="1"/>
            <a:r>
              <a:rPr lang="en-US" sz="3600">
                <a:latin typeface="Times New Roman" charset="0"/>
                <a:cs typeface="Times New Roman" charset="0"/>
              </a:rPr>
              <a:t>Information at the Cellular Level</a:t>
            </a:r>
          </a:p>
        </p:txBody>
      </p:sp>
      <p:sp>
        <p:nvSpPr>
          <p:cNvPr id="14339" name="TextBox 2"/>
          <p:cNvSpPr txBox="1">
            <a:spLocks noChangeArrowheads="1"/>
          </p:cNvSpPr>
          <p:nvPr/>
        </p:nvSpPr>
        <p:spPr bwMode="auto">
          <a:xfrm>
            <a:off x="0" y="5103813"/>
            <a:ext cx="914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by</a:t>
            </a:r>
          </a:p>
          <a:p>
            <a:pPr algn="ctr" eaLnBrk="1" hangingPunct="1"/>
            <a:r>
              <a:rPr lang="en-US" sz="3600">
                <a:latin typeface="Times New Roman" charset="0"/>
                <a:cs typeface="Times New Roman" charset="0"/>
              </a:rPr>
              <a:t>A. Malcolm Campbell, Laurie J. Heyer, and Chris Paradise</a:t>
            </a:r>
          </a:p>
        </p:txBody>
      </p:sp>
      <p:sp>
        <p:nvSpPr>
          <p:cNvPr id="14340" name="TextBox 2"/>
          <p:cNvSpPr txBox="1">
            <a:spLocks noChangeArrowheads="1"/>
          </p:cNvSpPr>
          <p:nvPr/>
        </p:nvSpPr>
        <p:spPr bwMode="auto">
          <a:xfrm>
            <a:off x="0" y="353218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smtClean="0">
                <a:latin typeface="Times New Roman"/>
                <a:cs typeface="Times New Roman"/>
              </a:rPr>
              <a:t>2.1 </a:t>
            </a:r>
            <a:r>
              <a:rPr lang="en-US" sz="2800" dirty="0">
                <a:latin typeface="Times New Roman"/>
                <a:cs typeface="Times New Roman"/>
              </a:rPr>
              <a:t>How does DNA communicate information to the cell</a:t>
            </a:r>
            <a:r>
              <a:rPr lang="en-US" sz="2800" dirty="0" smtClean="0">
                <a:latin typeface="Times New Roman"/>
                <a:cs typeface="Times New Roman"/>
              </a:rPr>
              <a:t>?</a:t>
            </a:r>
            <a:endParaRPr lang="en-US" sz="2800" dirty="0">
              <a:latin typeface="Times New Roman"/>
              <a:cs typeface="Times New Roman"/>
            </a:endParaRPr>
          </a:p>
        </p:txBody>
      </p:sp>
      <p:sp>
        <p:nvSpPr>
          <p:cNvPr id="14341" name="Title 6"/>
          <p:cNvSpPr>
            <a:spLocks noGrp="1"/>
          </p:cNvSpPr>
          <p:nvPr>
            <p:ph type="title"/>
          </p:nvPr>
        </p:nvSpPr>
        <p:spPr>
          <a:xfrm>
            <a:off x="0" y="6302375"/>
            <a:ext cx="2343150" cy="555625"/>
          </a:xfrm>
        </p:spPr>
        <p:txBody>
          <a:bodyPr/>
          <a:lstStyle/>
          <a:p>
            <a:pPr algn="l"/>
            <a:r>
              <a:rPr lang="en-US" sz="2400">
                <a:latin typeface="Times New Roman" charset="0"/>
                <a:ea typeface="ＭＳ Ｐゴシック" charset="0"/>
                <a:cs typeface="Times New Roman" charset="0"/>
              </a:rPr>
              <a:t>Title Page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cintosh HD:Users:macampbell:Desktop:Screen Shot 2013-07-03 at 3.44.08 PM.png"/>
          <p:cNvPicPr/>
          <p:nvPr/>
        </p:nvPicPr>
        <p:blipFill>
          <a:blip r:embed="rId3">
            <a:extLst>
              <a:ext uri="{28A0092B-C50C-407E-A947-70E740481C1C}">
                <a14:useLocalDpi xmlns:a14="http://schemas.microsoft.com/office/drawing/2010/main" val="0"/>
              </a:ext>
            </a:extLst>
          </a:blip>
          <a:srcRect/>
          <a:stretch>
            <a:fillRect/>
          </a:stretch>
        </p:blipFill>
        <p:spPr bwMode="auto">
          <a:xfrm>
            <a:off x="1221925" y="958426"/>
            <a:ext cx="6831241" cy="5093741"/>
          </a:xfrm>
          <a:prstGeom prst="rect">
            <a:avLst/>
          </a:prstGeom>
          <a:noFill/>
          <a:ln>
            <a:noFill/>
          </a:ln>
        </p:spPr>
      </p:pic>
      <p:sp>
        <p:nvSpPr>
          <p:cNvPr id="4"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2.5a</a:t>
            </a:r>
            <a:endParaRPr lang="en-US" sz="2400" dirty="0">
              <a:latin typeface="Times New Roman" charset="0"/>
              <a:ea typeface="ＭＳ Ｐゴシック" charset="0"/>
              <a:cs typeface="Times New Roman" charset="0"/>
            </a:endParaRPr>
          </a:p>
        </p:txBody>
      </p:sp>
    </p:spTree>
    <p:extLst>
      <p:ext uri="{BB962C8B-B14F-4D97-AF65-F5344CB8AC3E}">
        <p14:creationId xmlns:p14="http://schemas.microsoft.com/office/powerpoint/2010/main" val="2484288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bwMode="auto">
          <a:xfrm>
            <a:off x="0" y="6256338"/>
            <a:ext cx="1962779"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9pPr>
          </a:lstStyle>
          <a:p>
            <a:pPr algn="l"/>
            <a:r>
              <a:rPr lang="en-US" sz="2400" dirty="0" smtClean="0">
                <a:latin typeface="Times New Roman" charset="0"/>
                <a:ea typeface="ＭＳ Ｐゴシック" charset="0"/>
                <a:cs typeface="Times New Roman" charset="0"/>
              </a:rPr>
              <a:t>Fig. 2.5b &amp; c</a:t>
            </a:r>
            <a:endParaRPr lang="en-US" sz="2400" dirty="0">
              <a:latin typeface="Times New Roman" charset="0"/>
              <a:ea typeface="ＭＳ Ｐゴシック" charset="0"/>
              <a:cs typeface="Times New Roman" charset="0"/>
            </a:endParaRPr>
          </a:p>
        </p:txBody>
      </p:sp>
      <p:pic>
        <p:nvPicPr>
          <p:cNvPr id="4" name="Picture 3" descr="Macintosh HD:Users:macampbell:Desktop:Screen Shot 2013-07-03 at 4.00.50 PM.png"/>
          <p:cNvPicPr/>
          <p:nvPr/>
        </p:nvPicPr>
        <p:blipFill>
          <a:blip r:embed="rId3">
            <a:extLst>
              <a:ext uri="{28A0092B-C50C-407E-A947-70E740481C1C}">
                <a14:useLocalDpi xmlns:a14="http://schemas.microsoft.com/office/drawing/2010/main" val="0"/>
              </a:ext>
            </a:extLst>
          </a:blip>
          <a:srcRect/>
          <a:stretch>
            <a:fillRect/>
          </a:stretch>
        </p:blipFill>
        <p:spPr bwMode="auto">
          <a:xfrm>
            <a:off x="846689" y="952567"/>
            <a:ext cx="7523986" cy="5022624"/>
          </a:xfrm>
          <a:prstGeom prst="rect">
            <a:avLst/>
          </a:prstGeom>
          <a:noFill/>
          <a:ln>
            <a:noFill/>
          </a:ln>
        </p:spPr>
      </p:pic>
    </p:spTree>
    <p:extLst>
      <p:ext uri="{BB962C8B-B14F-4D97-AF65-F5344CB8AC3E}">
        <p14:creationId xmlns:p14="http://schemas.microsoft.com/office/powerpoint/2010/main" val="223928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Fractionation of RNA</a:t>
            </a:r>
          </a:p>
        </p:txBody>
      </p:sp>
      <p:sp>
        <p:nvSpPr>
          <p:cNvPr id="66562"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2.7</a:t>
            </a:r>
            <a:endParaRPr lang="en-US" sz="2400" dirty="0">
              <a:latin typeface="Times New Roman" charset="0"/>
              <a:ea typeface="ＭＳ Ｐゴシック" charset="0"/>
              <a:cs typeface="Times New Roman" charset="0"/>
            </a:endParaRPr>
          </a:p>
        </p:txBody>
      </p:sp>
      <p:pic>
        <p:nvPicPr>
          <p:cNvPr id="66563" name="Picture 4" descr="Figure2_6fix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325" y="1057275"/>
            <a:ext cx="6345238" cy="51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i="1" dirty="0">
                <a:latin typeface="Times New Roman" charset="0"/>
              </a:rPr>
              <a:t>Integrating Concepts in Biology</a:t>
            </a:r>
          </a:p>
        </p:txBody>
      </p:sp>
      <p:sp>
        <p:nvSpPr>
          <p:cNvPr id="14338" name="TextBox 2"/>
          <p:cNvSpPr txBox="1">
            <a:spLocks noChangeArrowheads="1"/>
          </p:cNvSpPr>
          <p:nvPr/>
        </p:nvSpPr>
        <p:spPr bwMode="auto">
          <a:xfrm>
            <a:off x="0" y="168592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PowerPoint Slides for Chapter 2:</a:t>
            </a:r>
          </a:p>
          <a:p>
            <a:pPr algn="ctr" eaLnBrk="1" hangingPunct="1"/>
            <a:r>
              <a:rPr lang="en-US" sz="3600">
                <a:latin typeface="Times New Roman" charset="0"/>
                <a:cs typeface="Times New Roman" charset="0"/>
              </a:rPr>
              <a:t>Information at the Cellular Level</a:t>
            </a:r>
          </a:p>
        </p:txBody>
      </p:sp>
      <p:sp>
        <p:nvSpPr>
          <p:cNvPr id="14339" name="TextBox 2"/>
          <p:cNvSpPr txBox="1">
            <a:spLocks noChangeArrowheads="1"/>
          </p:cNvSpPr>
          <p:nvPr/>
        </p:nvSpPr>
        <p:spPr bwMode="auto">
          <a:xfrm>
            <a:off x="0" y="5103813"/>
            <a:ext cx="914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by</a:t>
            </a:r>
          </a:p>
          <a:p>
            <a:pPr algn="ctr" eaLnBrk="1" hangingPunct="1"/>
            <a:r>
              <a:rPr lang="en-US" sz="3600">
                <a:latin typeface="Times New Roman" charset="0"/>
                <a:cs typeface="Times New Roman" charset="0"/>
              </a:rPr>
              <a:t>A. Malcolm Campbell, Laurie J. Heyer, and Chris Paradise</a:t>
            </a:r>
          </a:p>
        </p:txBody>
      </p:sp>
      <p:sp>
        <p:nvSpPr>
          <p:cNvPr id="14340" name="TextBox 2"/>
          <p:cNvSpPr txBox="1">
            <a:spLocks noChangeArrowheads="1"/>
          </p:cNvSpPr>
          <p:nvPr/>
        </p:nvSpPr>
        <p:spPr bwMode="auto">
          <a:xfrm>
            <a:off x="0" y="3532188"/>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dirty="0">
                <a:latin typeface="Times New Roman"/>
                <a:cs typeface="Times New Roman"/>
              </a:rPr>
              <a:t>2.2 How is gene transcription regulated?</a:t>
            </a:r>
          </a:p>
        </p:txBody>
      </p:sp>
      <p:sp>
        <p:nvSpPr>
          <p:cNvPr id="14341" name="Title 6"/>
          <p:cNvSpPr>
            <a:spLocks noGrp="1"/>
          </p:cNvSpPr>
          <p:nvPr>
            <p:ph type="title"/>
          </p:nvPr>
        </p:nvSpPr>
        <p:spPr>
          <a:xfrm>
            <a:off x="0" y="6302375"/>
            <a:ext cx="2343150" cy="555625"/>
          </a:xfrm>
        </p:spPr>
        <p:txBody>
          <a:bodyPr/>
          <a:lstStyle/>
          <a:p>
            <a:pPr algn="l"/>
            <a:r>
              <a:rPr lang="en-US" sz="2400">
                <a:latin typeface="Times New Roman" charset="0"/>
                <a:ea typeface="ＭＳ Ｐゴシック" charset="0"/>
                <a:cs typeface="Times New Roman" charset="0"/>
              </a:rPr>
              <a:t>Title Page</a:t>
            </a:r>
          </a:p>
        </p:txBody>
      </p:sp>
    </p:spTree>
    <p:extLst>
      <p:ext uri="{BB962C8B-B14F-4D97-AF65-F5344CB8AC3E}">
        <p14:creationId xmlns:p14="http://schemas.microsoft.com/office/powerpoint/2010/main" val="9581139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Lactose Structure</a:t>
            </a:r>
          </a:p>
        </p:txBody>
      </p:sp>
      <p:sp>
        <p:nvSpPr>
          <p:cNvPr id="80898"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2.8</a:t>
            </a:r>
            <a:endParaRPr lang="en-US" sz="2400" dirty="0">
              <a:latin typeface="Times New Roman" charset="0"/>
              <a:ea typeface="ＭＳ Ｐゴシック" charset="0"/>
              <a:cs typeface="Times New Roman" charset="0"/>
            </a:endParaRPr>
          </a:p>
        </p:txBody>
      </p:sp>
      <p:pic>
        <p:nvPicPr>
          <p:cNvPr id="80899" name="Picture 4" descr="Picture 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87438"/>
            <a:ext cx="914400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7211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Symbol" charset="0"/>
                <a:cs typeface="Symbol" charset="0"/>
              </a:rPr>
              <a:t>b</a:t>
            </a:r>
            <a:r>
              <a:rPr lang="en-US" sz="4800">
                <a:latin typeface="Times New Roman" charset="0"/>
              </a:rPr>
              <a:t>-galactosidase Induction</a:t>
            </a:r>
          </a:p>
        </p:txBody>
      </p:sp>
      <p:sp>
        <p:nvSpPr>
          <p:cNvPr id="89090"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2.9</a:t>
            </a:r>
            <a:endParaRPr lang="en-US" sz="2400" dirty="0">
              <a:latin typeface="Times New Roman" charset="0"/>
              <a:ea typeface="ＭＳ Ｐゴシック" charset="0"/>
              <a:cs typeface="Times New Roman" charset="0"/>
            </a:endParaRPr>
          </a:p>
        </p:txBody>
      </p:sp>
      <p:pic>
        <p:nvPicPr>
          <p:cNvPr id="89091" name="Picture 4" descr="Figure2_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90600"/>
            <a:ext cx="6267450"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2005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Possible Induction Mechanism</a:t>
            </a:r>
          </a:p>
        </p:txBody>
      </p:sp>
      <p:sp>
        <p:nvSpPr>
          <p:cNvPr id="103426"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2.10</a:t>
            </a:r>
            <a:endParaRPr lang="en-US" sz="2400" dirty="0">
              <a:latin typeface="Times New Roman" charset="0"/>
              <a:ea typeface="ＭＳ Ｐゴシック" charset="0"/>
              <a:cs typeface="Times New Roman" charset="0"/>
            </a:endParaRPr>
          </a:p>
        </p:txBody>
      </p:sp>
      <p:pic>
        <p:nvPicPr>
          <p:cNvPr id="103427" name="Picture 4" descr="Picture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4325" y="876300"/>
            <a:ext cx="5959475" cy="561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69588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Genetic Map of Lactose Digestion</a:t>
            </a:r>
          </a:p>
        </p:txBody>
      </p:sp>
      <p:sp>
        <p:nvSpPr>
          <p:cNvPr id="128002"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2.11</a:t>
            </a:r>
            <a:endParaRPr lang="en-US" sz="2400" dirty="0">
              <a:latin typeface="Times New Roman" charset="0"/>
              <a:ea typeface="ＭＳ Ｐゴシック" charset="0"/>
              <a:cs typeface="Times New Roman" charset="0"/>
            </a:endParaRPr>
          </a:p>
        </p:txBody>
      </p:sp>
      <p:pic>
        <p:nvPicPr>
          <p:cNvPr id="128003" name="Picture 4" descr="Figure2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0"/>
            <a:ext cx="8666163"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01674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Table 2.1</a:t>
            </a:r>
          </a:p>
        </p:txBody>
      </p:sp>
      <p:sp>
        <p:nvSpPr>
          <p:cNvPr id="134146" name="Title 4"/>
          <p:cNvSpPr>
            <a:spLocks noGrp="1"/>
          </p:cNvSpPr>
          <p:nvPr>
            <p:ph type="title"/>
          </p:nvPr>
        </p:nvSpPr>
        <p:spPr>
          <a:xfrm>
            <a:off x="0" y="6256338"/>
            <a:ext cx="1584325" cy="601662"/>
          </a:xfrm>
        </p:spPr>
        <p:txBody>
          <a:bodyPr/>
          <a:lstStyle/>
          <a:p>
            <a:pPr algn="l"/>
            <a:r>
              <a:rPr lang="en-US" sz="2400">
                <a:latin typeface="Times New Roman" charset="0"/>
                <a:ea typeface="ＭＳ Ｐゴシック" charset="0"/>
                <a:cs typeface="Times New Roman" charset="0"/>
              </a:rPr>
              <a:t>Table 2.1</a:t>
            </a:r>
          </a:p>
        </p:txBody>
      </p:sp>
      <p:pic>
        <p:nvPicPr>
          <p:cNvPr id="2" name="Picture 1" descr="Screen Shot 2013-08-04 at 11.59.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448" y="1788255"/>
            <a:ext cx="8153400" cy="3505200"/>
          </a:xfrm>
          <a:prstGeom prst="rect">
            <a:avLst/>
          </a:prstGeom>
        </p:spPr>
      </p:pic>
      <p:sp>
        <p:nvSpPr>
          <p:cNvPr id="3" name="Rectangle 2"/>
          <p:cNvSpPr/>
          <p:nvPr/>
        </p:nvSpPr>
        <p:spPr>
          <a:xfrm>
            <a:off x="173186" y="1364276"/>
            <a:ext cx="8794020" cy="461665"/>
          </a:xfrm>
          <a:prstGeom prst="rect">
            <a:avLst/>
          </a:prstGeom>
          <a:solidFill>
            <a:srgbClr val="FFFFFF"/>
          </a:solidFill>
        </p:spPr>
        <p:txBody>
          <a:bodyPr wrap="square">
            <a:spAutoFit/>
          </a:bodyPr>
          <a:lstStyle/>
          <a:p>
            <a:r>
              <a:rPr lang="en-US" sz="2400" b="1" dirty="0">
                <a:latin typeface="Times New Roman"/>
                <a:cs typeface="Times New Roman"/>
              </a:rPr>
              <a:t>Table 2.1</a:t>
            </a:r>
            <a:r>
              <a:rPr lang="en-US" sz="2400" dirty="0">
                <a:latin typeface="Times New Roman"/>
                <a:cs typeface="Times New Roman"/>
              </a:rPr>
              <a:t> Synthesis of </a:t>
            </a:r>
            <a:r>
              <a:rPr lang="en-US" sz="2400" dirty="0">
                <a:latin typeface="Symbol" charset="2"/>
                <a:cs typeface="Symbol" charset="2"/>
              </a:rPr>
              <a:t>b</a:t>
            </a:r>
            <a:r>
              <a:rPr lang="en-US" sz="2400" dirty="0">
                <a:latin typeface="Times New Roman"/>
                <a:cs typeface="Times New Roman"/>
              </a:rPr>
              <a:t>-galactosidase in diploid and haploid</a:t>
            </a:r>
            <a:r>
              <a:rPr lang="en-US" sz="2400" i="1" dirty="0">
                <a:latin typeface="Times New Roman"/>
                <a:cs typeface="Times New Roman"/>
              </a:rPr>
              <a:t> E. coli</a:t>
            </a:r>
            <a:r>
              <a:rPr lang="en-US" sz="2400" dirty="0">
                <a:latin typeface="Times New Roman"/>
                <a:cs typeface="Times New Roman"/>
              </a:rPr>
              <a:t>. </a:t>
            </a:r>
          </a:p>
        </p:txBody>
      </p:sp>
    </p:spTree>
    <p:extLst>
      <p:ext uri="{BB962C8B-B14F-4D97-AF65-F5344CB8AC3E}">
        <p14:creationId xmlns:p14="http://schemas.microsoft.com/office/powerpoint/2010/main" val="890957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Regulation of Lac Genes</a:t>
            </a:r>
          </a:p>
        </p:txBody>
      </p:sp>
      <p:pic>
        <p:nvPicPr>
          <p:cNvPr id="164867" name="Picture 3" descr="Picture 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4025" y="876300"/>
            <a:ext cx="5572125"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6" name="Title 4"/>
          <p:cNvSpPr>
            <a:spLocks noGrp="1"/>
          </p:cNvSpPr>
          <p:nvPr>
            <p:ph type="title"/>
          </p:nvPr>
        </p:nvSpPr>
        <p:spPr>
          <a:xfrm>
            <a:off x="0" y="6256338"/>
            <a:ext cx="1946605" cy="601662"/>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2.12a &amp; b</a:t>
            </a:r>
            <a:endParaRPr lang="en-US" sz="2400" dirty="0">
              <a:latin typeface="Times New Roman" charset="0"/>
              <a:ea typeface="ＭＳ Ｐゴシック" charset="0"/>
              <a:cs typeface="Times New Roman" charset="0"/>
            </a:endParaRPr>
          </a:p>
        </p:txBody>
      </p:sp>
    </p:spTree>
    <p:extLst>
      <p:ext uri="{BB962C8B-B14F-4D97-AF65-F5344CB8AC3E}">
        <p14:creationId xmlns:p14="http://schemas.microsoft.com/office/powerpoint/2010/main" val="17963100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3"/>
          <p:cNvSpPr txBox="1">
            <a:spLocks noChangeArrowheads="1"/>
          </p:cNvSpPr>
          <p:nvPr/>
        </p:nvSpPr>
        <p:spPr bwMode="auto">
          <a:xfrm>
            <a:off x="0" y="236538"/>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Cells Are Assemble Molecules</a:t>
            </a:r>
          </a:p>
        </p:txBody>
      </p:sp>
      <p:sp>
        <p:nvSpPr>
          <p:cNvPr id="15362" name="Title 7"/>
          <p:cNvSpPr>
            <a:spLocks noGrp="1"/>
          </p:cNvSpPr>
          <p:nvPr>
            <p:ph type="title"/>
          </p:nvPr>
        </p:nvSpPr>
        <p:spPr>
          <a:xfrm>
            <a:off x="0" y="6394450"/>
            <a:ext cx="2473325" cy="463550"/>
          </a:xfrm>
        </p:spPr>
        <p:txBody>
          <a:bodyPr/>
          <a:lstStyle/>
          <a:p>
            <a:pPr algn="l"/>
            <a:r>
              <a:rPr lang="en-US" sz="2400">
                <a:latin typeface="Times New Roman" charset="0"/>
                <a:ea typeface="ＭＳ Ｐゴシック" charset="0"/>
                <a:cs typeface="Times New Roman" charset="0"/>
              </a:rPr>
              <a:t>Opening Figure</a:t>
            </a:r>
          </a:p>
        </p:txBody>
      </p:sp>
      <p:pic>
        <p:nvPicPr>
          <p:cNvPr id="15363" name="Picture 4" descr="some assembly requi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7383463" cy="474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5"/>
          <p:cNvSpPr>
            <a:spLocks noGrp="1"/>
          </p:cNvSpPr>
          <p:nvPr>
            <p:ph type="title"/>
          </p:nvPr>
        </p:nvSpPr>
        <p:spPr>
          <a:xfrm>
            <a:off x="0" y="6472238"/>
            <a:ext cx="1992313" cy="385762"/>
          </a:xfrm>
        </p:spPr>
        <p:txBody>
          <a:bodyPr/>
          <a:lstStyle/>
          <a:p>
            <a:pPr algn="l"/>
            <a:r>
              <a:rPr lang="en-US" sz="2400" dirty="0">
                <a:latin typeface="Times New Roman" charset="0"/>
                <a:ea typeface="ＭＳ Ｐゴシック" charset="0"/>
                <a:cs typeface="Times New Roman" charset="0"/>
              </a:rPr>
              <a:t>Figure </a:t>
            </a:r>
            <a:r>
              <a:rPr lang="en-US" sz="2400" dirty="0" smtClean="0">
                <a:latin typeface="Times New Roman" charset="0"/>
                <a:ea typeface="ＭＳ Ｐゴシック" charset="0"/>
                <a:cs typeface="Times New Roman" charset="0"/>
              </a:rPr>
              <a:t>2.12c</a:t>
            </a:r>
            <a:endParaRPr lang="en-US" sz="2400" dirty="0">
              <a:latin typeface="Times New Roman" charset="0"/>
              <a:ea typeface="ＭＳ Ｐゴシック" charset="0"/>
              <a:cs typeface="Times New Roman" charset="0"/>
            </a:endParaRPr>
          </a:p>
        </p:txBody>
      </p:sp>
      <p:sp>
        <p:nvSpPr>
          <p:cNvPr id="173058"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LacI</a:t>
            </a:r>
            <a:r>
              <a:rPr lang="en-US" sz="4800" baseline="30000">
                <a:latin typeface="Times New Roman" charset="0"/>
              </a:rPr>
              <a:t>+</a:t>
            </a:r>
            <a:r>
              <a:rPr lang="en-US" sz="4800">
                <a:latin typeface="Times New Roman" charset="0"/>
              </a:rPr>
              <a:t> Bound to </a:t>
            </a:r>
            <a:r>
              <a:rPr lang="en-US" sz="4800" i="1">
                <a:latin typeface="Times New Roman" charset="0"/>
              </a:rPr>
              <a:t>lacO</a:t>
            </a:r>
            <a:r>
              <a:rPr lang="en-US" sz="4800" baseline="30000">
                <a:latin typeface="Times New Roman" charset="0"/>
              </a:rPr>
              <a:t>+</a:t>
            </a:r>
          </a:p>
        </p:txBody>
      </p:sp>
      <p:pic>
        <p:nvPicPr>
          <p:cNvPr id="173059" name="Picture 1" descr="Screen shot 2011-04-21 at 3.46.1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842963"/>
            <a:ext cx="5140325"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7498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2"/>
          <p:cNvSpPr txBox="1">
            <a:spLocks noChangeArrowheads="1"/>
          </p:cNvSpPr>
          <p:nvPr/>
        </p:nvSpPr>
        <p:spPr bwMode="auto">
          <a:xfrm>
            <a:off x="0" y="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cs typeface="Times New Roman" charset="0"/>
              </a:rPr>
              <a:t>T7 Promoter and mRNA</a:t>
            </a:r>
          </a:p>
        </p:txBody>
      </p:sp>
      <p:sp>
        <p:nvSpPr>
          <p:cNvPr id="60418" name="Title 6"/>
          <p:cNvSpPr>
            <a:spLocks noGrp="1"/>
          </p:cNvSpPr>
          <p:nvPr>
            <p:ph type="title"/>
          </p:nvPr>
        </p:nvSpPr>
        <p:spPr>
          <a:xfrm>
            <a:off x="0" y="6362700"/>
            <a:ext cx="1592263" cy="495300"/>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2.13</a:t>
            </a:r>
            <a:endParaRPr lang="en-US" sz="2400" dirty="0">
              <a:latin typeface="Times New Roman" charset="0"/>
              <a:ea typeface="ＭＳ Ｐゴシック" charset="0"/>
              <a:cs typeface="Times New Roman" charset="0"/>
            </a:endParaRPr>
          </a:p>
        </p:txBody>
      </p:sp>
      <p:pic>
        <p:nvPicPr>
          <p:cNvPr id="6041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863" y="2511425"/>
            <a:ext cx="89011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768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9"/>
          <p:cNvSpPr>
            <a:spLocks noGrp="1"/>
          </p:cNvSpPr>
          <p:nvPr>
            <p:ph type="title"/>
          </p:nvPr>
        </p:nvSpPr>
        <p:spPr>
          <a:xfrm>
            <a:off x="0" y="6289675"/>
            <a:ext cx="1854200" cy="568325"/>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2.14</a:t>
            </a:r>
            <a:endParaRPr lang="en-US" sz="2400" dirty="0">
              <a:latin typeface="Times New Roman" charset="0"/>
              <a:ea typeface="ＭＳ Ｐゴシック" charset="0"/>
              <a:cs typeface="Times New Roman" charset="0"/>
            </a:endParaRPr>
          </a:p>
        </p:txBody>
      </p:sp>
      <p:pic>
        <p:nvPicPr>
          <p:cNvPr id="70658" name="Picture 3" descr="Picture 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91440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Box 2"/>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Times New Roman" charset="0"/>
                <a:cs typeface="Times New Roman" charset="0"/>
              </a:rPr>
              <a:t>Bacterial Promoter Alignments</a:t>
            </a:r>
          </a:p>
        </p:txBody>
      </p:sp>
    </p:spTree>
    <p:extLst>
      <p:ext uri="{BB962C8B-B14F-4D97-AF65-F5344CB8AC3E}">
        <p14:creationId xmlns:p14="http://schemas.microsoft.com/office/powerpoint/2010/main" val="7941280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04 at 12.38.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43441"/>
            <a:ext cx="9144000" cy="2499961"/>
          </a:xfrm>
          <a:prstGeom prst="rect">
            <a:avLst/>
          </a:prstGeom>
        </p:spPr>
      </p:pic>
      <p:sp>
        <p:nvSpPr>
          <p:cNvPr id="4" name="TextBox 2"/>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smtClean="0">
                <a:latin typeface="Times New Roman" charset="0"/>
                <a:cs typeface="Times New Roman" charset="0"/>
              </a:rPr>
              <a:t>BME 2.2 Position Weight Matrix</a:t>
            </a:r>
            <a:endParaRPr lang="en-US" sz="4800" dirty="0">
              <a:latin typeface="Times New Roman" charset="0"/>
              <a:cs typeface="Times New Roman" charset="0"/>
            </a:endParaRPr>
          </a:p>
        </p:txBody>
      </p:sp>
    </p:spTree>
    <p:extLst>
      <p:ext uri="{BB962C8B-B14F-4D97-AF65-F5344CB8AC3E}">
        <p14:creationId xmlns:p14="http://schemas.microsoft.com/office/powerpoint/2010/main" val="4004787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smtClean="0">
                <a:latin typeface="Times New Roman" charset="0"/>
                <a:cs typeface="Times New Roman" charset="0"/>
              </a:rPr>
              <a:t>BME 2.2 Position Weight Matrix</a:t>
            </a:r>
            <a:endParaRPr lang="en-US" sz="4800" dirty="0">
              <a:latin typeface="Times New Roman" charset="0"/>
              <a:cs typeface="Times New Roman" charset="0"/>
            </a:endParaRPr>
          </a:p>
        </p:txBody>
      </p:sp>
      <p:pic>
        <p:nvPicPr>
          <p:cNvPr id="2" name="Picture 1" descr="Screen Shot 2013-08-04 at 12.39.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2599"/>
            <a:ext cx="9144000" cy="3650733"/>
          </a:xfrm>
          <a:prstGeom prst="rect">
            <a:avLst/>
          </a:prstGeom>
        </p:spPr>
      </p:pic>
    </p:spTree>
    <p:extLst>
      <p:ext uri="{BB962C8B-B14F-4D97-AF65-F5344CB8AC3E}">
        <p14:creationId xmlns:p14="http://schemas.microsoft.com/office/powerpoint/2010/main" val="2408211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smtClean="0">
                <a:latin typeface="Times New Roman" charset="0"/>
                <a:cs typeface="Times New Roman" charset="0"/>
              </a:rPr>
              <a:t>BME 2.2 Position Weight Matrix</a:t>
            </a:r>
            <a:endParaRPr lang="en-US" sz="4800" dirty="0">
              <a:latin typeface="Times New Roman" charset="0"/>
              <a:cs typeface="Times New Roman" charset="0"/>
            </a:endParaRPr>
          </a:p>
        </p:txBody>
      </p:sp>
      <p:pic>
        <p:nvPicPr>
          <p:cNvPr id="2" name="Picture 1" descr="Screen Shot 2013-08-04 at 12.40.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521"/>
            <a:ext cx="9144000" cy="3612444"/>
          </a:xfrm>
          <a:prstGeom prst="rect">
            <a:avLst/>
          </a:prstGeom>
        </p:spPr>
      </p:pic>
    </p:spTree>
    <p:extLst>
      <p:ext uri="{BB962C8B-B14F-4D97-AF65-F5344CB8AC3E}">
        <p14:creationId xmlns:p14="http://schemas.microsoft.com/office/powerpoint/2010/main" val="3434906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Box 3"/>
          <p:cNvSpPr txBox="1">
            <a:spLocks noChangeArrowheads="1"/>
          </p:cNvSpPr>
          <p:nvPr/>
        </p:nvSpPr>
        <p:spPr bwMode="auto">
          <a:xfrm>
            <a:off x="0" y="3333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rPr>
              <a:t>Used with IQ 21</a:t>
            </a:r>
          </a:p>
        </p:txBody>
      </p:sp>
      <p:sp>
        <p:nvSpPr>
          <p:cNvPr id="78850" name="Title 4"/>
          <p:cNvSpPr>
            <a:spLocks noGrp="1"/>
          </p:cNvSpPr>
          <p:nvPr>
            <p:ph type="title"/>
          </p:nvPr>
        </p:nvSpPr>
        <p:spPr>
          <a:xfrm>
            <a:off x="0" y="6330950"/>
            <a:ext cx="3082925" cy="527050"/>
          </a:xfrm>
        </p:spPr>
        <p:txBody>
          <a:bodyPr/>
          <a:lstStyle/>
          <a:p>
            <a:pPr algn="l"/>
            <a:r>
              <a:rPr lang="en-US" sz="2400">
                <a:latin typeface="Times New Roman" charset="0"/>
                <a:ea typeface="ＭＳ Ｐゴシック" charset="0"/>
                <a:cs typeface="Times New Roman" charset="0"/>
              </a:rPr>
              <a:t>Unmarked Figure 2.2</a:t>
            </a:r>
          </a:p>
        </p:txBody>
      </p:sp>
      <p:pic>
        <p:nvPicPr>
          <p:cNvPr id="78851" name="Picture 4" descr="TATA_IF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1906588"/>
            <a:ext cx="900112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7454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Box 3"/>
          <p:cNvSpPr txBox="1">
            <a:spLocks noChangeArrowheads="1"/>
          </p:cNvSpPr>
          <p:nvPr/>
        </p:nvSpPr>
        <p:spPr bwMode="auto">
          <a:xfrm>
            <a:off x="0" y="3333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rPr>
              <a:t>ssDNA Promoter Sequence</a:t>
            </a:r>
          </a:p>
        </p:txBody>
      </p:sp>
      <p:sp>
        <p:nvSpPr>
          <p:cNvPr id="87042" name="Title 4"/>
          <p:cNvSpPr>
            <a:spLocks noGrp="1"/>
          </p:cNvSpPr>
          <p:nvPr>
            <p:ph type="title"/>
          </p:nvPr>
        </p:nvSpPr>
        <p:spPr>
          <a:xfrm>
            <a:off x="0" y="6330950"/>
            <a:ext cx="1560513" cy="527050"/>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2.15a</a:t>
            </a:r>
            <a:endParaRPr lang="en-US" sz="2400" dirty="0">
              <a:latin typeface="Times New Roman" charset="0"/>
              <a:ea typeface="ＭＳ Ｐゴシック" charset="0"/>
              <a:cs typeface="Times New Roman" charset="0"/>
            </a:endParaRPr>
          </a:p>
        </p:txBody>
      </p:sp>
      <p:sp>
        <p:nvSpPr>
          <p:cNvPr id="8" name="Rectangle 7"/>
          <p:cNvSpPr/>
          <p:nvPr/>
        </p:nvSpPr>
        <p:spPr>
          <a:xfrm>
            <a:off x="0" y="3676650"/>
            <a:ext cx="8736013" cy="4857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 name="Picture 1" descr="Screen Shot 2013-08-04 at 12.44.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659" y="2471526"/>
            <a:ext cx="7544303" cy="2058874"/>
          </a:xfrm>
          <a:prstGeom prst="rect">
            <a:avLst/>
          </a:prstGeom>
        </p:spPr>
      </p:pic>
    </p:spTree>
    <p:extLst>
      <p:ext uri="{BB962C8B-B14F-4D97-AF65-F5344CB8AC3E}">
        <p14:creationId xmlns:p14="http://schemas.microsoft.com/office/powerpoint/2010/main" val="225483880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Box 3"/>
          <p:cNvSpPr txBox="1">
            <a:spLocks noChangeArrowheads="1"/>
          </p:cNvSpPr>
          <p:nvPr/>
        </p:nvSpPr>
        <p:spPr bwMode="auto">
          <a:xfrm>
            <a:off x="0" y="3333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rPr>
              <a:t>ssDNA Promoter Sequence</a:t>
            </a:r>
          </a:p>
        </p:txBody>
      </p:sp>
      <p:sp>
        <p:nvSpPr>
          <p:cNvPr id="87042" name="Title 4"/>
          <p:cNvSpPr>
            <a:spLocks noGrp="1"/>
          </p:cNvSpPr>
          <p:nvPr>
            <p:ph type="title"/>
          </p:nvPr>
        </p:nvSpPr>
        <p:spPr>
          <a:xfrm>
            <a:off x="0" y="6330950"/>
            <a:ext cx="1560513" cy="527050"/>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2.15b</a:t>
            </a:r>
            <a:endParaRPr lang="en-US" sz="2400" dirty="0">
              <a:latin typeface="Times New Roman" charset="0"/>
              <a:ea typeface="ＭＳ Ｐゴシック" charset="0"/>
              <a:cs typeface="Times New Roman" charset="0"/>
            </a:endParaRPr>
          </a:p>
        </p:txBody>
      </p:sp>
      <p:sp>
        <p:nvSpPr>
          <p:cNvPr id="8" name="Rectangle 7"/>
          <p:cNvSpPr/>
          <p:nvPr/>
        </p:nvSpPr>
        <p:spPr>
          <a:xfrm>
            <a:off x="0" y="3676650"/>
            <a:ext cx="8736013" cy="4857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Screen Shot 2013-08-04 at 12.45.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458" y="1852954"/>
            <a:ext cx="8210265" cy="3647392"/>
          </a:xfrm>
          <a:prstGeom prst="rect">
            <a:avLst/>
          </a:prstGeom>
        </p:spPr>
      </p:pic>
    </p:spTree>
    <p:extLst>
      <p:ext uri="{BB962C8B-B14F-4D97-AF65-F5344CB8AC3E}">
        <p14:creationId xmlns:p14="http://schemas.microsoft.com/office/powerpoint/2010/main" val="82111071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Band Shift Analysis of Promoter</a:t>
            </a:r>
          </a:p>
        </p:txBody>
      </p:sp>
      <p:sp>
        <p:nvSpPr>
          <p:cNvPr id="130050"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2.16</a:t>
            </a:r>
            <a:endParaRPr lang="en-US" sz="2400" dirty="0">
              <a:latin typeface="Times New Roman" charset="0"/>
              <a:ea typeface="ＭＳ Ｐゴシック" charset="0"/>
              <a:cs typeface="Times New Roman" charset="0"/>
            </a:endParaRPr>
          </a:p>
        </p:txBody>
      </p:sp>
      <p:pic>
        <p:nvPicPr>
          <p:cNvPr id="130051" name="Picture 3" descr="Picture 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5088" y="819150"/>
            <a:ext cx="4470400" cy="603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3089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7"/>
          <p:cNvSpPr txBox="1">
            <a:spLocks noChangeArrowheads="1"/>
          </p:cNvSpPr>
          <p:nvPr/>
        </p:nvSpPr>
        <p:spPr bwMode="auto">
          <a:xfrm>
            <a:off x="0" y="1111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rPr>
              <a:t>Building Complexity from Simplicity</a:t>
            </a:r>
          </a:p>
        </p:txBody>
      </p:sp>
      <p:sp>
        <p:nvSpPr>
          <p:cNvPr id="17410" name="Title 10"/>
          <p:cNvSpPr>
            <a:spLocks noGrp="1"/>
          </p:cNvSpPr>
          <p:nvPr>
            <p:ph type="title"/>
          </p:nvPr>
        </p:nvSpPr>
        <p:spPr>
          <a:xfrm>
            <a:off x="0" y="6289675"/>
            <a:ext cx="1514475" cy="568325"/>
          </a:xfrm>
        </p:spPr>
        <p:txBody>
          <a:bodyPr/>
          <a:lstStyle/>
          <a:p>
            <a:pPr algn="l"/>
            <a:r>
              <a:rPr lang="en-US" sz="2400">
                <a:latin typeface="Times New Roman" charset="0"/>
                <a:ea typeface="ＭＳ Ｐゴシック" charset="0"/>
                <a:cs typeface="Times New Roman" charset="0"/>
              </a:rPr>
              <a:t>Fig. 2.1</a:t>
            </a:r>
          </a:p>
        </p:txBody>
      </p:sp>
      <p:pic>
        <p:nvPicPr>
          <p:cNvPr id="17411" name="Picture 1" descr="Screen shot 2011-04-20 at 11.09.53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0913"/>
            <a:ext cx="9144000"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smtClean="0">
                <a:latin typeface="Times New Roman" charset="0"/>
              </a:rPr>
              <a:t>Mapping Parts of a </a:t>
            </a:r>
            <a:r>
              <a:rPr lang="en-US" sz="4800" dirty="0">
                <a:latin typeface="Times New Roman" charset="0"/>
              </a:rPr>
              <a:t>Promoter</a:t>
            </a:r>
          </a:p>
        </p:txBody>
      </p:sp>
      <p:sp>
        <p:nvSpPr>
          <p:cNvPr id="154626"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2.17</a:t>
            </a:r>
            <a:endParaRPr lang="en-US" sz="2400" dirty="0">
              <a:latin typeface="Times New Roman" charset="0"/>
              <a:ea typeface="ＭＳ Ｐゴシック" charset="0"/>
              <a:cs typeface="Times New Roman" charset="0"/>
            </a:endParaRPr>
          </a:p>
        </p:txBody>
      </p:sp>
      <p:pic>
        <p:nvPicPr>
          <p:cNvPr id="2" name="Picture 1" descr="Screen Shot 2013-08-04 at 12.47.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1082"/>
            <a:ext cx="9144000" cy="3176206"/>
          </a:xfrm>
          <a:prstGeom prst="rect">
            <a:avLst/>
          </a:prstGeom>
        </p:spPr>
      </p:pic>
    </p:spTree>
    <p:extLst>
      <p:ext uri="{BB962C8B-B14F-4D97-AF65-F5344CB8AC3E}">
        <p14:creationId xmlns:p14="http://schemas.microsoft.com/office/powerpoint/2010/main" val="111604180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Steroid Hormones</a:t>
            </a:r>
          </a:p>
        </p:txBody>
      </p:sp>
      <p:sp>
        <p:nvSpPr>
          <p:cNvPr id="177154"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2.18</a:t>
            </a:r>
            <a:endParaRPr lang="en-US" sz="2400" dirty="0">
              <a:latin typeface="Times New Roman" charset="0"/>
              <a:ea typeface="ＭＳ Ｐゴシック" charset="0"/>
              <a:cs typeface="Times New Roman" charset="0"/>
            </a:endParaRPr>
          </a:p>
        </p:txBody>
      </p:sp>
      <p:pic>
        <p:nvPicPr>
          <p:cNvPr id="2" name="Picture 1" descr="Screen Shot 2013-08-04 at 12.49.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718" y="1890212"/>
            <a:ext cx="7683500" cy="2819400"/>
          </a:xfrm>
          <a:prstGeom prst="rect">
            <a:avLst/>
          </a:prstGeom>
        </p:spPr>
      </p:pic>
    </p:spTree>
    <p:extLst>
      <p:ext uri="{BB962C8B-B14F-4D97-AF65-F5344CB8AC3E}">
        <p14:creationId xmlns:p14="http://schemas.microsoft.com/office/powerpoint/2010/main" val="42264480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Characterizing Steroid Receptor</a:t>
            </a:r>
          </a:p>
        </p:txBody>
      </p:sp>
      <p:sp>
        <p:nvSpPr>
          <p:cNvPr id="197634"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2.19</a:t>
            </a:r>
            <a:endParaRPr lang="en-US" sz="2400" dirty="0">
              <a:latin typeface="Times New Roman" charset="0"/>
              <a:ea typeface="ＭＳ Ｐゴシック" charset="0"/>
              <a:cs typeface="Times New Roman" charset="0"/>
            </a:endParaRPr>
          </a:p>
        </p:txBody>
      </p:sp>
      <p:pic>
        <p:nvPicPr>
          <p:cNvPr id="2" name="Picture 1" descr="Screen Shot 2013-08-04 at 12.50.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329" y="1319288"/>
            <a:ext cx="6815003" cy="4132970"/>
          </a:xfrm>
          <a:prstGeom prst="rect">
            <a:avLst/>
          </a:prstGeom>
        </p:spPr>
      </p:pic>
    </p:spTree>
    <p:extLst>
      <p:ext uri="{BB962C8B-B14F-4D97-AF65-F5344CB8AC3E}">
        <p14:creationId xmlns:p14="http://schemas.microsoft.com/office/powerpoint/2010/main" val="234634310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Localization of Steroid Receptor</a:t>
            </a:r>
          </a:p>
        </p:txBody>
      </p:sp>
      <p:sp>
        <p:nvSpPr>
          <p:cNvPr id="214018"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2.20</a:t>
            </a:r>
            <a:endParaRPr lang="en-US" sz="2400" dirty="0">
              <a:latin typeface="Times New Roman" charset="0"/>
              <a:ea typeface="ＭＳ Ｐゴシック" charset="0"/>
              <a:cs typeface="Times New Roman" charset="0"/>
            </a:endParaRPr>
          </a:p>
        </p:txBody>
      </p:sp>
      <p:pic>
        <p:nvPicPr>
          <p:cNvPr id="214019" name="Picture 4" descr="Figure 2_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7529513"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87465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i="1" dirty="0">
                <a:latin typeface="Times New Roman" charset="0"/>
              </a:rPr>
              <a:t>Integrating Concepts in Biology</a:t>
            </a:r>
          </a:p>
        </p:txBody>
      </p:sp>
      <p:sp>
        <p:nvSpPr>
          <p:cNvPr id="14338" name="TextBox 2"/>
          <p:cNvSpPr txBox="1">
            <a:spLocks noChangeArrowheads="1"/>
          </p:cNvSpPr>
          <p:nvPr/>
        </p:nvSpPr>
        <p:spPr bwMode="auto">
          <a:xfrm>
            <a:off x="0" y="168592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PowerPoint Slides for Chapter 2:</a:t>
            </a:r>
          </a:p>
          <a:p>
            <a:pPr algn="ctr" eaLnBrk="1" hangingPunct="1"/>
            <a:r>
              <a:rPr lang="en-US" sz="3600">
                <a:latin typeface="Times New Roman" charset="0"/>
                <a:cs typeface="Times New Roman" charset="0"/>
              </a:rPr>
              <a:t>Information at the Cellular Level</a:t>
            </a:r>
          </a:p>
        </p:txBody>
      </p:sp>
      <p:sp>
        <p:nvSpPr>
          <p:cNvPr id="14339" name="TextBox 2"/>
          <p:cNvSpPr txBox="1">
            <a:spLocks noChangeArrowheads="1"/>
          </p:cNvSpPr>
          <p:nvPr/>
        </p:nvSpPr>
        <p:spPr bwMode="auto">
          <a:xfrm>
            <a:off x="0" y="5103813"/>
            <a:ext cx="914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by</a:t>
            </a:r>
          </a:p>
          <a:p>
            <a:pPr algn="ctr" eaLnBrk="1" hangingPunct="1"/>
            <a:r>
              <a:rPr lang="en-US" sz="3600">
                <a:latin typeface="Times New Roman" charset="0"/>
                <a:cs typeface="Times New Roman" charset="0"/>
              </a:rPr>
              <a:t>A. Malcolm Campbell, Laurie J. Heyer, and Chris Paradise</a:t>
            </a:r>
          </a:p>
        </p:txBody>
      </p:sp>
      <p:sp>
        <p:nvSpPr>
          <p:cNvPr id="14340" name="TextBox 2"/>
          <p:cNvSpPr txBox="1">
            <a:spLocks noChangeArrowheads="1"/>
          </p:cNvSpPr>
          <p:nvPr/>
        </p:nvSpPr>
        <p:spPr bwMode="auto">
          <a:xfrm>
            <a:off x="0" y="3532188"/>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dirty="0">
                <a:latin typeface="Times New Roman"/>
                <a:cs typeface="Times New Roman"/>
              </a:rPr>
              <a:t>2.3 How do cells make proteins</a:t>
            </a:r>
            <a:r>
              <a:rPr lang="en-US" sz="3200" dirty="0" smtClean="0">
                <a:latin typeface="Times New Roman"/>
                <a:cs typeface="Times New Roman"/>
              </a:rPr>
              <a:t>?</a:t>
            </a:r>
          </a:p>
          <a:p>
            <a:pPr algn="ctr" eaLnBrk="1" hangingPunct="1"/>
            <a:r>
              <a:rPr lang="en-US" sz="3200" dirty="0">
                <a:latin typeface="Times New Roman"/>
                <a:cs typeface="Times New Roman"/>
              </a:rPr>
              <a:t>2.4 Can cells pick and choose information</a:t>
            </a:r>
            <a:r>
              <a:rPr lang="en-US" sz="3200" dirty="0" smtClean="0">
                <a:latin typeface="Times New Roman"/>
                <a:cs typeface="Times New Roman"/>
              </a:rPr>
              <a:t>? </a:t>
            </a:r>
            <a:endParaRPr lang="en-US" sz="3200" dirty="0">
              <a:latin typeface="Times New Roman"/>
              <a:cs typeface="Times New Roman"/>
            </a:endParaRPr>
          </a:p>
        </p:txBody>
      </p:sp>
      <p:sp>
        <p:nvSpPr>
          <p:cNvPr id="14341" name="Title 6"/>
          <p:cNvSpPr>
            <a:spLocks noGrp="1"/>
          </p:cNvSpPr>
          <p:nvPr>
            <p:ph type="title"/>
          </p:nvPr>
        </p:nvSpPr>
        <p:spPr>
          <a:xfrm>
            <a:off x="0" y="6302375"/>
            <a:ext cx="2343150" cy="555625"/>
          </a:xfrm>
        </p:spPr>
        <p:txBody>
          <a:bodyPr/>
          <a:lstStyle/>
          <a:p>
            <a:pPr algn="l"/>
            <a:r>
              <a:rPr lang="en-US" sz="2400">
                <a:latin typeface="Times New Roman" charset="0"/>
                <a:ea typeface="ＭＳ Ｐゴシック" charset="0"/>
                <a:cs typeface="Times New Roman" charset="0"/>
              </a:rPr>
              <a:t>Title Page</a:t>
            </a:r>
          </a:p>
        </p:txBody>
      </p:sp>
    </p:spTree>
    <p:extLst>
      <p:ext uri="{BB962C8B-B14F-4D97-AF65-F5344CB8AC3E}">
        <p14:creationId xmlns:p14="http://schemas.microsoft.com/office/powerpoint/2010/main" val="168974770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5"/>
          <p:cNvSpPr>
            <a:spLocks noGrp="1"/>
          </p:cNvSpPr>
          <p:nvPr>
            <p:ph type="title"/>
          </p:nvPr>
        </p:nvSpPr>
        <p:spPr>
          <a:xfrm>
            <a:off x="0" y="6472238"/>
            <a:ext cx="2095500" cy="385762"/>
          </a:xfrm>
        </p:spPr>
        <p:txBody>
          <a:bodyPr/>
          <a:lstStyle/>
          <a:p>
            <a:pPr algn="l"/>
            <a:r>
              <a:rPr lang="en-US" sz="2400" dirty="0">
                <a:latin typeface="Times New Roman" charset="0"/>
                <a:ea typeface="ＭＳ Ｐゴシック" charset="0"/>
                <a:cs typeface="Times New Roman" charset="0"/>
              </a:rPr>
              <a:t>Figure </a:t>
            </a:r>
            <a:r>
              <a:rPr lang="en-US" sz="2400" dirty="0" smtClean="0">
                <a:latin typeface="Times New Roman" charset="0"/>
                <a:ea typeface="ＭＳ Ｐゴシック" charset="0"/>
                <a:cs typeface="Times New Roman" charset="0"/>
              </a:rPr>
              <a:t>2.21</a:t>
            </a:r>
            <a:endParaRPr lang="en-US" sz="2400" dirty="0">
              <a:latin typeface="Times New Roman" charset="0"/>
              <a:ea typeface="ＭＳ Ｐゴシック" charset="0"/>
              <a:cs typeface="Times New Roman" charset="0"/>
            </a:endParaRPr>
          </a:p>
        </p:txBody>
      </p:sp>
      <p:pic>
        <p:nvPicPr>
          <p:cNvPr id="15362" name="Picture 3" descr="Pictur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003300"/>
            <a:ext cx="8359775"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Proteins from Amino Acids</a:t>
            </a:r>
          </a:p>
        </p:txBody>
      </p:sp>
    </p:spTree>
    <p:extLst>
      <p:ext uri="{BB962C8B-B14F-4D97-AF65-F5344CB8AC3E}">
        <p14:creationId xmlns:p14="http://schemas.microsoft.com/office/powerpoint/2010/main" val="91356839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Decoding the First Codon</a:t>
            </a:r>
          </a:p>
        </p:txBody>
      </p:sp>
      <p:sp>
        <p:nvSpPr>
          <p:cNvPr id="44034" name="Title 10"/>
          <p:cNvSpPr>
            <a:spLocks noGrp="1"/>
          </p:cNvSpPr>
          <p:nvPr>
            <p:ph type="title"/>
          </p:nvPr>
        </p:nvSpPr>
        <p:spPr>
          <a:xfrm>
            <a:off x="0" y="6289675"/>
            <a:ext cx="1514475" cy="568325"/>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2.22</a:t>
            </a:r>
            <a:endParaRPr lang="en-US" sz="2400" dirty="0">
              <a:latin typeface="Times New Roman" charset="0"/>
              <a:ea typeface="ＭＳ Ｐゴシック" charset="0"/>
              <a:cs typeface="Times New Roman" charset="0"/>
            </a:endParaRPr>
          </a:p>
        </p:txBody>
      </p:sp>
      <p:pic>
        <p:nvPicPr>
          <p:cNvPr id="44035" name="Picture 7" descr="Figure 2_2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1454150"/>
            <a:ext cx="41275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8" descr="Cod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788" y="1398588"/>
            <a:ext cx="4037012"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21243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6"/>
          <p:cNvSpPr>
            <a:spLocks noGrp="1"/>
          </p:cNvSpPr>
          <p:nvPr>
            <p:ph type="title"/>
          </p:nvPr>
        </p:nvSpPr>
        <p:spPr>
          <a:xfrm>
            <a:off x="0" y="6362700"/>
            <a:ext cx="1592263" cy="495300"/>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2.23</a:t>
            </a:r>
            <a:endParaRPr lang="en-US" sz="2400" dirty="0">
              <a:latin typeface="Times New Roman" charset="0"/>
              <a:ea typeface="ＭＳ Ｐゴシック" charset="0"/>
              <a:cs typeface="Times New Roman" charset="0"/>
            </a:endParaRPr>
          </a:p>
        </p:txBody>
      </p:sp>
      <p:pic>
        <p:nvPicPr>
          <p:cNvPr id="64514" name="Picture 4" descr="Figure 2_2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4303713"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5" descr="Figure 2_27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371600"/>
            <a:ext cx="409257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Decoding the Two More Codons</a:t>
            </a:r>
          </a:p>
        </p:txBody>
      </p:sp>
      <p:sp>
        <p:nvSpPr>
          <p:cNvPr id="7" name="Rectangle 6"/>
          <p:cNvSpPr/>
          <p:nvPr/>
        </p:nvSpPr>
        <p:spPr>
          <a:xfrm>
            <a:off x="6602413" y="2895600"/>
            <a:ext cx="457200" cy="2286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Freeform 10"/>
          <p:cNvSpPr/>
          <p:nvPr/>
        </p:nvSpPr>
        <p:spPr>
          <a:xfrm>
            <a:off x="892175" y="2843213"/>
            <a:ext cx="2309813" cy="1565275"/>
          </a:xfrm>
          <a:custGeom>
            <a:avLst/>
            <a:gdLst>
              <a:gd name="connsiteX0" fmla="*/ 2309869 w 2309869"/>
              <a:gd name="connsiteY0" fmla="*/ 515328 h 1564388"/>
              <a:gd name="connsiteX1" fmla="*/ 1214752 w 2309869"/>
              <a:gd name="connsiteY1" fmla="*/ 64416 h 1564388"/>
              <a:gd name="connsiteX2" fmla="*/ 865050 w 2309869"/>
              <a:gd name="connsiteY2" fmla="*/ 0 h 1564388"/>
              <a:gd name="connsiteX3" fmla="*/ 285282 w 2309869"/>
              <a:gd name="connsiteY3" fmla="*/ 230057 h 1564388"/>
              <a:gd name="connsiteX4" fmla="*/ 174850 w 2309869"/>
              <a:gd name="connsiteY4" fmla="*/ 653362 h 1564388"/>
              <a:gd name="connsiteX5" fmla="*/ 55216 w 2309869"/>
              <a:gd name="connsiteY5" fmla="*/ 1352735 h 1564388"/>
              <a:gd name="connsiteX6" fmla="*/ 0 w 2309869"/>
              <a:gd name="connsiteY6" fmla="*/ 1564388 h 1564388"/>
              <a:gd name="connsiteX7" fmla="*/ 0 w 2309869"/>
              <a:gd name="connsiteY7" fmla="*/ 1564388 h 1564388"/>
              <a:gd name="connsiteX8" fmla="*/ 230066 w 2309869"/>
              <a:gd name="connsiteY8" fmla="*/ 1260712 h 1564388"/>
              <a:gd name="connsiteX9" fmla="*/ 616578 w 2309869"/>
              <a:gd name="connsiteY9" fmla="*/ 819003 h 1564388"/>
              <a:gd name="connsiteX10" fmla="*/ 1960168 w 2309869"/>
              <a:gd name="connsiteY10" fmla="*/ 726980 h 1564388"/>
              <a:gd name="connsiteX11" fmla="*/ 2309869 w 2309869"/>
              <a:gd name="connsiteY11" fmla="*/ 515328 h 156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9869" h="1564388">
                <a:moveTo>
                  <a:pt x="2309869" y="515328"/>
                </a:moveTo>
                <a:lnTo>
                  <a:pt x="1214752" y="64416"/>
                </a:lnTo>
                <a:cubicBezTo>
                  <a:pt x="1098289" y="42383"/>
                  <a:pt x="983578" y="0"/>
                  <a:pt x="865050" y="0"/>
                </a:cubicBezTo>
                <a:lnTo>
                  <a:pt x="285282" y="230057"/>
                </a:lnTo>
                <a:lnTo>
                  <a:pt x="174850" y="653362"/>
                </a:lnTo>
                <a:lnTo>
                  <a:pt x="55216" y="1352735"/>
                </a:lnTo>
                <a:lnTo>
                  <a:pt x="0" y="1564388"/>
                </a:lnTo>
                <a:lnTo>
                  <a:pt x="0" y="1564388"/>
                </a:lnTo>
                <a:lnTo>
                  <a:pt x="230066" y="1260712"/>
                </a:lnTo>
                <a:lnTo>
                  <a:pt x="616578" y="819003"/>
                </a:lnTo>
                <a:lnTo>
                  <a:pt x="1960168" y="726980"/>
                </a:lnTo>
                <a:lnTo>
                  <a:pt x="2309869" y="515328"/>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Freeform 11"/>
          <p:cNvSpPr/>
          <p:nvPr/>
        </p:nvSpPr>
        <p:spPr>
          <a:xfrm>
            <a:off x="892175" y="4214813"/>
            <a:ext cx="2255838" cy="414337"/>
          </a:xfrm>
          <a:custGeom>
            <a:avLst/>
            <a:gdLst>
              <a:gd name="connsiteX0" fmla="*/ 2245450 w 2254653"/>
              <a:gd name="connsiteY0" fmla="*/ 193248 h 414102"/>
              <a:gd name="connsiteX1" fmla="*/ 1269968 w 2254653"/>
              <a:gd name="connsiteY1" fmla="*/ 0 h 414102"/>
              <a:gd name="connsiteX2" fmla="*/ 450930 w 2254653"/>
              <a:gd name="connsiteY2" fmla="*/ 147236 h 414102"/>
              <a:gd name="connsiteX3" fmla="*/ 46013 w 2254653"/>
              <a:gd name="connsiteY3" fmla="*/ 276068 h 414102"/>
              <a:gd name="connsiteX4" fmla="*/ 0 w 2254653"/>
              <a:gd name="connsiteY4" fmla="*/ 312877 h 414102"/>
              <a:gd name="connsiteX5" fmla="*/ 36810 w 2254653"/>
              <a:gd name="connsiteY5" fmla="*/ 414102 h 414102"/>
              <a:gd name="connsiteX6" fmla="*/ 358904 w 2254653"/>
              <a:gd name="connsiteY6" fmla="*/ 404900 h 414102"/>
              <a:gd name="connsiteX7" fmla="*/ 782226 w 2254653"/>
              <a:gd name="connsiteY7" fmla="*/ 395698 h 414102"/>
              <a:gd name="connsiteX8" fmla="*/ 1288373 w 2254653"/>
              <a:gd name="connsiteY8" fmla="*/ 377293 h 414102"/>
              <a:gd name="connsiteX9" fmla="*/ 2254653 w 2254653"/>
              <a:gd name="connsiteY9" fmla="*/ 358889 h 414102"/>
              <a:gd name="connsiteX10" fmla="*/ 2245450 w 2254653"/>
              <a:gd name="connsiteY10" fmla="*/ 193248 h 41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4653" h="414102">
                <a:moveTo>
                  <a:pt x="2245450" y="193248"/>
                </a:moveTo>
                <a:lnTo>
                  <a:pt x="1269968" y="0"/>
                </a:lnTo>
                <a:cubicBezTo>
                  <a:pt x="997053" y="49619"/>
                  <a:pt x="728319" y="147236"/>
                  <a:pt x="450930" y="147236"/>
                </a:cubicBezTo>
                <a:lnTo>
                  <a:pt x="46013" y="276068"/>
                </a:lnTo>
                <a:lnTo>
                  <a:pt x="0" y="312877"/>
                </a:lnTo>
                <a:cubicBezTo>
                  <a:pt x="37949" y="407748"/>
                  <a:pt x="36810" y="371863"/>
                  <a:pt x="36810" y="414102"/>
                </a:cubicBezTo>
                <a:lnTo>
                  <a:pt x="358904" y="404900"/>
                </a:lnTo>
                <a:lnTo>
                  <a:pt x="782226" y="395698"/>
                </a:lnTo>
                <a:lnTo>
                  <a:pt x="1288373" y="377293"/>
                </a:lnTo>
                <a:lnTo>
                  <a:pt x="2254653" y="358889"/>
                </a:lnTo>
                <a:lnTo>
                  <a:pt x="2245450" y="193248"/>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8238044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Box 2"/>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cs typeface="Times New Roman" charset="0"/>
              </a:rPr>
              <a:t>The Genetic Code</a:t>
            </a:r>
          </a:p>
        </p:txBody>
      </p:sp>
      <p:sp>
        <p:nvSpPr>
          <p:cNvPr id="72706" name="Title 9"/>
          <p:cNvSpPr>
            <a:spLocks noGrp="1"/>
          </p:cNvSpPr>
          <p:nvPr>
            <p:ph type="title"/>
          </p:nvPr>
        </p:nvSpPr>
        <p:spPr>
          <a:xfrm>
            <a:off x="0" y="6289675"/>
            <a:ext cx="1854200" cy="568325"/>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2.24</a:t>
            </a:r>
            <a:endParaRPr lang="en-US" sz="2400" dirty="0">
              <a:latin typeface="Times New Roman" charset="0"/>
              <a:ea typeface="ＭＳ Ｐゴシック" charset="0"/>
              <a:cs typeface="Times New Roman" charset="0"/>
            </a:endParaRPr>
          </a:p>
        </p:txBody>
      </p:sp>
      <p:pic>
        <p:nvPicPr>
          <p:cNvPr id="72707" name="Picture 4" descr="Figure 2_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863" y="935038"/>
            <a:ext cx="6583362"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62083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Box 2"/>
          <p:cNvSpPr txBox="1">
            <a:spLocks noChangeArrowheads="1"/>
          </p:cNvSpPr>
          <p:nvPr/>
        </p:nvSpPr>
        <p:spPr bwMode="auto">
          <a:xfrm>
            <a:off x="38160" y="2456371"/>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dirty="0">
                <a:latin typeface="Times New Roman"/>
                <a:cs typeface="Times New Roman"/>
              </a:rPr>
              <a:t>2.4 Can cells pick and choose information?</a:t>
            </a:r>
          </a:p>
        </p:txBody>
      </p:sp>
    </p:spTree>
    <p:extLst>
      <p:ext uri="{BB962C8B-B14F-4D97-AF65-F5344CB8AC3E}">
        <p14:creationId xmlns:p14="http://schemas.microsoft.com/office/powerpoint/2010/main" val="28823278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7"/>
          <p:cNvSpPr txBox="1">
            <a:spLocks noChangeArrowheads="1"/>
          </p:cNvSpPr>
          <p:nvPr/>
        </p:nvSpPr>
        <p:spPr bwMode="auto">
          <a:xfrm>
            <a:off x="0" y="1111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cs typeface="Times New Roman" charset="0"/>
              </a:rPr>
              <a:t>Choose your words carefully </a:t>
            </a:r>
          </a:p>
        </p:txBody>
      </p:sp>
      <p:sp>
        <p:nvSpPr>
          <p:cNvPr id="25602" name="Title 10"/>
          <p:cNvSpPr>
            <a:spLocks noGrp="1"/>
          </p:cNvSpPr>
          <p:nvPr>
            <p:ph type="title"/>
          </p:nvPr>
        </p:nvSpPr>
        <p:spPr>
          <a:xfrm>
            <a:off x="0" y="6289675"/>
            <a:ext cx="1854200" cy="568325"/>
          </a:xfrm>
        </p:spPr>
        <p:txBody>
          <a:bodyPr/>
          <a:lstStyle/>
          <a:p>
            <a:pPr algn="l"/>
            <a:r>
              <a:rPr lang="en-US" sz="2400">
                <a:latin typeface="Times New Roman" charset="0"/>
                <a:ea typeface="ＭＳ Ｐゴシック" charset="0"/>
                <a:cs typeface="Times New Roman" charset="0"/>
              </a:rPr>
              <a:t>ELSI Fig. 2.1</a:t>
            </a:r>
          </a:p>
        </p:txBody>
      </p:sp>
      <p:pic>
        <p:nvPicPr>
          <p:cNvPr id="25603" name="Picture 1" descr="ELSI_Fig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1179513"/>
            <a:ext cx="7405688"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3"/>
          <p:cNvSpPr txBox="1">
            <a:spLocks noChangeArrowheads="1"/>
          </p:cNvSpPr>
          <p:nvPr/>
        </p:nvSpPr>
        <p:spPr bwMode="auto">
          <a:xfrm>
            <a:off x="0" y="3333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rPr>
              <a:t>NCBI Biological Information Database</a:t>
            </a:r>
          </a:p>
        </p:txBody>
      </p:sp>
      <p:sp>
        <p:nvSpPr>
          <p:cNvPr id="80898" name="Title 4"/>
          <p:cNvSpPr>
            <a:spLocks noGrp="1"/>
          </p:cNvSpPr>
          <p:nvPr>
            <p:ph type="title"/>
          </p:nvPr>
        </p:nvSpPr>
        <p:spPr>
          <a:xfrm>
            <a:off x="0" y="6330950"/>
            <a:ext cx="1560513" cy="527050"/>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2.25</a:t>
            </a:r>
            <a:endParaRPr lang="en-US" sz="2400" dirty="0">
              <a:latin typeface="Times New Roman" charset="0"/>
              <a:ea typeface="ＭＳ Ｐゴシック" charset="0"/>
              <a:cs typeface="Times New Roman" charset="0"/>
            </a:endParaRPr>
          </a:p>
        </p:txBody>
      </p:sp>
      <p:pic>
        <p:nvPicPr>
          <p:cNvPr id="80899" name="Picture 4" descr="Figure2_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725" y="1090613"/>
            <a:ext cx="71628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5" descr="Figure2_29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913" y="2540000"/>
            <a:ext cx="7172325"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21863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89" name="Group 5"/>
          <p:cNvGrpSpPr>
            <a:grpSpLocks/>
          </p:cNvGrpSpPr>
          <p:nvPr/>
        </p:nvGrpSpPr>
        <p:grpSpPr bwMode="auto">
          <a:xfrm>
            <a:off x="304800" y="955675"/>
            <a:ext cx="8104188" cy="5646738"/>
            <a:chOff x="304800" y="956094"/>
            <a:chExt cx="8103892" cy="5645584"/>
          </a:xfrm>
        </p:grpSpPr>
        <p:pic>
          <p:nvPicPr>
            <p:cNvPr id="89095" name="Picture 3" descr="Picture 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380" y="956094"/>
              <a:ext cx="8025312" cy="564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04800" y="5485893"/>
              <a:ext cx="311139" cy="40155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89090"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Rough ER</a:t>
            </a:r>
          </a:p>
        </p:txBody>
      </p:sp>
      <p:grpSp>
        <p:nvGrpSpPr>
          <p:cNvPr id="89091" name="Group 5"/>
          <p:cNvGrpSpPr>
            <a:grpSpLocks/>
          </p:cNvGrpSpPr>
          <p:nvPr/>
        </p:nvGrpSpPr>
        <p:grpSpPr bwMode="auto">
          <a:xfrm>
            <a:off x="457200" y="1108075"/>
            <a:ext cx="8104188" cy="5646738"/>
            <a:chOff x="304800" y="956094"/>
            <a:chExt cx="8103892" cy="5645584"/>
          </a:xfrm>
        </p:grpSpPr>
        <p:pic>
          <p:nvPicPr>
            <p:cNvPr id="89093" name="Picture 3" descr="Picture 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380" y="956094"/>
              <a:ext cx="8025312" cy="564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04800" y="5485893"/>
              <a:ext cx="311139" cy="40155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89092"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2.26</a:t>
            </a:r>
            <a:endParaRPr lang="en-US" sz="2400" dirty="0">
              <a:latin typeface="Times New Roman" charset="0"/>
              <a:ea typeface="ＭＳ Ｐゴシック" charset="0"/>
              <a:cs typeface="Times New Roman" charset="0"/>
            </a:endParaRPr>
          </a:p>
        </p:txBody>
      </p:sp>
    </p:spTree>
    <p:extLst>
      <p:ext uri="{BB962C8B-B14F-4D97-AF65-F5344CB8AC3E}">
        <p14:creationId xmlns:p14="http://schemas.microsoft.com/office/powerpoint/2010/main" val="331332062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7" name="Group 5"/>
          <p:cNvGrpSpPr>
            <a:grpSpLocks/>
          </p:cNvGrpSpPr>
          <p:nvPr/>
        </p:nvGrpSpPr>
        <p:grpSpPr bwMode="auto">
          <a:xfrm>
            <a:off x="304800" y="955675"/>
            <a:ext cx="8104188" cy="5646738"/>
            <a:chOff x="304800" y="956094"/>
            <a:chExt cx="8103892" cy="5645584"/>
          </a:xfrm>
        </p:grpSpPr>
        <p:pic>
          <p:nvPicPr>
            <p:cNvPr id="91151" name="Picture 3" descr="Picture 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380" y="956094"/>
              <a:ext cx="8025312" cy="564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04800" y="5485893"/>
              <a:ext cx="311139" cy="40155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91138"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Rough ER</a:t>
            </a:r>
          </a:p>
        </p:txBody>
      </p:sp>
      <p:grpSp>
        <p:nvGrpSpPr>
          <p:cNvPr id="91139" name="Group 5"/>
          <p:cNvGrpSpPr>
            <a:grpSpLocks/>
          </p:cNvGrpSpPr>
          <p:nvPr/>
        </p:nvGrpSpPr>
        <p:grpSpPr bwMode="auto">
          <a:xfrm>
            <a:off x="457200" y="1108075"/>
            <a:ext cx="8104188" cy="5646738"/>
            <a:chOff x="304800" y="956094"/>
            <a:chExt cx="8103892" cy="5645584"/>
          </a:xfrm>
        </p:grpSpPr>
        <p:pic>
          <p:nvPicPr>
            <p:cNvPr id="91149" name="Picture 3" descr="Picture 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380" y="956094"/>
              <a:ext cx="8025312" cy="564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04800" y="5485893"/>
              <a:ext cx="311139" cy="40155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91140" name="Group 12"/>
          <p:cNvGrpSpPr>
            <a:grpSpLocks/>
          </p:cNvGrpSpPr>
          <p:nvPr/>
        </p:nvGrpSpPr>
        <p:grpSpPr bwMode="auto">
          <a:xfrm>
            <a:off x="533400" y="4132263"/>
            <a:ext cx="1404938" cy="1671637"/>
            <a:chOff x="457200" y="4094926"/>
            <a:chExt cx="1404481" cy="1671657"/>
          </a:xfrm>
        </p:grpSpPr>
        <p:pic>
          <p:nvPicPr>
            <p:cNvPr id="91146" name="Picture 9" descr="Picture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57200" y="4094926"/>
              <a:ext cx="1404481" cy="167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7" name="TextBox 10"/>
            <p:cNvSpPr txBox="1">
              <a:spLocks noChangeArrowheads="1"/>
            </p:cNvSpPr>
            <p:nvPr/>
          </p:nvSpPr>
          <p:spPr bwMode="auto">
            <a:xfrm>
              <a:off x="908501" y="4963180"/>
              <a:ext cx="675824" cy="5232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latin typeface="Times" charset="0"/>
                  <a:cs typeface="Times" charset="0"/>
                </a:rPr>
                <a:t>lg   </a:t>
              </a:r>
            </a:p>
          </p:txBody>
        </p:sp>
        <p:sp>
          <p:nvSpPr>
            <p:cNvPr id="91148" name="TextBox 11"/>
            <p:cNvSpPr txBox="1">
              <a:spLocks noChangeArrowheads="1"/>
            </p:cNvSpPr>
            <p:nvPr/>
          </p:nvSpPr>
          <p:spPr bwMode="auto">
            <a:xfrm>
              <a:off x="838200" y="4220505"/>
              <a:ext cx="603701" cy="523220"/>
            </a:xfrm>
            <a:prstGeom prst="rect">
              <a:avLst/>
            </a:prstGeom>
            <a:solidFill>
              <a:srgbClr val="FDCB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latin typeface="Times" charset="0"/>
                  <a:cs typeface="Times" charset="0"/>
                </a:rPr>
                <a:t>sm</a:t>
              </a:r>
            </a:p>
          </p:txBody>
        </p:sp>
      </p:grpSp>
      <p:cxnSp>
        <p:nvCxnSpPr>
          <p:cNvPr id="15" name="Straight Connector 14"/>
          <p:cNvCxnSpPr/>
          <p:nvPr/>
        </p:nvCxnSpPr>
        <p:spPr>
          <a:xfrm>
            <a:off x="139700" y="5710238"/>
            <a:ext cx="2530475"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142" name="TextBox 15"/>
          <p:cNvSpPr txBox="1">
            <a:spLocks noChangeArrowheads="1"/>
          </p:cNvSpPr>
          <p:nvPr/>
        </p:nvSpPr>
        <p:spPr bwMode="auto">
          <a:xfrm>
            <a:off x="176213" y="5738813"/>
            <a:ext cx="2257425" cy="585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solidFill>
                  <a:srgbClr val="0000FF"/>
                </a:solidFill>
                <a:latin typeface="Times" charset="0"/>
                <a:cs typeface="Times" charset="0"/>
              </a:rPr>
              <a:t>lumen of ER</a:t>
            </a:r>
            <a:endParaRPr lang="en-US" sz="3200">
              <a:solidFill>
                <a:srgbClr val="0000FF"/>
              </a:solidFill>
              <a:latin typeface="Courier" charset="0"/>
              <a:cs typeface="Times" charset="0"/>
            </a:endParaRPr>
          </a:p>
        </p:txBody>
      </p:sp>
      <p:sp>
        <p:nvSpPr>
          <p:cNvPr id="17" name="Freeform 16"/>
          <p:cNvSpPr/>
          <p:nvPr/>
        </p:nvSpPr>
        <p:spPr>
          <a:xfrm>
            <a:off x="1233488" y="5686425"/>
            <a:ext cx="358775" cy="312738"/>
          </a:xfrm>
          <a:custGeom>
            <a:avLst/>
            <a:gdLst>
              <a:gd name="connsiteX0" fmla="*/ 0 w 358904"/>
              <a:gd name="connsiteY0" fmla="*/ 0 h 312877"/>
              <a:gd name="connsiteX1" fmla="*/ 9203 w 358904"/>
              <a:gd name="connsiteY1" fmla="*/ 27607 h 312877"/>
              <a:gd name="connsiteX2" fmla="*/ 18406 w 358904"/>
              <a:gd name="connsiteY2" fmla="*/ 64416 h 312877"/>
              <a:gd name="connsiteX3" fmla="*/ 36811 w 358904"/>
              <a:gd name="connsiteY3" fmla="*/ 92023 h 312877"/>
              <a:gd name="connsiteX4" fmla="*/ 119635 w 358904"/>
              <a:gd name="connsiteY4" fmla="*/ 156439 h 312877"/>
              <a:gd name="connsiteX5" fmla="*/ 331296 w 358904"/>
              <a:gd name="connsiteY5" fmla="*/ 147236 h 312877"/>
              <a:gd name="connsiteX6" fmla="*/ 349702 w 358904"/>
              <a:gd name="connsiteY6" fmla="*/ 128832 h 312877"/>
              <a:gd name="connsiteX7" fmla="*/ 358904 w 358904"/>
              <a:gd name="connsiteY7" fmla="*/ 101225 h 312877"/>
              <a:gd name="connsiteX8" fmla="*/ 322094 w 358904"/>
              <a:gd name="connsiteY8" fmla="*/ 73618 h 312877"/>
              <a:gd name="connsiteX9" fmla="*/ 220864 w 358904"/>
              <a:gd name="connsiteY9" fmla="*/ 73618 h 312877"/>
              <a:gd name="connsiteX10" fmla="*/ 174851 w 358904"/>
              <a:gd name="connsiteY10" fmla="*/ 92023 h 312877"/>
              <a:gd name="connsiteX11" fmla="*/ 147243 w 358904"/>
              <a:gd name="connsiteY11" fmla="*/ 110427 h 312877"/>
              <a:gd name="connsiteX12" fmla="*/ 101230 w 358904"/>
              <a:gd name="connsiteY12" fmla="*/ 119629 h 312877"/>
              <a:gd name="connsiteX13" fmla="*/ 73622 w 358904"/>
              <a:gd name="connsiteY13" fmla="*/ 220854 h 312877"/>
              <a:gd name="connsiteX14" fmla="*/ 82824 w 358904"/>
              <a:gd name="connsiteY14" fmla="*/ 266866 h 312877"/>
              <a:gd name="connsiteX15" fmla="*/ 101230 w 358904"/>
              <a:gd name="connsiteY15" fmla="*/ 294473 h 312877"/>
              <a:gd name="connsiteX16" fmla="*/ 110432 w 358904"/>
              <a:gd name="connsiteY16" fmla="*/ 312877 h 31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904" h="312877">
                <a:moveTo>
                  <a:pt x="0" y="0"/>
                </a:moveTo>
                <a:cubicBezTo>
                  <a:pt x="3068" y="9202"/>
                  <a:pt x="6538" y="18280"/>
                  <a:pt x="9203" y="27607"/>
                </a:cubicBezTo>
                <a:cubicBezTo>
                  <a:pt x="12678" y="39768"/>
                  <a:pt x="13424" y="52791"/>
                  <a:pt x="18406" y="64416"/>
                </a:cubicBezTo>
                <a:cubicBezTo>
                  <a:pt x="22763" y="74582"/>
                  <a:pt x="29463" y="83757"/>
                  <a:pt x="36811" y="92023"/>
                </a:cubicBezTo>
                <a:cubicBezTo>
                  <a:pt x="89084" y="150827"/>
                  <a:pt x="70988" y="140223"/>
                  <a:pt x="119635" y="156439"/>
                </a:cubicBezTo>
                <a:cubicBezTo>
                  <a:pt x="190189" y="153371"/>
                  <a:pt x="261179" y="155650"/>
                  <a:pt x="331296" y="147236"/>
                </a:cubicBezTo>
                <a:cubicBezTo>
                  <a:pt x="339910" y="146202"/>
                  <a:pt x="345238" y="136272"/>
                  <a:pt x="349702" y="128832"/>
                </a:cubicBezTo>
                <a:cubicBezTo>
                  <a:pt x="354693" y="120514"/>
                  <a:pt x="355837" y="110427"/>
                  <a:pt x="358904" y="101225"/>
                </a:cubicBezTo>
                <a:cubicBezTo>
                  <a:pt x="346634" y="92023"/>
                  <a:pt x="335411" y="81227"/>
                  <a:pt x="322094" y="73618"/>
                </a:cubicBezTo>
                <a:cubicBezTo>
                  <a:pt x="288484" y="54413"/>
                  <a:pt x="259594" y="68777"/>
                  <a:pt x="220864" y="73618"/>
                </a:cubicBezTo>
                <a:cubicBezTo>
                  <a:pt x="205526" y="79753"/>
                  <a:pt x="189626" y="84636"/>
                  <a:pt x="174851" y="92023"/>
                </a:cubicBezTo>
                <a:cubicBezTo>
                  <a:pt x="164959" y="96969"/>
                  <a:pt x="157599" y="106544"/>
                  <a:pt x="147243" y="110427"/>
                </a:cubicBezTo>
                <a:cubicBezTo>
                  <a:pt x="132597" y="115919"/>
                  <a:pt x="116568" y="116562"/>
                  <a:pt x="101230" y="119629"/>
                </a:cubicBezTo>
                <a:cubicBezTo>
                  <a:pt x="91192" y="149741"/>
                  <a:pt x="75698" y="193866"/>
                  <a:pt x="73622" y="220854"/>
                </a:cubicBezTo>
                <a:cubicBezTo>
                  <a:pt x="72422" y="236449"/>
                  <a:pt x="77332" y="252221"/>
                  <a:pt x="82824" y="266866"/>
                </a:cubicBezTo>
                <a:cubicBezTo>
                  <a:pt x="86708" y="277222"/>
                  <a:pt x="95539" y="284989"/>
                  <a:pt x="101230" y="294473"/>
                </a:cubicBezTo>
                <a:cubicBezTo>
                  <a:pt x="104759" y="300354"/>
                  <a:pt x="107365" y="306742"/>
                  <a:pt x="110432" y="312877"/>
                </a:cubicBezTo>
              </a:path>
            </a:pathLst>
          </a:custGeom>
          <a:ln w="66675" cap="flat" cmpd="sng" algn="ctr">
            <a:solidFill>
              <a:srgbClr val="00FF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cxnSp>
        <p:nvCxnSpPr>
          <p:cNvPr id="19" name="Straight Arrow Connector 18"/>
          <p:cNvCxnSpPr/>
          <p:nvPr/>
        </p:nvCxnSpPr>
        <p:spPr>
          <a:xfrm flipV="1">
            <a:off x="1938338" y="4132263"/>
            <a:ext cx="3381375" cy="1390650"/>
          </a:xfrm>
          <a:prstGeom prst="straightConnector1">
            <a:avLst/>
          </a:prstGeom>
          <a:ln w="57150" cap="flat" cmpd="sng" algn="ctr">
            <a:solidFill>
              <a:srgbClr val="FFFF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91145" name="Title 4"/>
          <p:cNvSpPr>
            <a:spLocks noGrp="1"/>
          </p:cNvSpPr>
          <p:nvPr>
            <p:ph type="title"/>
          </p:nvPr>
        </p:nvSpPr>
        <p:spPr>
          <a:xfrm>
            <a:off x="0" y="6256338"/>
            <a:ext cx="1584325" cy="601662"/>
          </a:xfrm>
        </p:spPr>
        <p:txBody>
          <a:bodyPr/>
          <a:lstStyle/>
          <a:p>
            <a:pPr algn="l"/>
            <a:r>
              <a:rPr lang="en-US" sz="2400">
                <a:latin typeface="Times New Roman" charset="0"/>
                <a:ea typeface="ＭＳ Ｐゴシック" charset="0"/>
                <a:cs typeface="Times New Roman" charset="0"/>
              </a:rPr>
              <a:t>Fig. 2.29b</a:t>
            </a:r>
          </a:p>
        </p:txBody>
      </p:sp>
    </p:spTree>
    <p:extLst>
      <p:ext uri="{BB962C8B-B14F-4D97-AF65-F5344CB8AC3E}">
        <p14:creationId xmlns:p14="http://schemas.microsoft.com/office/powerpoint/2010/main" val="12181483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2"/>
          <p:cNvSpPr txBox="1">
            <a:spLocks noChangeArrowheads="1"/>
          </p:cNvSpPr>
          <p:nvPr/>
        </p:nvSpPr>
        <p:spPr bwMode="auto">
          <a:xfrm>
            <a:off x="0" y="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cs typeface="Times New Roman" charset="0"/>
              </a:rPr>
              <a:t>Diversity of Cell Shape and Function</a:t>
            </a:r>
          </a:p>
        </p:txBody>
      </p:sp>
      <p:pic>
        <p:nvPicPr>
          <p:cNvPr id="29698" name="Picture 1" descr="Figure2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363" y="1801813"/>
            <a:ext cx="8307387" cy="912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9075" y="4832350"/>
            <a:ext cx="8816975" cy="2025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700" name="Title 6"/>
          <p:cNvSpPr>
            <a:spLocks noGrp="1"/>
          </p:cNvSpPr>
          <p:nvPr>
            <p:ph type="title"/>
          </p:nvPr>
        </p:nvSpPr>
        <p:spPr>
          <a:xfrm>
            <a:off x="0" y="6362700"/>
            <a:ext cx="1592263" cy="495300"/>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2.2</a:t>
            </a:r>
            <a:endParaRPr lang="en-US" sz="2400" dirty="0">
              <a:latin typeface="Times New Roman" charset="0"/>
              <a:ea typeface="ＭＳ Ｐゴシック"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Figure2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975" y="-1154113"/>
            <a:ext cx="8305800" cy="912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7025" y="4876800"/>
            <a:ext cx="8816975" cy="1981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747" name="Title 6"/>
          <p:cNvSpPr>
            <a:spLocks noGrp="1"/>
          </p:cNvSpPr>
          <p:nvPr>
            <p:ph type="title"/>
          </p:nvPr>
        </p:nvSpPr>
        <p:spPr>
          <a:xfrm>
            <a:off x="0" y="6362700"/>
            <a:ext cx="1592263" cy="495300"/>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2.2</a:t>
            </a:r>
            <a:endParaRPr lang="en-US" sz="2400" dirty="0">
              <a:latin typeface="Times New Roman" charset="0"/>
              <a:ea typeface="ＭＳ Ｐゴシック" charset="0"/>
              <a:cs typeface="Times New Roman" charset="0"/>
            </a:endParaRPr>
          </a:p>
        </p:txBody>
      </p:sp>
      <p:sp>
        <p:nvSpPr>
          <p:cNvPr id="7" name="Rectangle 6"/>
          <p:cNvSpPr/>
          <p:nvPr/>
        </p:nvSpPr>
        <p:spPr>
          <a:xfrm>
            <a:off x="327025" y="0"/>
            <a:ext cx="8816975" cy="1981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749" name="TextBox 2"/>
          <p:cNvSpPr txBox="1">
            <a:spLocks noChangeArrowheads="1"/>
          </p:cNvSpPr>
          <p:nvPr/>
        </p:nvSpPr>
        <p:spPr bwMode="auto">
          <a:xfrm>
            <a:off x="0" y="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cs typeface="Times New Roman" charset="0"/>
              </a:rPr>
              <a:t>Diversity of Cell Shape and Function</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descr="Figure2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125" y="-4071938"/>
            <a:ext cx="8307388" cy="912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7025" y="5181600"/>
            <a:ext cx="8816975" cy="167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795" name="Title 6"/>
          <p:cNvSpPr>
            <a:spLocks noGrp="1"/>
          </p:cNvSpPr>
          <p:nvPr>
            <p:ph type="title"/>
          </p:nvPr>
        </p:nvSpPr>
        <p:spPr>
          <a:xfrm>
            <a:off x="0" y="6362700"/>
            <a:ext cx="1592263" cy="495300"/>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2.2</a:t>
            </a:r>
            <a:endParaRPr lang="en-US" sz="2400" dirty="0">
              <a:latin typeface="Times New Roman" charset="0"/>
              <a:ea typeface="ＭＳ Ｐゴシック" charset="0"/>
              <a:cs typeface="Times New Roman" charset="0"/>
            </a:endParaRPr>
          </a:p>
        </p:txBody>
      </p:sp>
      <p:sp>
        <p:nvSpPr>
          <p:cNvPr id="7" name="Rectangle 6"/>
          <p:cNvSpPr/>
          <p:nvPr/>
        </p:nvSpPr>
        <p:spPr>
          <a:xfrm>
            <a:off x="327025" y="0"/>
            <a:ext cx="8816975" cy="1981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797" name="TextBox 2"/>
          <p:cNvSpPr txBox="1">
            <a:spLocks noChangeArrowheads="1"/>
          </p:cNvSpPr>
          <p:nvPr/>
        </p:nvSpPr>
        <p:spPr bwMode="auto">
          <a:xfrm>
            <a:off x="0" y="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cs typeface="Times New Roman" charset="0"/>
              </a:rPr>
              <a:t>Diversity of Cell Shape and Function</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3"/>
          <p:cNvSpPr txBox="1">
            <a:spLocks noChangeArrowheads="1"/>
          </p:cNvSpPr>
          <p:nvPr/>
        </p:nvSpPr>
        <p:spPr bwMode="auto">
          <a:xfrm>
            <a:off x="0" y="3333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rPr>
              <a:t>Yeast RNA Separated by Size</a:t>
            </a:r>
          </a:p>
        </p:txBody>
      </p:sp>
      <p:sp>
        <p:nvSpPr>
          <p:cNvPr id="48130" name="Title 4"/>
          <p:cNvSpPr>
            <a:spLocks noGrp="1"/>
          </p:cNvSpPr>
          <p:nvPr>
            <p:ph type="title"/>
          </p:nvPr>
        </p:nvSpPr>
        <p:spPr>
          <a:xfrm>
            <a:off x="0" y="6330950"/>
            <a:ext cx="1560513" cy="527050"/>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2.3</a:t>
            </a:r>
            <a:endParaRPr lang="en-US" sz="2400" dirty="0">
              <a:latin typeface="Times New Roman" charset="0"/>
              <a:ea typeface="ＭＳ Ｐゴシック" charset="0"/>
              <a:cs typeface="Times New Roman" charset="0"/>
            </a:endParaRPr>
          </a:p>
        </p:txBody>
      </p:sp>
      <p:pic>
        <p:nvPicPr>
          <p:cNvPr id="48131" name="Picture 3" descr="Picture 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914400"/>
            <a:ext cx="4714875"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2"/>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cs typeface="Times New Roman" charset="0"/>
              </a:rPr>
              <a:t>Ribosome Structure</a:t>
            </a:r>
          </a:p>
        </p:txBody>
      </p:sp>
      <p:sp>
        <p:nvSpPr>
          <p:cNvPr id="37890" name="Title 9"/>
          <p:cNvSpPr>
            <a:spLocks noGrp="1"/>
          </p:cNvSpPr>
          <p:nvPr>
            <p:ph type="title"/>
          </p:nvPr>
        </p:nvSpPr>
        <p:spPr>
          <a:xfrm>
            <a:off x="0" y="6289675"/>
            <a:ext cx="1854200" cy="568325"/>
          </a:xfrm>
        </p:spPr>
        <p:txBody>
          <a:bodyPr/>
          <a:lstStyle/>
          <a:p>
            <a:pPr algn="l"/>
            <a:r>
              <a:rPr lang="en-US" sz="2400" dirty="0">
                <a:latin typeface="Times New Roman" charset="0"/>
                <a:ea typeface="ＭＳ Ｐゴシック" charset="0"/>
                <a:cs typeface="Times New Roman" charset="0"/>
              </a:rPr>
              <a:t>Fig. </a:t>
            </a:r>
            <a:r>
              <a:rPr lang="en-US" sz="2400" dirty="0" smtClean="0">
                <a:latin typeface="Times New Roman" charset="0"/>
                <a:ea typeface="ＭＳ Ｐゴシック" charset="0"/>
                <a:cs typeface="Times New Roman" charset="0"/>
              </a:rPr>
              <a:t>2.4</a:t>
            </a:r>
            <a:endParaRPr lang="en-US" sz="2400" dirty="0">
              <a:latin typeface="Times New Roman" charset="0"/>
              <a:ea typeface="ＭＳ Ｐゴシック" charset="0"/>
              <a:cs typeface="Times New Roman" charset="0"/>
            </a:endParaRPr>
          </a:p>
        </p:txBody>
      </p:sp>
      <p:pic>
        <p:nvPicPr>
          <p:cNvPr id="37891" name="Picture 4" descr="Figure2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3" y="1038225"/>
            <a:ext cx="8577262"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1853</TotalTime>
  <Words>2479</Words>
  <Application>Microsoft Macintosh PowerPoint</Application>
  <PresentationFormat>On-screen Show (4:3)</PresentationFormat>
  <Paragraphs>170</Paragraphs>
  <Slides>42</Slides>
  <Notes>36</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Title Page</vt:lpstr>
      <vt:lpstr>Opening Figure</vt:lpstr>
      <vt:lpstr>Fig. 2.1</vt:lpstr>
      <vt:lpstr>ELSI Fig. 2.1</vt:lpstr>
      <vt:lpstr>Fig. 2.2</vt:lpstr>
      <vt:lpstr>Fig. 2.2</vt:lpstr>
      <vt:lpstr>Fig. 2.2</vt:lpstr>
      <vt:lpstr>Fig. 2.3</vt:lpstr>
      <vt:lpstr>Fig. 2.4</vt:lpstr>
      <vt:lpstr>Fig. 2.5a</vt:lpstr>
      <vt:lpstr>PowerPoint Presentation</vt:lpstr>
      <vt:lpstr>Fig. 2.7</vt:lpstr>
      <vt:lpstr>Title Page</vt:lpstr>
      <vt:lpstr>Fig. 2.8</vt:lpstr>
      <vt:lpstr>Fig. 2.9</vt:lpstr>
      <vt:lpstr>Fig. 2.10</vt:lpstr>
      <vt:lpstr>Fig. 2.11</vt:lpstr>
      <vt:lpstr>Table 2.1</vt:lpstr>
      <vt:lpstr>Fig. 2.12a &amp; b</vt:lpstr>
      <vt:lpstr>Figure 2.12c</vt:lpstr>
      <vt:lpstr>Fig. 2.13</vt:lpstr>
      <vt:lpstr>Fig. 2.14</vt:lpstr>
      <vt:lpstr>PowerPoint Presentation</vt:lpstr>
      <vt:lpstr>PowerPoint Presentation</vt:lpstr>
      <vt:lpstr>PowerPoint Presentation</vt:lpstr>
      <vt:lpstr>Unmarked Figure 2.2</vt:lpstr>
      <vt:lpstr>Fig. 2.15a</vt:lpstr>
      <vt:lpstr>Fig. 2.15b</vt:lpstr>
      <vt:lpstr>Fig. 2.16</vt:lpstr>
      <vt:lpstr>Fig. 2.17</vt:lpstr>
      <vt:lpstr>Fig. 2.18</vt:lpstr>
      <vt:lpstr>Fig. 2.19</vt:lpstr>
      <vt:lpstr>Fig. 2.20</vt:lpstr>
      <vt:lpstr>Title Page</vt:lpstr>
      <vt:lpstr>Figure 2.21</vt:lpstr>
      <vt:lpstr>Fig. 2.22</vt:lpstr>
      <vt:lpstr>Fig. 2.23</vt:lpstr>
      <vt:lpstr>Fig. 2.24</vt:lpstr>
      <vt:lpstr>PowerPoint Presentation</vt:lpstr>
      <vt:lpstr>Fig. 2.25</vt:lpstr>
      <vt:lpstr>Fig. 2.26</vt:lpstr>
      <vt:lpstr>Fig. 2.29b</vt:lpstr>
    </vt:vector>
  </TitlesOfParts>
  <Company>Davidson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Malcolm Campbell</dc:creator>
  <cp:lastModifiedBy>Malcolm Campbell</cp:lastModifiedBy>
  <cp:revision>380</cp:revision>
  <dcterms:created xsi:type="dcterms:W3CDTF">2010-08-23T23:18:26Z</dcterms:created>
  <dcterms:modified xsi:type="dcterms:W3CDTF">2013-08-15T19:23:36Z</dcterms:modified>
</cp:coreProperties>
</file>