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90" r:id="rId2"/>
    <p:sldId id="256" r:id="rId3"/>
    <p:sldId id="257" r:id="rId4"/>
    <p:sldId id="258" r:id="rId5"/>
    <p:sldId id="311" r:id="rId6"/>
    <p:sldId id="383" r:id="rId7"/>
    <p:sldId id="330" r:id="rId8"/>
    <p:sldId id="370" r:id="rId9"/>
    <p:sldId id="259" r:id="rId10"/>
    <p:sldId id="307" r:id="rId11"/>
    <p:sldId id="384" r:id="rId12"/>
    <p:sldId id="261" r:id="rId13"/>
    <p:sldId id="308" r:id="rId14"/>
    <p:sldId id="382" r:id="rId15"/>
    <p:sldId id="36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F3F"/>
    <a:srgbClr val="ECDCF2"/>
    <a:srgbClr val="FFC8E2"/>
    <a:srgbClr val="FACBCE"/>
    <a:srgbClr val="C3C3C3"/>
    <a:srgbClr val="C7C7C7"/>
    <a:srgbClr val="AEAEAE"/>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48" autoAdjust="0"/>
  </p:normalViewPr>
  <p:slideViewPr>
    <p:cSldViewPr snapToGrid="0" snapToObjects="1">
      <p:cViewPr varScale="1">
        <p:scale>
          <a:sx n="93" d="100"/>
          <a:sy n="93" d="100"/>
        </p:scale>
        <p:origin x="-104" y="-168"/>
      </p:cViewPr>
      <p:guideLst>
        <p:guide orient="horz" pos="2160"/>
        <p:guide pos="2880"/>
      </p:guideLst>
    </p:cSldViewPr>
  </p:slideViewPr>
  <p:outlineViewPr>
    <p:cViewPr>
      <p:scale>
        <a:sx n="33" d="100"/>
        <a:sy n="33" d="100"/>
      </p:scale>
      <p:origin x="0" y="10464"/>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E7EEC79-52B1-A74A-A6ED-FA4256A2DBE0}" type="datetime1">
              <a:rPr lang="en-US"/>
              <a:pPr>
                <a:defRPr/>
              </a:pPr>
              <a:t>8/15/13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E99CB8B-2323-CC4F-8E3B-84DC25E2D221}" type="slidenum">
              <a:rPr lang="en-US"/>
              <a:pPr>
                <a:defRPr/>
              </a:pPr>
              <a:t>‹#›</a:t>
            </a:fld>
            <a:endParaRPr lang="en-US"/>
          </a:p>
        </p:txBody>
      </p:sp>
    </p:spTree>
    <p:extLst>
      <p:ext uri="{BB962C8B-B14F-4D97-AF65-F5344CB8AC3E}">
        <p14:creationId xmlns:p14="http://schemas.microsoft.com/office/powerpoint/2010/main" val="370633757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youtube.com/watch?v=T6BtSMerBmw"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www.fieldmuseum.org/mendel/gallery.asp"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Opening Art: </a:t>
            </a:r>
            <a:r>
              <a:rPr lang="en-US" b="1">
                <a:latin typeface="Calibri" charset="0"/>
                <a:ea typeface="ＭＳ Ｐゴシック" charset="0"/>
                <a:cs typeface="ＭＳ Ｐゴシック" charset="0"/>
              </a:rPr>
              <a:t>Front art piece UN 3.1</a:t>
            </a:r>
            <a:r>
              <a:rPr lang="en-US">
                <a:latin typeface="Calibri" charset="0"/>
                <a:ea typeface="ＭＳ Ｐゴシック" charset="0"/>
                <a:cs typeface="ＭＳ Ｐゴシック" charset="0"/>
              </a:rPr>
              <a:t> Mitotic cell with blue DNA, green spindle, and red cytoskeleton. </a:t>
            </a:r>
          </a:p>
          <a:p>
            <a:pPr eaLnBrk="1" hangingPunct="1">
              <a:spcBef>
                <a:spcPct val="0"/>
              </a:spcBef>
            </a:pPr>
            <a:r>
              <a:rPr lang="en-US">
                <a:latin typeface="Calibri" charset="0"/>
                <a:ea typeface="ＭＳ Ｐゴシック" charset="0"/>
                <a:cs typeface="ＭＳ Ｐゴシック" charset="0"/>
              </a:rPr>
              <a:t> </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BD13A3-3E3A-A74F-86C5-80866B998AC2}"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3.5</a:t>
            </a:r>
            <a:r>
              <a:rPr lang="en-US" sz="1200" kern="1200" dirty="0" smtClean="0">
                <a:solidFill>
                  <a:schemeClr val="tx1"/>
                </a:solidFill>
                <a:effectLst/>
                <a:latin typeface="+mn-lt"/>
                <a:ea typeface="ＭＳ Ｐゴシック" pitchFamily="-110" charset="-128"/>
                <a:cs typeface="ＭＳ Ｐゴシック" pitchFamily="-110" charset="-128"/>
              </a:rPr>
              <a:t> Comparison of prokaryote chromosome and human chromosomes.  (a) The only chromosome carried by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photographed with an electron microscope. (b) A human male’s set of chromosomes with each pair numbered, plus the lone X and Y chromosomes that determined his gender. (c) One highly-magnified human chromosome number 12 after DNA replication.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677BB6-06E1-EB40-B3CB-14A507F7D7C6}" type="slidenum">
              <a:rPr lang="en-US" sz="1200"/>
              <a:pPr eaLnBrk="1" hangingPunct="1"/>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3.6</a:t>
            </a:r>
            <a:r>
              <a:rPr lang="en-US" sz="1200" kern="1200" dirty="0" smtClean="0">
                <a:solidFill>
                  <a:schemeClr val="tx1"/>
                </a:solidFill>
                <a:effectLst/>
                <a:latin typeface="+mn-lt"/>
                <a:ea typeface="ＭＳ Ｐゴシック" pitchFamily="-110" charset="-128"/>
                <a:cs typeface="ＭＳ Ｐゴシック" pitchFamily="-110" charset="-128"/>
              </a:rPr>
              <a:t> Still frames from a movie made using a light microscope of a newt cell undergoing nuclear division after DNA  replication. (a) Initially, the chromosomes are not well defined because they are less condensed. (b) Chromosomes are more condensed and two clear zones appear, as denoted by the arrows. (c-d) Clear zones move to the periphery of the nucleus and chromosomes move to an equatorial position between the two poles. (e) The chromosomes are pulled apart and move to the closer pole; poles and midline equator are highlighted with red arrows. (f) Chromosomes continue to be pulled towards their poles and the clear areas. See the original movie </a:t>
            </a:r>
            <a:r>
              <a:rPr lang="en-US" sz="1200" kern="1200" dirty="0" err="1" smtClean="0">
                <a:solidFill>
                  <a:schemeClr val="tx1"/>
                </a:solidFill>
                <a:effectLst/>
                <a:latin typeface="+mn-lt"/>
                <a:ea typeface="ＭＳ Ｐゴシック" pitchFamily="-110" charset="-128"/>
                <a:cs typeface="ＭＳ Ｐゴシック" pitchFamily="-110" charset="-128"/>
              </a:rPr>
              <a:t>Newt_Mitosis.mov</a:t>
            </a:r>
            <a:r>
              <a:rPr lang="en-US" sz="1200" kern="1200" dirty="0" smtClean="0">
                <a:solidFill>
                  <a:schemeClr val="tx1"/>
                </a:solidFill>
                <a:effectLst/>
                <a:latin typeface="+mn-lt"/>
                <a:ea typeface="ＭＳ Ｐゴシック" pitchFamily="-110" charset="-128"/>
                <a:cs typeface="ＭＳ Ｐゴシック" pitchFamily="-110" charset="-128"/>
              </a:rPr>
              <a:t> available online.</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513ADF-4FCE-A640-BEB2-9238183BFC46}" type="slidenum">
              <a:rPr lang="en-US" sz="1200"/>
              <a:pPr eaLnBrk="1" hangingPunct="1"/>
              <a:t>13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3.7</a:t>
            </a:r>
            <a:r>
              <a:rPr lang="en-US" sz="1200" kern="1200" dirty="0" smtClean="0">
                <a:solidFill>
                  <a:schemeClr val="tx1"/>
                </a:solidFill>
                <a:effectLst/>
                <a:latin typeface="+mn-lt"/>
                <a:ea typeface="ＭＳ Ｐゴシック" pitchFamily="-110" charset="-128"/>
                <a:cs typeface="ＭＳ Ｐゴシック" pitchFamily="-110" charset="-128"/>
              </a:rPr>
              <a:t> Female kangaroo rat cells undergoing mitosis with the microtubules stained orange and the two poles of the microtubules stained bright green. (a) Chromosomes collected at the midline. (b) Chromatids begin to separate and move to opposite poles. (c) Chromosomes complete their migration. See the movies </a:t>
            </a:r>
            <a:r>
              <a:rPr lang="en-US" sz="1200" kern="1200" dirty="0" err="1" smtClean="0">
                <a:solidFill>
                  <a:schemeClr val="tx1"/>
                </a:solidFill>
                <a:effectLst/>
                <a:latin typeface="+mn-lt"/>
                <a:ea typeface="ＭＳ Ｐゴシック" pitchFamily="-110" charset="-128"/>
                <a:cs typeface="ＭＳ Ｐゴシック" pitchFamily="-110" charset="-128"/>
              </a:rPr>
              <a:t>metaphase_wt.mov</a:t>
            </a:r>
            <a:r>
              <a:rPr lang="en-US" sz="1200" kern="1200" dirty="0" smtClean="0">
                <a:solidFill>
                  <a:schemeClr val="tx1"/>
                </a:solidFill>
                <a:effectLst/>
                <a:latin typeface="+mn-lt"/>
                <a:ea typeface="ＭＳ Ｐゴシック" pitchFamily="-110" charset="-128"/>
                <a:cs typeface="ＭＳ Ｐゴシック" pitchFamily="-110" charset="-128"/>
              </a:rPr>
              <a:t>, meta-</a:t>
            </a:r>
            <a:r>
              <a:rPr lang="en-US" sz="1200" kern="1200" dirty="0" err="1" smtClean="0">
                <a:solidFill>
                  <a:schemeClr val="tx1"/>
                </a:solidFill>
                <a:effectLst/>
                <a:latin typeface="+mn-lt"/>
                <a:ea typeface="ＭＳ Ｐゴシック" pitchFamily="-110" charset="-128"/>
                <a:cs typeface="ＭＳ Ｐゴシック" pitchFamily="-110" charset="-128"/>
              </a:rPr>
              <a:t>ana_wt.mov</a:t>
            </a:r>
            <a:r>
              <a:rPr lang="en-US" sz="1200" kern="1200" dirty="0" smtClean="0">
                <a:solidFill>
                  <a:schemeClr val="tx1"/>
                </a:solidFill>
                <a:effectLst/>
                <a:latin typeface="+mn-lt"/>
                <a:ea typeface="ＭＳ Ｐゴシック" pitchFamily="-110" charset="-128"/>
                <a:cs typeface="ＭＳ Ｐゴシック" pitchFamily="-110" charset="-128"/>
              </a:rPr>
              <a:t>, and </a:t>
            </a:r>
            <a:r>
              <a:rPr lang="en-US" sz="1200" kern="1200" dirty="0" err="1" smtClean="0">
                <a:solidFill>
                  <a:schemeClr val="tx1"/>
                </a:solidFill>
                <a:effectLst/>
                <a:latin typeface="+mn-lt"/>
                <a:ea typeface="ＭＳ Ｐゴシック" pitchFamily="-110" charset="-128"/>
                <a:cs typeface="ＭＳ Ｐゴシック" pitchFamily="-110" charset="-128"/>
              </a:rPr>
              <a:t>anaphase_wt.mov</a:t>
            </a:r>
            <a:r>
              <a:rPr lang="en-US" sz="1200" kern="1200" dirty="0" smtClean="0">
                <a:solidFill>
                  <a:schemeClr val="tx1"/>
                </a:solidFill>
                <a:effectLst/>
                <a:latin typeface="+mn-lt"/>
                <a:ea typeface="ＭＳ Ｐゴシック" pitchFamily="-110" charset="-128"/>
                <a:cs typeface="ＭＳ Ｐゴシック" pitchFamily="-110" charset="-128"/>
              </a:rPr>
              <a:t> online.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412005-A592-014F-8DCE-5AC5A57C1143}" type="slidenum">
              <a:rPr lang="en-US" sz="1200"/>
              <a:pPr eaLnBrk="1" hangingPunct="1"/>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Table 3.1 </a:t>
            </a:r>
            <a:r>
              <a:rPr lang="en-US" b="0" dirty="0">
                <a:latin typeface="Calibri" charset="0"/>
                <a:ea typeface="ＭＳ Ｐゴシック" charset="0"/>
                <a:cs typeface="ＭＳ Ｐゴシック" charset="0"/>
              </a:rPr>
              <a:t>Steps in typical eukaryotic cell cycle.</a:t>
            </a: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5504CB-D41A-6B49-A9E8-59D2CE91ACDA}" type="slidenum">
              <a:rPr lang="en-US" sz="1200"/>
              <a:pPr eaLnBrk="1" hangingPunct="1"/>
              <a:t>15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3.8</a:t>
            </a:r>
            <a:r>
              <a:rPr lang="en-US" sz="1200" kern="1200" dirty="0" smtClean="0">
                <a:solidFill>
                  <a:schemeClr val="tx1"/>
                </a:solidFill>
                <a:effectLst/>
                <a:latin typeface="+mn-lt"/>
                <a:ea typeface="ＭＳ Ｐゴシック" pitchFamily="-110" charset="-128"/>
                <a:cs typeface="ＭＳ Ｐゴシック" pitchFamily="-110" charset="-128"/>
              </a:rPr>
              <a:t> Egg formation in a lily plant with DNA stained red. (a) Parental diploid cell has undergone DNA replication. (b) Chromosomes condense and pair up with their matching chromosome. Each pair becomes closely intertwined, and then moves to the equator. (c) Paired chromosomes separate and migrate to opposite poles. (d) Cytokinesis separates the haploid nuclei. (e-f) In each cell, chromosomes are repositioned and then align on their respective equators. (g) Attached chromatids are separated and migrate to different poles. (h) Chromosomes coalesce inside nuclei and cytokinesis will produce four haploid cells.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940400-962E-E14E-A573-8034F98F3556}" type="slidenum">
              <a:rPr lang="en-US" sz="1200"/>
              <a:pPr eaLnBrk="1" hangingPunct="1"/>
              <a:t>17</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3.9 </a:t>
            </a:r>
            <a:r>
              <a:rPr lang="en-US" sz="1200" kern="1200" dirty="0" smtClean="0">
                <a:solidFill>
                  <a:schemeClr val="tx1"/>
                </a:solidFill>
                <a:effectLst/>
                <a:latin typeface="+mn-lt"/>
                <a:ea typeface="ＭＳ Ｐゴシック" pitchFamily="-110" charset="-128"/>
                <a:cs typeface="ＭＳ Ｐゴシック" pitchFamily="-110" charset="-128"/>
              </a:rPr>
              <a:t>Chromatids recombine during prophase I. (a) Light micrographs of four homologous chromatids crossing over, or recombining. (b) Line drawing of a) with the four resulting chromatids pulled apart as in anaphase I. (c) Electron micrograph of a different pair of homologous chromosomes recombining in three places (red brackets).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9075B8-198C-CD4D-8656-E8E8C91AE4CD}" type="slidenum">
              <a:rPr lang="en-US" sz="1200"/>
              <a:pPr eaLnBrk="1" hangingPunct="1"/>
              <a:t>18</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 Figure 3.10</a:t>
            </a:r>
            <a:r>
              <a:rPr lang="en-US" sz="1200" kern="1200" dirty="0" smtClean="0">
                <a:solidFill>
                  <a:schemeClr val="tx1"/>
                </a:solidFill>
                <a:effectLst/>
                <a:latin typeface="+mn-lt"/>
                <a:ea typeface="ＭＳ Ｐゴシック" pitchFamily="-110" charset="-128"/>
                <a:cs typeface="ＭＳ Ｐゴシック" pitchFamily="-110" charset="-128"/>
              </a:rPr>
              <a:t> Sea urchin fertilization. (a) One sperm, the small bump with long tail, swam to the egg to begin fertilization. (b) Fertilized eggs have a clear membrane shield to block the entry of other sperm. You can watch a real movie online: </a:t>
            </a:r>
            <a:r>
              <a:rPr lang="en-US" sz="1200" u="sng" kern="1200" dirty="0" smtClean="0">
                <a:solidFill>
                  <a:schemeClr val="tx1"/>
                </a:solidFill>
                <a:effectLst/>
                <a:latin typeface="+mn-lt"/>
                <a:ea typeface="ＭＳ Ｐゴシック" pitchFamily="-110" charset="-128"/>
                <a:cs typeface="ＭＳ Ｐゴシック" pitchFamily="-110" charset="-128"/>
                <a:hlinkClick r:id="rId3"/>
              </a:rPr>
              <a:t>http://www.youtube.com/watch?v=T6BtSMerBmw</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BDAF87-C33B-D743-9015-092EEFDBAAC2}" type="slidenum">
              <a:rPr lang="en-US" sz="1200"/>
              <a:pPr eaLnBrk="1" hangingPunct="1"/>
              <a:t>19</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ELSI Figure 3.1</a:t>
            </a:r>
            <a:r>
              <a:rPr lang="en-US" sz="1200" kern="1200" dirty="0" smtClean="0">
                <a:solidFill>
                  <a:schemeClr val="tx1"/>
                </a:solidFill>
                <a:effectLst/>
                <a:latin typeface="+mn-lt"/>
                <a:ea typeface="ＭＳ Ｐゴシック" pitchFamily="-110" charset="-128"/>
                <a:cs typeface="ＭＳ Ｐゴシック" pitchFamily="-110" charset="-128"/>
              </a:rPr>
              <a:t> Impressionist painter Vincent Van Gogh. His famous way of seeing the world  (in the self-portrait on the left) may have been the consequence of genetic imperfections. Photo of the artist (right) taken about 1886.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655CDA-32A9-5041-95AA-E06C438EBC63}" type="slidenum">
              <a:rPr lang="en-US" sz="1200"/>
              <a:pPr eaLnBrk="1" hangingPunct="1"/>
              <a:t>20</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3.11</a:t>
            </a:r>
            <a:r>
              <a:rPr lang="en-US" sz="1200" kern="1200" dirty="0" smtClean="0">
                <a:solidFill>
                  <a:schemeClr val="tx1"/>
                </a:solidFill>
                <a:effectLst/>
                <a:latin typeface="+mn-lt"/>
                <a:ea typeface="ＭＳ Ｐゴシック" pitchFamily="-110" charset="-128"/>
                <a:cs typeface="ＭＳ Ｐゴシック" pitchFamily="-110" charset="-128"/>
              </a:rPr>
              <a:t> Flower parts. (a) Pink pea flower with reproductive parts hidden</a:t>
            </a:r>
            <a:r>
              <a:rPr lang="en-US" sz="1200" kern="1200" baseline="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inside. (b) Open flower (not a pea species) with reproductive</a:t>
            </a:r>
            <a:r>
              <a:rPr lang="en-US" sz="1200" kern="1200" baseline="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parts exposed and labeled.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2F1964-6F27-3D41-9169-612C1F3EB372}" type="slidenum">
              <a:rPr lang="en-US" sz="1200"/>
              <a:pPr eaLnBrk="1" hangingPunct="1"/>
              <a:t>21</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3.12</a:t>
            </a:r>
            <a:r>
              <a:rPr lang="en-US" sz="1200" kern="1200" dirty="0" smtClean="0">
                <a:solidFill>
                  <a:schemeClr val="tx1"/>
                </a:solidFill>
                <a:effectLst/>
                <a:latin typeface="+mn-lt"/>
                <a:ea typeface="ＭＳ Ｐゴシック" pitchFamily="-110" charset="-128"/>
                <a:cs typeface="ＭＳ Ｐゴシック" pitchFamily="-110" charset="-128"/>
              </a:rPr>
              <a:t> Pea plant life cycle and parts of a seed. (a) Diagram of pea life cycle including self-fertilization. (b) Photomicrograph of thin, blue-stained pollen tubes fertilizing eggs (larger  blue circles). (c) Like peas, peanuts contain paired embryonic leaves and a root inside.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1BAB26-74A2-6C4C-9E2A-15C0CCE06B4F}" type="slidenum">
              <a:rPr lang="en-US" sz="1200"/>
              <a:pPr eaLnBrk="1" hangingPunct="1"/>
              <a:t>22</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 </a:t>
            </a:r>
            <a:r>
              <a:rPr lang="en-US" sz="1200" kern="1200" dirty="0" smtClean="0">
                <a:solidFill>
                  <a:schemeClr val="tx1"/>
                </a:solidFill>
                <a:effectLst/>
                <a:latin typeface="+mn-lt"/>
                <a:ea typeface="ＭＳ Ｐゴシック" pitchFamily="-110" charset="-128"/>
                <a:cs typeface="ＭＳ Ｐゴシック" pitchFamily="-110" charset="-128"/>
              </a:rPr>
              <a:t>Distribution of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volumes. The volumes of many individual cells were determined by measuring electron micrographs of cells.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079017-C8CD-3743-9BA9-E7676E2E53C4}" type="slidenum">
              <a:rPr lang="en-US" sz="120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3.13</a:t>
            </a:r>
            <a:r>
              <a:rPr lang="en-US" sz="1200" kern="1200" dirty="0" smtClean="0">
                <a:solidFill>
                  <a:schemeClr val="tx1"/>
                </a:solidFill>
                <a:effectLst/>
                <a:latin typeface="+mn-lt"/>
                <a:ea typeface="ＭＳ Ｐゴシック" pitchFamily="-110" charset="-128"/>
                <a:cs typeface="ＭＳ Ｐゴシック" pitchFamily="-110" charset="-128"/>
              </a:rPr>
              <a:t> Mendel’s first breeding results. (a) Pollen from true-breeding green pea plants and eggs from true-breeding yellow pea plants produced only yellow seeds. (b) The reciprocal cross also produced only yellow seeds.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CD3C9E-EDED-5F4E-BCCC-E96334A4CB01}" type="slidenum">
              <a:rPr lang="en-US" sz="1200"/>
              <a:pPr eaLnBrk="1" hangingPunct="1"/>
              <a:t>23</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3.14 </a:t>
            </a:r>
            <a:r>
              <a:rPr lang="en-US" sz="1200" kern="1200" dirty="0" smtClean="0">
                <a:solidFill>
                  <a:schemeClr val="tx1"/>
                </a:solidFill>
                <a:effectLst/>
                <a:latin typeface="+mn-lt"/>
                <a:ea typeface="ＭＳ Ｐゴシック" pitchFamily="-110" charset="-128"/>
                <a:cs typeface="ＭＳ Ｐゴシック" pitchFamily="-110" charset="-128"/>
              </a:rPr>
              <a:t>Mendel’s second experiments started with F</a:t>
            </a:r>
            <a:r>
              <a:rPr lang="en-US" sz="1200" kern="1200" baseline="-25000" dirty="0" smtClean="0">
                <a:solidFill>
                  <a:schemeClr val="tx1"/>
                </a:solidFill>
                <a:effectLst/>
                <a:latin typeface="+mn-lt"/>
                <a:ea typeface="ＭＳ Ｐゴシック" pitchFamily="-110" charset="-128"/>
                <a:cs typeface="ＭＳ Ｐゴシック" pitchFamily="-110" charset="-128"/>
              </a:rPr>
              <a:t>1</a:t>
            </a:r>
            <a:r>
              <a:rPr lang="en-US" sz="1200" kern="1200" dirty="0" smtClean="0">
                <a:solidFill>
                  <a:schemeClr val="tx1"/>
                </a:solidFill>
                <a:effectLst/>
                <a:latin typeface="+mn-lt"/>
                <a:ea typeface="ＭＳ Ｐゴシック" pitchFamily="-110" charset="-128"/>
                <a:cs typeface="ＭＳ Ｐゴシック" pitchFamily="-110" charset="-128"/>
              </a:rPr>
              <a:t> seeds (second generation) from Figure 3.13. Plants derived from yellow F</a:t>
            </a:r>
            <a:r>
              <a:rPr lang="en-US" sz="1200" kern="1200" baseline="-25000" dirty="0" smtClean="0">
                <a:solidFill>
                  <a:schemeClr val="tx1"/>
                </a:solidFill>
                <a:effectLst/>
                <a:latin typeface="+mn-lt"/>
                <a:ea typeface="ＭＳ Ｐゴシック" pitchFamily="-110" charset="-128"/>
                <a:cs typeface="ＭＳ Ｐゴシック" pitchFamily="-110" charset="-128"/>
              </a:rPr>
              <a:t>1</a:t>
            </a:r>
            <a:r>
              <a:rPr lang="en-US" sz="1200" kern="1200" dirty="0" smtClean="0">
                <a:solidFill>
                  <a:schemeClr val="tx1"/>
                </a:solidFill>
                <a:effectLst/>
                <a:latin typeface="+mn-lt"/>
                <a:ea typeface="ＭＳ Ｐゴシック" pitchFamily="-110" charset="-128"/>
                <a:cs typeface="ＭＳ Ｐゴシック" pitchFamily="-110" charset="-128"/>
              </a:rPr>
              <a:t> seeds were self-crossed and the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seeds were quantified for pea color.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23A43F-1E90-E34F-B050-6CC4CDE95685}" type="slidenum">
              <a:rPr lang="en-US" sz="1200"/>
              <a:pPr eaLnBrk="1" hangingPunct="1"/>
              <a:t>24</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Table 3.2 </a:t>
            </a:r>
            <a:r>
              <a:rPr lang="en-US" sz="1200" dirty="0" smtClean="0">
                <a:latin typeface="Times New Roman"/>
                <a:cs typeface="Times New Roman"/>
              </a:rPr>
              <a:t>Multi-generational results from mating true-breeding yellow and green pea plants. </a:t>
            </a:r>
            <a:endParaRPr lang="en-US" dirty="0">
              <a:latin typeface="Calibri" charset="0"/>
              <a:ea typeface="ＭＳ Ｐゴシック" charset="0"/>
              <a:cs typeface="ＭＳ Ｐゴシック" charset="0"/>
            </a:endParaRPr>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258BCF-62CA-C04B-BA26-4497CCF24905}" type="slidenum">
              <a:rPr lang="en-US" sz="1200"/>
              <a:pPr eaLnBrk="1" hangingPunct="1"/>
              <a:t>25</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smtClean="0">
                <a:latin typeface="Times New Roman"/>
                <a:cs typeface="Times New Roman"/>
              </a:rPr>
              <a:t>Table 3.3</a:t>
            </a:r>
            <a:r>
              <a:rPr lang="en-US" sz="1200" dirty="0" smtClean="0">
                <a:latin typeface="Times New Roman"/>
                <a:cs typeface="Times New Roman"/>
              </a:rPr>
              <a:t> Multi-generational results from mating true-breeding smooth and wrinkled pea plants.</a:t>
            </a:r>
            <a:endParaRPr lang="en-US" sz="1200" dirty="0">
              <a:latin typeface="Times New Roman"/>
              <a:cs typeface="Times New Roman"/>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3A378A-18C5-F243-809E-C48DB90B93E1}" type="slidenum">
              <a:rPr lang="en-US" sz="1200"/>
              <a:pPr eaLnBrk="1" hangingPunct="1"/>
              <a:t>26</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smtClean="0">
                <a:latin typeface="Times New Roman"/>
                <a:cs typeface="Times New Roman"/>
              </a:rPr>
              <a:t>Table 3.4</a:t>
            </a:r>
            <a:r>
              <a:rPr lang="en-US" sz="1200" dirty="0" smtClean="0">
                <a:latin typeface="Times New Roman"/>
                <a:cs typeface="Times New Roman"/>
              </a:rPr>
              <a:t> Variation in F</a:t>
            </a:r>
            <a:r>
              <a:rPr lang="en-US" sz="1200" baseline="-25000" dirty="0" smtClean="0">
                <a:latin typeface="Times New Roman"/>
                <a:cs typeface="Times New Roman"/>
              </a:rPr>
              <a:t>2</a:t>
            </a:r>
            <a:r>
              <a:rPr lang="en-US" sz="1200" dirty="0" smtClean="0">
                <a:latin typeface="Times New Roman"/>
                <a:cs typeface="Times New Roman"/>
              </a:rPr>
              <a:t> pea phenotypes from individual </a:t>
            </a:r>
            <a:r>
              <a:rPr lang="en-US" sz="1200" dirty="0" err="1" smtClean="0">
                <a:latin typeface="Times New Roman"/>
                <a:cs typeface="Times New Roman"/>
              </a:rPr>
              <a:t>matings</a:t>
            </a:r>
            <a:r>
              <a:rPr lang="en-US" sz="1200" dirty="0" smtClean="0">
                <a:latin typeface="Times New Roman"/>
                <a:cs typeface="Times New Roman"/>
              </a:rPr>
              <a:t> in two separate experiments. </a:t>
            </a:r>
            <a:endParaRPr lang="en-US" sz="1200" dirty="0">
              <a:latin typeface="Times New Roman"/>
              <a:cs typeface="Times New Roman"/>
            </a:endParaRPr>
          </a:p>
        </p:txBody>
      </p:sp>
      <p:sp>
        <p:nvSpPr>
          <p:cNvPr id="135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EFC26A-9D6C-CD4C-B3C0-2719BA4E7A02}" type="slidenum">
              <a:rPr lang="en-US" sz="1200"/>
              <a:pPr eaLnBrk="1" hangingPunct="1"/>
              <a:t>27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3.15</a:t>
            </a:r>
            <a:r>
              <a:rPr lang="en-US" sz="1200" kern="1200" dirty="0" smtClean="0">
                <a:solidFill>
                  <a:schemeClr val="tx1"/>
                </a:solidFill>
                <a:effectLst/>
                <a:latin typeface="+mn-lt"/>
                <a:ea typeface="ＭＳ Ｐゴシック" pitchFamily="-110" charset="-128"/>
                <a:cs typeface="ＭＳ Ｐゴシック" pitchFamily="-110" charset="-128"/>
              </a:rPr>
              <a:t> Mendel’s 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results from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 plants. For illustration purposes, 24 peas were produced in each generation. Results from self-pollinating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plants are shown as 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peas.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B45DB6-CC1A-7743-8809-4B345D4069A1}" type="slidenum">
              <a:rPr lang="en-US" sz="1200"/>
              <a:pPr eaLnBrk="1" hangingPunct="1"/>
              <a:t>28</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3.16 </a:t>
            </a:r>
            <a:r>
              <a:rPr lang="en-US" sz="1200" kern="1200" dirty="0" smtClean="0">
                <a:solidFill>
                  <a:schemeClr val="tx1"/>
                </a:solidFill>
                <a:effectLst/>
                <a:latin typeface="+mn-lt"/>
                <a:ea typeface="ＭＳ Ｐゴシック" pitchFamily="-110" charset="-128"/>
                <a:cs typeface="ＭＳ Ｐゴシック" pitchFamily="-110" charset="-128"/>
              </a:rPr>
              <a:t>Combining Mendel’s observations with DNA information. From left to right: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seeds and their genotypes shown as homologous chromosomes with colored alleles. The resulting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plants and the 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progeny from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self-pollination. 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heterozygotes are shaded half yellow and half green for illustration purposes and actually appear fully yellow.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63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2978A5-67F0-C549-9144-735162ECCE69}" type="slidenum">
              <a:rPr lang="en-US" sz="1200"/>
              <a:pPr eaLnBrk="1" hangingPunct="1"/>
              <a:t>29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3.17 </a:t>
            </a:r>
            <a:r>
              <a:rPr lang="en-US" sz="1200" kern="1200" dirty="0" smtClean="0">
                <a:solidFill>
                  <a:schemeClr val="tx1"/>
                </a:solidFill>
                <a:effectLst/>
                <a:latin typeface="+mn-lt"/>
                <a:ea typeface="ＭＳ Ｐゴシック" pitchFamily="-110" charset="-128"/>
                <a:cs typeface="ＭＳ Ｐゴシック" pitchFamily="-110" charset="-128"/>
              </a:rPr>
              <a:t>Chance events cause variations from the expected ratios in Table 3.3. Whether a particular pollen grain will land on the stigma is random, as is the particular egg to be fertilized. Parental heterozygous peas are shaded half yellow and half green for illustration purposes but actually appear fully yellow.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A1943-1DF4-DE4A-A3AA-773272A8E5D4}" type="slidenum">
              <a:rPr lang="en-US" sz="1200"/>
              <a:pPr eaLnBrk="1" hangingPunct="1"/>
              <a:t>30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0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3.18</a:t>
            </a:r>
            <a:r>
              <a:rPr lang="en-US" sz="1200" kern="1200" dirty="0" smtClean="0">
                <a:solidFill>
                  <a:schemeClr val="tx1"/>
                </a:solidFill>
                <a:effectLst/>
                <a:latin typeface="+mn-lt"/>
                <a:ea typeface="ＭＳ Ｐゴシック" pitchFamily="-110" charset="-128"/>
                <a:cs typeface="ＭＳ Ｐゴシック" pitchFamily="-110" charset="-128"/>
              </a:rPr>
              <a:t> A </a:t>
            </a:r>
            <a:r>
              <a:rPr lang="en-US" sz="1200" kern="1200" dirty="0" err="1" smtClean="0">
                <a:solidFill>
                  <a:schemeClr val="tx1"/>
                </a:solidFill>
                <a:effectLst/>
                <a:latin typeface="+mn-lt"/>
                <a:ea typeface="ＭＳ Ｐゴシック" pitchFamily="-110" charset="-128"/>
                <a:cs typeface="ＭＳ Ｐゴシック" pitchFamily="-110" charset="-128"/>
              </a:rPr>
              <a:t>Punnett</a:t>
            </a:r>
            <a:r>
              <a:rPr lang="en-US" sz="1200" kern="1200" dirty="0" smtClean="0">
                <a:solidFill>
                  <a:schemeClr val="tx1"/>
                </a:solidFill>
                <a:effectLst/>
                <a:latin typeface="+mn-lt"/>
                <a:ea typeface="ＭＳ Ｐゴシック" pitchFamily="-110" charset="-128"/>
                <a:cs typeface="ＭＳ Ｐゴシック" pitchFamily="-110" charset="-128"/>
              </a:rPr>
              <a:t> square. Genotype and phenotype outcome for mating two heterozygotes. Gamete genotypes are placed outside the boxes and pea genotypes placed inside the boxes. Phenotypes are represented by the yellow or green colored squares.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00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D03C35-2697-5444-BD19-E7B99FA5E2BF}" type="slidenum">
              <a:rPr lang="en-US" sz="1200"/>
              <a:pPr eaLnBrk="1" hangingPunct="1"/>
              <a:t>31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smtClean="0">
                <a:latin typeface="Times New Roman"/>
                <a:cs typeface="Times New Roman"/>
              </a:rPr>
              <a:t>Table 3.5</a:t>
            </a:r>
            <a:r>
              <a:rPr lang="en-US" sz="1200" dirty="0" smtClean="0">
                <a:latin typeface="Times New Roman"/>
                <a:cs typeface="Times New Roman"/>
              </a:rPr>
              <a:t> Ratio of pea genotypes for </a:t>
            </a:r>
            <a:r>
              <a:rPr lang="en-US" sz="1200" i="1" dirty="0" smtClean="0">
                <a:latin typeface="Times New Roman"/>
                <a:cs typeface="Times New Roman"/>
              </a:rPr>
              <a:t>n</a:t>
            </a:r>
            <a:r>
              <a:rPr lang="en-US" sz="1200" dirty="0" smtClean="0">
                <a:latin typeface="Times New Roman"/>
                <a:cs typeface="Times New Roman"/>
              </a:rPr>
              <a:t> future generations. </a:t>
            </a:r>
            <a:endParaRPr lang="en-US" sz="1200" dirty="0">
              <a:latin typeface="Times New Roman"/>
              <a:cs typeface="Times New Roman"/>
            </a:endParaRPr>
          </a:p>
        </p:txBody>
      </p:sp>
      <p:sp>
        <p:nvSpPr>
          <p:cNvPr id="215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AF0C65-AB6B-EB4A-9A5E-325812CC1DCF}" type="slidenum">
              <a:rPr lang="en-US" sz="1200"/>
              <a:pPr eaLnBrk="1" hangingPunct="1"/>
              <a:t>32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a:t>
            </a:r>
            <a:r>
              <a:rPr lang="en-US" sz="1200" kern="1200" dirty="0" smtClean="0">
                <a:solidFill>
                  <a:schemeClr val="tx1"/>
                </a:solidFill>
                <a:effectLst/>
                <a:latin typeface="+mn-lt"/>
                <a:ea typeface="ＭＳ Ｐゴシック" pitchFamily="-110" charset="-128"/>
                <a:cs typeface="ＭＳ Ｐゴシック" pitchFamily="-110" charset="-128"/>
              </a:rPr>
              <a:t> Factors that affect bacterial growth rate. One strain of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was grown in two flasks at the two indicated temperatures (left), and at time 0 they were rapidly diluted and warmed to 37º C (right). Dry weight indicates the mass of cells after they were completely dehydrated. Open circles indicate cells initially grown at 30º C and closed circles indicate cells initially grown at 25º C.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27CFDB-2AD2-1743-88D4-81D6E5ED25E8}" type="slidenum">
              <a:rPr lang="en-US" sz="1200"/>
              <a:pPr eaLnBrk="1" hangingPunct="1"/>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3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3.19 </a:t>
            </a:r>
            <a:r>
              <a:rPr lang="en-US" sz="1200" kern="1200" dirty="0" smtClean="0">
                <a:solidFill>
                  <a:schemeClr val="tx1"/>
                </a:solidFill>
                <a:effectLst/>
                <a:latin typeface="+mn-lt"/>
                <a:ea typeface="ＭＳ Ｐゴシック" pitchFamily="-110" charset="-128"/>
                <a:cs typeface="ＭＳ Ｐゴシック" pitchFamily="-110" charset="-128"/>
              </a:rPr>
              <a:t>Two generations after mating YYSS x </a:t>
            </a:r>
            <a:r>
              <a:rPr lang="en-US" sz="1200" kern="1200" dirty="0" err="1" smtClean="0">
                <a:solidFill>
                  <a:schemeClr val="tx1"/>
                </a:solidFill>
                <a:effectLst/>
                <a:latin typeface="+mn-lt"/>
                <a:ea typeface="ＭＳ Ｐゴシック" pitchFamily="-110" charset="-128"/>
                <a:cs typeface="ＭＳ Ｐゴシック" pitchFamily="-110" charset="-128"/>
              </a:rPr>
              <a:t>yyss</a:t>
            </a:r>
            <a:r>
              <a:rPr lang="en-US" sz="1200" kern="1200" dirty="0" smtClean="0">
                <a:solidFill>
                  <a:schemeClr val="tx1"/>
                </a:solidFill>
                <a:effectLst/>
                <a:latin typeface="+mn-lt"/>
                <a:ea typeface="ＭＳ Ｐゴシック" pitchFamily="-110" charset="-128"/>
                <a:cs typeface="ＭＳ Ｐゴシック" pitchFamily="-110" charset="-128"/>
              </a:rPr>
              <a:t> plants. Wrinkled is depicted as gridded peas. Numbers under the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peas are Mendel’s published results. Y is dominant yellow; S is dominant smooth.</a:t>
            </a:r>
            <a:r>
              <a:rPr lang="en-US" dirty="0" smtClean="0">
                <a:effectLst/>
              </a:rPr>
              <a:t> </a:t>
            </a:r>
            <a:endParaRPr lang="en-US" dirty="0">
              <a:latin typeface="Calibri" charset="0"/>
              <a:ea typeface="ＭＳ Ｐゴシック" charset="0"/>
              <a:cs typeface="ＭＳ Ｐゴシック" charset="0"/>
            </a:endParaRPr>
          </a:p>
        </p:txBody>
      </p:sp>
      <p:sp>
        <p:nvSpPr>
          <p:cNvPr id="233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494649-8BB9-444E-B5FB-4AAFC434A1B0}" type="slidenum">
              <a:rPr lang="en-US" sz="1200"/>
              <a:pPr eaLnBrk="1" hangingPunct="1"/>
              <a:t>33</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3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3.20</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kern="1200" dirty="0" err="1" smtClean="0">
                <a:solidFill>
                  <a:schemeClr val="tx1"/>
                </a:solidFill>
                <a:effectLst/>
                <a:latin typeface="+mn-lt"/>
                <a:ea typeface="ＭＳ Ｐゴシック" pitchFamily="-110" charset="-128"/>
                <a:cs typeface="ＭＳ Ｐゴシック" pitchFamily="-110" charset="-128"/>
              </a:rPr>
              <a:t>Punnett</a:t>
            </a:r>
            <a:r>
              <a:rPr lang="en-US" sz="1200" kern="1200" dirty="0" smtClean="0">
                <a:solidFill>
                  <a:schemeClr val="tx1"/>
                </a:solidFill>
                <a:effectLst/>
                <a:latin typeface="+mn-lt"/>
                <a:ea typeface="ＭＳ Ｐゴシック" pitchFamily="-110" charset="-128"/>
                <a:cs typeface="ＭＳ Ｐゴシック" pitchFamily="-110" charset="-128"/>
              </a:rPr>
              <a:t> square for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peas in Figure 3.19. Genotypes for gametes and the </a:t>
            </a:r>
            <a:r>
              <a:rPr lang="en-US" sz="1200" kern="1200" dirty="0" err="1" smtClean="0">
                <a:solidFill>
                  <a:schemeClr val="tx1"/>
                </a:solidFill>
                <a:effectLst/>
                <a:latin typeface="+mn-lt"/>
                <a:ea typeface="ＭＳ Ｐゴシック" pitchFamily="-110" charset="-128"/>
                <a:cs typeface="ＭＳ Ｐゴシック" pitchFamily="-110" charset="-128"/>
              </a:rPr>
              <a:t>Punnett</a:t>
            </a:r>
            <a:r>
              <a:rPr lang="en-US" sz="1200" kern="1200" dirty="0" smtClean="0">
                <a:solidFill>
                  <a:schemeClr val="tx1"/>
                </a:solidFill>
                <a:effectLst/>
                <a:latin typeface="+mn-lt"/>
                <a:ea typeface="ＭＳ Ｐゴシック" pitchFamily="-110" charset="-128"/>
                <a:cs typeface="ＭＳ Ｐゴシック" pitchFamily="-110" charset="-128"/>
              </a:rPr>
              <a:t> square make it simple to predict the ratios of genotypes and phenotypes from a </a:t>
            </a:r>
            <a:r>
              <a:rPr lang="en-US" sz="1200" kern="1200" dirty="0" err="1" smtClean="0">
                <a:solidFill>
                  <a:schemeClr val="tx1"/>
                </a:solidFill>
                <a:effectLst/>
                <a:latin typeface="+mn-lt"/>
                <a:ea typeface="ＭＳ Ｐゴシック" pitchFamily="-110" charset="-128"/>
                <a:cs typeface="ＭＳ Ｐゴシック" pitchFamily="-110" charset="-128"/>
              </a:rPr>
              <a:t>dihybrid</a:t>
            </a:r>
            <a:r>
              <a:rPr lang="en-US" sz="1200" kern="1200" dirty="0" smtClean="0">
                <a:solidFill>
                  <a:schemeClr val="tx1"/>
                </a:solidFill>
                <a:effectLst/>
                <a:latin typeface="+mn-lt"/>
                <a:ea typeface="ＭＳ Ｐゴシック" pitchFamily="-110" charset="-128"/>
                <a:cs typeface="ＭＳ Ｐゴシック" pitchFamily="-110" charset="-128"/>
              </a:rPr>
              <a:t> cross of </a:t>
            </a:r>
            <a:r>
              <a:rPr lang="en-US" sz="1200" kern="1200" dirty="0" err="1" smtClean="0">
                <a:solidFill>
                  <a:schemeClr val="tx1"/>
                </a:solidFill>
                <a:effectLst/>
                <a:latin typeface="+mn-lt"/>
                <a:ea typeface="ＭＳ Ｐゴシック" pitchFamily="-110" charset="-128"/>
                <a:cs typeface="ＭＳ Ｐゴシック" pitchFamily="-110" charset="-128"/>
              </a:rPr>
              <a:t>YySs</a:t>
            </a:r>
            <a:r>
              <a:rPr lang="en-US" sz="1200" kern="1200" dirty="0" smtClean="0">
                <a:solidFill>
                  <a:schemeClr val="tx1"/>
                </a:solidFill>
                <a:effectLst/>
                <a:latin typeface="+mn-lt"/>
                <a:ea typeface="ＭＳ Ｐゴシック" pitchFamily="-110" charset="-128"/>
                <a:cs typeface="ＭＳ Ｐゴシック" pitchFamily="-110" charset="-128"/>
              </a:rPr>
              <a:t> x </a:t>
            </a:r>
            <a:r>
              <a:rPr lang="en-US" sz="1200" kern="1200" dirty="0" err="1" smtClean="0">
                <a:solidFill>
                  <a:schemeClr val="tx1"/>
                </a:solidFill>
                <a:effectLst/>
                <a:latin typeface="+mn-lt"/>
                <a:ea typeface="ＭＳ Ｐゴシック" pitchFamily="-110" charset="-128"/>
                <a:cs typeface="ＭＳ Ｐゴシック" pitchFamily="-110" charset="-128"/>
              </a:rPr>
              <a:t>YySs</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53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5F39C2-BADE-794A-A63A-CE7268280AD4}" type="slidenum">
              <a:rPr lang="en-US" sz="1200"/>
              <a:pPr eaLnBrk="1" hangingPunct="1"/>
              <a:t>34</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0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ELSI Figure 3.2 </a:t>
            </a:r>
            <a:r>
              <a:rPr lang="en-US" sz="1200" kern="1200" dirty="0" smtClean="0">
                <a:solidFill>
                  <a:schemeClr val="tx1"/>
                </a:solidFill>
                <a:effectLst/>
                <a:latin typeface="+mn-lt"/>
                <a:ea typeface="ＭＳ Ｐゴシック" pitchFamily="-110" charset="-128"/>
                <a:cs typeface="ＭＳ Ｐゴシック" pitchFamily="-110" charset="-128"/>
              </a:rPr>
              <a:t>Which pattern of dots best represents randomness?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70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CFD055-6976-1146-AD41-4316B33B9417}" type="slidenum">
              <a:rPr lang="en-US" sz="1200"/>
              <a:pPr eaLnBrk="1" hangingPunct="1"/>
              <a:t>35</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Table ELSI 3.2.1: </a:t>
            </a:r>
            <a:r>
              <a:rPr lang="en-US">
                <a:latin typeface="Calibri" charset="0"/>
                <a:ea typeface="ＭＳ Ｐゴシック" charset="0"/>
                <a:cs typeface="ＭＳ Ｐゴシック" charset="0"/>
              </a:rPr>
              <a:t>Odds of dying by different causes. </a:t>
            </a:r>
          </a:p>
        </p:txBody>
      </p:sp>
      <p:sp>
        <p:nvSpPr>
          <p:cNvPr id="286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5510AB-4FB6-2944-B3D6-2DA2655ED7FC}" type="slidenum">
              <a:rPr lang="en-US" sz="1200"/>
              <a:pPr eaLnBrk="1" hangingPunct="1"/>
              <a:t>36</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8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3.21</a:t>
            </a:r>
            <a:r>
              <a:rPr lang="en-US" sz="1200" kern="1200" dirty="0" smtClean="0">
                <a:solidFill>
                  <a:schemeClr val="tx1"/>
                </a:solidFill>
                <a:effectLst/>
                <a:latin typeface="+mn-lt"/>
                <a:ea typeface="ＭＳ Ｐゴシック" pitchFamily="-110" charset="-128"/>
                <a:cs typeface="ＭＳ Ｐゴシック" pitchFamily="-110" charset="-128"/>
              </a:rPr>
              <a:t> 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progeny from smooth, yellow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peas. Smooth, yellow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peas from Figure 3.19 were germinated and self-pollinated. Mendel’s 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results are tabulated at the bottom.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88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49A5F1-69AD-FC44-951A-F5184BE92205}" type="slidenum">
              <a:rPr lang="en-US" sz="1200"/>
              <a:pPr eaLnBrk="1" hangingPunct="1"/>
              <a:t>37</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9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3.22 </a:t>
            </a:r>
            <a:r>
              <a:rPr lang="en-US" sz="1200" kern="1200" dirty="0" smtClean="0">
                <a:solidFill>
                  <a:schemeClr val="tx1"/>
                </a:solidFill>
                <a:effectLst/>
                <a:latin typeface="+mn-lt"/>
                <a:ea typeface="ＭＳ Ｐゴシック" pitchFamily="-110" charset="-128"/>
                <a:cs typeface="ＭＳ Ｐゴシック" pitchFamily="-110" charset="-128"/>
              </a:rPr>
              <a:t>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progeny from self-pollenated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peas. (a) Wrinkled, yellow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peas from Figure 3.19 were germinated and self-pollinated. Mendel’s F</a:t>
            </a:r>
            <a:r>
              <a:rPr lang="en-US" sz="1200" kern="1200" baseline="-25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results are tabulated at the bottom. (b) Similar experiment using smooth, green F</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peas. </a:t>
            </a:r>
            <a:endParaRPr lang="en-US" dirty="0">
              <a:latin typeface="Calibri" charset="0"/>
              <a:ea typeface="ＭＳ Ｐゴシック" charset="0"/>
              <a:cs typeface="ＭＳ Ｐゴシック" charset="0"/>
            </a:endParaRPr>
          </a:p>
        </p:txBody>
      </p:sp>
      <p:sp>
        <p:nvSpPr>
          <p:cNvPr id="299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48F38F-7550-1042-8DE6-8FFC5ADAC9A4}" type="slidenum">
              <a:rPr lang="en-US" sz="1200"/>
              <a:pPr eaLnBrk="1" hangingPunct="1"/>
              <a:t>38</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1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3.23 </a:t>
            </a:r>
            <a:r>
              <a:rPr lang="en-US" sz="1200" kern="1200" dirty="0" smtClean="0">
                <a:solidFill>
                  <a:schemeClr val="tx1"/>
                </a:solidFill>
                <a:effectLst/>
                <a:latin typeface="+mn-lt"/>
                <a:ea typeface="ＭＳ Ｐゴシック" pitchFamily="-110" charset="-128"/>
                <a:cs typeface="ＭＳ Ｐゴシック" pitchFamily="-110" charset="-128"/>
              </a:rPr>
              <a:t>Meiosis produces every possible gamete genotype. The laws of independent assortment and segregation ensure that every possible combination of chromosomes is produced. Centromeres are enlarged for emphasis.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11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87568C-5E4B-6849-BEE8-E9898C1C9F38}" type="slidenum">
              <a:rPr lang="en-US" sz="1200"/>
              <a:pPr eaLnBrk="1" hangingPunct="1"/>
              <a:t>39</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5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10" charset="-128"/>
                <a:cs typeface="ＭＳ Ｐゴシック" pitchFamily="-110" charset="-128"/>
              </a:rPr>
              <a:t>Figure 3.24 </a:t>
            </a:r>
            <a:r>
              <a:rPr lang="en-US" sz="1200" kern="1200" dirty="0" smtClean="0">
                <a:solidFill>
                  <a:schemeClr val="tx1"/>
                </a:solidFill>
                <a:effectLst/>
                <a:latin typeface="+mn-lt"/>
                <a:ea typeface="ＭＳ Ｐゴシック" pitchFamily="-110" charset="-128"/>
                <a:cs typeface="ＭＳ Ｐゴシック" pitchFamily="-110" charset="-128"/>
              </a:rPr>
              <a:t>The botanist monk </a:t>
            </a:r>
            <a:r>
              <a:rPr lang="en-US" sz="1200" kern="1200" dirty="0" err="1" smtClean="0">
                <a:solidFill>
                  <a:schemeClr val="tx1"/>
                </a:solidFill>
                <a:effectLst/>
                <a:latin typeface="+mn-lt"/>
                <a:ea typeface="ＭＳ Ｐゴシック" pitchFamily="-110" charset="-128"/>
                <a:cs typeface="ＭＳ Ｐゴシック" pitchFamily="-110" charset="-128"/>
              </a:rPr>
              <a:t>Gregor</a:t>
            </a:r>
            <a:r>
              <a:rPr lang="en-US" sz="1200" kern="1200" dirty="0" smtClean="0">
                <a:solidFill>
                  <a:schemeClr val="tx1"/>
                </a:solidFill>
                <a:effectLst/>
                <a:latin typeface="+mn-lt"/>
                <a:ea typeface="ＭＳ Ｐゴシック" pitchFamily="-110" charset="-128"/>
                <a:cs typeface="ＭＳ Ｐゴシック" pitchFamily="-110" charset="-128"/>
              </a:rPr>
              <a:t> Mendel. Group photograph of the Augustinian friars at the Abbey of St. Thomas in about 1862. Mendel is holding a </a:t>
            </a:r>
            <a:r>
              <a:rPr lang="en-US" sz="1200" i="1" kern="1200" dirty="0" smtClean="0">
                <a:solidFill>
                  <a:schemeClr val="tx1"/>
                </a:solidFill>
                <a:effectLst/>
                <a:latin typeface="+mn-lt"/>
                <a:ea typeface="ＭＳ Ｐゴシック" pitchFamily="-110" charset="-128"/>
                <a:cs typeface="ＭＳ Ｐゴシック" pitchFamily="-110" charset="-128"/>
              </a:rPr>
              <a:t>Fuchsia</a:t>
            </a:r>
            <a:r>
              <a:rPr lang="en-US" sz="1200" kern="1200" dirty="0" smtClean="0">
                <a:solidFill>
                  <a:schemeClr val="tx1"/>
                </a:solidFill>
                <a:effectLst/>
                <a:latin typeface="+mn-lt"/>
                <a:ea typeface="ＭＳ Ｐゴシック" pitchFamily="-110" charset="-128"/>
                <a:cs typeface="ＭＳ Ｐゴシック" pitchFamily="-110" charset="-128"/>
              </a:rPr>
              <a:t> clipping, his favorite plant. </a:t>
            </a:r>
            <a:r>
              <a:rPr lang="en-US" sz="1200" b="1" kern="1200" dirty="0" smtClean="0">
                <a:solidFill>
                  <a:schemeClr val="tx1"/>
                </a:solidFill>
                <a:effectLst/>
                <a:latin typeface="+mn-lt"/>
                <a:ea typeface="ＭＳ Ｐゴシック" pitchFamily="-110" charset="-128"/>
                <a:cs typeface="ＭＳ Ｐゴシック" pitchFamily="-110" charset="-128"/>
              </a:rPr>
              <a:t>From: </a:t>
            </a:r>
            <a:r>
              <a:rPr lang="en-US" sz="1200" b="1" u="sng" kern="1200" dirty="0" smtClean="0">
                <a:solidFill>
                  <a:schemeClr val="tx1"/>
                </a:solidFill>
                <a:effectLst/>
                <a:latin typeface="+mn-lt"/>
                <a:ea typeface="ＭＳ Ｐゴシック" pitchFamily="-110" charset="-128"/>
                <a:cs typeface="ＭＳ Ｐゴシック" pitchFamily="-110" charset="-128"/>
                <a:hlinkClick r:id="rId3"/>
              </a:rPr>
              <a:t>http://www.fieldmuseum.org/mendel/gallery.asp</a:t>
            </a:r>
            <a:r>
              <a:rPr lang="en-US" sz="1200" b="1" kern="1200" dirty="0" smtClean="0">
                <a:solidFill>
                  <a:schemeClr val="tx1"/>
                </a:solidFill>
                <a:effectLst/>
                <a:latin typeface="+mn-lt"/>
                <a:ea typeface="ＭＳ Ｐゴシック" pitchFamily="-110" charset="-128"/>
                <a:cs typeface="ＭＳ Ｐゴシック" pitchFamily="-110" charset="-128"/>
              </a:rPr>
              <a:t> </a:t>
            </a:r>
            <a:endParaRPr lang="en-US" sz="1200" kern="1200" dirty="0" smtClean="0">
              <a:solidFill>
                <a:schemeClr val="tx1"/>
              </a:solidFill>
              <a:effectLst/>
              <a:latin typeface="+mn-lt"/>
              <a:ea typeface="ＭＳ Ｐゴシック" pitchFamily="-110" charset="-128"/>
              <a:cs typeface="ＭＳ Ｐゴシック" pitchFamily="-110" charset="-128"/>
            </a:endParaRPr>
          </a:p>
          <a:p>
            <a:r>
              <a:rPr lang="en-US" dirty="0" smtClean="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sp>
        <p:nvSpPr>
          <p:cNvPr id="325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65A772-D55D-B344-9A37-C9B73DBC4624}" type="slidenum">
              <a:rPr lang="en-US" sz="1200"/>
              <a:pPr eaLnBrk="1" hangingPunct="1"/>
              <a:t>40</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3.25 </a:t>
            </a:r>
            <a:r>
              <a:rPr lang="en-US" sz="1200" kern="1200" dirty="0" smtClean="0">
                <a:solidFill>
                  <a:schemeClr val="tx1"/>
                </a:solidFill>
                <a:effectLst/>
                <a:latin typeface="+mn-lt"/>
                <a:ea typeface="ＭＳ Ｐゴシック" pitchFamily="-110" charset="-128"/>
                <a:cs typeface="ＭＳ Ｐゴシック" pitchFamily="-110" charset="-128"/>
              </a:rPr>
              <a:t>Electron micrograph of influenza A virus. Pill-shaped viruses reveal their membrane wrappers studded with small spikes of viral proteins. Colors do not reflect biological appearance.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A148EC-DB31-AD4A-BF0A-40C6DA68D2E2}" type="slidenum">
              <a:rPr lang="en-US" sz="1200"/>
              <a:pPr eaLnBrk="1" hangingPunct="1"/>
              <a:t>42</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Figure 3.25h </a:t>
            </a:r>
            <a:r>
              <a:rPr lang="en-US">
                <a:latin typeface="Calibri" charset="0"/>
                <a:ea typeface="ＭＳ Ｐゴシック" charset="0"/>
                <a:cs typeface="ＭＳ Ｐゴシック" charset="0"/>
              </a:rPr>
              <a:t>Schematic diagram of double virus infection and genomic recombination.</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CA51E7-C690-8546-B4A0-1591F0E7D9B1}" type="slidenum">
              <a:rPr lang="en-US" sz="1200"/>
              <a:pPr eaLnBrk="1" hangingPunct="1"/>
              <a:t>43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BME 3.1.1</a:t>
            </a:r>
            <a:r>
              <a:rPr lang="en-US" sz="1200" kern="1200" dirty="0" smtClean="0">
                <a:solidFill>
                  <a:schemeClr val="tx1"/>
                </a:solidFill>
                <a:effectLst/>
                <a:latin typeface="+mn-lt"/>
                <a:ea typeface="ＭＳ Ｐゴシック" pitchFamily="-110" charset="-128"/>
                <a:cs typeface="ＭＳ Ｐゴシック" pitchFamily="-110" charset="-128"/>
              </a:rPr>
              <a:t> The shaded area is the proportion of cells with volumes between 0.5 and 0.7 µm</a:t>
            </a:r>
            <a:r>
              <a:rPr lang="en-US" sz="1200" kern="1200" baseline="30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AA37AC-E1B7-0E45-B61B-BB7DEA7BC187}" type="slidenum">
              <a:rPr lang="en-US" sz="1200"/>
              <a:pPr eaLnBrk="1" hangingPunct="1"/>
              <a:t>5</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3.26 </a:t>
            </a:r>
            <a:r>
              <a:rPr lang="en-US" sz="1200" kern="1200" dirty="0" smtClean="0">
                <a:solidFill>
                  <a:schemeClr val="tx1"/>
                </a:solidFill>
                <a:effectLst/>
                <a:latin typeface="+mn-lt"/>
                <a:ea typeface="ＭＳ Ｐゴシック" pitchFamily="-110" charset="-128"/>
                <a:cs typeface="ＭＳ Ｐゴシック" pitchFamily="-110" charset="-128"/>
              </a:rPr>
              <a:t>Public health poster circa 1920. Influenza was more lethal than World War I, as indicated by the soldier leading the death march.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5E196C-9E20-A945-9A36-37C51E11638F}" type="slidenum">
              <a:rPr lang="en-US" sz="1200"/>
              <a:pPr eaLnBrk="1" hangingPunct="1"/>
              <a:t>44</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3.27 </a:t>
            </a:r>
            <a:r>
              <a:rPr lang="en-US" sz="1200" kern="1200" dirty="0" smtClean="0">
                <a:solidFill>
                  <a:schemeClr val="tx1"/>
                </a:solidFill>
                <a:effectLst/>
                <a:latin typeface="+mn-lt"/>
                <a:ea typeface="ＭＳ Ｐゴシック" pitchFamily="-110" charset="-128"/>
                <a:cs typeface="ＭＳ Ｐゴシック" pitchFamily="-110" charset="-128"/>
              </a:rPr>
              <a:t>False sense of security. (a) People in 1918 wore masks to prevent flu but it still infected 1/3 of the global population. (b) Fear of swine flu in 2009-10 caused many travelers to wear masks even though hand washing is the most effective way to prevent infection.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5A96E8-927F-8040-BC0A-659D81821DA0}" type="slidenum">
              <a:rPr lang="en-US" sz="1200"/>
              <a:pPr eaLnBrk="1" hangingPunct="1"/>
              <a:t>45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AA37AC-E1B7-0E45-B61B-BB7DEA7BC187}" type="slidenum">
              <a:rPr lang="en-US" sz="1200"/>
              <a:pPr eaLnBrk="1" hangingPunct="1"/>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BME Figure 3.1</a:t>
            </a:r>
            <a:r>
              <a:rPr lang="en-US">
                <a:latin typeface="Calibri" charset="0"/>
                <a:ea typeface="ＭＳ Ｐゴシック" charset="0"/>
                <a:cs typeface="ＭＳ Ｐゴシック" charset="0"/>
              </a:rPr>
              <a:t>: Cell volume distribution when growth rate increases dramatically for volumes between 1.0 and 1.3 </a:t>
            </a:r>
            <a:r>
              <a:rPr lang="en-US">
                <a:latin typeface="Calibri" charset="0"/>
                <a:ea typeface="ＭＳ Ｐゴシック" charset="0"/>
                <a:cs typeface="ＭＳ Ｐゴシック" charset="0"/>
                <a:sym typeface="Symbol" charset="0"/>
              </a:rPr>
              <a:t></a:t>
            </a:r>
            <a:r>
              <a:rPr lang="en-US">
                <a:latin typeface="Calibri" charset="0"/>
                <a:ea typeface="ＭＳ Ｐゴシック" charset="0"/>
                <a:cs typeface="ＭＳ Ｐゴシック" charset="0"/>
              </a:rPr>
              <a:t>m</a:t>
            </a:r>
            <a:r>
              <a:rPr lang="en-US" baseline="30000">
                <a:latin typeface="Calibri" charset="0"/>
                <a:ea typeface="ＭＳ Ｐゴシック" charset="0"/>
                <a:cs typeface="ＭＳ Ｐゴシック" charset="0"/>
              </a:rPr>
              <a:t>3</a:t>
            </a:r>
            <a:r>
              <a:rPr lang="en-US">
                <a:latin typeface="Calibri" charset="0"/>
                <a:ea typeface="ＭＳ Ｐゴシック" charset="0"/>
                <a:cs typeface="ＭＳ Ｐゴシック" charset="0"/>
              </a:rPr>
              <a:t>. The two graphs show the results after 30 minutes or 60 minutes of growth.   </a:t>
            </a: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C6AA12-74F0-5340-8CE9-B567B158542E}"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BME Figure 3.1</a:t>
            </a:r>
            <a:r>
              <a:rPr lang="en-US">
                <a:latin typeface="Calibri" charset="0"/>
                <a:ea typeface="ＭＳ Ｐゴシック" charset="0"/>
                <a:cs typeface="ＭＳ Ｐゴシック" charset="0"/>
              </a:rPr>
              <a:t>: Cell volume distribution when growth rate increases dramatically for volumes between 1.0 and 1.3 </a:t>
            </a:r>
            <a:r>
              <a:rPr lang="en-US">
                <a:latin typeface="Calibri" charset="0"/>
                <a:ea typeface="ＭＳ Ｐゴシック" charset="0"/>
                <a:cs typeface="ＭＳ Ｐゴシック" charset="0"/>
                <a:sym typeface="Symbol" charset="0"/>
              </a:rPr>
              <a:t></a:t>
            </a:r>
            <a:r>
              <a:rPr lang="en-US">
                <a:latin typeface="Calibri" charset="0"/>
                <a:ea typeface="ＭＳ Ｐゴシック" charset="0"/>
                <a:cs typeface="ＭＳ Ｐゴシック" charset="0"/>
              </a:rPr>
              <a:t>m</a:t>
            </a:r>
            <a:r>
              <a:rPr lang="en-US" baseline="30000">
                <a:latin typeface="Calibri" charset="0"/>
                <a:ea typeface="ＭＳ Ｐゴシック" charset="0"/>
                <a:cs typeface="ＭＳ Ｐゴシック" charset="0"/>
              </a:rPr>
              <a:t>3</a:t>
            </a:r>
            <a:r>
              <a:rPr lang="en-US">
                <a:latin typeface="Calibri" charset="0"/>
                <a:ea typeface="ＭＳ Ｐゴシック" charset="0"/>
                <a:cs typeface="ＭＳ Ｐゴシック" charset="0"/>
              </a:rPr>
              <a:t>. The two graphs show the results after 30 minutes or 60 minutes of growth.   </a:t>
            </a: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7AA719-0254-F44F-A7CC-23369A5AE1BE}" type="slidenum">
              <a:rPr lang="en-US" sz="120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3.3</a:t>
            </a:r>
            <a:r>
              <a:rPr lang="en-US" sz="1200" kern="1200" dirty="0" smtClean="0">
                <a:solidFill>
                  <a:schemeClr val="tx1"/>
                </a:solidFill>
                <a:effectLst/>
                <a:latin typeface="+mn-lt"/>
                <a:ea typeface="ＭＳ Ｐゴシック" pitchFamily="-110" charset="-128"/>
                <a:cs typeface="ＭＳ Ｐゴシック" pitchFamily="-110" charset="-128"/>
              </a:rPr>
              <a:t> Effect of DNA replication on cell size. Average cell volume mutant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cells that required the addition of thymidine to produce DNA. Cells were grown either with (closed circles) or without (open circles) thymidine. The red, dashed horizontal line represents the average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volume from Figure 3.1. </a:t>
            </a:r>
            <a:r>
              <a:rPr lang="en-US" sz="1200" kern="1200" baseline="0" dirty="0">
                <a:solidFill>
                  <a:schemeClr val="tx1"/>
                </a:solidFill>
                <a:effectLst/>
                <a:latin typeface="Calibri" charset="0"/>
                <a:ea typeface="ＭＳ Ｐゴシック" charset="0"/>
                <a:cs typeface="ＭＳ Ｐゴシック" charset="0"/>
              </a:rPr>
              <a:t> </a:t>
            </a:r>
            <a:endParaRPr lang="en-US" sz="1200" kern="1200" dirty="0" smtClean="0">
              <a:solidFill>
                <a:schemeClr val="tx1"/>
              </a:solidFill>
              <a:effectLst/>
              <a:latin typeface="+mn-lt"/>
              <a:ea typeface="ＭＳ Ｐゴシック" pitchFamily="-110" charset="-128"/>
              <a:cs typeface="ＭＳ Ｐゴシック" pitchFamily="-110" charset="-128"/>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3110BB-71CD-EB4A-ABE7-96F9F8D14918}" type="slidenum">
              <a:rPr lang="en-US" sz="120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3.4</a:t>
            </a:r>
            <a:r>
              <a:rPr lang="en-US" sz="1200" kern="1200" dirty="0" smtClean="0">
                <a:solidFill>
                  <a:schemeClr val="tx1"/>
                </a:solidFill>
                <a:effectLst/>
                <a:latin typeface="+mn-lt"/>
                <a:ea typeface="ＭＳ Ｐゴシック" pitchFamily="-110" charset="-128"/>
                <a:cs typeface="ＭＳ Ｐゴシック" pitchFamily="-110" charset="-128"/>
              </a:rPr>
              <a:t> Movie of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cells reproducing. Cells were filmed for 130 minutes as they grew to reveal how bacteria divided into two daughter cells, each with its own DNA. These images are modern but similar to the pioneering 1965 time-lapse movies. You can see the modern movie </a:t>
            </a:r>
            <a:r>
              <a:rPr lang="en-US" sz="1200" kern="1200" dirty="0" err="1" smtClean="0">
                <a:solidFill>
                  <a:schemeClr val="tx1"/>
                </a:solidFill>
                <a:effectLst/>
                <a:latin typeface="+mn-lt"/>
                <a:ea typeface="ＭＳ Ｐゴシック" pitchFamily="-110" charset="-128"/>
                <a:cs typeface="ＭＳ Ｐゴシック" pitchFamily="-110" charset="-128"/>
              </a:rPr>
              <a:t>Ecoli_dividing.mov</a:t>
            </a:r>
            <a:r>
              <a:rPr lang="en-US" sz="1200" kern="1200" dirty="0" smtClean="0">
                <a:solidFill>
                  <a:schemeClr val="tx1"/>
                </a:solidFill>
                <a:effectLst/>
                <a:latin typeface="+mn-lt"/>
                <a:ea typeface="ＭＳ Ｐゴシック" pitchFamily="-110" charset="-128"/>
                <a:cs typeface="ＭＳ Ｐゴシック" pitchFamily="-110" charset="-128"/>
              </a:rPr>
              <a:t> online.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60935F-F469-1142-BF57-D67E1B3CC5B2}"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659E7B-36ED-8A4B-B36C-0E7198386051}"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BCA5DB-ADD5-7A41-B432-87F5FE0A2CA7}" type="slidenum">
              <a:rPr lang="en-US"/>
              <a:pPr>
                <a:defRPr/>
              </a:pPr>
              <a:t>‹#›</a:t>
            </a:fld>
            <a:endParaRPr lang="en-US"/>
          </a:p>
        </p:txBody>
      </p:sp>
    </p:spTree>
    <p:extLst>
      <p:ext uri="{BB962C8B-B14F-4D97-AF65-F5344CB8AC3E}">
        <p14:creationId xmlns:p14="http://schemas.microsoft.com/office/powerpoint/2010/main" val="309391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B3D62F-758D-D948-BCEC-0832B52EF16A}"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93ED58-62DE-BC44-9328-634D0B8BF485}" type="slidenum">
              <a:rPr lang="en-US"/>
              <a:pPr>
                <a:defRPr/>
              </a:pPr>
              <a:t>‹#›</a:t>
            </a:fld>
            <a:endParaRPr lang="en-US"/>
          </a:p>
        </p:txBody>
      </p:sp>
    </p:spTree>
    <p:extLst>
      <p:ext uri="{BB962C8B-B14F-4D97-AF65-F5344CB8AC3E}">
        <p14:creationId xmlns:p14="http://schemas.microsoft.com/office/powerpoint/2010/main" val="26771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BA56D8-B15B-B642-B04D-4D2081991CC9}"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288A20-7062-CD4D-8E24-F35C5A0E60B0}" type="slidenum">
              <a:rPr lang="en-US"/>
              <a:pPr>
                <a:defRPr/>
              </a:pPr>
              <a:t>‹#›</a:t>
            </a:fld>
            <a:endParaRPr lang="en-US"/>
          </a:p>
        </p:txBody>
      </p:sp>
    </p:spTree>
    <p:extLst>
      <p:ext uri="{BB962C8B-B14F-4D97-AF65-F5344CB8AC3E}">
        <p14:creationId xmlns:p14="http://schemas.microsoft.com/office/powerpoint/2010/main" val="1274315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4392DA-E4AC-8A48-B9CC-459649D491E7}"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1F473-5059-5B49-AF73-055EA849EF89}" type="slidenum">
              <a:rPr lang="en-US"/>
              <a:pPr>
                <a:defRPr/>
              </a:pPr>
              <a:t>‹#›</a:t>
            </a:fld>
            <a:endParaRPr lang="en-US"/>
          </a:p>
        </p:txBody>
      </p:sp>
    </p:spTree>
    <p:extLst>
      <p:ext uri="{BB962C8B-B14F-4D97-AF65-F5344CB8AC3E}">
        <p14:creationId xmlns:p14="http://schemas.microsoft.com/office/powerpoint/2010/main" val="226444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6A8BF12-4BC1-4048-ADB3-813AA461ABA5}"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419891-C14C-CF42-B9BD-2B2D855987FE}" type="slidenum">
              <a:rPr lang="en-US"/>
              <a:pPr>
                <a:defRPr/>
              </a:pPr>
              <a:t>‹#›</a:t>
            </a:fld>
            <a:endParaRPr lang="en-US"/>
          </a:p>
        </p:txBody>
      </p:sp>
    </p:spTree>
    <p:extLst>
      <p:ext uri="{BB962C8B-B14F-4D97-AF65-F5344CB8AC3E}">
        <p14:creationId xmlns:p14="http://schemas.microsoft.com/office/powerpoint/2010/main" val="254367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72AC2C-8247-7F4C-8F75-057816672237}"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BD0CC9-C6FF-744A-A89F-2EE98CB2FB1D}" type="slidenum">
              <a:rPr lang="en-US"/>
              <a:pPr>
                <a:defRPr/>
              </a:pPr>
              <a:t>‹#›</a:t>
            </a:fld>
            <a:endParaRPr lang="en-US"/>
          </a:p>
        </p:txBody>
      </p:sp>
    </p:spTree>
    <p:extLst>
      <p:ext uri="{BB962C8B-B14F-4D97-AF65-F5344CB8AC3E}">
        <p14:creationId xmlns:p14="http://schemas.microsoft.com/office/powerpoint/2010/main" val="123219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DF6F68C-3EA9-F94E-9071-3994E6C63D4C}" type="datetime1">
              <a:rPr lang="en-US"/>
              <a:pPr>
                <a:defRPr/>
              </a:pPr>
              <a:t>8/15/13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DE1719-DFF9-C446-A1C8-828155EE712C}" type="slidenum">
              <a:rPr lang="en-US"/>
              <a:pPr>
                <a:defRPr/>
              </a:pPr>
              <a:t>‹#›</a:t>
            </a:fld>
            <a:endParaRPr lang="en-US"/>
          </a:p>
        </p:txBody>
      </p:sp>
    </p:spTree>
    <p:extLst>
      <p:ext uri="{BB962C8B-B14F-4D97-AF65-F5344CB8AC3E}">
        <p14:creationId xmlns:p14="http://schemas.microsoft.com/office/powerpoint/2010/main" val="155988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9E636B-120F-AD43-91EC-AE4D4338569E}" type="datetime1">
              <a:rPr lang="en-US"/>
              <a:pPr>
                <a:defRPr/>
              </a:pPr>
              <a:t>8/15/13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4CB697E-26CF-4A44-AF67-116321407A9F}" type="slidenum">
              <a:rPr lang="en-US"/>
              <a:pPr>
                <a:defRPr/>
              </a:pPr>
              <a:t>‹#›</a:t>
            </a:fld>
            <a:endParaRPr lang="en-US"/>
          </a:p>
        </p:txBody>
      </p:sp>
    </p:spTree>
    <p:extLst>
      <p:ext uri="{BB962C8B-B14F-4D97-AF65-F5344CB8AC3E}">
        <p14:creationId xmlns:p14="http://schemas.microsoft.com/office/powerpoint/2010/main" val="417313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8385112-8ABE-FF46-937F-207EC96A4FCF}" type="datetime1">
              <a:rPr lang="en-US"/>
              <a:pPr>
                <a:defRPr/>
              </a:pPr>
              <a:t>8/15/13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8F8659E-40AE-7F40-99A2-C0F1BF5A6C97}" type="slidenum">
              <a:rPr lang="en-US"/>
              <a:pPr>
                <a:defRPr/>
              </a:pPr>
              <a:t>‹#›</a:t>
            </a:fld>
            <a:endParaRPr lang="en-US"/>
          </a:p>
        </p:txBody>
      </p:sp>
    </p:spTree>
    <p:extLst>
      <p:ext uri="{BB962C8B-B14F-4D97-AF65-F5344CB8AC3E}">
        <p14:creationId xmlns:p14="http://schemas.microsoft.com/office/powerpoint/2010/main" val="4102150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C6C023-EC30-6D46-A579-7C7069A5E7E8}"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2D7AA7-5890-F846-96D4-CF5281388805}" type="slidenum">
              <a:rPr lang="en-US"/>
              <a:pPr>
                <a:defRPr/>
              </a:pPr>
              <a:t>‹#›</a:t>
            </a:fld>
            <a:endParaRPr lang="en-US"/>
          </a:p>
        </p:txBody>
      </p:sp>
    </p:spTree>
    <p:extLst>
      <p:ext uri="{BB962C8B-B14F-4D97-AF65-F5344CB8AC3E}">
        <p14:creationId xmlns:p14="http://schemas.microsoft.com/office/powerpoint/2010/main" val="84624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C35B9A-204D-6240-A203-D4D618F48D6C}"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795A89-D64F-7D43-BA52-9FB47CDED78E}" type="slidenum">
              <a:rPr lang="en-US"/>
              <a:pPr>
                <a:defRPr/>
              </a:pPr>
              <a:t>‹#›</a:t>
            </a:fld>
            <a:endParaRPr lang="en-US"/>
          </a:p>
        </p:txBody>
      </p:sp>
    </p:spTree>
    <p:extLst>
      <p:ext uri="{BB962C8B-B14F-4D97-AF65-F5344CB8AC3E}">
        <p14:creationId xmlns:p14="http://schemas.microsoft.com/office/powerpoint/2010/main" val="1571658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0354C528-454E-794A-B970-57A52F674F69}" type="datetime1">
              <a:rPr lang="en-US"/>
              <a:pPr>
                <a:defRPr/>
              </a:pPr>
              <a:t>8/15/13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6736A03-FA49-4243-B8B2-E208B313A9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3:</a:t>
            </a:r>
          </a:p>
          <a:p>
            <a:pPr algn="ctr" eaLnBrk="1" hangingPunct="1"/>
            <a:r>
              <a:rPr lang="en-US" sz="3600">
                <a:latin typeface="Times New Roman" charset="0"/>
                <a:cs typeface="Times New Roman" charset="0"/>
              </a:rPr>
              <a:t>Information at the Organismal Level</a:t>
            </a:r>
          </a:p>
        </p:txBody>
      </p:sp>
      <p:sp>
        <p:nvSpPr>
          <p:cNvPr id="14338"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39" name="TextBox 2"/>
          <p:cNvSpPr txBox="1">
            <a:spLocks noChangeArrowheads="1"/>
          </p:cNvSpPr>
          <p:nvPr/>
        </p:nvSpPr>
        <p:spPr bwMode="auto">
          <a:xfrm>
            <a:off x="0" y="3532188"/>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latin typeface="Times New Roman"/>
                <a:cs typeface="Times New Roman"/>
              </a:rPr>
              <a:t>3.1 How do prokaryotes communicate their identity to the next generation?</a:t>
            </a:r>
          </a:p>
          <a:p>
            <a:pPr algn="ctr"/>
            <a:r>
              <a:rPr lang="en-US" sz="2000" b="1" dirty="0" smtClean="0">
                <a:latin typeface="Times New Roman"/>
                <a:cs typeface="Times New Roman"/>
              </a:rPr>
              <a:t>3.2 </a:t>
            </a:r>
            <a:r>
              <a:rPr lang="en-US" sz="2000" b="1" dirty="0">
                <a:latin typeface="Times New Roman"/>
                <a:cs typeface="Times New Roman"/>
              </a:rPr>
              <a:t>Do eukaryotes produce new cells the same way as bacteria?</a:t>
            </a:r>
          </a:p>
        </p:txBody>
      </p:sp>
      <p:sp>
        <p:nvSpPr>
          <p:cNvPr id="14340"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
        <p:nvSpPr>
          <p:cNvPr id="14341"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i="1" dirty="0">
                <a:latin typeface="Times New Roman" charset="0"/>
              </a:rPr>
              <a:t>Integrating Concepts in Biology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i="1">
                <a:latin typeface="Times New Roman" charset="0"/>
              </a:rPr>
              <a:t>E. coli</a:t>
            </a:r>
            <a:r>
              <a:rPr lang="en-US" sz="4400">
                <a:latin typeface="Times New Roman" charset="0"/>
              </a:rPr>
              <a:t> Cells Dividing</a:t>
            </a:r>
          </a:p>
        </p:txBody>
      </p:sp>
      <p:sp>
        <p:nvSpPr>
          <p:cNvPr id="80898" name="Title 4"/>
          <p:cNvSpPr>
            <a:spLocks noGrp="1"/>
          </p:cNvSpPr>
          <p:nvPr>
            <p:ph type="title"/>
          </p:nvPr>
        </p:nvSpPr>
        <p:spPr>
          <a:xfrm>
            <a:off x="0" y="6330950"/>
            <a:ext cx="1560513" cy="527050"/>
          </a:xfrm>
        </p:spPr>
        <p:txBody>
          <a:bodyPr/>
          <a:lstStyle/>
          <a:p>
            <a:pPr algn="l"/>
            <a:r>
              <a:rPr lang="en-US" sz="2400">
                <a:latin typeface="Times New Roman" charset="0"/>
                <a:ea typeface="ＭＳ Ｐゴシック" charset="0"/>
                <a:cs typeface="Times New Roman" charset="0"/>
              </a:rPr>
              <a:t>Fig. 3.4</a:t>
            </a:r>
          </a:p>
        </p:txBody>
      </p:sp>
      <p:pic>
        <p:nvPicPr>
          <p:cNvPr id="80899" name="Picture 5"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1722438"/>
            <a:ext cx="9064625"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763000" y="1752600"/>
            <a:ext cx="304800" cy="304800"/>
          </a:xfrm>
          <a:prstGeom prst="rect">
            <a:avLst/>
          </a:prstGeom>
          <a:solidFill>
            <a:srgbClr val="3F3F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901" name="TextBox 2"/>
          <p:cNvSpPr txBox="1">
            <a:spLocks noChangeArrowheads="1"/>
          </p:cNvSpPr>
          <p:nvPr/>
        </p:nvSpPr>
        <p:spPr bwMode="auto">
          <a:xfrm>
            <a:off x="620713" y="1406525"/>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cs typeface="Times New Roman" charset="0"/>
              </a:rPr>
              <a:t>T = 0 min</a:t>
            </a:r>
          </a:p>
        </p:txBody>
      </p:sp>
      <p:sp>
        <p:nvSpPr>
          <p:cNvPr id="80902" name="TextBox 7"/>
          <p:cNvSpPr txBox="1">
            <a:spLocks noChangeArrowheads="1"/>
          </p:cNvSpPr>
          <p:nvPr/>
        </p:nvSpPr>
        <p:spPr bwMode="auto">
          <a:xfrm>
            <a:off x="2881313" y="1406525"/>
            <a:ext cx="1214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cs typeface="Times New Roman" charset="0"/>
              </a:rPr>
              <a:t>T = 60 min</a:t>
            </a:r>
          </a:p>
        </p:txBody>
      </p:sp>
      <p:sp>
        <p:nvSpPr>
          <p:cNvPr id="80903" name="TextBox 8"/>
          <p:cNvSpPr txBox="1">
            <a:spLocks noChangeArrowheads="1"/>
          </p:cNvSpPr>
          <p:nvPr/>
        </p:nvSpPr>
        <p:spPr bwMode="auto">
          <a:xfrm>
            <a:off x="5092700" y="1406525"/>
            <a:ext cx="1214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cs typeface="Times New Roman" charset="0"/>
              </a:rPr>
              <a:t>T = 90 min</a:t>
            </a:r>
          </a:p>
        </p:txBody>
      </p:sp>
      <p:sp>
        <p:nvSpPr>
          <p:cNvPr id="80904" name="TextBox 9"/>
          <p:cNvSpPr txBox="1">
            <a:spLocks noChangeArrowheads="1"/>
          </p:cNvSpPr>
          <p:nvPr/>
        </p:nvSpPr>
        <p:spPr bwMode="auto">
          <a:xfrm>
            <a:off x="7343775" y="1406525"/>
            <a:ext cx="1330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cs typeface="Times New Roman" charset="0"/>
              </a:rPr>
              <a:t>T = 130 min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1115390" y="2737057"/>
            <a:ext cx="70015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latin typeface="Times New Roman"/>
                <a:cs typeface="Times New Roman"/>
              </a:rPr>
              <a:t>3.2 Do eukaryotes produce new cells the same way that prokaryotes do? </a:t>
            </a:r>
            <a:endParaRPr lang="en-US" sz="3200" dirty="0">
              <a:latin typeface="Times New Roman"/>
              <a:cs typeface="Times New Roman"/>
            </a:endParaRPr>
          </a:p>
        </p:txBody>
      </p:sp>
      <p:sp>
        <p:nvSpPr>
          <p:cNvPr id="14340"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extLst>
      <p:ext uri="{BB962C8B-B14F-4D97-AF65-F5344CB8AC3E}">
        <p14:creationId xmlns:p14="http://schemas.microsoft.com/office/powerpoint/2010/main" val="16732309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663" y="952500"/>
            <a:ext cx="7183437"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Chromosomal DNA Structures</a:t>
            </a:r>
          </a:p>
        </p:txBody>
      </p:sp>
      <p:sp>
        <p:nvSpPr>
          <p:cNvPr id="93187"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3.5</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Nuclear Division</a:t>
            </a:r>
          </a:p>
        </p:txBody>
      </p:sp>
      <p:sp>
        <p:nvSpPr>
          <p:cNvPr id="105474"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3.6</a:t>
            </a:r>
          </a:p>
        </p:txBody>
      </p:sp>
      <p:pic>
        <p:nvPicPr>
          <p:cNvPr id="105475" name="Picture 4" descr="Macintosh HD:Users:macampbell:Desktop:Screen shot 2012-01-07 at 10.47.13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930275"/>
            <a:ext cx="4325937"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Mitosis Mechanism</a:t>
            </a:r>
          </a:p>
        </p:txBody>
      </p:sp>
      <p:sp>
        <p:nvSpPr>
          <p:cNvPr id="117762"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3.7</a:t>
            </a:r>
          </a:p>
        </p:txBody>
      </p:sp>
      <p:pic>
        <p:nvPicPr>
          <p:cNvPr id="117763" name="Picture 1"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881063"/>
            <a:ext cx="27082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 descr="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038" y="2813050"/>
            <a:ext cx="27082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3" descr="F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1038" y="4746625"/>
            <a:ext cx="27082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Box 1"/>
          <p:cNvSpPr txBox="1">
            <a:spLocks noChangeArrowheads="1"/>
          </p:cNvSpPr>
          <p:nvPr/>
        </p:nvSpPr>
        <p:spPr bwMode="auto">
          <a:xfrm>
            <a:off x="2614613" y="881063"/>
            <a:ext cx="423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cs typeface="Times New Roman" charset="0"/>
              </a:rPr>
              <a:t>a)</a:t>
            </a:r>
          </a:p>
        </p:txBody>
      </p:sp>
      <p:sp>
        <p:nvSpPr>
          <p:cNvPr id="117767" name="TextBox 8"/>
          <p:cNvSpPr txBox="1">
            <a:spLocks noChangeArrowheads="1"/>
          </p:cNvSpPr>
          <p:nvPr/>
        </p:nvSpPr>
        <p:spPr bwMode="auto">
          <a:xfrm>
            <a:off x="2614613" y="284162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cs typeface="Times New Roman" charset="0"/>
              </a:rPr>
              <a:t>b)</a:t>
            </a:r>
          </a:p>
        </p:txBody>
      </p:sp>
      <p:sp>
        <p:nvSpPr>
          <p:cNvPr id="117768" name="TextBox 9"/>
          <p:cNvSpPr txBox="1">
            <a:spLocks noChangeArrowheads="1"/>
          </p:cNvSpPr>
          <p:nvPr/>
        </p:nvSpPr>
        <p:spPr bwMode="auto">
          <a:xfrm>
            <a:off x="2614613" y="4746625"/>
            <a:ext cx="423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cs typeface="Times New Roman" charset="0"/>
              </a:rPr>
              <a:t>c)</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Table 3.1</a:t>
            </a:r>
          </a:p>
        </p:txBody>
      </p:sp>
      <p:sp>
        <p:nvSpPr>
          <p:cNvPr id="128002"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Table 3.1</a:t>
            </a:r>
          </a:p>
        </p:txBody>
      </p:sp>
      <p:pic>
        <p:nvPicPr>
          <p:cNvPr id="3" name="Picture 2" descr="Screen Shot 2013-08-11 at 2.52.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9735"/>
            <a:ext cx="9144000" cy="1824182"/>
          </a:xfrm>
          <a:prstGeom prst="rect">
            <a:avLst/>
          </a:prstGeom>
        </p:spPr>
      </p:pic>
      <p:sp>
        <p:nvSpPr>
          <p:cNvPr id="2" name="Rectangle 1"/>
          <p:cNvSpPr/>
          <p:nvPr/>
        </p:nvSpPr>
        <p:spPr>
          <a:xfrm>
            <a:off x="320259" y="2111916"/>
            <a:ext cx="7885043" cy="523220"/>
          </a:xfrm>
          <a:prstGeom prst="rect">
            <a:avLst/>
          </a:prstGeom>
          <a:solidFill>
            <a:schemeClr val="bg1"/>
          </a:solidFill>
        </p:spPr>
        <p:txBody>
          <a:bodyPr wrap="square">
            <a:spAutoFit/>
          </a:bodyPr>
          <a:lstStyle/>
          <a:p>
            <a:r>
              <a:rPr lang="en-US" sz="2800" b="1" dirty="0">
                <a:latin typeface="Times New Roman"/>
                <a:cs typeface="Times New Roman"/>
              </a:rPr>
              <a:t>Table 3.1</a:t>
            </a:r>
            <a:r>
              <a:rPr lang="en-US" sz="2800" dirty="0">
                <a:latin typeface="Times New Roman"/>
                <a:cs typeface="Times New Roman"/>
              </a:rPr>
              <a:t> Steps in typical eukaryotic cell cycle.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i="1" dirty="0">
                <a:latin typeface="Times New Roman" charset="0"/>
              </a:rPr>
              <a:t>Integrating Concepts in Biology</a:t>
            </a:r>
          </a:p>
        </p:txBody>
      </p:sp>
      <p:sp>
        <p:nvSpPr>
          <p:cNvPr id="14338"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3:</a:t>
            </a:r>
          </a:p>
          <a:p>
            <a:pPr algn="ctr" eaLnBrk="1" hangingPunct="1"/>
            <a:r>
              <a:rPr lang="en-US" sz="3600">
                <a:latin typeface="Times New Roman" charset="0"/>
                <a:cs typeface="Times New Roman" charset="0"/>
              </a:rPr>
              <a:t>Information at the Organismal Level</a:t>
            </a:r>
          </a:p>
        </p:txBody>
      </p:sp>
      <p:sp>
        <p:nvSpPr>
          <p:cNvPr id="14339"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40" name="TextBox 2"/>
          <p:cNvSpPr txBox="1">
            <a:spLocks noChangeArrowheads="1"/>
          </p:cNvSpPr>
          <p:nvPr/>
        </p:nvSpPr>
        <p:spPr bwMode="auto">
          <a:xfrm>
            <a:off x="0" y="353218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latin typeface="Times New Roman"/>
                <a:cs typeface="Times New Roman"/>
              </a:rPr>
              <a:t>3.3 How can two parents produce non-identical offspring?</a:t>
            </a:r>
            <a:r>
              <a:rPr lang="en-US" dirty="0">
                <a:latin typeface="Times New Roman"/>
                <a:cs typeface="Times New Roman"/>
              </a:rPr>
              <a:t> </a:t>
            </a:r>
            <a:endParaRPr lang="en-US" dirty="0" smtClean="0">
              <a:latin typeface="Times New Roman"/>
              <a:cs typeface="Times New Roman"/>
            </a:endParaRPr>
          </a:p>
          <a:p>
            <a:pPr algn="ctr" eaLnBrk="1" hangingPunct="1"/>
            <a:r>
              <a:rPr lang="en-US" b="1" dirty="0">
                <a:latin typeface="Times New Roman"/>
                <a:cs typeface="Times New Roman"/>
              </a:rPr>
              <a:t>3.4 How can traits disappear and reappear later? </a:t>
            </a:r>
            <a:endParaRPr lang="en-US" dirty="0">
              <a:latin typeface="Times New Roman"/>
              <a:cs typeface="Times New Roman"/>
            </a:endParaRPr>
          </a:p>
        </p:txBody>
      </p:sp>
      <p:sp>
        <p:nvSpPr>
          <p:cNvPr id="14341"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extLst>
      <p:ext uri="{BB962C8B-B14F-4D97-AF65-F5344CB8AC3E}">
        <p14:creationId xmlns:p14="http://schemas.microsoft.com/office/powerpoint/2010/main" val="8620663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Diploid to Haploid Nuclei</a:t>
            </a:r>
          </a:p>
        </p:txBody>
      </p:sp>
      <p:sp>
        <p:nvSpPr>
          <p:cNvPr id="15362"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3.8</a:t>
            </a:r>
          </a:p>
        </p:txBody>
      </p:sp>
      <p:pic>
        <p:nvPicPr>
          <p:cNvPr id="15363" name="Picture 1" descr="Screen shot 2011-03-15 at 9.26.2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713" y="876300"/>
            <a:ext cx="73660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5363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3"/>
            <a:ext cx="9144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5"/>
          <p:cNvSpPr>
            <a:spLocks noGrp="1"/>
          </p:cNvSpPr>
          <p:nvPr>
            <p:ph type="title"/>
          </p:nvPr>
        </p:nvSpPr>
        <p:spPr>
          <a:xfrm>
            <a:off x="0" y="6472238"/>
            <a:ext cx="1670050" cy="385762"/>
          </a:xfrm>
        </p:spPr>
        <p:txBody>
          <a:bodyPr/>
          <a:lstStyle/>
          <a:p>
            <a:pPr algn="l"/>
            <a:r>
              <a:rPr lang="en-US" sz="2400">
                <a:latin typeface="Times New Roman" charset="0"/>
                <a:ea typeface="ＭＳ Ｐゴシック" charset="0"/>
                <a:cs typeface="Times New Roman" charset="0"/>
              </a:rPr>
              <a:t>Figure 3.9</a:t>
            </a:r>
          </a:p>
        </p:txBody>
      </p:sp>
      <p:sp>
        <p:nvSpPr>
          <p:cNvPr id="27651"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Chromatid Recombination</a:t>
            </a:r>
          </a:p>
        </p:txBody>
      </p:sp>
      <p:sp>
        <p:nvSpPr>
          <p:cNvPr id="6" name="Rectangle 5"/>
          <p:cNvSpPr/>
          <p:nvPr/>
        </p:nvSpPr>
        <p:spPr>
          <a:xfrm>
            <a:off x="4649788" y="3260725"/>
            <a:ext cx="4443412" cy="401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Tree>
    <p:extLst>
      <p:ext uri="{BB962C8B-B14F-4D97-AF65-F5344CB8AC3E}">
        <p14:creationId xmlns:p14="http://schemas.microsoft.com/office/powerpoint/2010/main" val="31374363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Sea Urchin Fertilization</a:t>
            </a:r>
          </a:p>
        </p:txBody>
      </p:sp>
      <p:sp>
        <p:nvSpPr>
          <p:cNvPr id="41986"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Fig. 3.10</a:t>
            </a:r>
          </a:p>
        </p:txBody>
      </p:sp>
      <p:pic>
        <p:nvPicPr>
          <p:cNvPr id="41987" name="Picture 2" descr="Screen shot 2011-03-15 at 9.18.5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6813"/>
            <a:ext cx="9144000"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7702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p:cNvSpPr txBox="1">
            <a:spLocks noChangeArrowheads="1"/>
          </p:cNvSpPr>
          <p:nvPr/>
        </p:nvSpPr>
        <p:spPr bwMode="auto">
          <a:xfrm>
            <a:off x="0" y="236538"/>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Cells Make More Cells</a:t>
            </a:r>
          </a:p>
        </p:txBody>
      </p:sp>
      <p:sp>
        <p:nvSpPr>
          <p:cNvPr id="15362" name="Title 7"/>
          <p:cNvSpPr>
            <a:spLocks noGrp="1"/>
          </p:cNvSpPr>
          <p:nvPr>
            <p:ph type="title"/>
          </p:nvPr>
        </p:nvSpPr>
        <p:spPr>
          <a:xfrm>
            <a:off x="0" y="6394450"/>
            <a:ext cx="2473325" cy="463550"/>
          </a:xfrm>
        </p:spPr>
        <p:txBody>
          <a:bodyPr/>
          <a:lstStyle/>
          <a:p>
            <a:pPr algn="l"/>
            <a:r>
              <a:rPr lang="en-US" sz="2400">
                <a:latin typeface="Times New Roman" charset="0"/>
                <a:ea typeface="ＭＳ Ｐゴシック" charset="0"/>
                <a:cs typeface="Times New Roman" charset="0"/>
              </a:rPr>
              <a:t>Opening Figure</a:t>
            </a:r>
          </a:p>
        </p:txBody>
      </p:sp>
      <p:pic>
        <p:nvPicPr>
          <p:cNvPr id="15363" name="Picture 4" descr="Kog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0" y="992188"/>
            <a:ext cx="73914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Impressionist Van Gogh</a:t>
            </a:r>
          </a:p>
        </p:txBody>
      </p:sp>
      <p:sp>
        <p:nvSpPr>
          <p:cNvPr id="54274" name="Title 10"/>
          <p:cNvSpPr>
            <a:spLocks noGrp="1"/>
          </p:cNvSpPr>
          <p:nvPr>
            <p:ph type="title"/>
          </p:nvPr>
        </p:nvSpPr>
        <p:spPr>
          <a:xfrm>
            <a:off x="0" y="6289675"/>
            <a:ext cx="2239963" cy="568325"/>
          </a:xfrm>
        </p:spPr>
        <p:txBody>
          <a:bodyPr/>
          <a:lstStyle/>
          <a:p>
            <a:pPr algn="l"/>
            <a:r>
              <a:rPr lang="en-US" sz="2400">
                <a:latin typeface="Times New Roman" charset="0"/>
                <a:ea typeface="ＭＳ Ｐゴシック" charset="0"/>
                <a:cs typeface="Times New Roman" charset="0"/>
              </a:rPr>
              <a:t>ELSI Fig. 3.1</a:t>
            </a:r>
          </a:p>
        </p:txBody>
      </p:sp>
      <p:pic>
        <p:nvPicPr>
          <p:cNvPr id="54275" name="Picture 1" descr="Screen shot 2011-03-15 at 10.23.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90600"/>
            <a:ext cx="7780337"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895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Pea Flower Anatomy</a:t>
            </a:r>
          </a:p>
        </p:txBody>
      </p:sp>
      <p:sp>
        <p:nvSpPr>
          <p:cNvPr id="56322" name="Title 6"/>
          <p:cNvSpPr>
            <a:spLocks noGrp="1"/>
          </p:cNvSpPr>
          <p:nvPr>
            <p:ph type="title"/>
          </p:nvPr>
        </p:nvSpPr>
        <p:spPr>
          <a:xfrm>
            <a:off x="0" y="6362700"/>
            <a:ext cx="1592263" cy="495300"/>
          </a:xfrm>
        </p:spPr>
        <p:txBody>
          <a:bodyPr/>
          <a:lstStyle/>
          <a:p>
            <a:pPr algn="l"/>
            <a:r>
              <a:rPr lang="en-US" sz="2400">
                <a:latin typeface="Times New Roman" charset="0"/>
                <a:ea typeface="ＭＳ Ｐゴシック" charset="0"/>
                <a:cs typeface="Times New Roman" charset="0"/>
              </a:rPr>
              <a:t>Fig. 3.11</a:t>
            </a:r>
          </a:p>
        </p:txBody>
      </p:sp>
      <p:pic>
        <p:nvPicPr>
          <p:cNvPr id="56323" name="Picture 2" descr="Screen shot 2011-03-15 at 9.28.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3925"/>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6687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Pea Plant Life Cycle</a:t>
            </a:r>
          </a:p>
        </p:txBody>
      </p:sp>
      <p:sp>
        <p:nvSpPr>
          <p:cNvPr id="68610" name="Title 9"/>
          <p:cNvSpPr>
            <a:spLocks noGrp="1"/>
          </p:cNvSpPr>
          <p:nvPr>
            <p:ph type="title"/>
          </p:nvPr>
        </p:nvSpPr>
        <p:spPr>
          <a:xfrm>
            <a:off x="0" y="6289675"/>
            <a:ext cx="1854200" cy="568325"/>
          </a:xfrm>
        </p:spPr>
        <p:txBody>
          <a:bodyPr/>
          <a:lstStyle/>
          <a:p>
            <a:pPr algn="l"/>
            <a:r>
              <a:rPr lang="en-US" sz="2400">
                <a:latin typeface="Times New Roman" charset="0"/>
                <a:ea typeface="ＭＳ Ｐゴシック" charset="0"/>
                <a:cs typeface="Times New Roman" charset="0"/>
              </a:rPr>
              <a:t>Fig. 3.12</a:t>
            </a:r>
          </a:p>
        </p:txBody>
      </p:sp>
      <p:pic>
        <p:nvPicPr>
          <p:cNvPr id="68611" name="Picture 1" descr="Screen shot 2011-03-15 at 9.37.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950913"/>
            <a:ext cx="84550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4892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Mendel</a:t>
            </a:r>
            <a:r>
              <a:rPr lang="ja-JP" altLang="en-US" sz="4400">
                <a:latin typeface="Times New Roman" charset="0"/>
              </a:rPr>
              <a:t>’</a:t>
            </a:r>
            <a:r>
              <a:rPr lang="en-US" altLang="ja-JP" sz="4400">
                <a:latin typeface="Times New Roman" charset="0"/>
              </a:rPr>
              <a:t>s First Experiments</a:t>
            </a:r>
            <a:endParaRPr lang="en-US" sz="4400">
              <a:latin typeface="Times New Roman" charset="0"/>
            </a:endParaRPr>
          </a:p>
        </p:txBody>
      </p:sp>
      <p:sp>
        <p:nvSpPr>
          <p:cNvPr id="87042" name="Title 4"/>
          <p:cNvSpPr>
            <a:spLocks noGrp="1"/>
          </p:cNvSpPr>
          <p:nvPr>
            <p:ph type="title"/>
          </p:nvPr>
        </p:nvSpPr>
        <p:spPr>
          <a:xfrm>
            <a:off x="0" y="6330950"/>
            <a:ext cx="1560513" cy="527050"/>
          </a:xfrm>
        </p:spPr>
        <p:txBody>
          <a:bodyPr/>
          <a:lstStyle/>
          <a:p>
            <a:pPr algn="l"/>
            <a:r>
              <a:rPr lang="en-US" sz="2400">
                <a:latin typeface="Times New Roman" charset="0"/>
                <a:ea typeface="ＭＳ Ｐゴシック" charset="0"/>
                <a:cs typeface="Times New Roman" charset="0"/>
              </a:rPr>
              <a:t>Fig. 3.13</a:t>
            </a:r>
          </a:p>
        </p:txBody>
      </p:sp>
      <p:pic>
        <p:nvPicPr>
          <p:cNvPr id="87043" name="Picture 3" descr="Picture 3 18-04-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51363" y="1409700"/>
            <a:ext cx="412750" cy="4368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4703763" y="1681163"/>
            <a:ext cx="4440237" cy="177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69720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876300"/>
            <a:ext cx="647382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3.14</a:t>
            </a:r>
          </a:p>
        </p:txBody>
      </p:sp>
      <p:sp>
        <p:nvSpPr>
          <p:cNvPr id="97283"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Second Pea Mating Experiments</a:t>
            </a:r>
          </a:p>
        </p:txBody>
      </p:sp>
    </p:spTree>
    <p:extLst>
      <p:ext uri="{BB962C8B-B14F-4D97-AF65-F5344CB8AC3E}">
        <p14:creationId xmlns:p14="http://schemas.microsoft.com/office/powerpoint/2010/main" val="14134043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Table 3.2</a:t>
            </a:r>
          </a:p>
        </p:txBody>
      </p:sp>
      <p:sp>
        <p:nvSpPr>
          <p:cNvPr id="109570"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Table 3.2</a:t>
            </a:r>
          </a:p>
        </p:txBody>
      </p:sp>
      <p:sp>
        <p:nvSpPr>
          <p:cNvPr id="2" name="Rectangle 1"/>
          <p:cNvSpPr/>
          <p:nvPr/>
        </p:nvSpPr>
        <p:spPr>
          <a:xfrm>
            <a:off x="0" y="1640529"/>
            <a:ext cx="9144000" cy="830997"/>
          </a:xfrm>
          <a:prstGeom prst="rect">
            <a:avLst/>
          </a:prstGeom>
          <a:solidFill>
            <a:srgbClr val="FFFFFF"/>
          </a:solidFill>
        </p:spPr>
        <p:txBody>
          <a:bodyPr wrap="square">
            <a:spAutoFit/>
          </a:bodyPr>
          <a:lstStyle/>
          <a:p>
            <a:r>
              <a:rPr lang="en-US" sz="2400" b="1" dirty="0">
                <a:latin typeface="Times New Roman"/>
                <a:cs typeface="Times New Roman"/>
              </a:rPr>
              <a:t>Table 3.2</a:t>
            </a:r>
            <a:r>
              <a:rPr lang="en-US" sz="2400" dirty="0">
                <a:latin typeface="Times New Roman"/>
                <a:cs typeface="Times New Roman"/>
              </a:rPr>
              <a:t> Multi-generational results from mating true-breeding yellow and green pea plants.</a:t>
            </a:r>
          </a:p>
        </p:txBody>
      </p:sp>
      <p:pic>
        <p:nvPicPr>
          <p:cNvPr id="4" name="Picture 3" descr="Screen Shot 2013-08-11 at 3.02.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2616"/>
            <a:ext cx="9144000" cy="1417459"/>
          </a:xfrm>
          <a:prstGeom prst="rect">
            <a:avLst/>
          </a:prstGeom>
        </p:spPr>
      </p:pic>
    </p:spTree>
    <p:extLst>
      <p:ext uri="{BB962C8B-B14F-4D97-AF65-F5344CB8AC3E}">
        <p14:creationId xmlns:p14="http://schemas.microsoft.com/office/powerpoint/2010/main" val="7155966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Table 3.3</a:t>
            </a:r>
          </a:p>
        </p:txBody>
      </p:sp>
      <p:sp>
        <p:nvSpPr>
          <p:cNvPr id="121858"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Table 3.3</a:t>
            </a:r>
          </a:p>
        </p:txBody>
      </p:sp>
      <p:pic>
        <p:nvPicPr>
          <p:cNvPr id="3" name="Picture 2" descr="Screen Shot 2013-08-11 at 3.04.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4477"/>
            <a:ext cx="9144000" cy="1420337"/>
          </a:xfrm>
          <a:prstGeom prst="rect">
            <a:avLst/>
          </a:prstGeom>
        </p:spPr>
      </p:pic>
      <p:sp>
        <p:nvSpPr>
          <p:cNvPr id="2" name="Rectangle 1"/>
          <p:cNvSpPr/>
          <p:nvPr/>
        </p:nvSpPr>
        <p:spPr>
          <a:xfrm>
            <a:off x="0" y="1742592"/>
            <a:ext cx="9144000" cy="830997"/>
          </a:xfrm>
          <a:prstGeom prst="rect">
            <a:avLst/>
          </a:prstGeom>
          <a:solidFill>
            <a:srgbClr val="FFFFFF"/>
          </a:solidFill>
        </p:spPr>
        <p:txBody>
          <a:bodyPr wrap="square">
            <a:spAutoFit/>
          </a:bodyPr>
          <a:lstStyle/>
          <a:p>
            <a:r>
              <a:rPr lang="en-US" sz="2400" b="1" dirty="0">
                <a:latin typeface="Times New Roman"/>
                <a:cs typeface="Times New Roman"/>
              </a:rPr>
              <a:t>Table 3.3</a:t>
            </a:r>
            <a:r>
              <a:rPr lang="en-US" sz="2400" dirty="0">
                <a:latin typeface="Times New Roman"/>
                <a:cs typeface="Times New Roman"/>
              </a:rPr>
              <a:t> Multi-generational results from mating true-breeding smooth and wrinkled pea plants.</a:t>
            </a:r>
          </a:p>
        </p:txBody>
      </p:sp>
    </p:spTree>
    <p:extLst>
      <p:ext uri="{BB962C8B-B14F-4D97-AF65-F5344CB8AC3E}">
        <p14:creationId xmlns:p14="http://schemas.microsoft.com/office/powerpoint/2010/main" val="15508302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Table 3.4</a:t>
            </a:r>
          </a:p>
        </p:txBody>
      </p:sp>
      <p:sp>
        <p:nvSpPr>
          <p:cNvPr id="134146"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Table 3.4</a:t>
            </a:r>
          </a:p>
        </p:txBody>
      </p:sp>
      <p:pic>
        <p:nvPicPr>
          <p:cNvPr id="3" name="Picture 2" descr="Screen Shot 2013-08-11 at 3.0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8032"/>
            <a:ext cx="9144000" cy="3245805"/>
          </a:xfrm>
          <a:prstGeom prst="rect">
            <a:avLst/>
          </a:prstGeom>
        </p:spPr>
      </p:pic>
      <p:sp>
        <p:nvSpPr>
          <p:cNvPr id="2" name="Rectangle 1"/>
          <p:cNvSpPr/>
          <p:nvPr/>
        </p:nvSpPr>
        <p:spPr>
          <a:xfrm>
            <a:off x="0" y="1311656"/>
            <a:ext cx="9144000" cy="830997"/>
          </a:xfrm>
          <a:prstGeom prst="rect">
            <a:avLst/>
          </a:prstGeom>
          <a:solidFill>
            <a:srgbClr val="FFFFFF"/>
          </a:solidFill>
        </p:spPr>
        <p:txBody>
          <a:bodyPr wrap="square">
            <a:spAutoFit/>
          </a:bodyPr>
          <a:lstStyle/>
          <a:p>
            <a:r>
              <a:rPr lang="en-US" sz="2400" b="1" dirty="0">
                <a:latin typeface="Times New Roman"/>
                <a:cs typeface="Times New Roman"/>
              </a:rPr>
              <a:t>Table 3.4</a:t>
            </a:r>
            <a:r>
              <a:rPr lang="en-US" sz="2400" dirty="0">
                <a:latin typeface="Times New Roman"/>
                <a:cs typeface="Times New Roman"/>
              </a:rPr>
              <a:t> Variation in F</a:t>
            </a:r>
            <a:r>
              <a:rPr lang="en-US" sz="2400" baseline="-25000" dirty="0">
                <a:latin typeface="Times New Roman"/>
                <a:cs typeface="Times New Roman"/>
              </a:rPr>
              <a:t>2</a:t>
            </a:r>
            <a:r>
              <a:rPr lang="en-US" sz="2400" dirty="0">
                <a:latin typeface="Times New Roman"/>
                <a:cs typeface="Times New Roman"/>
              </a:rPr>
              <a:t> pea phenotypes from individual </a:t>
            </a:r>
            <a:r>
              <a:rPr lang="en-US" sz="2400" dirty="0" err="1">
                <a:latin typeface="Times New Roman"/>
                <a:cs typeface="Times New Roman"/>
              </a:rPr>
              <a:t>matings</a:t>
            </a:r>
            <a:r>
              <a:rPr lang="en-US" sz="2400" dirty="0">
                <a:latin typeface="Times New Roman"/>
                <a:cs typeface="Times New Roman"/>
              </a:rPr>
              <a:t> in two separate experiments. </a:t>
            </a:r>
          </a:p>
        </p:txBody>
      </p:sp>
    </p:spTree>
    <p:extLst>
      <p:ext uri="{BB962C8B-B14F-4D97-AF65-F5344CB8AC3E}">
        <p14:creationId xmlns:p14="http://schemas.microsoft.com/office/powerpoint/2010/main" val="756487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3.15</a:t>
            </a:r>
          </a:p>
        </p:txBody>
      </p:sp>
      <p:pic>
        <p:nvPicPr>
          <p:cNvPr id="148482" name="Picture 4" descr="Figure3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7724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Third Pea Mating Experiments</a:t>
            </a:r>
          </a:p>
        </p:txBody>
      </p:sp>
    </p:spTree>
    <p:extLst>
      <p:ext uri="{BB962C8B-B14F-4D97-AF65-F5344CB8AC3E}">
        <p14:creationId xmlns:p14="http://schemas.microsoft.com/office/powerpoint/2010/main" val="4246684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Understanding F</a:t>
            </a:r>
            <a:r>
              <a:rPr lang="en-US" sz="4800" baseline="-25000">
                <a:latin typeface="Times New Roman" charset="0"/>
              </a:rPr>
              <a:t>3</a:t>
            </a:r>
            <a:r>
              <a:rPr lang="en-US" sz="4800">
                <a:latin typeface="Times New Roman" charset="0"/>
              </a:rPr>
              <a:t> Results</a:t>
            </a:r>
          </a:p>
        </p:txBody>
      </p:sp>
      <p:sp>
        <p:nvSpPr>
          <p:cNvPr id="16281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3.16</a:t>
            </a:r>
          </a:p>
        </p:txBody>
      </p:sp>
      <p:pic>
        <p:nvPicPr>
          <p:cNvPr id="162819" name="Picture 4" descr="Figure3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899025"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7726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i="1">
                <a:latin typeface="Times New Roman" charset="0"/>
              </a:rPr>
              <a:t>E. coli</a:t>
            </a:r>
            <a:r>
              <a:rPr lang="en-US" sz="4400">
                <a:latin typeface="Times New Roman" charset="0"/>
              </a:rPr>
              <a:t> Cell Volumes</a:t>
            </a:r>
          </a:p>
        </p:txBody>
      </p:sp>
      <p:sp>
        <p:nvSpPr>
          <p:cNvPr id="21506"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Fig. 3.1</a:t>
            </a:r>
          </a:p>
        </p:txBody>
      </p:sp>
      <p:pic>
        <p:nvPicPr>
          <p:cNvPr id="21507" name="Picture 5" descr="Figure3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5943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14475" y="1589961"/>
            <a:ext cx="777655" cy="31799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6200000">
            <a:off x="196173" y="3190241"/>
            <a:ext cx="3570208" cy="400110"/>
          </a:xfrm>
          <a:prstGeom prst="rect">
            <a:avLst/>
          </a:prstGeom>
          <a:noFill/>
        </p:spPr>
        <p:txBody>
          <a:bodyPr wrap="none" rtlCol="0">
            <a:spAutoFit/>
          </a:bodyPr>
          <a:lstStyle/>
          <a:p>
            <a:r>
              <a:rPr lang="en-US" sz="2000" b="1" dirty="0" smtClean="0">
                <a:latin typeface="Times New Roman"/>
                <a:cs typeface="Times New Roman"/>
              </a:rPr>
              <a:t>Frequency Function of Volume</a:t>
            </a:r>
            <a:endParaRPr lang="en-US" sz="2000" b="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Randomness Causes Deviation</a:t>
            </a:r>
          </a:p>
        </p:txBody>
      </p:sp>
      <p:sp>
        <p:nvSpPr>
          <p:cNvPr id="18329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3.17</a:t>
            </a:r>
          </a:p>
        </p:txBody>
      </p:sp>
      <p:grpSp>
        <p:nvGrpSpPr>
          <p:cNvPr id="183299" name="Group 4"/>
          <p:cNvGrpSpPr>
            <a:grpSpLocks/>
          </p:cNvGrpSpPr>
          <p:nvPr/>
        </p:nvGrpSpPr>
        <p:grpSpPr bwMode="auto">
          <a:xfrm>
            <a:off x="1733550" y="1114425"/>
            <a:ext cx="6286500" cy="5394325"/>
            <a:chOff x="981" y="1264"/>
            <a:chExt cx="9900" cy="8496"/>
          </a:xfrm>
        </p:grpSpPr>
        <p:pic>
          <p:nvPicPr>
            <p:cNvPr id="183301" name="Picture 5" descr="Random_Un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 y="1264"/>
              <a:ext cx="9900" cy="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AutoShape 6"/>
            <p:cNvSpPr>
              <a:spLocks noChangeArrowheads="1"/>
            </p:cNvSpPr>
            <p:nvPr/>
          </p:nvSpPr>
          <p:spPr bwMode="auto">
            <a:xfrm>
              <a:off x="5481" y="7204"/>
              <a:ext cx="720" cy="1080"/>
            </a:xfrm>
            <a:prstGeom prst="downArrow">
              <a:avLst>
                <a:gd name="adj1" fmla="val 50000"/>
                <a:gd name="adj2" fmla="val 37500"/>
              </a:avLst>
            </a:prstGeom>
            <a:solidFill>
              <a:srgbClr val="000000"/>
            </a:solidFill>
            <a:ln w="19050">
              <a:solidFill>
                <a:srgbClr val="000000"/>
              </a:solidFill>
              <a:miter lim="800000"/>
              <a:headEnd/>
              <a:tailEnd/>
            </a:ln>
          </p:spPr>
          <p:txBody>
            <a:bodyPr tIns="91440" bIns="91440"/>
            <a:lstStyle/>
            <a:p>
              <a:endParaRPr lang="en-US"/>
            </a:p>
          </p:txBody>
        </p:sp>
      </p:grpSp>
      <p:sp>
        <p:nvSpPr>
          <p:cNvPr id="7" name="Rectangle 6"/>
          <p:cNvSpPr/>
          <p:nvPr/>
        </p:nvSpPr>
        <p:spPr bwMode="auto">
          <a:xfrm>
            <a:off x="1584325" y="6440488"/>
            <a:ext cx="6619875" cy="41751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261616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Punnett Square</a:t>
            </a:r>
          </a:p>
        </p:txBody>
      </p:sp>
      <p:sp>
        <p:nvSpPr>
          <p:cNvPr id="199682"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3.18</a:t>
            </a:r>
          </a:p>
        </p:txBody>
      </p:sp>
      <p:pic>
        <p:nvPicPr>
          <p:cNvPr id="199683" name="Picture 4" descr="small pu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818832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3852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Table 3.5</a:t>
            </a:r>
          </a:p>
        </p:txBody>
      </p:sp>
      <p:sp>
        <p:nvSpPr>
          <p:cNvPr id="21401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Table 3.5</a:t>
            </a:r>
          </a:p>
        </p:txBody>
      </p:sp>
      <p:pic>
        <p:nvPicPr>
          <p:cNvPr id="3" name="Picture 2" descr="Screen Shot 2013-08-11 at 4.52.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208"/>
            <a:ext cx="9144000" cy="4017329"/>
          </a:xfrm>
          <a:prstGeom prst="rect">
            <a:avLst/>
          </a:prstGeom>
        </p:spPr>
      </p:pic>
      <p:sp>
        <p:nvSpPr>
          <p:cNvPr id="2" name="Rectangle 1"/>
          <p:cNvSpPr/>
          <p:nvPr/>
        </p:nvSpPr>
        <p:spPr>
          <a:xfrm>
            <a:off x="0" y="1189333"/>
            <a:ext cx="9144000" cy="461665"/>
          </a:xfrm>
          <a:prstGeom prst="rect">
            <a:avLst/>
          </a:prstGeom>
          <a:solidFill>
            <a:srgbClr val="FFFFFF"/>
          </a:solidFill>
        </p:spPr>
        <p:txBody>
          <a:bodyPr wrap="square">
            <a:spAutoFit/>
          </a:bodyPr>
          <a:lstStyle/>
          <a:p>
            <a:r>
              <a:rPr lang="en-US" sz="2400" b="1" dirty="0">
                <a:latin typeface="Times New Roman"/>
                <a:cs typeface="Times New Roman"/>
              </a:rPr>
              <a:t>Table 3.5</a:t>
            </a:r>
            <a:r>
              <a:rPr lang="en-US" sz="2400" dirty="0">
                <a:latin typeface="Times New Roman"/>
                <a:cs typeface="Times New Roman"/>
              </a:rPr>
              <a:t> Ratio of pea genotypes for </a:t>
            </a:r>
            <a:r>
              <a:rPr lang="en-US" sz="2400" i="1" dirty="0">
                <a:latin typeface="Times New Roman"/>
                <a:cs typeface="Times New Roman"/>
              </a:rPr>
              <a:t>n</a:t>
            </a:r>
            <a:r>
              <a:rPr lang="en-US" sz="2400" dirty="0">
                <a:latin typeface="Times New Roman"/>
                <a:cs typeface="Times New Roman"/>
              </a:rPr>
              <a:t> future generations. </a:t>
            </a:r>
          </a:p>
        </p:txBody>
      </p:sp>
    </p:spTree>
    <p:extLst>
      <p:ext uri="{BB962C8B-B14F-4D97-AF65-F5344CB8AC3E}">
        <p14:creationId xmlns:p14="http://schemas.microsoft.com/office/powerpoint/2010/main" val="1831385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Two Generations Two Loci</a:t>
            </a:r>
          </a:p>
        </p:txBody>
      </p:sp>
      <p:sp>
        <p:nvSpPr>
          <p:cNvPr id="232450"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3.19</a:t>
            </a:r>
          </a:p>
        </p:txBody>
      </p:sp>
      <p:pic>
        <p:nvPicPr>
          <p:cNvPr id="232451" name="Picture 4" descr="Figure3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914400"/>
            <a:ext cx="2930525"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673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Two </a:t>
            </a:r>
            <a:r>
              <a:rPr lang="en-US" sz="4800" smtClean="0">
                <a:latin typeface="Times New Roman" charset="0"/>
              </a:rPr>
              <a:t>Loci </a:t>
            </a:r>
            <a:r>
              <a:rPr lang="en-US" sz="4800" dirty="0" err="1">
                <a:latin typeface="Times New Roman" charset="0"/>
              </a:rPr>
              <a:t>Punnett</a:t>
            </a:r>
            <a:r>
              <a:rPr lang="en-US" sz="4800" dirty="0">
                <a:latin typeface="Times New Roman" charset="0"/>
              </a:rPr>
              <a:t> Square</a:t>
            </a:r>
          </a:p>
        </p:txBody>
      </p:sp>
      <p:pic>
        <p:nvPicPr>
          <p:cNvPr id="252930" name="Picture 3"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75247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3.20</a:t>
            </a:r>
          </a:p>
        </p:txBody>
      </p:sp>
    </p:spTree>
    <p:extLst>
      <p:ext uri="{BB962C8B-B14F-4D97-AF65-F5344CB8AC3E}">
        <p14:creationId xmlns:p14="http://schemas.microsoft.com/office/powerpoint/2010/main" val="455680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Which is random?</a:t>
            </a:r>
          </a:p>
        </p:txBody>
      </p:sp>
      <p:sp>
        <p:nvSpPr>
          <p:cNvPr id="269314" name="Title 4"/>
          <p:cNvSpPr>
            <a:spLocks noGrp="1"/>
          </p:cNvSpPr>
          <p:nvPr>
            <p:ph type="title"/>
          </p:nvPr>
        </p:nvSpPr>
        <p:spPr>
          <a:xfrm>
            <a:off x="0" y="6256338"/>
            <a:ext cx="2586038" cy="601662"/>
          </a:xfrm>
        </p:spPr>
        <p:txBody>
          <a:bodyPr/>
          <a:lstStyle/>
          <a:p>
            <a:pPr algn="l"/>
            <a:r>
              <a:rPr lang="en-US" sz="2400">
                <a:latin typeface="Times New Roman" charset="0"/>
                <a:ea typeface="ＭＳ Ｐゴシック" charset="0"/>
                <a:cs typeface="Times New Roman" charset="0"/>
              </a:rPr>
              <a:t>ELSI Figure 3.2</a:t>
            </a:r>
          </a:p>
        </p:txBody>
      </p:sp>
      <p:pic>
        <p:nvPicPr>
          <p:cNvPr id="269315" name="Picture 1" descr="Screen shot 2011-03-15 at 10.16.5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 y="2135188"/>
            <a:ext cx="84328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550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Table ELSI 3.2.1</a:t>
            </a:r>
          </a:p>
        </p:txBody>
      </p:sp>
      <p:sp>
        <p:nvSpPr>
          <p:cNvPr id="285698" name="Title 4"/>
          <p:cNvSpPr>
            <a:spLocks noGrp="1"/>
          </p:cNvSpPr>
          <p:nvPr>
            <p:ph type="title"/>
          </p:nvPr>
        </p:nvSpPr>
        <p:spPr>
          <a:xfrm>
            <a:off x="0" y="6256338"/>
            <a:ext cx="2586038" cy="601662"/>
          </a:xfrm>
        </p:spPr>
        <p:txBody>
          <a:bodyPr/>
          <a:lstStyle/>
          <a:p>
            <a:pPr algn="l"/>
            <a:r>
              <a:rPr lang="en-US" sz="2400">
                <a:latin typeface="Times New Roman" charset="0"/>
                <a:ea typeface="ＭＳ Ｐゴシック" charset="0"/>
                <a:cs typeface="Times New Roman" charset="0"/>
              </a:rPr>
              <a:t>Table ELSI 3.2.1</a:t>
            </a:r>
          </a:p>
        </p:txBody>
      </p:sp>
      <p:pic>
        <p:nvPicPr>
          <p:cNvPr id="2" name="Picture 1" descr="Screen Shot 2013-08-11 at 4.54.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1961"/>
            <a:ext cx="9144000" cy="2601864"/>
          </a:xfrm>
          <a:prstGeom prst="rect">
            <a:avLst/>
          </a:prstGeom>
        </p:spPr>
      </p:pic>
      <p:sp>
        <p:nvSpPr>
          <p:cNvPr id="285700" name="Rectangle 3"/>
          <p:cNvSpPr>
            <a:spLocks noChangeArrowheads="1"/>
          </p:cNvSpPr>
          <p:nvPr/>
        </p:nvSpPr>
        <p:spPr bwMode="auto">
          <a:xfrm>
            <a:off x="300038" y="1931558"/>
            <a:ext cx="7751104" cy="461665"/>
          </a:xfrm>
          <a:prstGeom prst="rect">
            <a:avLst/>
          </a:prstGeom>
          <a:solidFill>
            <a:srgbClr val="FFFFFF"/>
          </a:solidFill>
          <a:ln>
            <a:noFill/>
          </a:ln>
          <a:extLst/>
        </p:spPr>
        <p:txBody>
          <a:bodyPr wrap="square">
            <a:spAutoFit/>
          </a:bodyPr>
          <a:lstStyle/>
          <a:p>
            <a:r>
              <a:rPr lang="en-US" sz="2400" b="1" dirty="0">
                <a:latin typeface="Times New Roman"/>
                <a:cs typeface="Times New Roman"/>
              </a:rPr>
              <a:t>Table ELSI 3.2.1: </a:t>
            </a:r>
            <a:r>
              <a:rPr lang="en-US" sz="2400" dirty="0">
                <a:latin typeface="Times New Roman"/>
                <a:cs typeface="Times New Roman"/>
              </a:rPr>
              <a:t>Odds of dying by different causes. </a:t>
            </a:r>
          </a:p>
        </p:txBody>
      </p:sp>
    </p:spTree>
    <p:extLst>
      <p:ext uri="{BB962C8B-B14F-4D97-AF65-F5344CB8AC3E}">
        <p14:creationId xmlns:p14="http://schemas.microsoft.com/office/powerpoint/2010/main" val="40781060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3.21</a:t>
            </a:r>
          </a:p>
        </p:txBody>
      </p:sp>
      <p:sp>
        <p:nvSpPr>
          <p:cNvPr id="287746"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Frequency of F</a:t>
            </a:r>
            <a:r>
              <a:rPr lang="en-US" sz="4800" baseline="-25000">
                <a:latin typeface="Times New Roman" charset="0"/>
              </a:rPr>
              <a:t>3</a:t>
            </a:r>
            <a:r>
              <a:rPr lang="en-US" sz="4800">
                <a:latin typeface="Times New Roman" charset="0"/>
              </a:rPr>
              <a:t> Progeny</a:t>
            </a:r>
            <a:endParaRPr lang="en-US" sz="4800" baseline="30000">
              <a:latin typeface="Times New Roman" charset="0"/>
            </a:endParaRPr>
          </a:p>
        </p:txBody>
      </p:sp>
      <p:pic>
        <p:nvPicPr>
          <p:cNvPr id="287747" name="Picture 4" descr="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90600"/>
            <a:ext cx="49847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1345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3.22</a:t>
            </a:r>
          </a:p>
        </p:txBody>
      </p:sp>
      <p:pic>
        <p:nvPicPr>
          <p:cNvPr id="297986" name="Picture 3" descr="Picture 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0" y="938213"/>
            <a:ext cx="7926388"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Frequency of F</a:t>
            </a:r>
            <a:r>
              <a:rPr lang="en-US" sz="4800" baseline="-25000">
                <a:latin typeface="Times New Roman" charset="0"/>
              </a:rPr>
              <a:t>3</a:t>
            </a:r>
            <a:r>
              <a:rPr lang="en-US" sz="4800">
                <a:latin typeface="Times New Roman" charset="0"/>
              </a:rPr>
              <a:t> Progeny</a:t>
            </a:r>
            <a:endParaRPr lang="en-US" sz="4800" baseline="30000">
              <a:latin typeface="Times New Roman" charset="0"/>
            </a:endParaRPr>
          </a:p>
        </p:txBody>
      </p:sp>
    </p:spTree>
    <p:extLst>
      <p:ext uri="{BB962C8B-B14F-4D97-AF65-F5344CB8AC3E}">
        <p14:creationId xmlns:p14="http://schemas.microsoft.com/office/powerpoint/2010/main" val="31545269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3.23</a:t>
            </a:r>
          </a:p>
        </p:txBody>
      </p:sp>
      <p:sp>
        <p:nvSpPr>
          <p:cNvPr id="310274"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Meiosis Contributes Randomness</a:t>
            </a:r>
            <a:endParaRPr lang="en-US" sz="4800" baseline="30000">
              <a:latin typeface="Times New Roman" charset="0"/>
            </a:endParaRPr>
          </a:p>
        </p:txBody>
      </p:sp>
      <p:pic>
        <p:nvPicPr>
          <p:cNvPr id="310275" name="Picture 4" descr="Fgure3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69437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3874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Temperature Affects Cell Growth</a:t>
            </a:r>
          </a:p>
        </p:txBody>
      </p:sp>
      <p:sp>
        <p:nvSpPr>
          <p:cNvPr id="37890" name="Title 6"/>
          <p:cNvSpPr>
            <a:spLocks noGrp="1"/>
          </p:cNvSpPr>
          <p:nvPr>
            <p:ph type="title"/>
          </p:nvPr>
        </p:nvSpPr>
        <p:spPr>
          <a:xfrm>
            <a:off x="0" y="6362700"/>
            <a:ext cx="1592263" cy="495300"/>
          </a:xfrm>
        </p:spPr>
        <p:txBody>
          <a:bodyPr/>
          <a:lstStyle/>
          <a:p>
            <a:pPr algn="l"/>
            <a:r>
              <a:rPr lang="en-US" sz="2400">
                <a:latin typeface="Times New Roman" charset="0"/>
                <a:ea typeface="ＭＳ Ｐゴシック" charset="0"/>
                <a:cs typeface="Times New Roman" charset="0"/>
              </a:rPr>
              <a:t>Fig. 3.2</a:t>
            </a:r>
          </a:p>
        </p:txBody>
      </p:sp>
      <p:pic>
        <p:nvPicPr>
          <p:cNvPr id="37891" name="Picture 4" descr="Temp_Grow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879475"/>
            <a:ext cx="7262813"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3.24</a:t>
            </a:r>
          </a:p>
        </p:txBody>
      </p:sp>
      <p:sp>
        <p:nvSpPr>
          <p:cNvPr id="324610"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Mendel in the Abbey</a:t>
            </a:r>
            <a:endParaRPr lang="en-US" sz="4800" baseline="30000">
              <a:latin typeface="Times New Roman" charset="0"/>
            </a:endParaRPr>
          </a:p>
        </p:txBody>
      </p:sp>
      <p:pic>
        <p:nvPicPr>
          <p:cNvPr id="324611" name="Picture 7"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992188"/>
            <a:ext cx="4195763"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467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3:</a:t>
            </a:r>
          </a:p>
          <a:p>
            <a:pPr algn="ctr" eaLnBrk="1" hangingPunct="1"/>
            <a:r>
              <a:rPr lang="en-US" sz="3600">
                <a:latin typeface="Times New Roman" charset="0"/>
                <a:cs typeface="Times New Roman" charset="0"/>
              </a:rPr>
              <a:t>Information at the Organismal Level</a:t>
            </a:r>
          </a:p>
        </p:txBody>
      </p:sp>
      <p:sp>
        <p:nvSpPr>
          <p:cNvPr id="14338"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39" name="TextBox 2"/>
          <p:cNvSpPr txBox="1">
            <a:spLocks noChangeArrowheads="1"/>
          </p:cNvSpPr>
          <p:nvPr/>
        </p:nvSpPr>
        <p:spPr bwMode="auto">
          <a:xfrm>
            <a:off x="0" y="353218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latin typeface="Times New Roman"/>
                <a:cs typeface="Times New Roman"/>
              </a:rPr>
              <a:t>3.5 Non-</a:t>
            </a:r>
            <a:r>
              <a:rPr lang="en-US" dirty="0" err="1">
                <a:latin typeface="Times New Roman"/>
                <a:cs typeface="Times New Roman"/>
              </a:rPr>
              <a:t>Mendelian</a:t>
            </a:r>
            <a:r>
              <a:rPr lang="en-US" dirty="0">
                <a:latin typeface="Times New Roman"/>
                <a:cs typeface="Times New Roman"/>
              </a:rPr>
              <a:t> genetics: Why do we need annual flu vaccines?  </a:t>
            </a:r>
          </a:p>
        </p:txBody>
      </p:sp>
      <p:sp>
        <p:nvSpPr>
          <p:cNvPr id="14340"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
        <p:nvSpPr>
          <p:cNvPr id="14341"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i="1" dirty="0">
                <a:latin typeface="Times New Roman" charset="0"/>
              </a:rPr>
              <a:t>Integrating Concepts in Biology</a:t>
            </a:r>
          </a:p>
        </p:txBody>
      </p:sp>
    </p:spTree>
    <p:extLst>
      <p:ext uri="{BB962C8B-B14F-4D97-AF65-F5344CB8AC3E}">
        <p14:creationId xmlns:p14="http://schemas.microsoft.com/office/powerpoint/2010/main" val="35507810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p:cNvSpPr>
            <a:spLocks noGrp="1"/>
          </p:cNvSpPr>
          <p:nvPr>
            <p:ph type="title"/>
          </p:nvPr>
        </p:nvSpPr>
        <p:spPr>
          <a:xfrm>
            <a:off x="0" y="6373813"/>
            <a:ext cx="1670050" cy="385762"/>
          </a:xfrm>
        </p:spPr>
        <p:txBody>
          <a:bodyPr/>
          <a:lstStyle/>
          <a:p>
            <a:pPr algn="l"/>
            <a:r>
              <a:rPr lang="en-US" sz="2400">
                <a:latin typeface="Times New Roman" charset="0"/>
                <a:ea typeface="ＭＳ Ｐゴシック" charset="0"/>
                <a:cs typeface="Times New Roman" charset="0"/>
              </a:rPr>
              <a:t>Fig. 3.25</a:t>
            </a:r>
          </a:p>
        </p:txBody>
      </p:sp>
      <p:sp>
        <p:nvSpPr>
          <p:cNvPr id="15362"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Influenza A Virus</a:t>
            </a:r>
          </a:p>
        </p:txBody>
      </p:sp>
      <p:pic>
        <p:nvPicPr>
          <p:cNvPr id="15363" name="Picture 6" descr="Screen shot 2011-03-15 at 10.37.4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957263"/>
            <a:ext cx="5389563"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5544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5"/>
          <p:cNvSpPr>
            <a:spLocks noGrp="1"/>
          </p:cNvSpPr>
          <p:nvPr>
            <p:ph type="title"/>
          </p:nvPr>
        </p:nvSpPr>
        <p:spPr>
          <a:xfrm>
            <a:off x="-1" y="6373813"/>
            <a:ext cx="2054657" cy="385762"/>
          </a:xfrm>
        </p:spPr>
        <p:txBody>
          <a:bodyPr/>
          <a:lstStyle/>
          <a:p>
            <a:pPr algn="l"/>
            <a:r>
              <a:rPr lang="en-US" sz="2400" dirty="0" smtClean="0">
                <a:latin typeface="Times New Roman" charset="0"/>
                <a:ea typeface="ＭＳ Ｐゴシック" charset="0"/>
                <a:cs typeface="Times New Roman" charset="0"/>
              </a:rPr>
              <a:t>Extra Figure</a:t>
            </a:r>
            <a:endParaRPr lang="en-US" sz="2400" dirty="0">
              <a:latin typeface="Times New Roman" charset="0"/>
              <a:ea typeface="ＭＳ Ｐゴシック" charset="0"/>
              <a:cs typeface="Times New Roman" charset="0"/>
            </a:endParaRPr>
          </a:p>
        </p:txBody>
      </p:sp>
      <p:sp>
        <p:nvSpPr>
          <p:cNvPr id="29698"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Recombination of Genomes</a:t>
            </a:r>
          </a:p>
        </p:txBody>
      </p:sp>
      <p:sp>
        <p:nvSpPr>
          <p:cNvPr id="6" name="Oval 5"/>
          <p:cNvSpPr/>
          <p:nvPr/>
        </p:nvSpPr>
        <p:spPr>
          <a:xfrm>
            <a:off x="1485900" y="1700213"/>
            <a:ext cx="6489700" cy="4673600"/>
          </a:xfrm>
          <a:prstGeom prst="ellipse">
            <a:avLst/>
          </a:prstGeom>
          <a:no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rot="5400000">
            <a:off x="2519362" y="31321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2671762" y="32845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2824162" y="34369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2976562" y="35893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3128962" y="37417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3281362" y="38941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3433762" y="40465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586162" y="4198938"/>
            <a:ext cx="881063" cy="206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a:off x="4497388" y="28432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a:off x="4649788" y="29956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4802188" y="31480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a:off x="4954588" y="33004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5106988" y="34528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6200000">
            <a:off x="5259388" y="36052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a:off x="5411788" y="37576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a:off x="5564188" y="3910012"/>
            <a:ext cx="882650" cy="22225"/>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9716" name="Group 34"/>
          <p:cNvGrpSpPr>
            <a:grpSpLocks/>
          </p:cNvGrpSpPr>
          <p:nvPr/>
        </p:nvGrpSpPr>
        <p:grpSpPr bwMode="auto">
          <a:xfrm>
            <a:off x="742950" y="1395413"/>
            <a:ext cx="1484313" cy="1627187"/>
            <a:chOff x="184839" y="4209265"/>
            <a:chExt cx="1485211" cy="1626416"/>
          </a:xfrm>
        </p:grpSpPr>
        <p:sp>
          <p:nvSpPr>
            <p:cNvPr id="26" name="Oval 25"/>
            <p:cNvSpPr/>
            <p:nvPr/>
          </p:nvSpPr>
          <p:spPr>
            <a:xfrm>
              <a:off x="184839" y="4209265"/>
              <a:ext cx="1485211" cy="1626416"/>
            </a:xfrm>
            <a:prstGeom prst="ellipse">
              <a:avLst/>
            </a:prstGeom>
            <a:no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 name="Straight Connector 26"/>
            <p:cNvCxnSpPr/>
            <p:nvPr/>
          </p:nvCxnSpPr>
          <p:spPr>
            <a:xfrm rot="5400000">
              <a:off x="925539" y="4928049"/>
              <a:ext cx="882232" cy="222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484740" y="4938364"/>
              <a:ext cx="882232" cy="20650"/>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150370" y="4928049"/>
              <a:ext cx="882232" cy="22238"/>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76725" y="4928844"/>
              <a:ext cx="882232" cy="20650"/>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a:off x="581637" y="4928844"/>
              <a:ext cx="882232" cy="20649"/>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796873" y="4928049"/>
              <a:ext cx="882232" cy="2223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688858" y="4958197"/>
              <a:ext cx="882232" cy="2223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6200000">
              <a:off x="42355" y="4928049"/>
              <a:ext cx="882232" cy="2223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9717" name="TextBox 5"/>
          <p:cNvSpPr txBox="1">
            <a:spLocks noChangeArrowheads="1"/>
          </p:cNvSpPr>
          <p:nvPr/>
        </p:nvSpPr>
        <p:spPr bwMode="auto">
          <a:xfrm>
            <a:off x="493713" y="819150"/>
            <a:ext cx="8058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00FF"/>
                </a:solidFill>
                <a:latin typeface="Times" charset="0"/>
                <a:cs typeface="Times" charset="0"/>
              </a:rPr>
              <a:t>new virus buds with novel combination of </a:t>
            </a:r>
            <a:r>
              <a:rPr lang="en-US" dirty="0" err="1">
                <a:solidFill>
                  <a:srgbClr val="0000FF"/>
                </a:solidFill>
                <a:latin typeface="Times" charset="0"/>
                <a:cs typeface="Times" charset="0"/>
              </a:rPr>
              <a:t>ssRNA</a:t>
            </a:r>
            <a:r>
              <a:rPr lang="en-US" dirty="0">
                <a:solidFill>
                  <a:srgbClr val="0000FF"/>
                </a:solidFill>
                <a:latin typeface="Times" charset="0"/>
                <a:cs typeface="Times" charset="0"/>
              </a:rPr>
              <a:t> chromosomes</a:t>
            </a:r>
          </a:p>
        </p:txBody>
      </p:sp>
      <p:sp>
        <p:nvSpPr>
          <p:cNvPr id="29718" name="TextBox 5"/>
          <p:cNvSpPr txBox="1">
            <a:spLocks noChangeArrowheads="1"/>
          </p:cNvSpPr>
          <p:nvPr/>
        </p:nvSpPr>
        <p:spPr bwMode="auto">
          <a:xfrm>
            <a:off x="3810000" y="5257800"/>
            <a:ext cx="1649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400">
                <a:latin typeface="Times" charset="0"/>
                <a:cs typeface="Times" charset="0"/>
              </a:rPr>
              <a:t>host cell</a:t>
            </a:r>
          </a:p>
        </p:txBody>
      </p:sp>
    </p:spTree>
    <p:extLst>
      <p:ext uri="{BB962C8B-B14F-4D97-AF65-F5344CB8AC3E}">
        <p14:creationId xmlns:p14="http://schemas.microsoft.com/office/powerpoint/2010/main" val="7883797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Flu During WWI</a:t>
            </a:r>
          </a:p>
        </p:txBody>
      </p:sp>
      <p:sp>
        <p:nvSpPr>
          <p:cNvPr id="33794"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Fig. 3.26</a:t>
            </a:r>
          </a:p>
        </p:txBody>
      </p:sp>
      <p:pic>
        <p:nvPicPr>
          <p:cNvPr id="33795" name="Picture 4" descr="PHS_Website_Pneumonia_Ra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781050"/>
            <a:ext cx="464185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51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History Repeats Itself</a:t>
            </a:r>
          </a:p>
        </p:txBody>
      </p:sp>
      <p:sp>
        <p:nvSpPr>
          <p:cNvPr id="35842" name="Title 6"/>
          <p:cNvSpPr>
            <a:spLocks noGrp="1"/>
          </p:cNvSpPr>
          <p:nvPr>
            <p:ph type="title"/>
          </p:nvPr>
        </p:nvSpPr>
        <p:spPr>
          <a:xfrm>
            <a:off x="0" y="6308725"/>
            <a:ext cx="1592263" cy="495300"/>
          </a:xfrm>
        </p:spPr>
        <p:txBody>
          <a:bodyPr/>
          <a:lstStyle/>
          <a:p>
            <a:pPr algn="l"/>
            <a:r>
              <a:rPr lang="en-US" sz="2400">
                <a:latin typeface="Times New Roman" charset="0"/>
                <a:ea typeface="ＭＳ Ｐゴシック" charset="0"/>
                <a:cs typeface="Times New Roman" charset="0"/>
              </a:rPr>
              <a:t>Fig. 3.27</a:t>
            </a:r>
          </a:p>
        </p:txBody>
      </p:sp>
      <p:pic>
        <p:nvPicPr>
          <p:cNvPr id="35843" name="Picture 1" descr="Screen shot 2011-03-15 at 10.45.4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868363"/>
            <a:ext cx="7800975"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2"/>
          <p:cNvSpPr txBox="1">
            <a:spLocks noChangeArrowheads="1"/>
          </p:cNvSpPr>
          <p:nvPr/>
        </p:nvSpPr>
        <p:spPr bwMode="auto">
          <a:xfrm>
            <a:off x="736600" y="868363"/>
            <a:ext cx="463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chemeClr val="bg1"/>
                </a:solidFill>
                <a:latin typeface="Times New Roman" charset="0"/>
                <a:cs typeface="Times New Roman" charset="0"/>
              </a:rPr>
              <a:t>a)</a:t>
            </a:r>
          </a:p>
        </p:txBody>
      </p:sp>
      <p:sp>
        <p:nvSpPr>
          <p:cNvPr id="35845" name="TextBox 6"/>
          <p:cNvSpPr txBox="1">
            <a:spLocks noChangeArrowheads="1"/>
          </p:cNvSpPr>
          <p:nvPr/>
        </p:nvSpPr>
        <p:spPr bwMode="auto">
          <a:xfrm>
            <a:off x="4849813" y="876300"/>
            <a:ext cx="484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chemeClr val="bg1"/>
                </a:solidFill>
                <a:latin typeface="Times New Roman" charset="0"/>
                <a:cs typeface="Times New Roman" charset="0"/>
              </a:rPr>
              <a:t>b)</a:t>
            </a:r>
          </a:p>
        </p:txBody>
      </p:sp>
    </p:spTree>
    <p:extLst>
      <p:ext uri="{BB962C8B-B14F-4D97-AF65-F5344CB8AC3E}">
        <p14:creationId xmlns:p14="http://schemas.microsoft.com/office/powerpoint/2010/main" val="42301764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latin typeface="Times New Roman" charset="0"/>
                <a:cs typeface="Times New Roman" charset="0"/>
              </a:rPr>
              <a:t>Not All Cells Are the Same Size</a:t>
            </a:r>
            <a:endParaRPr lang="en-US" sz="4400" dirty="0">
              <a:latin typeface="Times New Roman" charset="0"/>
              <a:cs typeface="Times New Roman" charset="0"/>
            </a:endParaRPr>
          </a:p>
        </p:txBody>
      </p:sp>
      <p:sp>
        <p:nvSpPr>
          <p:cNvPr id="54274" name="Title 6"/>
          <p:cNvSpPr>
            <a:spLocks noGrp="1"/>
          </p:cNvSpPr>
          <p:nvPr>
            <p:ph type="title"/>
          </p:nvPr>
        </p:nvSpPr>
        <p:spPr>
          <a:xfrm>
            <a:off x="0" y="6362700"/>
            <a:ext cx="2376488" cy="495300"/>
          </a:xfrm>
        </p:spPr>
        <p:txBody>
          <a:bodyPr/>
          <a:lstStyle/>
          <a:p>
            <a:pPr algn="l"/>
            <a:r>
              <a:rPr lang="en-US" sz="2400">
                <a:latin typeface="Times New Roman" charset="0"/>
                <a:ea typeface="ＭＳ Ｐゴシック" charset="0"/>
                <a:cs typeface="Times New Roman" charset="0"/>
              </a:rPr>
              <a:t>BME Fig. 3.1</a:t>
            </a:r>
          </a:p>
        </p:txBody>
      </p:sp>
      <p:pic>
        <p:nvPicPr>
          <p:cNvPr id="2" name="Picture 1" descr="Screen Shot 2013-08-11 at 2.45.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436" y="1031879"/>
            <a:ext cx="5550931" cy="50682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latin typeface="Times New Roman" charset="0"/>
                <a:cs typeface="Times New Roman" charset="0"/>
              </a:rPr>
              <a:t>Figure From </a:t>
            </a:r>
            <a:r>
              <a:rPr lang="en-US" sz="4400" dirty="0" err="1">
                <a:solidFill>
                  <a:srgbClr val="FF0000"/>
                </a:solidFill>
                <a:latin typeface="Times New Roman"/>
                <a:cs typeface="Times New Roman"/>
              </a:rPr>
              <a:t>cell_division.xls</a:t>
            </a:r>
            <a:r>
              <a:rPr lang="en-US" sz="4400" dirty="0"/>
              <a:t> </a:t>
            </a:r>
            <a:endParaRPr lang="en-US" sz="4400" dirty="0">
              <a:latin typeface="Times New Roman" charset="0"/>
              <a:cs typeface="Times New Roman" charset="0"/>
            </a:endParaRPr>
          </a:p>
        </p:txBody>
      </p:sp>
      <p:sp>
        <p:nvSpPr>
          <p:cNvPr id="54274" name="Title 6"/>
          <p:cNvSpPr>
            <a:spLocks noGrp="1"/>
          </p:cNvSpPr>
          <p:nvPr>
            <p:ph type="title"/>
          </p:nvPr>
        </p:nvSpPr>
        <p:spPr>
          <a:xfrm>
            <a:off x="0" y="6362700"/>
            <a:ext cx="2376488" cy="495300"/>
          </a:xfrm>
        </p:spPr>
        <p:txBody>
          <a:bodyPr/>
          <a:lstStyle/>
          <a:p>
            <a:pPr algn="l"/>
            <a:r>
              <a:rPr lang="en-US" sz="2400" dirty="0">
                <a:latin typeface="Times New Roman" charset="0"/>
                <a:ea typeface="ＭＳ Ｐゴシック" charset="0"/>
                <a:cs typeface="Times New Roman" charset="0"/>
              </a:rPr>
              <a:t>BME </a:t>
            </a:r>
            <a:r>
              <a:rPr lang="en-US" sz="2400" dirty="0" smtClean="0">
                <a:latin typeface="Times New Roman" charset="0"/>
                <a:ea typeface="ＭＳ Ｐゴシック" charset="0"/>
                <a:cs typeface="Times New Roman" charset="0"/>
              </a:rPr>
              <a:t>Questions</a:t>
            </a:r>
            <a:endParaRPr lang="en-US" sz="2400" dirty="0">
              <a:latin typeface="Times New Roman" charset="0"/>
              <a:ea typeface="ＭＳ Ｐゴシック" charset="0"/>
              <a:cs typeface="Times New Roman" charset="0"/>
            </a:endParaRPr>
          </a:p>
        </p:txBody>
      </p:sp>
      <p:pic>
        <p:nvPicPr>
          <p:cNvPr id="54275" name="Picture 4"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58018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3173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Time Influence Population Sizes</a:t>
            </a:r>
          </a:p>
        </p:txBody>
      </p:sp>
      <p:sp>
        <p:nvSpPr>
          <p:cNvPr id="62466" name="Title 6"/>
          <p:cNvSpPr>
            <a:spLocks noGrp="1"/>
          </p:cNvSpPr>
          <p:nvPr>
            <p:ph type="title"/>
          </p:nvPr>
        </p:nvSpPr>
        <p:spPr>
          <a:xfrm>
            <a:off x="0" y="6362700"/>
            <a:ext cx="2376488" cy="495300"/>
          </a:xfrm>
        </p:spPr>
        <p:txBody>
          <a:bodyPr/>
          <a:lstStyle/>
          <a:p>
            <a:pPr algn="l"/>
            <a:r>
              <a:rPr lang="en-US" sz="2400" dirty="0">
                <a:latin typeface="Times New Roman" charset="0"/>
                <a:ea typeface="ＭＳ Ｐゴシック" charset="0"/>
                <a:cs typeface="Times New Roman" charset="0"/>
              </a:rPr>
              <a:t>BME </a:t>
            </a:r>
            <a:r>
              <a:rPr lang="en-US" sz="2400" dirty="0" smtClean="0">
                <a:latin typeface="Times New Roman" charset="0"/>
                <a:ea typeface="ＭＳ Ｐゴシック" charset="0"/>
                <a:cs typeface="Times New Roman" charset="0"/>
              </a:rPr>
              <a:t>Questions</a:t>
            </a:r>
            <a:endParaRPr lang="en-US" sz="2400" dirty="0">
              <a:latin typeface="Times New Roman" charset="0"/>
              <a:ea typeface="ＭＳ Ｐゴシック" charset="0"/>
              <a:cs typeface="Times New Roman" charset="0"/>
            </a:endParaRPr>
          </a:p>
        </p:txBody>
      </p:sp>
      <p:pic>
        <p:nvPicPr>
          <p:cNvPr id="62467" name="Picture 4"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58018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4"/>
          <p:cNvSpPr txBox="1">
            <a:spLocks noChangeArrowheads="1"/>
          </p:cNvSpPr>
          <p:nvPr/>
        </p:nvSpPr>
        <p:spPr bwMode="auto">
          <a:xfrm>
            <a:off x="4903788" y="2309813"/>
            <a:ext cx="3360737" cy="1570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FF"/>
                </a:solidFill>
                <a:latin typeface="Times" charset="0"/>
                <a:cs typeface="Times" charset="0"/>
              </a:rPr>
              <a:t>this prediction matches Figure 3.2, so the model allowed you to test differential growth rates</a:t>
            </a:r>
          </a:p>
        </p:txBody>
      </p:sp>
      <p:sp>
        <p:nvSpPr>
          <p:cNvPr id="7" name="Freeform 6"/>
          <p:cNvSpPr/>
          <p:nvPr/>
        </p:nvSpPr>
        <p:spPr>
          <a:xfrm>
            <a:off x="3635375" y="4205288"/>
            <a:ext cx="2557463" cy="1058862"/>
          </a:xfrm>
          <a:custGeom>
            <a:avLst/>
            <a:gdLst>
              <a:gd name="connsiteX0" fmla="*/ 763822 w 2558342"/>
              <a:gd name="connsiteY0" fmla="*/ 0 h 1058263"/>
              <a:gd name="connsiteX1" fmla="*/ 496944 w 2558342"/>
              <a:gd name="connsiteY1" fmla="*/ 570542 h 1058263"/>
              <a:gd name="connsiteX2" fmla="*/ 322094 w 2558342"/>
              <a:gd name="connsiteY2" fmla="*/ 846610 h 1058263"/>
              <a:gd name="connsiteX3" fmla="*/ 257675 w 2558342"/>
              <a:gd name="connsiteY3" fmla="*/ 938633 h 1058263"/>
              <a:gd name="connsiteX4" fmla="*/ 0 w 2558342"/>
              <a:gd name="connsiteY4" fmla="*/ 957038 h 1058263"/>
              <a:gd name="connsiteX5" fmla="*/ 147243 w 2558342"/>
              <a:gd name="connsiteY5" fmla="*/ 1058263 h 1058263"/>
              <a:gd name="connsiteX6" fmla="*/ 349702 w 2558342"/>
              <a:gd name="connsiteY6" fmla="*/ 1058263 h 1058263"/>
              <a:gd name="connsiteX7" fmla="*/ 1058307 w 2558342"/>
              <a:gd name="connsiteY7" fmla="*/ 855813 h 1058263"/>
              <a:gd name="connsiteX8" fmla="*/ 1923358 w 2558342"/>
              <a:gd name="connsiteY8" fmla="*/ 1030656 h 1058263"/>
              <a:gd name="connsiteX9" fmla="*/ 2530734 w 2558342"/>
              <a:gd name="connsiteY9" fmla="*/ 1058263 h 1058263"/>
              <a:gd name="connsiteX10" fmla="*/ 2558342 w 2558342"/>
              <a:gd name="connsiteY10" fmla="*/ 984645 h 1058263"/>
              <a:gd name="connsiteX11" fmla="*/ 2236249 w 2558342"/>
              <a:gd name="connsiteY11" fmla="*/ 874217 h 1058263"/>
              <a:gd name="connsiteX12" fmla="*/ 763822 w 2558342"/>
              <a:gd name="connsiteY12" fmla="*/ 0 h 10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8342" h="1058263">
                <a:moveTo>
                  <a:pt x="763822" y="0"/>
                </a:moveTo>
                <a:lnTo>
                  <a:pt x="496944" y="570542"/>
                </a:lnTo>
                <a:lnTo>
                  <a:pt x="322094" y="846610"/>
                </a:lnTo>
                <a:lnTo>
                  <a:pt x="257675" y="938633"/>
                </a:lnTo>
                <a:lnTo>
                  <a:pt x="0" y="957038"/>
                </a:lnTo>
                <a:lnTo>
                  <a:pt x="147243" y="1058263"/>
                </a:lnTo>
                <a:lnTo>
                  <a:pt x="349702" y="1058263"/>
                </a:lnTo>
                <a:lnTo>
                  <a:pt x="1058307" y="855813"/>
                </a:lnTo>
                <a:lnTo>
                  <a:pt x="1923358" y="1030656"/>
                </a:lnTo>
                <a:lnTo>
                  <a:pt x="2530734" y="1058263"/>
                </a:lnTo>
                <a:lnTo>
                  <a:pt x="2558342" y="984645"/>
                </a:lnTo>
                <a:lnTo>
                  <a:pt x="2236249" y="874217"/>
                </a:lnTo>
                <a:lnTo>
                  <a:pt x="763822" y="0"/>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2470" name="Picture 5" descr="Figure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86000"/>
            <a:ext cx="155257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Integrating Question Answer</a:t>
            </a:r>
          </a:p>
        </p:txBody>
      </p:sp>
      <p:sp>
        <p:nvSpPr>
          <p:cNvPr id="64514" name="Title 6"/>
          <p:cNvSpPr>
            <a:spLocks noGrp="1"/>
          </p:cNvSpPr>
          <p:nvPr>
            <p:ph type="title"/>
          </p:nvPr>
        </p:nvSpPr>
        <p:spPr>
          <a:xfrm>
            <a:off x="0" y="6362700"/>
            <a:ext cx="2376488" cy="495300"/>
          </a:xfrm>
        </p:spPr>
        <p:txBody>
          <a:bodyPr/>
          <a:lstStyle/>
          <a:p>
            <a:pPr algn="l"/>
            <a:r>
              <a:rPr lang="en-US" sz="2400" dirty="0">
                <a:latin typeface="Times New Roman" charset="0"/>
                <a:ea typeface="ＭＳ Ｐゴシック" charset="0"/>
                <a:cs typeface="Times New Roman" charset="0"/>
              </a:rPr>
              <a:t>BME </a:t>
            </a:r>
            <a:r>
              <a:rPr lang="en-US" sz="2400" dirty="0" smtClean="0">
                <a:latin typeface="Times New Roman" charset="0"/>
                <a:ea typeface="ＭＳ Ｐゴシック" charset="0"/>
                <a:cs typeface="Times New Roman" charset="0"/>
              </a:rPr>
              <a:t>Questions</a:t>
            </a:r>
            <a:endParaRPr lang="en-US" sz="2400" dirty="0">
              <a:latin typeface="Times New Roman" charset="0"/>
              <a:ea typeface="ＭＳ Ｐゴシック" charset="0"/>
              <a:cs typeface="Times New Roman" charset="0"/>
            </a:endParaRPr>
          </a:p>
        </p:txBody>
      </p:sp>
      <p:pic>
        <p:nvPicPr>
          <p:cNvPr id="64515" name="Picture 8" descr="Screen shot 2010-09-09 at 12.02.2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6804025"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4"/>
          <p:cNvSpPr txBox="1">
            <a:spLocks noChangeArrowheads="1"/>
          </p:cNvSpPr>
          <p:nvPr/>
        </p:nvSpPr>
        <p:spPr bwMode="auto">
          <a:xfrm>
            <a:off x="4903788" y="2309813"/>
            <a:ext cx="3360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FF"/>
                </a:solidFill>
                <a:latin typeface="Times" charset="0"/>
                <a:cs typeface="Times" charset="0"/>
              </a:rPr>
              <a:t>change all generation</a:t>
            </a:r>
          </a:p>
          <a:p>
            <a:pPr eaLnBrk="1" hangingPunct="1"/>
            <a:r>
              <a:rPr lang="en-US">
                <a:solidFill>
                  <a:srgbClr val="0000FF"/>
                </a:solidFill>
                <a:latin typeface="Times" charset="0"/>
                <a:cs typeface="Times" charset="0"/>
              </a:rPr>
              <a:t>times to 0.03</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DNA Replication Affects Cell Size</a:t>
            </a:r>
          </a:p>
        </p:txBody>
      </p:sp>
      <p:sp>
        <p:nvSpPr>
          <p:cNvPr id="68610" name="Title 9"/>
          <p:cNvSpPr>
            <a:spLocks noGrp="1"/>
          </p:cNvSpPr>
          <p:nvPr>
            <p:ph type="title"/>
          </p:nvPr>
        </p:nvSpPr>
        <p:spPr>
          <a:xfrm>
            <a:off x="0" y="6289675"/>
            <a:ext cx="1854200" cy="568325"/>
          </a:xfrm>
        </p:spPr>
        <p:txBody>
          <a:bodyPr/>
          <a:lstStyle/>
          <a:p>
            <a:pPr algn="l"/>
            <a:r>
              <a:rPr lang="en-US" sz="2400">
                <a:latin typeface="Times New Roman" charset="0"/>
                <a:ea typeface="ＭＳ Ｐゴシック" charset="0"/>
                <a:cs typeface="Times New Roman" charset="0"/>
              </a:rPr>
              <a:t>Fig. 3.3</a:t>
            </a:r>
          </a:p>
        </p:txBody>
      </p:sp>
      <p:pic>
        <p:nvPicPr>
          <p:cNvPr id="68611" name="Picture 4" descr="Figure3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7912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2378</TotalTime>
  <Words>2267</Words>
  <Application>Microsoft Macintosh PowerPoint</Application>
  <PresentationFormat>On-screen Show (4:3)</PresentationFormat>
  <Paragraphs>211</Paragraphs>
  <Slides>45</Slides>
  <Notes>41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Title Page</vt:lpstr>
      <vt:lpstr>Opening Figure</vt:lpstr>
      <vt:lpstr>Fig. 3.1</vt:lpstr>
      <vt:lpstr>Fig. 3.2</vt:lpstr>
      <vt:lpstr>BME Fig. 3.1</vt:lpstr>
      <vt:lpstr>BME Questions</vt:lpstr>
      <vt:lpstr>BME Questions</vt:lpstr>
      <vt:lpstr>BME Questions</vt:lpstr>
      <vt:lpstr>Fig. 3.3</vt:lpstr>
      <vt:lpstr>Fig. 3.4</vt:lpstr>
      <vt:lpstr>Title Page</vt:lpstr>
      <vt:lpstr>Fig. 3.5</vt:lpstr>
      <vt:lpstr>Fig. 3.6</vt:lpstr>
      <vt:lpstr>Fig. 3.7</vt:lpstr>
      <vt:lpstr>Table 3.1</vt:lpstr>
      <vt:lpstr>Title Page</vt:lpstr>
      <vt:lpstr>Fig. 3.8</vt:lpstr>
      <vt:lpstr>Figure 3.9</vt:lpstr>
      <vt:lpstr>Fig. 3.10</vt:lpstr>
      <vt:lpstr>ELSI Fig. 3.1</vt:lpstr>
      <vt:lpstr>Fig. 3.11</vt:lpstr>
      <vt:lpstr>Fig. 3.12</vt:lpstr>
      <vt:lpstr>Fig. 3.13</vt:lpstr>
      <vt:lpstr>Fig. 3.14</vt:lpstr>
      <vt:lpstr>Table 3.2</vt:lpstr>
      <vt:lpstr>Table 3.3</vt:lpstr>
      <vt:lpstr>Table 3.4</vt:lpstr>
      <vt:lpstr>Fig. 3.15</vt:lpstr>
      <vt:lpstr>Fig. 3.16</vt:lpstr>
      <vt:lpstr>Fig. 3.17</vt:lpstr>
      <vt:lpstr>Fig. 3.18</vt:lpstr>
      <vt:lpstr>Table 3.5</vt:lpstr>
      <vt:lpstr>Fig. 3.19</vt:lpstr>
      <vt:lpstr>Fig. 3.20</vt:lpstr>
      <vt:lpstr>ELSI Figure 3.2</vt:lpstr>
      <vt:lpstr>Table ELSI 3.2.1</vt:lpstr>
      <vt:lpstr>Fig. 3.21</vt:lpstr>
      <vt:lpstr>Fig. 3.22</vt:lpstr>
      <vt:lpstr>Fig. 3.23</vt:lpstr>
      <vt:lpstr>Fig. 3.24</vt:lpstr>
      <vt:lpstr>Title Page</vt:lpstr>
      <vt:lpstr>Fig. 3.25</vt:lpstr>
      <vt:lpstr>Extra Figure</vt:lpstr>
      <vt:lpstr>Fig. 3.26</vt:lpstr>
      <vt:lpstr>Fig. 3.27</vt:lpstr>
    </vt:vector>
  </TitlesOfParts>
  <Company>Davidson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Malcolm Campbell</dc:creator>
  <cp:lastModifiedBy>Malcolm Campbell</cp:lastModifiedBy>
  <cp:revision>377</cp:revision>
  <dcterms:created xsi:type="dcterms:W3CDTF">2010-08-26T22:34:26Z</dcterms:created>
  <dcterms:modified xsi:type="dcterms:W3CDTF">2013-08-15T19:25:44Z</dcterms:modified>
</cp:coreProperties>
</file>