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525" r:id="rId2"/>
    <p:sldId id="526" r:id="rId3"/>
    <p:sldId id="532" r:id="rId4"/>
    <p:sldId id="531" r:id="rId5"/>
    <p:sldId id="480" r:id="rId6"/>
    <p:sldId id="481" r:id="rId7"/>
    <p:sldId id="485" r:id="rId8"/>
    <p:sldId id="488" r:id="rId9"/>
    <p:sldId id="489" r:id="rId10"/>
    <p:sldId id="491" r:id="rId11"/>
    <p:sldId id="492" r:id="rId12"/>
    <p:sldId id="501" r:id="rId13"/>
    <p:sldId id="520" r:id="rId14"/>
    <p:sldId id="506" r:id="rId15"/>
    <p:sldId id="537" r:id="rId16"/>
    <p:sldId id="515" r:id="rId17"/>
    <p:sldId id="523" r:id="rId18"/>
    <p:sldId id="538" r:id="rId19"/>
    <p:sldId id="539" r:id="rId20"/>
    <p:sldId id="543" r:id="rId21"/>
    <p:sldId id="546" r:id="rId22"/>
    <p:sldId id="551" r:id="rId23"/>
    <p:sldId id="557" r:id="rId24"/>
    <p:sldId id="560" r:id="rId25"/>
    <p:sldId id="564" r:id="rId26"/>
    <p:sldId id="566" r:id="rId27"/>
    <p:sldId id="567" r:id="rId28"/>
    <p:sldId id="568" r:id="rId29"/>
    <p:sldId id="569" r:id="rId30"/>
    <p:sldId id="570" r:id="rId31"/>
    <p:sldId id="571" r:id="rId32"/>
    <p:sldId id="572" r:id="rId33"/>
    <p:sldId id="575" r:id="rId34"/>
    <p:sldId id="576" r:id="rId35"/>
    <p:sldId id="581" r:id="rId36"/>
    <p:sldId id="587" r:id="rId37"/>
    <p:sldId id="588" r:id="rId38"/>
    <p:sldId id="590" r:id="rId39"/>
    <p:sldId id="597" r:id="rId40"/>
    <p:sldId id="598" r:id="rId41"/>
    <p:sldId id="599" r:id="rId42"/>
    <p:sldId id="601" r:id="rId43"/>
    <p:sldId id="603" r:id="rId44"/>
    <p:sldId id="609" r:id="rId45"/>
    <p:sldId id="615" r:id="rId4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ECDCF2"/>
    <a:srgbClr val="FFC8E2"/>
    <a:srgbClr val="FACBCE"/>
    <a:srgbClr val="C3C3C3"/>
    <a:srgbClr val="C7C7C7"/>
    <a:srgbClr val="AEAEAE"/>
    <a:srgbClr val="F8FF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8" autoAdjust="0"/>
    <p:restoredTop sz="72859" autoAdjust="0"/>
  </p:normalViewPr>
  <p:slideViewPr>
    <p:cSldViewPr snapToGrid="0" snapToObjects="1">
      <p:cViewPr varScale="1">
        <p:scale>
          <a:sx n="102" d="100"/>
          <a:sy n="102" d="100"/>
        </p:scale>
        <p:origin x="-1824" y="-10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10" charset="-128"/>
                <a:cs typeface="+mn-cs"/>
              </a:defRPr>
            </a:lvl1pPr>
          </a:lstStyle>
          <a:p>
            <a:pPr>
              <a:defRPr/>
            </a:pPr>
            <a:fld id="{4230EB51-8CE3-4ED0-9912-7A31570BCD95}" type="datetime1">
              <a:rPr lang="en-US"/>
              <a:pPr>
                <a:defRPr/>
              </a:pPr>
              <a:t>8/16/13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110" charset="-128"/>
                <a:cs typeface="+mn-cs"/>
              </a:defRPr>
            </a:lvl1pPr>
          </a:lstStyle>
          <a:p>
            <a:pPr>
              <a:defRPr/>
            </a:pPr>
            <a:fld id="{1E170456-4708-4668-A69F-B0FD273E645B}" type="slidenum">
              <a:rPr lang="en-US"/>
              <a:pPr>
                <a:defRPr/>
              </a:pPr>
              <a:t>‹#›</a:t>
            </a:fld>
            <a:endParaRPr lang="en-US"/>
          </a:p>
        </p:txBody>
      </p:sp>
    </p:spTree>
    <p:extLst>
      <p:ext uri="{BB962C8B-B14F-4D97-AF65-F5344CB8AC3E}">
        <p14:creationId xmlns:p14="http://schemas.microsoft.com/office/powerpoint/2010/main" val="214456120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www.biomedcentral.com/1471-2229/6/7/additional/"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ea typeface="ＭＳ Ｐゴシック"/>
                <a:cs typeface="ＭＳ Ｐゴシック"/>
              </a:rPr>
              <a:t>Figure 4.1 </a:t>
            </a:r>
            <a:r>
              <a:rPr lang="en-US" sz="1200" kern="1200" dirty="0" smtClean="0">
                <a:solidFill>
                  <a:schemeClr val="tx1"/>
                </a:solidFill>
                <a:effectLst/>
                <a:latin typeface="+mn-lt"/>
                <a:ea typeface="ＭＳ Ｐゴシック" pitchFamily="-110" charset="-128"/>
                <a:cs typeface="ＭＳ Ｐゴシック" pitchFamily="-110" charset="-128"/>
              </a:rPr>
              <a:t>A population of birds and information transfer between two individuals with one other individual also receiving the information</a:t>
            </a:r>
            <a:r>
              <a:rPr lang="en-US" dirty="0" smtClean="0">
                <a:ea typeface="ＭＳ Ｐゴシック"/>
                <a:cs typeface="ＭＳ Ｐゴシック"/>
              </a:rPr>
              <a:t>.</a:t>
            </a:r>
          </a:p>
          <a:p>
            <a:pPr eaLnBrk="1" hangingPunct="1">
              <a:spcBef>
                <a:spcPct val="0"/>
              </a:spcBef>
            </a:pPr>
            <a:r>
              <a:rPr lang="en-US" dirty="0" smtClean="0">
                <a:ea typeface="ＭＳ Ｐゴシック"/>
                <a:cs typeface="ＭＳ Ｐゴシック"/>
              </a:rPr>
              <a:t>Talking Points: Demonstrates the concept of the population, and information</a:t>
            </a:r>
            <a:r>
              <a:rPr lang="en-US" baseline="0" dirty="0" smtClean="0">
                <a:ea typeface="ＭＳ Ｐゴシック"/>
                <a:cs typeface="ＭＳ Ｐゴシック"/>
              </a:rPr>
              <a:t> transfer between individuals, including the idea of unintended recipients or eavesdropping.</a:t>
            </a:r>
            <a:endParaRPr lang="en-US" dirty="0" smtClean="0">
              <a:ea typeface="ＭＳ Ｐゴシック"/>
              <a:cs typeface="ＭＳ Ｐゴシック"/>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07893360-0A11-4A79-B2CA-F66805507BA0}" type="slidenum">
              <a:rPr lang="en-US" smtClean="0"/>
              <a:pPr eaLnBrk="1" hangingPunct="1"/>
              <a:t>3</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ea typeface="ＭＳ Ｐゴシック"/>
                <a:cs typeface="ＭＳ Ｐゴシック"/>
              </a:rPr>
              <a:t>Table 4.1</a:t>
            </a:r>
            <a:r>
              <a:rPr lang="en-US" smtClean="0">
                <a:ea typeface="ＭＳ Ｐゴシック"/>
                <a:cs typeface="ＭＳ Ｐゴシック"/>
              </a:rPr>
              <a:t> Comparison of when male Wilson’s storm petrels make particular calls.  (a) Frequency of calls in different situations and (b) chi-squared (</a:t>
            </a:r>
            <a:r>
              <a:rPr lang="en-US" smtClean="0">
                <a:ea typeface="ＭＳ Ｐゴシック"/>
                <a:cs typeface="ＭＳ Ｐゴシック"/>
                <a:sym typeface="Symbol" pitchFamily="18" charset="2"/>
              </a:rPr>
              <a:t></a:t>
            </a:r>
            <a:r>
              <a:rPr lang="en-US" baseline="30000" smtClean="0">
                <a:ea typeface="ＭＳ Ｐゴシック"/>
                <a:cs typeface="ＭＳ Ｐゴシック"/>
              </a:rPr>
              <a:t>2</a:t>
            </a:r>
            <a:r>
              <a:rPr lang="en-US" smtClean="0">
                <a:ea typeface="ＭＳ Ｐゴシック"/>
                <a:cs typeface="ＭＳ Ｐゴシック"/>
              </a:rPr>
              <a:t>) comparison of frequencies (see BME 4.2). </a:t>
            </a:r>
          </a:p>
          <a:p>
            <a:pPr eaLnBrk="1" hangingPunct="1">
              <a:spcBef>
                <a:spcPct val="0"/>
              </a:spcBef>
            </a:pPr>
            <a:r>
              <a:rPr lang="en-US" smtClean="0">
                <a:ea typeface="ＭＳ Ｐゴシック"/>
                <a:cs typeface="ＭＳ Ｐゴシック"/>
              </a:rPr>
              <a:t>Talking Points: Approximately equal frequencies of chattering when in first two situations, but a very high frequency of grating when one bird faces another bird.</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88F685F6-2E23-4E3B-AEC2-2ED154EE9266}" type="slidenum">
              <a:rPr lang="en-US" smtClean="0"/>
              <a:pPr eaLnBrk="1" hangingPunct="1"/>
              <a:t>12</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ea typeface="ＭＳ Ｐゴシック"/>
                <a:cs typeface="ＭＳ Ｐゴシック"/>
              </a:rPr>
              <a:t>Table BME 4.2.1</a:t>
            </a:r>
            <a:r>
              <a:rPr lang="en-US" dirty="0" smtClean="0">
                <a:ea typeface="ＭＳ Ｐゴシック"/>
                <a:cs typeface="ＭＳ Ｐゴシック"/>
              </a:rPr>
              <a:t> Observed and expected call numbers in two different situations. </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98CEE843-29D2-4E85-8769-5A2EF099E1A9}" type="slidenum">
              <a:rPr lang="en-US" smtClean="0"/>
              <a:pPr eaLnBrk="1" hangingPunct="1"/>
              <a:t>13</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ea typeface="ＭＳ Ｐゴシック"/>
                <a:cs typeface="ＭＳ Ｐゴシック"/>
              </a:rPr>
              <a:t>Table 4.2</a:t>
            </a:r>
            <a:r>
              <a:rPr lang="en-US" smtClean="0">
                <a:ea typeface="ＭＳ Ｐゴシック"/>
                <a:cs typeface="ＭＳ Ｐゴシック"/>
              </a:rPr>
              <a:t> Frequencies of types of grating calls made by males when involved either in male-male or in male-female interactions. </a:t>
            </a:r>
          </a:p>
          <a:p>
            <a:pPr eaLnBrk="1" hangingPunct="1">
              <a:spcBef>
                <a:spcPct val="0"/>
              </a:spcBef>
            </a:pPr>
            <a:r>
              <a:rPr lang="en-US" smtClean="0">
                <a:ea typeface="ＭＳ Ｐゴシック"/>
                <a:cs typeface="ＭＳ Ｐゴシック"/>
              </a:rPr>
              <a:t>Talking Points: Students should be able to evaluate the differences in frequencies and interpret the p-values.</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9C6E4DBD-100B-4175-85CE-D95EE56AE382}" type="slidenum">
              <a:rPr lang="en-US" smtClean="0"/>
              <a:pPr eaLnBrk="1" hangingPunct="1"/>
              <a:t>14</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ea typeface="ＭＳ Ｐゴシック"/>
                <a:cs typeface="ＭＳ Ｐゴシック"/>
              </a:rPr>
              <a:t>Figure 4.9</a:t>
            </a:r>
            <a:r>
              <a:rPr lang="en-US" dirty="0" smtClean="0">
                <a:ea typeface="ＭＳ Ｐゴシック"/>
                <a:cs typeface="ＭＳ Ｐゴシック"/>
              </a:rPr>
              <a:t> Mean number of Wilson’s storm petrels responding to different acoustic signals during a playback experiment.  Brackets set in the middle of the columns represent the standard error (</a:t>
            </a:r>
            <a:r>
              <a:rPr lang="en-US" dirty="0" err="1" smtClean="0">
                <a:ea typeface="ＭＳ Ｐゴシック"/>
                <a:cs typeface="ＭＳ Ｐゴシック"/>
              </a:rPr>
              <a:t>s.e.</a:t>
            </a:r>
            <a:r>
              <a:rPr lang="en-US" dirty="0" smtClean="0">
                <a:ea typeface="ＭＳ Ｐゴシック"/>
                <a:cs typeface="ＭＳ Ｐゴシック"/>
              </a:rPr>
              <a:t>) of the mean.</a:t>
            </a:r>
          </a:p>
          <a:p>
            <a:pPr eaLnBrk="1" hangingPunct="1">
              <a:spcBef>
                <a:spcPct val="0"/>
              </a:spcBef>
            </a:pPr>
            <a:r>
              <a:rPr lang="en-US" dirty="0" smtClean="0">
                <a:ea typeface="ＭＳ Ｐゴシック"/>
                <a:cs typeface="ＭＳ Ｐゴシック"/>
              </a:rPr>
              <a:t>Talking Points: The “no call” treatment was a control used to determine behaviors exhibited in absence of a calling petrel.  Compared to the control, petrels seem to respond most to the chattering call by circling overhead.</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4819E67D-9D0A-4619-8D89-E49B59F53F94}" type="slidenum">
              <a:rPr lang="en-US" smtClean="0"/>
              <a:pPr eaLnBrk="1" hangingPunct="1"/>
              <a:t>15</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ea typeface="ＭＳ Ｐゴシック"/>
                <a:cs typeface="ＭＳ Ｐゴシック"/>
              </a:rPr>
              <a:t>Table 4.3</a:t>
            </a:r>
            <a:r>
              <a:rPr lang="en-US" smtClean="0">
                <a:ea typeface="ＭＳ Ｐゴシック"/>
                <a:cs typeface="ＭＳ Ｐゴシック"/>
              </a:rPr>
              <a:t> Frequency of responses by males and females to different calls during a playback experiment. </a:t>
            </a:r>
          </a:p>
          <a:p>
            <a:r>
              <a:rPr lang="en-US" smtClean="0">
                <a:ea typeface="ＭＳ Ｐゴシック"/>
                <a:cs typeface="ＭＳ Ｐゴシック"/>
              </a:rPr>
              <a:t>Talking Points: Male Wilson’s storm petrels make a chattering call but females do not, and the male grating call is different from grating calls made by females.  </a:t>
            </a:r>
          </a:p>
          <a:p>
            <a:r>
              <a:rPr lang="en-US" smtClean="0">
                <a:ea typeface="ＭＳ Ｐゴシック"/>
                <a:cs typeface="ＭＳ Ｐゴシック"/>
              </a:rPr>
              <a:t>Storm petrels use a gender-specific grating call to advertise sexual identity and to respond to males.</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7B054327-0625-4B2C-811C-7AEDF0E5EB5F}" type="slidenum">
              <a:rPr lang="en-US" smtClean="0"/>
              <a:pPr eaLnBrk="1" hangingPunct="1"/>
              <a:t>16</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ea typeface="ＭＳ Ｐゴシック" charset="-128"/>
              </a:rPr>
              <a:t>Figure 4.10 </a:t>
            </a:r>
            <a:r>
              <a:rPr lang="en-US" dirty="0" smtClean="0">
                <a:ea typeface="ＭＳ Ｐゴシック" charset="-128"/>
              </a:rPr>
              <a:t>Two species of mongoose. (a) Cape grey mongoose lives alone or with only 1 or 2 other individuals.  (b) A clan (social group) of social </a:t>
            </a:r>
            <a:r>
              <a:rPr lang="en-US" dirty="0" err="1" smtClean="0">
                <a:ea typeface="ＭＳ Ｐゴシック" charset="-128"/>
              </a:rPr>
              <a:t>meerkats</a:t>
            </a:r>
            <a:r>
              <a:rPr lang="en-US" dirty="0" smtClean="0">
                <a:ea typeface="ＭＳ Ｐゴシック" charset="-128"/>
              </a:rPr>
              <a:t> in savannah habitat. </a:t>
            </a:r>
          </a:p>
          <a:p>
            <a:pPr eaLnBrk="1" hangingPunct="1">
              <a:spcBef>
                <a:spcPct val="0"/>
              </a:spcBef>
            </a:pPr>
            <a:r>
              <a:rPr lang="en-US" dirty="0" smtClean="0">
                <a:ea typeface="ＭＳ Ｐゴシック" charset="-128"/>
              </a:rPr>
              <a:t>Talking points: Figure shown again.  The Cape grey mongoose lives mostly alone, while </a:t>
            </a:r>
            <a:r>
              <a:rPr lang="en-US" dirty="0" err="1" smtClean="0">
                <a:ea typeface="ＭＳ Ｐゴシック" charset="-128"/>
              </a:rPr>
              <a:t>meerkats</a:t>
            </a:r>
            <a:r>
              <a:rPr lang="en-US" dirty="0" smtClean="0">
                <a:ea typeface="ＭＳ Ｐゴシック" charset="-128"/>
              </a:rPr>
              <a:t> are social and live in small family clans. </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E7DE8782-54B0-4990-ADA3-FCE9681222DE}" type="slidenum">
              <a:rPr lang="en-US" smtClean="0"/>
              <a:pPr eaLnBrk="1" hangingPunct="1"/>
              <a:t>19</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ea typeface="ＭＳ Ｐゴシック" charset="-128"/>
              </a:rPr>
              <a:t>Figure 4.11 </a:t>
            </a:r>
            <a:r>
              <a:rPr lang="en-US" smtClean="0">
                <a:ea typeface="ＭＳ Ｐゴシック" charset="-128"/>
              </a:rPr>
              <a:t>Home ranges of five Cape Gray mongooses in West Coast National Park, South Africa. </a:t>
            </a:r>
          </a:p>
          <a:p>
            <a:pPr eaLnBrk="1" hangingPunct="1">
              <a:spcBef>
                <a:spcPct val="0"/>
              </a:spcBef>
            </a:pPr>
            <a:r>
              <a:rPr lang="en-US" smtClean="0">
                <a:ea typeface="ＭＳ Ｐゴシック" charset="-128"/>
              </a:rPr>
              <a:t>Talking points: In one study, Cape gray mongooses were trapped and fitted with radio-collars.  The location of each mongoose was then determined multiple times to determine their home ranges.  Home range boundary lines were drawn around the area where each mongoose spent most of its time.  </a:t>
            </a:r>
          </a:p>
          <a:p>
            <a:pPr eaLnBrk="1" hangingPunct="1">
              <a:spcBef>
                <a:spcPct val="0"/>
              </a:spcBef>
            </a:pPr>
            <a:r>
              <a:rPr lang="en-US" smtClean="0">
                <a:ea typeface="ＭＳ Ｐゴシック" charset="-128"/>
              </a:rPr>
              <a:t>95.3% of sightings, mongooses were alone, even though there is extensive overlap in home ranges.</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2B3FF61E-13D5-4A42-93ED-506FEA13DB39}" type="slidenum">
              <a:rPr lang="en-US" smtClean="0"/>
              <a:pPr eaLnBrk="1" hangingPunct="1"/>
              <a:t>20</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ea typeface="ＭＳ Ｐゴシック" charset="-128"/>
              </a:rPr>
              <a:t>Figure 4.12</a:t>
            </a:r>
            <a:r>
              <a:rPr lang="en-US" dirty="0" smtClean="0">
                <a:ea typeface="ＭＳ Ｐゴシック" charset="-128"/>
              </a:rPr>
              <a:t>  Sonograms of the four most common </a:t>
            </a:r>
            <a:r>
              <a:rPr lang="en-US" dirty="0" err="1" smtClean="0">
                <a:ea typeface="ＭＳ Ｐゴシック" charset="-128"/>
              </a:rPr>
              <a:t>meerkat</a:t>
            </a:r>
            <a:r>
              <a:rPr lang="en-US" dirty="0" smtClean="0">
                <a:ea typeface="ＭＳ Ｐゴシック" charset="-128"/>
              </a:rPr>
              <a:t> sentinel calls. </a:t>
            </a:r>
          </a:p>
          <a:p>
            <a:pPr eaLnBrk="1" hangingPunct="1">
              <a:spcBef>
                <a:spcPct val="0"/>
              </a:spcBef>
            </a:pPr>
            <a:r>
              <a:rPr lang="en-US" dirty="0" smtClean="0">
                <a:ea typeface="ＭＳ Ｐゴシック" charset="-128"/>
              </a:rPr>
              <a:t>Talking points: </a:t>
            </a:r>
            <a:r>
              <a:rPr lang="en-US" dirty="0" err="1" smtClean="0">
                <a:ea typeface="ＭＳ Ｐゴシック" charset="-128"/>
              </a:rPr>
              <a:t>Meerkat</a:t>
            </a:r>
            <a:r>
              <a:rPr lang="en-US" dirty="0" smtClean="0">
                <a:ea typeface="ＭＳ Ｐゴシック" charset="-128"/>
              </a:rPr>
              <a:t> sentinels vocalized about 80% of the time they were on duty, and when no predator or threat was visible sentinels used 1 of 6 different calls, the four most common of which are shown here.</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181489A6-F9FD-4316-B343-BD0F69D79A2C}" type="slidenum">
              <a:rPr lang="en-US" smtClean="0"/>
              <a:pPr eaLnBrk="1" hangingPunct="1"/>
              <a:t>21</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ea typeface="ＭＳ Ｐゴシック" charset="-128"/>
              </a:rPr>
              <a:t>Figure 4.13</a:t>
            </a:r>
            <a:r>
              <a:rPr lang="en-US" dirty="0" smtClean="0">
                <a:ea typeface="ＭＳ Ｐゴシック" charset="-128"/>
              </a:rPr>
              <a:t>  Sonograms of </a:t>
            </a:r>
            <a:r>
              <a:rPr lang="en-US" dirty="0" err="1" smtClean="0">
                <a:ea typeface="ＭＳ Ｐゴシック" charset="-128"/>
              </a:rPr>
              <a:t>meerkat</a:t>
            </a:r>
            <a:r>
              <a:rPr lang="en-US" dirty="0" smtClean="0">
                <a:ea typeface="ＭＳ Ｐゴシック" charset="-128"/>
              </a:rPr>
              <a:t> alarm calls. (a) Aerial refers to calls given when an aerial predator was sighted, and terrestrial refers to calls given when a terrestrial predator was sighted.  Recruitment calls prompted feeding </a:t>
            </a:r>
            <a:r>
              <a:rPr lang="en-US" dirty="0" err="1" smtClean="0">
                <a:ea typeface="ＭＳ Ｐゴシック" charset="-128"/>
              </a:rPr>
              <a:t>meerkats</a:t>
            </a:r>
            <a:r>
              <a:rPr lang="en-US" dirty="0" smtClean="0">
                <a:ea typeface="ＭＳ Ｐゴシック" charset="-128"/>
              </a:rPr>
              <a:t> to mob together.  (b) Generic alarm calls.  Functions determined by M. </a:t>
            </a:r>
            <a:r>
              <a:rPr lang="en-US" dirty="0" err="1" smtClean="0">
                <a:ea typeface="ＭＳ Ｐゴシック" charset="-128"/>
              </a:rPr>
              <a:t>Manser</a:t>
            </a:r>
            <a:r>
              <a:rPr lang="en-US" dirty="0" smtClean="0">
                <a:ea typeface="ＭＳ Ｐゴシック" charset="-128"/>
              </a:rPr>
              <a:t>.</a:t>
            </a:r>
          </a:p>
          <a:p>
            <a:pPr eaLnBrk="1" hangingPunct="1">
              <a:spcBef>
                <a:spcPct val="0"/>
              </a:spcBef>
            </a:pPr>
            <a:r>
              <a:rPr lang="en-US" dirty="0" smtClean="0">
                <a:ea typeface="ＭＳ Ｐゴシック" charset="-128"/>
              </a:rPr>
              <a:t>Talking points: The researcher noted the presence and type of any predator, and the approximate distance from the caller to the predator when a caller made one of the following calls.  Calls were categorized by the level of urgency by evaluating the responses of the signaler and receivers and by the geographical proximity of the danger. </a:t>
            </a:r>
          </a:p>
          <a:p>
            <a:pPr eaLnBrk="1" hangingPunct="1">
              <a:spcBef>
                <a:spcPct val="0"/>
              </a:spcBef>
            </a:pPr>
            <a:r>
              <a:rPr lang="en-US" dirty="0" smtClean="0">
                <a:ea typeface="ＭＳ Ｐゴシック" charset="-128"/>
              </a:rPr>
              <a:t>Generic panic and alert calls are shown on the bottom row and were not tied to any specific type of threat.</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C2445236-A9A3-485D-955E-E3FCA7E0B7F8}" type="slidenum">
              <a:rPr lang="en-US" smtClean="0"/>
              <a:pPr eaLnBrk="1" hangingPunct="1"/>
              <a:t>22</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ea typeface="ＭＳ Ｐゴシック" charset="-128"/>
              </a:rPr>
              <a:t>Figure 4.14</a:t>
            </a:r>
            <a:r>
              <a:rPr lang="en-US" dirty="0" smtClean="0">
                <a:ea typeface="ＭＳ Ｐゴシック" charset="-128"/>
              </a:rPr>
              <a:t>  The time interval between new </a:t>
            </a:r>
            <a:r>
              <a:rPr lang="en-US" dirty="0" err="1" smtClean="0">
                <a:ea typeface="ＭＳ Ｐゴシック" charset="-128"/>
              </a:rPr>
              <a:t>meerkat</a:t>
            </a:r>
            <a:r>
              <a:rPr lang="en-US" dirty="0" smtClean="0">
                <a:ea typeface="ＭＳ Ｐゴシック" charset="-128"/>
              </a:rPr>
              <a:t> sentinels assuming guard duty under different conditions. The graphs illustrate the time intervals between the time it took for a </a:t>
            </a:r>
            <a:r>
              <a:rPr lang="en-US" dirty="0" err="1" smtClean="0">
                <a:ea typeface="ＭＳ Ｐゴシック" charset="-128"/>
              </a:rPr>
              <a:t>meerkat</a:t>
            </a:r>
            <a:r>
              <a:rPr lang="en-US" dirty="0" smtClean="0">
                <a:ea typeface="ＭＳ Ｐゴシック" charset="-128"/>
              </a:rPr>
              <a:t> to become a sentinel under three observed conditions (a), and during playback experiments (b) when no actual sentinel was on duty. n = sample size. </a:t>
            </a:r>
          </a:p>
          <a:p>
            <a:pPr eaLnBrk="1" hangingPunct="1">
              <a:spcBef>
                <a:spcPct val="0"/>
              </a:spcBef>
            </a:pPr>
            <a:r>
              <a:rPr lang="en-US" dirty="0" smtClean="0">
                <a:ea typeface="ＭＳ Ｐゴシック" charset="-128"/>
              </a:rPr>
              <a:t>Talking points: To help determine the function of the sentinel calls, </a:t>
            </a:r>
            <a:r>
              <a:rPr lang="en-US" dirty="0" err="1" smtClean="0">
                <a:ea typeface="ＭＳ Ｐゴシック" charset="-128"/>
              </a:rPr>
              <a:t>Manser</a:t>
            </a:r>
            <a:r>
              <a:rPr lang="en-US" dirty="0" smtClean="0">
                <a:ea typeface="ＭＳ Ｐゴシック" charset="-128"/>
              </a:rPr>
              <a:t> recorded the time it took for a </a:t>
            </a:r>
            <a:r>
              <a:rPr lang="en-US" dirty="0" err="1" smtClean="0">
                <a:ea typeface="ＭＳ Ｐゴシック" charset="-128"/>
              </a:rPr>
              <a:t>meerkat</a:t>
            </a:r>
            <a:r>
              <a:rPr lang="en-US" dirty="0" smtClean="0">
                <a:ea typeface="ＭＳ Ｐゴシック" charset="-128"/>
              </a:rPr>
              <a:t> to go on duty under different conditions.</a:t>
            </a:r>
          </a:p>
          <a:p>
            <a:pPr eaLnBrk="1" hangingPunct="1">
              <a:spcBef>
                <a:spcPct val="0"/>
              </a:spcBef>
            </a:pPr>
            <a:r>
              <a:rPr lang="en-US" dirty="0" smtClean="0">
                <a:ea typeface="ＭＳ Ｐゴシック" charset="-128"/>
              </a:rPr>
              <a:t>A playback experiment was also used to determine function of sentinel calls.  New sentinels came on duty more quickly when there was no sentinel, the sentinel was quite, or background noise only was played back. </a:t>
            </a:r>
          </a:p>
          <a:p>
            <a:pPr eaLnBrk="1" hangingPunct="1"/>
            <a:r>
              <a:rPr lang="en-US" dirty="0" smtClean="0">
                <a:ea typeface="ＭＳ Ｐゴシック" charset="-128"/>
              </a:rPr>
              <a:t>Boxplots convey information about the distribution of data.  The horizontal line inside each box represents the </a:t>
            </a:r>
            <a:r>
              <a:rPr lang="en-US" b="1" dirty="0" smtClean="0">
                <a:ea typeface="ＭＳ Ｐゴシック" charset="-128"/>
              </a:rPr>
              <a:t>median</a:t>
            </a:r>
            <a:r>
              <a:rPr lang="en-US" dirty="0" smtClean="0">
                <a:ea typeface="ＭＳ Ｐゴシック" charset="-128"/>
              </a:rPr>
              <a:t>. The bottom and top of the boxes represent the 25th and 75th percentiles, respectively. The percentiles help describe how variable the response is.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0E3A9F00-14D5-496B-BC2B-F39AA6307EF6}" type="slidenum">
              <a:rPr lang="en-US" smtClean="0"/>
              <a:pPr eaLnBrk="1" hangingPunct="1"/>
              <a:t>23</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ea typeface="ＭＳ Ｐゴシック"/>
                <a:cs typeface="ＭＳ Ｐゴシック"/>
              </a:rPr>
              <a:t>Figure 4.2 </a:t>
            </a:r>
            <a:r>
              <a:rPr lang="en-US" smtClean="0">
                <a:ea typeface="ＭＳ Ｐゴシック"/>
                <a:cs typeface="ＭＳ Ｐゴシック"/>
              </a:rPr>
              <a:t>Some behaviors associated with information transfer in animals.</a:t>
            </a:r>
          </a:p>
          <a:p>
            <a:pPr eaLnBrk="1" hangingPunct="1">
              <a:spcBef>
                <a:spcPct val="0"/>
              </a:spcBef>
            </a:pPr>
            <a:r>
              <a:rPr lang="en-US" smtClean="0">
                <a:ea typeface="ＭＳ Ｐゴシック"/>
                <a:cs typeface="ＭＳ Ｐゴシック"/>
              </a:rPr>
              <a:t>Talking Points: </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07893360-0A11-4A79-B2CA-F66805507BA0}" type="slidenum">
              <a:rPr lang="en-US" smtClean="0"/>
              <a:pPr eaLnBrk="1" hangingPunct="1"/>
              <a:t>4</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ea typeface="ＭＳ Ｐゴシック" charset="-128"/>
              </a:rPr>
              <a:t>Figure 4.15</a:t>
            </a:r>
            <a:r>
              <a:rPr lang="en-US" dirty="0" smtClean="0">
                <a:ea typeface="ＭＳ Ｐゴシック" charset="-128"/>
              </a:rPr>
              <a:t>  Sentinel call playback experiment. The graph shows the percent of time foraging </a:t>
            </a:r>
            <a:r>
              <a:rPr lang="en-US" dirty="0" err="1" smtClean="0">
                <a:ea typeface="ＭＳ Ｐゴシック" charset="-128"/>
              </a:rPr>
              <a:t>meerkats</a:t>
            </a:r>
            <a:r>
              <a:rPr lang="en-US" dirty="0" smtClean="0">
                <a:ea typeface="ＭＳ Ｐゴシック" charset="-128"/>
              </a:rPr>
              <a:t> spent on alert when exposed to recordings of background noise or sentinel calls.  n = sample size.</a:t>
            </a:r>
          </a:p>
          <a:p>
            <a:pPr eaLnBrk="1" hangingPunct="1">
              <a:spcBef>
                <a:spcPct val="0"/>
              </a:spcBef>
            </a:pPr>
            <a:r>
              <a:rPr lang="en-US" dirty="0" smtClean="0">
                <a:ea typeface="ＭＳ Ｐゴシック" charset="-128"/>
              </a:rPr>
              <a:t>Talking points: Testing the percent of time foraging </a:t>
            </a:r>
            <a:r>
              <a:rPr lang="en-US" dirty="0" err="1" smtClean="0">
                <a:ea typeface="ＭＳ Ｐゴシック" charset="-128"/>
              </a:rPr>
              <a:t>meerkats</a:t>
            </a:r>
            <a:r>
              <a:rPr lang="en-US" dirty="0" smtClean="0">
                <a:ea typeface="ＭＳ Ｐゴシック" charset="-128"/>
              </a:rPr>
              <a:t> spent being on alert instead of digging in the sand for prey.  Less time is spent on alert when sentinels are providing sentinel call.  This allows foragers to spend more time feeding.</a:t>
            </a:r>
          </a:p>
          <a:p>
            <a:pPr eaLnBrk="1" hangingPunct="1"/>
            <a:r>
              <a:rPr lang="en-US" dirty="0" smtClean="0">
                <a:ea typeface="ＭＳ Ｐゴシック" charset="-128"/>
              </a:rPr>
              <a:t>More on boxplots: Some boxplots have “whiskers” extending above and below the boxes. The ends of these bars represent more extreme values in the dataset. Here, they denote the 10th and 90th percentiles. The open circles above and below the boxes in this figure represent the maximum and minimum responses.  </a:t>
            </a:r>
          </a:p>
          <a:p>
            <a:pPr eaLnBrk="1" hangingPunct="1"/>
            <a:r>
              <a:rPr lang="en-US" dirty="0" smtClean="0">
                <a:ea typeface="ＭＳ Ｐゴシック" charset="-128"/>
              </a:rPr>
              <a:t>The asterisks indicate that the first two conditions are significantly different from one another.</a:t>
            </a:r>
          </a:p>
          <a:p>
            <a:pPr eaLnBrk="1" hangingPunct="1">
              <a:spcBef>
                <a:spcPct val="0"/>
              </a:spcBef>
            </a:pPr>
            <a:endParaRPr lang="en-US" dirty="0" smtClean="0">
              <a:ea typeface="ＭＳ Ｐゴシック" charset="-128"/>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A609C4CA-DA07-4942-84D5-827F371E25EE}" type="slidenum">
              <a:rPr lang="en-US" smtClean="0"/>
              <a:pPr eaLnBrk="1" hangingPunct="1"/>
              <a:t>24</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ea typeface="ＭＳ Ｐゴシック" charset="-128"/>
              </a:rPr>
              <a:t>Figure 4.16</a:t>
            </a:r>
            <a:r>
              <a:rPr lang="en-US" smtClean="0">
                <a:ea typeface="ＭＳ Ｐゴシック" charset="-128"/>
              </a:rPr>
              <a:t> The percentages of meerkats displaying one of nine behaviors in response to recorded vocalizations when no predator or other animal was within sight. Percentages in a vocalization category may add up to more than 100% because meerkats may exhibit multiple behaviors after one call. </a:t>
            </a:r>
          </a:p>
          <a:p>
            <a:pPr eaLnBrk="1" hangingPunct="1">
              <a:spcBef>
                <a:spcPct val="0"/>
              </a:spcBef>
            </a:pPr>
            <a:r>
              <a:rPr lang="en-US" b="1" smtClean="0">
                <a:ea typeface="ＭＳ Ｐゴシック" charset="-128"/>
              </a:rPr>
              <a:t>Talking points: </a:t>
            </a:r>
            <a:r>
              <a:rPr lang="en-US" smtClean="0">
                <a:ea typeface="ＭＳ Ｐゴシック" charset="-128"/>
              </a:rPr>
              <a:t>Results of playback experiments.</a:t>
            </a:r>
          </a:p>
          <a:p>
            <a:pPr eaLnBrk="1" hangingPunct="1">
              <a:spcBef>
                <a:spcPct val="0"/>
              </a:spcBef>
            </a:pPr>
            <a:r>
              <a:rPr lang="en-US" smtClean="0">
                <a:ea typeface="ＭＳ Ｐゴシック" charset="-128"/>
              </a:rPr>
              <a:t>It was determined that no actual predators were in the area before starting the playback.  </a:t>
            </a:r>
          </a:p>
          <a:p>
            <a:pPr eaLnBrk="1" hangingPunct="1">
              <a:spcBef>
                <a:spcPct val="0"/>
              </a:spcBef>
            </a:pPr>
            <a:r>
              <a:rPr lang="en-US" smtClean="0">
                <a:ea typeface="ＭＳ Ｐゴシック" charset="-128"/>
              </a:rPr>
              <a:t>Meerkats performed different behaviors upon hearing certain calls.</a:t>
            </a:r>
          </a:p>
          <a:p>
            <a:pPr eaLnBrk="1" hangingPunct="1">
              <a:spcBef>
                <a:spcPct val="0"/>
              </a:spcBef>
            </a:pPr>
            <a:endParaRPr lang="en-US" smtClean="0">
              <a:ea typeface="ＭＳ Ｐゴシック" charset="-128"/>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3B3CE2F2-DC85-4D4C-902B-13D54A108645}" type="slidenum">
              <a:rPr lang="en-US" smtClean="0"/>
              <a:pPr eaLnBrk="1" hangingPunct="1"/>
              <a:t>25</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buFont typeface="Arial" pitchFamily="34" charset="0"/>
              <a:buNone/>
              <a:defRPr/>
            </a:pPr>
            <a:r>
              <a:rPr lang="en-US" dirty="0" smtClean="0"/>
              <a:t>Themes:</a:t>
            </a:r>
          </a:p>
          <a:p>
            <a:pPr marL="171450" indent="-171450">
              <a:buFont typeface="Arial" pitchFamily="34" charset="0"/>
              <a:buChar char="•"/>
              <a:defRPr/>
            </a:pPr>
            <a:r>
              <a:rPr lang="en-US" dirty="0" smtClean="0"/>
              <a:t>Imperfect information transfer produces variation</a:t>
            </a:r>
          </a:p>
          <a:p>
            <a:pPr marL="171450" indent="-171450">
              <a:buFont typeface="Arial" pitchFamily="34" charset="0"/>
              <a:buChar char="•"/>
              <a:defRPr/>
            </a:pPr>
            <a:r>
              <a:rPr lang="en-US" dirty="0" smtClean="0"/>
              <a:t>Information can be expressed and regulated without loss of content. </a:t>
            </a:r>
          </a:p>
          <a:p>
            <a:pPr marL="171450" indent="-171450">
              <a:buFont typeface="Arial" pitchFamily="34" charset="0"/>
              <a:buChar char="•"/>
              <a:defRPr/>
            </a:pPr>
            <a:r>
              <a:rPr lang="en-US" dirty="0" smtClean="0"/>
              <a:t>Ability to transfer information is heritable, but information transmitted between individuals is non-heritable</a:t>
            </a:r>
          </a:p>
          <a:p>
            <a:pPr marL="171450" indent="-171450">
              <a:buFont typeface="Arial" pitchFamily="34" charset="0"/>
              <a:buChar char="•"/>
              <a:defRPr/>
            </a:pPr>
            <a:r>
              <a:rPr lang="en-US" dirty="0" smtClean="0"/>
              <a:t>Populations can adapt and evolve new mechanisms of information transfer, or communication.  That heritable information provides for continuity of life. </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C2E9C31E-0DD7-4B80-838E-66D460B5BFAD}" type="slidenum">
              <a:rPr lang="en-US" smtClean="0"/>
              <a:pPr eaLnBrk="1" hangingPunct="1"/>
              <a:t>26</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buFont typeface="Arial" pitchFamily="34" charset="0"/>
              <a:buNone/>
              <a:defRPr/>
            </a:pPr>
            <a:r>
              <a:rPr lang="en-US" dirty="0" smtClean="0"/>
              <a:t>Themes:</a:t>
            </a:r>
          </a:p>
          <a:p>
            <a:pPr marL="171450" indent="-171450">
              <a:buFont typeface="Arial" pitchFamily="34" charset="0"/>
              <a:buChar char="•"/>
              <a:defRPr/>
            </a:pPr>
            <a:r>
              <a:rPr lang="en-US" dirty="0" smtClean="0"/>
              <a:t>Imperfect information transfer produces variation</a:t>
            </a:r>
          </a:p>
          <a:p>
            <a:pPr marL="171450" indent="-171450">
              <a:buFont typeface="Arial" pitchFamily="34" charset="0"/>
              <a:buChar char="•"/>
              <a:defRPr/>
            </a:pPr>
            <a:r>
              <a:rPr lang="en-US" dirty="0" smtClean="0"/>
              <a:t>Information can be expressed and regulated without loss of content. </a:t>
            </a:r>
          </a:p>
          <a:p>
            <a:pPr marL="171450" indent="-171450">
              <a:buFont typeface="Arial" pitchFamily="34" charset="0"/>
              <a:buChar char="•"/>
              <a:defRPr/>
            </a:pPr>
            <a:r>
              <a:rPr lang="en-US" dirty="0" smtClean="0"/>
              <a:t>Ability to transfer information is heritable, but information transmitted between individuals is non-heritable</a:t>
            </a:r>
          </a:p>
          <a:p>
            <a:pPr marL="171450" indent="-171450">
              <a:buFont typeface="Arial" pitchFamily="34" charset="0"/>
              <a:buChar char="•"/>
              <a:defRPr/>
            </a:pPr>
            <a:r>
              <a:rPr lang="en-US" dirty="0" smtClean="0"/>
              <a:t>Populations can adapt and evolve new mechanisms of information transfer, or communication.  That heritable information provides for continuity of life. </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798E6636-237B-41DC-8350-AAC5C6FA6E1C}" type="slidenum">
              <a:rPr lang="en-US" smtClean="0"/>
              <a:pPr eaLnBrk="1" hangingPunct="1"/>
              <a:t>27</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ea typeface="ＭＳ Ｐゴシック" charset="-128"/>
              </a:rPr>
              <a:t>Figure 3.11</a:t>
            </a:r>
            <a:r>
              <a:rPr lang="en-US" smtClean="0">
                <a:ea typeface="ＭＳ Ｐゴシック" charset="-128"/>
              </a:rPr>
              <a:t> Pea flower parts.  (a) Pink pea flower with reproductive parts hidden inside. (b) Open flower (not a pea species) with reproductive parts exposed as labeled. </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EC4E4415-DACA-4845-A30E-8A8A8B71C17B}" type="slidenum">
              <a:rPr lang="en-US" smtClean="0"/>
              <a:pPr eaLnBrk="1" hangingPunct="1"/>
              <a:t>28</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ea typeface="ＭＳ Ｐゴシック" charset="-128"/>
              </a:rPr>
              <a:t>Figure 3.12</a:t>
            </a:r>
            <a:r>
              <a:rPr lang="en-US" smtClean="0">
                <a:ea typeface="ＭＳ Ｐゴシック" charset="-128"/>
              </a:rPr>
              <a:t> Pea plant life cycle and parts of a seed. (a) Diagram of pea life cycle including self-fertilization. (b) Photomicrograph of thin, blue-stained pollen tubes fertilizing eggs (larger  blue circles). You can see movies of this online </a:t>
            </a:r>
            <a:r>
              <a:rPr lang="en-US" u="sng" smtClean="0">
                <a:ea typeface="ＭＳ Ｐゴシック" charset="-128"/>
                <a:hlinkClick r:id="rId3"/>
              </a:rPr>
              <a:t>http://www.biomedcentral.com/1471-2229/6/7/additional/</a:t>
            </a:r>
            <a:r>
              <a:rPr lang="en-US" smtClean="0">
                <a:ea typeface="ＭＳ Ｐゴシック" charset="-128"/>
              </a:rPr>
              <a:t> .(c) Similar to peas, peanuts contain paired embryonic leaves and root inside. </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F3F382EA-CD40-471A-A236-00132CBF5A1E}" type="slidenum">
              <a:rPr lang="en-US" smtClean="0"/>
              <a:pPr eaLnBrk="1" hangingPunct="1"/>
              <a:t>29</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ea typeface="ＭＳ Ｐゴシック" charset="-128"/>
              </a:rPr>
              <a:t>Figure 3.13</a:t>
            </a:r>
            <a:r>
              <a:rPr lang="en-US" smtClean="0">
                <a:ea typeface="ＭＳ Ｐゴシック" charset="-128"/>
              </a:rPr>
              <a:t> Mendel</a:t>
            </a:r>
            <a:r>
              <a:rPr lang="en-US" altLang="en-US" smtClean="0">
                <a:ea typeface="ＭＳ Ｐゴシック" charset="-128"/>
              </a:rPr>
              <a:t>’</a:t>
            </a:r>
            <a:r>
              <a:rPr lang="en-US" smtClean="0">
                <a:ea typeface="ＭＳ Ｐゴシック" charset="-128"/>
              </a:rPr>
              <a:t>s first breeding results. (a) Pollen from true-breeding green pea plants and eggs from true-breeding yellow pea plants produced only yellow seeds. (b) The reciprocal cross also produced only yellow seeds. </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72E846A7-A614-4660-A818-EF7FD8223545}" type="slidenum">
              <a:rPr lang="en-US" smtClean="0"/>
              <a:pPr eaLnBrk="1" hangingPunct="1"/>
              <a:t>30</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ea typeface="ＭＳ Ｐゴシック" charset="-128"/>
              </a:rPr>
              <a:t>Figure 4.17</a:t>
            </a:r>
            <a:r>
              <a:rPr lang="en-US" smtClean="0">
                <a:ea typeface="ＭＳ Ｐゴシック" charset="-128"/>
              </a:rPr>
              <a:t>  </a:t>
            </a:r>
            <a:r>
              <a:rPr lang="en-US" i="1" smtClean="0">
                <a:ea typeface="ＭＳ Ｐゴシック" charset="-128"/>
              </a:rPr>
              <a:t>Arabidopsis thaliana</a:t>
            </a:r>
            <a:r>
              <a:rPr lang="en-US" smtClean="0">
                <a:ea typeface="ＭＳ Ｐゴシック" charset="-128"/>
              </a:rPr>
              <a:t>.  (a) The flowering stalk grows about 15-30 centimeters and arises from a set of low-lying leaves.  (b) </a:t>
            </a:r>
            <a:r>
              <a:rPr lang="en-US" i="1" smtClean="0">
                <a:ea typeface="ＭＳ Ｐゴシック" charset="-128"/>
              </a:rPr>
              <a:t>Arabidopsis</a:t>
            </a:r>
            <a:r>
              <a:rPr lang="en-US" smtClean="0">
                <a:ea typeface="ＭＳ Ｐゴシック" charset="-128"/>
              </a:rPr>
              <a:t> flower anatomy.  Pollen is released from the anthers and travels to the stigma.  (c) Close up of flower. </a:t>
            </a:r>
          </a:p>
          <a:p>
            <a:pPr eaLnBrk="1" hangingPunct="1"/>
            <a:r>
              <a:rPr lang="en-US" b="1" smtClean="0">
                <a:ea typeface="ＭＳ Ｐゴシック" charset="-128"/>
              </a:rPr>
              <a:t>Talking points: </a:t>
            </a:r>
            <a:r>
              <a:rPr lang="en-US" smtClean="0">
                <a:ea typeface="ＭＳ Ｐゴシック" charset="-128"/>
              </a:rPr>
              <a:t>Specific flower anatomy is shown, can be generalized to flowers of other species.  Match the parts shown in the schematic with those in part “c.”  The yellow arrow shows the direction of pollen movement, from the anther to the stigma on the pistil.</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BA026263-752B-4C9C-9762-06FFC8AEF57B}" type="slidenum">
              <a:rPr lang="en-US" smtClean="0"/>
              <a:pPr eaLnBrk="1" hangingPunct="1"/>
              <a:t>31</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ea typeface="ＭＳ Ｐゴシック" charset="-128"/>
              </a:rPr>
              <a:t>Figure 4.18</a:t>
            </a:r>
            <a:r>
              <a:rPr lang="en-US" smtClean="0">
                <a:ea typeface="ＭＳ Ｐゴシック" charset="-128"/>
              </a:rPr>
              <a:t> Insect pollination of </a:t>
            </a:r>
            <a:r>
              <a:rPr lang="en-US" i="1" smtClean="0">
                <a:ea typeface="ＭＳ Ｐゴシック" charset="-128"/>
              </a:rPr>
              <a:t>Arabidopsis</a:t>
            </a:r>
            <a:r>
              <a:rPr lang="en-US" smtClean="0">
                <a:ea typeface="ＭＳ Ｐゴシック" charset="-128"/>
              </a:rPr>
              <a:t>. (a) The percentage of types of insects that visited </a:t>
            </a:r>
            <a:r>
              <a:rPr lang="en-US" i="1" smtClean="0">
                <a:ea typeface="ＭＳ Ｐゴシック" charset="-128"/>
              </a:rPr>
              <a:t>Arabidopsis</a:t>
            </a:r>
            <a:r>
              <a:rPr lang="en-US" smtClean="0">
                <a:ea typeface="ＭＳ Ｐゴシック" charset="-128"/>
              </a:rPr>
              <a:t> flowers, of the total number of insects caught or observed. (b) The percentage of flowers that were visited by insects.</a:t>
            </a:r>
          </a:p>
          <a:p>
            <a:r>
              <a:rPr lang="en-US" b="1" smtClean="0">
                <a:ea typeface="ＭＳ Ｐゴシック" charset="-128"/>
              </a:rPr>
              <a:t>Talking points: </a:t>
            </a:r>
            <a:r>
              <a:rPr lang="en-US" smtClean="0">
                <a:ea typeface="ＭＳ Ｐゴシック" charset="-128"/>
              </a:rPr>
              <a:t>Bees, flies, and tiny insects called thrips may be a source of pollination in </a:t>
            </a:r>
            <a:r>
              <a:rPr lang="en-US" i="1" smtClean="0">
                <a:ea typeface="ＭＳ Ｐゴシック" charset="-128"/>
              </a:rPr>
              <a:t>Arabidopsis</a:t>
            </a:r>
            <a:r>
              <a:rPr lang="en-US" smtClean="0">
                <a:ea typeface="ＭＳ Ｐゴシック" charset="-128"/>
              </a:rPr>
              <a:t>.  Insects visited </a:t>
            </a:r>
            <a:r>
              <a:rPr lang="en-US" i="1" smtClean="0">
                <a:ea typeface="ＭＳ Ｐゴシック" charset="-128"/>
              </a:rPr>
              <a:t>Arabidopsis</a:t>
            </a:r>
            <a:r>
              <a:rPr lang="en-US" smtClean="0">
                <a:ea typeface="ＭＳ Ｐゴシック" charset="-128"/>
              </a:rPr>
              <a:t> flowers mostly on warm, sunny days. General absence of animal pollinators suggests that</a:t>
            </a:r>
            <a:r>
              <a:rPr lang="en-US" i="1" smtClean="0">
                <a:ea typeface="ＭＳ Ｐゴシック" charset="-128"/>
              </a:rPr>
              <a:t> Arabidopsis</a:t>
            </a:r>
            <a:r>
              <a:rPr lang="en-US" smtClean="0">
                <a:ea typeface="ＭＳ Ｐゴシック" charset="-128"/>
              </a:rPr>
              <a:t> flowers self-pollinate. </a:t>
            </a:r>
          </a:p>
          <a:p>
            <a:r>
              <a:rPr lang="en-US" smtClean="0">
                <a:ea typeface="ＭＳ Ｐゴシック" charset="-128"/>
              </a:rPr>
              <a:t>Advantage to self-pollination is that pollen is not dependent upon animals or wind.  A disadvantage is that inbreeding may result.  </a:t>
            </a:r>
          </a:p>
          <a:p>
            <a:r>
              <a:rPr lang="en-US" smtClean="0">
                <a:ea typeface="ＭＳ Ｐゴシック" charset="-128"/>
              </a:rPr>
              <a:t>Advantage to insect pollination is that pollen may travel fairly long distances. A disadvantage is that pollen from other species may be transferred and plants are dependent upon good weather for insect activity.</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9AB65DE7-7C2A-4D64-8E9E-9389F6485E76}" type="slidenum">
              <a:rPr lang="en-US" smtClean="0"/>
              <a:pPr eaLnBrk="1" hangingPunct="1"/>
              <a:t>32</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ea typeface="ＭＳ Ｐゴシック" charset="-128"/>
              </a:rPr>
              <a:t> Figure 4.19</a:t>
            </a:r>
            <a:r>
              <a:rPr lang="en-US" smtClean="0">
                <a:ea typeface="ＭＳ Ｐゴシック" charset="-128"/>
              </a:rPr>
              <a:t> The plant flower pistil, with the steps involved in pollination and ultimately fertilization (union of sperm and egg).  Pollen and pollen tubes are shown in gold, while green and blue tissues represent the pistil.</a:t>
            </a:r>
          </a:p>
          <a:p>
            <a:pPr eaLnBrk="1" hangingPunct="1"/>
            <a:r>
              <a:rPr lang="en-US" b="1" smtClean="0">
                <a:ea typeface="ＭＳ Ｐゴシック" charset="-128"/>
              </a:rPr>
              <a:t>Talking points: </a:t>
            </a:r>
            <a:r>
              <a:rPr lang="en-US" smtClean="0">
                <a:ea typeface="ＭＳ Ｐゴシック" charset="-128"/>
              </a:rPr>
              <a:t>This schematic shows the five stages of pollen germination and growth.</a:t>
            </a:r>
          </a:p>
          <a:p>
            <a:pPr eaLnBrk="1" hangingPunct="1"/>
            <a:r>
              <a:rPr lang="en-US" smtClean="0">
                <a:ea typeface="ＭＳ Ｐゴシック" charset="-128"/>
              </a:rPr>
              <a:t>Information is exchanged between the pistil and the pollen.</a:t>
            </a:r>
          </a:p>
          <a:p>
            <a:pPr eaLnBrk="1" hangingPunct="1"/>
            <a:r>
              <a:rPr lang="en-US" smtClean="0">
                <a:solidFill>
                  <a:srgbClr val="0070C0"/>
                </a:solidFill>
                <a:latin typeface="Times New Roman" pitchFamily="18" charset="0"/>
                <a:ea typeface="ＭＳ Ｐゴシック" charset="-128"/>
                <a:cs typeface="Times New Roman" pitchFamily="18" charset="0"/>
              </a:rPr>
              <a:t>Start the sequence at the green circle.  Follow steps using purple arrows.  Red arrows point to where steps occur.</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3204BB49-DE42-4CC7-9C4B-7D4936DA0081}" type="slidenum">
              <a:rPr lang="en-US" smtClean="0"/>
              <a:pPr eaLnBrk="1" hangingPunct="1"/>
              <a:t>33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ea typeface="ＭＳ Ｐゴシック"/>
                <a:cs typeface="ＭＳ Ｐゴシック"/>
              </a:rPr>
              <a:t>Figure 4.3 </a:t>
            </a:r>
            <a:r>
              <a:rPr lang="en-US" dirty="0" smtClean="0">
                <a:ea typeface="ＭＳ Ｐゴシック"/>
                <a:cs typeface="ＭＳ Ｐゴシック"/>
              </a:rPr>
              <a:t>A firefly of the </a:t>
            </a:r>
            <a:r>
              <a:rPr lang="en-US" i="1" dirty="0" err="1" smtClean="0">
                <a:ea typeface="ＭＳ Ｐゴシック"/>
                <a:cs typeface="ＭＳ Ｐゴシック"/>
              </a:rPr>
              <a:t>Photinus</a:t>
            </a:r>
            <a:r>
              <a:rPr lang="en-US" dirty="0" smtClean="0">
                <a:ea typeface="ＭＳ Ｐゴシック"/>
                <a:cs typeface="ＭＳ Ｐゴシック"/>
              </a:rPr>
              <a:t> genus.  Note the head at the top, the dark wings on its back, and the glowing segments of its abdomen produced by a biochemical reaction that consumes energy.</a:t>
            </a:r>
          </a:p>
          <a:p>
            <a:pPr eaLnBrk="1" hangingPunct="1">
              <a:spcBef>
                <a:spcPct val="0"/>
              </a:spcBef>
            </a:pPr>
            <a:r>
              <a:rPr lang="en-US" dirty="0" smtClean="0">
                <a:ea typeface="ＭＳ Ｐゴシック"/>
                <a:cs typeface="ＭＳ Ｐゴシック"/>
              </a:rPr>
              <a:t>Talking Points: Fireflies transfer information using bioluminescent signals.  They often have a prothoracic shield that covers their head.</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D7D6787E-02F1-4F65-AC14-24374A799EFF}" type="slidenum">
              <a:rPr lang="en-US" smtClean="0"/>
              <a:pPr eaLnBrk="1" hangingPunct="1"/>
              <a:t>5</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ea typeface="ＭＳ Ｐゴシック" charset="-128"/>
              </a:rPr>
              <a:t>Figure 4.20</a:t>
            </a:r>
            <a:r>
              <a:rPr lang="en-US" smtClean="0">
                <a:ea typeface="ＭＳ Ｐゴシック" charset="-128"/>
              </a:rPr>
              <a:t> Information is contained in the shape and protein composition of pollen grains.   </a:t>
            </a:r>
          </a:p>
          <a:p>
            <a:pPr eaLnBrk="1" hangingPunct="1"/>
            <a:r>
              <a:rPr lang="en-US" b="1" smtClean="0">
                <a:ea typeface="ＭＳ Ｐゴシック" charset="-128"/>
              </a:rPr>
              <a:t>Talking points: </a:t>
            </a:r>
            <a:r>
              <a:rPr lang="en-US" smtClean="0">
                <a:ea typeface="ＭＳ Ｐゴシック" charset="-128"/>
              </a:rPr>
              <a:t>Pollen grains are made up of only a few cells yet are complex structures, and each species is unique.  This figure shows four representative species, including </a:t>
            </a:r>
            <a:r>
              <a:rPr lang="en-US" i="1" smtClean="0">
                <a:ea typeface="ＭＳ Ｐゴシック" charset="-128"/>
              </a:rPr>
              <a:t>Arapidopsis</a:t>
            </a:r>
            <a:r>
              <a:rPr lang="en-US" smtClean="0">
                <a:ea typeface="ＭＳ Ｐゴシック" charset="-128"/>
              </a:rPr>
              <a:t>.  The important point is to compare the structures of these different pollen grains.</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B8AAB193-BF8C-4D80-8271-198E14131598}" type="slidenum">
              <a:rPr lang="en-US" smtClean="0"/>
              <a:pPr eaLnBrk="1" hangingPunct="1"/>
              <a:t>34</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dirty="0" smtClean="0">
                <a:ea typeface="ＭＳ Ｐゴシック" charset="-128"/>
              </a:rPr>
              <a:t>Figure 4.21</a:t>
            </a:r>
            <a:r>
              <a:rPr lang="en-US" dirty="0" smtClean="0">
                <a:ea typeface="ＭＳ Ｐゴシック" charset="-128"/>
              </a:rPr>
              <a:t> Micrographs showing diversity in plant stigmas.    </a:t>
            </a:r>
          </a:p>
          <a:p>
            <a:pPr eaLnBrk="1" hangingPunct="1"/>
            <a:r>
              <a:rPr lang="en-US" b="1" dirty="0" smtClean="0">
                <a:ea typeface="ＭＳ Ｐゴシック" charset="-128"/>
              </a:rPr>
              <a:t>Talking points: </a:t>
            </a:r>
            <a:r>
              <a:rPr lang="en-US" dirty="0" smtClean="0">
                <a:ea typeface="ＭＳ Ｐゴシック" charset="-128"/>
              </a:rPr>
              <a:t>Stigmas are also complex, with features that are exclusive to each species. The point is to examine and compare the structures of these different stigmas. In the preceding pictures, you can also see unique aspects of flowers.</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1A2D329A-75B0-4C86-AE59-21BFAED43C9E}" type="slidenum">
              <a:rPr lang="en-US" smtClean="0"/>
              <a:pPr eaLnBrk="1" hangingPunct="1"/>
              <a:t>35</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ea typeface="ＭＳ Ｐゴシック" charset="-128"/>
              </a:rPr>
              <a:t>Figure 4.22</a:t>
            </a:r>
            <a:r>
              <a:rPr lang="en-US" smtClean="0">
                <a:ea typeface="ＭＳ Ｐゴシック" charset="-128"/>
              </a:rPr>
              <a:t> Assessment of pollen adhesion to </a:t>
            </a:r>
            <a:r>
              <a:rPr lang="en-US" i="1" smtClean="0">
                <a:ea typeface="ＭＳ Ｐゴシック" charset="-128"/>
              </a:rPr>
              <a:t>Arabidopsis</a:t>
            </a:r>
            <a:r>
              <a:rPr lang="en-US" smtClean="0">
                <a:ea typeface="ＭＳ Ｐゴシック" charset="-128"/>
              </a:rPr>
              <a:t> stigmas. (a) </a:t>
            </a:r>
            <a:r>
              <a:rPr lang="en-US" i="1" smtClean="0">
                <a:ea typeface="ＭＳ Ｐゴシック" charset="-128"/>
              </a:rPr>
              <a:t>Arabidopsis</a:t>
            </a:r>
            <a:r>
              <a:rPr lang="en-US" smtClean="0">
                <a:ea typeface="ＭＳ Ｐゴシック" charset="-128"/>
              </a:rPr>
              <a:t> pollen adhering to </a:t>
            </a:r>
            <a:r>
              <a:rPr lang="en-US" i="1" smtClean="0">
                <a:ea typeface="ＭＳ Ｐゴシック" charset="-128"/>
              </a:rPr>
              <a:t>Arabidopsis</a:t>
            </a:r>
            <a:r>
              <a:rPr lang="en-US" smtClean="0">
                <a:ea typeface="ＭＳ Ｐゴシック" charset="-128"/>
              </a:rPr>
              <a:t> stigma.  (b) One lone petunia pollen grain remaining on an </a:t>
            </a:r>
            <a:r>
              <a:rPr lang="en-US" i="1" smtClean="0">
                <a:ea typeface="ＭＳ Ｐゴシック" charset="-128"/>
              </a:rPr>
              <a:t>Arabidopsis</a:t>
            </a:r>
            <a:r>
              <a:rPr lang="en-US" smtClean="0">
                <a:ea typeface="ＭＳ Ｐゴシック" charset="-128"/>
              </a:rPr>
              <a:t> stigma after washing.  Bar at lower left = 0.5 mm. </a:t>
            </a:r>
          </a:p>
          <a:p>
            <a:pPr eaLnBrk="1" hangingPunct="1"/>
            <a:r>
              <a:rPr lang="en-US" b="1" smtClean="0">
                <a:ea typeface="ＭＳ Ｐゴシック" charset="-128"/>
              </a:rPr>
              <a:t>Talking points: </a:t>
            </a:r>
            <a:r>
              <a:rPr lang="en-US" smtClean="0">
                <a:ea typeface="ＭＳ Ｐゴシック" charset="-128"/>
              </a:rPr>
              <a:t>Unpollinated </a:t>
            </a:r>
            <a:r>
              <a:rPr lang="en-US" i="1" smtClean="0">
                <a:ea typeface="ＭＳ Ｐゴシック" charset="-128"/>
              </a:rPr>
              <a:t>Arabidopsis</a:t>
            </a:r>
            <a:r>
              <a:rPr lang="en-US" smtClean="0">
                <a:ea typeface="ＭＳ Ｐゴシック" charset="-128"/>
              </a:rPr>
              <a:t> pistils were covered with pollen grains of test species. Pistils were then washed in buffer solutions, and pollen grains still bound to stigmas were counted. </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7AD8AEA9-FA93-459A-A45B-B194873C97DB}" type="slidenum">
              <a:rPr lang="en-US" smtClean="0"/>
              <a:pPr eaLnBrk="1" hangingPunct="1"/>
              <a:t>36</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ea typeface="ＭＳ Ｐゴシック" charset="-128"/>
              </a:rPr>
              <a:t>Figure 4.22</a:t>
            </a:r>
            <a:r>
              <a:rPr lang="en-US" smtClean="0">
                <a:ea typeface="ＭＳ Ｐゴシック" charset="-128"/>
              </a:rPr>
              <a:t> Assessment of pollen adhesion to </a:t>
            </a:r>
            <a:r>
              <a:rPr lang="en-US" i="1" smtClean="0">
                <a:ea typeface="ＭＳ Ｐゴシック" charset="-128"/>
              </a:rPr>
              <a:t>Arabidopsis</a:t>
            </a:r>
            <a:r>
              <a:rPr lang="en-US" smtClean="0">
                <a:ea typeface="ＭＳ Ｐゴシック" charset="-128"/>
              </a:rPr>
              <a:t> stigmas. (c) Mean number of pollen grains bound per stigma for </a:t>
            </a:r>
            <a:r>
              <a:rPr lang="en-US" i="1" smtClean="0">
                <a:ea typeface="ＭＳ Ｐゴシック" charset="-128"/>
              </a:rPr>
              <a:t>Arabidopsis</a:t>
            </a:r>
            <a:r>
              <a:rPr lang="en-US" smtClean="0">
                <a:ea typeface="ＭＳ Ｐゴシック" charset="-128"/>
              </a:rPr>
              <a:t> pollen (n = 38) and petunia pollen (n = 33).  (d) Other species of pollen assayed on </a:t>
            </a:r>
            <a:r>
              <a:rPr lang="en-US" i="1" smtClean="0">
                <a:ea typeface="ＭＳ Ｐゴシック" charset="-128"/>
              </a:rPr>
              <a:t>Arabidopsis</a:t>
            </a:r>
            <a:r>
              <a:rPr lang="en-US" smtClean="0">
                <a:ea typeface="ＭＳ Ｐゴシック" charset="-128"/>
              </a:rPr>
              <a:t> stigmas (minimum of 10 assays per pollen type).  Error bars in all graphs are one standard deviation.</a:t>
            </a:r>
          </a:p>
          <a:p>
            <a:pPr eaLnBrk="1" hangingPunct="1"/>
            <a:r>
              <a:rPr lang="en-US" b="1" smtClean="0">
                <a:ea typeface="ＭＳ Ｐゴシック" charset="-128"/>
              </a:rPr>
              <a:t>Talking points: </a:t>
            </a:r>
            <a:r>
              <a:rPr lang="en-US" smtClean="0">
                <a:ea typeface="ＭＳ Ｐゴシック" charset="-128"/>
              </a:rPr>
              <a:t>Unpollinated </a:t>
            </a:r>
            <a:r>
              <a:rPr lang="en-US" i="1" smtClean="0">
                <a:ea typeface="ＭＳ Ｐゴシック" charset="-128"/>
              </a:rPr>
              <a:t>Arabidopsis</a:t>
            </a:r>
            <a:r>
              <a:rPr lang="en-US" smtClean="0">
                <a:ea typeface="ＭＳ Ｐゴシック" charset="-128"/>
              </a:rPr>
              <a:t> pistils were covered with pollen grains of test species. Pistils were then washed in a buffer solution, and pollen grains still bound to stigmas were counted. </a:t>
            </a:r>
          </a:p>
          <a:p>
            <a:pPr eaLnBrk="1" hangingPunct="1"/>
            <a:r>
              <a:rPr lang="en-US" smtClean="0">
                <a:ea typeface="ＭＳ Ｐゴシック" charset="-128"/>
              </a:rPr>
              <a:t>Species with pollen that adheres tightly to </a:t>
            </a:r>
            <a:r>
              <a:rPr lang="en-US" i="1" smtClean="0">
                <a:ea typeface="ＭＳ Ｐゴシック" charset="-128"/>
              </a:rPr>
              <a:t>Arabidopsis </a:t>
            </a:r>
            <a:r>
              <a:rPr lang="en-US" smtClean="0">
                <a:ea typeface="ＭＳ Ｐゴシック" charset="-128"/>
              </a:rPr>
              <a:t>are often closely related to </a:t>
            </a:r>
            <a:r>
              <a:rPr lang="en-US" i="1" smtClean="0">
                <a:ea typeface="ＭＳ Ｐゴシック" charset="-128"/>
              </a:rPr>
              <a:t>Arabidopsis</a:t>
            </a:r>
            <a:r>
              <a:rPr lang="en-US" smtClean="0">
                <a:ea typeface="ＭＳ Ｐゴシック" charset="-128"/>
              </a:rPr>
              <a:t> (upper bracket in “d”) indicating shared traits in pollen-stigma interactions/communication. The pattern is not entirely consistent with evolutionary relationship.  </a:t>
            </a:r>
          </a:p>
          <a:p>
            <a:pPr eaLnBrk="1" hangingPunct="1"/>
            <a:r>
              <a:rPr lang="en-US" i="1" smtClean="0">
                <a:ea typeface="ＭＳ Ｐゴシック" charset="-128"/>
              </a:rPr>
              <a:t>Arabidopsis</a:t>
            </a:r>
            <a:r>
              <a:rPr lang="en-US" smtClean="0">
                <a:ea typeface="ＭＳ Ｐゴシック" charset="-128"/>
              </a:rPr>
              <a:t> pollen and stigmas transfer information to recognize each other.</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85113340-89B4-47E2-B06C-9B54AFB51CC1}" type="slidenum">
              <a:rPr lang="en-US" smtClean="0"/>
              <a:pPr eaLnBrk="1" hangingPunct="1"/>
              <a:t>37</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ea typeface="ＭＳ Ｐゴシック" charset="-128"/>
              </a:rPr>
              <a:t>Figure 4.23</a:t>
            </a:r>
            <a:r>
              <a:rPr lang="en-US" smtClean="0">
                <a:ea typeface="ＭＳ Ｐゴシック" charset="-128"/>
              </a:rPr>
              <a:t> Adhesion assays on </a:t>
            </a:r>
            <a:r>
              <a:rPr lang="en-US" i="1" smtClean="0">
                <a:ea typeface="ＭＳ Ｐゴシック" charset="-128"/>
              </a:rPr>
              <a:t>Arabidopsis</a:t>
            </a:r>
            <a:r>
              <a:rPr lang="en-US" smtClean="0">
                <a:ea typeface="ＭＳ Ｐゴシック" charset="-128"/>
              </a:rPr>
              <a:t>. (a) Early adhesion assays for different pollen treatments on </a:t>
            </a:r>
            <a:r>
              <a:rPr lang="en-US" i="1" smtClean="0">
                <a:ea typeface="ＭＳ Ｐゴシック" charset="-128"/>
              </a:rPr>
              <a:t>Arabidopsis</a:t>
            </a:r>
            <a:r>
              <a:rPr lang="en-US" smtClean="0">
                <a:ea typeface="ＭＳ Ｐゴシック" charset="-128"/>
              </a:rPr>
              <a:t> stigmas. Normal pollen was also applied to cer6-2 stigmas, shown on the white bar (sample size </a:t>
            </a:r>
            <a:r>
              <a:rPr lang="en-US" u="sng" smtClean="0">
                <a:ea typeface="ＭＳ Ｐゴシック" charset="-128"/>
              </a:rPr>
              <a:t>&gt;</a:t>
            </a:r>
            <a:r>
              <a:rPr lang="en-US" smtClean="0">
                <a:ea typeface="ＭＳ Ｐゴシック" charset="-128"/>
              </a:rPr>
              <a:t> 10 in each test).  (b) Adhesion assay monitoring the number of pollen grains bound per stigma (n=5 stigmas per data point; error bars = 1 standard deviation) over time. Onset (arrows) and duration (dashed lines) of hydration and germination are indicated.</a:t>
            </a:r>
          </a:p>
          <a:p>
            <a:pPr eaLnBrk="1" hangingPunct="1"/>
            <a:r>
              <a:rPr lang="en-US" b="1" smtClean="0">
                <a:ea typeface="ＭＳ Ｐゴシック" charset="-128"/>
              </a:rPr>
              <a:t>Talking points: </a:t>
            </a:r>
            <a:r>
              <a:rPr lang="en-US" smtClean="0">
                <a:ea typeface="ＭＳ Ｐゴシック" charset="-128"/>
              </a:rPr>
              <a:t>a.  Are pollen protein coat lipids and proteins critical for adhesion?  Remove them from the outer layer of the pollen grain to find out. Normal pollen (wild-type – top bar) is the control.  One mutant strain (</a:t>
            </a:r>
            <a:r>
              <a:rPr lang="en-US" i="1" smtClean="0">
                <a:ea typeface="ＭＳ Ｐゴシック" charset="-128"/>
              </a:rPr>
              <a:t>cer6-2</a:t>
            </a:r>
            <a:r>
              <a:rPr lang="en-US" smtClean="0">
                <a:ea typeface="ＭＳ Ｐゴシック" charset="-128"/>
              </a:rPr>
              <a:t>) of </a:t>
            </a:r>
            <a:r>
              <a:rPr lang="en-US" i="1" smtClean="0">
                <a:ea typeface="ＭＳ Ｐゴシック" charset="-128"/>
              </a:rPr>
              <a:t>Arabidopsis</a:t>
            </a:r>
            <a:r>
              <a:rPr lang="en-US" smtClean="0">
                <a:ea typeface="ＭＳ Ｐゴシック" charset="-128"/>
              </a:rPr>
              <a:t> produced pollen with no lipids and only a few proteins.  Cyclohexane eliminated lipids and proteins from normal </a:t>
            </a:r>
            <a:r>
              <a:rPr lang="en-US" i="1" smtClean="0">
                <a:ea typeface="ＭＳ Ｐゴシック" charset="-128"/>
              </a:rPr>
              <a:t>Arabidopsis</a:t>
            </a:r>
            <a:r>
              <a:rPr lang="en-US" smtClean="0">
                <a:ea typeface="ＭＳ Ｐゴシック" charset="-128"/>
              </a:rPr>
              <a:t> pollen.  Heating normal pollen to 95</a:t>
            </a:r>
            <a:r>
              <a:rPr lang="en-US" baseline="30000" smtClean="0">
                <a:ea typeface="ＭＳ Ｐゴシック" charset="-128"/>
              </a:rPr>
              <a:t>o</a:t>
            </a:r>
            <a:r>
              <a:rPr lang="en-US" smtClean="0">
                <a:ea typeface="ＭＳ Ｐゴシック" charset="-128"/>
              </a:rPr>
              <a:t>C degrades proteins and lipids from surface. In addition, they tested normal pollen on </a:t>
            </a:r>
            <a:r>
              <a:rPr lang="en-US" i="1" smtClean="0">
                <a:ea typeface="ＭＳ Ｐゴシック" charset="-128"/>
              </a:rPr>
              <a:t>cer6-2</a:t>
            </a:r>
            <a:r>
              <a:rPr lang="en-US" smtClean="0">
                <a:ea typeface="ＭＳ Ｐゴシック" charset="-128"/>
              </a:rPr>
              <a:t> stigmas.  There were no differences in pollen binding among these treatments.</a:t>
            </a:r>
          </a:p>
          <a:p>
            <a:r>
              <a:rPr lang="en-US" smtClean="0">
                <a:ea typeface="ＭＳ Ｐゴシック" charset="-128"/>
              </a:rPr>
              <a:t>b.  A set of stigmas were pollinated with wild-type or mutant pollen.  At 5, 15, and 30 minutes after pollination, a subset of the stigmas exposed to each type of pollen were analyzed to determine number of pollen grains bound to stigmas. Over time the number of pollen grains adhering to wild-type pollen continues to increase, but not for mutant pollen, indicating that pollen grains are adhering in a secondary process initiated during or after hydration and that lipids and/or proteins may be important in that process. </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1C2E139B-A726-4D57-A545-6DB93CE797E2}" type="slidenum">
              <a:rPr lang="en-US" smtClean="0"/>
              <a:pPr eaLnBrk="1" hangingPunct="1"/>
              <a:t>38</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ea typeface="ＭＳ Ｐゴシック" charset="-128"/>
              </a:rPr>
              <a:t>Table 4.4</a:t>
            </a:r>
            <a:r>
              <a:rPr lang="en-US" smtClean="0">
                <a:ea typeface="ＭＳ Ｐゴシック" charset="-128"/>
              </a:rPr>
              <a:t>  Mutant </a:t>
            </a:r>
            <a:r>
              <a:rPr lang="en-US" i="1" smtClean="0">
                <a:ea typeface="ＭＳ Ｐゴシック" charset="-128"/>
              </a:rPr>
              <a:t>Arabidopsis</a:t>
            </a:r>
            <a:r>
              <a:rPr lang="en-US" smtClean="0">
                <a:ea typeface="ＭＳ Ｐゴシック" charset="-128"/>
              </a:rPr>
              <a:t> flowers were used to determine if ovules were important in signaling and guiding pollen tube growth.  </a:t>
            </a:r>
          </a:p>
          <a:p>
            <a:pPr eaLnBrk="1" hangingPunct="1"/>
            <a:r>
              <a:rPr lang="en-US" b="1" smtClean="0">
                <a:ea typeface="ＭＳ Ｐゴシック" charset="-128"/>
              </a:rPr>
              <a:t>Talking points:</a:t>
            </a:r>
            <a:r>
              <a:rPr lang="en-US" smtClean="0">
                <a:ea typeface="ＭＳ Ｐゴシック" charset="-128"/>
              </a:rPr>
              <a:t> Are pollen tubes are guided by signals from the ovule or egg and are signals are species specific?  </a:t>
            </a:r>
          </a:p>
          <a:p>
            <a:r>
              <a:rPr lang="en-US" smtClean="0">
                <a:ea typeface="ＭＳ Ｐゴシック" charset="-128"/>
              </a:rPr>
              <a:t>Use mutant </a:t>
            </a:r>
            <a:r>
              <a:rPr lang="en-US" i="1" smtClean="0">
                <a:ea typeface="ＭＳ Ｐゴシック" charset="-128"/>
              </a:rPr>
              <a:t>Arabidopsis</a:t>
            </a:r>
            <a:r>
              <a:rPr lang="en-US" smtClean="0">
                <a:ea typeface="ＭＳ Ｐゴシック" charset="-128"/>
              </a:rPr>
              <a:t> with normal tissue in the pistil, but with half of the ovules failing to produce eggs during meiosis.</a:t>
            </a:r>
          </a:p>
          <a:p>
            <a:r>
              <a:rPr lang="en-US" smtClean="0">
                <a:ea typeface="ＭＳ Ｐゴシック" charset="-128"/>
              </a:rPr>
              <a:t>Mutant stigmas dusted with wild-type pollen, and incubated for 20 hours.  Ovaries then stained for callose, a </a:t>
            </a:r>
            <a:r>
              <a:rPr lang="en-US" b="1" smtClean="0">
                <a:ea typeface="ＭＳ Ｐゴシック" charset="-128"/>
              </a:rPr>
              <a:t>polysaccharide</a:t>
            </a:r>
            <a:r>
              <a:rPr lang="en-US" smtClean="0">
                <a:ea typeface="ＭＳ Ｐゴシック" charset="-128"/>
              </a:rPr>
              <a:t> produced by pollen tubes. The staining shows pollen tubes that grew and entered an ovule. </a:t>
            </a:r>
          </a:p>
          <a:p>
            <a:r>
              <a:rPr lang="en-US" smtClean="0">
                <a:ea typeface="ＭＳ Ｐゴシック" charset="-128"/>
              </a:rPr>
              <a:t>All ovules with successful pollen tube entry were normal.  All abnormal ovules lacked pollen tubes.</a:t>
            </a:r>
          </a:p>
          <a:p>
            <a:r>
              <a:rPr lang="en-US" smtClean="0">
                <a:ea typeface="ＭＳ Ｐゴシック" charset="-128"/>
              </a:rPr>
              <a:t>The pollen tubes that reached normal ovules within mutant successfully transferred information between two individuals of the same species. Pollen tube guidance by an ovule requires a signal from that ovule. </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BB6E51A5-4FB1-4D0E-BEF5-0B7E88383738}" type="slidenum">
              <a:rPr lang="en-US" smtClean="0"/>
              <a:pPr eaLnBrk="1" hangingPunct="1"/>
              <a:t>39</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ea typeface="ＭＳ Ｐゴシック"/>
                <a:cs typeface="ＭＳ Ｐゴシック"/>
              </a:rPr>
              <a:t>Figure 4.24</a:t>
            </a:r>
            <a:r>
              <a:rPr lang="en-US" smtClean="0">
                <a:ea typeface="ＭＳ Ｐゴシック"/>
                <a:cs typeface="ＭＳ Ｐゴシック"/>
              </a:rPr>
              <a:t>  An adult Hawaiian bobtail squid measuring about 25 cm. </a:t>
            </a:r>
          </a:p>
          <a:p>
            <a:pPr eaLnBrk="1" hangingPunct="1"/>
            <a:r>
              <a:rPr lang="en-US" b="1" smtClean="0">
                <a:ea typeface="ＭＳ Ｐゴシック"/>
                <a:cs typeface="ＭＳ Ｐゴシック"/>
              </a:rPr>
              <a:t>Talking points: </a:t>
            </a:r>
            <a:r>
              <a:rPr lang="en-US" smtClean="0">
                <a:ea typeface="ＭＳ Ｐゴシック"/>
                <a:cs typeface="ＭＳ Ｐゴシック"/>
              </a:rPr>
              <a:t> The Hawaiian bobtail squid, </a:t>
            </a:r>
            <a:r>
              <a:rPr lang="en-US" i="1" smtClean="0">
                <a:ea typeface="ＭＳ Ｐゴシック"/>
                <a:cs typeface="ＭＳ Ｐゴシック"/>
              </a:rPr>
              <a:t>Euprymna scolopes</a:t>
            </a:r>
            <a:r>
              <a:rPr lang="en-US" smtClean="0">
                <a:ea typeface="ＭＳ Ｐゴシック"/>
                <a:cs typeface="ＭＳ Ｐゴシック"/>
              </a:rPr>
              <a:t>, uses bacteria to emit light.  The squid are </a:t>
            </a:r>
            <a:r>
              <a:rPr lang="en-US" b="1" smtClean="0">
                <a:ea typeface="ＭＳ Ｐゴシック"/>
                <a:cs typeface="ＭＳ Ｐゴシック"/>
              </a:rPr>
              <a:t>nocturnal</a:t>
            </a:r>
            <a:r>
              <a:rPr lang="en-US" smtClean="0">
                <a:ea typeface="ＭＳ Ｐゴシック"/>
                <a:cs typeface="ＭＳ Ｐゴシック"/>
              </a:rPr>
              <a:t>, spending their days buried in the sand, and coming out at night to feed in the open water. </a:t>
            </a:r>
            <a:r>
              <a:rPr lang="en-US" i="1" smtClean="0">
                <a:ea typeface="ＭＳ Ｐゴシック"/>
                <a:cs typeface="ＭＳ Ｐゴシック"/>
              </a:rPr>
              <a:t>Vibrio fischeri</a:t>
            </a:r>
            <a:r>
              <a:rPr lang="en-US" smtClean="0">
                <a:ea typeface="ＭＳ Ｐゴシック"/>
                <a:cs typeface="ＭＳ Ｐゴシック"/>
              </a:rPr>
              <a:t> is bioluminescent and can live inside some marine animals, including squid, in a </a:t>
            </a:r>
            <a:r>
              <a:rPr lang="en-US" b="1" smtClean="0">
                <a:ea typeface="ＭＳ Ｐゴシック"/>
                <a:cs typeface="ＭＳ Ｐゴシック"/>
              </a:rPr>
              <a:t>symbiotic</a:t>
            </a:r>
            <a:r>
              <a:rPr lang="en-US" smtClean="0">
                <a:ea typeface="ＭＳ Ｐゴシック"/>
                <a:cs typeface="ＭＳ Ｐゴシック"/>
              </a:rPr>
              <a:t> </a:t>
            </a:r>
            <a:r>
              <a:rPr lang="en-US" b="1" smtClean="0">
                <a:ea typeface="ＭＳ Ｐゴシック"/>
                <a:cs typeface="ＭＳ Ｐゴシック"/>
              </a:rPr>
              <a:t>relationship</a:t>
            </a:r>
            <a:r>
              <a:rPr lang="en-US" smtClean="0">
                <a:ea typeface="ＭＳ Ｐゴシック"/>
                <a:cs typeface="ＭＳ Ｐゴシック"/>
              </a:rPr>
              <a:t>. Over 25 species have been found to house </a:t>
            </a:r>
            <a:r>
              <a:rPr lang="en-US" i="1" smtClean="0">
                <a:ea typeface="ＭＳ Ｐゴシック"/>
                <a:cs typeface="ＭＳ Ｐゴシック"/>
              </a:rPr>
              <a:t>Vibrio</a:t>
            </a:r>
            <a:r>
              <a:rPr lang="en-US" smtClean="0">
                <a:ea typeface="ＭＳ Ｐゴシック"/>
                <a:cs typeface="ＭＳ Ｐゴシック"/>
              </a:rPr>
              <a:t>. </a:t>
            </a:r>
          </a:p>
          <a:p>
            <a:pPr eaLnBrk="1" hangingPunct="1"/>
            <a:r>
              <a:rPr lang="en-US" smtClean="0">
                <a:ea typeface="ＭＳ Ｐゴシック"/>
                <a:cs typeface="ＭＳ Ｐゴシック"/>
              </a:rPr>
              <a:t>Squid take in seawater to obtain oxygen.  The water circulates in the large body cavity (the mantle cavity), which has an opening behind their eyes, as can be seen in figure. </a:t>
            </a:r>
            <a:endParaRPr lang="en-US" b="1" smtClean="0">
              <a:ea typeface="ＭＳ Ｐゴシック"/>
              <a:cs typeface="ＭＳ Ｐゴシック"/>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ED595032-95D5-4207-A72C-BF59F50FA19F}" type="slidenum">
              <a:rPr lang="en-US" smtClean="0"/>
              <a:pPr eaLnBrk="1" hangingPunct="1"/>
              <a:t>41</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ea typeface="ＭＳ Ｐゴシック"/>
                <a:cs typeface="ＭＳ Ｐゴシック"/>
              </a:rPr>
              <a:t>Figure 4.25</a:t>
            </a:r>
            <a:r>
              <a:rPr lang="en-US" smtClean="0">
                <a:ea typeface="ＭＳ Ｐゴシック"/>
                <a:cs typeface="ＭＳ Ｐゴシック"/>
              </a:rPr>
              <a:t>  Bioluminescence of baby Hawaiian bobtail squid exposed to different seawater treatments.  </a:t>
            </a:r>
          </a:p>
          <a:p>
            <a:pPr eaLnBrk="1" hangingPunct="1"/>
            <a:r>
              <a:rPr lang="en-US" b="1" smtClean="0">
                <a:ea typeface="ＭＳ Ｐゴシック"/>
                <a:cs typeface="ＭＳ Ｐゴシック"/>
              </a:rPr>
              <a:t>Talking points: </a:t>
            </a:r>
            <a:r>
              <a:rPr lang="en-US" smtClean="0">
                <a:ea typeface="ＭＳ Ｐゴシック"/>
                <a:cs typeface="ＭＳ Ｐゴシック"/>
              </a:rPr>
              <a:t> Baby squid were inoculated with multiple types of seawater, some sterilized, some with </a:t>
            </a:r>
            <a:r>
              <a:rPr lang="en-US" i="1" smtClean="0">
                <a:ea typeface="ＭＳ Ｐゴシック"/>
                <a:cs typeface="ＭＳ Ｐゴシック"/>
              </a:rPr>
              <a:t>V. fischeri</a:t>
            </a:r>
            <a:r>
              <a:rPr lang="en-US" smtClean="0">
                <a:ea typeface="ＭＳ Ｐゴシック"/>
                <a:cs typeface="ＭＳ Ｐゴシック"/>
              </a:rPr>
              <a:t>, and some unsterilized.  Graph shows readings of light emission by squid taken at regular intervals.</a:t>
            </a:r>
          </a:p>
          <a:p>
            <a:pPr eaLnBrk="1" hangingPunct="1"/>
            <a:r>
              <a:rPr lang="en-US" smtClean="0">
                <a:ea typeface="ＭＳ Ｐゴシック"/>
                <a:cs typeface="ＭＳ Ｐゴシック"/>
              </a:rPr>
              <a:t>Graph shows that squid are not born with the bacteria needed to bioluminescence.   </a:t>
            </a:r>
          </a:p>
          <a:p>
            <a:pPr eaLnBrk="1" hangingPunct="1"/>
            <a:r>
              <a:rPr lang="en-US" i="1" smtClean="0">
                <a:ea typeface="ＭＳ Ｐゴシック"/>
                <a:cs typeface="ＭＳ Ｐゴシック"/>
              </a:rPr>
              <a:t>V. fischeri</a:t>
            </a:r>
            <a:r>
              <a:rPr lang="en-US" smtClean="0">
                <a:ea typeface="ＭＳ Ｐゴシック"/>
                <a:cs typeface="ＭＳ Ｐゴシック"/>
              </a:rPr>
              <a:t> obtained from Hawai’i or from Hawaiian squid were able to successfully grow in squid.  </a:t>
            </a:r>
          </a:p>
          <a:p>
            <a:pPr eaLnBrk="1" hangingPunct="1"/>
            <a:r>
              <a:rPr lang="en-US" smtClean="0">
                <a:ea typeface="ＭＳ Ｐゴシック"/>
                <a:cs typeface="ＭＳ Ｐゴシック"/>
              </a:rPr>
              <a:t>Sterile seawater and unsterilized Californian seawater did not lead to emission of light.  </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2AEC7F4F-8AEF-4D20-94A0-451D22AE73BF}" type="slidenum">
              <a:rPr lang="en-US" smtClean="0"/>
              <a:pPr eaLnBrk="1" hangingPunct="1"/>
              <a:t>42</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ea typeface="ＭＳ Ｐゴシック"/>
                <a:cs typeface="ＭＳ Ｐゴシック"/>
              </a:rPr>
              <a:t>Figure 4.26</a:t>
            </a:r>
            <a:r>
              <a:rPr lang="en-US" smtClean="0">
                <a:ea typeface="ＭＳ Ｐゴシック"/>
                <a:cs typeface="ＭＳ Ｐゴシック"/>
              </a:rPr>
              <a:t>  Time course of growth and luminescence of </a:t>
            </a:r>
            <a:r>
              <a:rPr lang="en-US" i="1" smtClean="0">
                <a:ea typeface="ＭＳ Ｐゴシック"/>
                <a:cs typeface="ＭＳ Ｐゴシック"/>
              </a:rPr>
              <a:t>V. fischeri </a:t>
            </a:r>
            <a:r>
              <a:rPr lang="en-US" smtClean="0">
                <a:ea typeface="ＭＳ Ｐゴシック"/>
                <a:cs typeface="ＭＳ Ｐゴシック"/>
              </a:rPr>
              <a:t>cells.  Note that the y-axis scale is a percentage of the maximum value obtained for each variable.   </a:t>
            </a:r>
          </a:p>
          <a:p>
            <a:pPr eaLnBrk="1" hangingPunct="1"/>
            <a:r>
              <a:rPr lang="en-US" b="1" smtClean="0">
                <a:ea typeface="ＭＳ Ｐゴシック"/>
                <a:cs typeface="ＭＳ Ｐゴシック"/>
              </a:rPr>
              <a:t>Talking points: </a:t>
            </a:r>
            <a:r>
              <a:rPr lang="en-US" smtClean="0">
                <a:ea typeface="ＭＳ Ｐゴシック"/>
                <a:cs typeface="ＭＳ Ｐゴシック"/>
              </a:rPr>
              <a:t> </a:t>
            </a:r>
            <a:r>
              <a:rPr lang="en-US" i="1" smtClean="0">
                <a:ea typeface="ＭＳ Ｐゴシック"/>
                <a:cs typeface="ＭＳ Ｐゴシック"/>
              </a:rPr>
              <a:t>Vibrio fischeri </a:t>
            </a:r>
            <a:r>
              <a:rPr lang="en-US" smtClean="0">
                <a:ea typeface="ＭＳ Ｐゴシック"/>
                <a:cs typeface="ＭＳ Ｐゴシック"/>
              </a:rPr>
              <a:t>cultured to understand bioluminescent properties. Researchers estimated density of cells and bioluminescence at different points.  Bioluminescence was estimated by measuring light emitted from a culture using a light detector and by measuring luciferase concentration and activity. </a:t>
            </a:r>
          </a:p>
          <a:p>
            <a:pPr eaLnBrk="1" hangingPunct="1"/>
            <a:r>
              <a:rPr lang="en-US" smtClean="0">
                <a:ea typeface="ＭＳ Ｐゴシック"/>
                <a:cs typeface="ＭＳ Ｐゴシック"/>
              </a:rPr>
              <a:t>Bioluminescence only occurs when bacteria have achieved a sufficiently high density, a phenomenon called </a:t>
            </a:r>
            <a:r>
              <a:rPr lang="en-US" b="1" smtClean="0">
                <a:ea typeface="ＭＳ Ｐゴシック"/>
                <a:cs typeface="ＭＳ Ｐゴシック"/>
              </a:rPr>
              <a:t>quorum sensing; </a:t>
            </a:r>
            <a:r>
              <a:rPr lang="en-US" smtClean="0">
                <a:ea typeface="ＭＳ Ｐゴシック"/>
                <a:cs typeface="ＭＳ Ｐゴシック"/>
              </a:rPr>
              <a:t>when a culture reaches a certain number of bacteria then signal is strong enough to be received by all members of the culture. Bacteria are packed in a squid much like high density cultures in the laboratory, where they reach the quorum density.</a:t>
            </a:r>
          </a:p>
          <a:p>
            <a:pPr eaLnBrk="1" hangingPunct="1"/>
            <a:r>
              <a:rPr lang="en-US" smtClean="0">
                <a:ea typeface="ＭＳ Ｐゴシック"/>
                <a:cs typeface="ＭＳ Ｐゴシック"/>
              </a:rPr>
              <a:t>Luciferase stays high in more dense cultures, but something causes decline in culture luminescence.  Possibly loss of substrate or energy required for reaction.</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C37F4D9A-B5E4-42C0-AF71-4C6973EBB3C3}" type="slidenum">
              <a:rPr lang="en-US" smtClean="0"/>
              <a:pPr eaLnBrk="1" hangingPunct="1"/>
              <a:t>43</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ea typeface="ＭＳ Ｐゴシック"/>
                <a:cs typeface="ＭＳ Ｐゴシック"/>
              </a:rPr>
              <a:t>Table 4.5</a:t>
            </a:r>
            <a:r>
              <a:rPr lang="en-US" smtClean="0">
                <a:ea typeface="ＭＳ Ｐゴシック"/>
                <a:cs typeface="ＭＳ Ｐゴシック"/>
              </a:rPr>
              <a:t> Results of an experiment testing for the presence of chemical signal in two strains of </a:t>
            </a:r>
            <a:r>
              <a:rPr lang="en-US" i="1" smtClean="0">
                <a:ea typeface="ＭＳ Ｐゴシック"/>
                <a:cs typeface="ＭＳ Ｐゴシック"/>
              </a:rPr>
              <a:t>V. fischeri</a:t>
            </a:r>
            <a:r>
              <a:rPr lang="en-US" smtClean="0">
                <a:ea typeface="ＭＳ Ｐゴシック"/>
                <a:cs typeface="ＭＳ Ｐゴシック"/>
              </a:rPr>
              <a:t>.   </a:t>
            </a:r>
          </a:p>
          <a:p>
            <a:pPr eaLnBrk="1" hangingPunct="1"/>
            <a:r>
              <a:rPr lang="en-US" b="1" smtClean="0">
                <a:ea typeface="ＭＳ Ｐゴシック"/>
                <a:cs typeface="ＭＳ Ｐゴシック"/>
              </a:rPr>
              <a:t>Talking points:  </a:t>
            </a:r>
            <a:r>
              <a:rPr lang="en-US" smtClean="0">
                <a:ea typeface="ＭＳ Ｐゴシック"/>
                <a:cs typeface="ＭＳ Ｐゴシック"/>
              </a:rPr>
              <a:t>One experiment tested for a chemical signal that induces luciferase production and for species-specific signals.  </a:t>
            </a:r>
          </a:p>
          <a:p>
            <a:pPr eaLnBrk="1" hangingPunct="1"/>
            <a:r>
              <a:rPr lang="en-US" smtClean="0">
                <a:ea typeface="ＭＳ Ｐゴシック"/>
                <a:cs typeface="ＭＳ Ｐゴシック"/>
              </a:rPr>
              <a:t>Two strains of </a:t>
            </a:r>
            <a:r>
              <a:rPr lang="en-US" i="1" smtClean="0">
                <a:ea typeface="ＭＳ Ｐゴシック"/>
                <a:cs typeface="ＭＳ Ｐゴシック"/>
              </a:rPr>
              <a:t>V. fischeri</a:t>
            </a:r>
            <a:r>
              <a:rPr lang="en-US" smtClean="0">
                <a:ea typeface="ＭＳ Ｐゴシック"/>
                <a:cs typeface="ＭＳ Ｐゴシック"/>
              </a:rPr>
              <a:t> were grown to high density.  The chemical signal was isolated through centrifugation and filtration.  The fluid was then unmanipulated, boiled or passed through successive filters with increasingly smaller pores. </a:t>
            </a:r>
          </a:p>
          <a:p>
            <a:pPr eaLnBrk="1" hangingPunct="1"/>
            <a:r>
              <a:rPr lang="en-US" smtClean="0">
                <a:ea typeface="ＭＳ Ｐゴシック"/>
                <a:cs typeface="ＭＳ Ｐゴシック"/>
              </a:rPr>
              <a:t>Fluid was added to one of two centrifuged cultures.  High optical density means a culture had to grow before it became luminescent.  “Immediate” means the culture was luminescent as soon as cells were exposed to supernatant.  </a:t>
            </a:r>
          </a:p>
          <a:p>
            <a:pPr eaLnBrk="1" hangingPunct="1"/>
            <a:r>
              <a:rPr lang="en-US" smtClean="0">
                <a:ea typeface="ＭＳ Ｐゴシック"/>
                <a:cs typeface="ＭＳ Ｐゴシック"/>
              </a:rPr>
              <a:t>Not all treatments were tested with both strains.  The negative control never had any cells so it lacked any quorum signaling capacity. </a:t>
            </a:r>
          </a:p>
          <a:p>
            <a:pPr eaLnBrk="1" hangingPunct="1"/>
            <a:r>
              <a:rPr lang="en-US" smtClean="0">
                <a:ea typeface="ＭＳ Ｐゴシック"/>
                <a:cs typeface="ＭＳ Ｐゴシック"/>
              </a:rPr>
              <a:t>Immediate response when strain 1 cells were added to the supernatant of strain 1 unmanipulated and filtered meant that the signal was present in the fluid. Boiling had differential effects – the signal of strain 1 was destroyed by heating, while the signal of strain 2 was not.  The two chemicals are different.  </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5BEB6D8A-B680-4129-9261-ED508620BFF5}" type="slidenum">
              <a:rPr lang="en-US" smtClean="0"/>
              <a:pPr eaLnBrk="1" hangingPunct="1"/>
              <a:t>44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ea typeface="ＭＳ Ｐゴシック"/>
                <a:cs typeface="ＭＳ Ｐゴシック"/>
              </a:rPr>
              <a:t>Figure 4.4</a:t>
            </a:r>
            <a:r>
              <a:rPr lang="en-US" dirty="0" smtClean="0">
                <a:ea typeface="ＭＳ Ｐゴシック"/>
                <a:cs typeface="ＭＳ Ｐゴシック"/>
              </a:rPr>
              <a:t>  Variation in firefly interpulse intervals.  (a) Intervals of time between pulses of light in the courtship signal of male </a:t>
            </a:r>
            <a:r>
              <a:rPr lang="en-US" i="1" dirty="0" smtClean="0">
                <a:ea typeface="ＭＳ Ｐゴシック"/>
                <a:cs typeface="ＭＳ Ｐゴシック"/>
              </a:rPr>
              <a:t>P. </a:t>
            </a:r>
            <a:r>
              <a:rPr lang="en-US" i="1" dirty="0" err="1" smtClean="0">
                <a:ea typeface="ＭＳ Ｐゴシック"/>
                <a:cs typeface="ＭＳ Ｐゴシック"/>
              </a:rPr>
              <a:t>greeni</a:t>
            </a:r>
            <a:r>
              <a:rPr lang="en-US" dirty="0" smtClean="0">
                <a:ea typeface="ＭＳ Ｐゴシック"/>
                <a:cs typeface="ＭＳ Ｐゴシック"/>
              </a:rPr>
              <a:t>, measured at different ambient air temperatures in June.  A polynomial regression equation (shown at the top of the graph) was fitted to the data.  (b) Frequency distribution of time intervals between pulses for male </a:t>
            </a:r>
            <a:r>
              <a:rPr lang="en-US" i="1" dirty="0" smtClean="0">
                <a:ea typeface="ＭＳ Ｐゴシック"/>
                <a:cs typeface="ＭＳ Ｐゴシック"/>
              </a:rPr>
              <a:t>P. </a:t>
            </a:r>
            <a:r>
              <a:rPr lang="en-US" i="1" dirty="0" err="1" smtClean="0">
                <a:ea typeface="ＭＳ Ｐゴシック"/>
                <a:cs typeface="ＭＳ Ｐゴシック"/>
              </a:rPr>
              <a:t>greeni</a:t>
            </a:r>
            <a:r>
              <a:rPr lang="en-US" dirty="0" smtClean="0">
                <a:ea typeface="ＭＳ Ｐゴシック"/>
                <a:cs typeface="ＭＳ Ｐゴシック"/>
              </a:rPr>
              <a:t> adjusted to 21.1</a:t>
            </a:r>
            <a:r>
              <a:rPr lang="en-US" baseline="30000" dirty="0" smtClean="0">
                <a:ea typeface="ＭＳ Ｐゴシック"/>
                <a:cs typeface="ＭＳ Ｐゴシック"/>
              </a:rPr>
              <a:t>o</a:t>
            </a:r>
            <a:r>
              <a:rPr lang="en-US" dirty="0" smtClean="0">
                <a:ea typeface="ＭＳ Ｐゴシック"/>
                <a:cs typeface="ＭＳ Ｐゴシック"/>
              </a:rPr>
              <a:t>C. </a:t>
            </a:r>
          </a:p>
          <a:p>
            <a:pPr eaLnBrk="1" hangingPunct="1">
              <a:spcBef>
                <a:spcPct val="0"/>
              </a:spcBef>
            </a:pPr>
            <a:r>
              <a:rPr lang="en-US" dirty="0" smtClean="0">
                <a:ea typeface="ＭＳ Ｐゴシック"/>
                <a:cs typeface="ＭＳ Ｐゴシック"/>
              </a:rPr>
              <a:t>Talking Points: Part of the variation in signaling is due to temperature.  </a:t>
            </a:r>
          </a:p>
          <a:p>
            <a:pPr eaLnBrk="1" hangingPunct="1">
              <a:spcBef>
                <a:spcPct val="0"/>
              </a:spcBef>
            </a:pPr>
            <a:r>
              <a:rPr lang="en-US" dirty="0" smtClean="0">
                <a:ea typeface="ＭＳ Ｐゴシック"/>
                <a:cs typeface="ＭＳ Ｐゴシック"/>
              </a:rPr>
              <a:t>The rate of male signaling is partly dependent upon body temperature, which affects the rate of chemical reactions inside an individual.  </a:t>
            </a:r>
          </a:p>
          <a:p>
            <a:pPr eaLnBrk="1" hangingPunct="1">
              <a:spcBef>
                <a:spcPct val="0"/>
              </a:spcBef>
            </a:pPr>
            <a:r>
              <a:rPr lang="en-US" dirty="0" smtClean="0">
                <a:ea typeface="ＭＳ Ｐゴシック"/>
                <a:cs typeface="ＭＳ Ｐゴシック"/>
              </a:rPr>
              <a:t>Low temperatures slow down male firefly signaling, and high temperatures shorten the interpulse interval.  </a:t>
            </a:r>
          </a:p>
          <a:p>
            <a:pPr eaLnBrk="1" hangingPunct="1">
              <a:spcBef>
                <a:spcPct val="0"/>
              </a:spcBef>
            </a:pPr>
            <a:r>
              <a:rPr lang="en-US" dirty="0" smtClean="0">
                <a:ea typeface="ＭＳ Ｐゴシック"/>
                <a:cs typeface="ＭＳ Ｐゴシック"/>
              </a:rPr>
              <a:t>There is a range of temperatures where IPI does not seem to be affected by temperature, although there is variation among males. </a:t>
            </a:r>
          </a:p>
          <a:p>
            <a:pPr eaLnBrk="1" hangingPunct="1">
              <a:spcBef>
                <a:spcPct val="0"/>
              </a:spcBef>
            </a:pPr>
            <a:r>
              <a:rPr lang="en-US" dirty="0" smtClean="0">
                <a:ea typeface="ＭＳ Ｐゴシック"/>
                <a:cs typeface="ＭＳ Ｐゴシック"/>
              </a:rPr>
              <a:t>Variation in IPI represents imperfect information transfer. </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B483B857-15C7-4F07-8B80-C5019E5CE815}" type="slidenum">
              <a:rPr lang="en-US" smtClean="0"/>
              <a:pPr eaLnBrk="1" hangingPunct="1"/>
              <a:t>6</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9FF656-4276-4E35-8C03-A48436BC9E88}" type="slidenum">
              <a:rPr lang="en-US"/>
              <a:pPr>
                <a:defRPr/>
              </a:pPr>
              <a:t>45</a:t>
            </a:fld>
            <a:endParaRPr lang="en-US"/>
          </a:p>
        </p:txBody>
      </p:sp>
      <p:sp>
        <p:nvSpPr>
          <p:cNvPr id="40963" name="Rectangle 2"/>
          <p:cNvSpPr>
            <a:spLocks noGrp="1" noRot="1" noChangeAspect="1" noChangeArrowheads="1" noTextEdit="1"/>
          </p:cNvSpPr>
          <p:nvPr>
            <p:ph type="sldImg"/>
          </p:nvPr>
        </p:nvSpPr>
        <p:spPr bwMode="auto">
          <a:xfrm>
            <a:off x="1117600" y="677863"/>
            <a:ext cx="4614863" cy="3460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xfrm>
            <a:off x="903288" y="4364038"/>
            <a:ext cx="5043487" cy="4062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287" tIns="45144" rIns="90287" bIns="45144" numCol="1" anchor="t" anchorCtr="0" compatLnSpc="1">
            <a:prstTxWarp prst="textNoShape">
              <a:avLst/>
            </a:prstTxWarp>
          </a:bodyPr>
          <a:lstStyle/>
          <a:p>
            <a:endParaRPr lang="en-US" smtClean="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latin typeface="Times New Roman" pitchFamily="18" charset="0"/>
                <a:ea typeface="ＭＳ Ｐゴシック"/>
                <a:cs typeface="Times New Roman" pitchFamily="18" charset="0"/>
              </a:rPr>
              <a:t>Table BME 4.1.1: </a:t>
            </a:r>
            <a:r>
              <a:rPr lang="en-US" dirty="0" smtClean="0">
                <a:latin typeface="Times New Roman" pitchFamily="18" charset="0"/>
                <a:ea typeface="ＭＳ Ｐゴシック"/>
                <a:cs typeface="Times New Roman" pitchFamily="18" charset="0"/>
              </a:rPr>
              <a:t>Computing adjusted IPI</a:t>
            </a:r>
          </a:p>
          <a:p>
            <a:pPr eaLnBrk="1" hangingPunct="1">
              <a:spcBef>
                <a:spcPct val="0"/>
              </a:spcBef>
            </a:pPr>
            <a:r>
              <a:rPr lang="en-US" dirty="0" smtClean="0">
                <a:ea typeface="ＭＳ Ｐゴシック"/>
                <a:cs typeface="Times New Roman" pitchFamily="18" charset="0"/>
              </a:rPr>
              <a:t>Talking Points: The regression curve adjusts each IPI to what it would have been if it had been measured at 21.1 </a:t>
            </a:r>
            <a:r>
              <a:rPr lang="en-US" baseline="30000" dirty="0" err="1" smtClean="0">
                <a:ea typeface="ＭＳ Ｐゴシック"/>
                <a:cs typeface="Times New Roman" pitchFamily="18" charset="0"/>
              </a:rPr>
              <a:t>o</a:t>
            </a:r>
            <a:r>
              <a:rPr lang="en-US" dirty="0" err="1" smtClean="0">
                <a:ea typeface="ＭＳ Ｐゴシック"/>
                <a:cs typeface="Times New Roman" pitchFamily="18" charset="0"/>
              </a:rPr>
              <a:t>C.</a:t>
            </a:r>
            <a:r>
              <a:rPr lang="en-US" dirty="0" smtClean="0">
                <a:ea typeface="ＭＳ Ｐゴシック"/>
                <a:cs typeface="Times New Roman" pitchFamily="18" charset="0"/>
              </a:rPr>
              <a:t> The IPI is adjusted to be as far above or below the curve at 21.1 </a:t>
            </a:r>
            <a:r>
              <a:rPr lang="en-US" baseline="30000" dirty="0" err="1" smtClean="0">
                <a:ea typeface="ＭＳ Ｐゴシック"/>
                <a:cs typeface="Times New Roman" pitchFamily="18" charset="0"/>
              </a:rPr>
              <a:t>o</a:t>
            </a:r>
            <a:r>
              <a:rPr lang="en-US" dirty="0" err="1" smtClean="0">
                <a:ea typeface="ＭＳ Ｐゴシック"/>
                <a:cs typeface="Times New Roman" pitchFamily="18" charset="0"/>
              </a:rPr>
              <a:t>C</a:t>
            </a:r>
            <a:r>
              <a:rPr lang="en-US" dirty="0" smtClean="0">
                <a:ea typeface="ＭＳ Ｐゴシック"/>
                <a:cs typeface="Times New Roman" pitchFamily="18" charset="0"/>
              </a:rPr>
              <a:t> as the actual IPI is above or below the curve at the corresponding temperature. Adjusted IPI is equal to actual IPI measured at another temperature minus the value of the regression curve at that temperature plus the value of the regression curve at 21.1</a:t>
            </a:r>
            <a:r>
              <a:rPr lang="en-US" baseline="30000" dirty="0" smtClean="0">
                <a:ea typeface="ＭＳ Ｐゴシック"/>
                <a:cs typeface="Times New Roman" pitchFamily="18" charset="0"/>
              </a:rPr>
              <a:t> </a:t>
            </a:r>
            <a:r>
              <a:rPr lang="en-US" baseline="30000" dirty="0" err="1" smtClean="0">
                <a:ea typeface="ＭＳ Ｐゴシック"/>
                <a:cs typeface="Times New Roman" pitchFamily="18" charset="0"/>
              </a:rPr>
              <a:t>o</a:t>
            </a:r>
            <a:r>
              <a:rPr lang="en-US" dirty="0" err="1" smtClean="0">
                <a:ea typeface="ＭＳ Ｐゴシック"/>
                <a:cs typeface="Times New Roman" pitchFamily="18" charset="0"/>
              </a:rPr>
              <a:t>C.</a:t>
            </a:r>
            <a:r>
              <a:rPr lang="en-US" dirty="0" smtClean="0">
                <a:ea typeface="ＭＳ Ｐゴシック"/>
                <a:cs typeface="Times New Roman" pitchFamily="18" charset="0"/>
              </a:rPr>
              <a:t> </a:t>
            </a:r>
          </a:p>
        </p:txBody>
      </p:sp>
      <p:sp>
        <p:nvSpPr>
          <p:cNvPr id="66564" name="Slide Number Placeholder 3"/>
          <p:cNvSpPr>
            <a:spLocks noGrp="1"/>
          </p:cNvSpPr>
          <p:nvPr>
            <p:ph type="sldNum" sz="quarter" idx="5"/>
          </p:nvPr>
        </p:nvSpPr>
        <p:spPr bwMode="auto">
          <a:ln>
            <a:miter lim="800000"/>
            <a:headEnd/>
            <a:tailEnd/>
          </a:ln>
        </p:spPr>
        <p:txBody>
          <a:bodyPr/>
          <a:lstStyle/>
          <a:p>
            <a:pPr>
              <a:defRPr/>
            </a:pPr>
            <a:fld id="{E435A56A-D371-4943-9109-6CCF89E2174C}" type="slidenum">
              <a:rPr lang="en-US" smtClean="0"/>
              <a:pPr>
                <a:defRPr/>
              </a:pPr>
              <a:t>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ea typeface="ＭＳ Ｐゴシック"/>
                <a:cs typeface="ＭＳ Ｐゴシック"/>
              </a:rPr>
              <a:t>Figure 4.5</a:t>
            </a:r>
            <a:r>
              <a:rPr lang="en-US" dirty="0" smtClean="0">
                <a:ea typeface="ＭＳ Ｐゴシック"/>
                <a:cs typeface="ＭＳ Ｐゴシック"/>
              </a:rPr>
              <a:t> Tests to determine the response of female </a:t>
            </a:r>
            <a:r>
              <a:rPr lang="en-US" i="1" dirty="0" smtClean="0">
                <a:ea typeface="ＭＳ Ｐゴシック"/>
                <a:cs typeface="ＭＳ Ｐゴシック"/>
              </a:rPr>
              <a:t>P. </a:t>
            </a:r>
            <a:r>
              <a:rPr lang="en-US" i="1" dirty="0" err="1" smtClean="0">
                <a:ea typeface="ＭＳ Ｐゴシック"/>
                <a:cs typeface="ＭＳ Ｐゴシック"/>
              </a:rPr>
              <a:t>greeni</a:t>
            </a:r>
            <a:r>
              <a:rPr lang="en-US" dirty="0" smtClean="0">
                <a:ea typeface="ＭＳ Ｐゴシック"/>
                <a:cs typeface="ＭＳ Ｐゴシック"/>
              </a:rPr>
              <a:t> fireflies to simulated male signals at different temperatures.  Male signals were double pulses of light of equal duration separated by varying interpulse intervals.  There were five intervals tested at each temperature, with the middle level centered on the mean intervals of males at that temperature. </a:t>
            </a:r>
          </a:p>
          <a:p>
            <a:pPr eaLnBrk="1" hangingPunct="1">
              <a:spcBef>
                <a:spcPct val="0"/>
              </a:spcBef>
            </a:pPr>
            <a:r>
              <a:rPr lang="en-US" dirty="0" smtClean="0">
                <a:ea typeface="ＭＳ Ｐゴシック"/>
                <a:cs typeface="ＭＳ Ｐゴシック"/>
              </a:rPr>
              <a:t>Talking Points: Just as there is variation in the IPI of male signaling, there is variation in female response to different IPIs.  Greater percentages of females respond at or near the average IPI for a particular temperature. Different temperatures cause maximum female responses to occur at different IPIs.</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3B8824FA-B5E0-4C28-B1FC-49E203831FC4}" type="slidenum">
              <a:rPr lang="en-US" smtClean="0"/>
              <a:pPr eaLnBrk="1" hangingPunct="1"/>
              <a:t>8</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ea typeface="ＭＳ Ｐゴシック"/>
                <a:cs typeface="ＭＳ Ｐゴシック"/>
              </a:rPr>
              <a:t>Figure 4.6</a:t>
            </a:r>
            <a:r>
              <a:rPr lang="en-US" dirty="0" smtClean="0">
                <a:ea typeface="ＭＳ Ｐゴシック"/>
                <a:cs typeface="ＭＳ Ｐゴシック"/>
              </a:rPr>
              <a:t>  Female </a:t>
            </a:r>
            <a:r>
              <a:rPr lang="en-US" i="1" dirty="0" smtClean="0">
                <a:ea typeface="ＭＳ Ｐゴシック"/>
                <a:cs typeface="ＭＳ Ｐゴシック"/>
              </a:rPr>
              <a:t>P. </a:t>
            </a:r>
            <a:r>
              <a:rPr lang="en-US" i="1" dirty="0" err="1" smtClean="0">
                <a:ea typeface="ＭＳ Ｐゴシック"/>
                <a:cs typeface="ＭＳ Ｐゴシック"/>
              </a:rPr>
              <a:t>greeni</a:t>
            </a:r>
            <a:r>
              <a:rPr lang="en-US" dirty="0" smtClean="0">
                <a:ea typeface="ＭＳ Ｐゴシック"/>
                <a:cs typeface="ＭＳ Ｐゴシック"/>
              </a:rPr>
              <a:t> were tested for their responsiveness to pulse intervals of varying duration that were known to be found in males of three different species (sample size = 1-3 for each IPI tested).  The range of pulse intervals for males of each species is indicated by the three different brackets. </a:t>
            </a:r>
          </a:p>
          <a:p>
            <a:pPr eaLnBrk="1" hangingPunct="1">
              <a:spcBef>
                <a:spcPct val="0"/>
              </a:spcBef>
            </a:pPr>
            <a:r>
              <a:rPr lang="en-US" dirty="0" smtClean="0">
                <a:ea typeface="ＭＳ Ｐゴシック"/>
                <a:cs typeface="ＭＳ Ｐゴシック"/>
              </a:rPr>
              <a:t>Talking Points: </a:t>
            </a:r>
            <a:r>
              <a:rPr lang="en-US" i="1" dirty="0" err="1" smtClean="0">
                <a:ea typeface="ＭＳ Ｐゴシック"/>
                <a:cs typeface="ＭＳ Ｐゴシック"/>
              </a:rPr>
              <a:t>Photinus</a:t>
            </a:r>
            <a:r>
              <a:rPr lang="en-US" i="1" dirty="0" smtClean="0">
                <a:ea typeface="ＭＳ Ｐゴシック"/>
                <a:cs typeface="ＭＳ Ｐゴシック"/>
              </a:rPr>
              <a:t> </a:t>
            </a:r>
            <a:r>
              <a:rPr lang="en-US" i="1" dirty="0" err="1" smtClean="0">
                <a:ea typeface="ＭＳ Ｐゴシック"/>
                <a:cs typeface="ＭＳ Ｐゴシック"/>
              </a:rPr>
              <a:t>greeni</a:t>
            </a:r>
            <a:r>
              <a:rPr lang="en-US" dirty="0" smtClean="0">
                <a:ea typeface="ＭＳ Ｐゴシック"/>
                <a:cs typeface="ＭＳ Ｐゴシック"/>
              </a:rPr>
              <a:t> females did not respond to signals that simulated flash patterns of males from other species.  Flash patterns verify that receiver and sender are members of the same species – females do not reply if the proper signal is not sent. Female responses allow signaling males to locate receptive females.  </a:t>
            </a:r>
          </a:p>
          <a:p>
            <a:pPr eaLnBrk="1" hangingPunct="1">
              <a:spcBef>
                <a:spcPct val="0"/>
              </a:spcBef>
            </a:pPr>
            <a:endParaRPr lang="en-US" dirty="0" smtClean="0">
              <a:ea typeface="ＭＳ Ｐゴシック"/>
              <a:cs typeface="ＭＳ Ｐゴシック"/>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7D745B31-5AD4-4F34-B6FC-7A42D7E6F9FD}" type="slidenum">
              <a:rPr lang="en-US" smtClean="0"/>
              <a:pPr eaLnBrk="1" hangingPunct="1"/>
              <a:t>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ea typeface="ＭＳ Ｐゴシック"/>
                <a:cs typeface="ＭＳ Ｐゴシック"/>
              </a:rPr>
              <a:t>Figure 4.7</a:t>
            </a:r>
            <a:r>
              <a:rPr lang="en-US" dirty="0" smtClean="0">
                <a:ea typeface="ＭＳ Ｐゴシック"/>
                <a:cs typeface="ＭＳ Ｐゴシック"/>
              </a:rPr>
              <a:t>  Wilson’s storm petrels (</a:t>
            </a:r>
            <a:r>
              <a:rPr lang="en-US" i="1" dirty="0" err="1" smtClean="0">
                <a:ea typeface="ＭＳ Ｐゴシック"/>
                <a:cs typeface="ＭＳ Ｐゴシック"/>
              </a:rPr>
              <a:t>Oceanites</a:t>
            </a:r>
            <a:r>
              <a:rPr lang="en-US" i="1" dirty="0" smtClean="0">
                <a:ea typeface="ＭＳ Ｐゴシック"/>
                <a:cs typeface="ＭＳ Ｐゴシック"/>
              </a:rPr>
              <a:t> </a:t>
            </a:r>
            <a:r>
              <a:rPr lang="en-US" i="1" dirty="0" err="1" smtClean="0">
                <a:ea typeface="ＭＳ Ｐゴシック"/>
                <a:cs typeface="ＭＳ Ｐゴシック"/>
              </a:rPr>
              <a:t>oceanicus</a:t>
            </a:r>
            <a:r>
              <a:rPr lang="en-US" dirty="0" smtClean="0">
                <a:ea typeface="ＭＳ Ｐゴシック"/>
                <a:cs typeface="ＭＳ Ｐゴシック"/>
              </a:rPr>
              <a:t>) appear to walk on water as they skim for food.</a:t>
            </a:r>
          </a:p>
          <a:p>
            <a:pPr eaLnBrk="1" hangingPunct="1">
              <a:spcBef>
                <a:spcPct val="0"/>
              </a:spcBef>
            </a:pPr>
            <a:r>
              <a:rPr lang="en-US" dirty="0" smtClean="0">
                <a:ea typeface="ＭＳ Ｐゴシック"/>
                <a:cs typeface="ＭＳ Ｐゴシック"/>
              </a:rPr>
              <a:t>Talking Points: These birds live almost their entire lives over the ocean.</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7B6E9297-F983-4DED-BB97-9F7BFF16A85C}" type="slidenum">
              <a:rPr lang="en-US" smtClean="0"/>
              <a:pPr eaLnBrk="1" hangingPunct="1"/>
              <a:t>10</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ea typeface="ＭＳ Ｐゴシック"/>
                <a:cs typeface="ＭＳ Ｐゴシック"/>
              </a:rPr>
              <a:t>Figure 4.8</a:t>
            </a:r>
            <a:r>
              <a:rPr lang="en-US" dirty="0" smtClean="0">
                <a:ea typeface="ＭＳ Ｐゴシック"/>
                <a:cs typeface="ＭＳ Ｐゴシック"/>
              </a:rPr>
              <a:t>  Sonograms of Wilson’s storm petrel acoustic signals on the Kerguelen Islands, in the southern Indian Ocean.  Syllables are periods of sound, separated by silence (blank spaces).</a:t>
            </a:r>
          </a:p>
          <a:p>
            <a:pPr eaLnBrk="1" hangingPunct="1">
              <a:spcBef>
                <a:spcPct val="0"/>
              </a:spcBef>
            </a:pPr>
            <a:r>
              <a:rPr lang="en-US" dirty="0" smtClean="0">
                <a:ea typeface="ＭＳ Ｐゴシック"/>
                <a:cs typeface="ＭＳ Ｐゴシック"/>
              </a:rPr>
              <a:t>Talking Points: Calls vary by their frequency, duration, number of syllables, and duration of silences.</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fld id="{31AC309A-1107-4260-B151-7AEA43D0482D}" type="slidenum">
              <a:rPr lang="en-US" smtClean="0"/>
              <a:pPr eaLnBrk="1" hangingPunct="1"/>
              <a:t>11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14899D4-8199-416E-9374-46F97D2DC231}" type="datetime1">
              <a:rPr lang="en-US"/>
              <a:pPr>
                <a:defRPr/>
              </a:pPr>
              <a:t>8/16/13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958754-53EB-4C7A-9011-04B441962178}" type="slidenum">
              <a:rPr lang="en-US"/>
              <a:pPr>
                <a:defRPr/>
              </a:pPr>
              <a:t>‹#›</a:t>
            </a:fld>
            <a:endParaRPr lang="en-US"/>
          </a:p>
        </p:txBody>
      </p:sp>
    </p:spTree>
    <p:extLst>
      <p:ext uri="{BB962C8B-B14F-4D97-AF65-F5344CB8AC3E}">
        <p14:creationId xmlns:p14="http://schemas.microsoft.com/office/powerpoint/2010/main" val="2024745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467605-4527-47E0-A191-1C061A2458DA}" type="datetime1">
              <a:rPr lang="en-US"/>
              <a:pPr>
                <a:defRPr/>
              </a:pPr>
              <a:t>8/16/13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EA27B9-CE76-43DC-A0DC-28F2B0D92F00}" type="slidenum">
              <a:rPr lang="en-US"/>
              <a:pPr>
                <a:defRPr/>
              </a:pPr>
              <a:t>‹#›</a:t>
            </a:fld>
            <a:endParaRPr lang="en-US"/>
          </a:p>
        </p:txBody>
      </p:sp>
    </p:spTree>
    <p:extLst>
      <p:ext uri="{BB962C8B-B14F-4D97-AF65-F5344CB8AC3E}">
        <p14:creationId xmlns:p14="http://schemas.microsoft.com/office/powerpoint/2010/main" val="2345330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DEE36D3-78E3-4320-BFD7-B30CD4ADAEBD}" type="datetime1">
              <a:rPr lang="en-US"/>
              <a:pPr>
                <a:defRPr/>
              </a:pPr>
              <a:t>8/16/13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F18007-50CE-4C11-A487-78449C3BB9A3}" type="slidenum">
              <a:rPr lang="en-US"/>
              <a:pPr>
                <a:defRPr/>
              </a:pPr>
              <a:t>‹#›</a:t>
            </a:fld>
            <a:endParaRPr lang="en-US"/>
          </a:p>
        </p:txBody>
      </p:sp>
    </p:spTree>
    <p:extLst>
      <p:ext uri="{BB962C8B-B14F-4D97-AF65-F5344CB8AC3E}">
        <p14:creationId xmlns:p14="http://schemas.microsoft.com/office/powerpoint/2010/main" val="4294287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A827F86-D422-40EA-9ED4-5A115B2A22EE}" type="datetime1">
              <a:rPr lang="en-US"/>
              <a:pPr>
                <a:defRPr/>
              </a:pPr>
              <a:t>8/16/13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46CF8B-9751-437C-A3D6-EC339B2436C7}" type="slidenum">
              <a:rPr lang="en-US"/>
              <a:pPr>
                <a:defRPr/>
              </a:pPr>
              <a:t>‹#›</a:t>
            </a:fld>
            <a:endParaRPr lang="en-US"/>
          </a:p>
        </p:txBody>
      </p:sp>
    </p:spTree>
    <p:extLst>
      <p:ext uri="{BB962C8B-B14F-4D97-AF65-F5344CB8AC3E}">
        <p14:creationId xmlns:p14="http://schemas.microsoft.com/office/powerpoint/2010/main" val="2127757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4582ACE-1CB9-462B-97CD-4A8F5ABB0211}" type="datetime1">
              <a:rPr lang="en-US"/>
              <a:pPr>
                <a:defRPr/>
              </a:pPr>
              <a:t>8/16/13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9957A7-3414-4F7C-8AD8-8DD00FD991E2}" type="slidenum">
              <a:rPr lang="en-US"/>
              <a:pPr>
                <a:defRPr/>
              </a:pPr>
              <a:t>‹#›</a:t>
            </a:fld>
            <a:endParaRPr lang="en-US"/>
          </a:p>
        </p:txBody>
      </p:sp>
    </p:spTree>
    <p:extLst>
      <p:ext uri="{BB962C8B-B14F-4D97-AF65-F5344CB8AC3E}">
        <p14:creationId xmlns:p14="http://schemas.microsoft.com/office/powerpoint/2010/main" val="4174664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EA4D8F7-CC84-43A6-8788-A5A618AE5861}" type="datetime1">
              <a:rPr lang="en-US"/>
              <a:pPr>
                <a:defRPr/>
              </a:pPr>
              <a:t>8/16/13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B7F351-D1D5-45A3-A76D-D81B3D149253}" type="slidenum">
              <a:rPr lang="en-US"/>
              <a:pPr>
                <a:defRPr/>
              </a:pPr>
              <a:t>‹#›</a:t>
            </a:fld>
            <a:endParaRPr lang="en-US"/>
          </a:p>
        </p:txBody>
      </p:sp>
    </p:spTree>
    <p:extLst>
      <p:ext uri="{BB962C8B-B14F-4D97-AF65-F5344CB8AC3E}">
        <p14:creationId xmlns:p14="http://schemas.microsoft.com/office/powerpoint/2010/main" val="588150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1EB9980-2932-44D0-8DFC-7663BD506DC5}" type="datetime1">
              <a:rPr lang="en-US"/>
              <a:pPr>
                <a:defRPr/>
              </a:pPr>
              <a:t>8/16/13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800CAA1-8B4F-4807-A33E-DB5583671788}" type="slidenum">
              <a:rPr lang="en-US"/>
              <a:pPr>
                <a:defRPr/>
              </a:pPr>
              <a:t>‹#›</a:t>
            </a:fld>
            <a:endParaRPr lang="en-US"/>
          </a:p>
        </p:txBody>
      </p:sp>
    </p:spTree>
    <p:extLst>
      <p:ext uri="{BB962C8B-B14F-4D97-AF65-F5344CB8AC3E}">
        <p14:creationId xmlns:p14="http://schemas.microsoft.com/office/powerpoint/2010/main" val="1200375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CB5F7EE-D24F-45E1-9972-FDAABC951456}" type="datetime1">
              <a:rPr lang="en-US"/>
              <a:pPr>
                <a:defRPr/>
              </a:pPr>
              <a:t>8/16/13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CF79AD2-306B-41DE-8F88-DF446DD2D4A6}" type="slidenum">
              <a:rPr lang="en-US"/>
              <a:pPr>
                <a:defRPr/>
              </a:pPr>
              <a:t>‹#›</a:t>
            </a:fld>
            <a:endParaRPr lang="en-US"/>
          </a:p>
        </p:txBody>
      </p:sp>
    </p:spTree>
    <p:extLst>
      <p:ext uri="{BB962C8B-B14F-4D97-AF65-F5344CB8AC3E}">
        <p14:creationId xmlns:p14="http://schemas.microsoft.com/office/powerpoint/2010/main" val="3245588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ED60F1F-D551-467C-BED5-B9E5374D1788}" type="datetime1">
              <a:rPr lang="en-US"/>
              <a:pPr>
                <a:defRPr/>
              </a:pPr>
              <a:t>8/16/13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B0F5626-9B20-4286-918A-2E49D2F742C8}" type="slidenum">
              <a:rPr lang="en-US"/>
              <a:pPr>
                <a:defRPr/>
              </a:pPr>
              <a:t>‹#›</a:t>
            </a:fld>
            <a:endParaRPr lang="en-US"/>
          </a:p>
        </p:txBody>
      </p:sp>
    </p:spTree>
    <p:extLst>
      <p:ext uri="{BB962C8B-B14F-4D97-AF65-F5344CB8AC3E}">
        <p14:creationId xmlns:p14="http://schemas.microsoft.com/office/powerpoint/2010/main" val="2479846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B717DA3-2B26-46FB-AE7C-AFF0BB007E0F}" type="datetime1">
              <a:rPr lang="en-US"/>
              <a:pPr>
                <a:defRPr/>
              </a:pPr>
              <a:t>8/16/13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EA0C93-ACBE-413A-BA9F-5AD4957DE357}" type="slidenum">
              <a:rPr lang="en-US"/>
              <a:pPr>
                <a:defRPr/>
              </a:pPr>
              <a:t>‹#›</a:t>
            </a:fld>
            <a:endParaRPr lang="en-US"/>
          </a:p>
        </p:txBody>
      </p:sp>
    </p:spTree>
    <p:extLst>
      <p:ext uri="{BB962C8B-B14F-4D97-AF65-F5344CB8AC3E}">
        <p14:creationId xmlns:p14="http://schemas.microsoft.com/office/powerpoint/2010/main" val="976558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337DB29-6BD5-492A-B1B3-E67FC592CDC9}" type="datetime1">
              <a:rPr lang="en-US"/>
              <a:pPr>
                <a:defRPr/>
              </a:pPr>
              <a:t>8/16/13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01ECAD-0F83-4DB8-8BE1-30A95ECA7AF5}" type="slidenum">
              <a:rPr lang="en-US"/>
              <a:pPr>
                <a:defRPr/>
              </a:pPr>
              <a:t>‹#›</a:t>
            </a:fld>
            <a:endParaRPr lang="en-US"/>
          </a:p>
        </p:txBody>
      </p:sp>
    </p:spTree>
    <p:extLst>
      <p:ext uri="{BB962C8B-B14F-4D97-AF65-F5344CB8AC3E}">
        <p14:creationId xmlns:p14="http://schemas.microsoft.com/office/powerpoint/2010/main" val="21396064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0" charset="0"/>
                <a:ea typeface="ＭＳ Ｐゴシック" pitchFamily="-110" charset="-128"/>
                <a:cs typeface="+mn-cs"/>
              </a:defRPr>
            </a:lvl1pPr>
          </a:lstStyle>
          <a:p>
            <a:pPr>
              <a:defRPr/>
            </a:pPr>
            <a:fld id="{42662E8D-FD76-40AA-819B-1041A8F3ED1B}" type="datetime1">
              <a:rPr lang="en-US"/>
              <a:pPr>
                <a:defRPr/>
              </a:pPr>
              <a:t>8/16/13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0" charset="0"/>
                <a:ea typeface="ＭＳ Ｐゴシック" pitchFamily="-110" charset="-128"/>
                <a:cs typeface="+mn-cs"/>
              </a:defRPr>
            </a:lvl1pPr>
          </a:lstStyle>
          <a:p>
            <a:pPr>
              <a:defRPr/>
            </a:pPr>
            <a:fld id="{490233A7-7A4D-4D07-BF68-AB5C7B299C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2" charset="-128"/>
          <a:cs typeface="ＭＳ Ｐゴシック" pitchFamily="32" charset="-128"/>
        </a:defRPr>
      </a:lvl1pPr>
      <a:lvl2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2pPr>
      <a:lvl3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3pPr>
      <a:lvl4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4pPr>
      <a:lvl5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5pPr>
      <a:lvl6pPr marL="4572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6pPr>
      <a:lvl7pPr marL="9144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7pPr>
      <a:lvl8pPr marL="13716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8pPr>
      <a:lvl9pPr marL="18288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2" charset="-128"/>
          <a:cs typeface="ＭＳ Ｐゴシック" pitchFamily="32"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2" charset="-128"/>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2" charset="-128"/>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2" charset="-128"/>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2"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people.richland.edu/james/lecture/m170/tbl-chi.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www.bio.davidson.edu/people/macampbell/111/ISB_Book/497_2007_64_MOESM1_ESM.mov" TargetMode="External"/><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hyperlink" Target="http://www.physorg.com/news/2010-11-symbiosis-bobtail-squid-bacteria-buddies.html" TargetMode="External"/><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800">
                <a:latin typeface="Times New Roman" pitchFamily="18" charset="0"/>
              </a:rPr>
              <a:t>Integrating Concepts in Biology</a:t>
            </a:r>
          </a:p>
        </p:txBody>
      </p:sp>
      <p:sp>
        <p:nvSpPr>
          <p:cNvPr id="2051" name="TextBox 2"/>
          <p:cNvSpPr txBox="1">
            <a:spLocks noChangeArrowheads="1"/>
          </p:cNvSpPr>
          <p:nvPr/>
        </p:nvSpPr>
        <p:spPr bwMode="auto">
          <a:xfrm>
            <a:off x="0" y="1685925"/>
            <a:ext cx="914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dirty="0">
                <a:latin typeface="Times New Roman" pitchFamily="18" charset="0"/>
                <a:cs typeface="Times New Roman" pitchFamily="18" charset="0"/>
              </a:rPr>
              <a:t>Chapter 4: Information at the Population Level</a:t>
            </a:r>
          </a:p>
          <a:p>
            <a:pPr algn="ctr" eaLnBrk="1" hangingPunct="1"/>
            <a:endParaRPr lang="en-US" sz="3600" dirty="0">
              <a:latin typeface="Times New Roman" pitchFamily="18" charset="0"/>
              <a:cs typeface="Times New Roman" pitchFamily="18" charset="0"/>
            </a:endParaRPr>
          </a:p>
          <a:p>
            <a:pPr algn="ctr" eaLnBrk="1" hangingPunct="1"/>
            <a:r>
              <a:rPr lang="en-US" sz="3600" dirty="0" smtClean="0">
                <a:latin typeface="Times New Roman" pitchFamily="18" charset="0"/>
                <a:cs typeface="Times New Roman" pitchFamily="18" charset="0"/>
              </a:rPr>
              <a:t>Sections 4.1 &amp; 4.2</a:t>
            </a:r>
            <a:endParaRPr lang="en-US" sz="3600" dirty="0">
              <a:latin typeface="Times New Roman" pitchFamily="18" charset="0"/>
              <a:cs typeface="Times New Roman" pitchFamily="18" charset="0"/>
            </a:endParaRPr>
          </a:p>
        </p:txBody>
      </p:sp>
      <p:sp>
        <p:nvSpPr>
          <p:cNvPr id="2052" name="TextBox 2"/>
          <p:cNvSpPr txBox="1">
            <a:spLocks noChangeArrowheads="1"/>
          </p:cNvSpPr>
          <p:nvPr/>
        </p:nvSpPr>
        <p:spPr bwMode="auto">
          <a:xfrm>
            <a:off x="0" y="4419600"/>
            <a:ext cx="914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a:latin typeface="Times New Roman" pitchFamily="18" charset="0"/>
                <a:cs typeface="Times New Roman" pitchFamily="18" charset="0"/>
              </a:rPr>
              <a:t>by</a:t>
            </a:r>
          </a:p>
          <a:p>
            <a:pPr algn="ctr" eaLnBrk="1" hangingPunct="1"/>
            <a:r>
              <a:rPr lang="en-US" sz="3600">
                <a:latin typeface="Times New Roman" pitchFamily="18" charset="0"/>
                <a:cs typeface="Times New Roman" pitchFamily="18" charset="0"/>
              </a:rPr>
              <a:t>A. Malcolm Campbell, Laurie J. Heyer, and Chris Paradise</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p:cNvSpPr txBox="1">
            <a:spLocks noChangeArrowheads="1"/>
          </p:cNvSpPr>
          <p:nvPr/>
        </p:nvSpPr>
        <p:spPr bwMode="auto">
          <a:xfrm>
            <a:off x="0" y="1476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a:latin typeface="Times New Roman" pitchFamily="18" charset="0"/>
                <a:cs typeface="Times New Roman" pitchFamily="18" charset="0"/>
              </a:rPr>
              <a:t>Wilson’s storm petrel (</a:t>
            </a:r>
            <a:r>
              <a:rPr lang="en-US" sz="3600" i="1">
                <a:latin typeface="Times New Roman" pitchFamily="18" charset="0"/>
                <a:cs typeface="Times New Roman" pitchFamily="18" charset="0"/>
              </a:rPr>
              <a:t>Oceanites oceanicus</a:t>
            </a:r>
            <a:r>
              <a:rPr lang="en-US" sz="3600">
                <a:latin typeface="Times New Roman" pitchFamily="18" charset="0"/>
                <a:cs typeface="Times New Roman" pitchFamily="18" charset="0"/>
              </a:rPr>
              <a:t>)</a:t>
            </a:r>
            <a:endParaRPr lang="en-US" sz="3600">
              <a:latin typeface="Times New Roman" pitchFamily="18" charset="0"/>
            </a:endParaRPr>
          </a:p>
        </p:txBody>
      </p:sp>
      <p:sp>
        <p:nvSpPr>
          <p:cNvPr id="20483" name="Rectangle 5"/>
          <p:cNvSpPr>
            <a:spLocks noChangeArrowheads="1"/>
          </p:cNvSpPr>
          <p:nvPr/>
        </p:nvSpPr>
        <p:spPr bwMode="auto">
          <a:xfrm>
            <a:off x="0" y="6488113"/>
            <a:ext cx="1238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4.7 </a:t>
            </a:r>
            <a:endParaRPr lang="en-US" dirty="0">
              <a:latin typeface="Times New Roman" pitchFamily="18" charset="0"/>
              <a:cs typeface="Times New Roman" pitchFamily="18" charset="0"/>
            </a:endParaRPr>
          </a:p>
        </p:txBody>
      </p:sp>
      <p:pic>
        <p:nvPicPr>
          <p:cNvPr id="20484" name="Picture 1"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793750"/>
            <a:ext cx="7747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3"/>
          <p:cNvSpPr txBox="1">
            <a:spLocks noChangeArrowheads="1"/>
          </p:cNvSpPr>
          <p:nvPr/>
        </p:nvSpPr>
        <p:spPr bwMode="auto">
          <a:xfrm>
            <a:off x="0" y="147638"/>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400">
                <a:latin typeface="Times New Roman" pitchFamily="18" charset="0"/>
                <a:cs typeface="Times New Roman" pitchFamily="18" charset="0"/>
              </a:rPr>
              <a:t>Sonograms of Wilson’s storm petrel</a:t>
            </a:r>
            <a:endParaRPr lang="en-US" sz="4400">
              <a:latin typeface="Times New Roman" pitchFamily="18" charset="0"/>
            </a:endParaRPr>
          </a:p>
        </p:txBody>
      </p:sp>
      <p:sp>
        <p:nvSpPr>
          <p:cNvPr id="21507" name="Rectangle 5"/>
          <p:cNvSpPr>
            <a:spLocks noChangeArrowheads="1"/>
          </p:cNvSpPr>
          <p:nvPr/>
        </p:nvSpPr>
        <p:spPr bwMode="auto">
          <a:xfrm>
            <a:off x="0" y="6488113"/>
            <a:ext cx="1238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4.8 </a:t>
            </a:r>
            <a:endParaRPr lang="en-US" dirty="0">
              <a:latin typeface="Times New Roman" pitchFamily="18" charset="0"/>
              <a:cs typeface="Times New Roman" pitchFamily="18" charset="0"/>
            </a:endParaRPr>
          </a:p>
        </p:txBody>
      </p:sp>
      <p:pic>
        <p:nvPicPr>
          <p:cNvPr id="5" name="Picture 4" descr="C:\CJP\IntroText\Chapter4\petrel_communication\4_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64" y="915988"/>
            <a:ext cx="8970012" cy="458563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p:cNvSpPr txBox="1">
            <a:spLocks noChangeArrowheads="1"/>
          </p:cNvSpPr>
          <p:nvPr/>
        </p:nvSpPr>
        <p:spPr bwMode="auto">
          <a:xfrm>
            <a:off x="0" y="4763"/>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a:latin typeface="Times New Roman" pitchFamily="18" charset="0"/>
                <a:cs typeface="Times New Roman" pitchFamily="18" charset="0"/>
              </a:rPr>
              <a:t>When male Wilson’s storm petrels make particular calls</a:t>
            </a:r>
            <a:endParaRPr lang="en-US" sz="3600">
              <a:latin typeface="Times New Roman" pitchFamily="18" charset="0"/>
            </a:endParaRPr>
          </a:p>
        </p:txBody>
      </p:sp>
      <p:sp>
        <p:nvSpPr>
          <p:cNvPr id="25603" name="Rectangle 5"/>
          <p:cNvSpPr>
            <a:spLocks noChangeArrowheads="1"/>
          </p:cNvSpPr>
          <p:nvPr/>
        </p:nvSpPr>
        <p:spPr bwMode="auto">
          <a:xfrm>
            <a:off x="0" y="6488113"/>
            <a:ext cx="109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Table 4.1 </a:t>
            </a:r>
          </a:p>
        </p:txBody>
      </p:sp>
      <p:graphicFrame>
        <p:nvGraphicFramePr>
          <p:cNvPr id="7" name="Table 6"/>
          <p:cNvGraphicFramePr>
            <a:graphicFrameLocks noGrp="1"/>
          </p:cNvGraphicFramePr>
          <p:nvPr>
            <p:extLst>
              <p:ext uri="{D42A27DB-BD31-4B8C-83A1-F6EECF244321}">
                <p14:modId xmlns:p14="http://schemas.microsoft.com/office/powerpoint/2010/main" val="3005330222"/>
              </p:ext>
            </p:extLst>
          </p:nvPr>
        </p:nvGraphicFramePr>
        <p:xfrm>
          <a:off x="550863" y="1327150"/>
          <a:ext cx="7904162" cy="3535135"/>
        </p:xfrm>
        <a:graphic>
          <a:graphicData uri="http://schemas.openxmlformats.org/drawingml/2006/table">
            <a:tbl>
              <a:tblPr/>
              <a:tblGrid>
                <a:gridCol w="3122503"/>
                <a:gridCol w="1576551"/>
                <a:gridCol w="1986455"/>
                <a:gridCol w="1218653"/>
              </a:tblGrid>
              <a:tr h="487589">
                <a:tc gridSpan="4">
                  <a:txBody>
                    <a:bodyPr/>
                    <a:lstStyle/>
                    <a:p>
                      <a:pPr marL="0" marR="0">
                        <a:lnSpc>
                          <a:spcPct val="100000"/>
                        </a:lnSpc>
                        <a:spcBef>
                          <a:spcPts val="0"/>
                        </a:spcBef>
                        <a:spcAft>
                          <a:spcPts val="0"/>
                        </a:spcAft>
                      </a:pPr>
                      <a:r>
                        <a:rPr lang="en-US" sz="2000" dirty="0">
                          <a:latin typeface="Times New Roman"/>
                          <a:ea typeface="Times New Roman"/>
                          <a:cs typeface="Times New Roman"/>
                        </a:rPr>
                        <a:t>(a)</a:t>
                      </a:r>
                      <a:endParaRPr lang="en-US" sz="1400" dirty="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487589">
                <a:tc rowSpan="2">
                  <a:txBody>
                    <a:bodyPr/>
                    <a:lstStyle/>
                    <a:p>
                      <a:pPr marL="0" marR="0">
                        <a:lnSpc>
                          <a:spcPct val="100000"/>
                        </a:lnSpc>
                        <a:spcBef>
                          <a:spcPts val="0"/>
                        </a:spcBef>
                        <a:spcAft>
                          <a:spcPts val="0"/>
                        </a:spcAft>
                      </a:pPr>
                      <a:endParaRPr lang="en-US" sz="2000" dirty="0">
                        <a:latin typeface="Times New Roman"/>
                        <a:ea typeface="Times New Roman"/>
                        <a:cs typeface="Times New Roman"/>
                      </a:endParaRPr>
                    </a:p>
                    <a:p>
                      <a:pPr marL="0" marR="0">
                        <a:lnSpc>
                          <a:spcPct val="100000"/>
                        </a:lnSpc>
                        <a:spcBef>
                          <a:spcPts val="0"/>
                        </a:spcBef>
                        <a:spcAft>
                          <a:spcPts val="0"/>
                        </a:spcAft>
                      </a:pPr>
                      <a:r>
                        <a:rPr lang="en-US" sz="2000" b="1" dirty="0">
                          <a:latin typeface="Times New Roman"/>
                          <a:ea typeface="Times New Roman"/>
                          <a:cs typeface="Times New Roman"/>
                        </a:rPr>
                        <a:t>situation of the bird</a:t>
                      </a:r>
                      <a:endParaRPr lang="en-US" sz="1400" dirty="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00000"/>
                        </a:lnSpc>
                        <a:spcBef>
                          <a:spcPts val="0"/>
                        </a:spcBef>
                        <a:spcAft>
                          <a:spcPts val="0"/>
                        </a:spcAft>
                      </a:pPr>
                      <a:r>
                        <a:rPr lang="en-US" sz="2000" b="1" dirty="0">
                          <a:latin typeface="Times New Roman"/>
                          <a:ea typeface="Times New Roman"/>
                          <a:cs typeface="Times New Roman"/>
                        </a:rPr>
                        <a:t>call uttered</a:t>
                      </a:r>
                      <a:endParaRPr lang="en-US" sz="1400" dirty="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975179">
                <a:tc vMerge="1">
                  <a:txBody>
                    <a:bodyPr/>
                    <a:lstStyle/>
                    <a:p>
                      <a:endParaRPr lang="en-US"/>
                    </a:p>
                  </a:txBody>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Chattering</a:t>
                      </a:r>
                      <a:endParaRPr lang="en-US" sz="140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Chattering and grating</a:t>
                      </a:r>
                      <a:endParaRPr lang="en-US" sz="140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Grating</a:t>
                      </a:r>
                      <a:endParaRPr lang="en-US" sz="140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7589">
                <a:tc>
                  <a:txBody>
                    <a:bodyPr/>
                    <a:lstStyle/>
                    <a:p>
                      <a:pPr marL="0" marR="0">
                        <a:lnSpc>
                          <a:spcPct val="100000"/>
                        </a:lnSpc>
                        <a:spcBef>
                          <a:spcPts val="0"/>
                        </a:spcBef>
                        <a:spcAft>
                          <a:spcPts val="0"/>
                        </a:spcAft>
                      </a:pPr>
                      <a:r>
                        <a:rPr lang="en-US" sz="2000">
                          <a:latin typeface="Times New Roman"/>
                          <a:ea typeface="Times New Roman"/>
                          <a:cs typeface="Times New Roman"/>
                        </a:rPr>
                        <a:t>bird alone (n = 96)</a:t>
                      </a:r>
                      <a:endParaRPr lang="en-US" sz="140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38</a:t>
                      </a:r>
                      <a:endParaRPr lang="en-US" sz="140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r>
                        <a:rPr lang="en-US" sz="2000" dirty="0">
                          <a:latin typeface="Times New Roman"/>
                          <a:ea typeface="Times New Roman"/>
                          <a:cs typeface="Times New Roman"/>
                        </a:rPr>
                        <a:t>35</a:t>
                      </a:r>
                      <a:endParaRPr lang="en-US" sz="1400" dirty="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23</a:t>
                      </a:r>
                      <a:endParaRPr lang="en-US" sz="140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487589">
                <a:tc>
                  <a:txBody>
                    <a:bodyPr/>
                    <a:lstStyle/>
                    <a:p>
                      <a:pPr marL="0" marR="0">
                        <a:lnSpc>
                          <a:spcPct val="100000"/>
                        </a:lnSpc>
                        <a:spcBef>
                          <a:spcPts val="0"/>
                        </a:spcBef>
                        <a:spcAft>
                          <a:spcPts val="0"/>
                        </a:spcAft>
                      </a:pPr>
                      <a:r>
                        <a:rPr lang="en-US" sz="2000">
                          <a:latin typeface="Times New Roman"/>
                          <a:ea typeface="Times New Roman"/>
                          <a:cs typeface="Times New Roman"/>
                        </a:rPr>
                        <a:t>flown over by another bird (n = 69)</a:t>
                      </a:r>
                      <a:endParaRPr lang="en-US" sz="140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33</a:t>
                      </a:r>
                      <a:endParaRPr lang="en-US" sz="140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18</a:t>
                      </a:r>
                      <a:endParaRPr lang="en-US" sz="140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18</a:t>
                      </a:r>
                      <a:endParaRPr lang="en-US" sz="140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87589">
                <a:tc>
                  <a:txBody>
                    <a:bodyPr/>
                    <a:lstStyle/>
                    <a:p>
                      <a:pPr marL="0" marR="0">
                        <a:lnSpc>
                          <a:spcPct val="100000"/>
                        </a:lnSpc>
                        <a:spcBef>
                          <a:spcPts val="0"/>
                        </a:spcBef>
                        <a:spcAft>
                          <a:spcPts val="0"/>
                        </a:spcAft>
                      </a:pPr>
                      <a:r>
                        <a:rPr lang="en-US" sz="2000">
                          <a:latin typeface="Times New Roman"/>
                          <a:ea typeface="Times New Roman"/>
                          <a:cs typeface="Times New Roman"/>
                        </a:rPr>
                        <a:t>facing another bird (n = 95)</a:t>
                      </a:r>
                      <a:endParaRPr lang="en-US" sz="140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9</a:t>
                      </a:r>
                      <a:endParaRPr lang="en-US" sz="140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16</a:t>
                      </a:r>
                      <a:endParaRPr lang="en-US" sz="140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latin typeface="Times New Roman"/>
                          <a:ea typeface="Times New Roman"/>
                          <a:cs typeface="Times New Roman"/>
                        </a:rPr>
                        <a:t>70</a:t>
                      </a:r>
                      <a:endParaRPr lang="en-US" sz="1400" dirty="0">
                        <a:latin typeface="Times New Roman"/>
                        <a:ea typeface="Times New Roman"/>
                        <a:cs typeface="Times New Roman"/>
                      </a:endParaRPr>
                    </a:p>
                  </a:txBody>
                  <a:tcPr marL="62847" marR="628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25633" name="TextBox 8"/>
          <p:cNvSpPr txBox="1">
            <a:spLocks noChangeArrowheads="1"/>
          </p:cNvSpPr>
          <p:nvPr/>
        </p:nvSpPr>
        <p:spPr bwMode="auto">
          <a:xfrm>
            <a:off x="3149600" y="4903788"/>
            <a:ext cx="5021263"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2800">
                <a:solidFill>
                  <a:srgbClr val="0070C0"/>
                </a:solidFill>
                <a:latin typeface="Times New Roman" pitchFamily="18" charset="0"/>
                <a:cs typeface="Times New Roman" pitchFamily="18" charset="0"/>
              </a:rPr>
              <a:t>What major differences in frequencies do you observe?</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3"/>
          <p:cNvSpPr txBox="1">
            <a:spLocks noChangeArrowheads="1"/>
          </p:cNvSpPr>
          <p:nvPr/>
        </p:nvSpPr>
        <p:spPr bwMode="auto">
          <a:xfrm>
            <a:off x="0" y="147638"/>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Observed and expected call numbers in two different situations, from data in Table 4.1. </a:t>
            </a:r>
          </a:p>
        </p:txBody>
      </p:sp>
      <p:sp>
        <p:nvSpPr>
          <p:cNvPr id="30723" name="Rectangle 5"/>
          <p:cNvSpPr>
            <a:spLocks noChangeArrowheads="1"/>
          </p:cNvSpPr>
          <p:nvPr/>
        </p:nvSpPr>
        <p:spPr bwMode="auto">
          <a:xfrm>
            <a:off x="0" y="6488113"/>
            <a:ext cx="1771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Table BME 4.2.1</a:t>
            </a:r>
          </a:p>
        </p:txBody>
      </p:sp>
      <p:graphicFrame>
        <p:nvGraphicFramePr>
          <p:cNvPr id="8" name="Table 7"/>
          <p:cNvGraphicFramePr>
            <a:graphicFrameLocks noGrp="1"/>
          </p:cNvGraphicFramePr>
          <p:nvPr/>
        </p:nvGraphicFramePr>
        <p:xfrm>
          <a:off x="706438" y="1463675"/>
          <a:ext cx="7999411" cy="4267200"/>
        </p:xfrm>
        <a:graphic>
          <a:graphicData uri="http://schemas.openxmlformats.org/drawingml/2006/table">
            <a:tbl>
              <a:tblPr/>
              <a:tblGrid>
                <a:gridCol w="1989015"/>
                <a:gridCol w="1183897"/>
                <a:gridCol w="756128"/>
                <a:gridCol w="756128"/>
                <a:gridCol w="756128"/>
                <a:gridCol w="756128"/>
                <a:gridCol w="796970"/>
                <a:gridCol w="1005017"/>
              </a:tblGrid>
              <a:tr h="600832">
                <a:tc rowSpan="3">
                  <a:txBody>
                    <a:bodyPr/>
                    <a:lstStyle/>
                    <a:p>
                      <a:pPr marL="0" marR="0">
                        <a:lnSpc>
                          <a:spcPct val="200000"/>
                        </a:lnSpc>
                        <a:spcBef>
                          <a:spcPts val="0"/>
                        </a:spcBef>
                        <a:spcAft>
                          <a:spcPts val="0"/>
                        </a:spcAft>
                      </a:pPr>
                      <a:endParaRPr lang="en-US" sz="1400" dirty="0">
                        <a:latin typeface="Times New Roman"/>
                        <a:ea typeface="Times New Roman"/>
                        <a:cs typeface="Times New Roman"/>
                      </a:endParaRPr>
                    </a:p>
                    <a:p>
                      <a:pPr marL="0" marR="0">
                        <a:lnSpc>
                          <a:spcPct val="200000"/>
                        </a:lnSpc>
                        <a:spcBef>
                          <a:spcPts val="0"/>
                        </a:spcBef>
                        <a:spcAft>
                          <a:spcPts val="0"/>
                        </a:spcAft>
                      </a:pPr>
                      <a:r>
                        <a:rPr lang="en-US" sz="2000" b="1" dirty="0">
                          <a:latin typeface="Times New Roman"/>
                          <a:ea typeface="Times New Roman"/>
                          <a:cs typeface="Times New Roman"/>
                        </a:rPr>
                        <a:t>situation of the bird</a:t>
                      </a:r>
                      <a:endParaRPr lang="en-US" sz="1400" dirty="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marL="0" marR="0" algn="ctr">
                        <a:lnSpc>
                          <a:spcPct val="200000"/>
                        </a:lnSpc>
                        <a:spcBef>
                          <a:spcPts val="0"/>
                        </a:spcBef>
                        <a:spcAft>
                          <a:spcPts val="0"/>
                        </a:spcAft>
                      </a:pPr>
                      <a:r>
                        <a:rPr lang="en-US" sz="2000" b="1">
                          <a:latin typeface="Times New Roman"/>
                          <a:ea typeface="Times New Roman"/>
                          <a:cs typeface="Times New Roman"/>
                        </a:rPr>
                        <a:t>call uttered</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algn="ctr">
                        <a:lnSpc>
                          <a:spcPct val="200000"/>
                        </a:lnSpc>
                        <a:spcBef>
                          <a:spcPts val="0"/>
                        </a:spcBef>
                        <a:spcAft>
                          <a:spcPts val="0"/>
                        </a:spcAft>
                      </a:pPr>
                      <a:r>
                        <a:rPr lang="en-US" sz="2000" b="1" dirty="0">
                          <a:latin typeface="Times New Roman"/>
                          <a:ea typeface="Times New Roman"/>
                          <a:cs typeface="Times New Roman"/>
                        </a:rPr>
                        <a:t>total</a:t>
                      </a:r>
                      <a:endParaRPr lang="en-US" sz="1400" dirty="0">
                        <a:latin typeface="Times New Roman"/>
                        <a:ea typeface="Times New Roman"/>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1664">
                <a:tc vMerge="1">
                  <a:txBody>
                    <a:bodyPr/>
                    <a:lstStyle/>
                    <a:p>
                      <a:endParaRPr lang="en-US"/>
                    </a:p>
                  </a:txBody>
                  <a:tcPr/>
                </a:tc>
                <a:tc gridSpan="2">
                  <a:txBody>
                    <a:bodyPr/>
                    <a:lstStyle/>
                    <a:p>
                      <a:pPr marL="0" marR="0" algn="ctr">
                        <a:lnSpc>
                          <a:spcPct val="200000"/>
                        </a:lnSpc>
                        <a:spcBef>
                          <a:spcPts val="0"/>
                        </a:spcBef>
                        <a:spcAft>
                          <a:spcPts val="0"/>
                        </a:spcAft>
                      </a:pPr>
                      <a:r>
                        <a:rPr lang="en-US" sz="2000">
                          <a:latin typeface="Times New Roman"/>
                          <a:ea typeface="Times New Roman"/>
                          <a:cs typeface="Times New Roman"/>
                        </a:rPr>
                        <a:t>chattering</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200000"/>
                        </a:lnSpc>
                        <a:spcBef>
                          <a:spcPts val="0"/>
                        </a:spcBef>
                        <a:spcAft>
                          <a:spcPts val="0"/>
                        </a:spcAft>
                      </a:pPr>
                      <a:r>
                        <a:rPr lang="en-US" sz="2000">
                          <a:latin typeface="Times New Roman"/>
                          <a:ea typeface="Times New Roman"/>
                          <a:cs typeface="Times New Roman"/>
                        </a:rPr>
                        <a:t>chattering and grating</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200000"/>
                        </a:lnSpc>
                        <a:spcBef>
                          <a:spcPts val="0"/>
                        </a:spcBef>
                        <a:spcAft>
                          <a:spcPts val="0"/>
                        </a:spcAft>
                      </a:pPr>
                      <a:r>
                        <a:rPr lang="en-US" sz="2000">
                          <a:latin typeface="Times New Roman"/>
                          <a:ea typeface="Times New Roman"/>
                          <a:cs typeface="Times New Roman"/>
                        </a:rPr>
                        <a:t>grating</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vMerge="1">
                  <a:txBody>
                    <a:bodyPr/>
                    <a:lstStyle/>
                    <a:p>
                      <a:endParaRPr lang="en-US"/>
                    </a:p>
                  </a:txBody>
                  <a:tcPr/>
                </a:tc>
              </a:tr>
              <a:tr h="600832">
                <a:tc vMerge="1">
                  <a:txBody>
                    <a:bodyPr/>
                    <a:lstStyle/>
                    <a:p>
                      <a:endParaRPr lang="en-US"/>
                    </a:p>
                  </a:txBody>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Obs</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Exp</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Obs</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Exp</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Obs</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Exp</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600832">
                <a:tc>
                  <a:txBody>
                    <a:bodyPr/>
                    <a:lstStyle/>
                    <a:p>
                      <a:pPr marL="0" marR="0">
                        <a:lnSpc>
                          <a:spcPct val="200000"/>
                        </a:lnSpc>
                        <a:spcBef>
                          <a:spcPts val="0"/>
                        </a:spcBef>
                        <a:spcAft>
                          <a:spcPts val="0"/>
                        </a:spcAft>
                      </a:pPr>
                      <a:r>
                        <a:rPr lang="en-US" sz="2000">
                          <a:latin typeface="Times New Roman"/>
                          <a:ea typeface="Times New Roman"/>
                          <a:cs typeface="Times New Roman"/>
                        </a:rPr>
                        <a:t>bird alone </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38</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41.31</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35</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30.84</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23</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23.85</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96</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600832">
                <a:tc>
                  <a:txBody>
                    <a:bodyPr/>
                    <a:lstStyle/>
                    <a:p>
                      <a:pPr marL="0" marR="0">
                        <a:lnSpc>
                          <a:spcPct val="200000"/>
                        </a:lnSpc>
                        <a:spcBef>
                          <a:spcPts val="0"/>
                        </a:spcBef>
                        <a:spcAft>
                          <a:spcPts val="0"/>
                        </a:spcAft>
                      </a:pPr>
                      <a:r>
                        <a:rPr lang="en-US" sz="2000">
                          <a:latin typeface="Times New Roman"/>
                          <a:ea typeface="Times New Roman"/>
                          <a:cs typeface="Times New Roman"/>
                        </a:rPr>
                        <a:t>flown over </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33</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29.69</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18</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22.16</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18</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17.15</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69</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600832">
                <a:tc>
                  <a:txBody>
                    <a:bodyPr/>
                    <a:lstStyle/>
                    <a:p>
                      <a:pPr marL="0" marR="0">
                        <a:lnSpc>
                          <a:spcPct val="200000"/>
                        </a:lnSpc>
                        <a:spcBef>
                          <a:spcPts val="0"/>
                        </a:spcBef>
                        <a:spcAft>
                          <a:spcPts val="0"/>
                        </a:spcAft>
                      </a:pPr>
                      <a:r>
                        <a:rPr lang="en-US" sz="2000">
                          <a:latin typeface="Times New Roman"/>
                          <a:ea typeface="Times New Roman"/>
                          <a:cs typeface="Times New Roman"/>
                        </a:rPr>
                        <a:t>total</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71</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endParaRPr lang="en-US" sz="20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53</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endParaRPr lang="en-US" sz="20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41</a:t>
                      </a:r>
                      <a:endParaRPr lang="en-US" sz="14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endParaRPr lang="en-US" sz="200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dirty="0">
                          <a:latin typeface="Times New Roman"/>
                          <a:ea typeface="Times New Roman"/>
                          <a:cs typeface="Times New Roman"/>
                        </a:rPr>
                        <a:t>165</a:t>
                      </a:r>
                      <a:endParaRPr lang="en-US" sz="1400" dirty="0">
                        <a:latin typeface="Times New Roman"/>
                        <a:ea typeface="Times New Roman"/>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0776" name="Rectangle 4"/>
          <p:cNvSpPr>
            <a:spLocks noChangeArrowheads="1"/>
          </p:cNvSpPr>
          <p:nvPr/>
        </p:nvSpPr>
        <p:spPr bwMode="auto">
          <a:xfrm>
            <a:off x="1771650" y="5818188"/>
            <a:ext cx="6051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latin typeface="Times New Roman" pitchFamily="18" charset="0"/>
                <a:cs typeface="Times New Roman" pitchFamily="18" charset="0"/>
                <a:hlinkClick r:id="rId3"/>
              </a:rPr>
              <a:t>http://people.richland.edu/james/lecture/m170/tbl-chi.html</a:t>
            </a:r>
            <a:r>
              <a:rPr lang="en-US" sz="1600">
                <a:latin typeface="Times New Roman" pitchFamily="18" charset="0"/>
                <a:cs typeface="Times New Roman" pitchFamily="18" charset="0"/>
              </a:rPr>
              <a:t> </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3"/>
          <p:cNvSpPr txBox="1">
            <a:spLocks noChangeArrowheads="1"/>
          </p:cNvSpPr>
          <p:nvPr/>
        </p:nvSpPr>
        <p:spPr bwMode="auto">
          <a:xfrm>
            <a:off x="0" y="147638"/>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What is the difference between male-male and male-female interactions?</a:t>
            </a:r>
            <a:endParaRPr lang="en-US" sz="4000">
              <a:latin typeface="Times New Roman" pitchFamily="18" charset="0"/>
            </a:endParaRPr>
          </a:p>
        </p:txBody>
      </p:sp>
      <p:sp>
        <p:nvSpPr>
          <p:cNvPr id="32771" name="Rectangle 5"/>
          <p:cNvSpPr>
            <a:spLocks noChangeArrowheads="1"/>
          </p:cNvSpPr>
          <p:nvPr/>
        </p:nvSpPr>
        <p:spPr bwMode="auto">
          <a:xfrm>
            <a:off x="0" y="6488113"/>
            <a:ext cx="109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Table 4.2 </a:t>
            </a:r>
          </a:p>
        </p:txBody>
      </p:sp>
      <p:graphicFrame>
        <p:nvGraphicFramePr>
          <p:cNvPr id="4" name="Table 3"/>
          <p:cNvGraphicFramePr>
            <a:graphicFrameLocks noGrp="1"/>
          </p:cNvGraphicFramePr>
          <p:nvPr>
            <p:extLst>
              <p:ext uri="{D42A27DB-BD31-4B8C-83A1-F6EECF244321}">
                <p14:modId xmlns:p14="http://schemas.microsoft.com/office/powerpoint/2010/main" val="270924414"/>
              </p:ext>
            </p:extLst>
          </p:nvPr>
        </p:nvGraphicFramePr>
        <p:xfrm>
          <a:off x="592138" y="1503363"/>
          <a:ext cx="7988299" cy="4572000"/>
        </p:xfrm>
        <a:graphic>
          <a:graphicData uri="http://schemas.openxmlformats.org/drawingml/2006/table">
            <a:tbl>
              <a:tblPr/>
              <a:tblGrid>
                <a:gridCol w="1486195"/>
                <a:gridCol w="1702933"/>
                <a:gridCol w="1689368"/>
                <a:gridCol w="1252060"/>
                <a:gridCol w="1857743"/>
              </a:tblGrid>
              <a:tr h="901699">
                <a:tc>
                  <a:txBody>
                    <a:bodyPr/>
                    <a:lstStyle/>
                    <a:p>
                      <a:pPr marL="0" marR="0">
                        <a:lnSpc>
                          <a:spcPct val="150000"/>
                        </a:lnSpc>
                        <a:spcBef>
                          <a:spcPts val="0"/>
                        </a:spcBef>
                        <a:spcAft>
                          <a:spcPts val="0"/>
                        </a:spcAft>
                      </a:pPr>
                      <a:r>
                        <a:rPr lang="en-US" sz="2000" dirty="0">
                          <a:latin typeface="Times New Roman"/>
                          <a:ea typeface="Times New Roman"/>
                          <a:cs typeface="Times New Roman"/>
                        </a:rPr>
                        <a:t> </a:t>
                      </a:r>
                      <a:endParaRPr lang="en-US" sz="1400" dirty="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gridSpan="2">
                  <a:txBody>
                    <a:bodyPr/>
                    <a:lstStyle/>
                    <a:p>
                      <a:pPr marL="0" marR="0" algn="ctr">
                        <a:lnSpc>
                          <a:spcPct val="150000"/>
                        </a:lnSpc>
                        <a:spcBef>
                          <a:spcPts val="0"/>
                        </a:spcBef>
                        <a:spcAft>
                          <a:spcPts val="0"/>
                        </a:spcAft>
                      </a:pPr>
                      <a:r>
                        <a:rPr lang="en-US" sz="2000" b="1">
                          <a:latin typeface="Times New Roman"/>
                          <a:ea typeface="Times New Roman"/>
                          <a:cs typeface="Times New Roman"/>
                        </a:rPr>
                        <a:t>male-male interactions</a:t>
                      </a:r>
                      <a:endParaRPr lang="en-US" sz="1400">
                        <a:latin typeface="Times New Roman"/>
                        <a:ea typeface="Times New Roman"/>
                        <a:cs typeface="Times New Roman"/>
                      </a:endParaRPr>
                    </a:p>
                    <a:p>
                      <a:pPr marL="0" marR="0" algn="ctr">
                        <a:lnSpc>
                          <a:spcPct val="150000"/>
                        </a:lnSpc>
                        <a:spcBef>
                          <a:spcPts val="0"/>
                        </a:spcBef>
                        <a:spcAft>
                          <a:spcPts val="0"/>
                        </a:spcAft>
                      </a:pPr>
                      <a:r>
                        <a:rPr lang="en-US" sz="2000" b="1">
                          <a:latin typeface="Times New Roman"/>
                          <a:ea typeface="Times New Roman"/>
                          <a:cs typeface="Times New Roman"/>
                        </a:rPr>
                        <a:t>(n = 45)</a:t>
                      </a:r>
                      <a:endParaRPr lang="en-US" sz="14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hMerge="1">
                  <a:txBody>
                    <a:bodyPr/>
                    <a:lstStyle/>
                    <a:p>
                      <a:endParaRPr lang="en-US"/>
                    </a:p>
                  </a:txBody>
                  <a:tcPr/>
                </a:tc>
                <a:tc rowSpan="2">
                  <a:txBody>
                    <a:bodyPr/>
                    <a:lstStyle/>
                    <a:p>
                      <a:pPr marL="0" marR="0" algn="ctr">
                        <a:lnSpc>
                          <a:spcPct val="150000"/>
                        </a:lnSpc>
                        <a:spcBef>
                          <a:spcPts val="0"/>
                        </a:spcBef>
                        <a:spcAft>
                          <a:spcPts val="0"/>
                        </a:spcAft>
                      </a:pPr>
                      <a:endParaRPr lang="en-US" sz="2000">
                        <a:latin typeface="Times New Roman"/>
                        <a:ea typeface="Times New Roman"/>
                        <a:cs typeface="Times New Roman"/>
                      </a:endParaRPr>
                    </a:p>
                    <a:p>
                      <a:pPr marL="0" marR="0" algn="ctr">
                        <a:lnSpc>
                          <a:spcPct val="150000"/>
                        </a:lnSpc>
                        <a:spcBef>
                          <a:spcPts val="0"/>
                        </a:spcBef>
                        <a:spcAft>
                          <a:spcPts val="0"/>
                        </a:spcAft>
                      </a:pPr>
                      <a:r>
                        <a:rPr lang="en-US" sz="2000">
                          <a:latin typeface="Times New Roman"/>
                          <a:ea typeface="Times New Roman"/>
                          <a:cs typeface="Times New Roman"/>
                        </a:rPr>
                        <a:t> </a:t>
                      </a:r>
                      <a:r>
                        <a:rPr lang="en-US" sz="2000">
                          <a:latin typeface="Times New Roman"/>
                          <a:ea typeface="Times New Roman"/>
                          <a:cs typeface="Times New Roman"/>
                          <a:sym typeface="Symbol"/>
                        </a:rPr>
                        <a:t></a:t>
                      </a:r>
                      <a:r>
                        <a:rPr lang="en-US" sz="2000" baseline="30000">
                          <a:latin typeface="Times New Roman"/>
                          <a:ea typeface="Times New Roman"/>
                          <a:cs typeface="Times New Roman"/>
                        </a:rPr>
                        <a:t>2</a:t>
                      </a:r>
                      <a:endParaRPr lang="en-US" sz="14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50000"/>
                        </a:lnSpc>
                        <a:spcBef>
                          <a:spcPts val="0"/>
                        </a:spcBef>
                        <a:spcAft>
                          <a:spcPts val="0"/>
                        </a:spcAft>
                      </a:pPr>
                      <a:endParaRPr lang="en-US" sz="2000">
                        <a:latin typeface="Times New Roman"/>
                        <a:ea typeface="Times New Roman"/>
                        <a:cs typeface="Times New Roman"/>
                      </a:endParaRPr>
                    </a:p>
                    <a:p>
                      <a:pPr marL="0" marR="0" algn="ctr">
                        <a:lnSpc>
                          <a:spcPct val="150000"/>
                        </a:lnSpc>
                        <a:spcBef>
                          <a:spcPts val="0"/>
                        </a:spcBef>
                        <a:spcAft>
                          <a:spcPts val="0"/>
                        </a:spcAft>
                      </a:pPr>
                      <a:r>
                        <a:rPr lang="en-US" sz="2000">
                          <a:latin typeface="Times New Roman"/>
                          <a:ea typeface="Times New Roman"/>
                          <a:cs typeface="Times New Roman"/>
                        </a:rPr>
                        <a:t>p-value</a:t>
                      </a:r>
                      <a:endParaRPr lang="en-US" sz="1400">
                        <a:latin typeface="Times New Roman"/>
                        <a:ea typeface="Times New Roman"/>
                        <a:cs typeface="Times New Roman"/>
                      </a:endParaRPr>
                    </a:p>
                  </a:txBody>
                  <a:tcPr marL="68586" marR="685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850">
                <a:tc>
                  <a:txBody>
                    <a:bodyPr/>
                    <a:lstStyle/>
                    <a:p>
                      <a:pPr marL="0" marR="0">
                        <a:lnSpc>
                          <a:spcPct val="150000"/>
                        </a:lnSpc>
                        <a:spcBef>
                          <a:spcPts val="0"/>
                        </a:spcBef>
                        <a:spcAft>
                          <a:spcPts val="0"/>
                        </a:spcAft>
                      </a:pPr>
                      <a:endParaRPr lang="en-US" sz="2000" dirty="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gn="ctr">
                        <a:lnSpc>
                          <a:spcPct val="150000"/>
                        </a:lnSpc>
                        <a:spcBef>
                          <a:spcPts val="0"/>
                        </a:spcBef>
                        <a:spcAft>
                          <a:spcPts val="0"/>
                        </a:spcAft>
                      </a:pPr>
                      <a:r>
                        <a:rPr lang="en-US" sz="2000" dirty="0">
                          <a:latin typeface="Times New Roman"/>
                          <a:ea typeface="Times New Roman"/>
                          <a:cs typeface="Times New Roman"/>
                        </a:rPr>
                        <a:t>grating call 1</a:t>
                      </a:r>
                      <a:endParaRPr lang="en-US" sz="1400" dirty="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gn="ctr">
                        <a:lnSpc>
                          <a:spcPct val="150000"/>
                        </a:lnSpc>
                        <a:spcBef>
                          <a:spcPts val="0"/>
                        </a:spcBef>
                        <a:spcAft>
                          <a:spcPts val="0"/>
                        </a:spcAft>
                      </a:pPr>
                      <a:r>
                        <a:rPr lang="en-US" sz="2000">
                          <a:latin typeface="Times New Roman"/>
                          <a:ea typeface="Times New Roman"/>
                          <a:cs typeface="Times New Roman"/>
                        </a:rPr>
                        <a:t>grating call 2</a:t>
                      </a:r>
                      <a:endParaRPr lang="en-US" sz="1400">
                        <a:latin typeface="Times New Roman"/>
                        <a:ea typeface="Times New Roman"/>
                        <a:cs typeface="Times New Roman"/>
                      </a:endParaRPr>
                    </a:p>
                  </a:txBody>
                  <a:tcPr marL="68586" marR="6858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vMerge="1">
                  <a:txBody>
                    <a:bodyPr/>
                    <a:lstStyle/>
                    <a:p>
                      <a:endParaRPr lang="en-US"/>
                    </a:p>
                  </a:txBody>
                  <a:tcPr/>
                </a:tc>
                <a:tc vMerge="1">
                  <a:txBody>
                    <a:bodyPr/>
                    <a:lstStyle/>
                    <a:p>
                      <a:endParaRPr lang="en-US"/>
                    </a:p>
                  </a:txBody>
                  <a:tcPr/>
                </a:tc>
              </a:tr>
              <a:tr h="450850">
                <a:tc>
                  <a:txBody>
                    <a:bodyPr/>
                    <a:lstStyle/>
                    <a:p>
                      <a:pPr marL="0" marR="0">
                        <a:lnSpc>
                          <a:spcPct val="150000"/>
                        </a:lnSpc>
                        <a:spcBef>
                          <a:spcPts val="0"/>
                        </a:spcBef>
                        <a:spcAft>
                          <a:spcPts val="0"/>
                        </a:spcAft>
                      </a:pPr>
                      <a:r>
                        <a:rPr lang="en-US" sz="2000">
                          <a:latin typeface="Times New Roman"/>
                          <a:ea typeface="Times New Roman"/>
                          <a:cs typeface="Times New Roman"/>
                        </a:rPr>
                        <a:t>frequency</a:t>
                      </a:r>
                      <a:endParaRPr lang="en-US" sz="14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AEEF3"/>
                    </a:solidFill>
                  </a:tcPr>
                </a:tc>
                <a:tc>
                  <a:txBody>
                    <a:bodyPr/>
                    <a:lstStyle/>
                    <a:p>
                      <a:pPr marL="0" marR="0" algn="ctr">
                        <a:lnSpc>
                          <a:spcPct val="150000"/>
                        </a:lnSpc>
                        <a:spcBef>
                          <a:spcPts val="0"/>
                        </a:spcBef>
                        <a:spcAft>
                          <a:spcPts val="0"/>
                        </a:spcAft>
                      </a:pPr>
                      <a:r>
                        <a:rPr lang="en-US" sz="2000">
                          <a:latin typeface="Times New Roman"/>
                          <a:ea typeface="Times New Roman"/>
                          <a:cs typeface="Times New Roman"/>
                        </a:rPr>
                        <a:t>29</a:t>
                      </a:r>
                      <a:endParaRPr lang="en-US" sz="14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AEEF3"/>
                    </a:solidFill>
                  </a:tcPr>
                </a:tc>
                <a:tc>
                  <a:txBody>
                    <a:bodyPr/>
                    <a:lstStyle/>
                    <a:p>
                      <a:pPr marL="0" marR="0" algn="ctr">
                        <a:lnSpc>
                          <a:spcPct val="150000"/>
                        </a:lnSpc>
                        <a:spcBef>
                          <a:spcPts val="0"/>
                        </a:spcBef>
                        <a:spcAft>
                          <a:spcPts val="0"/>
                        </a:spcAft>
                      </a:pPr>
                      <a:r>
                        <a:rPr lang="en-US" sz="2000">
                          <a:latin typeface="Times New Roman"/>
                          <a:ea typeface="Times New Roman"/>
                          <a:cs typeface="Times New Roman"/>
                        </a:rPr>
                        <a:t>16</a:t>
                      </a:r>
                      <a:endParaRPr lang="en-US" sz="1400">
                        <a:latin typeface="Times New Roman"/>
                        <a:ea typeface="Times New Roman"/>
                        <a:cs typeface="Times New Roman"/>
                      </a:endParaRPr>
                    </a:p>
                  </a:txBody>
                  <a:tcPr marL="68586" marR="6858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AEEF3"/>
                    </a:solidFill>
                  </a:tcPr>
                </a:tc>
                <a:tc>
                  <a:txBody>
                    <a:bodyPr/>
                    <a:lstStyle/>
                    <a:p>
                      <a:pPr marL="0" marR="0" algn="ctr">
                        <a:lnSpc>
                          <a:spcPct val="150000"/>
                        </a:lnSpc>
                        <a:spcBef>
                          <a:spcPts val="0"/>
                        </a:spcBef>
                        <a:spcAft>
                          <a:spcPts val="0"/>
                        </a:spcAft>
                      </a:pPr>
                      <a:r>
                        <a:rPr lang="en-US" sz="2000">
                          <a:latin typeface="Times New Roman"/>
                          <a:ea typeface="Times New Roman"/>
                          <a:cs typeface="Times New Roman"/>
                        </a:rPr>
                        <a:t>3.76</a:t>
                      </a:r>
                      <a:endParaRPr lang="en-US" sz="14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2000">
                          <a:latin typeface="Times New Roman"/>
                          <a:ea typeface="Times New Roman"/>
                          <a:cs typeface="Times New Roman"/>
                        </a:rPr>
                        <a:t>0.053</a:t>
                      </a:r>
                      <a:endParaRPr lang="en-US" sz="14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450850">
                <a:tc>
                  <a:txBody>
                    <a:bodyPr/>
                    <a:lstStyle/>
                    <a:p>
                      <a:pPr marL="0" marR="0">
                        <a:lnSpc>
                          <a:spcPct val="150000"/>
                        </a:lnSpc>
                        <a:spcBef>
                          <a:spcPts val="0"/>
                        </a:spcBef>
                        <a:spcAft>
                          <a:spcPts val="0"/>
                        </a:spcAft>
                      </a:pPr>
                      <a:r>
                        <a:rPr lang="en-US" sz="2000">
                          <a:latin typeface="Times New Roman"/>
                          <a:ea typeface="Times New Roman"/>
                          <a:cs typeface="Times New Roman"/>
                        </a:rPr>
                        <a:t>percentage</a:t>
                      </a:r>
                      <a:endParaRPr lang="en-US" sz="14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AEEF3"/>
                    </a:solidFill>
                  </a:tcPr>
                </a:tc>
                <a:tc>
                  <a:txBody>
                    <a:bodyPr/>
                    <a:lstStyle/>
                    <a:p>
                      <a:pPr marL="0" marR="0" algn="ctr">
                        <a:lnSpc>
                          <a:spcPct val="150000"/>
                        </a:lnSpc>
                        <a:spcBef>
                          <a:spcPts val="0"/>
                        </a:spcBef>
                        <a:spcAft>
                          <a:spcPts val="0"/>
                        </a:spcAft>
                      </a:pPr>
                      <a:r>
                        <a:rPr lang="en-US" sz="2000">
                          <a:latin typeface="Times New Roman"/>
                          <a:ea typeface="Times New Roman"/>
                          <a:cs typeface="Times New Roman"/>
                        </a:rPr>
                        <a:t>64%</a:t>
                      </a:r>
                      <a:endParaRPr lang="en-US" sz="14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AEEF3"/>
                    </a:solidFill>
                  </a:tcPr>
                </a:tc>
                <a:tc>
                  <a:txBody>
                    <a:bodyPr/>
                    <a:lstStyle/>
                    <a:p>
                      <a:pPr marL="0" marR="0" algn="ctr">
                        <a:lnSpc>
                          <a:spcPct val="150000"/>
                        </a:lnSpc>
                        <a:spcBef>
                          <a:spcPts val="0"/>
                        </a:spcBef>
                        <a:spcAft>
                          <a:spcPts val="0"/>
                        </a:spcAft>
                      </a:pPr>
                      <a:r>
                        <a:rPr lang="en-US" sz="2000">
                          <a:latin typeface="Times New Roman"/>
                          <a:ea typeface="Times New Roman"/>
                          <a:cs typeface="Times New Roman"/>
                        </a:rPr>
                        <a:t>36%</a:t>
                      </a:r>
                      <a:endParaRPr lang="en-US" sz="1400">
                        <a:latin typeface="Times New Roman"/>
                        <a:ea typeface="Times New Roman"/>
                        <a:cs typeface="Times New Roman"/>
                      </a:endParaRPr>
                    </a:p>
                  </a:txBody>
                  <a:tcPr marL="68586" marR="68586"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AEEF3"/>
                    </a:solidFill>
                  </a:tcPr>
                </a:tc>
                <a:tc>
                  <a:txBody>
                    <a:bodyPr/>
                    <a:lstStyle/>
                    <a:p>
                      <a:pPr marL="0" marR="0" algn="ctr">
                        <a:lnSpc>
                          <a:spcPct val="150000"/>
                        </a:lnSpc>
                        <a:spcBef>
                          <a:spcPts val="0"/>
                        </a:spcBef>
                        <a:spcAft>
                          <a:spcPts val="0"/>
                        </a:spcAft>
                      </a:pPr>
                      <a:endParaRPr lang="en-US" sz="20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20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901699">
                <a:tc>
                  <a:txBody>
                    <a:bodyPr/>
                    <a:lstStyle/>
                    <a:p>
                      <a:pPr marL="0" marR="0">
                        <a:lnSpc>
                          <a:spcPct val="150000"/>
                        </a:lnSpc>
                        <a:spcBef>
                          <a:spcPts val="0"/>
                        </a:spcBef>
                        <a:spcAft>
                          <a:spcPts val="0"/>
                        </a:spcAft>
                      </a:pPr>
                      <a:endParaRPr lang="en-US" sz="20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gridSpan="2">
                  <a:txBody>
                    <a:bodyPr/>
                    <a:lstStyle/>
                    <a:p>
                      <a:pPr marL="0" marR="0" algn="ctr">
                        <a:lnSpc>
                          <a:spcPct val="150000"/>
                        </a:lnSpc>
                        <a:spcBef>
                          <a:spcPts val="0"/>
                        </a:spcBef>
                        <a:spcAft>
                          <a:spcPts val="0"/>
                        </a:spcAft>
                      </a:pPr>
                      <a:r>
                        <a:rPr lang="en-US" sz="2000" b="1">
                          <a:latin typeface="Times New Roman"/>
                          <a:ea typeface="Times New Roman"/>
                          <a:cs typeface="Times New Roman"/>
                        </a:rPr>
                        <a:t>male-female interactions</a:t>
                      </a:r>
                      <a:endParaRPr lang="en-US" sz="1400">
                        <a:latin typeface="Times New Roman"/>
                        <a:ea typeface="Times New Roman"/>
                        <a:cs typeface="Times New Roman"/>
                      </a:endParaRPr>
                    </a:p>
                    <a:p>
                      <a:pPr marL="0" marR="0" algn="ctr">
                        <a:lnSpc>
                          <a:spcPct val="150000"/>
                        </a:lnSpc>
                        <a:spcBef>
                          <a:spcPts val="0"/>
                        </a:spcBef>
                        <a:spcAft>
                          <a:spcPts val="0"/>
                        </a:spcAft>
                      </a:pPr>
                      <a:r>
                        <a:rPr lang="en-US" sz="2000" b="1">
                          <a:latin typeface="Times New Roman"/>
                          <a:ea typeface="Times New Roman"/>
                          <a:cs typeface="Times New Roman"/>
                        </a:rPr>
                        <a:t>(n = 37)</a:t>
                      </a:r>
                      <a:endParaRPr lang="en-US" sz="14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rowSpan="2">
                  <a:txBody>
                    <a:bodyPr/>
                    <a:lstStyle/>
                    <a:p>
                      <a:pPr marL="0" marR="0" algn="ctr">
                        <a:lnSpc>
                          <a:spcPct val="150000"/>
                        </a:lnSpc>
                        <a:spcBef>
                          <a:spcPts val="0"/>
                        </a:spcBef>
                        <a:spcAft>
                          <a:spcPts val="0"/>
                        </a:spcAft>
                      </a:pPr>
                      <a:endParaRPr lang="en-US" sz="2000">
                        <a:latin typeface="Times New Roman"/>
                        <a:ea typeface="Times New Roman"/>
                        <a:cs typeface="Times New Roman"/>
                      </a:endParaRPr>
                    </a:p>
                    <a:p>
                      <a:pPr marL="0" marR="0" algn="ctr">
                        <a:lnSpc>
                          <a:spcPct val="150000"/>
                        </a:lnSpc>
                        <a:spcBef>
                          <a:spcPts val="0"/>
                        </a:spcBef>
                        <a:spcAft>
                          <a:spcPts val="0"/>
                        </a:spcAft>
                      </a:pPr>
                      <a:r>
                        <a:rPr lang="en-US" sz="2000">
                          <a:latin typeface="Times New Roman"/>
                          <a:ea typeface="Times New Roman"/>
                          <a:cs typeface="Times New Roman"/>
                        </a:rPr>
                        <a:t> </a:t>
                      </a:r>
                      <a:r>
                        <a:rPr lang="en-US" sz="2000">
                          <a:latin typeface="Times New Roman"/>
                          <a:ea typeface="Times New Roman"/>
                          <a:cs typeface="Times New Roman"/>
                          <a:sym typeface="Symbol"/>
                        </a:rPr>
                        <a:t></a:t>
                      </a:r>
                      <a:r>
                        <a:rPr lang="en-US" sz="2000" baseline="30000">
                          <a:latin typeface="Times New Roman"/>
                          <a:ea typeface="Times New Roman"/>
                          <a:cs typeface="Times New Roman"/>
                        </a:rPr>
                        <a:t>2</a:t>
                      </a:r>
                      <a:endParaRPr lang="en-US" sz="14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50000"/>
                        </a:lnSpc>
                        <a:spcBef>
                          <a:spcPts val="0"/>
                        </a:spcBef>
                        <a:spcAft>
                          <a:spcPts val="0"/>
                        </a:spcAft>
                      </a:pPr>
                      <a:r>
                        <a:rPr lang="en-US" sz="2000">
                          <a:latin typeface="Times New Roman"/>
                          <a:ea typeface="Times New Roman"/>
                          <a:cs typeface="Times New Roman"/>
                        </a:rPr>
                        <a:t>p-value</a:t>
                      </a:r>
                      <a:endParaRPr lang="en-US" sz="1400">
                        <a:latin typeface="Times New Roman"/>
                        <a:ea typeface="Times New Roman"/>
                        <a:cs typeface="Times New Roman"/>
                      </a:endParaRPr>
                    </a:p>
                  </a:txBody>
                  <a:tcPr marL="68586" marR="6858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850">
                <a:tc>
                  <a:txBody>
                    <a:bodyPr/>
                    <a:lstStyle/>
                    <a:p>
                      <a:pPr marL="0" marR="0">
                        <a:lnSpc>
                          <a:spcPct val="150000"/>
                        </a:lnSpc>
                        <a:spcBef>
                          <a:spcPts val="0"/>
                        </a:spcBef>
                        <a:spcAft>
                          <a:spcPts val="0"/>
                        </a:spcAft>
                      </a:pPr>
                      <a:endParaRPr lang="en-US" sz="20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50000"/>
                        </a:lnSpc>
                        <a:spcBef>
                          <a:spcPts val="0"/>
                        </a:spcBef>
                        <a:spcAft>
                          <a:spcPts val="0"/>
                        </a:spcAft>
                      </a:pPr>
                      <a:r>
                        <a:rPr lang="en-US" sz="2000">
                          <a:latin typeface="Times New Roman"/>
                          <a:ea typeface="Times New Roman"/>
                          <a:cs typeface="Times New Roman"/>
                        </a:rPr>
                        <a:t>grating call 1</a:t>
                      </a:r>
                      <a:endParaRPr lang="en-US" sz="14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50000"/>
                        </a:lnSpc>
                        <a:spcBef>
                          <a:spcPts val="0"/>
                        </a:spcBef>
                        <a:spcAft>
                          <a:spcPts val="0"/>
                        </a:spcAft>
                      </a:pPr>
                      <a:r>
                        <a:rPr lang="en-US" sz="2000">
                          <a:latin typeface="Times New Roman"/>
                          <a:ea typeface="Times New Roman"/>
                          <a:cs typeface="Times New Roman"/>
                        </a:rPr>
                        <a:t>grating call 2</a:t>
                      </a:r>
                      <a:endParaRPr lang="en-US" sz="1400">
                        <a:latin typeface="Times New Roman"/>
                        <a:ea typeface="Times New Roman"/>
                        <a:cs typeface="Times New Roman"/>
                      </a:endParaRPr>
                    </a:p>
                  </a:txBody>
                  <a:tcPr marL="68586" marR="6858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vMerge="1">
                  <a:txBody>
                    <a:bodyPr/>
                    <a:lstStyle/>
                    <a:p>
                      <a:endParaRPr lang="en-US"/>
                    </a:p>
                  </a:txBody>
                  <a:tcPr/>
                </a:tc>
                <a:tc vMerge="1">
                  <a:txBody>
                    <a:bodyPr/>
                    <a:lstStyle/>
                    <a:p>
                      <a:endParaRPr lang="en-US"/>
                    </a:p>
                  </a:txBody>
                  <a:tcPr/>
                </a:tc>
              </a:tr>
              <a:tr h="450850">
                <a:tc>
                  <a:txBody>
                    <a:bodyPr/>
                    <a:lstStyle/>
                    <a:p>
                      <a:pPr marL="0" marR="0">
                        <a:lnSpc>
                          <a:spcPct val="150000"/>
                        </a:lnSpc>
                        <a:spcBef>
                          <a:spcPts val="0"/>
                        </a:spcBef>
                        <a:spcAft>
                          <a:spcPts val="0"/>
                        </a:spcAft>
                      </a:pPr>
                      <a:r>
                        <a:rPr lang="en-US" sz="2000">
                          <a:latin typeface="Times New Roman"/>
                          <a:ea typeface="Times New Roman"/>
                          <a:cs typeface="Times New Roman"/>
                        </a:rPr>
                        <a:t>frequency</a:t>
                      </a:r>
                      <a:endParaRPr lang="en-US" sz="14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marL="0" marR="0" algn="ctr">
                        <a:lnSpc>
                          <a:spcPct val="150000"/>
                        </a:lnSpc>
                        <a:spcBef>
                          <a:spcPts val="0"/>
                        </a:spcBef>
                        <a:spcAft>
                          <a:spcPts val="0"/>
                        </a:spcAft>
                      </a:pPr>
                      <a:r>
                        <a:rPr lang="en-US" sz="2000">
                          <a:latin typeface="Times New Roman"/>
                          <a:ea typeface="Times New Roman"/>
                          <a:cs typeface="Times New Roman"/>
                        </a:rPr>
                        <a:t>4</a:t>
                      </a:r>
                      <a:endParaRPr lang="en-US" sz="14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marL="0" marR="0" algn="ctr">
                        <a:lnSpc>
                          <a:spcPct val="150000"/>
                        </a:lnSpc>
                        <a:spcBef>
                          <a:spcPts val="0"/>
                        </a:spcBef>
                        <a:spcAft>
                          <a:spcPts val="0"/>
                        </a:spcAft>
                      </a:pPr>
                      <a:r>
                        <a:rPr lang="en-US" sz="2000">
                          <a:latin typeface="Times New Roman"/>
                          <a:ea typeface="Times New Roman"/>
                          <a:cs typeface="Times New Roman"/>
                        </a:rPr>
                        <a:t>33</a:t>
                      </a:r>
                      <a:endParaRPr lang="en-US" sz="1400">
                        <a:latin typeface="Times New Roman"/>
                        <a:ea typeface="Times New Roman"/>
                        <a:cs typeface="Times New Roman"/>
                      </a:endParaRPr>
                    </a:p>
                  </a:txBody>
                  <a:tcPr marL="68586" marR="6858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marL="0" marR="0" algn="ctr">
                        <a:lnSpc>
                          <a:spcPct val="150000"/>
                        </a:lnSpc>
                        <a:spcBef>
                          <a:spcPts val="0"/>
                        </a:spcBef>
                        <a:spcAft>
                          <a:spcPts val="0"/>
                        </a:spcAft>
                      </a:pPr>
                      <a:r>
                        <a:rPr lang="en-US" sz="2000">
                          <a:latin typeface="Times New Roman"/>
                          <a:ea typeface="Times New Roman"/>
                          <a:cs typeface="Times New Roman"/>
                        </a:rPr>
                        <a:t>26.57</a:t>
                      </a:r>
                      <a:endParaRPr lang="en-US" sz="14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2000">
                          <a:latin typeface="Times New Roman"/>
                          <a:ea typeface="Times New Roman"/>
                          <a:cs typeface="Times New Roman"/>
                        </a:rPr>
                        <a:t>2.5 x 10</a:t>
                      </a:r>
                      <a:r>
                        <a:rPr lang="en-US" sz="2000" baseline="30000">
                          <a:latin typeface="Times New Roman"/>
                          <a:ea typeface="Times New Roman"/>
                          <a:cs typeface="Times New Roman"/>
                        </a:rPr>
                        <a:t>-7</a:t>
                      </a:r>
                      <a:endParaRPr lang="en-US" sz="14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450850">
                <a:tc>
                  <a:txBody>
                    <a:bodyPr/>
                    <a:lstStyle/>
                    <a:p>
                      <a:pPr marL="0" marR="0">
                        <a:lnSpc>
                          <a:spcPct val="150000"/>
                        </a:lnSpc>
                        <a:spcBef>
                          <a:spcPts val="0"/>
                        </a:spcBef>
                        <a:spcAft>
                          <a:spcPts val="0"/>
                        </a:spcAft>
                      </a:pPr>
                      <a:r>
                        <a:rPr lang="en-US" sz="2000">
                          <a:latin typeface="Times New Roman"/>
                          <a:ea typeface="Times New Roman"/>
                          <a:cs typeface="Times New Roman"/>
                        </a:rPr>
                        <a:t>percentage</a:t>
                      </a:r>
                      <a:endParaRPr lang="en-US" sz="14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50000"/>
                        </a:lnSpc>
                        <a:spcBef>
                          <a:spcPts val="0"/>
                        </a:spcBef>
                        <a:spcAft>
                          <a:spcPts val="0"/>
                        </a:spcAft>
                      </a:pPr>
                      <a:r>
                        <a:rPr lang="en-US" sz="2000" dirty="0">
                          <a:latin typeface="Times New Roman"/>
                          <a:ea typeface="Times New Roman"/>
                          <a:cs typeface="Times New Roman"/>
                        </a:rPr>
                        <a:t>11%</a:t>
                      </a:r>
                      <a:endParaRPr lang="en-US" sz="1400" dirty="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50000"/>
                        </a:lnSpc>
                        <a:spcBef>
                          <a:spcPts val="0"/>
                        </a:spcBef>
                        <a:spcAft>
                          <a:spcPts val="0"/>
                        </a:spcAft>
                      </a:pPr>
                      <a:r>
                        <a:rPr lang="en-US" sz="2000">
                          <a:latin typeface="Times New Roman"/>
                          <a:ea typeface="Times New Roman"/>
                          <a:cs typeface="Times New Roman"/>
                        </a:rPr>
                        <a:t>89%</a:t>
                      </a:r>
                      <a:endParaRPr lang="en-US" sz="1400">
                        <a:latin typeface="Times New Roman"/>
                        <a:ea typeface="Times New Roman"/>
                        <a:cs typeface="Times New Roman"/>
                      </a:endParaRPr>
                    </a:p>
                  </a:txBody>
                  <a:tcPr marL="68586" marR="68586"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50000"/>
                        </a:lnSpc>
                        <a:spcBef>
                          <a:spcPts val="0"/>
                        </a:spcBef>
                        <a:spcAft>
                          <a:spcPts val="0"/>
                        </a:spcAft>
                      </a:pPr>
                      <a:endParaRPr lang="en-US" sz="200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2000" dirty="0">
                        <a:latin typeface="Times New Roman"/>
                        <a:ea typeface="Times New Roman"/>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0" y="-11113"/>
            <a:ext cx="9144000" cy="132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Wilson’s storm petrels responding to signals during a playback experiment</a:t>
            </a:r>
            <a:endParaRPr lang="en-US" sz="4000">
              <a:latin typeface="Times New Roman" pitchFamily="18" charset="0"/>
            </a:endParaRPr>
          </a:p>
        </p:txBody>
      </p:sp>
      <p:sp>
        <p:nvSpPr>
          <p:cNvPr id="37891" name="Rectangle 5"/>
          <p:cNvSpPr>
            <a:spLocks noChangeArrowheads="1"/>
          </p:cNvSpPr>
          <p:nvPr/>
        </p:nvSpPr>
        <p:spPr bwMode="auto">
          <a:xfrm>
            <a:off x="0" y="6488113"/>
            <a:ext cx="1191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4.9 </a:t>
            </a:r>
            <a:endParaRPr lang="en-US" dirty="0">
              <a:latin typeface="Times New Roman" pitchFamily="18" charset="0"/>
              <a:cs typeface="Times New Roman" pitchFamily="18" charset="0"/>
            </a:endParaRPr>
          </a:p>
        </p:txBody>
      </p:sp>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1100138"/>
            <a:ext cx="7885112"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0011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3"/>
          <p:cNvSpPr txBox="1">
            <a:spLocks noChangeArrowheads="1"/>
          </p:cNvSpPr>
          <p:nvPr/>
        </p:nvSpPr>
        <p:spPr bwMode="auto">
          <a:xfrm>
            <a:off x="0" y="147638"/>
            <a:ext cx="9144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Frequency of responses by males and females to different calls during playback experiment</a:t>
            </a:r>
            <a:endParaRPr lang="en-US" sz="4000">
              <a:latin typeface="Times New Roman" pitchFamily="18" charset="0"/>
            </a:endParaRPr>
          </a:p>
        </p:txBody>
      </p:sp>
      <p:sp>
        <p:nvSpPr>
          <p:cNvPr id="40963" name="Rectangle 5"/>
          <p:cNvSpPr>
            <a:spLocks noChangeArrowheads="1"/>
          </p:cNvSpPr>
          <p:nvPr/>
        </p:nvSpPr>
        <p:spPr bwMode="auto">
          <a:xfrm>
            <a:off x="0" y="6488113"/>
            <a:ext cx="109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Table 4.3 </a:t>
            </a:r>
          </a:p>
        </p:txBody>
      </p:sp>
      <p:graphicFrame>
        <p:nvGraphicFramePr>
          <p:cNvPr id="4" name="Table 3"/>
          <p:cNvGraphicFramePr>
            <a:graphicFrameLocks noGrp="1"/>
          </p:cNvGraphicFramePr>
          <p:nvPr>
            <p:extLst>
              <p:ext uri="{D42A27DB-BD31-4B8C-83A1-F6EECF244321}">
                <p14:modId xmlns:p14="http://schemas.microsoft.com/office/powerpoint/2010/main" val="4244261929"/>
              </p:ext>
            </p:extLst>
          </p:nvPr>
        </p:nvGraphicFramePr>
        <p:xfrm>
          <a:off x="258763" y="2060575"/>
          <a:ext cx="8442326" cy="3036103"/>
        </p:xfrm>
        <a:graphic>
          <a:graphicData uri="http://schemas.openxmlformats.org/drawingml/2006/table">
            <a:tbl>
              <a:tblPr/>
              <a:tblGrid>
                <a:gridCol w="1514520"/>
                <a:gridCol w="1349572"/>
                <a:gridCol w="1349572"/>
                <a:gridCol w="974691"/>
                <a:gridCol w="974691"/>
                <a:gridCol w="1139640"/>
                <a:gridCol w="1139640"/>
              </a:tblGrid>
              <a:tr h="548746">
                <a:tc rowSpan="2">
                  <a:txBody>
                    <a:bodyPr/>
                    <a:lstStyle/>
                    <a:p>
                      <a:pPr marL="0" marR="0" algn="ctr">
                        <a:lnSpc>
                          <a:spcPct val="100000"/>
                        </a:lnSpc>
                        <a:spcBef>
                          <a:spcPts val="0"/>
                        </a:spcBef>
                        <a:spcAft>
                          <a:spcPts val="0"/>
                        </a:spcAft>
                      </a:pPr>
                      <a:endParaRPr lang="en-US" sz="1400" dirty="0">
                        <a:latin typeface="Times New Roman"/>
                        <a:ea typeface="Times New Roman"/>
                        <a:cs typeface="Times New Roman"/>
                      </a:endParaRPr>
                    </a:p>
                    <a:p>
                      <a:pPr marL="0" marR="0" algn="ctr">
                        <a:lnSpc>
                          <a:spcPct val="100000"/>
                        </a:lnSpc>
                        <a:spcBef>
                          <a:spcPts val="0"/>
                        </a:spcBef>
                        <a:spcAft>
                          <a:spcPts val="0"/>
                        </a:spcAft>
                      </a:pPr>
                      <a:endParaRPr lang="en-US" sz="2000" b="1" dirty="0" smtClean="0">
                        <a:latin typeface="Times New Roman"/>
                        <a:ea typeface="Times New Roman"/>
                        <a:cs typeface="Times New Roman"/>
                      </a:endParaRPr>
                    </a:p>
                    <a:p>
                      <a:pPr marL="0" marR="0" algn="ctr">
                        <a:lnSpc>
                          <a:spcPct val="100000"/>
                        </a:lnSpc>
                        <a:spcBef>
                          <a:spcPts val="0"/>
                        </a:spcBef>
                        <a:spcAft>
                          <a:spcPts val="0"/>
                        </a:spcAft>
                      </a:pPr>
                      <a:r>
                        <a:rPr lang="en-US" sz="2000" b="1" dirty="0" smtClean="0">
                          <a:latin typeface="Times New Roman"/>
                          <a:ea typeface="Times New Roman"/>
                          <a:cs typeface="Times New Roman"/>
                        </a:rPr>
                        <a:t>Playback </a:t>
                      </a:r>
                      <a:r>
                        <a:rPr lang="en-US" sz="2000" b="1" dirty="0">
                          <a:latin typeface="Times New Roman"/>
                          <a:ea typeface="Times New Roman"/>
                          <a:cs typeface="Times New Roman"/>
                        </a:rPr>
                        <a:t>call</a:t>
                      </a:r>
                      <a:endParaRPr lang="en-US" sz="1400" dirty="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algn="ctr">
                        <a:lnSpc>
                          <a:spcPct val="100000"/>
                        </a:lnSpc>
                        <a:spcBef>
                          <a:spcPts val="0"/>
                        </a:spcBef>
                        <a:spcAft>
                          <a:spcPts val="0"/>
                        </a:spcAft>
                      </a:pPr>
                      <a:r>
                        <a:rPr lang="en-US" sz="2000" b="1" dirty="0">
                          <a:latin typeface="Times New Roman"/>
                          <a:ea typeface="Times New Roman"/>
                          <a:cs typeface="Times New Roman"/>
                        </a:rPr>
                        <a:t>Male response</a:t>
                      </a:r>
                      <a:endParaRPr lang="en-US" sz="1400" dirty="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00000"/>
                        </a:lnSpc>
                        <a:spcBef>
                          <a:spcPts val="0"/>
                        </a:spcBef>
                        <a:spcAft>
                          <a:spcPts val="0"/>
                        </a:spcAft>
                      </a:pPr>
                      <a:r>
                        <a:rPr lang="en-US" sz="2000" b="1">
                          <a:latin typeface="Times New Roman"/>
                          <a:ea typeface="Times New Roman"/>
                          <a:cs typeface="Times New Roman"/>
                        </a:rPr>
                        <a:t>Female response</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endParaRPr lang="en-US"/>
                    </a:p>
                  </a:txBody>
                  <a:tcPr/>
                </a:tc>
              </a:tr>
              <a:tr h="780265">
                <a:tc vMerge="1">
                  <a:txBody>
                    <a:bodyPr/>
                    <a:lstStyle/>
                    <a:p>
                      <a:endParaRPr lang="en-US"/>
                    </a:p>
                  </a:txBody>
                  <a:tcPr/>
                </a:tc>
                <a:tc>
                  <a:txBody>
                    <a:bodyPr/>
                    <a:lstStyle/>
                    <a:p>
                      <a:pPr marL="0" marR="0" algn="ctr">
                        <a:lnSpc>
                          <a:spcPct val="100000"/>
                        </a:lnSpc>
                        <a:spcBef>
                          <a:spcPts val="0"/>
                        </a:spcBef>
                        <a:spcAft>
                          <a:spcPts val="0"/>
                        </a:spcAft>
                      </a:pPr>
                      <a:r>
                        <a:rPr lang="en-US" sz="2000" dirty="0">
                          <a:latin typeface="Times New Roman"/>
                          <a:ea typeface="Times New Roman"/>
                          <a:cs typeface="Times New Roman"/>
                        </a:rPr>
                        <a:t>Chattering</a:t>
                      </a:r>
                      <a:endParaRPr lang="en-US" sz="1400" dirty="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Chattering and Grating</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Grating</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No call</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Grating</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No call</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548746">
                <a:tc>
                  <a:txBody>
                    <a:bodyPr/>
                    <a:lstStyle/>
                    <a:p>
                      <a:pPr marL="0" marR="0" algn="ctr">
                        <a:lnSpc>
                          <a:spcPct val="100000"/>
                        </a:lnSpc>
                        <a:spcBef>
                          <a:spcPts val="0"/>
                        </a:spcBef>
                        <a:spcAft>
                          <a:spcPts val="0"/>
                        </a:spcAft>
                      </a:pPr>
                      <a:r>
                        <a:rPr lang="en-US" sz="2000">
                          <a:latin typeface="Times New Roman"/>
                          <a:ea typeface="Times New Roman"/>
                          <a:cs typeface="Times New Roman"/>
                        </a:rPr>
                        <a:t>Chattering</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0</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0</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15</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8</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6</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10</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548746">
                <a:tc>
                  <a:txBody>
                    <a:bodyPr/>
                    <a:lstStyle/>
                    <a:p>
                      <a:pPr marL="0" marR="0" algn="ctr">
                        <a:lnSpc>
                          <a:spcPct val="100000"/>
                        </a:lnSpc>
                        <a:spcBef>
                          <a:spcPts val="0"/>
                        </a:spcBef>
                        <a:spcAft>
                          <a:spcPts val="0"/>
                        </a:spcAft>
                      </a:pPr>
                      <a:r>
                        <a:rPr lang="en-US" sz="2000" dirty="0">
                          <a:latin typeface="Times New Roman"/>
                          <a:ea typeface="Times New Roman"/>
                          <a:cs typeface="Times New Roman"/>
                        </a:rPr>
                        <a:t>Male grating</a:t>
                      </a:r>
                      <a:endParaRPr lang="en-US" sz="1400" dirty="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0</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0</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12</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7</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4</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16</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548746">
                <a:tc>
                  <a:txBody>
                    <a:bodyPr/>
                    <a:lstStyle/>
                    <a:p>
                      <a:pPr marL="0" marR="0" algn="ctr">
                        <a:lnSpc>
                          <a:spcPct val="100000"/>
                        </a:lnSpc>
                        <a:spcBef>
                          <a:spcPts val="0"/>
                        </a:spcBef>
                        <a:spcAft>
                          <a:spcPts val="0"/>
                        </a:spcAft>
                      </a:pPr>
                      <a:r>
                        <a:rPr lang="en-US" sz="2000">
                          <a:latin typeface="Times New Roman"/>
                          <a:ea typeface="Times New Roman"/>
                          <a:cs typeface="Times New Roman"/>
                        </a:rPr>
                        <a:t>Female grating</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0</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0</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0</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16</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marL="0" marR="0" algn="ctr">
                        <a:lnSpc>
                          <a:spcPct val="100000"/>
                        </a:lnSpc>
                        <a:spcBef>
                          <a:spcPts val="0"/>
                        </a:spcBef>
                        <a:spcAft>
                          <a:spcPts val="0"/>
                        </a:spcAft>
                      </a:pPr>
                      <a:r>
                        <a:rPr lang="en-US" sz="2000">
                          <a:latin typeface="Times New Roman"/>
                          <a:ea typeface="Times New Roman"/>
                          <a:cs typeface="Times New Roman"/>
                        </a:rPr>
                        <a:t>4</a:t>
                      </a:r>
                      <a:endParaRPr lang="en-US" sz="140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a:lnSpc>
                          <a:spcPct val="100000"/>
                        </a:lnSpc>
                        <a:spcBef>
                          <a:spcPts val="0"/>
                        </a:spcBef>
                        <a:spcAft>
                          <a:spcPts val="0"/>
                        </a:spcAft>
                      </a:pPr>
                      <a:r>
                        <a:rPr lang="en-US" sz="2000" dirty="0">
                          <a:latin typeface="Times New Roman"/>
                          <a:ea typeface="Times New Roman"/>
                          <a:cs typeface="Times New Roman"/>
                        </a:rPr>
                        <a:t>14</a:t>
                      </a:r>
                      <a:endParaRPr lang="en-US" sz="1400" dirty="0">
                        <a:latin typeface="Times New Roman"/>
                        <a:ea typeface="Times New Roman"/>
                        <a:cs typeface="Times New Roman"/>
                      </a:endParaRPr>
                    </a:p>
                  </a:txBody>
                  <a:tcPr marL="64970" marR="649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
        <p:nvSpPr>
          <p:cNvPr id="5" name="Oval 4"/>
          <p:cNvSpPr/>
          <p:nvPr/>
        </p:nvSpPr>
        <p:spPr>
          <a:xfrm>
            <a:off x="7670800" y="3769270"/>
            <a:ext cx="962025" cy="1504950"/>
          </a:xfrm>
          <a:prstGeom prst="ellipse">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4489451" y="3769270"/>
            <a:ext cx="933886" cy="1426120"/>
          </a:xfrm>
          <a:prstGeom prst="ellipse">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002" name="TextBox 6"/>
          <p:cNvSpPr txBox="1">
            <a:spLocks noChangeArrowheads="1"/>
          </p:cNvSpPr>
          <p:nvPr/>
        </p:nvSpPr>
        <p:spPr bwMode="auto">
          <a:xfrm>
            <a:off x="3149600" y="5710238"/>
            <a:ext cx="50212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2800">
                <a:solidFill>
                  <a:srgbClr val="0070C0"/>
                </a:solidFill>
                <a:latin typeface="Times New Roman" pitchFamily="18" charset="0"/>
                <a:cs typeface="Times New Roman" pitchFamily="18" charset="0"/>
              </a:rPr>
              <a:t>Variation among male and female storm petrels responses</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304800" y="1524000"/>
            <a:ext cx="8382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pitchFamily="34" charset="0"/>
              <a:buChar char="•"/>
            </a:pPr>
            <a:r>
              <a:rPr lang="en-US" sz="2800">
                <a:latin typeface="Times New Roman" pitchFamily="18" charset="0"/>
                <a:cs typeface="Times New Roman" pitchFamily="18" charset="0"/>
              </a:rPr>
              <a:t>ELSI IQ 4.1a: If two people fall in love at first sight and want to pursue a relationship, despite social pressures from family and friends who want to deny the relationship, can the lovers argue that their love is beyond their control?</a:t>
            </a:r>
          </a:p>
          <a:p>
            <a:pPr marL="285750" indent="-285750">
              <a:buFont typeface="Arial" pitchFamily="34" charset="0"/>
              <a:buChar char="•"/>
            </a:pPr>
            <a:r>
              <a:rPr lang="en-US" sz="2800">
                <a:latin typeface="Times New Roman" pitchFamily="18" charset="0"/>
                <a:cs typeface="Times New Roman" pitchFamily="18" charset="0"/>
              </a:rPr>
              <a:t>ELSI IQ 4.1b: If you fall in love at first sight with someone and later find out that they are in a committed relationship already, what should you do?  Can you blame the situation on your biology – on your genes and pheromones? Are you helpless to regulate your feelings since they are regulated by hormones? </a:t>
            </a:r>
          </a:p>
        </p:txBody>
      </p:sp>
      <p:sp>
        <p:nvSpPr>
          <p:cNvPr id="43011" name="TextBox 3"/>
          <p:cNvSpPr txBox="1">
            <a:spLocks noChangeArrowheads="1"/>
          </p:cNvSpPr>
          <p:nvPr/>
        </p:nvSpPr>
        <p:spPr bwMode="auto">
          <a:xfrm>
            <a:off x="0" y="-11113"/>
            <a:ext cx="9144000"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i="1">
                <a:latin typeface="Times New Roman" pitchFamily="18" charset="0"/>
                <a:cs typeface="Times New Roman" pitchFamily="18" charset="0"/>
              </a:rPr>
              <a:t>ELSI Box 4.1: What causes love at first sight, and are there ethical and social consequences?</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800">
                <a:latin typeface="Times New Roman" pitchFamily="18" charset="0"/>
              </a:rPr>
              <a:t>Integrating Concepts in Biology</a:t>
            </a:r>
          </a:p>
        </p:txBody>
      </p:sp>
      <p:sp>
        <p:nvSpPr>
          <p:cNvPr id="2051" name="TextBox 2"/>
          <p:cNvSpPr txBox="1">
            <a:spLocks noChangeArrowheads="1"/>
          </p:cNvSpPr>
          <p:nvPr/>
        </p:nvSpPr>
        <p:spPr bwMode="auto">
          <a:xfrm>
            <a:off x="0" y="1685925"/>
            <a:ext cx="914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3600" dirty="0">
                <a:latin typeface="Times New Roman" pitchFamily="18" charset="0"/>
                <a:cs typeface="Times New Roman" pitchFamily="18" charset="0"/>
              </a:rPr>
              <a:t>Chapter 4: Information at the Population Level</a:t>
            </a:r>
          </a:p>
          <a:p>
            <a:pPr algn="ctr" eaLnBrk="1" hangingPunct="1"/>
            <a:endParaRPr lang="en-US" sz="3600" dirty="0">
              <a:latin typeface="Times New Roman" pitchFamily="18" charset="0"/>
              <a:cs typeface="Times New Roman" pitchFamily="18" charset="0"/>
            </a:endParaRPr>
          </a:p>
          <a:p>
            <a:pPr algn="ctr" eaLnBrk="1" hangingPunct="1"/>
            <a:r>
              <a:rPr lang="en-US" sz="3600">
                <a:latin typeface="Times New Roman" pitchFamily="18" charset="0"/>
                <a:cs typeface="Times New Roman" pitchFamily="18" charset="0"/>
              </a:rPr>
              <a:t>Section </a:t>
            </a:r>
            <a:r>
              <a:rPr lang="en-US" sz="3600" smtClean="0">
                <a:latin typeface="Times New Roman" pitchFamily="18" charset="0"/>
                <a:cs typeface="Times New Roman" pitchFamily="18" charset="0"/>
              </a:rPr>
              <a:t>4.3</a:t>
            </a:r>
            <a:endParaRPr lang="en-US" sz="3600" dirty="0">
              <a:latin typeface="Times New Roman" pitchFamily="18" charset="0"/>
              <a:cs typeface="Times New Roman" pitchFamily="18" charset="0"/>
            </a:endParaRPr>
          </a:p>
        </p:txBody>
      </p:sp>
      <p:sp>
        <p:nvSpPr>
          <p:cNvPr id="2052" name="TextBox 2"/>
          <p:cNvSpPr txBox="1">
            <a:spLocks noChangeArrowheads="1"/>
          </p:cNvSpPr>
          <p:nvPr/>
        </p:nvSpPr>
        <p:spPr bwMode="auto">
          <a:xfrm>
            <a:off x="0" y="4570413"/>
            <a:ext cx="914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3600">
                <a:latin typeface="Times New Roman" pitchFamily="18" charset="0"/>
                <a:cs typeface="Times New Roman" pitchFamily="18" charset="0"/>
              </a:rPr>
              <a:t>by</a:t>
            </a:r>
          </a:p>
          <a:p>
            <a:pPr algn="ctr" eaLnBrk="1" hangingPunct="1"/>
            <a:r>
              <a:rPr lang="en-US" sz="3600">
                <a:latin typeface="Times New Roman" pitchFamily="18" charset="0"/>
                <a:cs typeface="Times New Roman" pitchFamily="18" charset="0"/>
              </a:rPr>
              <a:t>A. Malcolm Campbell, Laurie J. Heyer, and Chris Paradise</a:t>
            </a:r>
          </a:p>
        </p:txBody>
      </p:sp>
    </p:spTree>
    <p:extLst>
      <p:ext uri="{BB962C8B-B14F-4D97-AF65-F5344CB8AC3E}">
        <p14:creationId xmlns:p14="http://schemas.microsoft.com/office/powerpoint/2010/main" val="42597943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3"/>
          <p:cNvSpPr txBox="1">
            <a:spLocks noChangeArrowheads="1"/>
          </p:cNvSpPr>
          <p:nvPr/>
        </p:nvSpPr>
        <p:spPr bwMode="auto">
          <a:xfrm>
            <a:off x="0" y="147638"/>
            <a:ext cx="91440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000">
                <a:latin typeface="Times New Roman" pitchFamily="18" charset="0"/>
                <a:cs typeface="Times New Roman" pitchFamily="18" charset="0"/>
              </a:rPr>
              <a:t>Two species of mongoose, The Cape grey mongoose (</a:t>
            </a:r>
            <a:r>
              <a:rPr lang="en-US" sz="4000" i="1">
                <a:latin typeface="Times New Roman" pitchFamily="18" charset="0"/>
                <a:cs typeface="Times New Roman" pitchFamily="18" charset="0"/>
              </a:rPr>
              <a:t>Galerella pulverulenta</a:t>
            </a:r>
            <a:r>
              <a:rPr lang="en-US" sz="4000">
                <a:latin typeface="Times New Roman" pitchFamily="18" charset="0"/>
                <a:cs typeface="Times New Roman" pitchFamily="18" charset="0"/>
              </a:rPr>
              <a:t>) and the meerkat (</a:t>
            </a:r>
            <a:r>
              <a:rPr lang="en-US" sz="4000" i="1">
                <a:latin typeface="Times New Roman" pitchFamily="18" charset="0"/>
                <a:cs typeface="Times New Roman" pitchFamily="18" charset="0"/>
              </a:rPr>
              <a:t>Suricata suricata</a:t>
            </a:r>
            <a:r>
              <a:rPr lang="en-US" sz="4000">
                <a:latin typeface="Times New Roman" pitchFamily="18" charset="0"/>
                <a:cs typeface="Times New Roman" pitchFamily="18" charset="0"/>
              </a:rPr>
              <a:t>)</a:t>
            </a:r>
            <a:endParaRPr lang="en-US" sz="4000">
              <a:latin typeface="Times New Roman" pitchFamily="18" charset="0"/>
            </a:endParaRPr>
          </a:p>
          <a:p>
            <a:pPr algn="ctr" eaLnBrk="1" hangingPunct="1"/>
            <a:endParaRPr lang="en-US" sz="4000">
              <a:latin typeface="Times New Roman" pitchFamily="18" charset="0"/>
            </a:endParaRPr>
          </a:p>
          <a:p>
            <a:pPr algn="ctr" eaLnBrk="1" hangingPunct="1"/>
            <a:endParaRPr lang="en-US" sz="4000">
              <a:latin typeface="Times New Roman" pitchFamily="18" charset="0"/>
            </a:endParaRPr>
          </a:p>
        </p:txBody>
      </p:sp>
      <p:sp>
        <p:nvSpPr>
          <p:cNvPr id="3075" name="Rectangle 5"/>
          <p:cNvSpPr>
            <a:spLocks noChangeArrowheads="1"/>
          </p:cNvSpPr>
          <p:nvPr/>
        </p:nvSpPr>
        <p:spPr bwMode="auto">
          <a:xfrm>
            <a:off x="0" y="6488113"/>
            <a:ext cx="124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4.10</a:t>
            </a:r>
            <a:endParaRPr lang="en-US" dirty="0">
              <a:latin typeface="Times New Roman" pitchFamily="18" charset="0"/>
              <a:cs typeface="Times New Roman" pitchFamily="18" charset="0"/>
            </a:endParaRPr>
          </a:p>
        </p:txBody>
      </p:sp>
      <p:pic>
        <p:nvPicPr>
          <p:cNvPr id="3076" name="Picture 2" descr="Fig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193925"/>
            <a:ext cx="4395788"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 descr="Fig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288" y="2193925"/>
            <a:ext cx="43815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2753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85750" y="3119438"/>
            <a:ext cx="86106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 typeface="Arial" pitchFamily="34" charset="0"/>
              <a:buChar char="•"/>
            </a:pPr>
            <a:r>
              <a:rPr lang="en-US" sz="2400">
                <a:latin typeface="Times New Roman" pitchFamily="18" charset="0"/>
                <a:cs typeface="Times New Roman" pitchFamily="18" charset="0"/>
              </a:rPr>
              <a:t>Humans communicate with each other</a:t>
            </a:r>
          </a:p>
          <a:p>
            <a:pPr marL="457200" indent="-457200">
              <a:buFont typeface="Arial" pitchFamily="34" charset="0"/>
              <a:buChar char="•"/>
            </a:pPr>
            <a:r>
              <a:rPr lang="en-US" sz="2400">
                <a:latin typeface="Times New Roman" pitchFamily="18" charset="0"/>
                <a:cs typeface="Times New Roman" pitchFamily="18" charset="0"/>
              </a:rPr>
              <a:t>You don’t know a language when you’re born</a:t>
            </a:r>
          </a:p>
          <a:p>
            <a:pPr marL="457200" indent="-457200">
              <a:buFont typeface="Calibri" pitchFamily="34" charset="0"/>
              <a:buAutoNum type="arabicPeriod"/>
            </a:pPr>
            <a:r>
              <a:rPr lang="en-US" sz="2400">
                <a:latin typeface="Times New Roman" pitchFamily="18" charset="0"/>
                <a:cs typeface="Times New Roman" pitchFamily="18" charset="0"/>
              </a:rPr>
              <a:t>You inherit the ability to learn a language</a:t>
            </a:r>
          </a:p>
          <a:p>
            <a:pPr marL="457200" indent="-457200">
              <a:buFont typeface="Calibri" pitchFamily="34" charset="0"/>
              <a:buAutoNum type="arabicPeriod" startAt="4"/>
            </a:pPr>
            <a:r>
              <a:rPr lang="en-US" sz="2400">
                <a:latin typeface="Times New Roman" pitchFamily="18" charset="0"/>
                <a:cs typeface="Times New Roman" pitchFamily="18" charset="0"/>
              </a:rPr>
              <a:t>These words represent non-heritable information transmitted from me to you</a:t>
            </a:r>
          </a:p>
          <a:p>
            <a:pPr marL="457200" indent="-457200">
              <a:buFont typeface="Calibri" pitchFamily="34" charset="0"/>
              <a:buAutoNum type="arabicPeriod" startAt="3"/>
            </a:pPr>
            <a:r>
              <a:rPr lang="en-US" sz="2400">
                <a:latin typeface="Times New Roman" pitchFamily="18" charset="0"/>
                <a:cs typeface="Times New Roman" pitchFamily="18" charset="0"/>
              </a:rPr>
              <a:t>If you understand me, there has been no loss of content</a:t>
            </a:r>
          </a:p>
          <a:p>
            <a:pPr marL="457200" indent="-457200">
              <a:buFont typeface="Calibri" pitchFamily="34" charset="0"/>
              <a:buAutoNum type="arabicPeriod" startAt="2"/>
            </a:pPr>
            <a:r>
              <a:rPr lang="en-US" sz="2400">
                <a:latin typeface="Times New Roman" pitchFamily="18" charset="0"/>
                <a:cs typeface="Times New Roman" pitchFamily="18" charset="0"/>
              </a:rPr>
              <a:t>If you misunderstand me, there has been imperfect information transfer</a:t>
            </a:r>
          </a:p>
        </p:txBody>
      </p:sp>
      <p:sp>
        <p:nvSpPr>
          <p:cNvPr id="3075" name="TextBox 3"/>
          <p:cNvSpPr txBox="1">
            <a:spLocks noChangeArrowheads="1"/>
          </p:cNvSpPr>
          <p:nvPr/>
        </p:nvSpPr>
        <p:spPr bwMode="auto">
          <a:xfrm>
            <a:off x="0" y="-11113"/>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i="1">
                <a:latin typeface="Times New Roman" pitchFamily="18" charset="0"/>
                <a:cs typeface="Times New Roman" pitchFamily="18" charset="0"/>
              </a:rPr>
              <a:t>Connections and main ideas of Information</a:t>
            </a:r>
          </a:p>
        </p:txBody>
      </p:sp>
      <p:sp>
        <p:nvSpPr>
          <p:cNvPr id="3076" name="Rectangle 3"/>
          <p:cNvSpPr>
            <a:spLocks noChangeArrowheads="1"/>
          </p:cNvSpPr>
          <p:nvPr/>
        </p:nvSpPr>
        <p:spPr bwMode="auto">
          <a:xfrm>
            <a:off x="304800" y="673100"/>
            <a:ext cx="8382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pitchFamily="34" charset="0"/>
              <a:buChar char="•"/>
            </a:pPr>
            <a:endParaRPr lang="en-US" sz="2800">
              <a:latin typeface="Times New Roman" pitchFamily="18" charset="0"/>
              <a:cs typeface="Times New Roman" pitchFamily="18" charset="0"/>
            </a:endParaRPr>
          </a:p>
          <a:p>
            <a:pPr marL="285750" indent="-285750">
              <a:buFont typeface="Arial" pitchFamily="34" charset="0"/>
              <a:buChar char="•"/>
            </a:pPr>
            <a:endParaRPr lang="en-US" sz="2800">
              <a:latin typeface="Times New Roman" pitchFamily="18" charset="0"/>
              <a:cs typeface="Times New Roman" pitchFamily="18" charset="0"/>
            </a:endParaRPr>
          </a:p>
          <a:p>
            <a:pPr marL="285750" indent="-285750">
              <a:buFont typeface="Arial" pitchFamily="34" charset="0"/>
              <a:buChar char="•"/>
            </a:pPr>
            <a:endParaRPr lang="en-US" sz="2800">
              <a:latin typeface="Times New Roman" pitchFamily="18" charset="0"/>
              <a:cs typeface="Times New Roman" pitchFamily="18" charset="0"/>
            </a:endParaRPr>
          </a:p>
          <a:p>
            <a:pPr marL="285750" indent="-285750">
              <a:buFont typeface="Arial" pitchFamily="34" charset="0"/>
              <a:buChar char="•"/>
            </a:pPr>
            <a:endParaRPr lang="en-US" sz="2800">
              <a:latin typeface="Times New Roman" pitchFamily="18" charset="0"/>
              <a:cs typeface="Times New Roman" pitchFamily="18" charset="0"/>
            </a:endParaRPr>
          </a:p>
          <a:p>
            <a:pPr marL="285750" indent="-285750">
              <a:buFont typeface="Arial" pitchFamily="34" charset="0"/>
              <a:buChar char="•"/>
            </a:pPr>
            <a:endParaRPr lang="en-US" sz="2800">
              <a:latin typeface="Times New Roman" pitchFamily="18" charset="0"/>
              <a:cs typeface="Times New Roman" pitchFamily="18" charset="0"/>
            </a:endParaRPr>
          </a:p>
          <a:p>
            <a:pPr marL="285750" indent="-285750">
              <a:buFont typeface="Arial" pitchFamily="34" charset="0"/>
              <a:buChar char="•"/>
            </a:pPr>
            <a:endParaRPr lang="en-US" sz="2800">
              <a:latin typeface="Times New Roman" pitchFamily="18" charset="0"/>
              <a:cs typeface="Times New Roman" pitchFamily="18" charset="0"/>
            </a:endParaRPr>
          </a:p>
          <a:p>
            <a:pPr marL="285750" indent="-285750">
              <a:buFont typeface="Arial" pitchFamily="34" charset="0"/>
              <a:buChar char="•"/>
            </a:pPr>
            <a:endParaRPr lang="en-US" sz="2800">
              <a:latin typeface="Times New Roman" pitchFamily="18" charset="0"/>
              <a:cs typeface="Times New Roman" pitchFamily="18" charset="0"/>
            </a:endParaRPr>
          </a:p>
        </p:txBody>
      </p:sp>
      <p:sp>
        <p:nvSpPr>
          <p:cNvPr id="3077" name="Rectangle 4"/>
          <p:cNvSpPr>
            <a:spLocks noChangeArrowheads="1"/>
          </p:cNvSpPr>
          <p:nvPr/>
        </p:nvSpPr>
        <p:spPr bwMode="auto">
          <a:xfrm>
            <a:off x="304800" y="673100"/>
            <a:ext cx="838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 typeface="Calibri" pitchFamily="34" charset="0"/>
              <a:buAutoNum type="arabicPeriod"/>
            </a:pPr>
            <a:r>
              <a:rPr lang="en-US" sz="2400">
                <a:latin typeface="Times New Roman" pitchFamily="18" charset="0"/>
                <a:cs typeface="Times New Roman" pitchFamily="18" charset="0"/>
              </a:rPr>
              <a:t>Heritable information provides for continuity of life. </a:t>
            </a:r>
          </a:p>
          <a:p>
            <a:pPr marL="457200" indent="-457200">
              <a:buFont typeface="Calibri" pitchFamily="34" charset="0"/>
              <a:buAutoNum type="arabicPeriod"/>
            </a:pPr>
            <a:r>
              <a:rPr lang="en-US" sz="2400">
                <a:latin typeface="Times New Roman" pitchFamily="18" charset="0"/>
                <a:cs typeface="Times New Roman" pitchFamily="18" charset="0"/>
              </a:rPr>
              <a:t>Imperfect information transfer produces variation.</a:t>
            </a:r>
          </a:p>
          <a:p>
            <a:pPr marL="457200" indent="-457200">
              <a:buFont typeface="Calibri" pitchFamily="34" charset="0"/>
              <a:buAutoNum type="arabicPeriod"/>
            </a:pPr>
            <a:r>
              <a:rPr lang="en-US" sz="2400">
                <a:latin typeface="Times New Roman" pitchFamily="18" charset="0"/>
                <a:cs typeface="Times New Roman" pitchFamily="18" charset="0"/>
              </a:rPr>
              <a:t>Information can be expressed and regulated without loss of content. </a:t>
            </a:r>
          </a:p>
          <a:p>
            <a:pPr marL="457200" indent="-457200">
              <a:buFont typeface="Calibri" pitchFamily="34" charset="0"/>
              <a:buAutoNum type="arabicPeriod"/>
            </a:pPr>
            <a:r>
              <a:rPr lang="en-US" sz="2400">
                <a:latin typeface="Times New Roman" pitchFamily="18" charset="0"/>
                <a:cs typeface="Times New Roman" pitchFamily="18" charset="0"/>
              </a:rPr>
              <a:t>Non-heritable information is transmitted within and between biological systems.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0" y="1476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000">
                <a:latin typeface="Times New Roman" pitchFamily="18" charset="0"/>
                <a:cs typeface="Times New Roman" pitchFamily="18" charset="0"/>
              </a:rPr>
              <a:t>Home ranges of five Cape Gray mongooses</a:t>
            </a:r>
            <a:endParaRPr lang="en-US" sz="4000">
              <a:latin typeface="Times New Roman" pitchFamily="18" charset="0"/>
            </a:endParaRPr>
          </a:p>
        </p:txBody>
      </p:sp>
      <p:sp>
        <p:nvSpPr>
          <p:cNvPr id="7171" name="Rectangle 5"/>
          <p:cNvSpPr>
            <a:spLocks noChangeArrowheads="1"/>
          </p:cNvSpPr>
          <p:nvPr/>
        </p:nvSpPr>
        <p:spPr bwMode="auto">
          <a:xfrm>
            <a:off x="0" y="6488113"/>
            <a:ext cx="1306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4.11 </a:t>
            </a:r>
            <a:endParaRPr lang="en-US" dirty="0">
              <a:latin typeface="Times New Roman" pitchFamily="18" charset="0"/>
              <a:cs typeface="Times New Roman" pitchFamily="18" charset="0"/>
            </a:endParaRPr>
          </a:p>
        </p:txBody>
      </p:sp>
      <p:pic>
        <p:nvPicPr>
          <p:cNvPr id="7172" name="Picture 4" descr="figure4_11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450" y="849313"/>
            <a:ext cx="5126038" cy="55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4972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3"/>
          <p:cNvSpPr txBox="1">
            <a:spLocks noChangeArrowheads="1"/>
          </p:cNvSpPr>
          <p:nvPr/>
        </p:nvSpPr>
        <p:spPr bwMode="auto">
          <a:xfrm>
            <a:off x="0" y="147638"/>
            <a:ext cx="9144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400">
                <a:latin typeface="Times New Roman" pitchFamily="18" charset="0"/>
                <a:cs typeface="Times New Roman" pitchFamily="18" charset="0"/>
              </a:rPr>
              <a:t>Sonograms of the four most common meerkat sentinel calls</a:t>
            </a:r>
            <a:endParaRPr lang="en-US" sz="4400">
              <a:latin typeface="Times New Roman" pitchFamily="18" charset="0"/>
            </a:endParaRPr>
          </a:p>
        </p:txBody>
      </p:sp>
      <p:sp>
        <p:nvSpPr>
          <p:cNvPr id="10243" name="Rectangle 5"/>
          <p:cNvSpPr>
            <a:spLocks noChangeArrowheads="1"/>
          </p:cNvSpPr>
          <p:nvPr/>
        </p:nvSpPr>
        <p:spPr bwMode="auto">
          <a:xfrm>
            <a:off x="0" y="6488113"/>
            <a:ext cx="1306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4.12 </a:t>
            </a:r>
            <a:endParaRPr lang="en-US" dirty="0">
              <a:latin typeface="Times New Roman" pitchFamily="18" charset="0"/>
              <a:cs typeface="Times New Roman" pitchFamily="18" charset="0"/>
            </a:endParaRPr>
          </a:p>
        </p:txBody>
      </p:sp>
      <p:pic>
        <p:nvPicPr>
          <p:cNvPr id="10244" name="Picture 4" descr="figure4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1847850"/>
            <a:ext cx="8631237"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3549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3"/>
          <p:cNvSpPr txBox="1">
            <a:spLocks noChangeArrowheads="1"/>
          </p:cNvSpPr>
          <p:nvPr/>
        </p:nvSpPr>
        <p:spPr bwMode="auto">
          <a:xfrm>
            <a:off x="0" y="147638"/>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400">
                <a:latin typeface="Times New Roman" pitchFamily="18" charset="0"/>
                <a:cs typeface="Times New Roman" pitchFamily="18" charset="0"/>
              </a:rPr>
              <a:t>Sonograms of meerkat alarm calls</a:t>
            </a:r>
          </a:p>
        </p:txBody>
      </p:sp>
      <p:sp>
        <p:nvSpPr>
          <p:cNvPr id="15363" name="Rectangle 5"/>
          <p:cNvSpPr>
            <a:spLocks noChangeArrowheads="1"/>
          </p:cNvSpPr>
          <p:nvPr/>
        </p:nvSpPr>
        <p:spPr bwMode="auto">
          <a:xfrm>
            <a:off x="0" y="6488113"/>
            <a:ext cx="1306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4.13 </a:t>
            </a:r>
            <a:endParaRPr lang="en-US" dirty="0">
              <a:latin typeface="Times New Roman" pitchFamily="18" charset="0"/>
              <a:cs typeface="Times New Roman" pitchFamily="18" charset="0"/>
            </a:endParaRPr>
          </a:p>
        </p:txBody>
      </p:sp>
      <p:pic>
        <p:nvPicPr>
          <p:cNvPr id="15364" name="Picture 4" descr="figure4_11new"/>
          <p:cNvPicPr>
            <a:picLocks noChangeAspect="1" noChangeArrowheads="1"/>
          </p:cNvPicPr>
          <p:nvPr/>
        </p:nvPicPr>
        <p:blipFill>
          <a:blip r:embed="rId3">
            <a:extLst>
              <a:ext uri="{28A0092B-C50C-407E-A947-70E740481C1C}">
                <a14:useLocalDpi xmlns:a14="http://schemas.microsoft.com/office/drawing/2010/main" val="0"/>
              </a:ext>
            </a:extLst>
          </a:blip>
          <a:srcRect t="3667"/>
          <a:stretch>
            <a:fillRect/>
          </a:stretch>
        </p:blipFill>
        <p:spPr bwMode="auto">
          <a:xfrm>
            <a:off x="1765300" y="857250"/>
            <a:ext cx="56594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8950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3"/>
          <p:cNvSpPr txBox="1">
            <a:spLocks noChangeArrowheads="1"/>
          </p:cNvSpPr>
          <p:nvPr/>
        </p:nvSpPr>
        <p:spPr bwMode="auto">
          <a:xfrm>
            <a:off x="0" y="52388"/>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3600">
                <a:latin typeface="Times New Roman" pitchFamily="18" charset="0"/>
                <a:cs typeface="Times New Roman" pitchFamily="18" charset="0"/>
              </a:rPr>
              <a:t>Time interval between new meerkat sentinels assuming guard duty under different conditions</a:t>
            </a:r>
            <a:endParaRPr lang="en-US" sz="3600">
              <a:latin typeface="Times New Roman" pitchFamily="18" charset="0"/>
            </a:endParaRPr>
          </a:p>
        </p:txBody>
      </p:sp>
      <p:sp>
        <p:nvSpPr>
          <p:cNvPr id="21507" name="Rectangle 5"/>
          <p:cNvSpPr>
            <a:spLocks noChangeArrowheads="1"/>
          </p:cNvSpPr>
          <p:nvPr/>
        </p:nvSpPr>
        <p:spPr bwMode="auto">
          <a:xfrm>
            <a:off x="0" y="6488113"/>
            <a:ext cx="1306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4.14 </a:t>
            </a:r>
            <a:endParaRPr lang="en-US" dirty="0">
              <a:latin typeface="Times New Roman" pitchFamily="18" charset="0"/>
              <a:cs typeface="Times New Roman" pitchFamily="18" charset="0"/>
            </a:endParaRPr>
          </a:p>
        </p:txBody>
      </p:sp>
      <p:pic>
        <p:nvPicPr>
          <p:cNvPr id="21508" name="Picture 4" descr="figure4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850" y="1174750"/>
            <a:ext cx="5367338" cy="546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231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3"/>
          <p:cNvSpPr txBox="1">
            <a:spLocks noChangeArrowheads="1"/>
          </p:cNvSpPr>
          <p:nvPr/>
        </p:nvSpPr>
        <p:spPr bwMode="auto">
          <a:xfrm>
            <a:off x="0" y="147638"/>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400">
                <a:latin typeface="Times New Roman" pitchFamily="18" charset="0"/>
              </a:rPr>
              <a:t>Sentinel call playback experiment</a:t>
            </a:r>
          </a:p>
        </p:txBody>
      </p:sp>
      <p:sp>
        <p:nvSpPr>
          <p:cNvPr id="24579" name="Rectangle 5"/>
          <p:cNvSpPr>
            <a:spLocks noChangeArrowheads="1"/>
          </p:cNvSpPr>
          <p:nvPr/>
        </p:nvSpPr>
        <p:spPr bwMode="auto">
          <a:xfrm>
            <a:off x="0" y="6488113"/>
            <a:ext cx="1306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4.15 </a:t>
            </a:r>
            <a:endParaRPr lang="en-US" dirty="0">
              <a:latin typeface="Times New Roman" pitchFamily="18" charset="0"/>
              <a:cs typeface="Times New Roman" pitchFamily="18" charset="0"/>
            </a:endParaRPr>
          </a:p>
        </p:txBody>
      </p:sp>
      <p:pic>
        <p:nvPicPr>
          <p:cNvPr id="24580" name="Picture 4" descr="figure4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1419225"/>
            <a:ext cx="77724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8247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3"/>
          <p:cNvSpPr txBox="1">
            <a:spLocks noChangeArrowheads="1"/>
          </p:cNvSpPr>
          <p:nvPr/>
        </p:nvSpPr>
        <p:spPr bwMode="auto">
          <a:xfrm>
            <a:off x="0" y="11113"/>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3600">
                <a:latin typeface="Times New Roman" pitchFamily="18" charset="0"/>
                <a:cs typeface="Times New Roman" pitchFamily="18" charset="0"/>
              </a:rPr>
              <a:t>Percentages of meerkats displaying a behavior in response to recorded vocalizations</a:t>
            </a:r>
            <a:endParaRPr lang="en-US" sz="3600">
              <a:latin typeface="Times New Roman" pitchFamily="18" charset="0"/>
            </a:endParaRPr>
          </a:p>
        </p:txBody>
      </p:sp>
      <p:sp>
        <p:nvSpPr>
          <p:cNvPr id="31747" name="Rectangle 5"/>
          <p:cNvSpPr>
            <a:spLocks noChangeArrowheads="1"/>
          </p:cNvSpPr>
          <p:nvPr/>
        </p:nvSpPr>
        <p:spPr bwMode="auto">
          <a:xfrm>
            <a:off x="0" y="6488113"/>
            <a:ext cx="1306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4.16 </a:t>
            </a:r>
          </a:p>
        </p:txBody>
      </p:sp>
      <p:pic>
        <p:nvPicPr>
          <p:cNvPr id="31748" name="Picture 4" descr="figure4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 y="1165225"/>
            <a:ext cx="8975725"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2401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
          <p:cNvSpPr txBox="1">
            <a:spLocks noChangeArrowheads="1"/>
          </p:cNvSpPr>
          <p:nvPr/>
        </p:nvSpPr>
        <p:spPr bwMode="auto">
          <a:xfrm>
            <a:off x="0" y="11113"/>
            <a:ext cx="9144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3200">
                <a:latin typeface="Times New Roman" pitchFamily="18" charset="0"/>
                <a:cs typeface="Times New Roman" pitchFamily="18" charset="0"/>
              </a:rPr>
              <a:t>Take-home message for information transmission in populations of animals?</a:t>
            </a:r>
            <a:endParaRPr lang="en-US" sz="3200">
              <a:latin typeface="Times New Roman" pitchFamily="18" charset="0"/>
            </a:endParaRPr>
          </a:p>
        </p:txBody>
      </p:sp>
      <p:sp>
        <p:nvSpPr>
          <p:cNvPr id="33795" name="TextBox 3"/>
          <p:cNvSpPr txBox="1">
            <a:spLocks noChangeArrowheads="1"/>
          </p:cNvSpPr>
          <p:nvPr/>
        </p:nvSpPr>
        <p:spPr bwMode="auto">
          <a:xfrm>
            <a:off x="0" y="156527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3200">
                <a:latin typeface="Times New Roman" pitchFamily="18" charset="0"/>
                <a:cs typeface="Times New Roman" pitchFamily="18" charset="0"/>
              </a:rPr>
              <a:t>What information themes are evident?</a:t>
            </a:r>
          </a:p>
        </p:txBody>
      </p:sp>
      <p:sp>
        <p:nvSpPr>
          <p:cNvPr id="4" name="Rectangle 3"/>
          <p:cNvSpPr/>
          <p:nvPr/>
        </p:nvSpPr>
        <p:spPr>
          <a:xfrm>
            <a:off x="433388" y="2232025"/>
            <a:ext cx="8301037" cy="3046413"/>
          </a:xfrm>
          <a:prstGeom prst="rect">
            <a:avLst/>
          </a:prstGeom>
        </p:spPr>
        <p:txBody>
          <a:bodyPr>
            <a:spAutoFit/>
          </a:bodyPr>
          <a:lstStyle/>
          <a:p>
            <a:pPr>
              <a:buFont typeface="Arial" pitchFamily="34" charset="0"/>
              <a:buNone/>
              <a:defRPr/>
            </a:pPr>
            <a:r>
              <a:rPr lang="en-US" sz="2400" dirty="0">
                <a:latin typeface="Times New Roman" pitchFamily="18" charset="0"/>
                <a:ea typeface="ＭＳ Ｐゴシック"/>
                <a:cs typeface="Times New Roman" pitchFamily="18" charset="0"/>
              </a:rPr>
              <a:t>Themes:</a:t>
            </a:r>
          </a:p>
          <a:p>
            <a:pPr marL="171450" indent="-171450">
              <a:buFont typeface="Arial" pitchFamily="34" charset="0"/>
              <a:buChar char="•"/>
              <a:defRPr/>
            </a:pPr>
            <a:r>
              <a:rPr lang="en-US" sz="2400" dirty="0">
                <a:latin typeface="Times New Roman" pitchFamily="18" charset="0"/>
                <a:ea typeface="ＭＳ Ｐゴシック"/>
                <a:cs typeface="Times New Roman" pitchFamily="18" charset="0"/>
              </a:rPr>
              <a:t>Imperfect information transfer produces variation.</a:t>
            </a:r>
          </a:p>
          <a:p>
            <a:pPr marL="171450" indent="-171450">
              <a:buFont typeface="Arial" pitchFamily="34" charset="0"/>
              <a:buChar char="•"/>
              <a:defRPr/>
            </a:pPr>
            <a:r>
              <a:rPr lang="en-US" sz="2400" dirty="0">
                <a:latin typeface="Times New Roman" pitchFamily="18" charset="0"/>
                <a:ea typeface="ＭＳ Ｐゴシック"/>
                <a:cs typeface="Times New Roman" pitchFamily="18" charset="0"/>
              </a:rPr>
              <a:t>Information can be expressed without loss of content. </a:t>
            </a:r>
          </a:p>
          <a:p>
            <a:pPr marL="171450" indent="-171450">
              <a:buFont typeface="Arial" pitchFamily="34" charset="0"/>
              <a:buChar char="•"/>
              <a:defRPr/>
            </a:pPr>
            <a:r>
              <a:rPr lang="en-US" sz="2400" dirty="0">
                <a:latin typeface="Times New Roman" pitchFamily="18" charset="0"/>
                <a:ea typeface="ＭＳ Ｐゴシック"/>
                <a:cs typeface="Times New Roman" pitchFamily="18" charset="0"/>
              </a:rPr>
              <a:t>Ability to transfer information is heritable, but information transmitted between individuals is non-heritable</a:t>
            </a:r>
          </a:p>
          <a:p>
            <a:pPr marL="171450" indent="-171450">
              <a:buFont typeface="Arial" pitchFamily="34" charset="0"/>
              <a:buChar char="•"/>
              <a:defRPr/>
            </a:pPr>
            <a:r>
              <a:rPr lang="en-US" sz="2400" dirty="0">
                <a:latin typeface="Times New Roman" pitchFamily="18" charset="0"/>
                <a:ea typeface="ＭＳ Ｐゴシック"/>
                <a:cs typeface="Times New Roman" pitchFamily="18" charset="0"/>
              </a:rPr>
              <a:t>Populations can adapt and evolve new mechanisms of information transfer, or communication.  That heritable information provides for continuity of life. </a:t>
            </a:r>
          </a:p>
        </p:txBody>
      </p:sp>
    </p:spTree>
    <p:extLst>
      <p:ext uri="{BB962C8B-B14F-4D97-AF65-F5344CB8AC3E}">
        <p14:creationId xmlns:p14="http://schemas.microsoft.com/office/powerpoint/2010/main" val="3758461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800">
                <a:latin typeface="Times New Roman" pitchFamily="18" charset="0"/>
              </a:rPr>
              <a:t>Integrating Concepts in Biology</a:t>
            </a:r>
          </a:p>
        </p:txBody>
      </p:sp>
      <p:sp>
        <p:nvSpPr>
          <p:cNvPr id="2051" name="TextBox 2"/>
          <p:cNvSpPr txBox="1">
            <a:spLocks noChangeArrowheads="1"/>
          </p:cNvSpPr>
          <p:nvPr/>
        </p:nvSpPr>
        <p:spPr bwMode="auto">
          <a:xfrm>
            <a:off x="0" y="1685925"/>
            <a:ext cx="9144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3600" dirty="0">
                <a:latin typeface="Times New Roman" pitchFamily="18" charset="0"/>
                <a:cs typeface="Times New Roman" pitchFamily="18" charset="0"/>
              </a:rPr>
              <a:t>PowerPoint Slides for Chapter 4:</a:t>
            </a:r>
          </a:p>
          <a:p>
            <a:pPr algn="ctr" eaLnBrk="1" hangingPunct="1"/>
            <a:r>
              <a:rPr lang="en-US" sz="3600" dirty="0">
                <a:latin typeface="Times New Roman" pitchFamily="18" charset="0"/>
                <a:cs typeface="Times New Roman" pitchFamily="18" charset="0"/>
              </a:rPr>
              <a:t>Information at the Population Level</a:t>
            </a:r>
          </a:p>
          <a:p>
            <a:pPr algn="ctr" eaLnBrk="1" hangingPunct="1"/>
            <a:endParaRPr lang="en-US" sz="3600" dirty="0">
              <a:latin typeface="Times New Roman" pitchFamily="18" charset="0"/>
              <a:cs typeface="Times New Roman" pitchFamily="18" charset="0"/>
            </a:endParaRPr>
          </a:p>
          <a:p>
            <a:pPr algn="ctr" eaLnBrk="1" hangingPunct="1"/>
            <a:r>
              <a:rPr lang="en-US" sz="3600" dirty="0">
                <a:latin typeface="Times New Roman" pitchFamily="18" charset="0"/>
                <a:cs typeface="Times New Roman" pitchFamily="18" charset="0"/>
              </a:rPr>
              <a:t>Section </a:t>
            </a:r>
            <a:r>
              <a:rPr lang="en-US" sz="3600" dirty="0" smtClean="0">
                <a:latin typeface="Times New Roman" pitchFamily="18" charset="0"/>
                <a:cs typeface="Times New Roman" pitchFamily="18" charset="0"/>
              </a:rPr>
              <a:t>4.4 How do plants of the same species recognize one another?</a:t>
            </a:r>
            <a:endParaRPr lang="en-US" sz="3600" dirty="0">
              <a:latin typeface="Times New Roman" pitchFamily="18" charset="0"/>
              <a:cs typeface="Times New Roman" pitchFamily="18" charset="0"/>
            </a:endParaRPr>
          </a:p>
        </p:txBody>
      </p:sp>
      <p:sp>
        <p:nvSpPr>
          <p:cNvPr id="2052" name="TextBox 2"/>
          <p:cNvSpPr txBox="1">
            <a:spLocks noChangeArrowheads="1"/>
          </p:cNvSpPr>
          <p:nvPr/>
        </p:nvSpPr>
        <p:spPr bwMode="auto">
          <a:xfrm>
            <a:off x="0" y="4570413"/>
            <a:ext cx="914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3600">
                <a:latin typeface="Times New Roman" pitchFamily="18" charset="0"/>
                <a:cs typeface="Times New Roman" pitchFamily="18" charset="0"/>
              </a:rPr>
              <a:t>by</a:t>
            </a:r>
          </a:p>
          <a:p>
            <a:pPr algn="ctr" eaLnBrk="1" hangingPunct="1"/>
            <a:r>
              <a:rPr lang="en-US" sz="3600">
                <a:latin typeface="Times New Roman" pitchFamily="18" charset="0"/>
                <a:cs typeface="Times New Roman" pitchFamily="18" charset="0"/>
              </a:rPr>
              <a:t>A. Malcolm Campbell, Laurie J. Heyer, and Chris Paradise</a:t>
            </a:r>
          </a:p>
        </p:txBody>
      </p:sp>
    </p:spTree>
    <p:extLst>
      <p:ext uri="{BB962C8B-B14F-4D97-AF65-F5344CB8AC3E}">
        <p14:creationId xmlns:p14="http://schemas.microsoft.com/office/powerpoint/2010/main" val="26680224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2"/>
          <p:cNvSpPr txBox="1">
            <a:spLocks noChangeArrowheads="1"/>
          </p:cNvSpPr>
          <p:nvPr/>
        </p:nvSpPr>
        <p:spPr bwMode="auto">
          <a:xfrm>
            <a:off x="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400">
                <a:latin typeface="Times New Roman" pitchFamily="18" charset="0"/>
                <a:cs typeface="Times New Roman" pitchFamily="18" charset="0"/>
              </a:rPr>
              <a:t>Pea Flower Anatomy</a:t>
            </a:r>
          </a:p>
        </p:txBody>
      </p:sp>
      <p:sp>
        <p:nvSpPr>
          <p:cNvPr id="3075" name="Title 6"/>
          <p:cNvSpPr>
            <a:spLocks noGrp="1"/>
          </p:cNvSpPr>
          <p:nvPr>
            <p:ph type="title"/>
          </p:nvPr>
        </p:nvSpPr>
        <p:spPr>
          <a:xfrm>
            <a:off x="0" y="6362700"/>
            <a:ext cx="1592263" cy="495300"/>
          </a:xfrm>
        </p:spPr>
        <p:txBody>
          <a:bodyPr/>
          <a:lstStyle/>
          <a:p>
            <a:pPr algn="l"/>
            <a:r>
              <a:rPr lang="en-US" sz="2400" smtClean="0">
                <a:latin typeface="Times New Roman" pitchFamily="18" charset="0"/>
                <a:ea typeface="ＭＳ Ｐゴシック" charset="-128"/>
                <a:cs typeface="Times New Roman" pitchFamily="18" charset="0"/>
              </a:rPr>
              <a:t>Fig. 3.11</a:t>
            </a:r>
          </a:p>
        </p:txBody>
      </p:sp>
      <p:pic>
        <p:nvPicPr>
          <p:cNvPr id="3076" name="Picture 2" descr="Screen shot 2011-03-15 at 9.28.1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23925"/>
            <a:ext cx="91440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65141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2"/>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800">
                <a:latin typeface="Times New Roman" pitchFamily="18" charset="0"/>
                <a:cs typeface="Times New Roman" pitchFamily="18" charset="0"/>
              </a:rPr>
              <a:t>Pea Plant Life Cycle</a:t>
            </a:r>
          </a:p>
        </p:txBody>
      </p:sp>
      <p:sp>
        <p:nvSpPr>
          <p:cNvPr id="4099" name="Title 9"/>
          <p:cNvSpPr>
            <a:spLocks noGrp="1"/>
          </p:cNvSpPr>
          <p:nvPr>
            <p:ph type="title"/>
          </p:nvPr>
        </p:nvSpPr>
        <p:spPr>
          <a:xfrm>
            <a:off x="0" y="6289675"/>
            <a:ext cx="1854200" cy="568325"/>
          </a:xfrm>
        </p:spPr>
        <p:txBody>
          <a:bodyPr/>
          <a:lstStyle/>
          <a:p>
            <a:pPr algn="l"/>
            <a:r>
              <a:rPr lang="en-US" sz="2400" smtClean="0">
                <a:latin typeface="Times New Roman" pitchFamily="18" charset="0"/>
                <a:ea typeface="ＭＳ Ｐゴシック" charset="-128"/>
                <a:cs typeface="Times New Roman" pitchFamily="18" charset="0"/>
              </a:rPr>
              <a:t>Fig. 3.12</a:t>
            </a:r>
          </a:p>
        </p:txBody>
      </p:sp>
      <p:pic>
        <p:nvPicPr>
          <p:cNvPr id="4100" name="Picture 1" descr="Screen shot 2011-03-15 at 9.37.0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950913"/>
            <a:ext cx="845502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0197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p:cNvSpPr txBox="1">
            <a:spLocks noChangeArrowheads="1"/>
          </p:cNvSpPr>
          <p:nvPr/>
        </p:nvSpPr>
        <p:spPr bwMode="auto">
          <a:xfrm>
            <a:off x="0" y="147638"/>
            <a:ext cx="9144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400" dirty="0" smtClean="0">
                <a:latin typeface="Times New Roman" pitchFamily="18" charset="0"/>
                <a:cs typeface="Times New Roman" pitchFamily="18" charset="0"/>
              </a:rPr>
              <a:t>A population of birds and information transfer between individuals</a:t>
            </a:r>
            <a:endParaRPr lang="en-US" sz="4400" dirty="0">
              <a:latin typeface="Times New Roman" pitchFamily="18" charset="0"/>
            </a:endParaRPr>
          </a:p>
        </p:txBody>
      </p:sp>
      <p:sp>
        <p:nvSpPr>
          <p:cNvPr id="4103"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4104" name="Rectangle 6"/>
          <p:cNvSpPr>
            <a:spLocks noChangeArrowheads="1"/>
          </p:cNvSpPr>
          <p:nvPr/>
        </p:nvSpPr>
        <p:spPr bwMode="auto">
          <a:xfrm>
            <a:off x="0" y="39528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4106" name="Rectangle 5"/>
          <p:cNvSpPr>
            <a:spLocks noChangeArrowheads="1"/>
          </p:cNvSpPr>
          <p:nvPr/>
        </p:nvSpPr>
        <p:spPr bwMode="auto">
          <a:xfrm>
            <a:off x="0" y="6488113"/>
            <a:ext cx="119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4.1 </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4950" t="5471" r="4704"/>
          <a:stretch/>
        </p:blipFill>
        <p:spPr bwMode="auto">
          <a:xfrm>
            <a:off x="595311" y="1519237"/>
            <a:ext cx="7744647" cy="50105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71712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0" y="333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400">
                <a:latin typeface="Times New Roman" pitchFamily="18" charset="0"/>
              </a:rPr>
              <a:t>Mendel</a:t>
            </a:r>
            <a:r>
              <a:rPr lang="ja-JP" altLang="en-US" sz="4400">
                <a:latin typeface="Times New Roman" pitchFamily="18" charset="0"/>
              </a:rPr>
              <a:t>’</a:t>
            </a:r>
            <a:r>
              <a:rPr lang="en-US" altLang="ja-JP" sz="4400">
                <a:latin typeface="Times New Roman" pitchFamily="18" charset="0"/>
              </a:rPr>
              <a:t>s First Experiments</a:t>
            </a:r>
            <a:endParaRPr lang="en-US" sz="4400">
              <a:latin typeface="Times New Roman" pitchFamily="18" charset="0"/>
            </a:endParaRPr>
          </a:p>
        </p:txBody>
      </p:sp>
      <p:sp>
        <p:nvSpPr>
          <p:cNvPr id="5123" name="Title 4"/>
          <p:cNvSpPr>
            <a:spLocks noGrp="1"/>
          </p:cNvSpPr>
          <p:nvPr>
            <p:ph type="title"/>
          </p:nvPr>
        </p:nvSpPr>
        <p:spPr>
          <a:xfrm>
            <a:off x="0" y="6330950"/>
            <a:ext cx="1560513" cy="527050"/>
          </a:xfrm>
        </p:spPr>
        <p:txBody>
          <a:bodyPr/>
          <a:lstStyle/>
          <a:p>
            <a:pPr algn="l"/>
            <a:r>
              <a:rPr lang="en-US" sz="2400" smtClean="0">
                <a:latin typeface="Times New Roman" pitchFamily="18" charset="0"/>
                <a:ea typeface="ＭＳ Ｐゴシック" charset="-128"/>
                <a:cs typeface="Times New Roman" pitchFamily="18" charset="0"/>
              </a:rPr>
              <a:t>Fig. 3.13</a:t>
            </a:r>
          </a:p>
        </p:txBody>
      </p:sp>
      <p:pic>
        <p:nvPicPr>
          <p:cNvPr id="5124" name="Picture 3" descr="Picture 3 18-04-2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09700"/>
            <a:ext cx="91440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551363" y="1409700"/>
            <a:ext cx="412750" cy="43688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p:cNvSpPr/>
          <p:nvPr/>
        </p:nvSpPr>
        <p:spPr>
          <a:xfrm>
            <a:off x="4703763" y="1681163"/>
            <a:ext cx="4440237" cy="1778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018919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915988"/>
            <a:ext cx="215265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F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925513"/>
            <a:ext cx="3871912"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 descr="F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6975" y="915988"/>
            <a:ext cx="2543175"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3"/>
          <p:cNvSpPr txBox="1">
            <a:spLocks noChangeArrowheads="1"/>
          </p:cNvSpPr>
          <p:nvPr/>
        </p:nvSpPr>
        <p:spPr bwMode="auto">
          <a:xfrm>
            <a:off x="0" y="147638"/>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400" i="1">
                <a:latin typeface="Times New Roman" pitchFamily="18" charset="0"/>
              </a:rPr>
              <a:t>Arabidopsis thaliana</a:t>
            </a:r>
          </a:p>
        </p:txBody>
      </p:sp>
      <p:sp>
        <p:nvSpPr>
          <p:cNvPr id="6150" name="Rectangle 5"/>
          <p:cNvSpPr>
            <a:spLocks noChangeArrowheads="1"/>
          </p:cNvSpPr>
          <p:nvPr/>
        </p:nvSpPr>
        <p:spPr bwMode="auto">
          <a:xfrm>
            <a:off x="0" y="6488113"/>
            <a:ext cx="1249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4.17</a:t>
            </a:r>
          </a:p>
        </p:txBody>
      </p:sp>
      <p:cxnSp>
        <p:nvCxnSpPr>
          <p:cNvPr id="6" name="Straight Arrow Connector 5"/>
          <p:cNvCxnSpPr/>
          <p:nvPr/>
        </p:nvCxnSpPr>
        <p:spPr>
          <a:xfrm rot="5400000" flipH="1" flipV="1">
            <a:off x="7381082" y="2121694"/>
            <a:ext cx="414337" cy="3175"/>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6152" name="TextBox 6"/>
          <p:cNvSpPr txBox="1">
            <a:spLocks noChangeArrowheads="1"/>
          </p:cNvSpPr>
          <p:nvPr/>
        </p:nvSpPr>
        <p:spPr bwMode="auto">
          <a:xfrm>
            <a:off x="5762625" y="5008563"/>
            <a:ext cx="3243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r>
              <a:rPr lang="en-US" sz="2000">
                <a:latin typeface="Times New Roman" pitchFamily="18" charset="0"/>
                <a:cs typeface="Times New Roman" pitchFamily="18" charset="0"/>
              </a:rPr>
              <a:t>Yellow arrow indicates direction of pollen movement</a:t>
            </a:r>
          </a:p>
        </p:txBody>
      </p:sp>
      <p:cxnSp>
        <p:nvCxnSpPr>
          <p:cNvPr id="9" name="Straight Arrow Connector 8"/>
          <p:cNvCxnSpPr/>
          <p:nvPr/>
        </p:nvCxnSpPr>
        <p:spPr>
          <a:xfrm>
            <a:off x="3471863" y="1368425"/>
            <a:ext cx="4076700" cy="547688"/>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686425" y="2425700"/>
            <a:ext cx="1785938" cy="908050"/>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07433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0" y="147638"/>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400">
                <a:latin typeface="Times New Roman" pitchFamily="18" charset="0"/>
                <a:cs typeface="Times New Roman" pitchFamily="18" charset="0"/>
              </a:rPr>
              <a:t>Insect pollination of </a:t>
            </a:r>
            <a:r>
              <a:rPr lang="en-US" sz="4400" i="1">
                <a:latin typeface="Times New Roman" pitchFamily="18" charset="0"/>
                <a:cs typeface="Times New Roman" pitchFamily="18" charset="0"/>
              </a:rPr>
              <a:t>Arabidopsis</a:t>
            </a:r>
            <a:endParaRPr lang="en-US" sz="4400" i="1">
              <a:latin typeface="Times New Roman" pitchFamily="18" charset="0"/>
            </a:endParaRPr>
          </a:p>
        </p:txBody>
      </p:sp>
      <p:sp>
        <p:nvSpPr>
          <p:cNvPr id="7171" name="Rectangle 5"/>
          <p:cNvSpPr>
            <a:spLocks noChangeArrowheads="1"/>
          </p:cNvSpPr>
          <p:nvPr/>
        </p:nvSpPr>
        <p:spPr bwMode="auto">
          <a:xfrm>
            <a:off x="0" y="6488113"/>
            <a:ext cx="1306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4.18 </a:t>
            </a:r>
          </a:p>
        </p:txBody>
      </p:sp>
      <p:pic>
        <p:nvPicPr>
          <p:cNvPr id="7172" name="Picture 4" descr="figure4_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 y="874713"/>
            <a:ext cx="7820025"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4105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3"/>
          <p:cNvSpPr txBox="1">
            <a:spLocks noChangeArrowheads="1"/>
          </p:cNvSpPr>
          <p:nvPr/>
        </p:nvSpPr>
        <p:spPr bwMode="auto">
          <a:xfrm>
            <a:off x="0" y="0"/>
            <a:ext cx="3860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3600">
                <a:latin typeface="Times New Roman" pitchFamily="18" charset="0"/>
                <a:cs typeface="Times New Roman" pitchFamily="18" charset="0"/>
              </a:rPr>
              <a:t>The plant flower pistil, with steps involved in pollination and fertilization </a:t>
            </a:r>
            <a:endParaRPr lang="en-US" sz="3600">
              <a:latin typeface="Times New Roman" pitchFamily="18" charset="0"/>
            </a:endParaRPr>
          </a:p>
        </p:txBody>
      </p:sp>
      <p:sp>
        <p:nvSpPr>
          <p:cNvPr id="10243" name="Rectangle 5"/>
          <p:cNvSpPr>
            <a:spLocks noChangeArrowheads="1"/>
          </p:cNvSpPr>
          <p:nvPr/>
        </p:nvSpPr>
        <p:spPr bwMode="auto">
          <a:xfrm>
            <a:off x="0" y="6488113"/>
            <a:ext cx="1249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4.19</a:t>
            </a:r>
          </a:p>
        </p:txBody>
      </p:sp>
      <p:grpSp>
        <p:nvGrpSpPr>
          <p:cNvPr id="10244" name="Group 42"/>
          <p:cNvGrpSpPr>
            <a:grpSpLocks/>
          </p:cNvGrpSpPr>
          <p:nvPr/>
        </p:nvGrpSpPr>
        <p:grpSpPr bwMode="auto">
          <a:xfrm>
            <a:off x="3646488" y="66675"/>
            <a:ext cx="5408612" cy="6421438"/>
            <a:chOff x="-119718" y="-12144"/>
            <a:chExt cx="5408132" cy="6805057"/>
          </a:xfrm>
        </p:grpSpPr>
        <p:pic>
          <p:nvPicPr>
            <p:cNvPr id="1024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18" y="-12144"/>
              <a:ext cx="5408132" cy="680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537449" y="941742"/>
              <a:ext cx="1201630" cy="857992"/>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 name="Straight Arrow Connector 5"/>
            <p:cNvCxnSpPr/>
            <p:nvPr/>
          </p:nvCxnSpPr>
          <p:spPr>
            <a:xfrm flipV="1">
              <a:off x="1451768" y="522839"/>
              <a:ext cx="827014" cy="417220"/>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6200000" flipH="1">
              <a:off x="3037665" y="773219"/>
              <a:ext cx="1401387" cy="1058769"/>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a:off x="4320918" y="2499634"/>
              <a:ext cx="196833" cy="1588"/>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0800000" flipV="1">
              <a:off x="1031117" y="3100181"/>
              <a:ext cx="3387424" cy="2937362"/>
            </a:xfrm>
            <a:prstGeom prst="bentConnector3">
              <a:avLst>
                <a:gd name="adj1" fmla="val -547"/>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0800000" flipV="1">
              <a:off x="2278781" y="3073264"/>
              <a:ext cx="1654028" cy="49797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1031117" y="5046646"/>
              <a:ext cx="1044482" cy="65779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a:off x="2423231" y="1828334"/>
              <a:ext cx="1509578" cy="26076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5400000">
              <a:off x="2007585" y="1166334"/>
              <a:ext cx="863040"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0245" name="TextBox 28"/>
          <p:cNvSpPr txBox="1">
            <a:spLocks noChangeArrowheads="1"/>
          </p:cNvSpPr>
          <p:nvPr/>
        </p:nvSpPr>
        <p:spPr bwMode="auto">
          <a:xfrm>
            <a:off x="434975" y="3448050"/>
            <a:ext cx="26289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2400">
                <a:solidFill>
                  <a:srgbClr val="0070C0"/>
                </a:solidFill>
                <a:latin typeface="Times New Roman" pitchFamily="18" charset="0"/>
                <a:cs typeface="Times New Roman" pitchFamily="18" charset="0"/>
              </a:rPr>
              <a:t>Follow steps using purple arrows.  Red arrows point to where steps occur.</a:t>
            </a:r>
          </a:p>
        </p:txBody>
      </p:sp>
      <p:sp>
        <p:nvSpPr>
          <p:cNvPr id="10246" name="Rectangle 1"/>
          <p:cNvSpPr>
            <a:spLocks noChangeArrowheads="1"/>
          </p:cNvSpPr>
          <p:nvPr/>
        </p:nvSpPr>
        <p:spPr bwMode="auto">
          <a:xfrm>
            <a:off x="1617663" y="5886450"/>
            <a:ext cx="7202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Times New Roman" pitchFamily="18" charset="0"/>
                <a:cs typeface="Times New Roman" pitchFamily="18" charset="0"/>
                <a:hlinkClick r:id="rId4"/>
              </a:rPr>
              <a:t>http://www.bio.davidson.edu/people/macampbell/111/ISB_Book/497_2007_64_MOESM1_ESM.mov</a:t>
            </a:r>
            <a:r>
              <a:rPr lang="en-US">
                <a:latin typeface="Times New Roman" pitchFamily="18" charset="0"/>
                <a:cs typeface="Times New Roman" pitchFamily="18" charset="0"/>
              </a:rPr>
              <a:t> </a:t>
            </a:r>
          </a:p>
        </p:txBody>
      </p:sp>
    </p:spTree>
    <p:extLst>
      <p:ext uri="{BB962C8B-B14F-4D97-AF65-F5344CB8AC3E}">
        <p14:creationId xmlns:p14="http://schemas.microsoft.com/office/powerpoint/2010/main" val="31285257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p:cNvSpPr txBox="1">
            <a:spLocks noChangeArrowheads="1"/>
          </p:cNvSpPr>
          <p:nvPr/>
        </p:nvSpPr>
        <p:spPr bwMode="auto">
          <a:xfrm>
            <a:off x="0" y="147638"/>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400">
                <a:latin typeface="Times New Roman" pitchFamily="18" charset="0"/>
                <a:cs typeface="Times New Roman" pitchFamily="18" charset="0"/>
              </a:rPr>
              <a:t>Pollen grains of different plant species</a:t>
            </a:r>
            <a:endParaRPr lang="en-US" sz="4400">
              <a:latin typeface="Times New Roman" pitchFamily="18" charset="0"/>
            </a:endParaRPr>
          </a:p>
        </p:txBody>
      </p:sp>
      <p:sp>
        <p:nvSpPr>
          <p:cNvPr id="11267" name="Rectangle 5"/>
          <p:cNvSpPr>
            <a:spLocks noChangeArrowheads="1"/>
          </p:cNvSpPr>
          <p:nvPr/>
        </p:nvSpPr>
        <p:spPr bwMode="auto">
          <a:xfrm>
            <a:off x="0" y="6488113"/>
            <a:ext cx="1306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4.20 </a:t>
            </a:r>
          </a:p>
        </p:txBody>
      </p:sp>
      <p:sp>
        <p:nvSpPr>
          <p:cNvPr id="11268" name="TextBox 4"/>
          <p:cNvSpPr txBox="1">
            <a:spLocks noChangeArrowheads="1"/>
          </p:cNvSpPr>
          <p:nvPr/>
        </p:nvSpPr>
        <p:spPr bwMode="auto">
          <a:xfrm>
            <a:off x="0" y="1949450"/>
            <a:ext cx="19018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2400">
                <a:solidFill>
                  <a:srgbClr val="0070C0"/>
                </a:solidFill>
                <a:latin typeface="Times New Roman" pitchFamily="18" charset="0"/>
                <a:cs typeface="Times New Roman" pitchFamily="18" charset="0"/>
              </a:rPr>
              <a:t>Compare and contrast pollen</a:t>
            </a:r>
          </a:p>
        </p:txBody>
      </p:sp>
      <p:pic>
        <p:nvPicPr>
          <p:cNvPr id="11269" name="Picture 4" descr="Fig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538" y="906463"/>
            <a:ext cx="28384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3" descr="Fig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988" y="915988"/>
            <a:ext cx="29718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 descr="F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7538" y="3497263"/>
            <a:ext cx="29146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 descr="Fi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2663" y="3497263"/>
            <a:ext cx="29051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92947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0" y="147638"/>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400">
                <a:latin typeface="Times New Roman" pitchFamily="18" charset="0"/>
                <a:cs typeface="Times New Roman" pitchFamily="18" charset="0"/>
              </a:rPr>
              <a:t>Diversity in plant stigmas</a:t>
            </a:r>
            <a:endParaRPr lang="en-US" sz="4400">
              <a:latin typeface="Times New Roman" pitchFamily="18" charset="0"/>
            </a:endParaRPr>
          </a:p>
        </p:txBody>
      </p:sp>
      <p:sp>
        <p:nvSpPr>
          <p:cNvPr id="16387" name="Rectangle 5"/>
          <p:cNvSpPr>
            <a:spLocks noChangeArrowheads="1"/>
          </p:cNvSpPr>
          <p:nvPr/>
        </p:nvSpPr>
        <p:spPr bwMode="auto">
          <a:xfrm>
            <a:off x="0" y="6488113"/>
            <a:ext cx="1306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4.21 </a:t>
            </a:r>
            <a:endParaRPr lang="en-US" dirty="0">
              <a:latin typeface="Times New Roman" pitchFamily="18" charset="0"/>
              <a:cs typeface="Times New Roman" pitchFamily="18" charset="0"/>
            </a:endParaRPr>
          </a:p>
        </p:txBody>
      </p:sp>
      <p:sp>
        <p:nvSpPr>
          <p:cNvPr id="16388" name="TextBox 4"/>
          <p:cNvSpPr txBox="1">
            <a:spLocks noChangeArrowheads="1"/>
          </p:cNvSpPr>
          <p:nvPr/>
        </p:nvSpPr>
        <p:spPr bwMode="auto">
          <a:xfrm>
            <a:off x="0" y="1949450"/>
            <a:ext cx="16430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2400">
                <a:solidFill>
                  <a:srgbClr val="0070C0"/>
                </a:solidFill>
                <a:latin typeface="Times New Roman" pitchFamily="18" charset="0"/>
                <a:cs typeface="Times New Roman" pitchFamily="18" charset="0"/>
              </a:rPr>
              <a:t>Compare and contrast stigmas</a:t>
            </a:r>
          </a:p>
        </p:txBody>
      </p:sp>
      <p:pic>
        <p:nvPicPr>
          <p:cNvPr id="16389" name="Picture 4"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903288"/>
            <a:ext cx="3551238"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Fig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0488" y="915988"/>
            <a:ext cx="39624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2" descr="Fig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3063" y="3719513"/>
            <a:ext cx="3487737"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 descr="Fig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388" y="3732213"/>
            <a:ext cx="4011612"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66402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0" y="65088"/>
            <a:ext cx="84883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400">
                <a:latin typeface="Times New Roman" pitchFamily="18" charset="0"/>
                <a:cs typeface="Times New Roman" pitchFamily="18" charset="0"/>
              </a:rPr>
              <a:t>Pollen adhesion to </a:t>
            </a:r>
            <a:r>
              <a:rPr lang="en-US" sz="4400" i="1">
                <a:latin typeface="Times New Roman" pitchFamily="18" charset="0"/>
                <a:cs typeface="Times New Roman" pitchFamily="18" charset="0"/>
              </a:rPr>
              <a:t>Arabidopsis</a:t>
            </a:r>
            <a:r>
              <a:rPr lang="en-US" sz="4400">
                <a:latin typeface="Times New Roman" pitchFamily="18" charset="0"/>
                <a:cs typeface="Times New Roman" pitchFamily="18" charset="0"/>
              </a:rPr>
              <a:t> stigmas</a:t>
            </a:r>
            <a:endParaRPr lang="en-US" sz="4400">
              <a:latin typeface="Times New Roman" pitchFamily="18" charset="0"/>
            </a:endParaRPr>
          </a:p>
        </p:txBody>
      </p:sp>
      <p:sp>
        <p:nvSpPr>
          <p:cNvPr id="22531" name="Rectangle 5"/>
          <p:cNvSpPr>
            <a:spLocks noChangeArrowheads="1"/>
          </p:cNvSpPr>
          <p:nvPr/>
        </p:nvSpPr>
        <p:spPr bwMode="auto">
          <a:xfrm>
            <a:off x="0" y="6488113"/>
            <a:ext cx="19159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4.22a and b</a:t>
            </a:r>
            <a:endParaRPr lang="en-US" dirty="0">
              <a:latin typeface="Times New Roman" pitchFamily="18" charset="0"/>
              <a:cs typeface="Times New Roman" pitchFamily="18" charset="0"/>
            </a:endParaRPr>
          </a:p>
        </p:txBody>
      </p:sp>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2471738"/>
            <a:ext cx="89725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5"/>
          <p:cNvSpPr txBox="1">
            <a:spLocks noChangeArrowheads="1"/>
          </p:cNvSpPr>
          <p:nvPr/>
        </p:nvSpPr>
        <p:spPr bwMode="auto">
          <a:xfrm>
            <a:off x="347663" y="1657350"/>
            <a:ext cx="37750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2400" i="1">
                <a:solidFill>
                  <a:srgbClr val="0070C0"/>
                </a:solidFill>
                <a:latin typeface="Times New Roman" pitchFamily="18" charset="0"/>
                <a:cs typeface="Times New Roman" pitchFamily="18" charset="0"/>
              </a:rPr>
              <a:t>Arabidopsis</a:t>
            </a:r>
            <a:r>
              <a:rPr lang="en-US" sz="2400">
                <a:solidFill>
                  <a:srgbClr val="0070C0"/>
                </a:solidFill>
                <a:latin typeface="Times New Roman" pitchFamily="18" charset="0"/>
                <a:cs typeface="Times New Roman" pitchFamily="18" charset="0"/>
              </a:rPr>
              <a:t> pollen adhering to </a:t>
            </a:r>
            <a:r>
              <a:rPr lang="en-US" sz="2400" i="1">
                <a:solidFill>
                  <a:srgbClr val="0070C0"/>
                </a:solidFill>
                <a:latin typeface="Times New Roman" pitchFamily="18" charset="0"/>
                <a:cs typeface="Times New Roman" pitchFamily="18" charset="0"/>
              </a:rPr>
              <a:t>Arabidopsis</a:t>
            </a:r>
            <a:r>
              <a:rPr lang="en-US" sz="2400">
                <a:solidFill>
                  <a:srgbClr val="0070C0"/>
                </a:solidFill>
                <a:latin typeface="Times New Roman" pitchFamily="18" charset="0"/>
                <a:cs typeface="Times New Roman" pitchFamily="18" charset="0"/>
              </a:rPr>
              <a:t> stigma</a:t>
            </a:r>
          </a:p>
        </p:txBody>
      </p:sp>
      <p:sp>
        <p:nvSpPr>
          <p:cNvPr id="22534" name="TextBox 6"/>
          <p:cNvSpPr txBox="1">
            <a:spLocks noChangeArrowheads="1"/>
          </p:cNvSpPr>
          <p:nvPr/>
        </p:nvSpPr>
        <p:spPr bwMode="auto">
          <a:xfrm>
            <a:off x="4687888" y="1665288"/>
            <a:ext cx="4378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2400">
                <a:solidFill>
                  <a:srgbClr val="0070C0"/>
                </a:solidFill>
                <a:latin typeface="Times New Roman" pitchFamily="18" charset="0"/>
                <a:cs typeface="Times New Roman" pitchFamily="18" charset="0"/>
              </a:rPr>
              <a:t>A petunia pollen grain on </a:t>
            </a:r>
            <a:r>
              <a:rPr lang="en-US" sz="2400" i="1">
                <a:solidFill>
                  <a:srgbClr val="0070C0"/>
                </a:solidFill>
                <a:latin typeface="Times New Roman" pitchFamily="18" charset="0"/>
                <a:cs typeface="Times New Roman" pitchFamily="18" charset="0"/>
              </a:rPr>
              <a:t>Arabidopsis</a:t>
            </a:r>
            <a:r>
              <a:rPr lang="en-US" sz="2400">
                <a:solidFill>
                  <a:srgbClr val="0070C0"/>
                </a:solidFill>
                <a:latin typeface="Times New Roman" pitchFamily="18" charset="0"/>
                <a:cs typeface="Times New Roman" pitchFamily="18" charset="0"/>
              </a:rPr>
              <a:t> stigma after washing</a:t>
            </a:r>
          </a:p>
        </p:txBody>
      </p:sp>
      <p:sp>
        <p:nvSpPr>
          <p:cNvPr id="7" name="TextBox 6"/>
          <p:cNvSpPr txBox="1"/>
          <p:nvPr/>
        </p:nvSpPr>
        <p:spPr>
          <a:xfrm>
            <a:off x="76200" y="5192713"/>
            <a:ext cx="966788" cy="400050"/>
          </a:xfrm>
          <a:prstGeom prst="rect">
            <a:avLst/>
          </a:prstGeom>
          <a:noFill/>
        </p:spPr>
        <p:txBody>
          <a:bodyPr wrap="none">
            <a:spAutoFit/>
          </a:bodyPr>
          <a:lstStyle/>
          <a:p>
            <a:pPr>
              <a:defRPr/>
            </a:pPr>
            <a:r>
              <a:rPr lang="en-US" sz="2000" dirty="0">
                <a:solidFill>
                  <a:schemeClr val="accent4">
                    <a:lumMod val="75000"/>
                  </a:schemeClr>
                </a:solidFill>
                <a:latin typeface="Times New Roman" pitchFamily="18" charset="0"/>
                <a:ea typeface="ＭＳ Ｐゴシック"/>
                <a:cs typeface="Times New Roman" pitchFamily="18" charset="0"/>
              </a:rPr>
              <a:t>0.5 mm</a:t>
            </a:r>
          </a:p>
        </p:txBody>
      </p:sp>
    </p:spTree>
    <p:extLst>
      <p:ext uri="{BB962C8B-B14F-4D97-AF65-F5344CB8AC3E}">
        <p14:creationId xmlns:p14="http://schemas.microsoft.com/office/powerpoint/2010/main" val="9001095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0" y="7938"/>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000">
                <a:latin typeface="Times New Roman" pitchFamily="18" charset="0"/>
                <a:cs typeface="Times New Roman" pitchFamily="18" charset="0"/>
              </a:rPr>
              <a:t>Adhesion of various species of pollen to </a:t>
            </a:r>
            <a:r>
              <a:rPr lang="en-US" sz="4000" i="1">
                <a:latin typeface="Times New Roman" pitchFamily="18" charset="0"/>
                <a:cs typeface="Times New Roman" pitchFamily="18" charset="0"/>
              </a:rPr>
              <a:t>Arabidopsis</a:t>
            </a:r>
            <a:r>
              <a:rPr lang="en-US" sz="4000">
                <a:latin typeface="Times New Roman" pitchFamily="18" charset="0"/>
                <a:cs typeface="Times New Roman" pitchFamily="18" charset="0"/>
              </a:rPr>
              <a:t> stigmas</a:t>
            </a:r>
            <a:endParaRPr lang="en-US" sz="4000">
              <a:latin typeface="Times New Roman" pitchFamily="18" charset="0"/>
            </a:endParaRPr>
          </a:p>
        </p:txBody>
      </p:sp>
      <p:sp>
        <p:nvSpPr>
          <p:cNvPr id="23555" name="Rectangle 5"/>
          <p:cNvSpPr>
            <a:spLocks noChangeArrowheads="1"/>
          </p:cNvSpPr>
          <p:nvPr/>
        </p:nvSpPr>
        <p:spPr bwMode="auto">
          <a:xfrm>
            <a:off x="0" y="6488113"/>
            <a:ext cx="19159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4.22c and d</a:t>
            </a:r>
            <a:endParaRPr lang="en-US" dirty="0">
              <a:latin typeface="Times New Roman" pitchFamily="18" charset="0"/>
              <a:cs typeface="Times New Roman" pitchFamily="18" charset="0"/>
            </a:endParaRPr>
          </a:p>
        </p:txBody>
      </p:sp>
      <p:grpSp>
        <p:nvGrpSpPr>
          <p:cNvPr id="23556" name="Group 7"/>
          <p:cNvGrpSpPr>
            <a:grpSpLocks/>
          </p:cNvGrpSpPr>
          <p:nvPr/>
        </p:nvGrpSpPr>
        <p:grpSpPr bwMode="auto">
          <a:xfrm>
            <a:off x="655638" y="1255713"/>
            <a:ext cx="8050212" cy="5145087"/>
            <a:chOff x="655089" y="864022"/>
            <a:chExt cx="8051502" cy="5144617"/>
          </a:xfrm>
        </p:grpSpPr>
        <p:pic>
          <p:nvPicPr>
            <p:cNvPr id="235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89" y="864022"/>
              <a:ext cx="8037855" cy="457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7666" y="5221908"/>
              <a:ext cx="6058925" cy="78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7" name="TextBox 9"/>
          <p:cNvSpPr txBox="1">
            <a:spLocks noChangeArrowheads="1"/>
          </p:cNvSpPr>
          <p:nvPr/>
        </p:nvSpPr>
        <p:spPr bwMode="auto">
          <a:xfrm>
            <a:off x="6002338" y="4406900"/>
            <a:ext cx="3044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2400">
                <a:solidFill>
                  <a:srgbClr val="FF0000"/>
                </a:solidFill>
                <a:latin typeface="Times New Roman" pitchFamily="18" charset="0"/>
                <a:cs typeface="Times New Roman" pitchFamily="18" charset="0"/>
              </a:rPr>
              <a:t>Pollen grains adhering to stigmas after washing with buffer</a:t>
            </a:r>
          </a:p>
        </p:txBody>
      </p:sp>
    </p:spTree>
    <p:extLst>
      <p:ext uri="{BB962C8B-B14F-4D97-AF65-F5344CB8AC3E}">
        <p14:creationId xmlns:p14="http://schemas.microsoft.com/office/powerpoint/2010/main" val="294933242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p:cNvSpPr txBox="1">
            <a:spLocks noChangeArrowheads="1"/>
          </p:cNvSpPr>
          <p:nvPr/>
        </p:nvSpPr>
        <p:spPr bwMode="auto">
          <a:xfrm>
            <a:off x="5186363" y="147638"/>
            <a:ext cx="3957637"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400">
                <a:latin typeface="Times New Roman" pitchFamily="18" charset="0"/>
              </a:rPr>
              <a:t>Adhesion assays on </a:t>
            </a:r>
            <a:r>
              <a:rPr lang="en-US" sz="4400" i="1">
                <a:latin typeface="Times New Roman" pitchFamily="18" charset="0"/>
              </a:rPr>
              <a:t>Arabidopsis</a:t>
            </a:r>
          </a:p>
        </p:txBody>
      </p:sp>
      <p:sp>
        <p:nvSpPr>
          <p:cNvPr id="25603" name="Rectangle 5"/>
          <p:cNvSpPr>
            <a:spLocks noChangeArrowheads="1"/>
          </p:cNvSpPr>
          <p:nvPr/>
        </p:nvSpPr>
        <p:spPr bwMode="auto">
          <a:xfrm>
            <a:off x="0" y="6488113"/>
            <a:ext cx="1306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4.23 </a:t>
            </a:r>
          </a:p>
        </p:txBody>
      </p:sp>
      <p:pic>
        <p:nvPicPr>
          <p:cNvPr id="25604" name="Picture 4" descr="fig_4-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86363"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8308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3"/>
          <p:cNvSpPr txBox="1">
            <a:spLocks noChangeArrowheads="1"/>
          </p:cNvSpPr>
          <p:nvPr/>
        </p:nvSpPr>
        <p:spPr bwMode="auto">
          <a:xfrm>
            <a:off x="0" y="147638"/>
            <a:ext cx="9144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n-US" sz="4400">
                <a:latin typeface="Times New Roman" pitchFamily="18" charset="0"/>
              </a:rPr>
              <a:t>Are ovules important in signaling and guiding pollen tube growth? IQ 46</a:t>
            </a:r>
          </a:p>
        </p:txBody>
      </p:sp>
      <p:sp>
        <p:nvSpPr>
          <p:cNvPr id="32771" name="Rectangle 5"/>
          <p:cNvSpPr>
            <a:spLocks noChangeArrowheads="1"/>
          </p:cNvSpPr>
          <p:nvPr/>
        </p:nvSpPr>
        <p:spPr bwMode="auto">
          <a:xfrm>
            <a:off x="0" y="6488113"/>
            <a:ext cx="109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Table 4.4 </a:t>
            </a:r>
          </a:p>
        </p:txBody>
      </p:sp>
      <p:graphicFrame>
        <p:nvGraphicFramePr>
          <p:cNvPr id="4" name="Table 3"/>
          <p:cNvGraphicFramePr>
            <a:graphicFrameLocks noGrp="1"/>
          </p:cNvGraphicFramePr>
          <p:nvPr/>
        </p:nvGraphicFramePr>
        <p:xfrm>
          <a:off x="300038" y="1651000"/>
          <a:ext cx="8461374" cy="2089150"/>
        </p:xfrm>
        <a:graphic>
          <a:graphicData uri="http://schemas.openxmlformats.org/drawingml/2006/table">
            <a:tbl>
              <a:tblPr/>
              <a:tblGrid>
                <a:gridCol w="2820458"/>
                <a:gridCol w="2820458"/>
                <a:gridCol w="2820458"/>
              </a:tblGrid>
              <a:tr h="1126874">
                <a:tc>
                  <a:txBody>
                    <a:bodyPr/>
                    <a:lstStyle/>
                    <a:p>
                      <a:pPr marL="0" marR="0">
                        <a:lnSpc>
                          <a:spcPct val="150000"/>
                        </a:lnSpc>
                        <a:spcBef>
                          <a:spcPts val="0"/>
                        </a:spcBef>
                        <a:spcAft>
                          <a:spcPts val="0"/>
                        </a:spcAft>
                      </a:pPr>
                      <a:r>
                        <a:rPr lang="en-US" sz="1800" dirty="0" smtClean="0">
                          <a:latin typeface="Times New Roman"/>
                          <a:ea typeface="Times New Roman"/>
                          <a:cs typeface="Times New Roman"/>
                        </a:rPr>
                        <a:t>Observed values</a:t>
                      </a:r>
                      <a:endParaRPr lang="en-US" sz="1800" dirty="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a:latin typeface="Times New Roman"/>
                          <a:ea typeface="Times New Roman"/>
                          <a:cs typeface="Times New Roman"/>
                        </a:rPr>
                        <a:t>Ovule </a:t>
                      </a:r>
                      <a:r>
                        <a:rPr lang="en-US" sz="1800" b="1" u="sng">
                          <a:latin typeface="Times New Roman"/>
                          <a:ea typeface="Times New Roman"/>
                          <a:cs typeface="Times New Roman"/>
                        </a:rPr>
                        <a:t>with</a:t>
                      </a:r>
                      <a:r>
                        <a:rPr lang="en-US" sz="1800" b="1">
                          <a:latin typeface="Times New Roman"/>
                          <a:ea typeface="Times New Roman"/>
                          <a:cs typeface="Times New Roman"/>
                        </a:rPr>
                        <a:t> associated pollen tube after 20 hours</a:t>
                      </a:r>
                      <a:endParaRPr lang="en-US" sz="120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a:latin typeface="Times New Roman"/>
                          <a:ea typeface="Times New Roman"/>
                          <a:cs typeface="Times New Roman"/>
                        </a:rPr>
                        <a:t>Ovule </a:t>
                      </a:r>
                      <a:r>
                        <a:rPr lang="en-US" sz="1800" b="1" u="sng">
                          <a:latin typeface="Times New Roman"/>
                          <a:ea typeface="Times New Roman"/>
                          <a:cs typeface="Times New Roman"/>
                        </a:rPr>
                        <a:t>without</a:t>
                      </a:r>
                      <a:r>
                        <a:rPr lang="en-US" sz="1800" b="1">
                          <a:latin typeface="Times New Roman"/>
                          <a:ea typeface="Times New Roman"/>
                          <a:cs typeface="Times New Roman"/>
                        </a:rPr>
                        <a:t> associated pollen tube after 20 hours</a:t>
                      </a:r>
                      <a:endParaRPr lang="en-US" sz="120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1138">
                <a:tc>
                  <a:txBody>
                    <a:bodyPr/>
                    <a:lstStyle/>
                    <a:p>
                      <a:pPr marL="0" marR="0">
                        <a:lnSpc>
                          <a:spcPct val="150000"/>
                        </a:lnSpc>
                        <a:spcBef>
                          <a:spcPts val="0"/>
                        </a:spcBef>
                        <a:spcAft>
                          <a:spcPts val="0"/>
                        </a:spcAft>
                      </a:pPr>
                      <a:r>
                        <a:rPr lang="en-US" sz="1800">
                          <a:latin typeface="Times New Roman"/>
                          <a:ea typeface="Times New Roman"/>
                          <a:cs typeface="Times New Roman"/>
                        </a:rPr>
                        <a:t>Normal ovule</a:t>
                      </a:r>
                      <a:endParaRPr lang="en-US" sz="120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124</a:t>
                      </a:r>
                      <a:endParaRPr lang="en-US" sz="120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60</a:t>
                      </a:r>
                      <a:endParaRPr lang="en-US" sz="120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481138">
                <a:tc>
                  <a:txBody>
                    <a:bodyPr/>
                    <a:lstStyle/>
                    <a:p>
                      <a:pPr marL="0" marR="0">
                        <a:lnSpc>
                          <a:spcPct val="150000"/>
                        </a:lnSpc>
                        <a:spcBef>
                          <a:spcPts val="0"/>
                        </a:spcBef>
                        <a:spcAft>
                          <a:spcPts val="0"/>
                        </a:spcAft>
                      </a:pPr>
                      <a:r>
                        <a:rPr lang="en-US" sz="1800" dirty="0">
                          <a:latin typeface="Times New Roman"/>
                          <a:ea typeface="Times New Roman"/>
                          <a:cs typeface="Times New Roman"/>
                        </a:rPr>
                        <a:t>Abnormal ovule</a:t>
                      </a:r>
                      <a:endParaRPr lang="en-US" sz="1200" dirty="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a:latin typeface="Times New Roman"/>
                          <a:ea typeface="Times New Roman"/>
                          <a:cs typeface="Times New Roman"/>
                        </a:rPr>
                        <a:t>0</a:t>
                      </a:r>
                      <a:endParaRPr lang="en-US" sz="1200" dirty="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a:latin typeface="Times New Roman"/>
                          <a:ea typeface="Times New Roman"/>
                          <a:cs typeface="Times New Roman"/>
                        </a:rPr>
                        <a:t>189</a:t>
                      </a:r>
                      <a:endParaRPr lang="en-US" sz="1200" dirty="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nvGraphicFramePr>
        <p:xfrm>
          <a:off x="300038" y="3916363"/>
          <a:ext cx="8461374" cy="2200275"/>
        </p:xfrm>
        <a:graphic>
          <a:graphicData uri="http://schemas.openxmlformats.org/drawingml/2006/table">
            <a:tbl>
              <a:tblPr/>
              <a:tblGrid>
                <a:gridCol w="2820458"/>
                <a:gridCol w="2820458"/>
                <a:gridCol w="2820458"/>
              </a:tblGrid>
              <a:tr h="1186815">
                <a:tc>
                  <a:txBody>
                    <a:bodyPr/>
                    <a:lstStyle/>
                    <a:p>
                      <a:pPr marL="0" marR="0">
                        <a:lnSpc>
                          <a:spcPct val="150000"/>
                        </a:lnSpc>
                        <a:spcBef>
                          <a:spcPts val="0"/>
                        </a:spcBef>
                        <a:spcAft>
                          <a:spcPts val="0"/>
                        </a:spcAft>
                      </a:pPr>
                      <a:r>
                        <a:rPr lang="en-US" sz="1800" dirty="0" smtClean="0">
                          <a:latin typeface="Times New Roman"/>
                          <a:ea typeface="Times New Roman"/>
                          <a:cs typeface="Times New Roman"/>
                        </a:rPr>
                        <a:t>Expected values</a:t>
                      </a:r>
                      <a:endParaRPr lang="en-US" sz="1800" dirty="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dirty="0">
                          <a:latin typeface="Times New Roman"/>
                          <a:ea typeface="Times New Roman"/>
                          <a:cs typeface="Times New Roman"/>
                        </a:rPr>
                        <a:t>Ovule </a:t>
                      </a:r>
                      <a:r>
                        <a:rPr lang="en-US" sz="1800" b="1" u="sng" dirty="0">
                          <a:latin typeface="Times New Roman"/>
                          <a:ea typeface="Times New Roman"/>
                          <a:cs typeface="Times New Roman"/>
                        </a:rPr>
                        <a:t>with</a:t>
                      </a:r>
                      <a:r>
                        <a:rPr lang="en-US" sz="1800" b="1" dirty="0">
                          <a:latin typeface="Times New Roman"/>
                          <a:ea typeface="Times New Roman"/>
                          <a:cs typeface="Times New Roman"/>
                        </a:rPr>
                        <a:t> associated pollen tube after 20 hours</a:t>
                      </a:r>
                      <a:endParaRPr lang="en-US" sz="1200" dirty="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a:latin typeface="Times New Roman"/>
                          <a:ea typeface="Times New Roman"/>
                          <a:cs typeface="Times New Roman"/>
                        </a:rPr>
                        <a:t>Ovule </a:t>
                      </a:r>
                      <a:r>
                        <a:rPr lang="en-US" sz="1800" b="1" u="sng">
                          <a:latin typeface="Times New Roman"/>
                          <a:ea typeface="Times New Roman"/>
                          <a:cs typeface="Times New Roman"/>
                        </a:rPr>
                        <a:t>without</a:t>
                      </a:r>
                      <a:r>
                        <a:rPr lang="en-US" sz="1800" b="1">
                          <a:latin typeface="Times New Roman"/>
                          <a:ea typeface="Times New Roman"/>
                          <a:cs typeface="Times New Roman"/>
                        </a:rPr>
                        <a:t> associated pollen tube after 20 hours</a:t>
                      </a:r>
                      <a:endParaRPr lang="en-US" sz="120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6730">
                <a:tc>
                  <a:txBody>
                    <a:bodyPr/>
                    <a:lstStyle/>
                    <a:p>
                      <a:pPr marL="0" marR="0">
                        <a:lnSpc>
                          <a:spcPct val="150000"/>
                        </a:lnSpc>
                        <a:spcBef>
                          <a:spcPts val="0"/>
                        </a:spcBef>
                        <a:spcAft>
                          <a:spcPts val="0"/>
                        </a:spcAft>
                      </a:pPr>
                      <a:r>
                        <a:rPr lang="en-US" sz="1800">
                          <a:latin typeface="Times New Roman"/>
                          <a:ea typeface="Times New Roman"/>
                          <a:cs typeface="Times New Roman"/>
                        </a:rPr>
                        <a:t>Normal ovule</a:t>
                      </a:r>
                      <a:endParaRPr lang="en-US" sz="120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800" dirty="0" smtClean="0">
                          <a:latin typeface="Times New Roman"/>
                          <a:ea typeface="Times New Roman"/>
                          <a:cs typeface="Times New Roman"/>
                        </a:rPr>
                        <a:t>124/373*184 = 61.2</a:t>
                      </a:r>
                      <a:endParaRPr lang="en-US" sz="1200" dirty="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800" dirty="0" smtClean="0">
                          <a:latin typeface="Times New Roman"/>
                          <a:ea typeface="Times New Roman"/>
                          <a:cs typeface="Times New Roman"/>
                        </a:rPr>
                        <a:t>249/373*184 = 122.8</a:t>
                      </a:r>
                      <a:endParaRPr lang="en-US" sz="1200" dirty="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506730">
                <a:tc>
                  <a:txBody>
                    <a:bodyPr/>
                    <a:lstStyle/>
                    <a:p>
                      <a:pPr marL="0" marR="0">
                        <a:lnSpc>
                          <a:spcPct val="150000"/>
                        </a:lnSpc>
                        <a:spcBef>
                          <a:spcPts val="0"/>
                        </a:spcBef>
                        <a:spcAft>
                          <a:spcPts val="0"/>
                        </a:spcAft>
                      </a:pPr>
                      <a:r>
                        <a:rPr lang="en-US" sz="1800" dirty="0">
                          <a:latin typeface="Times New Roman"/>
                          <a:ea typeface="Times New Roman"/>
                          <a:cs typeface="Times New Roman"/>
                        </a:rPr>
                        <a:t>Abnormal ovule</a:t>
                      </a:r>
                      <a:endParaRPr lang="en-US" sz="1200" dirty="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smtClean="0">
                          <a:latin typeface="Times New Roman"/>
                          <a:ea typeface="Times New Roman"/>
                          <a:cs typeface="Times New Roman"/>
                        </a:rPr>
                        <a:t>124/373*189 = 62.8</a:t>
                      </a:r>
                      <a:endParaRPr lang="en-US" sz="1200" dirty="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50000"/>
                        </a:lnSpc>
                        <a:spcBef>
                          <a:spcPts val="0"/>
                        </a:spcBef>
                        <a:spcAft>
                          <a:spcPts val="0"/>
                        </a:spcAft>
                        <a:buClrTx/>
                        <a:buSzTx/>
                        <a:buFontTx/>
                        <a:buNone/>
                        <a:tabLst/>
                        <a:defRPr/>
                      </a:pPr>
                      <a:r>
                        <a:rPr lang="en-US" sz="1800" dirty="0" smtClean="0">
                          <a:latin typeface="Times New Roman"/>
                          <a:ea typeface="Times New Roman"/>
                          <a:cs typeface="Times New Roman"/>
                        </a:rPr>
                        <a:t>249/373*189 = 126.2</a:t>
                      </a:r>
                      <a:endParaRPr lang="en-US" sz="1200" dirty="0">
                        <a:latin typeface="Times New Roman"/>
                        <a:ea typeface="Times New Roman"/>
                        <a:cs typeface="Times New Roman"/>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32806" name="TextBox 3"/>
          <p:cNvSpPr txBox="1">
            <a:spLocks noChangeArrowheads="1"/>
          </p:cNvSpPr>
          <p:nvPr/>
        </p:nvSpPr>
        <p:spPr bwMode="auto">
          <a:xfrm>
            <a:off x="1392238" y="6246813"/>
            <a:ext cx="7056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r>
              <a:rPr lang="el-GR" sz="2400">
                <a:latin typeface="Times New Roman" pitchFamily="18" charset="0"/>
              </a:rPr>
              <a:t>χ</a:t>
            </a:r>
            <a:r>
              <a:rPr lang="en-US" sz="2400" baseline="30000">
                <a:latin typeface="Times New Roman" pitchFamily="18" charset="0"/>
              </a:rPr>
              <a:t>2</a:t>
            </a:r>
            <a:r>
              <a:rPr lang="en-US" sz="2400">
                <a:latin typeface="Times New Roman" pitchFamily="18" charset="0"/>
              </a:rPr>
              <a:t> = 190.8, p &lt; 0.001</a:t>
            </a:r>
          </a:p>
        </p:txBody>
      </p:sp>
    </p:spTree>
    <p:extLst>
      <p:ext uri="{BB962C8B-B14F-4D97-AF65-F5344CB8AC3E}">
        <p14:creationId xmlns:p14="http://schemas.microsoft.com/office/powerpoint/2010/main" val="15817413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p:cNvSpPr txBox="1">
            <a:spLocks noChangeArrowheads="1"/>
          </p:cNvSpPr>
          <p:nvPr/>
        </p:nvSpPr>
        <p:spPr bwMode="auto">
          <a:xfrm>
            <a:off x="0" y="147638"/>
            <a:ext cx="9144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400">
                <a:latin typeface="Times New Roman" pitchFamily="18" charset="0"/>
                <a:cs typeface="Times New Roman" pitchFamily="18" charset="0"/>
              </a:rPr>
              <a:t>Behaviors associated with information transfer</a:t>
            </a:r>
            <a:endParaRPr lang="en-US" sz="4400">
              <a:latin typeface="Times New Roman" pitchFamily="18" charset="0"/>
            </a:endParaRPr>
          </a:p>
        </p:txBody>
      </p:sp>
      <p:pic>
        <p:nvPicPr>
          <p:cNvPr id="4099" name="Picture 4" descr="Fig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8" y="1557338"/>
            <a:ext cx="33813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descr="Fig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475" y="1547813"/>
            <a:ext cx="3405188"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 descr="Fig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438" y="3822700"/>
            <a:ext cx="338137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 descr="Fig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725" y="3822700"/>
            <a:ext cx="34417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4104" name="Rectangle 6"/>
          <p:cNvSpPr>
            <a:spLocks noChangeArrowheads="1"/>
          </p:cNvSpPr>
          <p:nvPr/>
        </p:nvSpPr>
        <p:spPr bwMode="auto">
          <a:xfrm>
            <a:off x="0" y="39528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4106" name="Rectangle 5"/>
          <p:cNvSpPr>
            <a:spLocks noChangeArrowheads="1"/>
          </p:cNvSpPr>
          <p:nvPr/>
        </p:nvSpPr>
        <p:spPr bwMode="auto">
          <a:xfrm>
            <a:off x="0" y="6488113"/>
            <a:ext cx="1191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4.2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134707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800">
                <a:latin typeface="Times New Roman" pitchFamily="18" charset="0"/>
              </a:rPr>
              <a:t>Integrating Concepts in Biology</a:t>
            </a:r>
          </a:p>
        </p:txBody>
      </p:sp>
      <p:sp>
        <p:nvSpPr>
          <p:cNvPr id="2051" name="TextBox 2"/>
          <p:cNvSpPr txBox="1">
            <a:spLocks noChangeArrowheads="1"/>
          </p:cNvSpPr>
          <p:nvPr/>
        </p:nvSpPr>
        <p:spPr bwMode="auto">
          <a:xfrm>
            <a:off x="0" y="1291787"/>
            <a:ext cx="9144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dirty="0">
                <a:latin typeface="Times New Roman" pitchFamily="18" charset="0"/>
                <a:cs typeface="Times New Roman" pitchFamily="18" charset="0"/>
              </a:rPr>
              <a:t>PowerPoint Slides for Chapter 4:</a:t>
            </a:r>
          </a:p>
          <a:p>
            <a:pPr algn="ctr" eaLnBrk="1" hangingPunct="1"/>
            <a:r>
              <a:rPr lang="en-US" sz="3600" dirty="0">
                <a:latin typeface="Times New Roman" pitchFamily="18" charset="0"/>
                <a:cs typeface="Times New Roman" pitchFamily="18" charset="0"/>
              </a:rPr>
              <a:t>Information at the Population Level</a:t>
            </a:r>
          </a:p>
          <a:p>
            <a:pPr algn="ctr" eaLnBrk="1" hangingPunct="1"/>
            <a:endParaRPr lang="en-US" sz="3600" dirty="0">
              <a:latin typeface="Times New Roman" pitchFamily="18" charset="0"/>
              <a:cs typeface="Times New Roman" pitchFamily="18" charset="0"/>
            </a:endParaRPr>
          </a:p>
          <a:p>
            <a:pPr algn="ctr" eaLnBrk="1" hangingPunct="1"/>
            <a:r>
              <a:rPr lang="en-US" sz="3600" dirty="0">
                <a:latin typeface="Times New Roman" pitchFamily="18" charset="0"/>
                <a:cs typeface="Times New Roman" pitchFamily="18" charset="0"/>
              </a:rPr>
              <a:t>Section </a:t>
            </a:r>
            <a:r>
              <a:rPr lang="en-US" sz="3600" dirty="0" smtClean="0">
                <a:latin typeface="Times New Roman" pitchFamily="18" charset="0"/>
                <a:cs typeface="Times New Roman" pitchFamily="18" charset="0"/>
              </a:rPr>
              <a:t>4.5 How does a squid use bacterial communication to glow in the dark?</a:t>
            </a:r>
            <a:endParaRPr lang="en-US" sz="3600" dirty="0">
              <a:latin typeface="Times New Roman" pitchFamily="18" charset="0"/>
              <a:cs typeface="Times New Roman" pitchFamily="18" charset="0"/>
            </a:endParaRPr>
          </a:p>
        </p:txBody>
      </p:sp>
      <p:sp>
        <p:nvSpPr>
          <p:cNvPr id="2052" name="TextBox 2"/>
          <p:cNvSpPr txBox="1">
            <a:spLocks noChangeArrowheads="1"/>
          </p:cNvSpPr>
          <p:nvPr/>
        </p:nvSpPr>
        <p:spPr bwMode="auto">
          <a:xfrm>
            <a:off x="0" y="4570413"/>
            <a:ext cx="914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a:latin typeface="Times New Roman" pitchFamily="18" charset="0"/>
                <a:cs typeface="Times New Roman" pitchFamily="18" charset="0"/>
              </a:rPr>
              <a:t>by</a:t>
            </a:r>
          </a:p>
          <a:p>
            <a:pPr algn="ctr" eaLnBrk="1" hangingPunct="1"/>
            <a:r>
              <a:rPr lang="en-US" sz="3600">
                <a:latin typeface="Times New Roman" pitchFamily="18" charset="0"/>
                <a:cs typeface="Times New Roman" pitchFamily="18" charset="0"/>
              </a:rPr>
              <a:t>A. Malcolm Campbell, Laurie J. Heyer, and Chris Paradise</a:t>
            </a:r>
          </a:p>
        </p:txBody>
      </p:sp>
    </p:spTree>
    <p:extLst>
      <p:ext uri="{BB962C8B-B14F-4D97-AF65-F5344CB8AC3E}">
        <p14:creationId xmlns:p14="http://schemas.microsoft.com/office/powerpoint/2010/main" val="168521205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8" y="915988"/>
            <a:ext cx="7883525"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3"/>
          <p:cNvSpPr txBox="1">
            <a:spLocks noChangeArrowheads="1"/>
          </p:cNvSpPr>
          <p:nvPr/>
        </p:nvSpPr>
        <p:spPr bwMode="auto">
          <a:xfrm>
            <a:off x="0" y="147638"/>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400">
                <a:latin typeface="Times New Roman" pitchFamily="18" charset="0"/>
                <a:cs typeface="Times New Roman" pitchFamily="18" charset="0"/>
              </a:rPr>
              <a:t>The Hawaiian bobtail squid</a:t>
            </a:r>
            <a:endParaRPr lang="en-US" sz="4400">
              <a:latin typeface="Times New Roman" pitchFamily="18" charset="0"/>
            </a:endParaRPr>
          </a:p>
        </p:txBody>
      </p:sp>
      <p:sp>
        <p:nvSpPr>
          <p:cNvPr id="3076" name="Rectangle 5"/>
          <p:cNvSpPr>
            <a:spLocks noChangeArrowheads="1"/>
          </p:cNvSpPr>
          <p:nvPr/>
        </p:nvSpPr>
        <p:spPr bwMode="auto">
          <a:xfrm>
            <a:off x="0" y="6488113"/>
            <a:ext cx="1306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4.24 </a:t>
            </a:r>
          </a:p>
        </p:txBody>
      </p:sp>
      <p:cxnSp>
        <p:nvCxnSpPr>
          <p:cNvPr id="8" name="Straight Arrow Connector 7"/>
          <p:cNvCxnSpPr/>
          <p:nvPr/>
        </p:nvCxnSpPr>
        <p:spPr>
          <a:xfrm rot="10800000" flipV="1">
            <a:off x="4114800" y="2133600"/>
            <a:ext cx="2895600" cy="871538"/>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78" name="TextBox 12"/>
          <p:cNvSpPr txBox="1">
            <a:spLocks noChangeArrowheads="1"/>
          </p:cNvSpPr>
          <p:nvPr/>
        </p:nvSpPr>
        <p:spPr bwMode="auto">
          <a:xfrm>
            <a:off x="7010400" y="1676400"/>
            <a:ext cx="2133600" cy="2246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800">
                <a:latin typeface="Times New Roman" pitchFamily="18" charset="0"/>
                <a:cs typeface="Times New Roman" pitchFamily="18" charset="0"/>
              </a:rPr>
              <a:t>Water enters through gills and leads to large body cavity</a:t>
            </a:r>
          </a:p>
        </p:txBody>
      </p:sp>
      <p:sp>
        <p:nvSpPr>
          <p:cNvPr id="3079" name="TextBox 13"/>
          <p:cNvSpPr txBox="1">
            <a:spLocks noChangeArrowheads="1"/>
          </p:cNvSpPr>
          <p:nvPr/>
        </p:nvSpPr>
        <p:spPr bwMode="auto">
          <a:xfrm>
            <a:off x="2286000" y="4800600"/>
            <a:ext cx="1828800"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800">
                <a:latin typeface="Times New Roman" pitchFamily="18" charset="0"/>
                <a:cs typeface="Times New Roman" pitchFamily="18" charset="0"/>
              </a:rPr>
              <a:t>Water exits out funnel</a:t>
            </a:r>
          </a:p>
        </p:txBody>
      </p:sp>
      <p:cxnSp>
        <p:nvCxnSpPr>
          <p:cNvPr id="15" name="Straight Arrow Connector 14"/>
          <p:cNvCxnSpPr/>
          <p:nvPr/>
        </p:nvCxnSpPr>
        <p:spPr>
          <a:xfrm rot="5400000" flipH="1" flipV="1">
            <a:off x="3492500" y="3895725"/>
            <a:ext cx="1157288" cy="827088"/>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81" name="Rectangle 1"/>
          <p:cNvSpPr>
            <a:spLocks noChangeArrowheads="1"/>
          </p:cNvSpPr>
          <p:nvPr/>
        </p:nvSpPr>
        <p:spPr bwMode="auto">
          <a:xfrm>
            <a:off x="400050" y="6067425"/>
            <a:ext cx="834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Times New Roman" pitchFamily="18" charset="0"/>
                <a:cs typeface="Times New Roman" pitchFamily="18" charset="0"/>
                <a:hlinkClick r:id="rId4"/>
              </a:rPr>
              <a:t>http://www.physorg.com/news/2010-11-symbiosis-bobtail-squid-bacteria-buddies.html</a:t>
            </a:r>
            <a:r>
              <a:rPr lang="en-US">
                <a:latin typeface="Times New Roman" pitchFamily="18" charset="0"/>
                <a:cs typeface="Times New Roman" pitchFamily="18" charset="0"/>
              </a:rPr>
              <a:t> </a:t>
            </a:r>
          </a:p>
        </p:txBody>
      </p:sp>
    </p:spTree>
    <p:extLst>
      <p:ext uri="{BB962C8B-B14F-4D97-AF65-F5344CB8AC3E}">
        <p14:creationId xmlns:p14="http://schemas.microsoft.com/office/powerpoint/2010/main" val="192169744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5738813" y="147638"/>
            <a:ext cx="340518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200">
                <a:latin typeface="Times New Roman" pitchFamily="18" charset="0"/>
              </a:rPr>
              <a:t>Bioluminescence of baby Hawaiian bobtail squid exposed to different seawater treatments</a:t>
            </a:r>
          </a:p>
        </p:txBody>
      </p:sp>
      <p:sp>
        <p:nvSpPr>
          <p:cNvPr id="5123" name="Rectangle 5"/>
          <p:cNvSpPr>
            <a:spLocks noChangeArrowheads="1"/>
          </p:cNvSpPr>
          <p:nvPr/>
        </p:nvSpPr>
        <p:spPr bwMode="auto">
          <a:xfrm>
            <a:off x="0" y="6488113"/>
            <a:ext cx="1249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4.25</a:t>
            </a:r>
          </a:p>
        </p:txBody>
      </p:sp>
      <p:pic>
        <p:nvPicPr>
          <p:cNvPr id="5124" name="Picture 4" descr="figure4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38813"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4"/>
          <p:cNvSpPr txBox="1">
            <a:spLocks noChangeArrowheads="1"/>
          </p:cNvSpPr>
          <p:nvPr/>
        </p:nvSpPr>
        <p:spPr bwMode="auto">
          <a:xfrm>
            <a:off x="5646738" y="3409950"/>
            <a:ext cx="3497262"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2800" b="1">
                <a:solidFill>
                  <a:schemeClr val="accent1"/>
                </a:solidFill>
                <a:latin typeface="Times New Roman" pitchFamily="18" charset="0"/>
                <a:cs typeface="Times New Roman" pitchFamily="18" charset="0"/>
              </a:rPr>
              <a:t>What treatments are most effective, and what do you conclude from this experiment?</a:t>
            </a:r>
          </a:p>
          <a:p>
            <a:pPr eaLnBrk="1" hangingPunct="1"/>
            <a:endParaRPr lang="en-US" sz="2800" b="1">
              <a:solidFill>
                <a:schemeClr val="accent1"/>
              </a:solidFill>
              <a:latin typeface="Times New Roman" pitchFamily="18" charset="0"/>
              <a:cs typeface="Times New Roman" pitchFamily="18" charset="0"/>
            </a:endParaRPr>
          </a:p>
        </p:txBody>
      </p:sp>
    </p:spTree>
    <p:extLst>
      <p:ext uri="{BB962C8B-B14F-4D97-AF65-F5344CB8AC3E}">
        <p14:creationId xmlns:p14="http://schemas.microsoft.com/office/powerpoint/2010/main" val="81477748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0" y="11113"/>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Time course of growth and luminescence of </a:t>
            </a:r>
            <a:r>
              <a:rPr lang="en-US" sz="4000" i="1">
                <a:latin typeface="Times New Roman" pitchFamily="18" charset="0"/>
                <a:cs typeface="Times New Roman" pitchFamily="18" charset="0"/>
              </a:rPr>
              <a:t>V. fischeri </a:t>
            </a:r>
            <a:r>
              <a:rPr lang="en-US" sz="4000">
                <a:latin typeface="Times New Roman" pitchFamily="18" charset="0"/>
                <a:cs typeface="Times New Roman" pitchFamily="18" charset="0"/>
              </a:rPr>
              <a:t>cells</a:t>
            </a:r>
            <a:endParaRPr lang="en-US" sz="4000">
              <a:latin typeface="Times New Roman" pitchFamily="18" charset="0"/>
            </a:endParaRPr>
          </a:p>
        </p:txBody>
      </p:sp>
      <p:sp>
        <p:nvSpPr>
          <p:cNvPr id="7171" name="Rectangle 5"/>
          <p:cNvSpPr>
            <a:spLocks noChangeArrowheads="1"/>
          </p:cNvSpPr>
          <p:nvPr/>
        </p:nvSpPr>
        <p:spPr bwMode="auto">
          <a:xfrm>
            <a:off x="0" y="6488113"/>
            <a:ext cx="1306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Figure 4.26 </a:t>
            </a:r>
          </a:p>
        </p:txBody>
      </p:sp>
      <p:pic>
        <p:nvPicPr>
          <p:cNvPr id="7172" name="Picture 4" descr="figure4_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3" y="1174750"/>
            <a:ext cx="7072312"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7367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p:cNvSpPr txBox="1">
            <a:spLocks noChangeArrowheads="1"/>
          </p:cNvSpPr>
          <p:nvPr/>
        </p:nvSpPr>
        <p:spPr bwMode="auto">
          <a:xfrm>
            <a:off x="0" y="-3175"/>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000">
                <a:latin typeface="Times New Roman" pitchFamily="18" charset="0"/>
                <a:cs typeface="Times New Roman" pitchFamily="18" charset="0"/>
              </a:rPr>
              <a:t>Testing for presence of chemical signal in two strains of </a:t>
            </a:r>
            <a:r>
              <a:rPr lang="en-US" sz="4000" i="1">
                <a:latin typeface="Times New Roman" pitchFamily="18" charset="0"/>
                <a:cs typeface="Times New Roman" pitchFamily="18" charset="0"/>
              </a:rPr>
              <a:t>V. fischeri</a:t>
            </a:r>
            <a:endParaRPr lang="en-US" sz="4000" i="1">
              <a:latin typeface="Times New Roman" pitchFamily="18" charset="0"/>
            </a:endParaRPr>
          </a:p>
        </p:txBody>
      </p:sp>
      <p:sp>
        <p:nvSpPr>
          <p:cNvPr id="13315" name="Rectangle 5"/>
          <p:cNvSpPr>
            <a:spLocks noChangeArrowheads="1"/>
          </p:cNvSpPr>
          <p:nvPr/>
        </p:nvSpPr>
        <p:spPr bwMode="auto">
          <a:xfrm>
            <a:off x="0" y="6488113"/>
            <a:ext cx="109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Table 4.5 </a:t>
            </a:r>
          </a:p>
        </p:txBody>
      </p:sp>
      <p:graphicFrame>
        <p:nvGraphicFramePr>
          <p:cNvPr id="4" name="Table 3"/>
          <p:cNvGraphicFramePr>
            <a:graphicFrameLocks noGrp="1"/>
          </p:cNvGraphicFramePr>
          <p:nvPr/>
        </p:nvGraphicFramePr>
        <p:xfrm>
          <a:off x="450850" y="1309688"/>
          <a:ext cx="8202612" cy="4994274"/>
        </p:xfrm>
        <a:graphic>
          <a:graphicData uri="http://schemas.openxmlformats.org/drawingml/2006/table">
            <a:tbl>
              <a:tblPr/>
              <a:tblGrid>
                <a:gridCol w="2794296"/>
                <a:gridCol w="1352079"/>
                <a:gridCol w="1352079"/>
                <a:gridCol w="1352079"/>
                <a:gridCol w="1352079"/>
              </a:tblGrid>
              <a:tr h="1275447">
                <a:tc rowSpan="2">
                  <a:txBody>
                    <a:bodyPr/>
                    <a:lstStyle/>
                    <a:p>
                      <a:pPr marL="0" marR="0">
                        <a:lnSpc>
                          <a:spcPct val="150000"/>
                        </a:lnSpc>
                        <a:spcBef>
                          <a:spcPts val="0"/>
                        </a:spcBef>
                        <a:spcAft>
                          <a:spcPts val="0"/>
                        </a:spcAft>
                      </a:pPr>
                      <a:endParaRPr lang="en-US" sz="1200" dirty="0">
                        <a:latin typeface="Times New Roman"/>
                        <a:ea typeface="Times New Roman"/>
                        <a:cs typeface="Times New Roman"/>
                      </a:endParaRPr>
                    </a:p>
                    <a:p>
                      <a:pPr marL="0" marR="0">
                        <a:lnSpc>
                          <a:spcPct val="150000"/>
                        </a:lnSpc>
                        <a:spcBef>
                          <a:spcPts val="0"/>
                        </a:spcBef>
                        <a:spcAft>
                          <a:spcPts val="0"/>
                        </a:spcAft>
                      </a:pPr>
                      <a:endParaRPr lang="en-US" sz="1800" b="1" i="1" dirty="0" smtClean="0">
                        <a:latin typeface="Times New Roman"/>
                        <a:ea typeface="Times New Roman"/>
                        <a:cs typeface="Times New Roman"/>
                      </a:endParaRPr>
                    </a:p>
                    <a:p>
                      <a:pPr marL="0" marR="0">
                        <a:lnSpc>
                          <a:spcPct val="150000"/>
                        </a:lnSpc>
                        <a:spcBef>
                          <a:spcPts val="0"/>
                        </a:spcBef>
                        <a:spcAft>
                          <a:spcPts val="0"/>
                        </a:spcAft>
                      </a:pPr>
                      <a:endParaRPr lang="en-US" sz="1800" b="1" i="1" dirty="0" smtClean="0">
                        <a:latin typeface="Times New Roman"/>
                        <a:ea typeface="Times New Roman"/>
                        <a:cs typeface="Times New Roman"/>
                      </a:endParaRPr>
                    </a:p>
                    <a:p>
                      <a:pPr marL="0" marR="0">
                        <a:lnSpc>
                          <a:spcPct val="150000"/>
                        </a:lnSpc>
                        <a:spcBef>
                          <a:spcPts val="0"/>
                        </a:spcBef>
                        <a:spcAft>
                          <a:spcPts val="0"/>
                        </a:spcAft>
                      </a:pPr>
                      <a:endParaRPr lang="en-US" sz="1800" b="1" i="1" dirty="0" smtClean="0">
                        <a:latin typeface="Times New Roman"/>
                        <a:ea typeface="Times New Roman"/>
                        <a:cs typeface="Times New Roman"/>
                      </a:endParaRPr>
                    </a:p>
                    <a:p>
                      <a:pPr marL="0" marR="0">
                        <a:lnSpc>
                          <a:spcPct val="150000"/>
                        </a:lnSpc>
                        <a:spcBef>
                          <a:spcPts val="0"/>
                        </a:spcBef>
                        <a:spcAft>
                          <a:spcPts val="0"/>
                        </a:spcAft>
                      </a:pPr>
                      <a:r>
                        <a:rPr lang="en-US" sz="1800" b="1" i="1" dirty="0" smtClean="0">
                          <a:latin typeface="Times New Roman"/>
                          <a:ea typeface="Times New Roman"/>
                          <a:cs typeface="Times New Roman"/>
                        </a:rPr>
                        <a:t>Treatment</a:t>
                      </a:r>
                      <a:endParaRPr lang="en-US" sz="1200" dirty="0">
                        <a:latin typeface="Times New Roman"/>
                        <a:ea typeface="Times New Roman"/>
                        <a:cs typeface="Times New Roman"/>
                      </a:endParaRPr>
                    </a:p>
                  </a:txBody>
                  <a:tcPr marL="68583" marR="68583"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en-US" sz="1800" b="1" i="1" dirty="0">
                          <a:latin typeface="Times New Roman"/>
                          <a:ea typeface="Times New Roman"/>
                          <a:cs typeface="Times New Roman"/>
                        </a:rPr>
                        <a:t>Hypothesized to be present in medium when cells are added to culture </a:t>
                      </a:r>
                      <a:endParaRPr lang="en-US" sz="1200" dirty="0">
                        <a:latin typeface="Times New Roman"/>
                        <a:ea typeface="Times New Roman"/>
                        <a:cs typeface="Times New Roman"/>
                      </a:endParaRPr>
                    </a:p>
                  </a:txBody>
                  <a:tcPr marL="68583" marR="68583"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2">
                  <a:txBody>
                    <a:bodyPr/>
                    <a:lstStyle/>
                    <a:p>
                      <a:pPr marL="0" marR="0" algn="ctr">
                        <a:lnSpc>
                          <a:spcPct val="150000"/>
                        </a:lnSpc>
                        <a:spcBef>
                          <a:spcPts val="0"/>
                        </a:spcBef>
                        <a:spcAft>
                          <a:spcPts val="0"/>
                        </a:spcAft>
                      </a:pPr>
                      <a:r>
                        <a:rPr lang="en-US" sz="1800" b="1" i="1">
                          <a:latin typeface="Times New Roman"/>
                          <a:ea typeface="Times New Roman"/>
                          <a:cs typeface="Times New Roman"/>
                        </a:rPr>
                        <a:t>Optical density at point of luminescence after inoculation with …</a:t>
                      </a:r>
                      <a:endParaRPr lang="en-US" sz="1200">
                        <a:latin typeface="Times New Roman"/>
                        <a:ea typeface="Times New Roman"/>
                        <a:cs typeface="Times New Roman"/>
                      </a:endParaRPr>
                    </a:p>
                  </a:txBody>
                  <a:tcPr marL="68583" marR="68583" marT="0" marB="0">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r>
              <a:tr h="832622">
                <a:tc vMerge="1">
                  <a:txBody>
                    <a:bodyPr/>
                    <a:lstStyle/>
                    <a:p>
                      <a:endParaRPr lang="en-US"/>
                    </a:p>
                  </a:txBody>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Strain 1 signal</a:t>
                      </a:r>
                      <a:endParaRPr lang="en-US" sz="1200">
                        <a:latin typeface="Times New Roman"/>
                        <a:ea typeface="Times New Roman"/>
                        <a:cs typeface="Times New Roman"/>
                      </a:endParaRPr>
                    </a:p>
                  </a:txBody>
                  <a:tcPr marL="68583" marR="68583"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Strain 2  signal</a:t>
                      </a:r>
                      <a:endParaRPr lang="en-US" sz="1200">
                        <a:latin typeface="Times New Roman"/>
                        <a:ea typeface="Times New Roman"/>
                        <a:cs typeface="Times New Roman"/>
                      </a:endParaRPr>
                    </a:p>
                  </a:txBody>
                  <a:tcPr marL="68583" marR="6858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Strain 1</a:t>
                      </a:r>
                      <a:endParaRPr lang="en-US" sz="1200">
                        <a:latin typeface="Times New Roman"/>
                        <a:ea typeface="Times New Roman"/>
                        <a:cs typeface="Times New Roman"/>
                      </a:endParaRPr>
                    </a:p>
                  </a:txBody>
                  <a:tcPr marL="68583" marR="6858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Strain 2</a:t>
                      </a:r>
                      <a:endParaRPr lang="en-US" sz="1200">
                        <a:latin typeface="Times New Roman"/>
                        <a:ea typeface="Times New Roman"/>
                        <a:cs typeface="Times New Roman"/>
                      </a:endParaRPr>
                    </a:p>
                  </a:txBody>
                  <a:tcPr marL="68583" marR="68583" marT="0" marB="0">
                    <a:lnL>
                      <a:noFill/>
                    </a:lnL>
                    <a:lnR>
                      <a:noFill/>
                    </a:lnR>
                    <a:lnT>
                      <a:noFill/>
                    </a:lnT>
                    <a:lnB w="12700" cap="flat" cmpd="sng" algn="ctr">
                      <a:solidFill>
                        <a:srgbClr val="000000"/>
                      </a:solidFill>
                      <a:prstDash val="solid"/>
                      <a:round/>
                      <a:headEnd type="none" w="med" len="med"/>
                      <a:tailEnd type="none" w="med" len="med"/>
                    </a:lnB>
                  </a:tcPr>
                </a:tc>
              </a:tr>
              <a:tr h="412315">
                <a:tc>
                  <a:txBody>
                    <a:bodyPr/>
                    <a:lstStyle/>
                    <a:p>
                      <a:pPr marL="0" marR="0">
                        <a:lnSpc>
                          <a:spcPct val="150000"/>
                        </a:lnSpc>
                        <a:spcBef>
                          <a:spcPts val="0"/>
                        </a:spcBef>
                        <a:spcAft>
                          <a:spcPts val="0"/>
                        </a:spcAft>
                      </a:pPr>
                      <a:r>
                        <a:rPr lang="en-US" sz="1800">
                          <a:latin typeface="Times New Roman"/>
                          <a:ea typeface="Times New Roman"/>
                          <a:cs typeface="Times New Roman"/>
                        </a:rPr>
                        <a:t>Control</a:t>
                      </a:r>
                      <a:endParaRPr lang="en-US" sz="1200">
                        <a:latin typeface="Times New Roman"/>
                        <a:ea typeface="Times New Roman"/>
                        <a:cs typeface="Times New Roman"/>
                      </a:endParaRPr>
                    </a:p>
                  </a:txBody>
                  <a:tcPr marL="68583" marR="6858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No</a:t>
                      </a:r>
                      <a:endParaRPr lang="en-US" sz="1200">
                        <a:latin typeface="Times New Roman"/>
                        <a:ea typeface="Times New Roman"/>
                        <a:cs typeface="Times New Roman"/>
                      </a:endParaRPr>
                    </a:p>
                  </a:txBody>
                  <a:tcPr marL="68583" marR="6858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No</a:t>
                      </a:r>
                      <a:endParaRPr lang="en-US" sz="1200">
                        <a:latin typeface="Times New Roman"/>
                        <a:ea typeface="Times New Roman"/>
                        <a:cs typeface="Times New Roman"/>
                      </a:endParaRPr>
                    </a:p>
                  </a:txBody>
                  <a:tcPr marL="68583" marR="68583"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0.3-0.4</a:t>
                      </a:r>
                      <a:endParaRPr lang="en-US" sz="1200">
                        <a:latin typeface="Times New Roman"/>
                        <a:ea typeface="Times New Roman"/>
                        <a:cs typeface="Times New Roman"/>
                      </a:endParaRPr>
                    </a:p>
                  </a:txBody>
                  <a:tcPr marL="68583" marR="68583"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0.1-0.15</a:t>
                      </a:r>
                      <a:endParaRPr lang="en-US" sz="1200">
                        <a:latin typeface="Times New Roman"/>
                        <a:ea typeface="Times New Roman"/>
                        <a:cs typeface="Times New Roman"/>
                      </a:endParaRPr>
                    </a:p>
                  </a:txBody>
                  <a:tcPr marL="68583" marR="68583" marT="0" marB="0">
                    <a:lnL>
                      <a:noFill/>
                    </a:lnL>
                    <a:lnR>
                      <a:noFill/>
                    </a:lnR>
                    <a:lnT w="12700" cap="flat" cmpd="sng" algn="ctr">
                      <a:solidFill>
                        <a:srgbClr val="000000"/>
                      </a:solidFill>
                      <a:prstDash val="solid"/>
                      <a:round/>
                      <a:headEnd type="none" w="med" len="med"/>
                      <a:tailEnd type="none" w="med" len="med"/>
                    </a:lnT>
                    <a:lnB>
                      <a:noFill/>
                    </a:lnB>
                  </a:tcPr>
                </a:tc>
              </a:tr>
              <a:tr h="412315">
                <a:tc>
                  <a:txBody>
                    <a:bodyPr/>
                    <a:lstStyle/>
                    <a:p>
                      <a:pPr marL="0" marR="0">
                        <a:lnSpc>
                          <a:spcPct val="150000"/>
                        </a:lnSpc>
                        <a:spcBef>
                          <a:spcPts val="0"/>
                        </a:spcBef>
                        <a:spcAft>
                          <a:spcPts val="0"/>
                        </a:spcAft>
                      </a:pPr>
                      <a:r>
                        <a:rPr lang="en-US" sz="1800">
                          <a:latin typeface="Times New Roman"/>
                          <a:ea typeface="Times New Roman"/>
                          <a:cs typeface="Times New Roman"/>
                        </a:rPr>
                        <a:t>Strain 1 fluid</a:t>
                      </a:r>
                      <a:endParaRPr lang="en-US" sz="1200">
                        <a:latin typeface="Times New Roman"/>
                        <a:ea typeface="Times New Roman"/>
                        <a:cs typeface="Times New Roman"/>
                      </a:endParaRPr>
                    </a:p>
                  </a:txBody>
                  <a:tcPr marL="68583" marR="68583"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Yes</a:t>
                      </a:r>
                      <a:endParaRPr lang="en-US" sz="1200">
                        <a:latin typeface="Times New Roman"/>
                        <a:ea typeface="Times New Roman"/>
                        <a:cs typeface="Times New Roman"/>
                      </a:endParaRPr>
                    </a:p>
                  </a:txBody>
                  <a:tcPr marL="68583" marR="68583"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No</a:t>
                      </a:r>
                      <a:endParaRPr lang="en-US" sz="1200">
                        <a:latin typeface="Times New Roman"/>
                        <a:ea typeface="Times New Roman"/>
                        <a:cs typeface="Times New Roman"/>
                      </a:endParaRPr>
                    </a:p>
                  </a:txBody>
                  <a:tcPr marL="68583" marR="68583" marT="0" marB="0">
                    <a:lnL>
                      <a:noFill/>
                    </a:lnL>
                    <a:lnR>
                      <a:noFill/>
                    </a:lnR>
                    <a:lnT>
                      <a:noFill/>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Immediate</a:t>
                      </a:r>
                      <a:endParaRPr lang="en-US" sz="1200">
                        <a:latin typeface="Times New Roman"/>
                        <a:ea typeface="Times New Roman"/>
                        <a:cs typeface="Times New Roman"/>
                      </a:endParaRPr>
                    </a:p>
                  </a:txBody>
                  <a:tcPr marL="68583" marR="68583" marT="0" marB="0">
                    <a:lnL>
                      <a:noFill/>
                    </a:lnL>
                    <a:lnR>
                      <a:noFill/>
                    </a:lnR>
                    <a:lnT>
                      <a:noFill/>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0.03-0.05</a:t>
                      </a:r>
                      <a:endParaRPr lang="en-US" sz="1200">
                        <a:latin typeface="Times New Roman"/>
                        <a:ea typeface="Times New Roman"/>
                        <a:cs typeface="Times New Roman"/>
                      </a:endParaRPr>
                    </a:p>
                  </a:txBody>
                  <a:tcPr marL="68583" marR="68583" marT="0" marB="0">
                    <a:lnL>
                      <a:noFill/>
                    </a:lnL>
                    <a:lnR>
                      <a:noFill/>
                    </a:lnR>
                    <a:lnT>
                      <a:noFill/>
                    </a:lnT>
                    <a:lnB>
                      <a:noFill/>
                    </a:lnB>
                  </a:tcPr>
                </a:tc>
              </a:tr>
              <a:tr h="412315">
                <a:tc>
                  <a:txBody>
                    <a:bodyPr/>
                    <a:lstStyle/>
                    <a:p>
                      <a:pPr marL="0" marR="0">
                        <a:lnSpc>
                          <a:spcPct val="150000"/>
                        </a:lnSpc>
                        <a:spcBef>
                          <a:spcPts val="0"/>
                        </a:spcBef>
                        <a:spcAft>
                          <a:spcPts val="0"/>
                        </a:spcAft>
                      </a:pPr>
                      <a:r>
                        <a:rPr lang="en-US" sz="1800">
                          <a:latin typeface="Times New Roman"/>
                          <a:ea typeface="Times New Roman"/>
                          <a:cs typeface="Times New Roman"/>
                        </a:rPr>
                        <a:t>Strain 1 fluid, filtered twice</a:t>
                      </a:r>
                      <a:endParaRPr lang="en-US" sz="1200">
                        <a:latin typeface="Times New Roman"/>
                        <a:ea typeface="Times New Roman"/>
                        <a:cs typeface="Times New Roman"/>
                      </a:endParaRPr>
                    </a:p>
                  </a:txBody>
                  <a:tcPr marL="68583" marR="68583"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Yes</a:t>
                      </a:r>
                      <a:endParaRPr lang="en-US" sz="1200">
                        <a:latin typeface="Times New Roman"/>
                        <a:ea typeface="Times New Roman"/>
                        <a:cs typeface="Times New Roman"/>
                      </a:endParaRPr>
                    </a:p>
                  </a:txBody>
                  <a:tcPr marL="68583" marR="68583"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No</a:t>
                      </a:r>
                      <a:endParaRPr lang="en-US" sz="1200">
                        <a:latin typeface="Times New Roman"/>
                        <a:ea typeface="Times New Roman"/>
                        <a:cs typeface="Times New Roman"/>
                      </a:endParaRPr>
                    </a:p>
                  </a:txBody>
                  <a:tcPr marL="68583" marR="68583" marT="0" marB="0">
                    <a:lnL>
                      <a:noFill/>
                    </a:lnL>
                    <a:lnR>
                      <a:noFill/>
                    </a:lnR>
                    <a:lnT>
                      <a:noFill/>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Immediate</a:t>
                      </a:r>
                      <a:endParaRPr lang="en-US" sz="1200">
                        <a:latin typeface="Times New Roman"/>
                        <a:ea typeface="Times New Roman"/>
                        <a:cs typeface="Times New Roman"/>
                      </a:endParaRPr>
                    </a:p>
                  </a:txBody>
                  <a:tcPr marL="68583" marR="68583" marT="0" marB="0">
                    <a:lnL>
                      <a:noFill/>
                    </a:lnL>
                    <a:lnR>
                      <a:noFill/>
                    </a:lnR>
                    <a:lnT>
                      <a:noFill/>
                    </a:lnT>
                    <a:lnB>
                      <a:noFill/>
                    </a:lnB>
                  </a:tcPr>
                </a:tc>
                <a:tc>
                  <a:txBody>
                    <a:bodyPr/>
                    <a:lstStyle/>
                    <a:p>
                      <a:pPr marL="0" marR="0" algn="ctr">
                        <a:lnSpc>
                          <a:spcPct val="150000"/>
                        </a:lnSpc>
                        <a:spcBef>
                          <a:spcPts val="0"/>
                        </a:spcBef>
                        <a:spcAft>
                          <a:spcPts val="0"/>
                        </a:spcAft>
                      </a:pPr>
                      <a:endParaRPr lang="en-US" sz="1800" dirty="0">
                        <a:latin typeface="Times New Roman"/>
                        <a:ea typeface="Times New Roman"/>
                        <a:cs typeface="Times New Roman"/>
                      </a:endParaRPr>
                    </a:p>
                  </a:txBody>
                  <a:tcPr marL="68583" marR="68583" marT="0" marB="0">
                    <a:lnL>
                      <a:noFill/>
                    </a:lnL>
                    <a:lnR>
                      <a:noFill/>
                    </a:lnR>
                    <a:lnT>
                      <a:noFill/>
                    </a:lnT>
                    <a:lnB>
                      <a:noFill/>
                    </a:lnB>
                  </a:tcPr>
                </a:tc>
              </a:tr>
              <a:tr h="412315">
                <a:tc>
                  <a:txBody>
                    <a:bodyPr/>
                    <a:lstStyle/>
                    <a:p>
                      <a:pPr marL="0" marR="0">
                        <a:lnSpc>
                          <a:spcPct val="150000"/>
                        </a:lnSpc>
                        <a:spcBef>
                          <a:spcPts val="0"/>
                        </a:spcBef>
                        <a:spcAft>
                          <a:spcPts val="0"/>
                        </a:spcAft>
                      </a:pPr>
                      <a:r>
                        <a:rPr lang="en-US" sz="1800">
                          <a:latin typeface="Times New Roman"/>
                          <a:ea typeface="Times New Roman"/>
                          <a:cs typeface="Times New Roman"/>
                        </a:rPr>
                        <a:t>Strain 1 fluid, boiled</a:t>
                      </a:r>
                      <a:endParaRPr lang="en-US" sz="1200">
                        <a:latin typeface="Times New Roman"/>
                        <a:ea typeface="Times New Roman"/>
                        <a:cs typeface="Times New Roman"/>
                      </a:endParaRPr>
                    </a:p>
                  </a:txBody>
                  <a:tcPr marL="68583" marR="68583"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50000"/>
                        </a:lnSpc>
                        <a:spcBef>
                          <a:spcPts val="0"/>
                        </a:spcBef>
                        <a:spcAft>
                          <a:spcPts val="0"/>
                        </a:spcAft>
                      </a:pPr>
                      <a:r>
                        <a:rPr lang="en-US" sz="1800" dirty="0">
                          <a:latin typeface="Times New Roman"/>
                          <a:ea typeface="Times New Roman"/>
                          <a:cs typeface="Times New Roman"/>
                        </a:rPr>
                        <a:t>Yes</a:t>
                      </a:r>
                      <a:endParaRPr lang="en-US" sz="1200" dirty="0">
                        <a:latin typeface="Times New Roman"/>
                        <a:ea typeface="Times New Roman"/>
                        <a:cs typeface="Times New Roman"/>
                      </a:endParaRPr>
                    </a:p>
                  </a:txBody>
                  <a:tcPr marL="68583" marR="68583"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No</a:t>
                      </a:r>
                      <a:endParaRPr lang="en-US" sz="1200">
                        <a:latin typeface="Times New Roman"/>
                        <a:ea typeface="Times New Roman"/>
                        <a:cs typeface="Times New Roman"/>
                      </a:endParaRPr>
                    </a:p>
                  </a:txBody>
                  <a:tcPr marL="68583" marR="68583" marT="0" marB="0">
                    <a:lnL>
                      <a:noFill/>
                    </a:lnL>
                    <a:lnR>
                      <a:noFill/>
                    </a:lnR>
                    <a:lnT>
                      <a:noFill/>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0.03-0.05</a:t>
                      </a:r>
                      <a:endParaRPr lang="en-US" sz="1200">
                        <a:latin typeface="Times New Roman"/>
                        <a:ea typeface="Times New Roman"/>
                        <a:cs typeface="Times New Roman"/>
                      </a:endParaRPr>
                    </a:p>
                  </a:txBody>
                  <a:tcPr marL="68583" marR="68583" marT="0" marB="0">
                    <a:lnL>
                      <a:noFill/>
                    </a:lnL>
                    <a:lnR>
                      <a:noFill/>
                    </a:lnR>
                    <a:lnT>
                      <a:noFill/>
                    </a:lnT>
                    <a:lnB>
                      <a:noFill/>
                    </a:lnB>
                  </a:tcPr>
                </a:tc>
                <a:tc>
                  <a:txBody>
                    <a:bodyPr/>
                    <a:lstStyle/>
                    <a:p>
                      <a:pPr marL="0" marR="0" algn="ctr">
                        <a:lnSpc>
                          <a:spcPct val="150000"/>
                        </a:lnSpc>
                        <a:spcBef>
                          <a:spcPts val="0"/>
                        </a:spcBef>
                        <a:spcAft>
                          <a:spcPts val="0"/>
                        </a:spcAft>
                      </a:pPr>
                      <a:endParaRPr lang="en-US" sz="1800" dirty="0">
                        <a:latin typeface="Times New Roman"/>
                        <a:ea typeface="Times New Roman"/>
                        <a:cs typeface="Times New Roman"/>
                      </a:endParaRPr>
                    </a:p>
                  </a:txBody>
                  <a:tcPr marL="68583" marR="68583" marT="0" marB="0">
                    <a:lnL>
                      <a:noFill/>
                    </a:lnL>
                    <a:lnR>
                      <a:noFill/>
                    </a:lnR>
                    <a:lnT>
                      <a:noFill/>
                    </a:lnT>
                    <a:lnB>
                      <a:noFill/>
                    </a:lnB>
                  </a:tcPr>
                </a:tc>
              </a:tr>
              <a:tr h="412315">
                <a:tc>
                  <a:txBody>
                    <a:bodyPr/>
                    <a:lstStyle/>
                    <a:p>
                      <a:pPr marL="0" marR="0">
                        <a:lnSpc>
                          <a:spcPct val="150000"/>
                        </a:lnSpc>
                        <a:spcBef>
                          <a:spcPts val="0"/>
                        </a:spcBef>
                        <a:spcAft>
                          <a:spcPts val="0"/>
                        </a:spcAft>
                      </a:pPr>
                      <a:r>
                        <a:rPr lang="en-US" sz="1800">
                          <a:latin typeface="Times New Roman"/>
                          <a:ea typeface="Times New Roman"/>
                          <a:cs typeface="Times New Roman"/>
                        </a:rPr>
                        <a:t>Strain 2 fluid</a:t>
                      </a:r>
                      <a:endParaRPr lang="en-US" sz="1200">
                        <a:latin typeface="Times New Roman"/>
                        <a:ea typeface="Times New Roman"/>
                        <a:cs typeface="Times New Roman"/>
                      </a:endParaRPr>
                    </a:p>
                  </a:txBody>
                  <a:tcPr marL="68583" marR="68583"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No</a:t>
                      </a:r>
                      <a:endParaRPr lang="en-US" sz="1200">
                        <a:latin typeface="Times New Roman"/>
                        <a:ea typeface="Times New Roman"/>
                        <a:cs typeface="Times New Roman"/>
                      </a:endParaRPr>
                    </a:p>
                  </a:txBody>
                  <a:tcPr marL="68583" marR="68583"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Yes</a:t>
                      </a:r>
                      <a:endParaRPr lang="en-US" sz="1200">
                        <a:latin typeface="Times New Roman"/>
                        <a:ea typeface="Times New Roman"/>
                        <a:cs typeface="Times New Roman"/>
                      </a:endParaRPr>
                    </a:p>
                  </a:txBody>
                  <a:tcPr marL="68583" marR="68583" marT="0" marB="0">
                    <a:lnL>
                      <a:noFill/>
                    </a:lnL>
                    <a:lnR>
                      <a:noFill/>
                    </a:lnR>
                    <a:lnT>
                      <a:noFill/>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0.03-0.06</a:t>
                      </a:r>
                      <a:endParaRPr lang="en-US" sz="1200">
                        <a:latin typeface="Times New Roman"/>
                        <a:ea typeface="Times New Roman"/>
                        <a:cs typeface="Times New Roman"/>
                      </a:endParaRPr>
                    </a:p>
                  </a:txBody>
                  <a:tcPr marL="68583" marR="68583" marT="0" marB="0">
                    <a:lnL>
                      <a:noFill/>
                    </a:lnL>
                    <a:lnR>
                      <a:noFill/>
                    </a:lnR>
                    <a:lnT>
                      <a:noFill/>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Immediate</a:t>
                      </a:r>
                      <a:endParaRPr lang="en-US" sz="1200">
                        <a:latin typeface="Times New Roman"/>
                        <a:ea typeface="Times New Roman"/>
                        <a:cs typeface="Times New Roman"/>
                      </a:endParaRPr>
                    </a:p>
                  </a:txBody>
                  <a:tcPr marL="68583" marR="68583" marT="0" marB="0">
                    <a:lnL>
                      <a:noFill/>
                    </a:lnL>
                    <a:lnR>
                      <a:noFill/>
                    </a:lnR>
                    <a:lnT>
                      <a:noFill/>
                    </a:lnT>
                    <a:lnB>
                      <a:noFill/>
                    </a:lnB>
                  </a:tcPr>
                </a:tc>
              </a:tr>
              <a:tr h="412315">
                <a:tc>
                  <a:txBody>
                    <a:bodyPr/>
                    <a:lstStyle/>
                    <a:p>
                      <a:pPr marL="0" marR="0">
                        <a:lnSpc>
                          <a:spcPct val="150000"/>
                        </a:lnSpc>
                        <a:spcBef>
                          <a:spcPts val="0"/>
                        </a:spcBef>
                        <a:spcAft>
                          <a:spcPts val="0"/>
                        </a:spcAft>
                      </a:pPr>
                      <a:r>
                        <a:rPr lang="en-US" sz="1800">
                          <a:latin typeface="Times New Roman"/>
                          <a:ea typeface="Times New Roman"/>
                          <a:cs typeface="Times New Roman"/>
                        </a:rPr>
                        <a:t>Strain 2 fluid, filtered twice</a:t>
                      </a:r>
                      <a:endParaRPr lang="en-US" sz="1200">
                        <a:latin typeface="Times New Roman"/>
                        <a:ea typeface="Times New Roman"/>
                        <a:cs typeface="Times New Roman"/>
                      </a:endParaRPr>
                    </a:p>
                  </a:txBody>
                  <a:tcPr marL="68583" marR="68583"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No</a:t>
                      </a:r>
                      <a:endParaRPr lang="en-US" sz="1200">
                        <a:latin typeface="Times New Roman"/>
                        <a:ea typeface="Times New Roman"/>
                        <a:cs typeface="Times New Roman"/>
                      </a:endParaRPr>
                    </a:p>
                  </a:txBody>
                  <a:tcPr marL="68583" marR="68583"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Yes</a:t>
                      </a:r>
                      <a:endParaRPr lang="en-US" sz="1200">
                        <a:latin typeface="Times New Roman"/>
                        <a:ea typeface="Times New Roman"/>
                        <a:cs typeface="Times New Roman"/>
                      </a:endParaRPr>
                    </a:p>
                  </a:txBody>
                  <a:tcPr marL="68583" marR="68583" marT="0" marB="0">
                    <a:lnL>
                      <a:noFill/>
                    </a:lnL>
                    <a:lnR>
                      <a:noFill/>
                    </a:lnR>
                    <a:lnT>
                      <a:noFill/>
                    </a:lnT>
                    <a:lnB>
                      <a:noFill/>
                    </a:lnB>
                  </a:tcPr>
                </a:tc>
                <a:tc>
                  <a:txBody>
                    <a:bodyPr/>
                    <a:lstStyle/>
                    <a:p>
                      <a:pPr marL="0" marR="0" algn="ctr">
                        <a:lnSpc>
                          <a:spcPct val="150000"/>
                        </a:lnSpc>
                        <a:spcBef>
                          <a:spcPts val="0"/>
                        </a:spcBef>
                        <a:spcAft>
                          <a:spcPts val="0"/>
                        </a:spcAft>
                      </a:pPr>
                      <a:endParaRPr lang="en-US" sz="1800" dirty="0">
                        <a:latin typeface="Times New Roman"/>
                        <a:ea typeface="Times New Roman"/>
                        <a:cs typeface="Times New Roman"/>
                      </a:endParaRPr>
                    </a:p>
                  </a:txBody>
                  <a:tcPr marL="68583" marR="68583" marT="0" marB="0">
                    <a:lnL>
                      <a:noFill/>
                    </a:lnL>
                    <a:lnR>
                      <a:noFill/>
                    </a:lnR>
                    <a:lnT>
                      <a:noFill/>
                    </a:lnT>
                    <a:lnB>
                      <a:noFill/>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Immediate</a:t>
                      </a:r>
                      <a:endParaRPr lang="en-US" sz="1200">
                        <a:latin typeface="Times New Roman"/>
                        <a:ea typeface="Times New Roman"/>
                        <a:cs typeface="Times New Roman"/>
                      </a:endParaRPr>
                    </a:p>
                  </a:txBody>
                  <a:tcPr marL="68583" marR="68583" marT="0" marB="0">
                    <a:lnL>
                      <a:noFill/>
                    </a:lnL>
                    <a:lnR>
                      <a:noFill/>
                    </a:lnR>
                    <a:lnT>
                      <a:noFill/>
                    </a:lnT>
                    <a:lnB>
                      <a:noFill/>
                    </a:lnB>
                  </a:tcPr>
                </a:tc>
              </a:tr>
              <a:tr h="412315">
                <a:tc>
                  <a:txBody>
                    <a:bodyPr/>
                    <a:lstStyle/>
                    <a:p>
                      <a:pPr marL="0" marR="0">
                        <a:lnSpc>
                          <a:spcPct val="150000"/>
                        </a:lnSpc>
                        <a:spcBef>
                          <a:spcPts val="0"/>
                        </a:spcBef>
                        <a:spcAft>
                          <a:spcPts val="0"/>
                        </a:spcAft>
                      </a:pPr>
                      <a:r>
                        <a:rPr lang="en-US" sz="1800">
                          <a:latin typeface="Times New Roman"/>
                          <a:ea typeface="Times New Roman"/>
                          <a:cs typeface="Times New Roman"/>
                        </a:rPr>
                        <a:t>Strain 2 fluid, boiled</a:t>
                      </a:r>
                      <a:endParaRPr lang="en-US" sz="1200">
                        <a:latin typeface="Times New Roman"/>
                        <a:ea typeface="Times New Roman"/>
                        <a:cs typeface="Times New Roman"/>
                      </a:endParaRPr>
                    </a:p>
                  </a:txBody>
                  <a:tcPr marL="68583" marR="68583" marT="0" marB="0">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No</a:t>
                      </a:r>
                      <a:endParaRPr lang="en-US" sz="1200">
                        <a:latin typeface="Times New Roman"/>
                        <a:ea typeface="Times New Roman"/>
                        <a:cs typeface="Times New Roman"/>
                      </a:endParaRPr>
                    </a:p>
                  </a:txBody>
                  <a:tcPr marL="68583" marR="68583" marT="0" marB="0">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a:latin typeface="Times New Roman"/>
                          <a:ea typeface="Times New Roman"/>
                          <a:cs typeface="Times New Roman"/>
                        </a:rPr>
                        <a:t>Yes</a:t>
                      </a:r>
                      <a:endParaRPr lang="en-US" sz="1200">
                        <a:latin typeface="Times New Roman"/>
                        <a:ea typeface="Times New Roman"/>
                        <a:cs typeface="Times New Roman"/>
                      </a:endParaRPr>
                    </a:p>
                  </a:txBody>
                  <a:tcPr marL="68583" marR="68583"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800">
                        <a:latin typeface="Times New Roman"/>
                        <a:ea typeface="Times New Roman"/>
                        <a:cs typeface="Times New Roman"/>
                      </a:endParaRPr>
                    </a:p>
                  </a:txBody>
                  <a:tcPr marL="68583" marR="68583"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dirty="0">
                          <a:latin typeface="Times New Roman"/>
                          <a:ea typeface="Times New Roman"/>
                          <a:cs typeface="Times New Roman"/>
                        </a:rPr>
                        <a:t>Immediate</a:t>
                      </a:r>
                      <a:endParaRPr lang="en-US" sz="1200" dirty="0">
                        <a:latin typeface="Times New Roman"/>
                        <a:ea typeface="Times New Roman"/>
                        <a:cs typeface="Times New Roman"/>
                      </a:endParaRPr>
                    </a:p>
                  </a:txBody>
                  <a:tcPr marL="68583" marR="68583" marT="0" marB="0">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5995988" y="3829050"/>
            <a:ext cx="1231900" cy="1257300"/>
          </a:xfrm>
          <a:prstGeom prst="rect">
            <a:avLst/>
          </a:prstGeom>
          <a:noFill/>
          <a:ln w="38100">
            <a:solidFill>
              <a:srgbClr val="00FF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p:cNvSpPr/>
          <p:nvPr/>
        </p:nvSpPr>
        <p:spPr>
          <a:xfrm>
            <a:off x="3371850" y="3829050"/>
            <a:ext cx="1233488" cy="1257300"/>
          </a:xfrm>
          <a:prstGeom prst="rect">
            <a:avLst/>
          </a:prstGeom>
          <a:noFill/>
          <a:ln w="38100">
            <a:solidFill>
              <a:srgbClr val="00FF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7380288" y="5086350"/>
            <a:ext cx="1233487" cy="1257300"/>
          </a:xfrm>
          <a:prstGeom prst="rect">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4681538" y="5084763"/>
            <a:ext cx="1233487" cy="1257300"/>
          </a:xfrm>
          <a:prstGeom prst="rect">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 name="Straight Arrow Connector 2"/>
          <p:cNvCxnSpPr/>
          <p:nvPr/>
        </p:nvCxnSpPr>
        <p:spPr>
          <a:xfrm flipV="1">
            <a:off x="7067550" y="4133850"/>
            <a:ext cx="552450" cy="952500"/>
          </a:xfrm>
          <a:prstGeom prst="straightConnector1">
            <a:avLst/>
          </a:prstGeom>
          <a:ln w="57150">
            <a:headEnd type="arrow"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827217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19050"/>
            <a:ext cx="9144000" cy="64135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a:spcBef>
                <a:spcPct val="50000"/>
              </a:spcBef>
            </a:pPr>
            <a:r>
              <a:rPr lang="en-US" sz="3600" i="1">
                <a:solidFill>
                  <a:srgbClr val="333333"/>
                </a:solidFill>
                <a:latin typeface="Times New Roman" pitchFamily="18" charset="0"/>
                <a:cs typeface="Times New Roman" pitchFamily="18" charset="0"/>
              </a:rPr>
              <a:t>V. fischeri</a:t>
            </a:r>
            <a:r>
              <a:rPr lang="en-US" sz="3600">
                <a:solidFill>
                  <a:srgbClr val="333333"/>
                </a:solidFill>
                <a:latin typeface="Times New Roman" pitchFamily="18" charset="0"/>
                <a:cs typeface="Times New Roman" pitchFamily="18" charset="0"/>
              </a:rPr>
              <a:t> Quorum Sensing</a:t>
            </a:r>
          </a:p>
        </p:txBody>
      </p:sp>
      <p:sp>
        <p:nvSpPr>
          <p:cNvPr id="21507" name="Oval 3"/>
          <p:cNvSpPr>
            <a:spLocks noChangeArrowheads="1"/>
          </p:cNvSpPr>
          <p:nvPr/>
        </p:nvSpPr>
        <p:spPr bwMode="auto">
          <a:xfrm>
            <a:off x="76200" y="2076450"/>
            <a:ext cx="6400800" cy="40386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1508" name="Text Box 4"/>
          <p:cNvSpPr txBox="1">
            <a:spLocks noChangeArrowheads="1"/>
          </p:cNvSpPr>
          <p:nvPr/>
        </p:nvSpPr>
        <p:spPr bwMode="auto">
          <a:xfrm>
            <a:off x="1179513" y="4298950"/>
            <a:ext cx="617537"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r>
              <a:rPr lang="en-US" sz="1600" b="1">
                <a:latin typeface="Times New Roman" pitchFamily="18" charset="0"/>
                <a:cs typeface="Times New Roman" pitchFamily="18" charset="0"/>
              </a:rPr>
              <a:t>LuxI</a:t>
            </a:r>
            <a:endParaRPr lang="en-US" sz="1600">
              <a:latin typeface="Times New Roman" pitchFamily="18" charset="0"/>
              <a:cs typeface="Times New Roman" pitchFamily="18" charset="0"/>
            </a:endParaRPr>
          </a:p>
        </p:txBody>
      </p:sp>
      <p:sp>
        <p:nvSpPr>
          <p:cNvPr id="21509" name="AutoShape 5"/>
          <p:cNvSpPr>
            <a:spLocks noChangeArrowheads="1"/>
          </p:cNvSpPr>
          <p:nvPr/>
        </p:nvSpPr>
        <p:spPr bwMode="auto">
          <a:xfrm>
            <a:off x="1423988" y="3448050"/>
            <a:ext cx="152400" cy="533400"/>
          </a:xfrm>
          <a:prstGeom prst="upArrow">
            <a:avLst>
              <a:gd name="adj1" fmla="val 50000"/>
              <a:gd name="adj2" fmla="val 875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1510" name="AutoShape 6"/>
          <p:cNvSpPr>
            <a:spLocks noChangeArrowheads="1"/>
          </p:cNvSpPr>
          <p:nvPr/>
        </p:nvSpPr>
        <p:spPr bwMode="auto">
          <a:xfrm>
            <a:off x="1423988" y="2076450"/>
            <a:ext cx="152400" cy="533400"/>
          </a:xfrm>
          <a:prstGeom prst="upArrow">
            <a:avLst>
              <a:gd name="adj1" fmla="val 50000"/>
              <a:gd name="adj2" fmla="val 875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1511" name="AutoShape 7"/>
          <p:cNvSpPr>
            <a:spLocks noChangeArrowheads="1"/>
          </p:cNvSpPr>
          <p:nvPr/>
        </p:nvSpPr>
        <p:spPr bwMode="auto">
          <a:xfrm flipV="1">
            <a:off x="3768725" y="1847850"/>
            <a:ext cx="152400" cy="533400"/>
          </a:xfrm>
          <a:prstGeom prst="upArrow">
            <a:avLst>
              <a:gd name="adj1" fmla="val 50000"/>
              <a:gd name="adj2" fmla="val 875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1512" name="AutoShape 8"/>
          <p:cNvSpPr>
            <a:spLocks noChangeArrowheads="1"/>
          </p:cNvSpPr>
          <p:nvPr/>
        </p:nvSpPr>
        <p:spPr bwMode="auto">
          <a:xfrm flipV="1">
            <a:off x="3768725" y="3448050"/>
            <a:ext cx="152400" cy="533400"/>
          </a:xfrm>
          <a:prstGeom prst="upArrow">
            <a:avLst>
              <a:gd name="adj1" fmla="val 50000"/>
              <a:gd name="adj2" fmla="val 875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1513" name="Line 9"/>
          <p:cNvSpPr>
            <a:spLocks noChangeShapeType="1"/>
          </p:cNvSpPr>
          <p:nvPr/>
        </p:nvSpPr>
        <p:spPr bwMode="auto">
          <a:xfrm>
            <a:off x="2971800" y="5124450"/>
            <a:ext cx="1371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4" name="Text Box 10"/>
          <p:cNvSpPr txBox="1">
            <a:spLocks noChangeArrowheads="1"/>
          </p:cNvSpPr>
          <p:nvPr/>
        </p:nvSpPr>
        <p:spPr bwMode="auto">
          <a:xfrm flipH="1">
            <a:off x="2794000" y="5151438"/>
            <a:ext cx="1617663"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r>
              <a:rPr lang="en-US" sz="1600">
                <a:latin typeface="Times New Roman" pitchFamily="18" charset="0"/>
                <a:cs typeface="Times New Roman" pitchFamily="18" charset="0"/>
              </a:rPr>
              <a:t>Luciferase Genes</a:t>
            </a:r>
          </a:p>
        </p:txBody>
      </p:sp>
      <p:sp>
        <p:nvSpPr>
          <p:cNvPr id="21515" name="AutoShape 11"/>
          <p:cNvSpPr>
            <a:spLocks noChangeArrowheads="1"/>
          </p:cNvSpPr>
          <p:nvPr/>
        </p:nvSpPr>
        <p:spPr bwMode="auto">
          <a:xfrm flipV="1">
            <a:off x="3657600" y="4102100"/>
            <a:ext cx="407988" cy="381000"/>
          </a:xfrm>
          <a:prstGeom prst="pentagon">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cxnSp>
        <p:nvCxnSpPr>
          <p:cNvPr id="21516" name="AutoShape 12"/>
          <p:cNvCxnSpPr>
            <a:cxnSpLocks noChangeShapeType="1"/>
          </p:cNvCxnSpPr>
          <p:nvPr/>
        </p:nvCxnSpPr>
        <p:spPr bwMode="auto">
          <a:xfrm rot="10800000" flipH="1" flipV="1">
            <a:off x="3641725" y="4337050"/>
            <a:ext cx="406400" cy="1588"/>
          </a:xfrm>
          <a:prstGeom prst="bentConnector5">
            <a:avLst>
              <a:gd name="adj1" fmla="val -56250"/>
              <a:gd name="adj2" fmla="val 29200000"/>
              <a:gd name="adj3" fmla="val 156639"/>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7" name="Text Box 13"/>
          <p:cNvSpPr txBox="1">
            <a:spLocks noChangeArrowheads="1"/>
          </p:cNvSpPr>
          <p:nvPr/>
        </p:nvSpPr>
        <p:spPr bwMode="auto">
          <a:xfrm>
            <a:off x="3505200" y="4429125"/>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r>
              <a:rPr lang="en-US" sz="1600" b="1">
                <a:latin typeface="Times New Roman" pitchFamily="18" charset="0"/>
                <a:cs typeface="Times New Roman" pitchFamily="18" charset="0"/>
              </a:rPr>
              <a:t>LuxR</a:t>
            </a:r>
            <a:endParaRPr lang="en-US" sz="1600">
              <a:latin typeface="Times New Roman" pitchFamily="18" charset="0"/>
              <a:cs typeface="Times New Roman" pitchFamily="18" charset="0"/>
            </a:endParaRPr>
          </a:p>
        </p:txBody>
      </p:sp>
      <p:cxnSp>
        <p:nvCxnSpPr>
          <p:cNvPr id="21518" name="AutoShape 14"/>
          <p:cNvCxnSpPr>
            <a:cxnSpLocks noChangeShapeType="1"/>
          </p:cNvCxnSpPr>
          <p:nvPr/>
        </p:nvCxnSpPr>
        <p:spPr bwMode="auto">
          <a:xfrm rot="10800000" flipH="1" flipV="1">
            <a:off x="3641725" y="2844800"/>
            <a:ext cx="406400" cy="1588"/>
          </a:xfrm>
          <a:prstGeom prst="bentConnector5">
            <a:avLst>
              <a:gd name="adj1" fmla="val -56250"/>
              <a:gd name="adj2" fmla="val 29200000"/>
              <a:gd name="adj3" fmla="val 156639"/>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9" name="Text Box 15"/>
          <p:cNvSpPr txBox="1">
            <a:spLocks noChangeArrowheads="1"/>
          </p:cNvSpPr>
          <p:nvPr/>
        </p:nvSpPr>
        <p:spPr bwMode="auto">
          <a:xfrm>
            <a:off x="3505200" y="2905125"/>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r>
              <a:rPr lang="en-US" sz="1600" b="1">
                <a:latin typeface="Times New Roman" pitchFamily="18" charset="0"/>
                <a:cs typeface="Times New Roman" pitchFamily="18" charset="0"/>
              </a:rPr>
              <a:t>LuxR</a:t>
            </a:r>
            <a:endParaRPr lang="en-US" sz="1600">
              <a:latin typeface="Times New Roman" pitchFamily="18" charset="0"/>
              <a:cs typeface="Times New Roman" pitchFamily="18" charset="0"/>
            </a:endParaRPr>
          </a:p>
        </p:txBody>
      </p:sp>
      <p:cxnSp>
        <p:nvCxnSpPr>
          <p:cNvPr id="21520" name="AutoShape 16"/>
          <p:cNvCxnSpPr>
            <a:cxnSpLocks noChangeShapeType="1"/>
          </p:cNvCxnSpPr>
          <p:nvPr/>
        </p:nvCxnSpPr>
        <p:spPr bwMode="auto">
          <a:xfrm>
            <a:off x="3657600" y="2844800"/>
            <a:ext cx="203200" cy="1460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21" name="AutoShape 17"/>
          <p:cNvCxnSpPr>
            <a:cxnSpLocks noChangeShapeType="1"/>
          </p:cNvCxnSpPr>
          <p:nvPr/>
        </p:nvCxnSpPr>
        <p:spPr bwMode="auto">
          <a:xfrm flipV="1">
            <a:off x="3860800" y="2844800"/>
            <a:ext cx="203200" cy="1460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22" name="AutoShape 18"/>
          <p:cNvSpPr>
            <a:spLocks noChangeArrowheads="1"/>
          </p:cNvSpPr>
          <p:nvPr/>
        </p:nvSpPr>
        <p:spPr bwMode="auto">
          <a:xfrm flipV="1">
            <a:off x="3657600" y="2457450"/>
            <a:ext cx="407988" cy="381000"/>
          </a:xfrm>
          <a:prstGeom prst="pentagon">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1523" name="AutoShape 19"/>
          <p:cNvSpPr>
            <a:spLocks noChangeArrowheads="1"/>
          </p:cNvSpPr>
          <p:nvPr/>
        </p:nvSpPr>
        <p:spPr bwMode="auto">
          <a:xfrm rot="16200000" flipV="1">
            <a:off x="1296194" y="2837657"/>
            <a:ext cx="407987" cy="381000"/>
          </a:xfrm>
          <a:prstGeom prst="pentagon">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1524" name="Oval 20"/>
          <p:cNvSpPr>
            <a:spLocks noChangeArrowheads="1"/>
          </p:cNvSpPr>
          <p:nvPr/>
        </p:nvSpPr>
        <p:spPr bwMode="auto">
          <a:xfrm>
            <a:off x="990600" y="4210050"/>
            <a:ext cx="990600" cy="5334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1525" name="AutoShape 21"/>
          <p:cNvSpPr>
            <a:spLocks noChangeArrowheads="1"/>
          </p:cNvSpPr>
          <p:nvPr/>
        </p:nvSpPr>
        <p:spPr bwMode="auto">
          <a:xfrm rot="1732625">
            <a:off x="3554413" y="1481138"/>
            <a:ext cx="407987" cy="381000"/>
          </a:xfrm>
          <a:prstGeom prst="pentagon">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1526" name="AutoShape 22"/>
          <p:cNvSpPr>
            <a:spLocks noChangeArrowheads="1"/>
          </p:cNvSpPr>
          <p:nvPr/>
        </p:nvSpPr>
        <p:spPr bwMode="auto">
          <a:xfrm rot="955719" flipV="1">
            <a:off x="3173413" y="1023938"/>
            <a:ext cx="407987" cy="381000"/>
          </a:xfrm>
          <a:prstGeom prst="pentagon">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1527" name="AutoShape 23"/>
          <p:cNvSpPr>
            <a:spLocks noChangeArrowheads="1"/>
          </p:cNvSpPr>
          <p:nvPr/>
        </p:nvSpPr>
        <p:spPr bwMode="auto">
          <a:xfrm rot="15039493" flipV="1">
            <a:off x="2488406" y="1480344"/>
            <a:ext cx="407988" cy="381000"/>
          </a:xfrm>
          <a:prstGeom prst="pentagon">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1528" name="AutoShape 24"/>
          <p:cNvSpPr>
            <a:spLocks noChangeArrowheads="1"/>
          </p:cNvSpPr>
          <p:nvPr/>
        </p:nvSpPr>
        <p:spPr bwMode="auto">
          <a:xfrm rot="18415829" flipV="1">
            <a:off x="2031206" y="946944"/>
            <a:ext cx="407988" cy="381000"/>
          </a:xfrm>
          <a:prstGeom prst="pentagon">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1529" name="AutoShape 25"/>
          <p:cNvSpPr>
            <a:spLocks noChangeArrowheads="1"/>
          </p:cNvSpPr>
          <p:nvPr/>
        </p:nvSpPr>
        <p:spPr bwMode="auto">
          <a:xfrm rot="5400000" flipV="1">
            <a:off x="1497806" y="1480344"/>
            <a:ext cx="407988" cy="381000"/>
          </a:xfrm>
          <a:prstGeom prst="pentagon">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1530" name="AutoShape 26"/>
          <p:cNvSpPr>
            <a:spLocks noChangeArrowheads="1"/>
          </p:cNvSpPr>
          <p:nvPr/>
        </p:nvSpPr>
        <p:spPr bwMode="auto">
          <a:xfrm rot="1611067" flipV="1">
            <a:off x="4621213" y="1709738"/>
            <a:ext cx="407987" cy="381000"/>
          </a:xfrm>
          <a:prstGeom prst="pentagon">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1531" name="AutoShape 27"/>
          <p:cNvSpPr>
            <a:spLocks noChangeArrowheads="1"/>
          </p:cNvSpPr>
          <p:nvPr/>
        </p:nvSpPr>
        <p:spPr bwMode="auto">
          <a:xfrm rot="20297068" flipV="1">
            <a:off x="4392613" y="1100138"/>
            <a:ext cx="407987" cy="381000"/>
          </a:xfrm>
          <a:prstGeom prst="pentagon">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1532" name="AutoShape 28"/>
          <p:cNvSpPr>
            <a:spLocks noChangeArrowheads="1"/>
          </p:cNvSpPr>
          <p:nvPr/>
        </p:nvSpPr>
        <p:spPr bwMode="auto">
          <a:xfrm rot="1870494" flipV="1">
            <a:off x="963613" y="1176338"/>
            <a:ext cx="407987" cy="381000"/>
          </a:xfrm>
          <a:prstGeom prst="pentagon">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21533" name="AutoShape 29"/>
          <p:cNvSpPr>
            <a:spLocks noChangeArrowheads="1"/>
          </p:cNvSpPr>
          <p:nvPr/>
        </p:nvSpPr>
        <p:spPr bwMode="auto">
          <a:xfrm rot="7605549" flipV="1">
            <a:off x="3707606" y="870744"/>
            <a:ext cx="407988" cy="381000"/>
          </a:xfrm>
          <a:prstGeom prst="pentagon">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cxnSp>
        <p:nvCxnSpPr>
          <p:cNvPr id="21534" name="AutoShape 30"/>
          <p:cNvCxnSpPr>
            <a:cxnSpLocks noChangeShapeType="1"/>
          </p:cNvCxnSpPr>
          <p:nvPr/>
        </p:nvCxnSpPr>
        <p:spPr bwMode="auto">
          <a:xfrm rot="10800000" flipV="1">
            <a:off x="3048000" y="4552950"/>
            <a:ext cx="304800" cy="495300"/>
          </a:xfrm>
          <a:prstGeom prst="bentConnector2">
            <a:avLst/>
          </a:prstGeom>
          <a:noFill/>
          <a:ln w="9525">
            <a:solidFill>
              <a:schemeClr val="tx1"/>
            </a:solidFill>
            <a:prstDash val="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5" name="AutoShape 31"/>
          <p:cNvCxnSpPr>
            <a:cxnSpLocks noChangeShapeType="1"/>
            <a:stCxn id="21515" idx="5"/>
            <a:endCxn id="21515" idx="0"/>
          </p:cNvCxnSpPr>
          <p:nvPr/>
        </p:nvCxnSpPr>
        <p:spPr bwMode="auto">
          <a:xfrm flipH="1">
            <a:off x="3860800" y="4337050"/>
            <a:ext cx="203200" cy="1460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6" name="AutoShape 32"/>
          <p:cNvCxnSpPr>
            <a:cxnSpLocks noChangeShapeType="1"/>
            <a:stCxn id="21515" idx="1"/>
            <a:endCxn id="21515" idx="0"/>
          </p:cNvCxnSpPr>
          <p:nvPr/>
        </p:nvCxnSpPr>
        <p:spPr bwMode="auto">
          <a:xfrm>
            <a:off x="3657600" y="4337050"/>
            <a:ext cx="203200" cy="14605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37" name="Rectangle 3"/>
          <p:cNvSpPr txBox="1">
            <a:spLocks noChangeArrowheads="1"/>
          </p:cNvSpPr>
          <p:nvPr/>
        </p:nvSpPr>
        <p:spPr bwMode="auto">
          <a:xfrm>
            <a:off x="5722938" y="846138"/>
            <a:ext cx="3309937" cy="3706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nSpc>
                <a:spcPct val="90000"/>
              </a:lnSpc>
              <a:spcBef>
                <a:spcPct val="20000"/>
              </a:spcBef>
              <a:buFont typeface="Arial" pitchFamily="34" charset="0"/>
              <a:buChar char="•"/>
            </a:pPr>
            <a:r>
              <a:rPr lang="en-US" sz="2800">
                <a:latin typeface="Times New Roman" pitchFamily="18" charset="0"/>
                <a:cs typeface="Times New Roman" pitchFamily="18" charset="0"/>
              </a:rPr>
              <a:t>Activated LuxR is a transcription activator binding to luxP operon</a:t>
            </a:r>
          </a:p>
          <a:p>
            <a:pPr>
              <a:lnSpc>
                <a:spcPct val="90000"/>
              </a:lnSpc>
              <a:spcBef>
                <a:spcPct val="20000"/>
              </a:spcBef>
              <a:buFont typeface="Arial" pitchFamily="34" charset="0"/>
              <a:buChar char="•"/>
            </a:pPr>
            <a:r>
              <a:rPr lang="en-US" sz="2800">
                <a:latin typeface="Times New Roman" pitchFamily="18" charset="0"/>
                <a:cs typeface="Times New Roman" pitchFamily="18" charset="0"/>
                <a:sym typeface="Wingdings" pitchFamily="2" charset="2"/>
              </a:rPr>
              <a:t> </a:t>
            </a:r>
            <a:r>
              <a:rPr lang="en-US" sz="2800">
                <a:latin typeface="Times New Roman" pitchFamily="18" charset="0"/>
                <a:cs typeface="Times New Roman" pitchFamily="18" charset="0"/>
              </a:rPr>
              <a:t>transcription of inducer and luciferase genes</a:t>
            </a:r>
          </a:p>
          <a:p>
            <a:pPr>
              <a:lnSpc>
                <a:spcPct val="90000"/>
              </a:lnSpc>
              <a:spcBef>
                <a:spcPct val="20000"/>
              </a:spcBef>
              <a:buFont typeface="Arial" pitchFamily="34" charset="0"/>
              <a:buChar char="•"/>
            </a:pPr>
            <a:r>
              <a:rPr lang="en-US" sz="2800">
                <a:latin typeface="Times New Roman" pitchFamily="18" charset="0"/>
                <a:cs typeface="Times New Roman" pitchFamily="18" charset="0"/>
              </a:rPr>
              <a:t>More VAI = more light</a:t>
            </a:r>
          </a:p>
        </p:txBody>
      </p:sp>
    </p:spTree>
    <p:extLst>
      <p:ext uri="{BB962C8B-B14F-4D97-AF65-F5344CB8AC3E}">
        <p14:creationId xmlns:p14="http://schemas.microsoft.com/office/powerpoint/2010/main" val="27098206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15988"/>
            <a:ext cx="6965950" cy="553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3"/>
          <p:cNvSpPr txBox="1">
            <a:spLocks noChangeArrowheads="1"/>
          </p:cNvSpPr>
          <p:nvPr/>
        </p:nvSpPr>
        <p:spPr bwMode="auto">
          <a:xfrm>
            <a:off x="0" y="147638"/>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400">
                <a:latin typeface="Times New Roman" pitchFamily="18" charset="0"/>
                <a:cs typeface="Times New Roman" pitchFamily="18" charset="0"/>
              </a:rPr>
              <a:t>A firefly of the </a:t>
            </a:r>
            <a:r>
              <a:rPr lang="en-US" sz="4400" i="1">
                <a:latin typeface="Times New Roman" pitchFamily="18" charset="0"/>
                <a:cs typeface="Times New Roman" pitchFamily="18" charset="0"/>
              </a:rPr>
              <a:t>Photinus</a:t>
            </a:r>
            <a:r>
              <a:rPr lang="en-US" sz="4400">
                <a:latin typeface="Times New Roman" pitchFamily="18" charset="0"/>
                <a:cs typeface="Times New Roman" pitchFamily="18" charset="0"/>
              </a:rPr>
              <a:t> genus</a:t>
            </a:r>
            <a:endParaRPr lang="en-US" sz="4400">
              <a:latin typeface="Times New Roman" pitchFamily="18" charset="0"/>
            </a:endParaRPr>
          </a:p>
        </p:txBody>
      </p:sp>
      <p:sp>
        <p:nvSpPr>
          <p:cNvPr id="9220" name="Rectangle 5"/>
          <p:cNvSpPr>
            <a:spLocks noChangeArrowheads="1"/>
          </p:cNvSpPr>
          <p:nvPr/>
        </p:nvSpPr>
        <p:spPr bwMode="auto">
          <a:xfrm>
            <a:off x="0" y="6488113"/>
            <a:ext cx="1238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4.3 </a:t>
            </a:r>
            <a:endParaRPr lang="en-US" dirty="0">
              <a:latin typeface="Times New Roman" pitchFamily="18" charset="0"/>
              <a:cs typeface="Times New Roman" pitchFamily="18" charset="0"/>
            </a:endParaRPr>
          </a:p>
        </p:txBody>
      </p:sp>
      <p:cxnSp>
        <p:nvCxnSpPr>
          <p:cNvPr id="5" name="Straight Arrow Connector 4"/>
          <p:cNvCxnSpPr/>
          <p:nvPr/>
        </p:nvCxnSpPr>
        <p:spPr>
          <a:xfrm rot="10800000">
            <a:off x="3875088" y="4441825"/>
            <a:ext cx="1174750" cy="242888"/>
          </a:xfrm>
          <a:prstGeom prst="straightConnector1">
            <a:avLst/>
          </a:prstGeom>
          <a:ln w="5715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317875" y="2128838"/>
            <a:ext cx="1341438" cy="1150937"/>
          </a:xfrm>
          <a:prstGeom prst="straightConnector1">
            <a:avLst/>
          </a:prstGeom>
          <a:ln w="5715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9223" name="TextBox 6"/>
          <p:cNvSpPr txBox="1">
            <a:spLocks noChangeArrowheads="1"/>
          </p:cNvSpPr>
          <p:nvPr/>
        </p:nvSpPr>
        <p:spPr bwMode="auto">
          <a:xfrm>
            <a:off x="4970463" y="4267200"/>
            <a:ext cx="2252662"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2400">
                <a:solidFill>
                  <a:srgbClr val="0070C0"/>
                </a:solidFill>
                <a:latin typeface="Times New Roman" pitchFamily="18" charset="0"/>
                <a:cs typeface="Times New Roman" pitchFamily="18" charset="0"/>
              </a:rPr>
              <a:t>bioluminescent abdomen</a:t>
            </a:r>
          </a:p>
        </p:txBody>
      </p:sp>
      <p:sp>
        <p:nvSpPr>
          <p:cNvPr id="9224" name="TextBox 8"/>
          <p:cNvSpPr txBox="1">
            <a:spLocks noChangeArrowheads="1"/>
          </p:cNvSpPr>
          <p:nvPr/>
        </p:nvSpPr>
        <p:spPr bwMode="auto">
          <a:xfrm>
            <a:off x="1238250" y="1528763"/>
            <a:ext cx="2079625"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2400">
                <a:solidFill>
                  <a:srgbClr val="0070C0"/>
                </a:solidFill>
                <a:latin typeface="Times New Roman" pitchFamily="18" charset="0"/>
                <a:cs typeface="Times New Roman" pitchFamily="18" charset="0"/>
              </a:rPr>
              <a:t>Identifying feature: thorax</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3"/>
          <p:cNvSpPr txBox="1">
            <a:spLocks noChangeArrowheads="1"/>
          </p:cNvSpPr>
          <p:nvPr/>
        </p:nvSpPr>
        <p:spPr bwMode="auto">
          <a:xfrm>
            <a:off x="0" y="147638"/>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400">
                <a:latin typeface="Times New Roman" pitchFamily="18" charset="0"/>
                <a:cs typeface="Times New Roman" pitchFamily="18" charset="0"/>
              </a:rPr>
              <a:t>Variation in firefly interpulse intervals</a:t>
            </a:r>
            <a:endParaRPr lang="en-US" sz="4400">
              <a:latin typeface="Times New Roman" pitchFamily="18" charset="0"/>
            </a:endParaRPr>
          </a:p>
        </p:txBody>
      </p:sp>
      <p:sp>
        <p:nvSpPr>
          <p:cNvPr id="10243" name="Rectangle 5"/>
          <p:cNvSpPr>
            <a:spLocks noChangeArrowheads="1"/>
          </p:cNvSpPr>
          <p:nvPr/>
        </p:nvSpPr>
        <p:spPr bwMode="auto">
          <a:xfrm>
            <a:off x="0" y="6488113"/>
            <a:ext cx="1238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4.4 </a:t>
            </a:r>
            <a:endParaRPr lang="en-US" dirty="0">
              <a:latin typeface="Times New Roman" pitchFamily="18" charset="0"/>
              <a:cs typeface="Times New Roman" pitchFamily="18" charset="0"/>
            </a:endParaRPr>
          </a:p>
        </p:txBody>
      </p:sp>
      <p:pic>
        <p:nvPicPr>
          <p:cNvPr id="10244" name="Picture 4" descr="4_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1076325"/>
            <a:ext cx="4691062"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4_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175" y="1076325"/>
            <a:ext cx="452120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rotWithShape="1">
          <a:blip r:embed="rId5">
            <a:extLst>
              <a:ext uri="{28A0092B-C50C-407E-A947-70E740481C1C}">
                <a14:useLocalDpi xmlns:a14="http://schemas.microsoft.com/office/drawing/2010/main" val="0"/>
              </a:ext>
            </a:extLst>
          </a:blip>
          <a:srcRect l="29852" t="13266" r="5589" b="78084"/>
          <a:stretch/>
        </p:blipFill>
        <p:spPr>
          <a:xfrm>
            <a:off x="1484584" y="1324304"/>
            <a:ext cx="3277915" cy="3671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64346326"/>
              </p:ext>
            </p:extLst>
          </p:nvPr>
        </p:nvGraphicFramePr>
        <p:xfrm>
          <a:off x="189185" y="1562100"/>
          <a:ext cx="8781393" cy="3295650"/>
        </p:xfrm>
        <a:graphic>
          <a:graphicData uri="http://schemas.openxmlformats.org/drawingml/2006/table">
            <a:tbl>
              <a:tblPr/>
              <a:tblGrid>
                <a:gridCol w="1173024"/>
                <a:gridCol w="3975251"/>
                <a:gridCol w="1820085"/>
                <a:gridCol w="1813033"/>
              </a:tblGrid>
              <a:tr h="659130">
                <a:tc>
                  <a:txBody>
                    <a:bodyPr/>
                    <a:lstStyle/>
                    <a:p>
                      <a:pPr marL="0" marR="0">
                        <a:spcBef>
                          <a:spcPts val="0"/>
                        </a:spcBef>
                        <a:spcAft>
                          <a:spcPts val="0"/>
                        </a:spcAft>
                      </a:pPr>
                      <a:r>
                        <a:rPr lang="en-US" sz="2000" b="1" dirty="0">
                          <a:latin typeface="Times New Roman"/>
                          <a:ea typeface="Times New Roman"/>
                          <a:cs typeface="Times New Roman"/>
                        </a:rPr>
                        <a:t>Variable</a:t>
                      </a:r>
                      <a:endParaRPr lang="en-US" sz="1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a:latin typeface="Times New Roman"/>
                          <a:ea typeface="Times New Roman"/>
                          <a:cs typeface="Times New Roman"/>
                        </a:rPr>
                        <a:t>Description of variable</a:t>
                      </a:r>
                      <a:endParaRPr lang="en-US"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a:latin typeface="Times New Roman"/>
                          <a:ea typeface="Times New Roman"/>
                          <a:cs typeface="Times New Roman"/>
                        </a:rPr>
                        <a:t>example 1</a:t>
                      </a:r>
                      <a:endParaRPr lang="en-US" sz="1400">
                        <a:latin typeface="Times New Roman"/>
                        <a:ea typeface="Times New Roman"/>
                        <a:cs typeface="Times New Roman"/>
                      </a:endParaRPr>
                    </a:p>
                    <a:p>
                      <a:pPr marL="0" marR="0">
                        <a:spcBef>
                          <a:spcPts val="0"/>
                        </a:spcBef>
                        <a:spcAft>
                          <a:spcPts val="0"/>
                        </a:spcAft>
                      </a:pPr>
                      <a:r>
                        <a:rPr lang="en-US" sz="2000" b="1">
                          <a:latin typeface="Times New Roman"/>
                          <a:ea typeface="Times New Roman"/>
                          <a:cs typeface="Times New Roman"/>
                        </a:rPr>
                        <a:t>value (seconds)</a:t>
                      </a:r>
                      <a:endParaRPr lang="en-US"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a:latin typeface="Times New Roman"/>
                          <a:ea typeface="Times New Roman"/>
                          <a:cs typeface="Times New Roman"/>
                        </a:rPr>
                        <a:t>example 2</a:t>
                      </a:r>
                      <a:endParaRPr lang="en-US" sz="1400">
                        <a:latin typeface="Times New Roman"/>
                        <a:ea typeface="Times New Roman"/>
                        <a:cs typeface="Times New Roman"/>
                      </a:endParaRPr>
                    </a:p>
                    <a:p>
                      <a:pPr marL="0" marR="0">
                        <a:spcBef>
                          <a:spcPts val="0"/>
                        </a:spcBef>
                        <a:spcAft>
                          <a:spcPts val="0"/>
                        </a:spcAft>
                      </a:pPr>
                      <a:r>
                        <a:rPr lang="en-US" sz="2000" b="1">
                          <a:latin typeface="Times New Roman"/>
                          <a:ea typeface="Times New Roman"/>
                          <a:cs typeface="Times New Roman"/>
                        </a:rPr>
                        <a:t>value (seconds)</a:t>
                      </a:r>
                      <a:endParaRPr lang="en-US"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9130">
                <a:tc>
                  <a:txBody>
                    <a:bodyPr/>
                    <a:lstStyle/>
                    <a:p>
                      <a:pPr marL="0" marR="0" algn="ctr">
                        <a:lnSpc>
                          <a:spcPct val="200000"/>
                        </a:lnSpc>
                        <a:spcBef>
                          <a:spcPts val="0"/>
                        </a:spcBef>
                        <a:spcAft>
                          <a:spcPts val="0"/>
                        </a:spcAft>
                      </a:pPr>
                      <a:r>
                        <a:rPr lang="en-US" sz="2000" dirty="0">
                          <a:latin typeface="Times New Roman"/>
                          <a:ea typeface="Times New Roman"/>
                          <a:cs typeface="Times New Roman"/>
                        </a:rPr>
                        <a:t>A</a:t>
                      </a:r>
                      <a:endParaRPr lang="en-US" sz="1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000">
                          <a:latin typeface="Times New Roman"/>
                          <a:ea typeface="Times New Roman"/>
                          <a:cs typeface="Times New Roman"/>
                        </a:rPr>
                        <a:t>actual IPI at 26.1 </a:t>
                      </a:r>
                      <a:r>
                        <a:rPr lang="en-US" sz="2000" baseline="30000">
                          <a:latin typeface="Times New Roman"/>
                          <a:ea typeface="Times New Roman"/>
                          <a:cs typeface="Times New Roman"/>
                        </a:rPr>
                        <a:t>o</a:t>
                      </a:r>
                      <a:r>
                        <a:rPr lang="en-US" sz="2000">
                          <a:latin typeface="Times New Roman"/>
                          <a:ea typeface="Times New Roman"/>
                          <a:cs typeface="Times New Roman"/>
                        </a:rPr>
                        <a:t>C</a:t>
                      </a:r>
                      <a:endParaRPr lang="en-US"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dirty="0">
                          <a:latin typeface="Times New Roman"/>
                          <a:ea typeface="Times New Roman"/>
                          <a:cs typeface="Times New Roman"/>
                        </a:rPr>
                        <a:t>1.165</a:t>
                      </a:r>
                      <a:endParaRPr lang="en-US" sz="1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1.066</a:t>
                      </a:r>
                      <a:endParaRPr lang="en-US"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9130">
                <a:tc>
                  <a:txBody>
                    <a:bodyPr/>
                    <a:lstStyle/>
                    <a:p>
                      <a:pPr marL="0" marR="0" algn="ctr">
                        <a:lnSpc>
                          <a:spcPct val="200000"/>
                        </a:lnSpc>
                        <a:spcBef>
                          <a:spcPts val="0"/>
                        </a:spcBef>
                        <a:spcAft>
                          <a:spcPts val="0"/>
                        </a:spcAft>
                      </a:pPr>
                      <a:r>
                        <a:rPr lang="en-US" sz="2000" dirty="0">
                          <a:latin typeface="Times New Roman"/>
                          <a:ea typeface="Times New Roman"/>
                          <a:cs typeface="Times New Roman"/>
                        </a:rPr>
                        <a:t>B</a:t>
                      </a:r>
                      <a:endParaRPr lang="en-US" sz="1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000">
                          <a:latin typeface="Times New Roman"/>
                          <a:ea typeface="Times New Roman"/>
                          <a:cs typeface="Times New Roman"/>
                        </a:rPr>
                        <a:t>value of regression curve at 26.1 </a:t>
                      </a:r>
                      <a:r>
                        <a:rPr lang="en-US" sz="2000" baseline="30000">
                          <a:latin typeface="Times New Roman"/>
                          <a:ea typeface="Times New Roman"/>
                          <a:cs typeface="Times New Roman"/>
                        </a:rPr>
                        <a:t>o</a:t>
                      </a:r>
                      <a:r>
                        <a:rPr lang="en-US" sz="2000">
                          <a:latin typeface="Times New Roman"/>
                          <a:ea typeface="Times New Roman"/>
                          <a:cs typeface="Times New Roman"/>
                        </a:rPr>
                        <a:t>C</a:t>
                      </a:r>
                      <a:endParaRPr lang="en-US"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dirty="0">
                          <a:latin typeface="Times New Roman"/>
                          <a:ea typeface="Times New Roman"/>
                          <a:cs typeface="Times New Roman"/>
                        </a:rPr>
                        <a:t>1.102</a:t>
                      </a:r>
                      <a:endParaRPr lang="en-US" sz="1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dirty="0">
                          <a:latin typeface="Times New Roman"/>
                          <a:ea typeface="Times New Roman"/>
                          <a:cs typeface="Times New Roman"/>
                        </a:rPr>
                        <a:t>1.102</a:t>
                      </a:r>
                      <a:endParaRPr lang="en-US" sz="1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9130">
                <a:tc>
                  <a:txBody>
                    <a:bodyPr/>
                    <a:lstStyle/>
                    <a:p>
                      <a:pPr marL="0" marR="0" algn="ctr">
                        <a:lnSpc>
                          <a:spcPct val="200000"/>
                        </a:lnSpc>
                        <a:spcBef>
                          <a:spcPts val="0"/>
                        </a:spcBef>
                        <a:spcAft>
                          <a:spcPts val="0"/>
                        </a:spcAft>
                      </a:pPr>
                      <a:r>
                        <a:rPr lang="en-US" sz="2000" dirty="0">
                          <a:latin typeface="Times New Roman"/>
                          <a:ea typeface="Times New Roman"/>
                          <a:cs typeface="Times New Roman"/>
                        </a:rPr>
                        <a:t>C</a:t>
                      </a:r>
                      <a:endParaRPr lang="en-US" sz="1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000">
                          <a:latin typeface="Times New Roman"/>
                          <a:ea typeface="Times New Roman"/>
                          <a:cs typeface="Times New Roman"/>
                        </a:rPr>
                        <a:t>value of regression curve at 21.1 </a:t>
                      </a:r>
                      <a:r>
                        <a:rPr lang="en-US" sz="2000" baseline="30000">
                          <a:latin typeface="Times New Roman"/>
                          <a:ea typeface="Times New Roman"/>
                          <a:cs typeface="Times New Roman"/>
                        </a:rPr>
                        <a:t>o</a:t>
                      </a:r>
                      <a:r>
                        <a:rPr lang="en-US" sz="2000">
                          <a:latin typeface="Times New Roman"/>
                          <a:ea typeface="Times New Roman"/>
                          <a:cs typeface="Times New Roman"/>
                        </a:rPr>
                        <a:t>C</a:t>
                      </a:r>
                      <a:endParaRPr lang="en-US"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1.516</a:t>
                      </a:r>
                      <a:endParaRPr lang="en-US"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dirty="0">
                          <a:latin typeface="Times New Roman"/>
                          <a:ea typeface="Times New Roman"/>
                          <a:cs typeface="Times New Roman"/>
                        </a:rPr>
                        <a:t>1.516</a:t>
                      </a:r>
                      <a:endParaRPr lang="en-US" sz="1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9130">
                <a:tc>
                  <a:txBody>
                    <a:bodyPr/>
                    <a:lstStyle/>
                    <a:p>
                      <a:pPr marL="0" marR="0">
                        <a:lnSpc>
                          <a:spcPct val="200000"/>
                        </a:lnSpc>
                        <a:spcBef>
                          <a:spcPts val="0"/>
                        </a:spcBef>
                        <a:spcAft>
                          <a:spcPts val="0"/>
                        </a:spcAft>
                      </a:pPr>
                      <a:endParaRPr lang="en-US" sz="20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000">
                          <a:latin typeface="Times New Roman"/>
                          <a:ea typeface="Times New Roman"/>
                          <a:cs typeface="Times New Roman"/>
                        </a:rPr>
                        <a:t>adjusted IPI = A - B + C</a:t>
                      </a:r>
                      <a:endParaRPr lang="en-US"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a:latin typeface="Times New Roman"/>
                          <a:ea typeface="Times New Roman"/>
                          <a:cs typeface="Times New Roman"/>
                        </a:rPr>
                        <a:t>1.579</a:t>
                      </a:r>
                      <a:endParaRPr lang="en-US"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dirty="0">
                          <a:latin typeface="Times New Roman"/>
                          <a:ea typeface="Times New Roman"/>
                          <a:cs typeface="Times New Roman"/>
                        </a:rPr>
                        <a:t>1.480</a:t>
                      </a:r>
                      <a:endParaRPr lang="en-US" sz="1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538" name="Title 3"/>
          <p:cNvSpPr>
            <a:spLocks noGrp="1"/>
          </p:cNvSpPr>
          <p:nvPr>
            <p:ph type="title"/>
          </p:nvPr>
        </p:nvSpPr>
        <p:spPr/>
        <p:txBody>
          <a:bodyPr rtlCol="0">
            <a:normAutofit fontScale="90000"/>
          </a:bodyPr>
          <a:lstStyle/>
          <a:p>
            <a:pPr eaLnBrk="1" fontAlgn="auto" hangingPunct="1">
              <a:spcAft>
                <a:spcPts val="0"/>
              </a:spcAft>
              <a:defRPr/>
            </a:pPr>
            <a:r>
              <a:rPr lang="en-US" dirty="0" smtClean="0">
                <a:latin typeface="Times New Roman" pitchFamily="18" charset="0"/>
                <a:ea typeface="ＭＳ Ｐゴシック"/>
                <a:cs typeface="Times New Roman" pitchFamily="18" charset="0"/>
              </a:rPr>
              <a:t>Table BME 4.1.1: Computing adjusted IPI</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0" y="147638"/>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3600">
                <a:latin typeface="Times New Roman" pitchFamily="18" charset="0"/>
                <a:cs typeface="Times New Roman" pitchFamily="18" charset="0"/>
              </a:rPr>
              <a:t>Response of female </a:t>
            </a:r>
            <a:r>
              <a:rPr lang="en-US" sz="3600" i="1">
                <a:latin typeface="Times New Roman" pitchFamily="18" charset="0"/>
                <a:cs typeface="Times New Roman" pitchFamily="18" charset="0"/>
              </a:rPr>
              <a:t>P. greeni </a:t>
            </a:r>
            <a:r>
              <a:rPr lang="en-US" sz="3600">
                <a:latin typeface="Times New Roman" pitchFamily="18" charset="0"/>
                <a:cs typeface="Times New Roman" pitchFamily="18" charset="0"/>
              </a:rPr>
              <a:t>fireflies to simulated male signals at different temperatures</a:t>
            </a:r>
            <a:endParaRPr lang="en-US" sz="3600">
              <a:latin typeface="Times New Roman" pitchFamily="18" charset="0"/>
            </a:endParaRPr>
          </a:p>
        </p:txBody>
      </p:sp>
      <p:sp>
        <p:nvSpPr>
          <p:cNvPr id="16387" name="Rectangle 5"/>
          <p:cNvSpPr>
            <a:spLocks noChangeArrowheads="1"/>
          </p:cNvSpPr>
          <p:nvPr/>
        </p:nvSpPr>
        <p:spPr bwMode="auto">
          <a:xfrm>
            <a:off x="0" y="6488113"/>
            <a:ext cx="1238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4.5 </a:t>
            </a:r>
            <a:endParaRPr lang="en-US" dirty="0">
              <a:latin typeface="Times New Roman" pitchFamily="18" charset="0"/>
              <a:cs typeface="Times New Roman" pitchFamily="18" charset="0"/>
            </a:endParaRPr>
          </a:p>
        </p:txBody>
      </p:sp>
      <p:pic>
        <p:nvPicPr>
          <p:cNvPr id="16388" name="Picture 4" descr="4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347788"/>
            <a:ext cx="5349875" cy="551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rot="10800000">
            <a:off x="6096000" y="1773238"/>
            <a:ext cx="762000" cy="0"/>
          </a:xfrm>
          <a:prstGeom prst="straightConnector1">
            <a:avLst/>
          </a:prstGeom>
          <a:ln w="5715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6200000" flipH="1">
            <a:off x="5045075" y="1636713"/>
            <a:ext cx="577850" cy="0"/>
          </a:xfrm>
          <a:prstGeom prst="straightConnector1">
            <a:avLst/>
          </a:prstGeom>
          <a:ln w="5715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200000" flipH="1">
            <a:off x="4073525" y="2613025"/>
            <a:ext cx="577850" cy="0"/>
          </a:xfrm>
          <a:prstGeom prst="straightConnector1">
            <a:avLst/>
          </a:prstGeom>
          <a:ln w="5715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a:spLocks noChangeArrowheads="1"/>
          </p:cNvSpPr>
          <p:nvPr/>
        </p:nvSpPr>
        <p:spPr bwMode="auto">
          <a:xfrm>
            <a:off x="6619875" y="2901950"/>
            <a:ext cx="2524125" cy="2246313"/>
          </a:xfrm>
          <a:prstGeom prst="rect">
            <a:avLst/>
          </a:prstGeom>
          <a:solidFill>
            <a:schemeClr val="bg1"/>
          </a:solidFill>
          <a:ln w="9525">
            <a:noFill/>
            <a:miter lim="800000"/>
            <a:headEnd/>
            <a:tailEnd/>
          </a:ln>
        </p:spPr>
        <p:txBody>
          <a:bodyPr>
            <a:spAutoFit/>
          </a:bodyPr>
          <a:lstStyle/>
          <a:p>
            <a:pPr algn="ctr" fontAlgn="auto">
              <a:spcBef>
                <a:spcPts val="0"/>
              </a:spcBef>
              <a:spcAft>
                <a:spcPts val="0"/>
              </a:spcAft>
              <a:defRPr/>
            </a:pPr>
            <a:r>
              <a:rPr lang="en-US" sz="2800" dirty="0">
                <a:solidFill>
                  <a:srgbClr val="0070C0"/>
                </a:solidFill>
                <a:latin typeface="Times New Roman" pitchFamily="18" charset="0"/>
                <a:cs typeface="Times New Roman" pitchFamily="18" charset="0"/>
              </a:rPr>
              <a:t>Explain </a:t>
            </a:r>
            <a:r>
              <a:rPr lang="en-US" sz="2800" dirty="0">
                <a:solidFill>
                  <a:srgbClr val="FFC000"/>
                </a:solidFill>
                <a:latin typeface="Times New Roman" pitchFamily="18" charset="0"/>
                <a:cs typeface="Times New Roman" pitchFamily="18" charset="0"/>
              </a:rPr>
              <a:t>variation</a:t>
            </a:r>
            <a:r>
              <a:rPr lang="en-US" sz="2800" dirty="0">
                <a:solidFill>
                  <a:srgbClr val="0070C0"/>
                </a:solidFill>
                <a:latin typeface="Times New Roman" pitchFamily="18" charset="0"/>
                <a:cs typeface="Times New Roman" pitchFamily="18" charset="0"/>
              </a:rPr>
              <a:t> </a:t>
            </a:r>
            <a:r>
              <a:rPr lang="en-US" sz="2800" dirty="0">
                <a:solidFill>
                  <a:srgbClr val="FFC000"/>
                </a:solidFill>
                <a:latin typeface="Times New Roman" pitchFamily="18" charset="0"/>
                <a:cs typeface="Times New Roman" pitchFamily="18" charset="0"/>
              </a:rPr>
              <a:t>caused by temperature</a:t>
            </a:r>
            <a:r>
              <a:rPr lang="en-US" sz="2800" dirty="0">
                <a:solidFill>
                  <a:srgbClr val="0070C0"/>
                </a:solidFill>
                <a:latin typeface="Times New Roman" pitchFamily="18" charset="0"/>
                <a:cs typeface="Times New Roman" pitchFamily="18" charset="0"/>
              </a:rPr>
              <a:t> and </a:t>
            </a:r>
            <a:r>
              <a:rPr lang="en-US" sz="2800" dirty="0">
                <a:solidFill>
                  <a:schemeClr val="accent3">
                    <a:lumMod val="75000"/>
                  </a:schemeClr>
                </a:solidFill>
                <a:latin typeface="Times New Roman" pitchFamily="18" charset="0"/>
                <a:cs typeface="Times New Roman" pitchFamily="18" charset="0"/>
              </a:rPr>
              <a:t>variation caused by IPI</a:t>
            </a:r>
          </a:p>
        </p:txBody>
      </p:sp>
      <p:cxnSp>
        <p:nvCxnSpPr>
          <p:cNvPr id="12" name="Straight Arrow Connector 11"/>
          <p:cNvCxnSpPr/>
          <p:nvPr/>
        </p:nvCxnSpPr>
        <p:spPr>
          <a:xfrm rot="10800000">
            <a:off x="5773738" y="3846513"/>
            <a:ext cx="644525" cy="1587"/>
          </a:xfrm>
          <a:prstGeom prst="straightConnector1">
            <a:avLst/>
          </a:prstGeom>
          <a:ln w="57150">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0800000">
            <a:off x="5102225" y="2997200"/>
            <a:ext cx="644525" cy="1588"/>
          </a:xfrm>
          <a:prstGeom prst="straightConnector1">
            <a:avLst/>
          </a:prstGeom>
          <a:ln w="57150">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a:off x="3084513" y="4679950"/>
            <a:ext cx="642937" cy="1588"/>
          </a:xfrm>
          <a:prstGeom prst="straightConnector1">
            <a:avLst/>
          </a:prstGeom>
          <a:ln w="57150">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3"/>
          <p:cNvSpPr txBox="1">
            <a:spLocks noChangeArrowheads="1"/>
          </p:cNvSpPr>
          <p:nvPr/>
        </p:nvSpPr>
        <p:spPr bwMode="auto">
          <a:xfrm>
            <a:off x="0" y="33338"/>
            <a:ext cx="9144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en-US" sz="4400">
                <a:latin typeface="Times New Roman" pitchFamily="18" charset="0"/>
                <a:cs typeface="Times New Roman" pitchFamily="18" charset="0"/>
              </a:rPr>
              <a:t>Female </a:t>
            </a:r>
            <a:r>
              <a:rPr lang="en-US" sz="4400" i="1">
                <a:latin typeface="Times New Roman" pitchFamily="18" charset="0"/>
                <a:cs typeface="Times New Roman" pitchFamily="18" charset="0"/>
              </a:rPr>
              <a:t>P. greeni </a:t>
            </a:r>
            <a:r>
              <a:rPr lang="en-US" sz="4400">
                <a:latin typeface="Times New Roman" pitchFamily="18" charset="0"/>
                <a:cs typeface="Times New Roman" pitchFamily="18" charset="0"/>
              </a:rPr>
              <a:t>tested for responsiveness to varying IPI</a:t>
            </a:r>
            <a:endParaRPr lang="en-US" sz="4400">
              <a:latin typeface="Times New Roman" pitchFamily="18" charset="0"/>
            </a:endParaRPr>
          </a:p>
        </p:txBody>
      </p:sp>
      <p:sp>
        <p:nvSpPr>
          <p:cNvPr id="17411" name="Rectangle 5"/>
          <p:cNvSpPr>
            <a:spLocks noChangeArrowheads="1"/>
          </p:cNvSpPr>
          <p:nvPr/>
        </p:nvSpPr>
        <p:spPr bwMode="auto">
          <a:xfrm>
            <a:off x="0" y="6488113"/>
            <a:ext cx="1238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Times New Roman" pitchFamily="18" charset="0"/>
                <a:cs typeface="Times New Roman" pitchFamily="18" charset="0"/>
              </a:rPr>
              <a:t>Figure </a:t>
            </a:r>
            <a:r>
              <a:rPr lang="en-US" dirty="0" smtClean="0">
                <a:latin typeface="Times New Roman" pitchFamily="18" charset="0"/>
                <a:cs typeface="Times New Roman" pitchFamily="18" charset="0"/>
              </a:rPr>
              <a:t>4.6 </a:t>
            </a:r>
            <a:endParaRPr lang="en-US" dirty="0">
              <a:latin typeface="Times New Roman" pitchFamily="18" charset="0"/>
              <a:cs typeface="Times New Roman" pitchFamily="18" charset="0"/>
            </a:endParaRP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3" y="1298575"/>
            <a:ext cx="7089775"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13403</TotalTime>
  <Words>5258</Words>
  <Application>Microsoft Macintosh PowerPoint</Application>
  <PresentationFormat>On-screen Show (4:3)</PresentationFormat>
  <Paragraphs>505</Paragraphs>
  <Slides>45</Slides>
  <Notes>40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Table BME 4.1.1: Computing adjusted IPI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 3.11</vt:lpstr>
      <vt:lpstr>Fig. 3.12</vt:lpstr>
      <vt:lpstr>Fig. 3.13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Davidson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Malcolm Campbell</dc:creator>
  <cp:lastModifiedBy>Malcolm Campbell</cp:lastModifiedBy>
  <cp:revision>578</cp:revision>
  <dcterms:created xsi:type="dcterms:W3CDTF">2010-03-23T21:30:28Z</dcterms:created>
  <dcterms:modified xsi:type="dcterms:W3CDTF">2013-08-16T12:43:58Z</dcterms:modified>
</cp:coreProperties>
</file>