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0.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21.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22.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23.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24.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25.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26.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27.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28.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notesSlides/notesSlide29.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notesSlides/notesSlide32.xml" ContentType="application/vnd.openxmlformats-officedocument.presentationml.notesSlide+xml"/>
  <Override PartName="/ppt/charts/chart17.xml" ContentType="application/vnd.openxmlformats-officedocument.drawingml.chart+xml"/>
  <Override PartName="/ppt/theme/themeOverride1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90" r:id="rId2"/>
    <p:sldId id="294" r:id="rId3"/>
    <p:sldId id="297" r:id="rId4"/>
    <p:sldId id="335" r:id="rId5"/>
    <p:sldId id="323" r:id="rId6"/>
    <p:sldId id="333" r:id="rId7"/>
    <p:sldId id="305" r:id="rId8"/>
    <p:sldId id="308" r:id="rId9"/>
    <p:sldId id="311" r:id="rId10"/>
    <p:sldId id="312" r:id="rId11"/>
    <p:sldId id="326" r:id="rId12"/>
    <p:sldId id="316" r:id="rId13"/>
    <p:sldId id="319" r:id="rId14"/>
    <p:sldId id="336" r:id="rId15"/>
    <p:sldId id="337"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7" r:id="rId39"/>
    <p:sldId id="369" r:id="rId40"/>
    <p:sldId id="373" r:id="rId41"/>
    <p:sldId id="379" r:id="rId42"/>
    <p:sldId id="383" r:id="rId43"/>
    <p:sldId id="384" r:id="rId44"/>
    <p:sldId id="385" r:id="rId45"/>
    <p:sldId id="389" r:id="rId46"/>
    <p:sldId id="392" r:id="rId47"/>
    <p:sldId id="402" r:id="rId48"/>
    <p:sldId id="404" r:id="rId49"/>
    <p:sldId id="405" r:id="rId50"/>
    <p:sldId id="408" r:id="rId51"/>
    <p:sldId id="409" r:id="rId52"/>
    <p:sldId id="410" r:id="rId53"/>
    <p:sldId id="411" r:id="rId54"/>
    <p:sldId id="413" r:id="rId55"/>
    <p:sldId id="414" r:id="rId56"/>
    <p:sldId id="415" r:id="rId57"/>
    <p:sldId id="419" r:id="rId58"/>
    <p:sldId id="424" r:id="rId59"/>
    <p:sldId id="425"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ECDCF2"/>
    <a:srgbClr val="FFC8E2"/>
    <a:srgbClr val="FACBCE"/>
    <a:srgbClr val="C3C3C3"/>
    <a:srgbClr val="C7C7C7"/>
    <a:srgbClr val="AEAEAE"/>
    <a:srgbClr val="F8F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58" autoAdjust="0"/>
    <p:restoredTop sz="88869" autoAdjust="0"/>
  </p:normalViewPr>
  <p:slideViewPr>
    <p:cSldViewPr snapToGrid="0" snapToObjects="1">
      <p:cViewPr varScale="1">
        <p:scale>
          <a:sx n="125" d="100"/>
          <a:sy n="125" d="100"/>
        </p:scale>
        <p:origin x="-560"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CJP\IntroText\Chapter5\ants.xls"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file:///C:\CJP\IntroText\Chapter5\ants_cp.xls"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file:///C:\CJP\IntroText\Chapter5\ants_cp.xls"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oleObject" Target="file:///C:\CJP\IntroText\Chapter5\ants_cp.xls" TargetMode="External"/></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oleObject" Target="file:///C:\CJP\IntroText\Chapter5\ants_cp.xls" TargetMode="Externa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oleObject" Target="file:///C:\CJP\IntroText\Chapter5\ants_cp.xls" TargetMode="Externa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oleObject" Target="file:///C:\CJP\IntroText\Chapter5\ants_cp.xls" TargetMode="Externa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oleObject" Target="file:///C:\CJP\IntroText\Chapter5\ants_cp.xls" TargetMode="External"/></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oleObject" Target="file:///C:\CJP\IntroText\Chapter5\ants_cp.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CJP\IntroText\Chapter5\ants.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CJP\IntroText\Chapter5\ants.xls"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C:\CJP\IntroText\Chapter5\ants.xls"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CJP\IntroText\Chapter5\ants.xls"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C:\CJP\IntroText\Chapter5\ants_cp.xls"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C:\CJP\IntroText\Chapter5\ants_cp.xls"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C:\CJP\IntroText\Chapter5\ants_cp.xls"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C:\CJP\IntroText\Chapter5\ants_cp.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471820987227212"/>
          <c:y val="0.0402265205979687"/>
          <c:w val="0.914997163140196"/>
          <c:h val="0.869006618737875"/>
        </c:manualLayout>
      </c:layout>
      <c:scatterChart>
        <c:scatterStyle val="smoothMarker"/>
        <c:varyColors val="0"/>
        <c:ser>
          <c:idx val="0"/>
          <c:order val="0"/>
          <c:tx>
            <c:strRef>
              <c:f>Sheet1!$B$2</c:f>
              <c:strCache>
                <c:ptCount val="1"/>
                <c:pt idx="0">
                  <c:v>Continuous model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11.37209886392436</c:v>
                </c:pt>
                <c:pt idx="3">
                  <c:v>16.64245648700765</c:v>
                </c:pt>
                <c:pt idx="4">
                  <c:v>21.65377080903869</c:v>
                </c:pt>
                <c:pt idx="5">
                  <c:v>26.41877406502299</c:v>
                </c:pt>
                <c:pt idx="6">
                  <c:v>30.94957268799552</c:v>
                </c:pt>
                <c:pt idx="7">
                  <c:v>35.25767806780804</c:v>
                </c:pt>
                <c:pt idx="8">
                  <c:v>39.35403579809108</c:v>
                </c:pt>
                <c:pt idx="9">
                  <c:v>43.24905348569924</c:v>
                </c:pt>
                <c:pt idx="10">
                  <c:v>46.95262719329439</c:v>
                </c:pt>
                <c:pt idx="11">
                  <c:v>50.47416658224989</c:v>
                </c:pt>
                <c:pt idx="12">
                  <c:v>53.82261881975568</c:v>
                </c:pt>
                <c:pt idx="13">
                  <c:v>57.0064913108662</c:v>
                </c:pt>
                <c:pt idx="14">
                  <c:v>60.03387331324515</c:v>
                </c:pt>
                <c:pt idx="15">
                  <c:v>62.912456489524</c:v>
                </c:pt>
                <c:pt idx="16">
                  <c:v>65.6495544494922</c:v>
                </c:pt>
                <c:pt idx="17">
                  <c:v>68.25212133176868</c:v>
                </c:pt>
                <c:pt idx="18">
                  <c:v>70.72676947216685</c:v>
                </c:pt>
                <c:pt idx="19">
                  <c:v>73.07978620364044</c:v>
                </c:pt>
                <c:pt idx="20">
                  <c:v>75.31714983049704</c:v>
                </c:pt>
                <c:pt idx="21">
                  <c:v>77.44454481746151</c:v>
                </c:pt>
                <c:pt idx="22">
                  <c:v>79.46737623218344</c:v>
                </c:pt>
                <c:pt idx="23">
                  <c:v>81.39078347788005</c:v>
                </c:pt>
                <c:pt idx="24">
                  <c:v>83.21965335100617</c:v>
                </c:pt>
                <c:pt idx="25">
                  <c:v>84.95863245712721</c:v>
                </c:pt>
                <c:pt idx="26">
                  <c:v>86.61213901653954</c:v>
                </c:pt>
                <c:pt idx="27">
                  <c:v>88.18437408963284</c:v>
                </c:pt>
                <c:pt idx="28">
                  <c:v>89.67933225051405</c:v>
                </c:pt>
                <c:pt idx="29">
                  <c:v>91.10081173601419</c:v>
                </c:pt>
                <c:pt idx="30">
                  <c:v>92.45242409585871</c:v>
                </c:pt>
                <c:pt idx="31">
                  <c:v>93.73760336852447</c:v>
                </c:pt>
                <c:pt idx="32">
                  <c:v>94.95961480609361</c:v>
                </c:pt>
                <c:pt idx="33">
                  <c:v>96.12156317027187</c:v>
                </c:pt>
                <c:pt idx="34">
                  <c:v>97.22640062064974</c:v>
                </c:pt>
                <c:pt idx="35">
                  <c:v>98.2769342152478</c:v>
                </c:pt>
                <c:pt idx="36">
                  <c:v>99.2758330424025</c:v>
                </c:pt>
                <c:pt idx="37">
                  <c:v>100.2256350021132</c:v>
                </c:pt>
                <c:pt idx="38">
                  <c:v>101.1287532540786</c:v>
                </c:pt>
                <c:pt idx="39">
                  <c:v>101.9874823488063</c:v>
                </c:pt>
                <c:pt idx="40">
                  <c:v>102.8040040573723</c:v>
                </c:pt>
                <c:pt idx="41">
                  <c:v>103.5803929146416</c:v>
                </c:pt>
                <c:pt idx="42">
                  <c:v>104.3186214900343</c:v>
                </c:pt>
                <c:pt idx="43">
                  <c:v>105.0205653992284</c:v>
                </c:pt>
                <c:pt idx="44">
                  <c:v>105.6880080695322</c:v>
                </c:pt>
                <c:pt idx="45">
                  <c:v>106.3226452710342</c:v>
                </c:pt>
                <c:pt idx="46">
                  <c:v>106.9260894250421</c:v>
                </c:pt>
                <c:pt idx="47">
                  <c:v>107.4998737007582</c:v>
                </c:pt>
                <c:pt idx="48">
                  <c:v>108.0454559105989</c:v>
                </c:pt>
                <c:pt idx="49">
                  <c:v>108.5642222140552</c:v>
                </c:pt>
                <c:pt idx="50">
                  <c:v>109.0574906395055</c:v>
                </c:pt>
                <c:pt idx="51">
                  <c:v>109.5265144329265</c:v>
                </c:pt>
                <c:pt idx="52">
                  <c:v>109.9724852420136</c:v>
                </c:pt>
                <c:pt idx="53">
                  <c:v>110.3965361437963</c:v>
                </c:pt>
                <c:pt idx="54">
                  <c:v>110.7997445234452</c:v>
                </c:pt>
                <c:pt idx="55">
                  <c:v>111.1831348115819</c:v>
                </c:pt>
                <c:pt idx="56">
                  <c:v>111.5476810870477</c:v>
                </c:pt>
                <c:pt idx="57">
                  <c:v>111.894309551743</c:v>
                </c:pt>
                <c:pt idx="58">
                  <c:v>112.2239008838269</c:v>
                </c:pt>
                <c:pt idx="59">
                  <c:v>112.5372924752543</c:v>
                </c:pt>
                <c:pt idx="60">
                  <c:v>112.8352805593353</c:v>
                </c:pt>
                <c:pt idx="61">
                  <c:v>113.1186222337237</c:v>
                </c:pt>
                <c:pt idx="62">
                  <c:v>113.388037383973</c:v>
                </c:pt>
                <c:pt idx="63">
                  <c:v>113.6442105125484</c:v>
                </c:pt>
                <c:pt idx="64">
                  <c:v>113.8877924779404</c:v>
                </c:pt>
                <c:pt idx="65">
                  <c:v>114.1194021482996</c:v>
                </c:pt>
                <c:pt idx="66">
                  <c:v>114.3396279737936</c:v>
                </c:pt>
                <c:pt idx="67">
                  <c:v>114.549029481681</c:v>
                </c:pt>
                <c:pt idx="68">
                  <c:v>114.7481386979008</c:v>
                </c:pt>
                <c:pt idx="69">
                  <c:v>114.9374614987903</c:v>
                </c:pt>
                <c:pt idx="70">
                  <c:v>115.1174788963628</c:v>
                </c:pt>
              </c:numCache>
            </c:numRef>
          </c:yVal>
          <c:smooth val="1"/>
        </c:ser>
        <c:ser>
          <c:idx val="1"/>
          <c:order val="1"/>
          <c:tx>
            <c:strRef>
              <c:f>Sheet1!$F$2</c:f>
              <c:strCache>
                <c:ptCount val="1"/>
                <c:pt idx="0">
                  <c:v>Discrete model</c:v>
                </c:pt>
              </c:strCache>
            </c:strRef>
          </c:tx>
          <c:marker>
            <c:symbol val="square"/>
            <c:size val="2"/>
          </c:marker>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5.799816959343779</c:v>
                </c:pt>
                <c:pt idx="2">
                  <c:v>11.31456716646814</c:v>
                </c:pt>
                <c:pt idx="3">
                  <c:v>16.55826193479738</c:v>
                </c:pt>
                <c:pt idx="4">
                  <c:v>21.54422390781324</c:v>
                </c:pt>
                <c:pt idx="5">
                  <c:v>26.28512090786517</c:v>
                </c:pt>
                <c:pt idx="6">
                  <c:v>30.79299812127815</c:v>
                </c:pt>
                <c:pt idx="7">
                  <c:v>35.07930870153015</c:v>
                </c:pt>
                <c:pt idx="8">
                  <c:v>39.15494286825364</c:v>
                </c:pt>
                <c:pt idx="9">
                  <c:v>43.03025557599207</c:v>
                </c:pt>
                <c:pt idx="10">
                  <c:v>46.71509282300928</c:v>
                </c:pt>
                <c:pt idx="11">
                  <c:v>50.21881666699537</c:v>
                </c:pt>
                <c:pt idx="12">
                  <c:v>53.55032901122544</c:v>
                </c:pt>
                <c:pt idx="13">
                  <c:v>56.7180942216053</c:v>
                </c:pt>
                <c:pt idx="14">
                  <c:v>59.73016063206666</c:v>
                </c:pt>
                <c:pt idx="15">
                  <c:v>62.59418099295123</c:v>
                </c:pt>
                <c:pt idx="16">
                  <c:v>65.31743191433608</c:v>
                </c:pt>
                <c:pt idx="17">
                  <c:v>67.90683235370057</c:v>
                </c:pt>
                <c:pt idx="18">
                  <c:v>70.36896119490621</c:v>
                </c:pt>
                <c:pt idx="19">
                  <c:v>72.71007396315151</c:v>
                </c:pt>
                <c:pt idx="20">
                  <c:v>74.93611871837134</c:v>
                </c:pt>
                <c:pt idx="21">
                  <c:v>77.05275116745902</c:v>
                </c:pt>
                <c:pt idx="22">
                  <c:v>79.06534903370857</c:v>
                </c:pt>
                <c:pt idx="23">
                  <c:v>80.97902571998341</c:v>
                </c:pt>
                <c:pt idx="24">
                  <c:v>82.7986433003281</c:v>
                </c:pt>
                <c:pt idx="25">
                  <c:v>84.52882487302863</c:v>
                </c:pt>
                <c:pt idx="26">
                  <c:v>86.17396630650804</c:v>
                </c:pt>
                <c:pt idx="27">
                  <c:v>87.73824740789931</c:v>
                </c:pt>
                <c:pt idx="28">
                  <c:v>89.22564254267155</c:v>
                </c:pt>
                <c:pt idx="29">
                  <c:v>90.63993073229219</c:v>
                </c:pt>
                <c:pt idx="30">
                  <c:v>91.9847052555776</c:v>
                </c:pt>
                <c:pt idx="31">
                  <c:v>93.26338277812863</c:v>
                </c:pt>
                <c:pt idx="32">
                  <c:v>94.47921203304567</c:v>
                </c:pt>
                <c:pt idx="33">
                  <c:v>95.63528207497674</c:v>
                </c:pt>
                <c:pt idx="34">
                  <c:v>96.73453012847245</c:v>
                </c:pt>
                <c:pt idx="35">
                  <c:v>97.7797490505851</c:v>
                </c:pt>
                <c:pt idx="36">
                  <c:v>98.77359442667503</c:v>
                </c:pt>
                <c:pt idx="37">
                  <c:v>99.71859131744947</c:v>
                </c:pt>
                <c:pt idx="38">
                  <c:v>100.6171406743796</c:v>
                </c:pt>
                <c:pt idx="39">
                  <c:v>101.4715254397917</c:v>
                </c:pt>
                <c:pt idx="40">
                  <c:v>102.2839163471339</c:v>
                </c:pt>
                <c:pt idx="41">
                  <c:v>103.0563774361538</c:v>
                </c:pt>
                <c:pt idx="42">
                  <c:v>103.7908712969998</c:v>
                </c:pt>
                <c:pt idx="43">
                  <c:v>104.489264056569</c:v>
                </c:pt>
                <c:pt idx="44">
                  <c:v>105.1533301197717</c:v>
                </c:pt>
                <c:pt idx="45">
                  <c:v>105.7847566777585</c:v>
                </c:pt>
                <c:pt idx="46">
                  <c:v>106.3851479945623</c:v>
                </c:pt>
                <c:pt idx="47">
                  <c:v>106.9560294830488</c:v>
                </c:pt>
                <c:pt idx="48">
                  <c:v>107.4988515805294</c:v>
                </c:pt>
                <c:pt idx="49">
                  <c:v>108.014993433884</c:v>
                </c:pt>
                <c:pt idx="50">
                  <c:v>108.5057664035561</c:v>
                </c:pt>
                <c:pt idx="51">
                  <c:v>108.9724173953241</c:v>
                </c:pt>
                <c:pt idx="52">
                  <c:v>109.4161320283112</c:v>
                </c:pt>
                <c:pt idx="53">
                  <c:v>109.8380376472855</c:v>
                </c:pt>
                <c:pt idx="54">
                  <c:v>110.2392061869025</c:v>
                </c:pt>
                <c:pt idx="55">
                  <c:v>110.6206568951666</c:v>
                </c:pt>
                <c:pt idx="56">
                  <c:v>110.983358923033</c:v>
                </c:pt>
                <c:pt idx="57">
                  <c:v>111.3282337867264</c:v>
                </c:pt>
                <c:pt idx="58">
                  <c:v>111.6561577090359</c:v>
                </c:pt>
                <c:pt idx="59">
                  <c:v>111.967963845532</c:v>
                </c:pt>
                <c:pt idx="60">
                  <c:v>112.264444401363</c:v>
                </c:pt>
                <c:pt idx="61">
                  <c:v>112.546352644009</c:v>
                </c:pt>
                <c:pt idx="62">
                  <c:v>112.8144048171069</c:v>
                </c:pt>
                <c:pt idx="63">
                  <c:v>113.069281960209</c:v>
                </c:pt>
                <c:pt idx="64">
                  <c:v>113.3116316390981</c:v>
                </c:pt>
                <c:pt idx="65">
                  <c:v>113.5420695910575</c:v>
                </c:pt>
                <c:pt idx="66">
                  <c:v>113.7611812892725</c:v>
                </c:pt>
                <c:pt idx="67">
                  <c:v>113.9695234303408</c:v>
                </c:pt>
                <c:pt idx="68">
                  <c:v>114.1676253486708</c:v>
                </c:pt>
                <c:pt idx="69">
                  <c:v>114.3559903613601</c:v>
                </c:pt>
                <c:pt idx="70">
                  <c:v>114.5350970469719</c:v>
                </c:pt>
              </c:numCache>
            </c:numRef>
          </c:yVal>
          <c:smooth val="1"/>
        </c:ser>
        <c:dLbls>
          <c:showLegendKey val="0"/>
          <c:showVal val="0"/>
          <c:showCatName val="0"/>
          <c:showSerName val="0"/>
          <c:showPercent val="0"/>
          <c:showBubbleSize val="0"/>
        </c:dLbls>
        <c:axId val="-2099830424"/>
        <c:axId val="-2099832648"/>
      </c:scatterChart>
      <c:valAx>
        <c:axId val="-2099830424"/>
        <c:scaling>
          <c:orientation val="minMax"/>
          <c:max val="4200.0"/>
          <c:min val="0.0"/>
        </c:scaling>
        <c:delete val="0"/>
        <c:axPos val="b"/>
        <c:numFmt formatCode="General" sourceLinked="1"/>
        <c:majorTickMark val="out"/>
        <c:minorTickMark val="none"/>
        <c:tickLblPos val="nextTo"/>
        <c:crossAx val="-2099832648"/>
        <c:crosses val="autoZero"/>
        <c:crossBetween val="midCat"/>
      </c:valAx>
      <c:valAx>
        <c:axId val="-2099832648"/>
        <c:scaling>
          <c:orientation val="minMax"/>
          <c:max val="120.0"/>
        </c:scaling>
        <c:delete val="0"/>
        <c:axPos val="l"/>
        <c:numFmt formatCode="General" sourceLinked="1"/>
        <c:majorTickMark val="out"/>
        <c:minorTickMark val="none"/>
        <c:tickLblPos val="nextTo"/>
        <c:crossAx val="-2099830424"/>
        <c:crosses val="autoZero"/>
        <c:crossBetween val="midCat"/>
      </c:valAx>
    </c:plotArea>
    <c:legend>
      <c:legendPos val="r"/>
      <c:layout>
        <c:manualLayout>
          <c:xMode val="edge"/>
          <c:yMode val="edge"/>
          <c:x val="0.43518370397022"/>
          <c:y val="0.575128244188442"/>
          <c:w val="0.359577500491362"/>
          <c:h val="0.175172226312161"/>
        </c:manualLayout>
      </c:layout>
      <c:overlay val="0"/>
    </c:legend>
    <c:plotVisOnly val="1"/>
    <c:dispBlanksAs val="gap"/>
    <c:showDLblsOverMax val="0"/>
  </c:chart>
  <c:txPr>
    <a:bodyPr/>
    <a:lstStyle/>
    <a:p>
      <a:pPr>
        <a:defRPr sz="20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pt idx="33">
                  <c:v>96.12156317027187</c:v>
                </c:pt>
                <c:pt idx="34">
                  <c:v>97.22640062064974</c:v>
                </c:pt>
                <c:pt idx="35">
                  <c:v>98.2769342152478</c:v>
                </c:pt>
                <c:pt idx="36">
                  <c:v>99.27583304240207</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111.1831348115812</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114.1194021482993</c:v>
                </c:pt>
                <c:pt idx="66">
                  <c:v>114.3396279737936</c:v>
                </c:pt>
                <c:pt idx="67">
                  <c:v>114.5490294816814</c:v>
                </c:pt>
                <c:pt idx="68">
                  <c:v>114.7481386979008</c:v>
                </c:pt>
                <c:pt idx="69">
                  <c:v>114.9374614987906</c:v>
                </c:pt>
                <c:pt idx="70">
                  <c:v>115.1174788963625</c:v>
                </c:pt>
              </c:numCache>
            </c:numRef>
          </c:yVal>
          <c:smooth val="1"/>
        </c:ser>
        <c:ser>
          <c:idx val="0"/>
          <c:order val="1"/>
          <c:tx>
            <c:strRef>
              <c:f>Sheet1!$K$2</c:f>
              <c:strCache>
                <c:ptCount val="1"/>
                <c:pt idx="0">
                  <c:v>Cumulative - Sparse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Sheet1!$K$3:$K$73</c:f>
              <c:numCache>
                <c:formatCode>General</c:formatCode>
                <c:ptCount val="71"/>
                <c:pt idx="0">
                  <c:v>0.0</c:v>
                </c:pt>
                <c:pt idx="1">
                  <c:v>3.07443884589996</c:v>
                </c:pt>
                <c:pt idx="2">
                  <c:v>6.068774520467874</c:v>
                </c:pt>
                <c:pt idx="3">
                  <c:v>8.98509407710747</c:v>
                </c:pt>
                <c:pt idx="4">
                  <c:v>11.82543019195038</c:v>
                </c:pt>
                <c:pt idx="5">
                  <c:v>14.59176258063328</c:v>
                </c:pt>
                <c:pt idx="6">
                  <c:v>17.28601937815978</c:v>
                </c:pt>
                <c:pt idx="7">
                  <c:v>19.91007848281261</c:v>
                </c:pt>
                <c:pt idx="8">
                  <c:v>22.46576886504741</c:v>
                </c:pt>
                <c:pt idx="9">
                  <c:v>24.95487184228883</c:v>
                </c:pt>
                <c:pt idx="10">
                  <c:v>27.3791223205075</c:v>
                </c:pt>
                <c:pt idx="11">
                  <c:v>29.7402100034514</c:v>
                </c:pt>
                <c:pt idx="12">
                  <c:v>32.03978057036972</c:v>
                </c:pt>
                <c:pt idx="13">
                  <c:v>34.27943682305226</c:v>
                </c:pt>
                <c:pt idx="14">
                  <c:v>36.46073980298306</c:v>
                </c:pt>
                <c:pt idx="15">
                  <c:v>38.58520987938684</c:v>
                </c:pt>
                <c:pt idx="16">
                  <c:v>40.65432780892758</c:v>
                </c:pt>
                <c:pt idx="17">
                  <c:v>42.66953576779603</c:v>
                </c:pt>
                <c:pt idx="18">
                  <c:v>44.63223835690785</c:v>
                </c:pt>
                <c:pt idx="19">
                  <c:v>46.54380358090975</c:v>
                </c:pt>
                <c:pt idx="20">
                  <c:v>48.40556380168185</c:v>
                </c:pt>
                <c:pt idx="21">
                  <c:v>50.21881666699215</c:v>
                </c:pt>
                <c:pt idx="22">
                  <c:v>51.98482601495881</c:v>
                </c:pt>
                <c:pt idx="23">
                  <c:v>53.70482275494572</c:v>
                </c:pt>
                <c:pt idx="24">
                  <c:v>55.38000572550688</c:v>
                </c:pt>
                <c:pt idx="25">
                  <c:v>57.0115425299775</c:v>
                </c:pt>
                <c:pt idx="26">
                  <c:v>58.60057035029408</c:v>
                </c:pt>
                <c:pt idx="27">
                  <c:v>60.14819673961068</c:v>
                </c:pt>
                <c:pt idx="28">
                  <c:v>61.6555003942641</c:v>
                </c:pt>
                <c:pt idx="29">
                  <c:v>63.12353190562593</c:v>
                </c:pt>
                <c:pt idx="30">
                  <c:v>64.55331449236411</c:v>
                </c:pt>
                <c:pt idx="31">
                  <c:v>65.94584471362893</c:v>
                </c:pt>
                <c:pt idx="32">
                  <c:v>67.30209316365334</c:v>
                </c:pt>
                <c:pt idx="33">
                  <c:v>68.6230051482591</c:v>
                </c:pt>
                <c:pt idx="34">
                  <c:v>69.90950134373418</c:v>
                </c:pt>
                <c:pt idx="35">
                  <c:v>71.1624784385431</c:v>
                </c:pt>
                <c:pt idx="36">
                  <c:v>72.38280975832525</c:v>
                </c:pt>
                <c:pt idx="37">
                  <c:v>73.57134587459406</c:v>
                </c:pt>
                <c:pt idx="38">
                  <c:v>74.7289151975959</c:v>
                </c:pt>
                <c:pt idx="39">
                  <c:v>75.85632455370404</c:v>
                </c:pt>
                <c:pt idx="40">
                  <c:v>76.95435974778155</c:v>
                </c:pt>
                <c:pt idx="41">
                  <c:v>78.02378611088444</c:v>
                </c:pt>
                <c:pt idx="42">
                  <c:v>79.06534903370425</c:v>
                </c:pt>
                <c:pt idx="43">
                  <c:v>80.07977448609755</c:v>
                </c:pt>
                <c:pt idx="44">
                  <c:v>81.06776952309101</c:v>
                </c:pt>
                <c:pt idx="45">
                  <c:v>82.03002277770065</c:v>
                </c:pt>
                <c:pt idx="46">
                  <c:v>82.967204940908</c:v>
                </c:pt>
                <c:pt idx="47">
                  <c:v>83.87996922912863</c:v>
                </c:pt>
                <c:pt idx="48">
                  <c:v>84.76895183951227</c:v>
                </c:pt>
                <c:pt idx="49">
                  <c:v>85.63477239336393</c:v>
                </c:pt>
                <c:pt idx="50">
                  <c:v>86.47803436802758</c:v>
                </c:pt>
                <c:pt idx="51">
                  <c:v>87.29932551750265</c:v>
                </c:pt>
                <c:pt idx="52">
                  <c:v>88.0992182821159</c:v>
                </c:pt>
                <c:pt idx="53">
                  <c:v>88.87827018750689</c:v>
                </c:pt>
                <c:pt idx="54">
                  <c:v>89.63702423323053</c:v>
                </c:pt>
                <c:pt idx="55">
                  <c:v>90.3760092712193</c:v>
                </c:pt>
                <c:pt idx="56">
                  <c:v>91.0957403743996</c:v>
                </c:pt>
                <c:pt idx="57">
                  <c:v>91.79671919569783</c:v>
                </c:pt>
                <c:pt idx="58">
                  <c:v>92.47943431768668</c:v>
                </c:pt>
                <c:pt idx="59">
                  <c:v>93.14436159313688</c:v>
                </c:pt>
                <c:pt idx="60">
                  <c:v>93.7919644766768</c:v>
                </c:pt>
                <c:pt idx="61">
                  <c:v>94.42269434782787</c:v>
                </c:pt>
                <c:pt idx="62">
                  <c:v>95.03699082561341</c:v>
                </c:pt>
                <c:pt idx="63">
                  <c:v>95.63528207497346</c:v>
                </c:pt>
                <c:pt idx="64">
                  <c:v>96.21798510519636</c:v>
                </c:pt>
                <c:pt idx="65">
                  <c:v>96.78550606057391</c:v>
                </c:pt>
                <c:pt idx="66">
                  <c:v>97.33824050348403</c:v>
                </c:pt>
                <c:pt idx="67">
                  <c:v>97.87657369010111</c:v>
                </c:pt>
                <c:pt idx="68">
                  <c:v>98.40088083891264</c:v>
                </c:pt>
                <c:pt idx="69">
                  <c:v>98.9115273922539</c:v>
                </c:pt>
                <c:pt idx="70">
                  <c:v>99.4088692710183</c:v>
                </c:pt>
              </c:numCache>
            </c:numRef>
          </c:yVal>
          <c:smooth val="1"/>
        </c:ser>
        <c:dLbls>
          <c:showLegendKey val="0"/>
          <c:showVal val="0"/>
          <c:showCatName val="0"/>
          <c:showSerName val="0"/>
          <c:showPercent val="0"/>
          <c:showBubbleSize val="0"/>
        </c:dLbls>
        <c:axId val="-2083690088"/>
        <c:axId val="-2083700840"/>
      </c:scatterChart>
      <c:valAx>
        <c:axId val="-2083690088"/>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3700840"/>
        <c:crosses val="autoZero"/>
        <c:crossBetween val="midCat"/>
      </c:valAx>
      <c:valAx>
        <c:axId val="-2083700840"/>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3690088"/>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11.37209886392442</c:v>
                </c:pt>
                <c:pt idx="3">
                  <c:v>16.64245648700765</c:v>
                </c:pt>
                <c:pt idx="4">
                  <c:v>21.65377080903869</c:v>
                </c:pt>
                <c:pt idx="5">
                  <c:v>26.41877406502299</c:v>
                </c:pt>
                <c:pt idx="6">
                  <c:v>30.94957268799542</c:v>
                </c:pt>
                <c:pt idx="7">
                  <c:v>35.25767806780804</c:v>
                </c:pt>
                <c:pt idx="8">
                  <c:v>39.35403579809108</c:v>
                </c:pt>
                <c:pt idx="9">
                  <c:v>43.24905348569906</c:v>
                </c:pt>
                <c:pt idx="10">
                  <c:v>46.95262719329398</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73.07978620363986</c:v>
                </c:pt>
                <c:pt idx="20">
                  <c:v>75.31714983049704</c:v>
                </c:pt>
                <c:pt idx="21">
                  <c:v>77.44454481746151</c:v>
                </c:pt>
                <c:pt idx="22">
                  <c:v>79.46737623218304</c:v>
                </c:pt>
                <c:pt idx="23">
                  <c:v>81.39078347788005</c:v>
                </c:pt>
                <c:pt idx="24">
                  <c:v>83.21965335100652</c:v>
                </c:pt>
                <c:pt idx="25">
                  <c:v>84.95863245712721</c:v>
                </c:pt>
                <c:pt idx="26">
                  <c:v>86.61213901653893</c:v>
                </c:pt>
                <c:pt idx="27">
                  <c:v>88.18437408963284</c:v>
                </c:pt>
                <c:pt idx="28">
                  <c:v>89.67933225051323</c:v>
                </c:pt>
                <c:pt idx="29">
                  <c:v>91.10081173601361</c:v>
                </c:pt>
                <c:pt idx="30">
                  <c:v>92.45242409585871</c:v>
                </c:pt>
                <c:pt idx="31">
                  <c:v>93.73760336852447</c:v>
                </c:pt>
                <c:pt idx="32">
                  <c:v>94.95961480609361</c:v>
                </c:pt>
                <c:pt idx="33">
                  <c:v>96.12156317027187</c:v>
                </c:pt>
                <c:pt idx="34">
                  <c:v>97.22640062064974</c:v>
                </c:pt>
                <c:pt idx="35">
                  <c:v>98.2769342152478</c:v>
                </c:pt>
                <c:pt idx="36">
                  <c:v>99.27583304240204</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111.1831348115811</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114.1194021482992</c:v>
                </c:pt>
                <c:pt idx="66">
                  <c:v>114.3396279737936</c:v>
                </c:pt>
                <c:pt idx="67">
                  <c:v>114.5490294816814</c:v>
                </c:pt>
                <c:pt idx="68">
                  <c:v>114.7481386979008</c:v>
                </c:pt>
                <c:pt idx="69">
                  <c:v>114.9374614987906</c:v>
                </c:pt>
                <c:pt idx="70">
                  <c:v>115.1174788963625</c:v>
                </c:pt>
              </c:numCache>
            </c:numRef>
          </c:yVal>
          <c:smooth val="1"/>
        </c:ser>
        <c:ser>
          <c:idx val="5"/>
          <c:order val="1"/>
          <c:tx>
            <c:strRef>
              <c:f>Sheet1!$F$2</c:f>
              <c:strCache>
                <c:ptCount val="1"/>
                <c:pt idx="0">
                  <c:v>Cumulative - Dense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14.5917625806338</c:v>
                </c:pt>
                <c:pt idx="2">
                  <c:v>27.37912232050843</c:v>
                </c:pt>
                <c:pt idx="3">
                  <c:v>38.58520987938807</c:v>
                </c:pt>
                <c:pt idx="4">
                  <c:v>48.40556380168319</c:v>
                </c:pt>
                <c:pt idx="5">
                  <c:v>57.01154252997908</c:v>
                </c:pt>
                <c:pt idx="6">
                  <c:v>64.55331449236575</c:v>
                </c:pt>
                <c:pt idx="7">
                  <c:v>71.16247843854462</c:v>
                </c:pt>
                <c:pt idx="8">
                  <c:v>76.95435974778323</c:v>
                </c:pt>
                <c:pt idx="9">
                  <c:v>82.03002277770233</c:v>
                </c:pt>
                <c:pt idx="10">
                  <c:v>86.47803436802893</c:v>
                </c:pt>
                <c:pt idx="11">
                  <c:v>90.37600927122088</c:v>
                </c:pt>
                <c:pt idx="12">
                  <c:v>93.79196447667877</c:v>
                </c:pt>
                <c:pt idx="13">
                  <c:v>96.78550606057541</c:v>
                </c:pt>
                <c:pt idx="14">
                  <c:v>99.40886927101932</c:v>
                </c:pt>
                <c:pt idx="15">
                  <c:v>101.707829997315</c:v>
                </c:pt>
                <c:pt idx="16">
                  <c:v>103.7225035278441</c:v>
                </c:pt>
                <c:pt idx="17">
                  <c:v>105.4880445343486</c:v>
                </c:pt>
                <c:pt idx="18">
                  <c:v>107.0352604968426</c:v>
                </c:pt>
                <c:pt idx="19">
                  <c:v>108.3911492730166</c:v>
                </c:pt>
                <c:pt idx="20">
                  <c:v>109.5793701923456</c:v>
                </c:pt>
                <c:pt idx="21">
                  <c:v>110.6206568951656</c:v>
                </c:pt>
                <c:pt idx="22">
                  <c:v>111.5331791204773</c:v>
                </c:pt>
                <c:pt idx="23">
                  <c:v>112.3328597554389</c:v>
                </c:pt>
                <c:pt idx="24">
                  <c:v>113.0336526788271</c:v>
                </c:pt>
                <c:pt idx="25">
                  <c:v>113.6477862466531</c:v>
                </c:pt>
                <c:pt idx="26">
                  <c:v>114.1859766685937</c:v>
                </c:pt>
                <c:pt idx="27">
                  <c:v>114.6576149984999</c:v>
                </c:pt>
                <c:pt idx="28">
                  <c:v>115.070931001847</c:v>
                </c:pt>
                <c:pt idx="29">
                  <c:v>115.4331367595025</c:v>
                </c:pt>
                <c:pt idx="30">
                  <c:v>115.750552513589</c:v>
                </c:pt>
                <c:pt idx="31">
                  <c:v>116.0287169513803</c:v>
                </c:pt>
                <c:pt idx="32">
                  <c:v>116.2724838515888</c:v>
                </c:pt>
                <c:pt idx="33">
                  <c:v>116.4861067794863</c:v>
                </c:pt>
                <c:pt idx="34">
                  <c:v>116.6733133086906</c:v>
                </c:pt>
                <c:pt idx="35">
                  <c:v>116.8373700647798</c:v>
                </c:pt>
                <c:pt idx="36">
                  <c:v>116.9811397256604</c:v>
                </c:pt>
                <c:pt idx="37">
                  <c:v>117.1071309733381</c:v>
                </c:pt>
                <c:pt idx="38">
                  <c:v>117.2175422686996</c:v>
                </c:pt>
                <c:pt idx="39">
                  <c:v>117.3143002131446</c:v>
                </c:pt>
                <c:pt idx="40">
                  <c:v>117.3990931664611</c:v>
                </c:pt>
                <c:pt idx="41">
                  <c:v>117.4734007075466</c:v>
                </c:pt>
                <c:pt idx="42">
                  <c:v>117.5385194520435</c:v>
                </c:pt>
                <c:pt idx="43">
                  <c:v>117.595585677394</c:v>
                </c:pt>
                <c:pt idx="44">
                  <c:v>117.6455951501031</c:v>
                </c:pt>
                <c:pt idx="45">
                  <c:v>117.6894205011804</c:v>
                </c:pt>
                <c:pt idx="46">
                  <c:v>117.7278264529532</c:v>
                </c:pt>
                <c:pt idx="47">
                  <c:v>117.7614831629467</c:v>
                </c:pt>
                <c:pt idx="48">
                  <c:v>117.7909779176733</c:v>
                </c:pt>
                <c:pt idx="49">
                  <c:v>117.8168253803804</c:v>
                </c:pt>
                <c:pt idx="50">
                  <c:v>117.8394765715688</c:v>
                </c:pt>
                <c:pt idx="51">
                  <c:v>117.8593267389955</c:v>
                </c:pt>
                <c:pt idx="52">
                  <c:v>117.8767222544697</c:v>
                </c:pt>
                <c:pt idx="53">
                  <c:v>117.8919666578113</c:v>
                </c:pt>
                <c:pt idx="54">
                  <c:v>117.9053259534042</c:v>
                </c:pt>
                <c:pt idx="55">
                  <c:v>117.9170332517988</c:v>
                </c:pt>
                <c:pt idx="56">
                  <c:v>117.9272928373225</c:v>
                </c:pt>
                <c:pt idx="57">
                  <c:v>117.9362837327098</c:v>
                </c:pt>
                <c:pt idx="58">
                  <c:v>117.9441628229202</c:v>
                </c:pt>
                <c:pt idx="59">
                  <c:v>117.9510675926754</c:v>
                </c:pt>
                <c:pt idx="60">
                  <c:v>117.9571185254735</c:v>
                </c:pt>
                <c:pt idx="61">
                  <c:v>117.9624212059434</c:v>
                </c:pt>
                <c:pt idx="62">
                  <c:v>117.9670681622222</c:v>
                </c:pt>
                <c:pt idx="63">
                  <c:v>117.9711404805125</c:v>
                </c:pt>
                <c:pt idx="64">
                  <c:v>117.9747092199744</c:v>
                </c:pt>
                <c:pt idx="65">
                  <c:v>117.9778366526656</c:v>
                </c:pt>
                <c:pt idx="66">
                  <c:v>117.980577350143</c:v>
                </c:pt>
                <c:pt idx="67">
                  <c:v>117.9829791356972</c:v>
                </c:pt>
                <c:pt idx="68">
                  <c:v>117.9850839188398</c:v>
                </c:pt>
                <c:pt idx="69">
                  <c:v>117.9869284265934</c:v>
                </c:pt>
                <c:pt idx="70">
                  <c:v>117.9885448443536</c:v>
                </c:pt>
              </c:numCache>
            </c:numRef>
          </c:yVal>
          <c:smooth val="1"/>
        </c:ser>
        <c:ser>
          <c:idx val="0"/>
          <c:order val="2"/>
          <c:tx>
            <c:strRef>
              <c:f>Sheet1!$K$2</c:f>
              <c:strCache>
                <c:ptCount val="1"/>
                <c:pt idx="0">
                  <c:v>Cumulative - Sparse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Sheet1!$K$3:$K$73</c:f>
              <c:numCache>
                <c:formatCode>General</c:formatCode>
                <c:ptCount val="71"/>
                <c:pt idx="0">
                  <c:v>0.0</c:v>
                </c:pt>
                <c:pt idx="1">
                  <c:v>3.07443884589996</c:v>
                </c:pt>
                <c:pt idx="2">
                  <c:v>6.068774520467874</c:v>
                </c:pt>
                <c:pt idx="3">
                  <c:v>8.985094077107477</c:v>
                </c:pt>
                <c:pt idx="4">
                  <c:v>11.82543019195038</c:v>
                </c:pt>
                <c:pt idx="5">
                  <c:v>14.59176258063328</c:v>
                </c:pt>
                <c:pt idx="6">
                  <c:v>17.28601937815978</c:v>
                </c:pt>
                <c:pt idx="7">
                  <c:v>19.91007848281262</c:v>
                </c:pt>
                <c:pt idx="8">
                  <c:v>22.46576886504741</c:v>
                </c:pt>
                <c:pt idx="9">
                  <c:v>24.95487184228883</c:v>
                </c:pt>
                <c:pt idx="10">
                  <c:v>27.3791223205075</c:v>
                </c:pt>
                <c:pt idx="11">
                  <c:v>29.7402100034514</c:v>
                </c:pt>
                <c:pt idx="12">
                  <c:v>32.03978057036972</c:v>
                </c:pt>
                <c:pt idx="13">
                  <c:v>34.27943682305226</c:v>
                </c:pt>
                <c:pt idx="14">
                  <c:v>36.46073980298306</c:v>
                </c:pt>
                <c:pt idx="15">
                  <c:v>38.58520987938684</c:v>
                </c:pt>
                <c:pt idx="16">
                  <c:v>40.65432780892758</c:v>
                </c:pt>
                <c:pt idx="17">
                  <c:v>42.66953576779603</c:v>
                </c:pt>
                <c:pt idx="18">
                  <c:v>44.63223835690786</c:v>
                </c:pt>
                <c:pt idx="19">
                  <c:v>46.54380358090975</c:v>
                </c:pt>
                <c:pt idx="20">
                  <c:v>48.40556380168185</c:v>
                </c:pt>
                <c:pt idx="21">
                  <c:v>50.21881666699215</c:v>
                </c:pt>
                <c:pt idx="22">
                  <c:v>51.98482601495881</c:v>
                </c:pt>
                <c:pt idx="23">
                  <c:v>53.70482275494572</c:v>
                </c:pt>
                <c:pt idx="24">
                  <c:v>55.38000572550688</c:v>
                </c:pt>
                <c:pt idx="25">
                  <c:v>57.0115425299775</c:v>
                </c:pt>
                <c:pt idx="26">
                  <c:v>58.60057035029408</c:v>
                </c:pt>
                <c:pt idx="27">
                  <c:v>60.14819673961068</c:v>
                </c:pt>
                <c:pt idx="28">
                  <c:v>61.6555003942641</c:v>
                </c:pt>
                <c:pt idx="29">
                  <c:v>63.12353190562595</c:v>
                </c:pt>
                <c:pt idx="30">
                  <c:v>64.55331449236411</c:v>
                </c:pt>
                <c:pt idx="31">
                  <c:v>65.94584471362893</c:v>
                </c:pt>
                <c:pt idx="32">
                  <c:v>67.30209316365328</c:v>
                </c:pt>
                <c:pt idx="33">
                  <c:v>68.62300514825907</c:v>
                </c:pt>
                <c:pt idx="34">
                  <c:v>69.90950134373418</c:v>
                </c:pt>
                <c:pt idx="35">
                  <c:v>71.16247843854306</c:v>
                </c:pt>
                <c:pt idx="36">
                  <c:v>72.38280975832525</c:v>
                </c:pt>
                <c:pt idx="37">
                  <c:v>73.571345874594</c:v>
                </c:pt>
                <c:pt idx="38">
                  <c:v>74.72891519759587</c:v>
                </c:pt>
                <c:pt idx="39">
                  <c:v>75.85632455370401</c:v>
                </c:pt>
                <c:pt idx="40">
                  <c:v>76.95435974778155</c:v>
                </c:pt>
                <c:pt idx="41">
                  <c:v>78.02378611088436</c:v>
                </c:pt>
                <c:pt idx="42">
                  <c:v>79.06534903370419</c:v>
                </c:pt>
                <c:pt idx="43">
                  <c:v>80.07977448609755</c:v>
                </c:pt>
                <c:pt idx="44">
                  <c:v>81.06776952309101</c:v>
                </c:pt>
                <c:pt idx="45">
                  <c:v>82.03002277770065</c:v>
                </c:pt>
                <c:pt idx="46">
                  <c:v>82.9672049409081</c:v>
                </c:pt>
                <c:pt idx="47">
                  <c:v>83.87996922912863</c:v>
                </c:pt>
                <c:pt idx="48">
                  <c:v>84.76895183951227</c:v>
                </c:pt>
                <c:pt idx="49">
                  <c:v>85.63477239336386</c:v>
                </c:pt>
                <c:pt idx="50">
                  <c:v>86.47803436802758</c:v>
                </c:pt>
                <c:pt idx="51">
                  <c:v>87.29932551750265</c:v>
                </c:pt>
                <c:pt idx="52">
                  <c:v>88.09921828211597</c:v>
                </c:pt>
                <c:pt idx="53">
                  <c:v>88.87827018750683</c:v>
                </c:pt>
                <c:pt idx="54">
                  <c:v>89.63702423323053</c:v>
                </c:pt>
                <c:pt idx="55">
                  <c:v>90.3760092712193</c:v>
                </c:pt>
                <c:pt idx="56">
                  <c:v>91.09574037439954</c:v>
                </c:pt>
                <c:pt idx="57">
                  <c:v>91.79671919569783</c:v>
                </c:pt>
                <c:pt idx="58">
                  <c:v>92.47943431768662</c:v>
                </c:pt>
                <c:pt idx="59">
                  <c:v>93.14436159313688</c:v>
                </c:pt>
                <c:pt idx="60">
                  <c:v>93.7919644766768</c:v>
                </c:pt>
                <c:pt idx="61">
                  <c:v>94.42269434782787</c:v>
                </c:pt>
                <c:pt idx="62">
                  <c:v>95.03699082561341</c:v>
                </c:pt>
                <c:pt idx="63">
                  <c:v>95.63528207497346</c:v>
                </c:pt>
                <c:pt idx="64">
                  <c:v>96.21798510519636</c:v>
                </c:pt>
                <c:pt idx="65">
                  <c:v>96.78550606057391</c:v>
                </c:pt>
                <c:pt idx="66">
                  <c:v>97.33824050348399</c:v>
                </c:pt>
                <c:pt idx="67">
                  <c:v>97.87657369010111</c:v>
                </c:pt>
                <c:pt idx="68">
                  <c:v>98.40088083891264</c:v>
                </c:pt>
                <c:pt idx="69">
                  <c:v>98.9115273922539</c:v>
                </c:pt>
                <c:pt idx="70">
                  <c:v>99.40886927101837</c:v>
                </c:pt>
              </c:numCache>
            </c:numRef>
          </c:yVal>
          <c:smooth val="1"/>
        </c:ser>
        <c:dLbls>
          <c:showLegendKey val="0"/>
          <c:showVal val="0"/>
          <c:showCatName val="0"/>
          <c:showSerName val="0"/>
          <c:showPercent val="0"/>
          <c:showBubbleSize val="0"/>
        </c:dLbls>
        <c:axId val="-2083787224"/>
        <c:axId val="-2083797352"/>
      </c:scatterChart>
      <c:valAx>
        <c:axId val="-2083787224"/>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3797352"/>
        <c:crosses val="autoZero"/>
        <c:crossBetween val="midCat"/>
      </c:valAx>
      <c:valAx>
        <c:axId val="-2083797352"/>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3787224"/>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30.94957268799545</c:v>
                </c:pt>
                <c:pt idx="7">
                  <c:v>35.25767806780804</c:v>
                </c:pt>
                <c:pt idx="8">
                  <c:v>39.35403579809108</c:v>
                </c:pt>
                <c:pt idx="9">
                  <c:v>43.24905348569909</c:v>
                </c:pt>
                <c:pt idx="10">
                  <c:v>46.95262719329404</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73.07978620364</c:v>
                </c:pt>
                <c:pt idx="20">
                  <c:v>75.31714983049704</c:v>
                </c:pt>
                <c:pt idx="21">
                  <c:v>77.44454481746151</c:v>
                </c:pt>
                <c:pt idx="22">
                  <c:v>79.4673762321831</c:v>
                </c:pt>
                <c:pt idx="23">
                  <c:v>81.39078347788005</c:v>
                </c:pt>
                <c:pt idx="24">
                  <c:v>83.2196533510065</c:v>
                </c:pt>
                <c:pt idx="25">
                  <c:v>84.95863245712721</c:v>
                </c:pt>
                <c:pt idx="26">
                  <c:v>86.61213901653903</c:v>
                </c:pt>
                <c:pt idx="27">
                  <c:v>88.18437408963284</c:v>
                </c:pt>
                <c:pt idx="28">
                  <c:v>89.67933225051337</c:v>
                </c:pt>
                <c:pt idx="29">
                  <c:v>91.10081173601368</c:v>
                </c:pt>
                <c:pt idx="30">
                  <c:v>92.45242409585871</c:v>
                </c:pt>
                <c:pt idx="31">
                  <c:v>93.73760336852447</c:v>
                </c:pt>
                <c:pt idx="32">
                  <c:v>94.95961480609361</c:v>
                </c:pt>
                <c:pt idx="33">
                  <c:v>96.12156317027187</c:v>
                </c:pt>
                <c:pt idx="34">
                  <c:v>97.22640062064974</c:v>
                </c:pt>
                <c:pt idx="35">
                  <c:v>98.2769342152478</c:v>
                </c:pt>
                <c:pt idx="36">
                  <c:v>99.27583304240211</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106.9260894250426</c:v>
                </c:pt>
                <c:pt idx="47">
                  <c:v>107.4998737007582</c:v>
                </c:pt>
                <c:pt idx="48">
                  <c:v>108.0454559105988</c:v>
                </c:pt>
                <c:pt idx="49">
                  <c:v>108.5642222140552</c:v>
                </c:pt>
                <c:pt idx="50">
                  <c:v>109.0574906395055</c:v>
                </c:pt>
                <c:pt idx="51">
                  <c:v>109.5265144329265</c:v>
                </c:pt>
                <c:pt idx="52">
                  <c:v>109.9724852420136</c:v>
                </c:pt>
                <c:pt idx="53">
                  <c:v>110.396536143796</c:v>
                </c:pt>
                <c:pt idx="54">
                  <c:v>110.7997445234452</c:v>
                </c:pt>
                <c:pt idx="55">
                  <c:v>111.1831348115813</c:v>
                </c:pt>
                <c:pt idx="56">
                  <c:v>111.5476810870482</c:v>
                </c:pt>
                <c:pt idx="57">
                  <c:v>111.894309551743</c:v>
                </c:pt>
                <c:pt idx="58">
                  <c:v>112.2239008838266</c:v>
                </c:pt>
                <c:pt idx="59">
                  <c:v>112.5372924752543</c:v>
                </c:pt>
                <c:pt idx="60">
                  <c:v>112.8352805593353</c:v>
                </c:pt>
                <c:pt idx="61">
                  <c:v>113.1186222337234</c:v>
                </c:pt>
                <c:pt idx="62">
                  <c:v>113.3880373839727</c:v>
                </c:pt>
                <c:pt idx="63">
                  <c:v>113.6442105125484</c:v>
                </c:pt>
                <c:pt idx="64">
                  <c:v>113.8877924779404</c:v>
                </c:pt>
                <c:pt idx="65">
                  <c:v>114.1194021482993</c:v>
                </c:pt>
                <c:pt idx="66">
                  <c:v>114.3396279737936</c:v>
                </c:pt>
                <c:pt idx="67">
                  <c:v>114.5490294816813</c:v>
                </c:pt>
                <c:pt idx="68">
                  <c:v>114.7481386979008</c:v>
                </c:pt>
                <c:pt idx="69">
                  <c:v>114.9374614987906</c:v>
                </c:pt>
                <c:pt idx="70">
                  <c:v>115.1174788963625</c:v>
                </c:pt>
              </c:numCache>
            </c:numRef>
          </c:yVal>
          <c:smooth val="1"/>
        </c:ser>
        <c:ser>
          <c:idx val="5"/>
          <c:order val="1"/>
          <c:tx>
            <c:strRef>
              <c:f>Sheet1!$F$2</c:f>
              <c:strCache>
                <c:ptCount val="1"/>
                <c:pt idx="0">
                  <c:v>Cumulative - Dense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14.5917625806338</c:v>
                </c:pt>
                <c:pt idx="2">
                  <c:v>27.37912232050843</c:v>
                </c:pt>
                <c:pt idx="3">
                  <c:v>38.58520987938807</c:v>
                </c:pt>
                <c:pt idx="4">
                  <c:v>48.40556380168319</c:v>
                </c:pt>
                <c:pt idx="5">
                  <c:v>57.01154252997908</c:v>
                </c:pt>
                <c:pt idx="6">
                  <c:v>64.55331449236575</c:v>
                </c:pt>
                <c:pt idx="7">
                  <c:v>71.16247843854475</c:v>
                </c:pt>
                <c:pt idx="8">
                  <c:v>76.95435974778323</c:v>
                </c:pt>
                <c:pt idx="9">
                  <c:v>82.03002277770233</c:v>
                </c:pt>
                <c:pt idx="10">
                  <c:v>86.47803436802893</c:v>
                </c:pt>
                <c:pt idx="11">
                  <c:v>90.37600927122088</c:v>
                </c:pt>
                <c:pt idx="12">
                  <c:v>93.7919644766787</c:v>
                </c:pt>
                <c:pt idx="13">
                  <c:v>96.78550606057541</c:v>
                </c:pt>
                <c:pt idx="14">
                  <c:v>99.40886927101932</c:v>
                </c:pt>
                <c:pt idx="15">
                  <c:v>101.7078299973148</c:v>
                </c:pt>
                <c:pt idx="16">
                  <c:v>103.7225035278441</c:v>
                </c:pt>
                <c:pt idx="17">
                  <c:v>105.4880445343486</c:v>
                </c:pt>
                <c:pt idx="18">
                  <c:v>107.0352604968426</c:v>
                </c:pt>
                <c:pt idx="19">
                  <c:v>108.3911492730166</c:v>
                </c:pt>
                <c:pt idx="20">
                  <c:v>109.5793701923457</c:v>
                </c:pt>
                <c:pt idx="21">
                  <c:v>110.6206568951656</c:v>
                </c:pt>
                <c:pt idx="22">
                  <c:v>111.5331791204773</c:v>
                </c:pt>
                <c:pt idx="23">
                  <c:v>112.3328597554389</c:v>
                </c:pt>
                <c:pt idx="24">
                  <c:v>113.0336526788271</c:v>
                </c:pt>
                <c:pt idx="25">
                  <c:v>113.6477862466532</c:v>
                </c:pt>
                <c:pt idx="26">
                  <c:v>114.1859766685938</c:v>
                </c:pt>
                <c:pt idx="27">
                  <c:v>114.6576149984999</c:v>
                </c:pt>
                <c:pt idx="28">
                  <c:v>115.070931001847</c:v>
                </c:pt>
                <c:pt idx="29">
                  <c:v>115.4331367595025</c:v>
                </c:pt>
                <c:pt idx="30">
                  <c:v>115.7505525135891</c:v>
                </c:pt>
                <c:pt idx="31">
                  <c:v>116.0287169513803</c:v>
                </c:pt>
                <c:pt idx="32">
                  <c:v>116.272483851589</c:v>
                </c:pt>
                <c:pt idx="33">
                  <c:v>116.4861067794863</c:v>
                </c:pt>
                <c:pt idx="34">
                  <c:v>116.6733133086906</c:v>
                </c:pt>
                <c:pt idx="35">
                  <c:v>116.8373700647798</c:v>
                </c:pt>
                <c:pt idx="36">
                  <c:v>116.9811397256604</c:v>
                </c:pt>
                <c:pt idx="37">
                  <c:v>117.1071309733381</c:v>
                </c:pt>
                <c:pt idx="38">
                  <c:v>117.2175422686996</c:v>
                </c:pt>
                <c:pt idx="39">
                  <c:v>117.3143002131446</c:v>
                </c:pt>
                <c:pt idx="40">
                  <c:v>117.3990931664611</c:v>
                </c:pt>
                <c:pt idx="41">
                  <c:v>117.4734007075466</c:v>
                </c:pt>
                <c:pt idx="42">
                  <c:v>117.5385194520435</c:v>
                </c:pt>
                <c:pt idx="43">
                  <c:v>117.595585677394</c:v>
                </c:pt>
                <c:pt idx="44">
                  <c:v>117.6455951501031</c:v>
                </c:pt>
                <c:pt idx="45">
                  <c:v>117.6894205011804</c:v>
                </c:pt>
                <c:pt idx="46">
                  <c:v>117.7278264529532</c:v>
                </c:pt>
                <c:pt idx="47">
                  <c:v>117.7614831629467</c:v>
                </c:pt>
                <c:pt idx="48">
                  <c:v>117.7909779176733</c:v>
                </c:pt>
                <c:pt idx="49">
                  <c:v>117.8168253803804</c:v>
                </c:pt>
                <c:pt idx="50">
                  <c:v>117.8394765715688</c:v>
                </c:pt>
                <c:pt idx="51">
                  <c:v>117.8593267389955</c:v>
                </c:pt>
                <c:pt idx="52">
                  <c:v>117.8767222544698</c:v>
                </c:pt>
                <c:pt idx="53">
                  <c:v>117.8919666578113</c:v>
                </c:pt>
                <c:pt idx="54">
                  <c:v>117.9053259534043</c:v>
                </c:pt>
                <c:pt idx="55">
                  <c:v>117.9170332517987</c:v>
                </c:pt>
                <c:pt idx="56">
                  <c:v>117.9272928373225</c:v>
                </c:pt>
                <c:pt idx="57">
                  <c:v>117.9362837327098</c:v>
                </c:pt>
                <c:pt idx="58">
                  <c:v>117.9441628229202</c:v>
                </c:pt>
                <c:pt idx="59">
                  <c:v>117.9510675926754</c:v>
                </c:pt>
                <c:pt idx="60">
                  <c:v>117.9571185254735</c:v>
                </c:pt>
                <c:pt idx="61">
                  <c:v>117.9624212059433</c:v>
                </c:pt>
                <c:pt idx="62">
                  <c:v>117.9670681622222</c:v>
                </c:pt>
                <c:pt idx="63">
                  <c:v>117.9711404805124</c:v>
                </c:pt>
                <c:pt idx="64">
                  <c:v>117.9747092199744</c:v>
                </c:pt>
                <c:pt idx="65">
                  <c:v>117.9778366526657</c:v>
                </c:pt>
                <c:pt idx="66">
                  <c:v>117.980577350143</c:v>
                </c:pt>
                <c:pt idx="67">
                  <c:v>117.9829791356972</c:v>
                </c:pt>
                <c:pt idx="68">
                  <c:v>117.9850839188398</c:v>
                </c:pt>
                <c:pt idx="69">
                  <c:v>117.9869284265934</c:v>
                </c:pt>
                <c:pt idx="70">
                  <c:v>117.9885448443536</c:v>
                </c:pt>
              </c:numCache>
            </c:numRef>
          </c:yVal>
          <c:smooth val="1"/>
        </c:ser>
        <c:dLbls>
          <c:showLegendKey val="0"/>
          <c:showVal val="0"/>
          <c:showCatName val="0"/>
          <c:showSerName val="0"/>
          <c:showPercent val="0"/>
          <c:showBubbleSize val="0"/>
        </c:dLbls>
        <c:axId val="-2083854184"/>
        <c:axId val="-2083867576"/>
      </c:scatterChart>
      <c:valAx>
        <c:axId val="-2083854184"/>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3867576"/>
        <c:crosses val="autoZero"/>
        <c:crossBetween val="midCat"/>
      </c:valAx>
      <c:valAx>
        <c:axId val="-2083867576"/>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3854184"/>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30.94957268799545</c:v>
                </c:pt>
                <c:pt idx="7">
                  <c:v>35.25767806780804</c:v>
                </c:pt>
                <c:pt idx="8">
                  <c:v>39.35403579809108</c:v>
                </c:pt>
                <c:pt idx="9">
                  <c:v>43.24905348569909</c:v>
                </c:pt>
                <c:pt idx="10">
                  <c:v>46.95262719329404</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73.07978620364</c:v>
                </c:pt>
                <c:pt idx="20">
                  <c:v>75.31714983049704</c:v>
                </c:pt>
                <c:pt idx="21">
                  <c:v>77.44454481746151</c:v>
                </c:pt>
                <c:pt idx="22">
                  <c:v>79.4673762321831</c:v>
                </c:pt>
                <c:pt idx="23">
                  <c:v>81.39078347788005</c:v>
                </c:pt>
                <c:pt idx="24">
                  <c:v>83.2196533510065</c:v>
                </c:pt>
                <c:pt idx="25">
                  <c:v>84.95863245712721</c:v>
                </c:pt>
                <c:pt idx="26">
                  <c:v>86.61213901653903</c:v>
                </c:pt>
                <c:pt idx="27">
                  <c:v>88.18437408963284</c:v>
                </c:pt>
                <c:pt idx="28">
                  <c:v>89.67933225051337</c:v>
                </c:pt>
                <c:pt idx="29">
                  <c:v>91.10081173601368</c:v>
                </c:pt>
                <c:pt idx="30">
                  <c:v>92.45242409585871</c:v>
                </c:pt>
                <c:pt idx="31">
                  <c:v>93.73760336852447</c:v>
                </c:pt>
                <c:pt idx="32">
                  <c:v>94.95961480609361</c:v>
                </c:pt>
                <c:pt idx="33">
                  <c:v>96.12156317027187</c:v>
                </c:pt>
                <c:pt idx="34">
                  <c:v>97.22640062064974</c:v>
                </c:pt>
                <c:pt idx="35">
                  <c:v>98.2769342152478</c:v>
                </c:pt>
                <c:pt idx="36">
                  <c:v>99.27583304240211</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106.9260894250426</c:v>
                </c:pt>
                <c:pt idx="47">
                  <c:v>107.4998737007582</c:v>
                </c:pt>
                <c:pt idx="48">
                  <c:v>108.0454559105988</c:v>
                </c:pt>
                <c:pt idx="49">
                  <c:v>108.5642222140552</c:v>
                </c:pt>
                <c:pt idx="50">
                  <c:v>109.0574906395055</c:v>
                </c:pt>
                <c:pt idx="51">
                  <c:v>109.5265144329265</c:v>
                </c:pt>
                <c:pt idx="52">
                  <c:v>109.9724852420136</c:v>
                </c:pt>
                <c:pt idx="53">
                  <c:v>110.396536143796</c:v>
                </c:pt>
                <c:pt idx="54">
                  <c:v>110.7997445234452</c:v>
                </c:pt>
                <c:pt idx="55">
                  <c:v>111.1831348115813</c:v>
                </c:pt>
                <c:pt idx="56">
                  <c:v>111.5476810870482</c:v>
                </c:pt>
                <c:pt idx="57">
                  <c:v>111.894309551743</c:v>
                </c:pt>
                <c:pt idx="58">
                  <c:v>112.2239008838266</c:v>
                </c:pt>
                <c:pt idx="59">
                  <c:v>112.5372924752543</c:v>
                </c:pt>
                <c:pt idx="60">
                  <c:v>112.8352805593353</c:v>
                </c:pt>
                <c:pt idx="61">
                  <c:v>113.1186222337234</c:v>
                </c:pt>
                <c:pt idx="62">
                  <c:v>113.3880373839727</c:v>
                </c:pt>
                <c:pt idx="63">
                  <c:v>113.6442105125484</c:v>
                </c:pt>
                <c:pt idx="64">
                  <c:v>113.8877924779404</c:v>
                </c:pt>
                <c:pt idx="65">
                  <c:v>114.1194021482993</c:v>
                </c:pt>
                <c:pt idx="66">
                  <c:v>114.3396279737936</c:v>
                </c:pt>
                <c:pt idx="67">
                  <c:v>114.5490294816813</c:v>
                </c:pt>
                <c:pt idx="68">
                  <c:v>114.7481386979008</c:v>
                </c:pt>
                <c:pt idx="69">
                  <c:v>114.9374614987906</c:v>
                </c:pt>
                <c:pt idx="70">
                  <c:v>115.1174788963625</c:v>
                </c:pt>
              </c:numCache>
            </c:numRef>
          </c:yVal>
          <c:smooth val="1"/>
        </c:ser>
        <c:ser>
          <c:idx val="5"/>
          <c:order val="1"/>
          <c:tx>
            <c:strRef>
              <c:f>Sheet1!$F$2</c:f>
              <c:strCache>
                <c:ptCount val="1"/>
                <c:pt idx="0">
                  <c:v>Cumulative - Dense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14.5917625806338</c:v>
                </c:pt>
                <c:pt idx="2">
                  <c:v>27.37912232050843</c:v>
                </c:pt>
                <c:pt idx="3">
                  <c:v>38.58520987938807</c:v>
                </c:pt>
                <c:pt idx="4">
                  <c:v>48.40556380168319</c:v>
                </c:pt>
                <c:pt idx="5">
                  <c:v>57.01154252997908</c:v>
                </c:pt>
                <c:pt idx="6">
                  <c:v>64.55331449236575</c:v>
                </c:pt>
                <c:pt idx="7">
                  <c:v>71.16247843854475</c:v>
                </c:pt>
                <c:pt idx="8">
                  <c:v>76.95435974778323</c:v>
                </c:pt>
                <c:pt idx="9">
                  <c:v>82.03002277770233</c:v>
                </c:pt>
                <c:pt idx="10">
                  <c:v>86.47803436802893</c:v>
                </c:pt>
                <c:pt idx="11">
                  <c:v>90.37600927122088</c:v>
                </c:pt>
                <c:pt idx="12">
                  <c:v>93.7919644766787</c:v>
                </c:pt>
                <c:pt idx="13">
                  <c:v>96.78550606057541</c:v>
                </c:pt>
                <c:pt idx="14">
                  <c:v>99.40886927101932</c:v>
                </c:pt>
                <c:pt idx="15">
                  <c:v>101.7078299973148</c:v>
                </c:pt>
                <c:pt idx="16">
                  <c:v>103.7225035278441</c:v>
                </c:pt>
                <c:pt idx="17">
                  <c:v>105.4880445343486</c:v>
                </c:pt>
                <c:pt idx="18">
                  <c:v>107.0352604968426</c:v>
                </c:pt>
                <c:pt idx="19">
                  <c:v>108.3911492730166</c:v>
                </c:pt>
                <c:pt idx="20">
                  <c:v>109.5793701923457</c:v>
                </c:pt>
                <c:pt idx="21">
                  <c:v>110.6206568951656</c:v>
                </c:pt>
                <c:pt idx="22">
                  <c:v>111.5331791204773</c:v>
                </c:pt>
                <c:pt idx="23">
                  <c:v>112.3328597554389</c:v>
                </c:pt>
                <c:pt idx="24">
                  <c:v>113.0336526788271</c:v>
                </c:pt>
                <c:pt idx="25">
                  <c:v>113.6477862466532</c:v>
                </c:pt>
                <c:pt idx="26">
                  <c:v>114.1859766685938</c:v>
                </c:pt>
                <c:pt idx="27">
                  <c:v>114.6576149984999</c:v>
                </c:pt>
                <c:pt idx="28">
                  <c:v>115.070931001847</c:v>
                </c:pt>
                <c:pt idx="29">
                  <c:v>115.4331367595025</c:v>
                </c:pt>
                <c:pt idx="30">
                  <c:v>115.7505525135891</c:v>
                </c:pt>
                <c:pt idx="31">
                  <c:v>116.0287169513803</c:v>
                </c:pt>
                <c:pt idx="32">
                  <c:v>116.272483851589</c:v>
                </c:pt>
                <c:pt idx="33">
                  <c:v>116.4861067794863</c:v>
                </c:pt>
                <c:pt idx="34">
                  <c:v>116.6733133086906</c:v>
                </c:pt>
                <c:pt idx="35">
                  <c:v>116.8373700647798</c:v>
                </c:pt>
                <c:pt idx="36">
                  <c:v>116.9811397256604</c:v>
                </c:pt>
                <c:pt idx="37">
                  <c:v>117.1071309733381</c:v>
                </c:pt>
                <c:pt idx="38">
                  <c:v>117.2175422686996</c:v>
                </c:pt>
                <c:pt idx="39">
                  <c:v>117.3143002131446</c:v>
                </c:pt>
                <c:pt idx="40">
                  <c:v>117.3990931664611</c:v>
                </c:pt>
                <c:pt idx="41">
                  <c:v>117.4734007075466</c:v>
                </c:pt>
                <c:pt idx="42">
                  <c:v>117.5385194520435</c:v>
                </c:pt>
                <c:pt idx="43">
                  <c:v>117.595585677394</c:v>
                </c:pt>
                <c:pt idx="44">
                  <c:v>117.6455951501031</c:v>
                </c:pt>
                <c:pt idx="45">
                  <c:v>117.6894205011804</c:v>
                </c:pt>
                <c:pt idx="46">
                  <c:v>117.7278264529532</c:v>
                </c:pt>
                <c:pt idx="47">
                  <c:v>117.7614831629467</c:v>
                </c:pt>
                <c:pt idx="48">
                  <c:v>117.7909779176733</c:v>
                </c:pt>
                <c:pt idx="49">
                  <c:v>117.8168253803804</c:v>
                </c:pt>
                <c:pt idx="50">
                  <c:v>117.8394765715688</c:v>
                </c:pt>
                <c:pt idx="51">
                  <c:v>117.8593267389955</c:v>
                </c:pt>
                <c:pt idx="52">
                  <c:v>117.8767222544698</c:v>
                </c:pt>
                <c:pt idx="53">
                  <c:v>117.8919666578113</c:v>
                </c:pt>
                <c:pt idx="54">
                  <c:v>117.9053259534043</c:v>
                </c:pt>
                <c:pt idx="55">
                  <c:v>117.9170332517987</c:v>
                </c:pt>
                <c:pt idx="56">
                  <c:v>117.9272928373225</c:v>
                </c:pt>
                <c:pt idx="57">
                  <c:v>117.9362837327098</c:v>
                </c:pt>
                <c:pt idx="58">
                  <c:v>117.9441628229202</c:v>
                </c:pt>
                <c:pt idx="59">
                  <c:v>117.9510675926754</c:v>
                </c:pt>
                <c:pt idx="60">
                  <c:v>117.9571185254735</c:v>
                </c:pt>
                <c:pt idx="61">
                  <c:v>117.9624212059433</c:v>
                </c:pt>
                <c:pt idx="62">
                  <c:v>117.9670681622222</c:v>
                </c:pt>
                <c:pt idx="63">
                  <c:v>117.9711404805124</c:v>
                </c:pt>
                <c:pt idx="64">
                  <c:v>117.9747092199744</c:v>
                </c:pt>
                <c:pt idx="65">
                  <c:v>117.9778366526657</c:v>
                </c:pt>
                <c:pt idx="66">
                  <c:v>117.980577350143</c:v>
                </c:pt>
                <c:pt idx="67">
                  <c:v>117.9829791356972</c:v>
                </c:pt>
                <c:pt idx="68">
                  <c:v>117.9850839188398</c:v>
                </c:pt>
                <c:pt idx="69">
                  <c:v>117.9869284265934</c:v>
                </c:pt>
                <c:pt idx="70">
                  <c:v>117.9885448443536</c:v>
                </c:pt>
              </c:numCache>
            </c:numRef>
          </c:yVal>
          <c:smooth val="1"/>
        </c:ser>
        <c:dLbls>
          <c:showLegendKey val="0"/>
          <c:showVal val="0"/>
          <c:showCatName val="0"/>
          <c:showSerName val="0"/>
          <c:showPercent val="0"/>
          <c:showBubbleSize val="0"/>
        </c:dLbls>
        <c:axId val="-2083956040"/>
        <c:axId val="-2083950552"/>
      </c:scatterChart>
      <c:valAx>
        <c:axId val="-2083956040"/>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3950552"/>
        <c:crosses val="autoZero"/>
        <c:crossBetween val="midCat"/>
      </c:valAx>
      <c:valAx>
        <c:axId val="-2083950552"/>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3956040"/>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11.37209886392442</c:v>
                </c:pt>
                <c:pt idx="3">
                  <c:v>16.64245648700765</c:v>
                </c:pt>
                <c:pt idx="4">
                  <c:v>21.65377080903869</c:v>
                </c:pt>
                <c:pt idx="5">
                  <c:v>26.41877406502299</c:v>
                </c:pt>
                <c:pt idx="6">
                  <c:v>30.94957268799542</c:v>
                </c:pt>
                <c:pt idx="7">
                  <c:v>35.25767806780804</c:v>
                </c:pt>
                <c:pt idx="8">
                  <c:v>39.35403579809108</c:v>
                </c:pt>
                <c:pt idx="9">
                  <c:v>43.24905348569906</c:v>
                </c:pt>
                <c:pt idx="10">
                  <c:v>46.95262719329398</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73.07978620363986</c:v>
                </c:pt>
                <c:pt idx="20">
                  <c:v>75.31714983049704</c:v>
                </c:pt>
                <c:pt idx="21">
                  <c:v>77.44454481746151</c:v>
                </c:pt>
                <c:pt idx="22">
                  <c:v>79.46737623218304</c:v>
                </c:pt>
                <c:pt idx="23">
                  <c:v>81.39078347788005</c:v>
                </c:pt>
                <c:pt idx="24">
                  <c:v>83.21965335100652</c:v>
                </c:pt>
                <c:pt idx="25">
                  <c:v>84.95863245712721</c:v>
                </c:pt>
                <c:pt idx="26">
                  <c:v>86.61213901653893</c:v>
                </c:pt>
                <c:pt idx="27">
                  <c:v>88.18437408963284</c:v>
                </c:pt>
                <c:pt idx="28">
                  <c:v>89.67933225051323</c:v>
                </c:pt>
                <c:pt idx="29">
                  <c:v>91.10081173601361</c:v>
                </c:pt>
                <c:pt idx="30">
                  <c:v>92.45242409585871</c:v>
                </c:pt>
                <c:pt idx="31">
                  <c:v>93.73760336852447</c:v>
                </c:pt>
                <c:pt idx="32">
                  <c:v>94.95961480609361</c:v>
                </c:pt>
                <c:pt idx="33">
                  <c:v>96.12156317027187</c:v>
                </c:pt>
                <c:pt idx="34">
                  <c:v>97.22640062064974</c:v>
                </c:pt>
                <c:pt idx="35">
                  <c:v>98.2769342152478</c:v>
                </c:pt>
                <c:pt idx="36">
                  <c:v>99.27583304240204</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111.1831348115811</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114.1194021482992</c:v>
                </c:pt>
                <c:pt idx="66">
                  <c:v>114.3396279737936</c:v>
                </c:pt>
                <c:pt idx="67">
                  <c:v>114.5490294816814</c:v>
                </c:pt>
                <c:pt idx="68">
                  <c:v>114.7481386979008</c:v>
                </c:pt>
                <c:pt idx="69">
                  <c:v>114.9374614987906</c:v>
                </c:pt>
                <c:pt idx="70">
                  <c:v>115.1174788963625</c:v>
                </c:pt>
              </c:numCache>
            </c:numRef>
          </c:yVal>
          <c:smooth val="1"/>
        </c:ser>
        <c:ser>
          <c:idx val="5"/>
          <c:order val="1"/>
          <c:tx>
            <c:strRef>
              <c:f>Sheet1!$F$2</c:f>
              <c:strCache>
                <c:ptCount val="1"/>
                <c:pt idx="0">
                  <c:v>Cumulative - Dense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14.5917625806338</c:v>
                </c:pt>
                <c:pt idx="2">
                  <c:v>27.37912232050843</c:v>
                </c:pt>
                <c:pt idx="3">
                  <c:v>38.58520987938807</c:v>
                </c:pt>
                <c:pt idx="4">
                  <c:v>48.40556380168319</c:v>
                </c:pt>
                <c:pt idx="5">
                  <c:v>57.01154252997908</c:v>
                </c:pt>
                <c:pt idx="6">
                  <c:v>64.55331449236575</c:v>
                </c:pt>
                <c:pt idx="7">
                  <c:v>71.16247843854462</c:v>
                </c:pt>
                <c:pt idx="8">
                  <c:v>76.95435974778323</c:v>
                </c:pt>
                <c:pt idx="9">
                  <c:v>82.03002277770233</c:v>
                </c:pt>
                <c:pt idx="10">
                  <c:v>86.47803436802893</c:v>
                </c:pt>
                <c:pt idx="11">
                  <c:v>90.37600927122088</c:v>
                </c:pt>
                <c:pt idx="12">
                  <c:v>93.79196447667877</c:v>
                </c:pt>
                <c:pt idx="13">
                  <c:v>96.78550606057541</c:v>
                </c:pt>
                <c:pt idx="14">
                  <c:v>99.40886927101932</c:v>
                </c:pt>
                <c:pt idx="15">
                  <c:v>101.707829997315</c:v>
                </c:pt>
                <c:pt idx="16">
                  <c:v>103.7225035278441</c:v>
                </c:pt>
                <c:pt idx="17">
                  <c:v>105.4880445343486</c:v>
                </c:pt>
                <c:pt idx="18">
                  <c:v>107.0352604968426</c:v>
                </c:pt>
                <c:pt idx="19">
                  <c:v>108.3911492730166</c:v>
                </c:pt>
                <c:pt idx="20">
                  <c:v>109.5793701923456</c:v>
                </c:pt>
                <c:pt idx="21">
                  <c:v>110.6206568951656</c:v>
                </c:pt>
                <c:pt idx="22">
                  <c:v>111.5331791204773</c:v>
                </c:pt>
                <c:pt idx="23">
                  <c:v>112.3328597554389</c:v>
                </c:pt>
                <c:pt idx="24">
                  <c:v>113.0336526788271</c:v>
                </c:pt>
                <c:pt idx="25">
                  <c:v>113.6477862466531</c:v>
                </c:pt>
                <c:pt idx="26">
                  <c:v>114.1859766685937</c:v>
                </c:pt>
                <c:pt idx="27">
                  <c:v>114.6576149984999</c:v>
                </c:pt>
                <c:pt idx="28">
                  <c:v>115.070931001847</c:v>
                </c:pt>
                <c:pt idx="29">
                  <c:v>115.4331367595025</c:v>
                </c:pt>
                <c:pt idx="30">
                  <c:v>115.750552513589</c:v>
                </c:pt>
                <c:pt idx="31">
                  <c:v>116.0287169513803</c:v>
                </c:pt>
                <c:pt idx="32">
                  <c:v>116.2724838515888</c:v>
                </c:pt>
                <c:pt idx="33">
                  <c:v>116.4861067794863</c:v>
                </c:pt>
                <c:pt idx="34">
                  <c:v>116.6733133086906</c:v>
                </c:pt>
                <c:pt idx="35">
                  <c:v>116.8373700647798</c:v>
                </c:pt>
                <c:pt idx="36">
                  <c:v>116.9811397256604</c:v>
                </c:pt>
                <c:pt idx="37">
                  <c:v>117.1071309733381</c:v>
                </c:pt>
                <c:pt idx="38">
                  <c:v>117.2175422686996</c:v>
                </c:pt>
                <c:pt idx="39">
                  <c:v>117.3143002131446</c:v>
                </c:pt>
                <c:pt idx="40">
                  <c:v>117.3990931664611</c:v>
                </c:pt>
                <c:pt idx="41">
                  <c:v>117.4734007075466</c:v>
                </c:pt>
                <c:pt idx="42">
                  <c:v>117.5385194520435</c:v>
                </c:pt>
                <c:pt idx="43">
                  <c:v>117.595585677394</c:v>
                </c:pt>
                <c:pt idx="44">
                  <c:v>117.6455951501031</c:v>
                </c:pt>
                <c:pt idx="45">
                  <c:v>117.6894205011804</c:v>
                </c:pt>
                <c:pt idx="46">
                  <c:v>117.7278264529532</c:v>
                </c:pt>
                <c:pt idx="47">
                  <c:v>117.7614831629467</c:v>
                </c:pt>
                <c:pt idx="48">
                  <c:v>117.7909779176733</c:v>
                </c:pt>
                <c:pt idx="49">
                  <c:v>117.8168253803804</c:v>
                </c:pt>
                <c:pt idx="50">
                  <c:v>117.8394765715688</c:v>
                </c:pt>
                <c:pt idx="51">
                  <c:v>117.8593267389955</c:v>
                </c:pt>
                <c:pt idx="52">
                  <c:v>117.8767222544697</c:v>
                </c:pt>
                <c:pt idx="53">
                  <c:v>117.8919666578113</c:v>
                </c:pt>
                <c:pt idx="54">
                  <c:v>117.9053259534042</c:v>
                </c:pt>
                <c:pt idx="55">
                  <c:v>117.9170332517988</c:v>
                </c:pt>
                <c:pt idx="56">
                  <c:v>117.9272928373225</c:v>
                </c:pt>
                <c:pt idx="57">
                  <c:v>117.9362837327098</c:v>
                </c:pt>
                <c:pt idx="58">
                  <c:v>117.9441628229202</c:v>
                </c:pt>
                <c:pt idx="59">
                  <c:v>117.9510675926754</c:v>
                </c:pt>
                <c:pt idx="60">
                  <c:v>117.9571185254735</c:v>
                </c:pt>
                <c:pt idx="61">
                  <c:v>117.9624212059434</c:v>
                </c:pt>
                <c:pt idx="62">
                  <c:v>117.9670681622222</c:v>
                </c:pt>
                <c:pt idx="63">
                  <c:v>117.9711404805125</c:v>
                </c:pt>
                <c:pt idx="64">
                  <c:v>117.9747092199744</c:v>
                </c:pt>
                <c:pt idx="65">
                  <c:v>117.9778366526656</c:v>
                </c:pt>
                <c:pt idx="66">
                  <c:v>117.980577350143</c:v>
                </c:pt>
                <c:pt idx="67">
                  <c:v>117.9829791356972</c:v>
                </c:pt>
                <c:pt idx="68">
                  <c:v>117.9850839188398</c:v>
                </c:pt>
                <c:pt idx="69">
                  <c:v>117.9869284265934</c:v>
                </c:pt>
                <c:pt idx="70">
                  <c:v>117.9885448443536</c:v>
                </c:pt>
              </c:numCache>
            </c:numRef>
          </c:yVal>
          <c:smooth val="1"/>
        </c:ser>
        <c:ser>
          <c:idx val="0"/>
          <c:order val="2"/>
          <c:tx>
            <c:strRef>
              <c:f>Sheet1!$K$2</c:f>
              <c:strCache>
                <c:ptCount val="1"/>
                <c:pt idx="0">
                  <c:v>Cumulative - Sparse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Sheet1!$K$3:$K$73</c:f>
              <c:numCache>
                <c:formatCode>General</c:formatCode>
                <c:ptCount val="71"/>
                <c:pt idx="0">
                  <c:v>0.0</c:v>
                </c:pt>
                <c:pt idx="1">
                  <c:v>3.07443884589996</c:v>
                </c:pt>
                <c:pt idx="2">
                  <c:v>6.068774520467874</c:v>
                </c:pt>
                <c:pt idx="3">
                  <c:v>8.985094077107477</c:v>
                </c:pt>
                <c:pt idx="4">
                  <c:v>11.82543019195038</c:v>
                </c:pt>
                <c:pt idx="5">
                  <c:v>14.59176258063328</c:v>
                </c:pt>
                <c:pt idx="6">
                  <c:v>17.28601937815978</c:v>
                </c:pt>
                <c:pt idx="7">
                  <c:v>19.91007848281262</c:v>
                </c:pt>
                <c:pt idx="8">
                  <c:v>22.46576886504741</c:v>
                </c:pt>
                <c:pt idx="9">
                  <c:v>24.95487184228883</c:v>
                </c:pt>
                <c:pt idx="10">
                  <c:v>27.3791223205075</c:v>
                </c:pt>
                <c:pt idx="11">
                  <c:v>29.7402100034514</c:v>
                </c:pt>
                <c:pt idx="12">
                  <c:v>32.03978057036972</c:v>
                </c:pt>
                <c:pt idx="13">
                  <c:v>34.27943682305226</c:v>
                </c:pt>
                <c:pt idx="14">
                  <c:v>36.46073980298306</c:v>
                </c:pt>
                <c:pt idx="15">
                  <c:v>38.58520987938684</c:v>
                </c:pt>
                <c:pt idx="16">
                  <c:v>40.65432780892758</c:v>
                </c:pt>
                <c:pt idx="17">
                  <c:v>42.66953576779603</c:v>
                </c:pt>
                <c:pt idx="18">
                  <c:v>44.63223835690786</c:v>
                </c:pt>
                <c:pt idx="19">
                  <c:v>46.54380358090975</c:v>
                </c:pt>
                <c:pt idx="20">
                  <c:v>48.40556380168185</c:v>
                </c:pt>
                <c:pt idx="21">
                  <c:v>50.21881666699215</c:v>
                </c:pt>
                <c:pt idx="22">
                  <c:v>51.98482601495881</c:v>
                </c:pt>
                <c:pt idx="23">
                  <c:v>53.70482275494572</c:v>
                </c:pt>
                <c:pt idx="24">
                  <c:v>55.38000572550688</c:v>
                </c:pt>
                <c:pt idx="25">
                  <c:v>57.0115425299775</c:v>
                </c:pt>
                <c:pt idx="26">
                  <c:v>58.60057035029408</c:v>
                </c:pt>
                <c:pt idx="27">
                  <c:v>60.14819673961068</c:v>
                </c:pt>
                <c:pt idx="28">
                  <c:v>61.6555003942641</c:v>
                </c:pt>
                <c:pt idx="29">
                  <c:v>63.12353190562595</c:v>
                </c:pt>
                <c:pt idx="30">
                  <c:v>64.55331449236411</c:v>
                </c:pt>
                <c:pt idx="31">
                  <c:v>65.94584471362893</c:v>
                </c:pt>
                <c:pt idx="32">
                  <c:v>67.30209316365328</c:v>
                </c:pt>
                <c:pt idx="33">
                  <c:v>68.62300514825907</c:v>
                </c:pt>
                <c:pt idx="34">
                  <c:v>69.90950134373418</c:v>
                </c:pt>
                <c:pt idx="35">
                  <c:v>71.16247843854306</c:v>
                </c:pt>
                <c:pt idx="36">
                  <c:v>72.38280975832525</c:v>
                </c:pt>
                <c:pt idx="37">
                  <c:v>73.571345874594</c:v>
                </c:pt>
                <c:pt idx="38">
                  <c:v>74.72891519759587</c:v>
                </c:pt>
                <c:pt idx="39">
                  <c:v>75.85632455370401</c:v>
                </c:pt>
                <c:pt idx="40">
                  <c:v>76.95435974778155</c:v>
                </c:pt>
                <c:pt idx="41">
                  <c:v>78.02378611088436</c:v>
                </c:pt>
                <c:pt idx="42">
                  <c:v>79.06534903370419</c:v>
                </c:pt>
                <c:pt idx="43">
                  <c:v>80.07977448609755</c:v>
                </c:pt>
                <c:pt idx="44">
                  <c:v>81.06776952309101</c:v>
                </c:pt>
                <c:pt idx="45">
                  <c:v>82.03002277770065</c:v>
                </c:pt>
                <c:pt idx="46">
                  <c:v>82.9672049409081</c:v>
                </c:pt>
                <c:pt idx="47">
                  <c:v>83.87996922912863</c:v>
                </c:pt>
                <c:pt idx="48">
                  <c:v>84.76895183951227</c:v>
                </c:pt>
                <c:pt idx="49">
                  <c:v>85.63477239336386</c:v>
                </c:pt>
                <c:pt idx="50">
                  <c:v>86.47803436802758</c:v>
                </c:pt>
                <c:pt idx="51">
                  <c:v>87.29932551750265</c:v>
                </c:pt>
                <c:pt idx="52">
                  <c:v>88.09921828211597</c:v>
                </c:pt>
                <c:pt idx="53">
                  <c:v>88.87827018750683</c:v>
                </c:pt>
                <c:pt idx="54">
                  <c:v>89.63702423323053</c:v>
                </c:pt>
                <c:pt idx="55">
                  <c:v>90.3760092712193</c:v>
                </c:pt>
                <c:pt idx="56">
                  <c:v>91.09574037439954</c:v>
                </c:pt>
                <c:pt idx="57">
                  <c:v>91.79671919569783</c:v>
                </c:pt>
                <c:pt idx="58">
                  <c:v>92.47943431768662</c:v>
                </c:pt>
                <c:pt idx="59">
                  <c:v>93.14436159313688</c:v>
                </c:pt>
                <c:pt idx="60">
                  <c:v>93.7919644766768</c:v>
                </c:pt>
                <c:pt idx="61">
                  <c:v>94.42269434782787</c:v>
                </c:pt>
                <c:pt idx="62">
                  <c:v>95.03699082561341</c:v>
                </c:pt>
                <c:pt idx="63">
                  <c:v>95.63528207497346</c:v>
                </c:pt>
                <c:pt idx="64">
                  <c:v>96.21798510519636</c:v>
                </c:pt>
                <c:pt idx="65">
                  <c:v>96.78550606057391</c:v>
                </c:pt>
                <c:pt idx="66">
                  <c:v>97.33824050348399</c:v>
                </c:pt>
                <c:pt idx="67">
                  <c:v>97.87657369010111</c:v>
                </c:pt>
                <c:pt idx="68">
                  <c:v>98.40088083891264</c:v>
                </c:pt>
                <c:pt idx="69">
                  <c:v>98.9115273922539</c:v>
                </c:pt>
                <c:pt idx="70">
                  <c:v>99.40886927101837</c:v>
                </c:pt>
              </c:numCache>
            </c:numRef>
          </c:yVal>
          <c:smooth val="1"/>
        </c:ser>
        <c:dLbls>
          <c:showLegendKey val="0"/>
          <c:showVal val="0"/>
          <c:showCatName val="0"/>
          <c:showSerName val="0"/>
          <c:showPercent val="0"/>
          <c:showBubbleSize val="0"/>
        </c:dLbls>
        <c:axId val="-2084052504"/>
        <c:axId val="-2084056232"/>
      </c:scatterChart>
      <c:valAx>
        <c:axId val="-2084052504"/>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4056232"/>
        <c:crosses val="autoZero"/>
        <c:crossBetween val="midCat"/>
      </c:valAx>
      <c:valAx>
        <c:axId val="-2084056232"/>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4052504"/>
        <c:crossesAt val="-2000.0"/>
        <c:crossBetween val="midCat"/>
      </c:valAx>
    </c:plotArea>
    <c:legend>
      <c:legendPos val="r"/>
      <c:layout>
        <c:manualLayout>
          <c:xMode val="edge"/>
          <c:yMode val="edge"/>
          <c:x val="0.126318626394996"/>
          <c:y val="0.00156314665542919"/>
          <c:w val="0.328976688245298"/>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pt idx="33">
                  <c:v>96.12156317027187</c:v>
                </c:pt>
                <c:pt idx="34">
                  <c:v>97.22640062064974</c:v>
                </c:pt>
                <c:pt idx="35">
                  <c:v>98.2769342152478</c:v>
                </c:pt>
                <c:pt idx="36">
                  <c:v>99.27583304240207</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111.1831348115812</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114.1194021482993</c:v>
                </c:pt>
                <c:pt idx="66">
                  <c:v>114.3396279737936</c:v>
                </c:pt>
                <c:pt idx="67">
                  <c:v>114.5490294816814</c:v>
                </c:pt>
                <c:pt idx="68">
                  <c:v>114.7481386979008</c:v>
                </c:pt>
                <c:pt idx="69">
                  <c:v>114.9374614987906</c:v>
                </c:pt>
                <c:pt idx="70">
                  <c:v>115.1174788963625</c:v>
                </c:pt>
              </c:numCache>
            </c:numRef>
          </c:yVal>
          <c:smooth val="1"/>
        </c:ser>
        <c:ser>
          <c:idx val="5"/>
          <c:order val="1"/>
          <c:tx>
            <c:strRef>
              <c:f>Sheet1!$F$2</c:f>
              <c:strCache>
                <c:ptCount val="1"/>
                <c:pt idx="0">
                  <c:v>Cumulative - Dense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14.5917625806338</c:v>
                </c:pt>
                <c:pt idx="2">
                  <c:v>27.37912232050843</c:v>
                </c:pt>
                <c:pt idx="3">
                  <c:v>38.58520987938807</c:v>
                </c:pt>
                <c:pt idx="4">
                  <c:v>48.40556380168319</c:v>
                </c:pt>
                <c:pt idx="5">
                  <c:v>57.01154252997908</c:v>
                </c:pt>
                <c:pt idx="6">
                  <c:v>64.55331449236575</c:v>
                </c:pt>
                <c:pt idx="7">
                  <c:v>71.16247843854468</c:v>
                </c:pt>
                <c:pt idx="8">
                  <c:v>76.95435974778323</c:v>
                </c:pt>
                <c:pt idx="9">
                  <c:v>82.03002277770233</c:v>
                </c:pt>
                <c:pt idx="10">
                  <c:v>86.47803436802893</c:v>
                </c:pt>
                <c:pt idx="11">
                  <c:v>90.37600927122088</c:v>
                </c:pt>
                <c:pt idx="12">
                  <c:v>93.7919644766787</c:v>
                </c:pt>
                <c:pt idx="13">
                  <c:v>96.78550606057541</c:v>
                </c:pt>
                <c:pt idx="14">
                  <c:v>99.40886927101932</c:v>
                </c:pt>
                <c:pt idx="15">
                  <c:v>101.7078299973148</c:v>
                </c:pt>
                <c:pt idx="16">
                  <c:v>103.7225035278441</c:v>
                </c:pt>
                <c:pt idx="17">
                  <c:v>105.4880445343486</c:v>
                </c:pt>
                <c:pt idx="18">
                  <c:v>107.0352604968426</c:v>
                </c:pt>
                <c:pt idx="19">
                  <c:v>108.3911492730166</c:v>
                </c:pt>
                <c:pt idx="20">
                  <c:v>109.5793701923456</c:v>
                </c:pt>
                <c:pt idx="21">
                  <c:v>110.6206568951656</c:v>
                </c:pt>
                <c:pt idx="22">
                  <c:v>111.5331791204773</c:v>
                </c:pt>
                <c:pt idx="23">
                  <c:v>112.3328597554389</c:v>
                </c:pt>
                <c:pt idx="24">
                  <c:v>113.0336526788271</c:v>
                </c:pt>
                <c:pt idx="25">
                  <c:v>113.6477862466532</c:v>
                </c:pt>
                <c:pt idx="26">
                  <c:v>114.1859766685938</c:v>
                </c:pt>
                <c:pt idx="27">
                  <c:v>114.6576149984999</c:v>
                </c:pt>
                <c:pt idx="28">
                  <c:v>115.070931001847</c:v>
                </c:pt>
                <c:pt idx="29">
                  <c:v>115.4331367595025</c:v>
                </c:pt>
                <c:pt idx="30">
                  <c:v>115.750552513589</c:v>
                </c:pt>
                <c:pt idx="31">
                  <c:v>116.0287169513803</c:v>
                </c:pt>
                <c:pt idx="32">
                  <c:v>116.2724838515889</c:v>
                </c:pt>
                <c:pt idx="33">
                  <c:v>116.4861067794863</c:v>
                </c:pt>
                <c:pt idx="34">
                  <c:v>116.6733133086906</c:v>
                </c:pt>
                <c:pt idx="35">
                  <c:v>116.8373700647798</c:v>
                </c:pt>
                <c:pt idx="36">
                  <c:v>116.9811397256604</c:v>
                </c:pt>
                <c:pt idx="37">
                  <c:v>117.1071309733381</c:v>
                </c:pt>
                <c:pt idx="38">
                  <c:v>117.2175422686996</c:v>
                </c:pt>
                <c:pt idx="39">
                  <c:v>117.3143002131446</c:v>
                </c:pt>
                <c:pt idx="40">
                  <c:v>117.3990931664611</c:v>
                </c:pt>
                <c:pt idx="41">
                  <c:v>117.4734007075466</c:v>
                </c:pt>
                <c:pt idx="42">
                  <c:v>117.5385194520435</c:v>
                </c:pt>
                <c:pt idx="43">
                  <c:v>117.595585677394</c:v>
                </c:pt>
                <c:pt idx="44">
                  <c:v>117.6455951501031</c:v>
                </c:pt>
                <c:pt idx="45">
                  <c:v>117.6894205011804</c:v>
                </c:pt>
                <c:pt idx="46">
                  <c:v>117.7278264529532</c:v>
                </c:pt>
                <c:pt idx="47">
                  <c:v>117.7614831629467</c:v>
                </c:pt>
                <c:pt idx="48">
                  <c:v>117.7909779176733</c:v>
                </c:pt>
                <c:pt idx="49">
                  <c:v>117.8168253803804</c:v>
                </c:pt>
                <c:pt idx="50">
                  <c:v>117.8394765715688</c:v>
                </c:pt>
                <c:pt idx="51">
                  <c:v>117.8593267389955</c:v>
                </c:pt>
                <c:pt idx="52">
                  <c:v>117.8767222544697</c:v>
                </c:pt>
                <c:pt idx="53">
                  <c:v>117.8919666578113</c:v>
                </c:pt>
                <c:pt idx="54">
                  <c:v>117.9053259534043</c:v>
                </c:pt>
                <c:pt idx="55">
                  <c:v>117.9170332517987</c:v>
                </c:pt>
                <c:pt idx="56">
                  <c:v>117.9272928373225</c:v>
                </c:pt>
                <c:pt idx="57">
                  <c:v>117.9362837327098</c:v>
                </c:pt>
                <c:pt idx="58">
                  <c:v>117.9441628229202</c:v>
                </c:pt>
                <c:pt idx="59">
                  <c:v>117.9510675926754</c:v>
                </c:pt>
                <c:pt idx="60">
                  <c:v>117.9571185254735</c:v>
                </c:pt>
                <c:pt idx="61">
                  <c:v>117.9624212059433</c:v>
                </c:pt>
                <c:pt idx="62">
                  <c:v>117.9670681622222</c:v>
                </c:pt>
                <c:pt idx="63">
                  <c:v>117.9711404805125</c:v>
                </c:pt>
                <c:pt idx="64">
                  <c:v>117.9747092199744</c:v>
                </c:pt>
                <c:pt idx="65">
                  <c:v>117.9778366526657</c:v>
                </c:pt>
                <c:pt idx="66">
                  <c:v>117.980577350143</c:v>
                </c:pt>
                <c:pt idx="67">
                  <c:v>117.9829791356972</c:v>
                </c:pt>
                <c:pt idx="68">
                  <c:v>117.9850839188398</c:v>
                </c:pt>
                <c:pt idx="69">
                  <c:v>117.9869284265934</c:v>
                </c:pt>
                <c:pt idx="70">
                  <c:v>117.9885448443536</c:v>
                </c:pt>
              </c:numCache>
            </c:numRef>
          </c:yVal>
          <c:smooth val="1"/>
        </c:ser>
        <c:ser>
          <c:idx val="0"/>
          <c:order val="2"/>
          <c:tx>
            <c:strRef>
              <c:f>Sheet1!$K$2</c:f>
              <c:strCache>
                <c:ptCount val="1"/>
                <c:pt idx="0">
                  <c:v>Cumulative - Sparse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Sheet1!$K$3:$K$73</c:f>
              <c:numCache>
                <c:formatCode>General</c:formatCode>
                <c:ptCount val="71"/>
                <c:pt idx="0">
                  <c:v>0.0</c:v>
                </c:pt>
                <c:pt idx="1">
                  <c:v>3.07443884589996</c:v>
                </c:pt>
                <c:pt idx="2">
                  <c:v>6.068774520467874</c:v>
                </c:pt>
                <c:pt idx="3">
                  <c:v>8.98509407710747</c:v>
                </c:pt>
                <c:pt idx="4">
                  <c:v>11.82543019195038</c:v>
                </c:pt>
                <c:pt idx="5">
                  <c:v>14.59176258063328</c:v>
                </c:pt>
                <c:pt idx="6">
                  <c:v>17.28601937815978</c:v>
                </c:pt>
                <c:pt idx="7">
                  <c:v>19.91007848281261</c:v>
                </c:pt>
                <c:pt idx="8">
                  <c:v>22.46576886504741</c:v>
                </c:pt>
                <c:pt idx="9">
                  <c:v>24.95487184228883</c:v>
                </c:pt>
                <c:pt idx="10">
                  <c:v>27.3791223205075</c:v>
                </c:pt>
                <c:pt idx="11">
                  <c:v>29.7402100034514</c:v>
                </c:pt>
                <c:pt idx="12">
                  <c:v>32.03978057036972</c:v>
                </c:pt>
                <c:pt idx="13">
                  <c:v>34.27943682305226</c:v>
                </c:pt>
                <c:pt idx="14">
                  <c:v>36.46073980298306</c:v>
                </c:pt>
                <c:pt idx="15">
                  <c:v>38.58520987938684</c:v>
                </c:pt>
                <c:pt idx="16">
                  <c:v>40.65432780892758</c:v>
                </c:pt>
                <c:pt idx="17">
                  <c:v>42.66953576779603</c:v>
                </c:pt>
                <c:pt idx="18">
                  <c:v>44.63223835690785</c:v>
                </c:pt>
                <c:pt idx="19">
                  <c:v>46.54380358090975</c:v>
                </c:pt>
                <c:pt idx="20">
                  <c:v>48.40556380168185</c:v>
                </c:pt>
                <c:pt idx="21">
                  <c:v>50.21881666699215</c:v>
                </c:pt>
                <c:pt idx="22">
                  <c:v>51.98482601495881</c:v>
                </c:pt>
                <c:pt idx="23">
                  <c:v>53.70482275494572</c:v>
                </c:pt>
                <c:pt idx="24">
                  <c:v>55.38000572550688</c:v>
                </c:pt>
                <c:pt idx="25">
                  <c:v>57.0115425299775</c:v>
                </c:pt>
                <c:pt idx="26">
                  <c:v>58.60057035029408</c:v>
                </c:pt>
                <c:pt idx="27">
                  <c:v>60.14819673961068</c:v>
                </c:pt>
                <c:pt idx="28">
                  <c:v>61.6555003942641</c:v>
                </c:pt>
                <c:pt idx="29">
                  <c:v>63.12353190562593</c:v>
                </c:pt>
                <c:pt idx="30">
                  <c:v>64.55331449236411</c:v>
                </c:pt>
                <c:pt idx="31">
                  <c:v>65.94584471362893</c:v>
                </c:pt>
                <c:pt idx="32">
                  <c:v>67.30209316365334</c:v>
                </c:pt>
                <c:pt idx="33">
                  <c:v>68.6230051482591</c:v>
                </c:pt>
                <c:pt idx="34">
                  <c:v>69.90950134373418</c:v>
                </c:pt>
                <c:pt idx="35">
                  <c:v>71.1624784385431</c:v>
                </c:pt>
                <c:pt idx="36">
                  <c:v>72.38280975832525</c:v>
                </c:pt>
                <c:pt idx="37">
                  <c:v>73.57134587459406</c:v>
                </c:pt>
                <c:pt idx="38">
                  <c:v>74.7289151975959</c:v>
                </c:pt>
                <c:pt idx="39">
                  <c:v>75.85632455370404</c:v>
                </c:pt>
                <c:pt idx="40">
                  <c:v>76.95435974778155</c:v>
                </c:pt>
                <c:pt idx="41">
                  <c:v>78.02378611088444</c:v>
                </c:pt>
                <c:pt idx="42">
                  <c:v>79.06534903370425</c:v>
                </c:pt>
                <c:pt idx="43">
                  <c:v>80.07977448609755</c:v>
                </c:pt>
                <c:pt idx="44">
                  <c:v>81.06776952309101</c:v>
                </c:pt>
                <c:pt idx="45">
                  <c:v>82.03002277770065</c:v>
                </c:pt>
                <c:pt idx="46">
                  <c:v>82.967204940908</c:v>
                </c:pt>
                <c:pt idx="47">
                  <c:v>83.87996922912863</c:v>
                </c:pt>
                <c:pt idx="48">
                  <c:v>84.76895183951227</c:v>
                </c:pt>
                <c:pt idx="49">
                  <c:v>85.63477239336393</c:v>
                </c:pt>
                <c:pt idx="50">
                  <c:v>86.47803436802758</c:v>
                </c:pt>
                <c:pt idx="51">
                  <c:v>87.29932551750265</c:v>
                </c:pt>
                <c:pt idx="52">
                  <c:v>88.0992182821159</c:v>
                </c:pt>
                <c:pt idx="53">
                  <c:v>88.87827018750689</c:v>
                </c:pt>
                <c:pt idx="54">
                  <c:v>89.63702423323053</c:v>
                </c:pt>
                <c:pt idx="55">
                  <c:v>90.3760092712193</c:v>
                </c:pt>
                <c:pt idx="56">
                  <c:v>91.0957403743996</c:v>
                </c:pt>
                <c:pt idx="57">
                  <c:v>91.79671919569783</c:v>
                </c:pt>
                <c:pt idx="58">
                  <c:v>92.47943431768668</c:v>
                </c:pt>
                <c:pt idx="59">
                  <c:v>93.14436159313688</c:v>
                </c:pt>
                <c:pt idx="60">
                  <c:v>93.7919644766768</c:v>
                </c:pt>
                <c:pt idx="61">
                  <c:v>94.42269434782787</c:v>
                </c:pt>
                <c:pt idx="62">
                  <c:v>95.03699082561341</c:v>
                </c:pt>
                <c:pt idx="63">
                  <c:v>95.63528207497346</c:v>
                </c:pt>
                <c:pt idx="64">
                  <c:v>96.21798510519636</c:v>
                </c:pt>
                <c:pt idx="65">
                  <c:v>96.78550606057391</c:v>
                </c:pt>
                <c:pt idx="66">
                  <c:v>97.33824050348403</c:v>
                </c:pt>
                <c:pt idx="67">
                  <c:v>97.87657369010111</c:v>
                </c:pt>
                <c:pt idx="68">
                  <c:v>98.40088083891264</c:v>
                </c:pt>
                <c:pt idx="69">
                  <c:v>98.9115273922539</c:v>
                </c:pt>
                <c:pt idx="70">
                  <c:v>99.4088692710183</c:v>
                </c:pt>
              </c:numCache>
            </c:numRef>
          </c:yVal>
          <c:smooth val="1"/>
        </c:ser>
        <c:dLbls>
          <c:showLegendKey val="0"/>
          <c:showVal val="0"/>
          <c:showCatName val="0"/>
          <c:showSerName val="0"/>
          <c:showPercent val="0"/>
          <c:showBubbleSize val="0"/>
        </c:dLbls>
        <c:axId val="-2084116696"/>
        <c:axId val="-2084111160"/>
      </c:scatterChart>
      <c:valAx>
        <c:axId val="-2084116696"/>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4111160"/>
        <c:crosses val="autoZero"/>
        <c:crossBetween val="midCat"/>
      </c:valAx>
      <c:valAx>
        <c:axId val="-2084111160"/>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4116696"/>
        <c:crossesAt val="-2000.0"/>
        <c:crossBetween val="midCat"/>
      </c:valAx>
    </c:plotArea>
    <c:legend>
      <c:legendPos val="r"/>
      <c:layout>
        <c:manualLayout>
          <c:xMode val="edge"/>
          <c:yMode val="edge"/>
          <c:x val="0.126318626394996"/>
          <c:y val="0.00156314665542919"/>
          <c:w val="0.328976688245298"/>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pt idx="33">
                  <c:v>96.12156317027187</c:v>
                </c:pt>
                <c:pt idx="34">
                  <c:v>97.22640062064974</c:v>
                </c:pt>
                <c:pt idx="35">
                  <c:v>98.2769342152478</c:v>
                </c:pt>
                <c:pt idx="36">
                  <c:v>99.27583304240207</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111.1831348115812</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114.1194021482993</c:v>
                </c:pt>
                <c:pt idx="66">
                  <c:v>114.3396279737936</c:v>
                </c:pt>
                <c:pt idx="67">
                  <c:v>114.5490294816814</c:v>
                </c:pt>
                <c:pt idx="68">
                  <c:v>114.7481386979008</c:v>
                </c:pt>
                <c:pt idx="69">
                  <c:v>114.9374614987906</c:v>
                </c:pt>
                <c:pt idx="70">
                  <c:v>115.1174788963625</c:v>
                </c:pt>
              </c:numCache>
            </c:numRef>
          </c:yVal>
          <c:smooth val="1"/>
        </c:ser>
        <c:dLbls>
          <c:showLegendKey val="0"/>
          <c:showVal val="0"/>
          <c:showCatName val="0"/>
          <c:showSerName val="0"/>
          <c:showPercent val="0"/>
          <c:showBubbleSize val="0"/>
        </c:dLbls>
        <c:axId val="-2084189032"/>
        <c:axId val="-2084183528"/>
      </c:scatterChart>
      <c:valAx>
        <c:axId val="-2084189032"/>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4183528"/>
        <c:crosses val="autoZero"/>
        <c:crossBetween val="midCat"/>
      </c:valAx>
      <c:valAx>
        <c:axId val="-2084183528"/>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4189032"/>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pt idx="33">
                  <c:v>96.12156317027187</c:v>
                </c:pt>
                <c:pt idx="34">
                  <c:v>97.22640062064974</c:v>
                </c:pt>
                <c:pt idx="35">
                  <c:v>98.2769342152478</c:v>
                </c:pt>
                <c:pt idx="36">
                  <c:v>99.27583304240207</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111.1831348115812</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114.1194021482993</c:v>
                </c:pt>
                <c:pt idx="66">
                  <c:v>114.3396279737936</c:v>
                </c:pt>
                <c:pt idx="67">
                  <c:v>114.5490294816814</c:v>
                </c:pt>
                <c:pt idx="68">
                  <c:v>114.7481386979008</c:v>
                </c:pt>
                <c:pt idx="69">
                  <c:v>114.9374614987906</c:v>
                </c:pt>
                <c:pt idx="70">
                  <c:v>115.1174788963625</c:v>
                </c:pt>
              </c:numCache>
            </c:numRef>
          </c:yVal>
          <c:smooth val="1"/>
        </c:ser>
        <c:ser>
          <c:idx val="5"/>
          <c:order val="1"/>
          <c:tx>
            <c:strRef>
              <c:f>Sheet1!$F$2</c:f>
              <c:strCache>
                <c:ptCount val="1"/>
                <c:pt idx="0">
                  <c:v>Cumulative - Dense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14.5917625806338</c:v>
                </c:pt>
                <c:pt idx="2">
                  <c:v>27.37912232050843</c:v>
                </c:pt>
                <c:pt idx="3">
                  <c:v>38.58520987938807</c:v>
                </c:pt>
                <c:pt idx="4">
                  <c:v>48.40556380168319</c:v>
                </c:pt>
                <c:pt idx="5">
                  <c:v>57.01154252997908</c:v>
                </c:pt>
                <c:pt idx="6">
                  <c:v>64.55331449236575</c:v>
                </c:pt>
                <c:pt idx="7">
                  <c:v>71.16247843854468</c:v>
                </c:pt>
                <c:pt idx="8">
                  <c:v>76.95435974778323</c:v>
                </c:pt>
                <c:pt idx="9">
                  <c:v>82.03002277770233</c:v>
                </c:pt>
                <c:pt idx="10">
                  <c:v>86.47803436802893</c:v>
                </c:pt>
                <c:pt idx="11">
                  <c:v>90.37600927122088</c:v>
                </c:pt>
                <c:pt idx="12">
                  <c:v>93.7919644766787</c:v>
                </c:pt>
                <c:pt idx="13">
                  <c:v>96.78550606057541</c:v>
                </c:pt>
                <c:pt idx="14">
                  <c:v>99.40886927101932</c:v>
                </c:pt>
                <c:pt idx="15">
                  <c:v>101.7078299973148</c:v>
                </c:pt>
                <c:pt idx="16">
                  <c:v>103.7225035278441</c:v>
                </c:pt>
                <c:pt idx="17">
                  <c:v>105.4880445343486</c:v>
                </c:pt>
                <c:pt idx="18">
                  <c:v>107.0352604968426</c:v>
                </c:pt>
                <c:pt idx="19">
                  <c:v>108.3911492730166</c:v>
                </c:pt>
                <c:pt idx="20">
                  <c:v>109.5793701923456</c:v>
                </c:pt>
                <c:pt idx="21">
                  <c:v>110.6206568951656</c:v>
                </c:pt>
                <c:pt idx="22">
                  <c:v>111.5331791204773</c:v>
                </c:pt>
                <c:pt idx="23">
                  <c:v>112.3328597554389</c:v>
                </c:pt>
                <c:pt idx="24">
                  <c:v>113.0336526788271</c:v>
                </c:pt>
                <c:pt idx="25">
                  <c:v>113.6477862466532</c:v>
                </c:pt>
                <c:pt idx="26">
                  <c:v>114.1859766685938</c:v>
                </c:pt>
                <c:pt idx="27">
                  <c:v>114.6576149984999</c:v>
                </c:pt>
                <c:pt idx="28">
                  <c:v>115.070931001847</c:v>
                </c:pt>
                <c:pt idx="29">
                  <c:v>115.4331367595025</c:v>
                </c:pt>
                <c:pt idx="30">
                  <c:v>115.750552513589</c:v>
                </c:pt>
                <c:pt idx="31">
                  <c:v>116.0287169513803</c:v>
                </c:pt>
                <c:pt idx="32">
                  <c:v>116.2724838515889</c:v>
                </c:pt>
                <c:pt idx="33">
                  <c:v>116.4861067794863</c:v>
                </c:pt>
                <c:pt idx="34">
                  <c:v>116.6733133086906</c:v>
                </c:pt>
                <c:pt idx="35">
                  <c:v>116.8373700647798</c:v>
                </c:pt>
                <c:pt idx="36">
                  <c:v>116.9811397256604</c:v>
                </c:pt>
                <c:pt idx="37">
                  <c:v>117.1071309733381</c:v>
                </c:pt>
                <c:pt idx="38">
                  <c:v>117.2175422686996</c:v>
                </c:pt>
                <c:pt idx="39">
                  <c:v>117.3143002131446</c:v>
                </c:pt>
                <c:pt idx="40">
                  <c:v>117.3990931664611</c:v>
                </c:pt>
                <c:pt idx="41">
                  <c:v>117.4734007075466</c:v>
                </c:pt>
                <c:pt idx="42">
                  <c:v>117.5385194520435</c:v>
                </c:pt>
                <c:pt idx="43">
                  <c:v>117.595585677394</c:v>
                </c:pt>
                <c:pt idx="44">
                  <c:v>117.6455951501031</c:v>
                </c:pt>
                <c:pt idx="45">
                  <c:v>117.6894205011804</c:v>
                </c:pt>
                <c:pt idx="46">
                  <c:v>117.7278264529532</c:v>
                </c:pt>
                <c:pt idx="47">
                  <c:v>117.7614831629467</c:v>
                </c:pt>
                <c:pt idx="48">
                  <c:v>117.7909779176733</c:v>
                </c:pt>
                <c:pt idx="49">
                  <c:v>117.8168253803804</c:v>
                </c:pt>
                <c:pt idx="50">
                  <c:v>117.8394765715688</c:v>
                </c:pt>
                <c:pt idx="51">
                  <c:v>117.8593267389955</c:v>
                </c:pt>
                <c:pt idx="52">
                  <c:v>117.8767222544697</c:v>
                </c:pt>
                <c:pt idx="53">
                  <c:v>117.8919666578113</c:v>
                </c:pt>
                <c:pt idx="54">
                  <c:v>117.9053259534043</c:v>
                </c:pt>
                <c:pt idx="55">
                  <c:v>117.9170332517987</c:v>
                </c:pt>
                <c:pt idx="56">
                  <c:v>117.9272928373225</c:v>
                </c:pt>
                <c:pt idx="57">
                  <c:v>117.9362837327098</c:v>
                </c:pt>
                <c:pt idx="58">
                  <c:v>117.9441628229202</c:v>
                </c:pt>
                <c:pt idx="59">
                  <c:v>117.9510675926754</c:v>
                </c:pt>
                <c:pt idx="60">
                  <c:v>117.9571185254735</c:v>
                </c:pt>
                <c:pt idx="61">
                  <c:v>117.9624212059433</c:v>
                </c:pt>
                <c:pt idx="62">
                  <c:v>117.9670681622222</c:v>
                </c:pt>
                <c:pt idx="63">
                  <c:v>117.9711404805125</c:v>
                </c:pt>
                <c:pt idx="64">
                  <c:v>117.9747092199744</c:v>
                </c:pt>
                <c:pt idx="65">
                  <c:v>117.9778366526657</c:v>
                </c:pt>
                <c:pt idx="66">
                  <c:v>117.980577350143</c:v>
                </c:pt>
                <c:pt idx="67">
                  <c:v>117.9829791356972</c:v>
                </c:pt>
                <c:pt idx="68">
                  <c:v>117.9850839188398</c:v>
                </c:pt>
                <c:pt idx="69">
                  <c:v>117.9869284265934</c:v>
                </c:pt>
                <c:pt idx="70">
                  <c:v>117.9885448443536</c:v>
                </c:pt>
              </c:numCache>
            </c:numRef>
          </c:yVal>
          <c:smooth val="1"/>
        </c:ser>
        <c:ser>
          <c:idx val="0"/>
          <c:order val="2"/>
          <c:tx>
            <c:strRef>
              <c:f>Sheet1!$K$2</c:f>
              <c:strCache>
                <c:ptCount val="1"/>
                <c:pt idx="0">
                  <c:v>Cumulative - Sparse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Sheet1!$K$3:$K$73</c:f>
              <c:numCache>
                <c:formatCode>General</c:formatCode>
                <c:ptCount val="71"/>
                <c:pt idx="0">
                  <c:v>0.0</c:v>
                </c:pt>
                <c:pt idx="1">
                  <c:v>3.07443884589996</c:v>
                </c:pt>
                <c:pt idx="2">
                  <c:v>6.068774520467874</c:v>
                </c:pt>
                <c:pt idx="3">
                  <c:v>8.98509407710747</c:v>
                </c:pt>
                <c:pt idx="4">
                  <c:v>11.82543019195038</c:v>
                </c:pt>
                <c:pt idx="5">
                  <c:v>14.59176258063328</c:v>
                </c:pt>
                <c:pt idx="6">
                  <c:v>17.28601937815978</c:v>
                </c:pt>
                <c:pt idx="7">
                  <c:v>19.91007848281261</c:v>
                </c:pt>
                <c:pt idx="8">
                  <c:v>22.46576886504741</c:v>
                </c:pt>
                <c:pt idx="9">
                  <c:v>24.95487184228883</c:v>
                </c:pt>
                <c:pt idx="10">
                  <c:v>27.3791223205075</c:v>
                </c:pt>
                <c:pt idx="11">
                  <c:v>29.7402100034514</c:v>
                </c:pt>
                <c:pt idx="12">
                  <c:v>32.03978057036972</c:v>
                </c:pt>
                <c:pt idx="13">
                  <c:v>34.27943682305226</c:v>
                </c:pt>
                <c:pt idx="14">
                  <c:v>36.46073980298306</c:v>
                </c:pt>
                <c:pt idx="15">
                  <c:v>38.58520987938684</c:v>
                </c:pt>
                <c:pt idx="16">
                  <c:v>40.65432780892758</c:v>
                </c:pt>
                <c:pt idx="17">
                  <c:v>42.66953576779603</c:v>
                </c:pt>
                <c:pt idx="18">
                  <c:v>44.63223835690785</c:v>
                </c:pt>
                <c:pt idx="19">
                  <c:v>46.54380358090975</c:v>
                </c:pt>
                <c:pt idx="20">
                  <c:v>48.40556380168185</c:v>
                </c:pt>
                <c:pt idx="21">
                  <c:v>50.21881666699215</c:v>
                </c:pt>
                <c:pt idx="22">
                  <c:v>51.98482601495881</c:v>
                </c:pt>
                <c:pt idx="23">
                  <c:v>53.70482275494572</c:v>
                </c:pt>
                <c:pt idx="24">
                  <c:v>55.38000572550688</c:v>
                </c:pt>
                <c:pt idx="25">
                  <c:v>57.0115425299775</c:v>
                </c:pt>
                <c:pt idx="26">
                  <c:v>58.60057035029408</c:v>
                </c:pt>
                <c:pt idx="27">
                  <c:v>60.14819673961068</c:v>
                </c:pt>
                <c:pt idx="28">
                  <c:v>61.6555003942641</c:v>
                </c:pt>
                <c:pt idx="29">
                  <c:v>63.12353190562593</c:v>
                </c:pt>
                <c:pt idx="30">
                  <c:v>64.55331449236411</c:v>
                </c:pt>
                <c:pt idx="31">
                  <c:v>65.94584471362893</c:v>
                </c:pt>
                <c:pt idx="32">
                  <c:v>67.30209316365334</c:v>
                </c:pt>
                <c:pt idx="33">
                  <c:v>68.6230051482591</c:v>
                </c:pt>
                <c:pt idx="34">
                  <c:v>69.90950134373418</c:v>
                </c:pt>
                <c:pt idx="35">
                  <c:v>71.1624784385431</c:v>
                </c:pt>
                <c:pt idx="36">
                  <c:v>72.38280975832525</c:v>
                </c:pt>
                <c:pt idx="37">
                  <c:v>73.57134587459406</c:v>
                </c:pt>
                <c:pt idx="38">
                  <c:v>74.7289151975959</c:v>
                </c:pt>
                <c:pt idx="39">
                  <c:v>75.85632455370404</c:v>
                </c:pt>
                <c:pt idx="40">
                  <c:v>76.95435974778155</c:v>
                </c:pt>
                <c:pt idx="41">
                  <c:v>78.02378611088444</c:v>
                </c:pt>
                <c:pt idx="42">
                  <c:v>79.06534903370425</c:v>
                </c:pt>
                <c:pt idx="43">
                  <c:v>80.07977448609755</c:v>
                </c:pt>
                <c:pt idx="44">
                  <c:v>81.06776952309101</c:v>
                </c:pt>
                <c:pt idx="45">
                  <c:v>82.03002277770065</c:v>
                </c:pt>
                <c:pt idx="46">
                  <c:v>82.967204940908</c:v>
                </c:pt>
                <c:pt idx="47">
                  <c:v>83.87996922912863</c:v>
                </c:pt>
                <c:pt idx="48">
                  <c:v>84.76895183951227</c:v>
                </c:pt>
                <c:pt idx="49">
                  <c:v>85.63477239336393</c:v>
                </c:pt>
                <c:pt idx="50">
                  <c:v>86.47803436802758</c:v>
                </c:pt>
                <c:pt idx="51">
                  <c:v>87.29932551750265</c:v>
                </c:pt>
                <c:pt idx="52">
                  <c:v>88.0992182821159</c:v>
                </c:pt>
                <c:pt idx="53">
                  <c:v>88.87827018750689</c:v>
                </c:pt>
                <c:pt idx="54">
                  <c:v>89.63702423323053</c:v>
                </c:pt>
                <c:pt idx="55">
                  <c:v>90.3760092712193</c:v>
                </c:pt>
                <c:pt idx="56">
                  <c:v>91.0957403743996</c:v>
                </c:pt>
                <c:pt idx="57">
                  <c:v>91.79671919569783</c:v>
                </c:pt>
                <c:pt idx="58">
                  <c:v>92.47943431768668</c:v>
                </c:pt>
                <c:pt idx="59">
                  <c:v>93.14436159313688</c:v>
                </c:pt>
                <c:pt idx="60">
                  <c:v>93.7919644766768</c:v>
                </c:pt>
                <c:pt idx="61">
                  <c:v>94.42269434782787</c:v>
                </c:pt>
                <c:pt idx="62">
                  <c:v>95.03699082561341</c:v>
                </c:pt>
                <c:pt idx="63">
                  <c:v>95.63528207497346</c:v>
                </c:pt>
                <c:pt idx="64">
                  <c:v>96.21798510519636</c:v>
                </c:pt>
                <c:pt idx="65">
                  <c:v>96.78550606057391</c:v>
                </c:pt>
                <c:pt idx="66">
                  <c:v>97.33824050348403</c:v>
                </c:pt>
                <c:pt idx="67">
                  <c:v>97.87657369010111</c:v>
                </c:pt>
                <c:pt idx="68">
                  <c:v>98.40088083891264</c:v>
                </c:pt>
                <c:pt idx="69">
                  <c:v>98.9115273922539</c:v>
                </c:pt>
                <c:pt idx="70">
                  <c:v>99.4088692710183</c:v>
                </c:pt>
              </c:numCache>
            </c:numRef>
          </c:yVal>
          <c:smooth val="1"/>
        </c:ser>
        <c:dLbls>
          <c:showLegendKey val="0"/>
          <c:showVal val="0"/>
          <c:showCatName val="0"/>
          <c:showSerName val="0"/>
          <c:showPercent val="0"/>
          <c:showBubbleSize val="0"/>
        </c:dLbls>
        <c:axId val="-2101144056"/>
        <c:axId val="-2104035096"/>
      </c:scatterChart>
      <c:valAx>
        <c:axId val="-2101144056"/>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104035096"/>
        <c:crosses val="autoZero"/>
        <c:crossBetween val="midCat"/>
      </c:valAx>
      <c:valAx>
        <c:axId val="-2104035096"/>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101144056"/>
        <c:crossesAt val="-2000.0"/>
        <c:crossBetween val="midCat"/>
      </c:valAx>
    </c:plotArea>
    <c:legend>
      <c:legendPos val="r"/>
      <c:layout>
        <c:manualLayout>
          <c:xMode val="edge"/>
          <c:yMode val="edge"/>
          <c:x val="0.126318626394996"/>
          <c:y val="0.00156314665542919"/>
          <c:w val="0.328976688245298"/>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471820987227212"/>
          <c:y val="0.0402265205979687"/>
          <c:w val="0.914997163140196"/>
          <c:h val="0.869006618737875"/>
        </c:manualLayout>
      </c:layout>
      <c:scatterChart>
        <c:scatterStyle val="smoothMarker"/>
        <c:varyColors val="0"/>
        <c:ser>
          <c:idx val="0"/>
          <c:order val="0"/>
          <c:tx>
            <c:strRef>
              <c:f>Sheet1!$B$2</c:f>
              <c:strCache>
                <c:ptCount val="1"/>
                <c:pt idx="0">
                  <c:v>Continuous model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11.37209886392436</c:v>
                </c:pt>
                <c:pt idx="3">
                  <c:v>16.64245648700765</c:v>
                </c:pt>
                <c:pt idx="4">
                  <c:v>21.65377080903869</c:v>
                </c:pt>
                <c:pt idx="5">
                  <c:v>26.41877406502299</c:v>
                </c:pt>
                <c:pt idx="6">
                  <c:v>30.94957268799552</c:v>
                </c:pt>
                <c:pt idx="7">
                  <c:v>35.25767806780804</c:v>
                </c:pt>
                <c:pt idx="8">
                  <c:v>39.35403579809108</c:v>
                </c:pt>
                <c:pt idx="9">
                  <c:v>43.24905348569924</c:v>
                </c:pt>
                <c:pt idx="10">
                  <c:v>46.95262719329439</c:v>
                </c:pt>
                <c:pt idx="11">
                  <c:v>50.47416658224989</c:v>
                </c:pt>
                <c:pt idx="12">
                  <c:v>53.82261881975568</c:v>
                </c:pt>
                <c:pt idx="13">
                  <c:v>57.0064913108662</c:v>
                </c:pt>
                <c:pt idx="14">
                  <c:v>60.03387331324515</c:v>
                </c:pt>
                <c:pt idx="15">
                  <c:v>62.912456489524</c:v>
                </c:pt>
                <c:pt idx="16">
                  <c:v>65.6495544494922</c:v>
                </c:pt>
                <c:pt idx="17">
                  <c:v>68.25212133176868</c:v>
                </c:pt>
                <c:pt idx="18">
                  <c:v>70.72676947216685</c:v>
                </c:pt>
                <c:pt idx="19">
                  <c:v>73.07978620364044</c:v>
                </c:pt>
                <c:pt idx="20">
                  <c:v>75.31714983049704</c:v>
                </c:pt>
                <c:pt idx="21">
                  <c:v>77.44454481746151</c:v>
                </c:pt>
                <c:pt idx="22">
                  <c:v>79.46737623218344</c:v>
                </c:pt>
                <c:pt idx="23">
                  <c:v>81.39078347788005</c:v>
                </c:pt>
                <c:pt idx="24">
                  <c:v>83.21965335100617</c:v>
                </c:pt>
                <c:pt idx="25">
                  <c:v>84.95863245712721</c:v>
                </c:pt>
                <c:pt idx="26">
                  <c:v>86.61213901653954</c:v>
                </c:pt>
                <c:pt idx="27">
                  <c:v>88.18437408963284</c:v>
                </c:pt>
                <c:pt idx="28">
                  <c:v>89.67933225051405</c:v>
                </c:pt>
                <c:pt idx="29">
                  <c:v>91.10081173601419</c:v>
                </c:pt>
                <c:pt idx="30">
                  <c:v>92.45242409585871</c:v>
                </c:pt>
                <c:pt idx="31">
                  <c:v>93.73760336852447</c:v>
                </c:pt>
                <c:pt idx="32">
                  <c:v>94.95961480609361</c:v>
                </c:pt>
                <c:pt idx="33">
                  <c:v>96.12156317027187</c:v>
                </c:pt>
                <c:pt idx="34">
                  <c:v>97.22640062064974</c:v>
                </c:pt>
                <c:pt idx="35">
                  <c:v>98.2769342152478</c:v>
                </c:pt>
                <c:pt idx="36">
                  <c:v>99.2758330424025</c:v>
                </c:pt>
                <c:pt idx="37">
                  <c:v>100.2256350021132</c:v>
                </c:pt>
                <c:pt idx="38">
                  <c:v>101.1287532540786</c:v>
                </c:pt>
                <c:pt idx="39">
                  <c:v>101.9874823488063</c:v>
                </c:pt>
                <c:pt idx="40">
                  <c:v>102.8040040573723</c:v>
                </c:pt>
                <c:pt idx="41">
                  <c:v>103.5803929146416</c:v>
                </c:pt>
                <c:pt idx="42">
                  <c:v>104.3186214900343</c:v>
                </c:pt>
                <c:pt idx="43">
                  <c:v>105.0205653992284</c:v>
                </c:pt>
                <c:pt idx="44">
                  <c:v>105.6880080695322</c:v>
                </c:pt>
                <c:pt idx="45">
                  <c:v>106.3226452710342</c:v>
                </c:pt>
                <c:pt idx="46">
                  <c:v>106.9260894250421</c:v>
                </c:pt>
                <c:pt idx="47">
                  <c:v>107.4998737007582</c:v>
                </c:pt>
                <c:pt idx="48">
                  <c:v>108.0454559105989</c:v>
                </c:pt>
                <c:pt idx="49">
                  <c:v>108.5642222140552</c:v>
                </c:pt>
                <c:pt idx="50">
                  <c:v>109.0574906395055</c:v>
                </c:pt>
                <c:pt idx="51">
                  <c:v>109.5265144329265</c:v>
                </c:pt>
                <c:pt idx="52">
                  <c:v>109.9724852420136</c:v>
                </c:pt>
                <c:pt idx="53">
                  <c:v>110.3965361437963</c:v>
                </c:pt>
                <c:pt idx="54">
                  <c:v>110.7997445234452</c:v>
                </c:pt>
                <c:pt idx="55">
                  <c:v>111.1831348115819</c:v>
                </c:pt>
                <c:pt idx="56">
                  <c:v>111.5476810870477</c:v>
                </c:pt>
                <c:pt idx="57">
                  <c:v>111.894309551743</c:v>
                </c:pt>
                <c:pt idx="58">
                  <c:v>112.2239008838269</c:v>
                </c:pt>
                <c:pt idx="59">
                  <c:v>112.5372924752543</c:v>
                </c:pt>
                <c:pt idx="60">
                  <c:v>112.8352805593353</c:v>
                </c:pt>
                <c:pt idx="61">
                  <c:v>113.1186222337237</c:v>
                </c:pt>
                <c:pt idx="62">
                  <c:v>113.388037383973</c:v>
                </c:pt>
                <c:pt idx="63">
                  <c:v>113.6442105125484</c:v>
                </c:pt>
                <c:pt idx="64">
                  <c:v>113.8877924779404</c:v>
                </c:pt>
                <c:pt idx="65">
                  <c:v>114.1194021482996</c:v>
                </c:pt>
                <c:pt idx="66">
                  <c:v>114.3396279737936</c:v>
                </c:pt>
                <c:pt idx="67">
                  <c:v>114.549029481681</c:v>
                </c:pt>
                <c:pt idx="68">
                  <c:v>114.7481386979008</c:v>
                </c:pt>
                <c:pt idx="69">
                  <c:v>114.9374614987903</c:v>
                </c:pt>
                <c:pt idx="70">
                  <c:v>115.1174788963628</c:v>
                </c:pt>
              </c:numCache>
            </c:numRef>
          </c:yVal>
          <c:smooth val="1"/>
        </c:ser>
        <c:ser>
          <c:idx val="1"/>
          <c:order val="1"/>
          <c:tx>
            <c:strRef>
              <c:f>Sheet1!$F$2</c:f>
              <c:strCache>
                <c:ptCount val="1"/>
                <c:pt idx="0">
                  <c:v>Discrete model</c:v>
                </c:pt>
              </c:strCache>
            </c:strRef>
          </c:tx>
          <c:marker>
            <c:symbol val="square"/>
            <c:size val="2"/>
          </c:marker>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5.799816959343779</c:v>
                </c:pt>
                <c:pt idx="2">
                  <c:v>11.31456716646814</c:v>
                </c:pt>
                <c:pt idx="3">
                  <c:v>16.55826193479738</c:v>
                </c:pt>
                <c:pt idx="4">
                  <c:v>21.54422390781324</c:v>
                </c:pt>
                <c:pt idx="5">
                  <c:v>26.28512090786517</c:v>
                </c:pt>
                <c:pt idx="6">
                  <c:v>30.79299812127815</c:v>
                </c:pt>
                <c:pt idx="7">
                  <c:v>35.07930870153015</c:v>
                </c:pt>
                <c:pt idx="8">
                  <c:v>39.15494286825364</c:v>
                </c:pt>
                <c:pt idx="9">
                  <c:v>43.03025557599207</c:v>
                </c:pt>
                <c:pt idx="10">
                  <c:v>46.71509282300928</c:v>
                </c:pt>
                <c:pt idx="11">
                  <c:v>50.21881666699537</c:v>
                </c:pt>
                <c:pt idx="12">
                  <c:v>53.55032901122544</c:v>
                </c:pt>
                <c:pt idx="13">
                  <c:v>56.7180942216053</c:v>
                </c:pt>
                <c:pt idx="14">
                  <c:v>59.73016063206666</c:v>
                </c:pt>
                <c:pt idx="15">
                  <c:v>62.59418099295123</c:v>
                </c:pt>
                <c:pt idx="16">
                  <c:v>65.31743191433608</c:v>
                </c:pt>
                <c:pt idx="17">
                  <c:v>67.90683235370057</c:v>
                </c:pt>
                <c:pt idx="18">
                  <c:v>70.36896119490621</c:v>
                </c:pt>
                <c:pt idx="19">
                  <c:v>72.71007396315151</c:v>
                </c:pt>
                <c:pt idx="20">
                  <c:v>74.93611871837134</c:v>
                </c:pt>
                <c:pt idx="21">
                  <c:v>77.05275116745902</c:v>
                </c:pt>
                <c:pt idx="22">
                  <c:v>79.06534903370857</c:v>
                </c:pt>
                <c:pt idx="23">
                  <c:v>80.97902571998341</c:v>
                </c:pt>
                <c:pt idx="24">
                  <c:v>82.7986433003281</c:v>
                </c:pt>
                <c:pt idx="25">
                  <c:v>84.52882487302863</c:v>
                </c:pt>
                <c:pt idx="26">
                  <c:v>86.17396630650804</c:v>
                </c:pt>
                <c:pt idx="27">
                  <c:v>87.73824740789931</c:v>
                </c:pt>
                <c:pt idx="28">
                  <c:v>89.22564254267155</c:v>
                </c:pt>
                <c:pt idx="29">
                  <c:v>90.63993073229219</c:v>
                </c:pt>
                <c:pt idx="30">
                  <c:v>91.9847052555776</c:v>
                </c:pt>
                <c:pt idx="31">
                  <c:v>93.26338277812863</c:v>
                </c:pt>
                <c:pt idx="32">
                  <c:v>94.47921203304567</c:v>
                </c:pt>
                <c:pt idx="33">
                  <c:v>95.63528207497674</c:v>
                </c:pt>
                <c:pt idx="34">
                  <c:v>96.73453012847245</c:v>
                </c:pt>
                <c:pt idx="35">
                  <c:v>97.7797490505851</c:v>
                </c:pt>
                <c:pt idx="36">
                  <c:v>98.77359442667503</c:v>
                </c:pt>
                <c:pt idx="37">
                  <c:v>99.71859131744947</c:v>
                </c:pt>
                <c:pt idx="38">
                  <c:v>100.6171406743796</c:v>
                </c:pt>
                <c:pt idx="39">
                  <c:v>101.4715254397917</c:v>
                </c:pt>
                <c:pt idx="40">
                  <c:v>102.2839163471339</c:v>
                </c:pt>
                <c:pt idx="41">
                  <c:v>103.0563774361538</c:v>
                </c:pt>
                <c:pt idx="42">
                  <c:v>103.7908712969998</c:v>
                </c:pt>
                <c:pt idx="43">
                  <c:v>104.489264056569</c:v>
                </c:pt>
                <c:pt idx="44">
                  <c:v>105.1533301197717</c:v>
                </c:pt>
                <c:pt idx="45">
                  <c:v>105.7847566777585</c:v>
                </c:pt>
                <c:pt idx="46">
                  <c:v>106.3851479945623</c:v>
                </c:pt>
                <c:pt idx="47">
                  <c:v>106.9560294830488</c:v>
                </c:pt>
                <c:pt idx="48">
                  <c:v>107.4988515805294</c:v>
                </c:pt>
                <c:pt idx="49">
                  <c:v>108.014993433884</c:v>
                </c:pt>
                <c:pt idx="50">
                  <c:v>108.5057664035561</c:v>
                </c:pt>
                <c:pt idx="51">
                  <c:v>108.9724173953241</c:v>
                </c:pt>
                <c:pt idx="52">
                  <c:v>109.4161320283112</c:v>
                </c:pt>
                <c:pt idx="53">
                  <c:v>109.8380376472855</c:v>
                </c:pt>
                <c:pt idx="54">
                  <c:v>110.2392061869025</c:v>
                </c:pt>
                <c:pt idx="55">
                  <c:v>110.6206568951666</c:v>
                </c:pt>
                <c:pt idx="56">
                  <c:v>110.983358923033</c:v>
                </c:pt>
                <c:pt idx="57">
                  <c:v>111.3282337867264</c:v>
                </c:pt>
                <c:pt idx="58">
                  <c:v>111.6561577090359</c:v>
                </c:pt>
                <c:pt idx="59">
                  <c:v>111.967963845532</c:v>
                </c:pt>
                <c:pt idx="60">
                  <c:v>112.264444401363</c:v>
                </c:pt>
                <c:pt idx="61">
                  <c:v>112.546352644009</c:v>
                </c:pt>
                <c:pt idx="62">
                  <c:v>112.8144048171069</c:v>
                </c:pt>
                <c:pt idx="63">
                  <c:v>113.069281960209</c:v>
                </c:pt>
                <c:pt idx="64">
                  <c:v>113.3116316390981</c:v>
                </c:pt>
                <c:pt idx="65">
                  <c:v>113.5420695910575</c:v>
                </c:pt>
                <c:pt idx="66">
                  <c:v>113.7611812892725</c:v>
                </c:pt>
                <c:pt idx="67">
                  <c:v>113.9695234303408</c:v>
                </c:pt>
                <c:pt idx="68">
                  <c:v>114.1676253486708</c:v>
                </c:pt>
                <c:pt idx="69">
                  <c:v>114.3559903613601</c:v>
                </c:pt>
                <c:pt idx="70">
                  <c:v>114.5350970469719</c:v>
                </c:pt>
              </c:numCache>
            </c:numRef>
          </c:yVal>
          <c:smooth val="1"/>
        </c:ser>
        <c:dLbls>
          <c:showLegendKey val="0"/>
          <c:showVal val="0"/>
          <c:showCatName val="0"/>
          <c:showSerName val="0"/>
          <c:showPercent val="0"/>
          <c:showBubbleSize val="0"/>
        </c:dLbls>
        <c:axId val="-2099862696"/>
        <c:axId val="-2099813912"/>
      </c:scatterChart>
      <c:valAx>
        <c:axId val="-2099862696"/>
        <c:scaling>
          <c:orientation val="minMax"/>
          <c:max val="4200.0"/>
          <c:min val="0.0"/>
        </c:scaling>
        <c:delete val="0"/>
        <c:axPos val="b"/>
        <c:numFmt formatCode="General" sourceLinked="1"/>
        <c:majorTickMark val="out"/>
        <c:minorTickMark val="none"/>
        <c:tickLblPos val="nextTo"/>
        <c:crossAx val="-2099813912"/>
        <c:crosses val="autoZero"/>
        <c:crossBetween val="midCat"/>
      </c:valAx>
      <c:valAx>
        <c:axId val="-2099813912"/>
        <c:scaling>
          <c:orientation val="minMax"/>
          <c:max val="120.0"/>
        </c:scaling>
        <c:delete val="0"/>
        <c:axPos val="l"/>
        <c:numFmt formatCode="General" sourceLinked="1"/>
        <c:majorTickMark val="out"/>
        <c:minorTickMark val="none"/>
        <c:tickLblPos val="nextTo"/>
        <c:crossAx val="-2099862696"/>
        <c:crosses val="autoZero"/>
        <c:crossBetween val="midCat"/>
      </c:valAx>
    </c:plotArea>
    <c:legend>
      <c:legendPos val="r"/>
      <c:layout>
        <c:manualLayout>
          <c:xMode val="edge"/>
          <c:yMode val="edge"/>
          <c:x val="0.43518370397022"/>
          <c:y val="0.575128244188442"/>
          <c:w val="0.359577500491362"/>
          <c:h val="0.175172226312161"/>
        </c:manualLayout>
      </c:layout>
      <c:overlay val="0"/>
    </c:legend>
    <c:plotVisOnly val="1"/>
    <c:dispBlanksAs val="gap"/>
    <c:showDLblsOverMax val="0"/>
  </c:chart>
  <c:txPr>
    <a:bodyPr/>
    <a:lstStyle/>
    <a:p>
      <a:pPr>
        <a:defRPr sz="20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803806168090455"/>
          <c:y val="0.0363161438142078"/>
          <c:w val="0.914997163140196"/>
          <c:h val="0.869006618737875"/>
        </c:manualLayout>
      </c:layout>
      <c:scatterChart>
        <c:scatterStyle val="smoothMarker"/>
        <c:varyColors val="0"/>
        <c:ser>
          <c:idx val="0"/>
          <c:order val="0"/>
          <c:tx>
            <c:strRef>
              <c:f>Sheet1!$B$2</c:f>
              <c:strCache>
                <c:ptCount val="1"/>
                <c:pt idx="0">
                  <c:v>Continuous model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11.37209886392436</c:v>
                </c:pt>
                <c:pt idx="3">
                  <c:v>16.64245648700765</c:v>
                </c:pt>
                <c:pt idx="4">
                  <c:v>21.65377080903869</c:v>
                </c:pt>
                <c:pt idx="5">
                  <c:v>26.41877406502299</c:v>
                </c:pt>
                <c:pt idx="6">
                  <c:v>30.94957268799552</c:v>
                </c:pt>
                <c:pt idx="7">
                  <c:v>35.25767806780804</c:v>
                </c:pt>
                <c:pt idx="8">
                  <c:v>39.35403579809108</c:v>
                </c:pt>
                <c:pt idx="9">
                  <c:v>43.24905348569924</c:v>
                </c:pt>
                <c:pt idx="10">
                  <c:v>46.95262719329439</c:v>
                </c:pt>
                <c:pt idx="11">
                  <c:v>50.47416658224989</c:v>
                </c:pt>
                <c:pt idx="12">
                  <c:v>53.82261881975568</c:v>
                </c:pt>
                <c:pt idx="13">
                  <c:v>57.0064913108662</c:v>
                </c:pt>
                <c:pt idx="14">
                  <c:v>60.03387331324515</c:v>
                </c:pt>
                <c:pt idx="15">
                  <c:v>62.912456489524</c:v>
                </c:pt>
                <c:pt idx="16">
                  <c:v>65.6495544494922</c:v>
                </c:pt>
                <c:pt idx="17">
                  <c:v>68.25212133176868</c:v>
                </c:pt>
                <c:pt idx="18">
                  <c:v>70.72676947216685</c:v>
                </c:pt>
                <c:pt idx="19">
                  <c:v>73.07978620364044</c:v>
                </c:pt>
                <c:pt idx="20">
                  <c:v>75.31714983049704</c:v>
                </c:pt>
                <c:pt idx="21">
                  <c:v>77.44454481746151</c:v>
                </c:pt>
                <c:pt idx="22">
                  <c:v>79.46737623218344</c:v>
                </c:pt>
                <c:pt idx="23">
                  <c:v>81.39078347788005</c:v>
                </c:pt>
                <c:pt idx="24">
                  <c:v>83.21965335100617</c:v>
                </c:pt>
                <c:pt idx="25">
                  <c:v>84.95863245712721</c:v>
                </c:pt>
                <c:pt idx="26">
                  <c:v>86.61213901653954</c:v>
                </c:pt>
                <c:pt idx="27">
                  <c:v>88.18437408963284</c:v>
                </c:pt>
                <c:pt idx="28">
                  <c:v>89.67933225051405</c:v>
                </c:pt>
                <c:pt idx="29">
                  <c:v>91.10081173601419</c:v>
                </c:pt>
                <c:pt idx="30">
                  <c:v>92.45242409585871</c:v>
                </c:pt>
                <c:pt idx="31">
                  <c:v>93.73760336852447</c:v>
                </c:pt>
                <c:pt idx="32">
                  <c:v>94.95961480609361</c:v>
                </c:pt>
                <c:pt idx="33">
                  <c:v>96.12156317027187</c:v>
                </c:pt>
                <c:pt idx="34">
                  <c:v>97.22640062064974</c:v>
                </c:pt>
                <c:pt idx="35">
                  <c:v>98.2769342152478</c:v>
                </c:pt>
                <c:pt idx="36">
                  <c:v>99.2758330424025</c:v>
                </c:pt>
                <c:pt idx="37">
                  <c:v>100.2256350021132</c:v>
                </c:pt>
                <c:pt idx="38">
                  <c:v>101.1287532540786</c:v>
                </c:pt>
                <c:pt idx="39">
                  <c:v>101.9874823488063</c:v>
                </c:pt>
                <c:pt idx="40">
                  <c:v>102.8040040573723</c:v>
                </c:pt>
                <c:pt idx="41">
                  <c:v>103.5803929146416</c:v>
                </c:pt>
                <c:pt idx="42">
                  <c:v>104.3186214900343</c:v>
                </c:pt>
                <c:pt idx="43">
                  <c:v>105.0205653992284</c:v>
                </c:pt>
                <c:pt idx="44">
                  <c:v>105.6880080695322</c:v>
                </c:pt>
                <c:pt idx="45">
                  <c:v>106.3226452710342</c:v>
                </c:pt>
                <c:pt idx="46">
                  <c:v>106.9260894250421</c:v>
                </c:pt>
                <c:pt idx="47">
                  <c:v>107.4998737007582</c:v>
                </c:pt>
                <c:pt idx="48">
                  <c:v>108.0454559105989</c:v>
                </c:pt>
                <c:pt idx="49">
                  <c:v>108.5642222140552</c:v>
                </c:pt>
                <c:pt idx="50">
                  <c:v>109.0574906395055</c:v>
                </c:pt>
                <c:pt idx="51">
                  <c:v>109.5265144329265</c:v>
                </c:pt>
                <c:pt idx="52">
                  <c:v>109.9724852420136</c:v>
                </c:pt>
                <c:pt idx="53">
                  <c:v>110.3965361437963</c:v>
                </c:pt>
                <c:pt idx="54">
                  <c:v>110.7997445234452</c:v>
                </c:pt>
                <c:pt idx="55">
                  <c:v>111.1831348115819</c:v>
                </c:pt>
                <c:pt idx="56">
                  <c:v>111.5476810870477</c:v>
                </c:pt>
                <c:pt idx="57">
                  <c:v>111.894309551743</c:v>
                </c:pt>
                <c:pt idx="58">
                  <c:v>112.2239008838269</c:v>
                </c:pt>
                <c:pt idx="59">
                  <c:v>112.5372924752543</c:v>
                </c:pt>
                <c:pt idx="60">
                  <c:v>112.8352805593353</c:v>
                </c:pt>
                <c:pt idx="61">
                  <c:v>113.1186222337237</c:v>
                </c:pt>
                <c:pt idx="62">
                  <c:v>113.388037383973</c:v>
                </c:pt>
                <c:pt idx="63">
                  <c:v>113.6442105125484</c:v>
                </c:pt>
                <c:pt idx="64">
                  <c:v>113.8877924779404</c:v>
                </c:pt>
                <c:pt idx="65">
                  <c:v>114.1194021482996</c:v>
                </c:pt>
                <c:pt idx="66">
                  <c:v>114.3396279737936</c:v>
                </c:pt>
                <c:pt idx="67">
                  <c:v>114.549029481681</c:v>
                </c:pt>
                <c:pt idx="68">
                  <c:v>114.7481386979008</c:v>
                </c:pt>
                <c:pt idx="69">
                  <c:v>114.9374614987903</c:v>
                </c:pt>
                <c:pt idx="70">
                  <c:v>115.1174788963628</c:v>
                </c:pt>
              </c:numCache>
            </c:numRef>
          </c:yVal>
          <c:smooth val="1"/>
        </c:ser>
        <c:ser>
          <c:idx val="1"/>
          <c:order val="1"/>
          <c:tx>
            <c:strRef>
              <c:f>Sheet1!$F$2</c:f>
              <c:strCache>
                <c:ptCount val="1"/>
                <c:pt idx="0">
                  <c:v>Discrete model</c:v>
                </c:pt>
              </c:strCache>
            </c:strRef>
          </c:tx>
          <c:spPr>
            <a:ln w="19050"/>
          </c:spPr>
          <c:marker>
            <c:symbol val="square"/>
            <c:size val="2"/>
          </c:marker>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5.799816959343779</c:v>
                </c:pt>
                <c:pt idx="2">
                  <c:v>11.31456716646814</c:v>
                </c:pt>
                <c:pt idx="3">
                  <c:v>16.55826193479738</c:v>
                </c:pt>
                <c:pt idx="4">
                  <c:v>21.54422390781324</c:v>
                </c:pt>
                <c:pt idx="5">
                  <c:v>26.28512090786517</c:v>
                </c:pt>
                <c:pt idx="6">
                  <c:v>30.79299812127815</c:v>
                </c:pt>
                <c:pt idx="7">
                  <c:v>35.07930870153015</c:v>
                </c:pt>
                <c:pt idx="8">
                  <c:v>39.15494286825364</c:v>
                </c:pt>
                <c:pt idx="9">
                  <c:v>43.03025557599207</c:v>
                </c:pt>
                <c:pt idx="10">
                  <c:v>46.71509282300928</c:v>
                </c:pt>
                <c:pt idx="11">
                  <c:v>50.21881666699537</c:v>
                </c:pt>
                <c:pt idx="12">
                  <c:v>53.55032901122544</c:v>
                </c:pt>
                <c:pt idx="13">
                  <c:v>56.7180942216053</c:v>
                </c:pt>
                <c:pt idx="14">
                  <c:v>59.73016063206666</c:v>
                </c:pt>
                <c:pt idx="15">
                  <c:v>62.59418099295123</c:v>
                </c:pt>
                <c:pt idx="16">
                  <c:v>65.31743191433608</c:v>
                </c:pt>
                <c:pt idx="17">
                  <c:v>67.90683235370057</c:v>
                </c:pt>
                <c:pt idx="18">
                  <c:v>70.36896119490621</c:v>
                </c:pt>
                <c:pt idx="19">
                  <c:v>72.71007396315151</c:v>
                </c:pt>
                <c:pt idx="20">
                  <c:v>74.93611871837134</c:v>
                </c:pt>
                <c:pt idx="21">
                  <c:v>77.05275116745902</c:v>
                </c:pt>
                <c:pt idx="22">
                  <c:v>79.06534903370857</c:v>
                </c:pt>
                <c:pt idx="23">
                  <c:v>80.97902571998341</c:v>
                </c:pt>
                <c:pt idx="24">
                  <c:v>82.7986433003281</c:v>
                </c:pt>
                <c:pt idx="25">
                  <c:v>84.52882487302863</c:v>
                </c:pt>
                <c:pt idx="26">
                  <c:v>86.17396630650804</c:v>
                </c:pt>
                <c:pt idx="27">
                  <c:v>87.73824740789931</c:v>
                </c:pt>
                <c:pt idx="28">
                  <c:v>89.22564254267155</c:v>
                </c:pt>
                <c:pt idx="29">
                  <c:v>90.63993073229219</c:v>
                </c:pt>
                <c:pt idx="30">
                  <c:v>91.9847052555776</c:v>
                </c:pt>
                <c:pt idx="31">
                  <c:v>93.26338277812863</c:v>
                </c:pt>
                <c:pt idx="32">
                  <c:v>94.47921203304567</c:v>
                </c:pt>
                <c:pt idx="33">
                  <c:v>95.63528207497674</c:v>
                </c:pt>
                <c:pt idx="34">
                  <c:v>96.73453012847245</c:v>
                </c:pt>
                <c:pt idx="35">
                  <c:v>97.7797490505851</c:v>
                </c:pt>
                <c:pt idx="36">
                  <c:v>98.77359442667503</c:v>
                </c:pt>
                <c:pt idx="37">
                  <c:v>99.71859131744947</c:v>
                </c:pt>
                <c:pt idx="38">
                  <c:v>100.6171406743796</c:v>
                </c:pt>
                <c:pt idx="39">
                  <c:v>101.4715254397917</c:v>
                </c:pt>
                <c:pt idx="40">
                  <c:v>102.2839163471339</c:v>
                </c:pt>
                <c:pt idx="41">
                  <c:v>103.0563774361538</c:v>
                </c:pt>
                <c:pt idx="42">
                  <c:v>103.7908712969998</c:v>
                </c:pt>
                <c:pt idx="43">
                  <c:v>104.489264056569</c:v>
                </c:pt>
                <c:pt idx="44">
                  <c:v>105.1533301197717</c:v>
                </c:pt>
                <c:pt idx="45">
                  <c:v>105.7847566777585</c:v>
                </c:pt>
                <c:pt idx="46">
                  <c:v>106.3851479945623</c:v>
                </c:pt>
                <c:pt idx="47">
                  <c:v>106.9560294830488</c:v>
                </c:pt>
                <c:pt idx="48">
                  <c:v>107.4988515805294</c:v>
                </c:pt>
                <c:pt idx="49">
                  <c:v>108.014993433884</c:v>
                </c:pt>
                <c:pt idx="50">
                  <c:v>108.5057664035561</c:v>
                </c:pt>
                <c:pt idx="51">
                  <c:v>108.9724173953241</c:v>
                </c:pt>
                <c:pt idx="52">
                  <c:v>109.4161320283112</c:v>
                </c:pt>
                <c:pt idx="53">
                  <c:v>109.8380376472855</c:v>
                </c:pt>
                <c:pt idx="54">
                  <c:v>110.2392061869025</c:v>
                </c:pt>
                <c:pt idx="55">
                  <c:v>110.6206568951666</c:v>
                </c:pt>
                <c:pt idx="56">
                  <c:v>110.983358923033</c:v>
                </c:pt>
                <c:pt idx="57">
                  <c:v>111.3282337867264</c:v>
                </c:pt>
                <c:pt idx="58">
                  <c:v>111.6561577090359</c:v>
                </c:pt>
                <c:pt idx="59">
                  <c:v>111.967963845532</c:v>
                </c:pt>
                <c:pt idx="60">
                  <c:v>112.264444401363</c:v>
                </c:pt>
                <c:pt idx="61">
                  <c:v>112.546352644009</c:v>
                </c:pt>
                <c:pt idx="62">
                  <c:v>112.8144048171069</c:v>
                </c:pt>
                <c:pt idx="63">
                  <c:v>113.069281960209</c:v>
                </c:pt>
                <c:pt idx="64">
                  <c:v>113.3116316390981</c:v>
                </c:pt>
                <c:pt idx="65">
                  <c:v>113.5420695910575</c:v>
                </c:pt>
                <c:pt idx="66">
                  <c:v>113.7611812892725</c:v>
                </c:pt>
                <c:pt idx="67">
                  <c:v>113.9695234303408</c:v>
                </c:pt>
                <c:pt idx="68">
                  <c:v>114.1676253486708</c:v>
                </c:pt>
                <c:pt idx="69">
                  <c:v>114.3559903613601</c:v>
                </c:pt>
                <c:pt idx="70">
                  <c:v>114.5350970469719</c:v>
                </c:pt>
              </c:numCache>
            </c:numRef>
          </c:yVal>
          <c:smooth val="1"/>
        </c:ser>
        <c:dLbls>
          <c:showLegendKey val="0"/>
          <c:showVal val="0"/>
          <c:showCatName val="0"/>
          <c:showSerName val="0"/>
          <c:showPercent val="0"/>
          <c:showBubbleSize val="0"/>
        </c:dLbls>
        <c:axId val="-2099970088"/>
        <c:axId val="-2099967096"/>
      </c:scatterChart>
      <c:valAx>
        <c:axId val="-2099970088"/>
        <c:scaling>
          <c:orientation val="minMax"/>
          <c:max val="4200.0"/>
          <c:min val="3000.0"/>
        </c:scaling>
        <c:delete val="0"/>
        <c:axPos val="b"/>
        <c:numFmt formatCode="General" sourceLinked="1"/>
        <c:majorTickMark val="out"/>
        <c:minorTickMark val="none"/>
        <c:tickLblPos val="nextTo"/>
        <c:crossAx val="-2099967096"/>
        <c:crosses val="autoZero"/>
        <c:crossBetween val="midCat"/>
      </c:valAx>
      <c:valAx>
        <c:axId val="-2099967096"/>
        <c:scaling>
          <c:orientation val="minMax"/>
          <c:max val="120.0"/>
          <c:min val="100.0"/>
        </c:scaling>
        <c:delete val="0"/>
        <c:axPos val="l"/>
        <c:numFmt formatCode="General" sourceLinked="1"/>
        <c:majorTickMark val="out"/>
        <c:minorTickMark val="none"/>
        <c:tickLblPos val="nextTo"/>
        <c:crossAx val="-2099970088"/>
        <c:crosses val="autoZero"/>
        <c:crossBetween val="midCat"/>
      </c:valAx>
    </c:plotArea>
    <c:legend>
      <c:legendPos val="r"/>
      <c:layout>
        <c:manualLayout>
          <c:xMode val="edge"/>
          <c:yMode val="edge"/>
          <c:x val="0.43518370397022"/>
          <c:y val="0.575128244188442"/>
          <c:w val="0.359577500491362"/>
          <c:h val="0.175172226312161"/>
        </c:manualLayout>
      </c:layout>
      <c:overlay val="0"/>
    </c:legend>
    <c:plotVisOnly val="1"/>
    <c:dispBlanksAs val="gap"/>
    <c:showDLblsOverMax val="0"/>
  </c:chart>
  <c:txPr>
    <a:bodyPr/>
    <a:lstStyle/>
    <a:p>
      <a:pPr>
        <a:defRPr sz="20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6839667143643"/>
          <c:y val="0.031068781781701"/>
          <c:w val="0.804363423094563"/>
          <c:h val="0.743143481531525"/>
        </c:manualLayout>
      </c:layout>
      <c:lineChart>
        <c:grouping val="standard"/>
        <c:varyColors val="0"/>
        <c:ser>
          <c:idx val="1"/>
          <c:order val="0"/>
          <c:tx>
            <c:strRef>
              <c:f>Sheet1!$B$2</c:f>
              <c:strCache>
                <c:ptCount val="1"/>
                <c:pt idx="0">
                  <c:v>Cumulative - Original</c:v>
                </c:pt>
              </c:strCache>
            </c:strRef>
          </c:tx>
          <c:cat>
            <c:numRef>
              <c:f>Sheet1!$A$3:$A$35</c:f>
              <c:numCache>
                <c:formatCode>General</c:formatCode>
                <c:ptCount val="33"/>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numCache>
            </c:numRef>
          </c:cat>
          <c:val>
            <c:numRef>
              <c:f>Sheet1!$B$3:$B$35</c:f>
              <c:numCache>
                <c:formatCode>General</c:formatCode>
                <c:ptCount val="33"/>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numCache>
            </c:numRef>
          </c:val>
          <c:smooth val="0"/>
        </c:ser>
        <c:ser>
          <c:idx val="0"/>
          <c:order val="1"/>
          <c:tx>
            <c:v>Capture rate @ t = 960</c:v>
          </c:tx>
          <c:cat>
            <c:numRef>
              <c:f>Sheet1!$A$3:$A$35</c:f>
              <c:numCache>
                <c:formatCode>General</c:formatCode>
                <c:ptCount val="33"/>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numCache>
            </c:numRef>
          </c:cat>
          <c:val>
            <c:numRef>
              <c:f>Sheet1!$Y$3:$Y$35</c:f>
              <c:numCache>
                <c:formatCode>General</c:formatCode>
                <c:ptCount val="33"/>
                <c:pt idx="0">
                  <c:v>21.85603264050943</c:v>
                </c:pt>
                <c:pt idx="1">
                  <c:v>24.59313060047759</c:v>
                </c:pt>
                <c:pt idx="2">
                  <c:v>27.33022856044576</c:v>
                </c:pt>
                <c:pt idx="3">
                  <c:v>30.06732652041389</c:v>
                </c:pt>
                <c:pt idx="4">
                  <c:v>32.80442448038178</c:v>
                </c:pt>
                <c:pt idx="5">
                  <c:v>35.54152244035024</c:v>
                </c:pt>
                <c:pt idx="6">
                  <c:v>38.2786204003184</c:v>
                </c:pt>
                <c:pt idx="7">
                  <c:v>41.01571836028656</c:v>
                </c:pt>
                <c:pt idx="8">
                  <c:v>43.75281632025492</c:v>
                </c:pt>
                <c:pt idx="9">
                  <c:v>46.48991428022288</c:v>
                </c:pt>
                <c:pt idx="10">
                  <c:v>49.2270122401914</c:v>
                </c:pt>
                <c:pt idx="11">
                  <c:v>51.96411020015948</c:v>
                </c:pt>
                <c:pt idx="12">
                  <c:v>54.70120816012736</c:v>
                </c:pt>
                <c:pt idx="13">
                  <c:v>57.43830612009553</c:v>
                </c:pt>
                <c:pt idx="14">
                  <c:v>60.17540408006354</c:v>
                </c:pt>
                <c:pt idx="15">
                  <c:v>62.91250204003201</c:v>
                </c:pt>
                <c:pt idx="16">
                  <c:v>65.6496</c:v>
                </c:pt>
                <c:pt idx="17">
                  <c:v>68.38669795996815</c:v>
                </c:pt>
                <c:pt idx="18">
                  <c:v>71.12379591993594</c:v>
                </c:pt>
                <c:pt idx="19">
                  <c:v>73.86089387990448</c:v>
                </c:pt>
                <c:pt idx="20">
                  <c:v>76.59799183987266</c:v>
                </c:pt>
                <c:pt idx="21">
                  <c:v>79.3350897998408</c:v>
                </c:pt>
                <c:pt idx="22">
                  <c:v>82.07218775980856</c:v>
                </c:pt>
                <c:pt idx="23">
                  <c:v>84.80928571977713</c:v>
                </c:pt>
                <c:pt idx="24">
                  <c:v>87.54638367974575</c:v>
                </c:pt>
                <c:pt idx="25">
                  <c:v>90.28348163971345</c:v>
                </c:pt>
                <c:pt idx="26">
                  <c:v>93.02057959968116</c:v>
                </c:pt>
                <c:pt idx="27">
                  <c:v>95.75767755964978</c:v>
                </c:pt>
                <c:pt idx="28">
                  <c:v>98.49477551961793</c:v>
                </c:pt>
                <c:pt idx="29">
                  <c:v>101.2318734795861</c:v>
                </c:pt>
                <c:pt idx="30">
                  <c:v>103.9689714395539</c:v>
                </c:pt>
                <c:pt idx="31">
                  <c:v>106.7060693995224</c:v>
                </c:pt>
                <c:pt idx="32">
                  <c:v>109.4431673594906</c:v>
                </c:pt>
              </c:numCache>
            </c:numRef>
          </c:val>
          <c:smooth val="0"/>
        </c:ser>
        <c:dLbls>
          <c:showLegendKey val="0"/>
          <c:showVal val="0"/>
          <c:showCatName val="0"/>
          <c:showSerName val="0"/>
          <c:showPercent val="0"/>
          <c:showBubbleSize val="0"/>
        </c:dLbls>
        <c:marker val="1"/>
        <c:smooth val="0"/>
        <c:axId val="-2100043304"/>
        <c:axId val="-2100049768"/>
      </c:lineChart>
      <c:catAx>
        <c:axId val="-2100043304"/>
        <c:scaling>
          <c:orientation val="minMax"/>
        </c:scaling>
        <c:delete val="0"/>
        <c:axPos val="b"/>
        <c:title>
          <c:tx>
            <c:rich>
              <a:bodyPr/>
              <a:lstStyle/>
              <a:p>
                <a:pPr>
                  <a:defRPr/>
                </a:pPr>
                <a:r>
                  <a:rPr lang="en-US" dirty="0"/>
                  <a:t>Time (seconds)</a:t>
                </a:r>
              </a:p>
            </c:rich>
          </c:tx>
          <c:layout/>
          <c:overlay val="0"/>
        </c:title>
        <c:numFmt formatCode="General" sourceLinked="1"/>
        <c:majorTickMark val="out"/>
        <c:minorTickMark val="none"/>
        <c:tickLblPos val="nextTo"/>
        <c:crossAx val="-2100049768"/>
        <c:crosses val="autoZero"/>
        <c:auto val="1"/>
        <c:lblAlgn val="ctr"/>
        <c:lblOffset val="100"/>
        <c:noMultiLvlLbl val="0"/>
      </c:catAx>
      <c:valAx>
        <c:axId val="-2100049768"/>
        <c:scaling>
          <c:orientation val="minMax"/>
          <c:max val="120.0"/>
        </c:scaling>
        <c:delete val="0"/>
        <c:axPos val="l"/>
        <c:title>
          <c:tx>
            <c:rich>
              <a:bodyPr rot="-5400000" vert="horz"/>
              <a:lstStyle/>
              <a:p>
                <a:pPr>
                  <a:defRPr/>
                </a:pPr>
                <a:r>
                  <a:rPr lang="en-US" dirty="0"/>
                  <a:t>Cumulative # ants caught</a:t>
                </a:r>
              </a:p>
            </c:rich>
          </c:tx>
          <c:layout/>
          <c:overlay val="0"/>
        </c:title>
        <c:numFmt formatCode="General" sourceLinked="1"/>
        <c:majorTickMark val="out"/>
        <c:minorTickMark val="none"/>
        <c:tickLblPos val="nextTo"/>
        <c:crossAx val="-2100043304"/>
        <c:crosses val="autoZero"/>
        <c:crossBetween val="between"/>
      </c:valAx>
    </c:plotArea>
    <c:legend>
      <c:legendPos val="r"/>
      <c:layout>
        <c:manualLayout>
          <c:xMode val="edge"/>
          <c:yMode val="edge"/>
          <c:x val="0.198607652428561"/>
          <c:y val="0.0352411938880422"/>
          <c:w val="0.469938505129903"/>
          <c:h val="0.104977060106443"/>
        </c:manualLayout>
      </c:layout>
      <c:overlay val="0"/>
    </c:legend>
    <c:plotVisOnly val="1"/>
    <c:dispBlanksAs val="gap"/>
    <c:showDLblsOverMax val="0"/>
  </c:chart>
  <c:txPr>
    <a:bodyPr/>
    <a:lstStyle/>
    <a:p>
      <a:pPr>
        <a:defRPr sz="20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6839667143643"/>
          <c:y val="0.031068781781701"/>
          <c:w val="0.804363423094563"/>
          <c:h val="0.743143481531525"/>
        </c:manualLayout>
      </c:layout>
      <c:lineChart>
        <c:grouping val="standard"/>
        <c:varyColors val="0"/>
        <c:ser>
          <c:idx val="1"/>
          <c:order val="0"/>
          <c:tx>
            <c:strRef>
              <c:f>Sheet1!$B$2</c:f>
              <c:strCache>
                <c:ptCount val="1"/>
                <c:pt idx="0">
                  <c:v>Cumulative - Original</c:v>
                </c:pt>
              </c:strCache>
            </c:strRef>
          </c:tx>
          <c:cat>
            <c:numRef>
              <c:f>Sheet1!$A$3:$A$35</c:f>
              <c:numCache>
                <c:formatCode>General</c:formatCode>
                <c:ptCount val="33"/>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numCache>
            </c:numRef>
          </c:cat>
          <c:val>
            <c:numRef>
              <c:f>Sheet1!$B$3:$B$35</c:f>
              <c:numCache>
                <c:formatCode>General</c:formatCode>
                <c:ptCount val="33"/>
                <c:pt idx="0">
                  <c:v>0.0</c:v>
                </c:pt>
                <c:pt idx="1">
                  <c:v>5.829307554052097</c:v>
                </c:pt>
                <c:pt idx="2">
                  <c:v>11.37209886392441</c:v>
                </c:pt>
                <c:pt idx="3">
                  <c:v>16.64245648700765</c:v>
                </c:pt>
                <c:pt idx="4">
                  <c:v>21.65377080903869</c:v>
                </c:pt>
                <c:pt idx="5">
                  <c:v>26.41877406502299</c:v>
                </c:pt>
                <c:pt idx="6">
                  <c:v>30.94957268799545</c:v>
                </c:pt>
                <c:pt idx="7">
                  <c:v>35.25767806780804</c:v>
                </c:pt>
                <c:pt idx="8">
                  <c:v>39.35403579809108</c:v>
                </c:pt>
                <c:pt idx="9">
                  <c:v>43.24905348569909</c:v>
                </c:pt>
                <c:pt idx="10">
                  <c:v>46.95262719329404</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73.07978620364</c:v>
                </c:pt>
                <c:pt idx="20">
                  <c:v>75.31714983049704</c:v>
                </c:pt>
                <c:pt idx="21">
                  <c:v>77.44454481746151</c:v>
                </c:pt>
                <c:pt idx="22">
                  <c:v>79.4673762321831</c:v>
                </c:pt>
                <c:pt idx="23">
                  <c:v>81.39078347788005</c:v>
                </c:pt>
                <c:pt idx="24">
                  <c:v>83.2196533510065</c:v>
                </c:pt>
                <c:pt idx="25">
                  <c:v>84.95863245712721</c:v>
                </c:pt>
                <c:pt idx="26">
                  <c:v>86.61213901653903</c:v>
                </c:pt>
                <c:pt idx="27">
                  <c:v>88.18437408963284</c:v>
                </c:pt>
                <c:pt idx="28">
                  <c:v>89.67933225051337</c:v>
                </c:pt>
                <c:pt idx="29">
                  <c:v>91.10081173601368</c:v>
                </c:pt>
                <c:pt idx="30">
                  <c:v>92.45242409585871</c:v>
                </c:pt>
                <c:pt idx="31">
                  <c:v>93.73760336852447</c:v>
                </c:pt>
                <c:pt idx="32">
                  <c:v>94.95961480609361</c:v>
                </c:pt>
              </c:numCache>
            </c:numRef>
          </c:val>
          <c:smooth val="0"/>
        </c:ser>
        <c:ser>
          <c:idx val="0"/>
          <c:order val="1"/>
          <c:tx>
            <c:v>Capture rate @ t = 960</c:v>
          </c:tx>
          <c:cat>
            <c:numRef>
              <c:f>Sheet1!$A$3:$A$35</c:f>
              <c:numCache>
                <c:formatCode>General</c:formatCode>
                <c:ptCount val="33"/>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numCache>
            </c:numRef>
          </c:cat>
          <c:val>
            <c:numRef>
              <c:f>Sheet1!$Y$3:$Y$35</c:f>
              <c:numCache>
                <c:formatCode>General</c:formatCode>
                <c:ptCount val="33"/>
                <c:pt idx="0">
                  <c:v>21.85603264050943</c:v>
                </c:pt>
                <c:pt idx="1">
                  <c:v>24.59313060047759</c:v>
                </c:pt>
                <c:pt idx="2">
                  <c:v>27.33022856044576</c:v>
                </c:pt>
                <c:pt idx="3">
                  <c:v>30.06732652041389</c:v>
                </c:pt>
                <c:pt idx="4">
                  <c:v>32.8044244803818</c:v>
                </c:pt>
                <c:pt idx="5">
                  <c:v>35.54152244035024</c:v>
                </c:pt>
                <c:pt idx="6">
                  <c:v>38.2786204003184</c:v>
                </c:pt>
                <c:pt idx="7">
                  <c:v>41.01571836028656</c:v>
                </c:pt>
                <c:pt idx="8">
                  <c:v>43.7528163202549</c:v>
                </c:pt>
                <c:pt idx="9">
                  <c:v>46.48991428022288</c:v>
                </c:pt>
                <c:pt idx="10">
                  <c:v>49.2270122401914</c:v>
                </c:pt>
                <c:pt idx="11">
                  <c:v>51.96411020015946</c:v>
                </c:pt>
                <c:pt idx="12">
                  <c:v>54.70120816012736</c:v>
                </c:pt>
                <c:pt idx="13">
                  <c:v>57.43830612009553</c:v>
                </c:pt>
                <c:pt idx="14">
                  <c:v>60.17540408006354</c:v>
                </c:pt>
                <c:pt idx="15">
                  <c:v>62.91250204003201</c:v>
                </c:pt>
                <c:pt idx="16">
                  <c:v>65.6496</c:v>
                </c:pt>
                <c:pt idx="17">
                  <c:v>68.38669795996815</c:v>
                </c:pt>
                <c:pt idx="18">
                  <c:v>71.12379591993597</c:v>
                </c:pt>
                <c:pt idx="19">
                  <c:v>73.86089387990448</c:v>
                </c:pt>
                <c:pt idx="20">
                  <c:v>76.59799183987266</c:v>
                </c:pt>
                <c:pt idx="21">
                  <c:v>79.3350897998408</c:v>
                </c:pt>
                <c:pt idx="22">
                  <c:v>82.07218775980859</c:v>
                </c:pt>
                <c:pt idx="23">
                  <c:v>84.80928571977713</c:v>
                </c:pt>
                <c:pt idx="24">
                  <c:v>87.5463836797457</c:v>
                </c:pt>
                <c:pt idx="25">
                  <c:v>90.28348163971345</c:v>
                </c:pt>
                <c:pt idx="26">
                  <c:v>93.0205795996812</c:v>
                </c:pt>
                <c:pt idx="27">
                  <c:v>95.75767755964978</c:v>
                </c:pt>
                <c:pt idx="28">
                  <c:v>98.49477551961793</c:v>
                </c:pt>
                <c:pt idx="29">
                  <c:v>101.2318734795861</c:v>
                </c:pt>
                <c:pt idx="30">
                  <c:v>103.9689714395539</c:v>
                </c:pt>
                <c:pt idx="31">
                  <c:v>106.7060693995224</c:v>
                </c:pt>
                <c:pt idx="32">
                  <c:v>109.4431673594906</c:v>
                </c:pt>
              </c:numCache>
            </c:numRef>
          </c:val>
          <c:smooth val="0"/>
        </c:ser>
        <c:dLbls>
          <c:showLegendKey val="0"/>
          <c:showVal val="0"/>
          <c:showCatName val="0"/>
          <c:showSerName val="0"/>
          <c:showPercent val="0"/>
          <c:showBubbleSize val="0"/>
        </c:dLbls>
        <c:marker val="1"/>
        <c:smooth val="0"/>
        <c:axId val="-2100149608"/>
        <c:axId val="-2100177544"/>
      </c:lineChart>
      <c:catAx>
        <c:axId val="-2100149608"/>
        <c:scaling>
          <c:orientation val="minMax"/>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100177544"/>
        <c:crosses val="autoZero"/>
        <c:auto val="1"/>
        <c:lblAlgn val="ctr"/>
        <c:lblOffset val="100"/>
        <c:noMultiLvlLbl val="0"/>
      </c:catAx>
      <c:valAx>
        <c:axId val="-2100177544"/>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100149608"/>
        <c:crosses val="autoZero"/>
        <c:crossBetween val="between"/>
      </c:valAx>
    </c:plotArea>
    <c:legend>
      <c:legendPos val="r"/>
      <c:layout>
        <c:manualLayout>
          <c:xMode val="edge"/>
          <c:yMode val="edge"/>
          <c:x val="0.198607652428561"/>
          <c:y val="0.0352411938880422"/>
          <c:w val="0.469938505129903"/>
          <c:h val="0.104977060106443"/>
        </c:manualLayout>
      </c:layout>
      <c:overlay val="0"/>
    </c:legend>
    <c:plotVisOnly val="1"/>
    <c:dispBlanksAs val="gap"/>
    <c:showDLblsOverMax val="0"/>
  </c:chart>
  <c:txPr>
    <a:bodyPr/>
    <a:lstStyle/>
    <a:p>
      <a:pPr>
        <a:defRPr sz="20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pt idx="33">
                  <c:v>96.12156317027187</c:v>
                </c:pt>
                <c:pt idx="34">
                  <c:v>97.22640062064974</c:v>
                </c:pt>
                <c:pt idx="35">
                  <c:v>98.2769342152478</c:v>
                </c:pt>
                <c:pt idx="36">
                  <c:v>99.27583304240207</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111.1831348115812</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114.1194021482993</c:v>
                </c:pt>
                <c:pt idx="66">
                  <c:v>114.3396279737936</c:v>
                </c:pt>
                <c:pt idx="67">
                  <c:v>114.5490294816814</c:v>
                </c:pt>
                <c:pt idx="68">
                  <c:v>114.7481386979008</c:v>
                </c:pt>
                <c:pt idx="69">
                  <c:v>114.9374614987906</c:v>
                </c:pt>
                <c:pt idx="70">
                  <c:v>115.1174788963625</c:v>
                </c:pt>
              </c:numCache>
            </c:numRef>
          </c:yVal>
          <c:smooth val="1"/>
        </c:ser>
        <c:dLbls>
          <c:showLegendKey val="0"/>
          <c:showVal val="0"/>
          <c:showCatName val="0"/>
          <c:showSerName val="0"/>
          <c:showPercent val="0"/>
          <c:showBubbleSize val="0"/>
        </c:dLbls>
        <c:axId val="-2100210264"/>
        <c:axId val="-2100217000"/>
      </c:scatterChart>
      <c:valAx>
        <c:axId val="-2100210264"/>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100217000"/>
        <c:crosses val="autoZero"/>
        <c:crossBetween val="midCat"/>
      </c:valAx>
      <c:valAx>
        <c:axId val="-2100217000"/>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100210264"/>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pt idx="33">
                  <c:v>96.12156317027187</c:v>
                </c:pt>
                <c:pt idx="34">
                  <c:v>97.22640062064974</c:v>
                </c:pt>
                <c:pt idx="35">
                  <c:v>98.2769342152478</c:v>
                </c:pt>
                <c:pt idx="36">
                  <c:v>99.27583304240207</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111.1831348115812</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114.1194021482993</c:v>
                </c:pt>
                <c:pt idx="66">
                  <c:v>114.3396279737936</c:v>
                </c:pt>
                <c:pt idx="67">
                  <c:v>114.5490294816814</c:v>
                </c:pt>
                <c:pt idx="68">
                  <c:v>114.7481386979008</c:v>
                </c:pt>
                <c:pt idx="69">
                  <c:v>114.9374614987906</c:v>
                </c:pt>
                <c:pt idx="70">
                  <c:v>115.1174788963625</c:v>
                </c:pt>
              </c:numCache>
            </c:numRef>
          </c:yVal>
          <c:smooth val="1"/>
        </c:ser>
        <c:dLbls>
          <c:showLegendKey val="0"/>
          <c:showVal val="0"/>
          <c:showCatName val="0"/>
          <c:showSerName val="0"/>
          <c:showPercent val="0"/>
          <c:showBubbleSize val="0"/>
        </c:dLbls>
        <c:axId val="-2100284632"/>
        <c:axId val="-2100279128"/>
      </c:scatterChart>
      <c:valAx>
        <c:axId val="-2100284632"/>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100279128"/>
        <c:crosses val="autoZero"/>
        <c:crossBetween val="midCat"/>
      </c:valAx>
      <c:valAx>
        <c:axId val="-2100279128"/>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100284632"/>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30.94957268799542</c:v>
                </c:pt>
                <c:pt idx="7">
                  <c:v>35.25767806780804</c:v>
                </c:pt>
                <c:pt idx="8">
                  <c:v>39.35403579809108</c:v>
                </c:pt>
                <c:pt idx="9">
                  <c:v>43.24905348569909</c:v>
                </c:pt>
                <c:pt idx="10">
                  <c:v>46.95262719329401</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73.07978620363991</c:v>
                </c:pt>
                <c:pt idx="20">
                  <c:v>75.31714983049704</c:v>
                </c:pt>
                <c:pt idx="21">
                  <c:v>77.44454481746151</c:v>
                </c:pt>
                <c:pt idx="22">
                  <c:v>79.46737623218307</c:v>
                </c:pt>
                <c:pt idx="23">
                  <c:v>81.39078347788005</c:v>
                </c:pt>
                <c:pt idx="24">
                  <c:v>83.2196533510065</c:v>
                </c:pt>
                <c:pt idx="25">
                  <c:v>84.95863245712721</c:v>
                </c:pt>
                <c:pt idx="26">
                  <c:v>86.61213901653896</c:v>
                </c:pt>
                <c:pt idx="27">
                  <c:v>88.18437408963284</c:v>
                </c:pt>
                <c:pt idx="28">
                  <c:v>89.6793322505133</c:v>
                </c:pt>
                <c:pt idx="29">
                  <c:v>91.10081173601364</c:v>
                </c:pt>
                <c:pt idx="30">
                  <c:v>92.45242409585871</c:v>
                </c:pt>
                <c:pt idx="31">
                  <c:v>93.73760336852447</c:v>
                </c:pt>
                <c:pt idx="32">
                  <c:v>94.95961480609361</c:v>
                </c:pt>
                <c:pt idx="33">
                  <c:v>96.12156317027187</c:v>
                </c:pt>
                <c:pt idx="34">
                  <c:v>97.22640062064974</c:v>
                </c:pt>
                <c:pt idx="35">
                  <c:v>98.2769342152478</c:v>
                </c:pt>
                <c:pt idx="36">
                  <c:v>99.27583304240207</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106.9260894250427</c:v>
                </c:pt>
                <c:pt idx="47">
                  <c:v>107.4998737007582</c:v>
                </c:pt>
                <c:pt idx="48">
                  <c:v>108.0454559105988</c:v>
                </c:pt>
                <c:pt idx="49">
                  <c:v>108.5642222140552</c:v>
                </c:pt>
                <c:pt idx="50">
                  <c:v>109.0574906395055</c:v>
                </c:pt>
                <c:pt idx="51">
                  <c:v>109.5265144329265</c:v>
                </c:pt>
                <c:pt idx="52">
                  <c:v>109.9724852420136</c:v>
                </c:pt>
                <c:pt idx="53">
                  <c:v>110.3965361437959</c:v>
                </c:pt>
                <c:pt idx="54">
                  <c:v>110.7997445234452</c:v>
                </c:pt>
                <c:pt idx="55">
                  <c:v>111.1831348115812</c:v>
                </c:pt>
                <c:pt idx="56">
                  <c:v>111.5476810870482</c:v>
                </c:pt>
                <c:pt idx="57">
                  <c:v>111.894309551743</c:v>
                </c:pt>
                <c:pt idx="58">
                  <c:v>112.2239008838265</c:v>
                </c:pt>
                <c:pt idx="59">
                  <c:v>112.5372924752543</c:v>
                </c:pt>
                <c:pt idx="60">
                  <c:v>112.8352805593353</c:v>
                </c:pt>
                <c:pt idx="61">
                  <c:v>113.1186222337233</c:v>
                </c:pt>
                <c:pt idx="62">
                  <c:v>113.3880373839726</c:v>
                </c:pt>
                <c:pt idx="63">
                  <c:v>113.6442105125484</c:v>
                </c:pt>
                <c:pt idx="64">
                  <c:v>113.8877924779404</c:v>
                </c:pt>
                <c:pt idx="65">
                  <c:v>114.1194021482993</c:v>
                </c:pt>
                <c:pt idx="66">
                  <c:v>114.3396279737936</c:v>
                </c:pt>
                <c:pt idx="67">
                  <c:v>114.5490294816814</c:v>
                </c:pt>
                <c:pt idx="68">
                  <c:v>114.7481386979008</c:v>
                </c:pt>
                <c:pt idx="69">
                  <c:v>114.9374614987906</c:v>
                </c:pt>
                <c:pt idx="70">
                  <c:v>115.1174788963625</c:v>
                </c:pt>
              </c:numCache>
            </c:numRef>
          </c:yVal>
          <c:smooth val="1"/>
        </c:ser>
        <c:dLbls>
          <c:showLegendKey val="0"/>
          <c:showVal val="0"/>
          <c:showCatName val="0"/>
          <c:showSerName val="0"/>
          <c:showPercent val="0"/>
          <c:showBubbleSize val="0"/>
        </c:dLbls>
        <c:axId val="-2083677096"/>
        <c:axId val="-2083666552"/>
      </c:scatterChart>
      <c:valAx>
        <c:axId val="-2083677096"/>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3666552"/>
        <c:crosses val="autoZero"/>
        <c:crossBetween val="midCat"/>
      </c:valAx>
      <c:valAx>
        <c:axId val="-2083666552"/>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3677096"/>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2298159722"/>
          <c:y val="0.0254720735275262"/>
          <c:w val="0.832228243820552"/>
          <c:h val="0.743143481531525"/>
        </c:manualLayout>
      </c:layout>
      <c:scatterChart>
        <c:scatterStyle val="smoothMarker"/>
        <c:varyColors val="0"/>
        <c:ser>
          <c:idx val="1"/>
          <c:order val="0"/>
          <c:tx>
            <c:strRef>
              <c:f>Sheet1!$B$2</c:f>
              <c:strCache>
                <c:ptCount val="1"/>
                <c:pt idx="0">
                  <c:v>Cumulative - Original</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Sheet1!$B$3:$B$73</c:f>
              <c:numCache>
                <c:formatCode>General</c:formatCode>
                <c:ptCount val="71"/>
                <c:pt idx="0">
                  <c:v>0.0</c:v>
                </c:pt>
                <c:pt idx="1">
                  <c:v>5.829307554052097</c:v>
                </c:pt>
                <c:pt idx="2">
                  <c:v>11.37209886392441</c:v>
                </c:pt>
                <c:pt idx="3">
                  <c:v>16.64245648700765</c:v>
                </c:pt>
                <c:pt idx="4">
                  <c:v>21.65377080903869</c:v>
                </c:pt>
                <c:pt idx="5">
                  <c:v>26.41877406502299</c:v>
                </c:pt>
                <c:pt idx="6">
                  <c:v>30.94957268799545</c:v>
                </c:pt>
                <c:pt idx="7">
                  <c:v>35.25767806780804</c:v>
                </c:pt>
                <c:pt idx="8">
                  <c:v>39.35403579809108</c:v>
                </c:pt>
                <c:pt idx="9">
                  <c:v>43.24905348569909</c:v>
                </c:pt>
                <c:pt idx="10">
                  <c:v>46.95262719329404</c:v>
                </c:pt>
                <c:pt idx="11">
                  <c:v>50.47416658224979</c:v>
                </c:pt>
                <c:pt idx="12">
                  <c:v>53.82261881975568</c:v>
                </c:pt>
                <c:pt idx="13">
                  <c:v>57.0064913108662</c:v>
                </c:pt>
                <c:pt idx="14">
                  <c:v>60.03387331324515</c:v>
                </c:pt>
                <c:pt idx="15">
                  <c:v>62.912456489524</c:v>
                </c:pt>
                <c:pt idx="16">
                  <c:v>65.64955444949242</c:v>
                </c:pt>
                <c:pt idx="17">
                  <c:v>68.25212133176865</c:v>
                </c:pt>
                <c:pt idx="18">
                  <c:v>70.72676947216685</c:v>
                </c:pt>
                <c:pt idx="19">
                  <c:v>73.07978620364</c:v>
                </c:pt>
                <c:pt idx="20">
                  <c:v>75.31714983049704</c:v>
                </c:pt>
                <c:pt idx="21">
                  <c:v>77.44454481746151</c:v>
                </c:pt>
                <c:pt idx="22">
                  <c:v>79.4673762321831</c:v>
                </c:pt>
                <c:pt idx="23">
                  <c:v>81.39078347788005</c:v>
                </c:pt>
                <c:pt idx="24">
                  <c:v>83.2196533510065</c:v>
                </c:pt>
                <c:pt idx="25">
                  <c:v>84.95863245712721</c:v>
                </c:pt>
                <c:pt idx="26">
                  <c:v>86.61213901653903</c:v>
                </c:pt>
                <c:pt idx="27">
                  <c:v>88.18437408963284</c:v>
                </c:pt>
                <c:pt idx="28">
                  <c:v>89.67933225051337</c:v>
                </c:pt>
                <c:pt idx="29">
                  <c:v>91.10081173601368</c:v>
                </c:pt>
                <c:pt idx="30">
                  <c:v>92.45242409585871</c:v>
                </c:pt>
                <c:pt idx="31">
                  <c:v>93.73760336852447</c:v>
                </c:pt>
                <c:pt idx="32">
                  <c:v>94.95961480609361</c:v>
                </c:pt>
                <c:pt idx="33">
                  <c:v>96.12156317027187</c:v>
                </c:pt>
                <c:pt idx="34">
                  <c:v>97.22640062064974</c:v>
                </c:pt>
                <c:pt idx="35">
                  <c:v>98.2769342152478</c:v>
                </c:pt>
                <c:pt idx="36">
                  <c:v>99.27583304240211</c:v>
                </c:pt>
                <c:pt idx="37">
                  <c:v>100.2256350021132</c:v>
                </c:pt>
                <c:pt idx="38">
                  <c:v>101.1287532540785</c:v>
                </c:pt>
                <c:pt idx="39">
                  <c:v>101.9874823488063</c:v>
                </c:pt>
                <c:pt idx="40">
                  <c:v>102.8040040573723</c:v>
                </c:pt>
                <c:pt idx="41">
                  <c:v>103.5803929146411</c:v>
                </c:pt>
                <c:pt idx="42">
                  <c:v>104.3186214900343</c:v>
                </c:pt>
                <c:pt idx="43">
                  <c:v>105.0205653992284</c:v>
                </c:pt>
                <c:pt idx="44">
                  <c:v>105.6880080695321</c:v>
                </c:pt>
                <c:pt idx="45">
                  <c:v>106.3226452710342</c:v>
                </c:pt>
                <c:pt idx="46">
                  <c:v>106.9260894250426</c:v>
                </c:pt>
                <c:pt idx="47">
                  <c:v>107.4998737007582</c:v>
                </c:pt>
                <c:pt idx="48">
                  <c:v>108.0454559105988</c:v>
                </c:pt>
                <c:pt idx="49">
                  <c:v>108.5642222140552</c:v>
                </c:pt>
                <c:pt idx="50">
                  <c:v>109.0574906395055</c:v>
                </c:pt>
                <c:pt idx="51">
                  <c:v>109.5265144329265</c:v>
                </c:pt>
                <c:pt idx="52">
                  <c:v>109.9724852420136</c:v>
                </c:pt>
                <c:pt idx="53">
                  <c:v>110.396536143796</c:v>
                </c:pt>
                <c:pt idx="54">
                  <c:v>110.7997445234452</c:v>
                </c:pt>
                <c:pt idx="55">
                  <c:v>111.1831348115813</c:v>
                </c:pt>
                <c:pt idx="56">
                  <c:v>111.5476810870482</c:v>
                </c:pt>
                <c:pt idx="57">
                  <c:v>111.894309551743</c:v>
                </c:pt>
                <c:pt idx="58">
                  <c:v>112.2239008838266</c:v>
                </c:pt>
                <c:pt idx="59">
                  <c:v>112.5372924752543</c:v>
                </c:pt>
                <c:pt idx="60">
                  <c:v>112.8352805593353</c:v>
                </c:pt>
                <c:pt idx="61">
                  <c:v>113.1186222337234</c:v>
                </c:pt>
                <c:pt idx="62">
                  <c:v>113.3880373839727</c:v>
                </c:pt>
                <c:pt idx="63">
                  <c:v>113.6442105125484</c:v>
                </c:pt>
                <c:pt idx="64">
                  <c:v>113.8877924779404</c:v>
                </c:pt>
                <c:pt idx="65">
                  <c:v>114.1194021482993</c:v>
                </c:pt>
                <c:pt idx="66">
                  <c:v>114.3396279737936</c:v>
                </c:pt>
                <c:pt idx="67">
                  <c:v>114.5490294816813</c:v>
                </c:pt>
                <c:pt idx="68">
                  <c:v>114.7481386979008</c:v>
                </c:pt>
                <c:pt idx="69">
                  <c:v>114.9374614987906</c:v>
                </c:pt>
                <c:pt idx="70">
                  <c:v>115.1174788963625</c:v>
                </c:pt>
              </c:numCache>
            </c:numRef>
          </c:yVal>
          <c:smooth val="1"/>
        </c:ser>
        <c:ser>
          <c:idx val="5"/>
          <c:order val="1"/>
          <c:tx>
            <c:strRef>
              <c:f>Sheet1!$F$2</c:f>
              <c:strCache>
                <c:ptCount val="1"/>
                <c:pt idx="0">
                  <c:v>Cumulative - Dense</c:v>
                </c:pt>
              </c:strCache>
            </c:strRef>
          </c:tx>
          <c:xVal>
            <c:numRef>
              <c:f>Sheet1!$A$3:$A$73</c:f>
              <c:numCache>
                <c:formatCode>General</c:formatCode>
                <c:ptCount val="71"/>
                <c:pt idx="0">
                  <c:v>0.0</c:v>
                </c:pt>
                <c:pt idx="1">
                  <c:v>60.0</c:v>
                </c:pt>
                <c:pt idx="2">
                  <c:v>120.0</c:v>
                </c:pt>
                <c:pt idx="3">
                  <c:v>180.0</c:v>
                </c:pt>
                <c:pt idx="4">
                  <c:v>240.0</c:v>
                </c:pt>
                <c:pt idx="5">
                  <c:v>300.0</c:v>
                </c:pt>
                <c:pt idx="6">
                  <c:v>360.0</c:v>
                </c:pt>
                <c:pt idx="7">
                  <c:v>420.0</c:v>
                </c:pt>
                <c:pt idx="8">
                  <c:v>480.0</c:v>
                </c:pt>
                <c:pt idx="9">
                  <c:v>540.0</c:v>
                </c:pt>
                <c:pt idx="10">
                  <c:v>600.0</c:v>
                </c:pt>
                <c:pt idx="11">
                  <c:v>660.0</c:v>
                </c:pt>
                <c:pt idx="12">
                  <c:v>720.0</c:v>
                </c:pt>
                <c:pt idx="13">
                  <c:v>780.0</c:v>
                </c:pt>
                <c:pt idx="14">
                  <c:v>840.0</c:v>
                </c:pt>
                <c:pt idx="15">
                  <c:v>900.0</c:v>
                </c:pt>
                <c:pt idx="16">
                  <c:v>960.0</c:v>
                </c:pt>
                <c:pt idx="17">
                  <c:v>1020.0</c:v>
                </c:pt>
                <c:pt idx="18">
                  <c:v>1080.0</c:v>
                </c:pt>
                <c:pt idx="19">
                  <c:v>1140.0</c:v>
                </c:pt>
                <c:pt idx="20">
                  <c:v>1200.0</c:v>
                </c:pt>
                <c:pt idx="21">
                  <c:v>1260.0</c:v>
                </c:pt>
                <c:pt idx="22">
                  <c:v>1320.0</c:v>
                </c:pt>
                <c:pt idx="23">
                  <c:v>1380.0</c:v>
                </c:pt>
                <c:pt idx="24">
                  <c:v>1440.0</c:v>
                </c:pt>
                <c:pt idx="25">
                  <c:v>1500.0</c:v>
                </c:pt>
                <c:pt idx="26">
                  <c:v>1560.0</c:v>
                </c:pt>
                <c:pt idx="27">
                  <c:v>1620.0</c:v>
                </c:pt>
                <c:pt idx="28">
                  <c:v>1680.0</c:v>
                </c:pt>
                <c:pt idx="29">
                  <c:v>1740.0</c:v>
                </c:pt>
                <c:pt idx="30">
                  <c:v>1800.0</c:v>
                </c:pt>
                <c:pt idx="31">
                  <c:v>1860.0</c:v>
                </c:pt>
                <c:pt idx="32">
                  <c:v>1920.0</c:v>
                </c:pt>
                <c:pt idx="33">
                  <c:v>1980.0</c:v>
                </c:pt>
                <c:pt idx="34">
                  <c:v>2040.0</c:v>
                </c:pt>
                <c:pt idx="35">
                  <c:v>2100.0</c:v>
                </c:pt>
                <c:pt idx="36">
                  <c:v>2160.0</c:v>
                </c:pt>
                <c:pt idx="37">
                  <c:v>2220.0</c:v>
                </c:pt>
                <c:pt idx="38">
                  <c:v>2280.0</c:v>
                </c:pt>
                <c:pt idx="39">
                  <c:v>2340.0</c:v>
                </c:pt>
                <c:pt idx="40">
                  <c:v>2400.0</c:v>
                </c:pt>
                <c:pt idx="41">
                  <c:v>2460.0</c:v>
                </c:pt>
                <c:pt idx="42">
                  <c:v>2520.0</c:v>
                </c:pt>
                <c:pt idx="43">
                  <c:v>2580.0</c:v>
                </c:pt>
                <c:pt idx="44">
                  <c:v>2640.0</c:v>
                </c:pt>
                <c:pt idx="45">
                  <c:v>2700.0</c:v>
                </c:pt>
                <c:pt idx="46">
                  <c:v>2760.0</c:v>
                </c:pt>
                <c:pt idx="47">
                  <c:v>2820.0</c:v>
                </c:pt>
                <c:pt idx="48">
                  <c:v>2880.0</c:v>
                </c:pt>
                <c:pt idx="49">
                  <c:v>2940.0</c:v>
                </c:pt>
                <c:pt idx="50">
                  <c:v>3000.0</c:v>
                </c:pt>
                <c:pt idx="51">
                  <c:v>3060.0</c:v>
                </c:pt>
                <c:pt idx="52">
                  <c:v>3120.0</c:v>
                </c:pt>
                <c:pt idx="53">
                  <c:v>3180.0</c:v>
                </c:pt>
                <c:pt idx="54">
                  <c:v>3240.0</c:v>
                </c:pt>
                <c:pt idx="55">
                  <c:v>3300.0</c:v>
                </c:pt>
                <c:pt idx="56">
                  <c:v>3360.0</c:v>
                </c:pt>
                <c:pt idx="57">
                  <c:v>3420.0</c:v>
                </c:pt>
                <c:pt idx="58">
                  <c:v>3480.0</c:v>
                </c:pt>
                <c:pt idx="59">
                  <c:v>3540.0</c:v>
                </c:pt>
                <c:pt idx="60">
                  <c:v>3600.0</c:v>
                </c:pt>
                <c:pt idx="61">
                  <c:v>3660.0</c:v>
                </c:pt>
                <c:pt idx="62">
                  <c:v>3720.0</c:v>
                </c:pt>
                <c:pt idx="63">
                  <c:v>3780.0</c:v>
                </c:pt>
                <c:pt idx="64">
                  <c:v>3840.0</c:v>
                </c:pt>
                <c:pt idx="65">
                  <c:v>3900.0</c:v>
                </c:pt>
                <c:pt idx="66">
                  <c:v>3960.0</c:v>
                </c:pt>
                <c:pt idx="67">
                  <c:v>4020.0</c:v>
                </c:pt>
                <c:pt idx="68">
                  <c:v>4080.0</c:v>
                </c:pt>
                <c:pt idx="69">
                  <c:v>4140.0</c:v>
                </c:pt>
                <c:pt idx="70">
                  <c:v>4200.0</c:v>
                </c:pt>
              </c:numCache>
            </c:numRef>
          </c:xVal>
          <c:yVal>
            <c:numRef>
              <c:f>Sheet1!$F$3:$F$73</c:f>
              <c:numCache>
                <c:formatCode>General</c:formatCode>
                <c:ptCount val="71"/>
                <c:pt idx="0">
                  <c:v>0.0</c:v>
                </c:pt>
                <c:pt idx="1">
                  <c:v>14.5917625806338</c:v>
                </c:pt>
                <c:pt idx="2">
                  <c:v>27.37912232050843</c:v>
                </c:pt>
                <c:pt idx="3">
                  <c:v>38.58520987938807</c:v>
                </c:pt>
                <c:pt idx="4">
                  <c:v>48.40556380168319</c:v>
                </c:pt>
                <c:pt idx="5">
                  <c:v>57.01154252997908</c:v>
                </c:pt>
                <c:pt idx="6">
                  <c:v>64.55331449236575</c:v>
                </c:pt>
                <c:pt idx="7">
                  <c:v>71.16247843854475</c:v>
                </c:pt>
                <c:pt idx="8">
                  <c:v>76.95435974778323</c:v>
                </c:pt>
                <c:pt idx="9">
                  <c:v>82.03002277770233</c:v>
                </c:pt>
                <c:pt idx="10">
                  <c:v>86.47803436802893</c:v>
                </c:pt>
                <c:pt idx="11">
                  <c:v>90.37600927122088</c:v>
                </c:pt>
                <c:pt idx="12">
                  <c:v>93.7919644766787</c:v>
                </c:pt>
                <c:pt idx="13">
                  <c:v>96.78550606057541</c:v>
                </c:pt>
                <c:pt idx="14">
                  <c:v>99.40886927101932</c:v>
                </c:pt>
                <c:pt idx="15">
                  <c:v>101.7078299973148</c:v>
                </c:pt>
                <c:pt idx="16">
                  <c:v>103.7225035278441</c:v>
                </c:pt>
                <c:pt idx="17">
                  <c:v>105.4880445343486</c:v>
                </c:pt>
                <c:pt idx="18">
                  <c:v>107.0352604968426</c:v>
                </c:pt>
                <c:pt idx="19">
                  <c:v>108.3911492730166</c:v>
                </c:pt>
                <c:pt idx="20">
                  <c:v>109.5793701923457</c:v>
                </c:pt>
                <c:pt idx="21">
                  <c:v>110.6206568951656</c:v>
                </c:pt>
                <c:pt idx="22">
                  <c:v>111.5331791204773</c:v>
                </c:pt>
                <c:pt idx="23">
                  <c:v>112.3328597554389</c:v>
                </c:pt>
                <c:pt idx="24">
                  <c:v>113.0336526788271</c:v>
                </c:pt>
                <c:pt idx="25">
                  <c:v>113.6477862466532</c:v>
                </c:pt>
                <c:pt idx="26">
                  <c:v>114.1859766685938</c:v>
                </c:pt>
                <c:pt idx="27">
                  <c:v>114.6576149984999</c:v>
                </c:pt>
                <c:pt idx="28">
                  <c:v>115.070931001847</c:v>
                </c:pt>
                <c:pt idx="29">
                  <c:v>115.4331367595025</c:v>
                </c:pt>
                <c:pt idx="30">
                  <c:v>115.7505525135891</c:v>
                </c:pt>
                <c:pt idx="31">
                  <c:v>116.0287169513803</c:v>
                </c:pt>
                <c:pt idx="32">
                  <c:v>116.272483851589</c:v>
                </c:pt>
                <c:pt idx="33">
                  <c:v>116.4861067794863</c:v>
                </c:pt>
                <c:pt idx="34">
                  <c:v>116.6733133086906</c:v>
                </c:pt>
                <c:pt idx="35">
                  <c:v>116.8373700647798</c:v>
                </c:pt>
                <c:pt idx="36">
                  <c:v>116.9811397256604</c:v>
                </c:pt>
                <c:pt idx="37">
                  <c:v>117.1071309733381</c:v>
                </c:pt>
                <c:pt idx="38">
                  <c:v>117.2175422686996</c:v>
                </c:pt>
                <c:pt idx="39">
                  <c:v>117.3143002131446</c:v>
                </c:pt>
                <c:pt idx="40">
                  <c:v>117.3990931664611</c:v>
                </c:pt>
                <c:pt idx="41">
                  <c:v>117.4734007075466</c:v>
                </c:pt>
                <c:pt idx="42">
                  <c:v>117.5385194520435</c:v>
                </c:pt>
                <c:pt idx="43">
                  <c:v>117.595585677394</c:v>
                </c:pt>
                <c:pt idx="44">
                  <c:v>117.6455951501031</c:v>
                </c:pt>
                <c:pt idx="45">
                  <c:v>117.6894205011804</c:v>
                </c:pt>
                <c:pt idx="46">
                  <c:v>117.7278264529532</c:v>
                </c:pt>
                <c:pt idx="47">
                  <c:v>117.7614831629467</c:v>
                </c:pt>
                <c:pt idx="48">
                  <c:v>117.7909779176733</c:v>
                </c:pt>
                <c:pt idx="49">
                  <c:v>117.8168253803804</c:v>
                </c:pt>
                <c:pt idx="50">
                  <c:v>117.8394765715688</c:v>
                </c:pt>
                <c:pt idx="51">
                  <c:v>117.8593267389955</c:v>
                </c:pt>
                <c:pt idx="52">
                  <c:v>117.8767222544698</c:v>
                </c:pt>
                <c:pt idx="53">
                  <c:v>117.8919666578113</c:v>
                </c:pt>
                <c:pt idx="54">
                  <c:v>117.9053259534043</c:v>
                </c:pt>
                <c:pt idx="55">
                  <c:v>117.9170332517987</c:v>
                </c:pt>
                <c:pt idx="56">
                  <c:v>117.9272928373225</c:v>
                </c:pt>
                <c:pt idx="57">
                  <c:v>117.9362837327098</c:v>
                </c:pt>
                <c:pt idx="58">
                  <c:v>117.9441628229202</c:v>
                </c:pt>
                <c:pt idx="59">
                  <c:v>117.9510675926754</c:v>
                </c:pt>
                <c:pt idx="60">
                  <c:v>117.9571185254735</c:v>
                </c:pt>
                <c:pt idx="61">
                  <c:v>117.9624212059433</c:v>
                </c:pt>
                <c:pt idx="62">
                  <c:v>117.9670681622222</c:v>
                </c:pt>
                <c:pt idx="63">
                  <c:v>117.9711404805124</c:v>
                </c:pt>
                <c:pt idx="64">
                  <c:v>117.9747092199744</c:v>
                </c:pt>
                <c:pt idx="65">
                  <c:v>117.9778366526657</c:v>
                </c:pt>
                <c:pt idx="66">
                  <c:v>117.980577350143</c:v>
                </c:pt>
                <c:pt idx="67">
                  <c:v>117.9829791356972</c:v>
                </c:pt>
                <c:pt idx="68">
                  <c:v>117.9850839188398</c:v>
                </c:pt>
                <c:pt idx="69">
                  <c:v>117.9869284265934</c:v>
                </c:pt>
                <c:pt idx="70">
                  <c:v>117.9885448443536</c:v>
                </c:pt>
              </c:numCache>
            </c:numRef>
          </c:yVal>
          <c:smooth val="1"/>
        </c:ser>
        <c:dLbls>
          <c:showLegendKey val="0"/>
          <c:showVal val="0"/>
          <c:showCatName val="0"/>
          <c:showSerName val="0"/>
          <c:showPercent val="0"/>
          <c:showBubbleSize val="0"/>
        </c:dLbls>
        <c:axId val="-2083602392"/>
        <c:axId val="-2083623576"/>
      </c:scatterChart>
      <c:valAx>
        <c:axId val="-2083602392"/>
        <c:scaling>
          <c:orientation val="minMax"/>
          <c:max val="4000.0"/>
          <c:min val="-2000.0"/>
        </c:scaling>
        <c:delete val="0"/>
        <c:axPos val="b"/>
        <c:title>
          <c:tx>
            <c:rich>
              <a:bodyPr/>
              <a:lstStyle/>
              <a:p>
                <a:pPr>
                  <a:defRPr/>
                </a:pPr>
                <a:r>
                  <a:rPr lang="en-US"/>
                  <a:t>Time (seconds)</a:t>
                </a:r>
              </a:p>
            </c:rich>
          </c:tx>
          <c:layout/>
          <c:overlay val="0"/>
        </c:title>
        <c:numFmt formatCode="General" sourceLinked="1"/>
        <c:majorTickMark val="out"/>
        <c:minorTickMark val="none"/>
        <c:tickLblPos val="nextTo"/>
        <c:crossAx val="-2083623576"/>
        <c:crosses val="autoZero"/>
        <c:crossBetween val="midCat"/>
      </c:valAx>
      <c:valAx>
        <c:axId val="-2083623576"/>
        <c:scaling>
          <c:orientation val="minMax"/>
          <c:max val="120.0"/>
        </c:scaling>
        <c:delete val="0"/>
        <c:axPos val="l"/>
        <c:title>
          <c:tx>
            <c:rich>
              <a:bodyPr rot="-5400000" vert="horz"/>
              <a:lstStyle/>
              <a:p>
                <a:pPr>
                  <a:defRPr/>
                </a:pPr>
                <a:r>
                  <a:rPr lang="en-US"/>
                  <a:t>Cumulative # ants caught</a:t>
                </a:r>
              </a:p>
            </c:rich>
          </c:tx>
          <c:layout/>
          <c:overlay val="0"/>
        </c:title>
        <c:numFmt formatCode="General" sourceLinked="1"/>
        <c:majorTickMark val="out"/>
        <c:minorTickMark val="none"/>
        <c:tickLblPos val="nextTo"/>
        <c:crossAx val="-2083602392"/>
        <c:crossesAt val="-2000.0"/>
        <c:crossBetween val="midCat"/>
      </c:valAx>
    </c:plotArea>
    <c:legend>
      <c:legendPos val="r"/>
      <c:layout>
        <c:manualLayout>
          <c:xMode val="edge"/>
          <c:yMode val="edge"/>
          <c:x val="0.126318626394996"/>
          <c:y val="0.00156314665542919"/>
          <c:w val="0.328976688245297"/>
          <c:h val="0.197322746300333"/>
        </c:manualLayout>
      </c:layout>
      <c:overlay val="0"/>
      <c:txPr>
        <a:bodyPr/>
        <a:lstStyle/>
        <a:p>
          <a:pPr>
            <a:defRPr sz="1800"/>
          </a:pPr>
          <a:endParaRPr lang="en-US"/>
        </a:p>
      </c:txPr>
    </c:legend>
    <c:plotVisOnly val="1"/>
    <c:dispBlanksAs val="gap"/>
    <c:showDLblsOverMax val="0"/>
  </c:chart>
  <c:txPr>
    <a:bodyPr/>
    <a:lstStyle/>
    <a:p>
      <a:pPr>
        <a:defRPr sz="20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BCE93F12-D7E8-4A0A-BEAF-13A4A0A463CB}" type="datetime1">
              <a:rPr lang="en-US"/>
              <a:pPr>
                <a:defRPr/>
              </a:pPr>
              <a:t>8/16/13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948BEAAB-FC8F-4E71-A82F-21E697E46265}" type="slidenum">
              <a:rPr lang="en-US"/>
              <a:pPr>
                <a:defRPr/>
              </a:pPr>
              <a:t>‹#›</a:t>
            </a:fld>
            <a:endParaRPr lang="en-US"/>
          </a:p>
        </p:txBody>
      </p:sp>
    </p:spTree>
    <p:extLst>
      <p:ext uri="{BB962C8B-B14F-4D97-AF65-F5344CB8AC3E}">
        <p14:creationId xmlns:p14="http://schemas.microsoft.com/office/powerpoint/2010/main" val="27298694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130A3438-3ECD-49A5-B679-17228AF35E7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Figure 5.5  </a:t>
            </a:r>
            <a:r>
              <a:rPr lang="en-US" smtClean="0">
                <a:ea typeface="ＭＳ Ｐゴシック"/>
                <a:cs typeface="ＭＳ Ｐゴシック"/>
              </a:rPr>
              <a:t>The predator, philander opossum, and prey, Tungara frog.  The Tungara frog pictured is a vocalizing male.</a:t>
            </a:r>
          </a:p>
          <a:p>
            <a:r>
              <a:rPr lang="en-US" b="1" smtClean="0">
                <a:ea typeface="ＭＳ Ｐゴシック"/>
                <a:cs typeface="ＭＳ Ｐゴシック"/>
              </a:rPr>
              <a:t>Talking Points: </a:t>
            </a:r>
            <a:r>
              <a:rPr lang="en-US" smtClean="0">
                <a:ea typeface="ＭＳ Ｐゴシック"/>
                <a:cs typeface="ＭＳ Ｐゴシック"/>
              </a:rPr>
              <a:t>The philander opossum is a predator of a community of frogs that congregate around ponds in South America, including the Tungara frog.  Shown here is a vocalizing male.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B8737A11-FF6A-47F4-9784-0F6ED916CFCE}" type="slidenum">
              <a:rPr lang="en-US" smtClean="0"/>
              <a:pPr eaLnBrk="1" hangingPunct="1"/>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ffectLst/>
              </a:rPr>
              <a:t>Figure 5.6</a:t>
            </a:r>
            <a:r>
              <a:rPr lang="en-US" dirty="0" smtClean="0">
                <a:effectLst/>
              </a:rPr>
              <a:t>  Results of experiments on fringe-lipped bats preying on frogs.  (a)  Percentage of bat visits resulting in a frog capture for four categories of </a:t>
            </a:r>
            <a:r>
              <a:rPr lang="en-US" dirty="0" err="1" smtClean="0">
                <a:effectLst/>
              </a:rPr>
              <a:t>Tungara</a:t>
            </a:r>
            <a:r>
              <a:rPr lang="en-US" dirty="0" smtClean="0">
                <a:effectLst/>
              </a:rPr>
              <a:t> frog vocalization frequency. Inset: A fringe-lipped bat consuming a frog.  (b)</a:t>
            </a:r>
            <a:r>
              <a:rPr lang="en-US" b="1" dirty="0" smtClean="0">
                <a:effectLst/>
              </a:rPr>
              <a:t>  </a:t>
            </a:r>
            <a:r>
              <a:rPr lang="en-US" dirty="0" smtClean="0">
                <a:effectLst/>
              </a:rPr>
              <a:t>Responses of frog-eating bats to vocalizations of edible vs. poisonous, or small vs. large frog or toad prey.  </a:t>
            </a:r>
          </a:p>
          <a:p>
            <a:r>
              <a:rPr lang="en-US" b="1" dirty="0" smtClean="0">
                <a:ea typeface="ＭＳ Ｐゴシック"/>
                <a:cs typeface="ＭＳ Ｐゴシック"/>
              </a:rPr>
              <a:t>Talking Points: </a:t>
            </a:r>
            <a:r>
              <a:rPr lang="en-US" dirty="0" smtClean="0">
                <a:ea typeface="ＭＳ Ｐゴシック"/>
                <a:cs typeface="ＭＳ Ｐゴシック"/>
              </a:rPr>
              <a:t>The fringe-lipped bat is another predator on the same community of frogs.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BF640C28-0025-4FF2-B3F1-6FD25A54C265}" type="slidenum">
              <a:rPr lang="en-US" smtClean="0"/>
              <a:pPr eaLnBrk="1" hangingPunct="1"/>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ffectLst/>
              </a:rPr>
              <a:t>Figure 5.6</a:t>
            </a:r>
            <a:r>
              <a:rPr lang="en-US" dirty="0" smtClean="0">
                <a:effectLst/>
              </a:rPr>
              <a:t>  Results of experiments on fringe-lipped bats preying on frogs.  (a)  Percentage of bat visits resulting in a frog capture for four categories of </a:t>
            </a:r>
            <a:r>
              <a:rPr lang="en-US" dirty="0" err="1" smtClean="0">
                <a:effectLst/>
              </a:rPr>
              <a:t>Tungara</a:t>
            </a:r>
            <a:r>
              <a:rPr lang="en-US" dirty="0" smtClean="0">
                <a:effectLst/>
              </a:rPr>
              <a:t> frog vocalization frequency. Inset: A fringe-lipped bat consuming a frog.  (b)</a:t>
            </a:r>
            <a:r>
              <a:rPr lang="en-US" b="1" dirty="0" smtClean="0">
                <a:effectLst/>
              </a:rPr>
              <a:t>  </a:t>
            </a:r>
            <a:r>
              <a:rPr lang="en-US" dirty="0" smtClean="0">
                <a:effectLst/>
              </a:rPr>
              <a:t>Responses of frog-eating bats to vocalizations of edible vs. poisonous, or small vs. large frog or toad prey.  </a:t>
            </a:r>
          </a:p>
          <a:p>
            <a:r>
              <a:rPr lang="en-US" b="1" dirty="0" smtClean="0">
                <a:ea typeface="ＭＳ Ｐゴシック"/>
                <a:cs typeface="ＭＳ Ｐゴシック"/>
              </a:rPr>
              <a:t>Talking Points: </a:t>
            </a:r>
            <a:r>
              <a:rPr lang="en-US" dirty="0" smtClean="0">
                <a:ea typeface="ＭＳ Ｐゴシック"/>
                <a:cs typeface="ＭＳ Ｐゴシック"/>
              </a:rPr>
              <a:t>The fringe-lipped bat is another predator on the same community of frogs.  </a:t>
            </a:r>
          </a:p>
          <a:p>
            <a:endParaRPr lang="en-US" dirty="0" smtClean="0">
              <a:ea typeface="ＭＳ Ｐゴシック"/>
              <a:cs typeface="ＭＳ Ｐゴシック"/>
            </a:endParaRPr>
          </a:p>
          <a:p>
            <a:r>
              <a:rPr lang="en-US" dirty="0" smtClean="0">
                <a:ea typeface="ＭＳ Ｐゴシック"/>
                <a:cs typeface="ＭＳ Ｐゴシック"/>
              </a:rPr>
              <a:t>Researchers categorized observational times by the amount of vocalizations coming from the male frogs.  The categories included a full chorus (many males vocalizing), a partial chorus (several males vocalizing), only a few vocalizing, and no males vocalizing. The researchers determined the number of bat visits per frog capture. A predator that preys on frogs cues in on the sound, which is exploitation of information transfer. The exploiter uses the information to locate potential prey. Bats were less successful during visits to ponds when no frogs were vocalizing – the percentage</a:t>
            </a:r>
            <a:r>
              <a:rPr lang="en-US" baseline="0" dirty="0" smtClean="0">
                <a:ea typeface="ＭＳ Ｐゴシック"/>
                <a:cs typeface="ＭＳ Ｐゴシック"/>
              </a:rPr>
              <a:t> of </a:t>
            </a:r>
            <a:r>
              <a:rPr lang="en-US" dirty="0" smtClean="0">
                <a:ea typeface="ＭＳ Ｐゴシック"/>
                <a:cs typeface="ＭＳ Ｐゴシック"/>
              </a:rPr>
              <a:t>visits leading to one prey capture was much</a:t>
            </a:r>
            <a:r>
              <a:rPr lang="en-US" baseline="0" dirty="0" smtClean="0">
                <a:ea typeface="ＭＳ Ｐゴシック"/>
                <a:cs typeface="ＭＳ Ｐゴシック"/>
              </a:rPr>
              <a:t> lower than </a:t>
            </a:r>
            <a:r>
              <a:rPr lang="en-US" dirty="0" smtClean="0">
                <a:ea typeface="ＭＳ Ｐゴシック"/>
                <a:cs typeface="ＭＳ Ｐゴシック"/>
              </a:rPr>
              <a:t>when even just a few frogs were vocalizing.  The rate of success was very low when frogs were not vocalizing – about 2.3% (1 frog in 42.7 visits).  The success rate was much higher whenever frogs were vocalizing – between 29.4 and 55.5% (1 frog in 3.4 to 1.8 visits).  </a:t>
            </a:r>
          </a:p>
          <a:p>
            <a:endParaRPr lang="en-US" dirty="0" smtClean="0">
              <a:ea typeface="ＭＳ Ｐゴシック"/>
              <a:cs typeface="ＭＳ Ｐゴシック"/>
            </a:endParaRPr>
          </a:p>
          <a:p>
            <a:r>
              <a:rPr lang="en-US" dirty="0" smtClean="0">
                <a:ea typeface="ＭＳ Ｐゴシック"/>
                <a:cs typeface="ＭＳ Ｐゴシック"/>
              </a:rPr>
              <a:t>Captive and wild frog-eating bats were exposed to vocalizations of an edible vs. a poisonous frog, or a frog small enough to eat vs. one too large for a bat to capture (b).  Data were recorded for captive bats in cages and free (wild) bats in the field. Fringe-lipped bats could discriminate between vocalizations and knew the vocalizations of their preferred prey.  There were strong preferences for edible frog vocalization over the vocalization of poisonous toad.  When given a choice of frogs of different sizes, bats preferred the vocalizations of frogs that were not too large, presumably because very large frogs would be hard for a relatively small bat to carry.</a:t>
            </a:r>
          </a:p>
          <a:p>
            <a:endParaRPr lang="en-US" dirty="0" smtClean="0">
              <a:ea typeface="ＭＳ Ｐゴシック"/>
              <a:cs typeface="ＭＳ Ｐゴシック"/>
            </a:endParaRPr>
          </a:p>
          <a:p>
            <a:r>
              <a:rPr lang="en-US" dirty="0" smtClean="0">
                <a:ea typeface="ＭＳ Ｐゴシック"/>
                <a:cs typeface="ＭＳ Ｐゴシック"/>
              </a:rPr>
              <a:t>There is a cost to vertebrates that advertise their presence to attract mates; they may be more susceptible to predation.  But large and poisonous frogs incur little cost in making themselves conspicuous.  The other frogs and toads do not make themselves very conspicuous, hiding in the bushes and ceasing their vocalizations when they detect a nearby threat.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622B694A-04BB-4935-88C9-E0FCA6BD7A2F}" type="slidenum">
              <a:rPr lang="en-US" smtClean="0"/>
              <a:pPr eaLnBrk="1" hangingPunct="1"/>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Table 5.2. </a:t>
            </a:r>
            <a:r>
              <a:rPr lang="en-US" smtClean="0">
                <a:ea typeface="ＭＳ Ｐゴシック"/>
                <a:cs typeface="ＭＳ Ｐゴシック"/>
              </a:rPr>
              <a:t>Number of trials needed for fringe-lipped bats to learn to associate the cane toad vocalization with palatable prey.  </a:t>
            </a:r>
          </a:p>
          <a:p>
            <a:r>
              <a:rPr lang="en-US" b="1" smtClean="0">
                <a:ea typeface="ＭＳ Ｐゴシック"/>
                <a:cs typeface="ＭＳ Ｐゴシック"/>
              </a:rPr>
              <a:t>Talking Points: </a:t>
            </a:r>
            <a:r>
              <a:rPr lang="en-US" smtClean="0">
                <a:ea typeface="ＭＳ Ｐゴシック"/>
                <a:cs typeface="ＭＳ Ｐゴシック"/>
              </a:rPr>
              <a:t>Bats were trained to fly to and land on a speaker broadcasting cane toad vocalization to receive a reward of raw fish. Experienced bats were paired with bats that had never experienced these vocalizations.  In each pair, the inexperienced bat was allowed to observe the experienced bat. The researchers also presented cane toad vocalizations to pairs of two inexperienced bats and to single inexperienced bats with no other bats present. </a:t>
            </a:r>
          </a:p>
          <a:p>
            <a:r>
              <a:rPr lang="en-US" smtClean="0">
                <a:ea typeface="ＭＳ Ｐゴシック"/>
                <a:cs typeface="ＭＳ Ｐゴシック"/>
              </a:rPr>
              <a:t>This study showed that fringe-lipped bats, which live and forage in social groups of four to 50 individuals, can learn from their neighbors, and they can associate a new frog vocalization with edible prey by watching what their experienced neighbors eat.  Rates of learning were significantly faster for inexperienced bats when they were paired up with an experienced bat that had previously learned that cane toad vocalizations were associated with palatable prey. </a:t>
            </a:r>
          </a:p>
        </p:txBody>
      </p:sp>
      <p:sp>
        <p:nvSpPr>
          <p:cNvPr id="4" name="Slide Number Placeholder 3"/>
          <p:cNvSpPr>
            <a:spLocks noGrp="1"/>
          </p:cNvSpPr>
          <p:nvPr>
            <p:ph type="sldNum" sz="quarter" idx="5"/>
          </p:nvPr>
        </p:nvSpPr>
        <p:spPr/>
        <p:txBody>
          <a:bodyPr/>
          <a:lstStyle/>
          <a:p>
            <a:pPr>
              <a:defRPr/>
            </a:pPr>
            <a:fld id="{88436541-657A-4A9E-B2C3-7CB3ED28F6B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Figure 5.7</a:t>
            </a:r>
            <a:r>
              <a:rPr lang="en-US" smtClean="0">
                <a:ea typeface="ＭＳ Ｐゴシック"/>
                <a:cs typeface="ＭＳ Ｐゴシック"/>
              </a:rPr>
              <a:t>  Horned lizards as optimal foragers.  (a)  Horned lizards. (b)</a:t>
            </a:r>
            <a:r>
              <a:rPr lang="en-US" b="1" smtClean="0">
                <a:ea typeface="ＭＳ Ｐゴシック"/>
                <a:cs typeface="ＭＳ Ｐゴシック"/>
              </a:rPr>
              <a:t> </a:t>
            </a:r>
            <a:r>
              <a:rPr lang="en-US" smtClean="0">
                <a:ea typeface="ＭＳ Ｐゴシック"/>
                <a:cs typeface="ＭＳ Ｐゴシック"/>
              </a:rPr>
              <a:t>Example of feeding curve of a horned lizard at an ant nest.  The dots represent every 10</a:t>
            </a:r>
            <a:r>
              <a:rPr lang="en-US" baseline="30000" smtClean="0">
                <a:ea typeface="ＭＳ Ｐゴシック"/>
                <a:cs typeface="ＭＳ Ｐゴシック"/>
              </a:rPr>
              <a:t>th</a:t>
            </a:r>
            <a:r>
              <a:rPr lang="en-US" smtClean="0">
                <a:ea typeface="ＭＳ Ｐゴシック"/>
                <a:cs typeface="ＭＳ Ｐゴシック"/>
              </a:rPr>
              <a:t> ant consumed.  Over 130 ants were consumed by this one lizard at this nest.  The lizard remained at the nest for over 4,000 seconds (over 1 hour).  </a:t>
            </a:r>
          </a:p>
          <a:p>
            <a:r>
              <a:rPr lang="en-US" b="1" smtClean="0">
                <a:ea typeface="ＭＳ Ｐゴシック"/>
                <a:cs typeface="ＭＳ Ｐゴシック"/>
              </a:rPr>
              <a:t>Talking Points:</a:t>
            </a:r>
            <a:r>
              <a:rPr lang="en-US" smtClean="0">
                <a:ea typeface="ＭＳ Ｐゴシック"/>
                <a:cs typeface="ＭＳ Ｐゴシック"/>
              </a:rPr>
              <a:t>  A scientist recorded all feeding activity of horned lizards, shown, at ant nests, including every ant eaten, how quickly they were eaten, and how long the lizard remained at a nest.  These are two species of horned lizards.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06F9BF59-2DB6-48F8-9D78-542E0B1D6A3C}" type="slidenum">
              <a:rPr lang="en-US" smtClean="0"/>
              <a:pPr eaLnBrk="1" hangingPunct="1"/>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BME 5.1. </a:t>
            </a:r>
            <a:r>
              <a:rPr lang="en-US" smtClean="0">
                <a:ea typeface="ＭＳ Ｐゴシック"/>
                <a:cs typeface="ＭＳ Ｐゴシック"/>
              </a:rPr>
              <a:t>Comparing output from continuous and discrete models.</a:t>
            </a:r>
          </a:p>
          <a:p>
            <a:r>
              <a:rPr lang="en-US" b="1" smtClean="0">
                <a:ea typeface="ＭＳ Ｐゴシック"/>
                <a:cs typeface="ＭＳ Ｐゴシック"/>
              </a:rPr>
              <a:t>Talking Points:</a:t>
            </a:r>
            <a:r>
              <a:rPr lang="en-US" smtClean="0">
                <a:ea typeface="ＭＳ Ｐゴシック"/>
                <a:cs typeface="ＭＳ Ｐゴシック"/>
              </a:rPr>
              <a:t>  The spreadsheet ants.xls illustrates the exponential model using numbers corresponding to the equation in Figure 5.7b. BME 5.1 compares the continuous model there with a discrete model. </a:t>
            </a:r>
          </a:p>
          <a:p>
            <a:r>
              <a:rPr lang="en-US" smtClean="0">
                <a:ea typeface="ＭＳ Ｐゴシック"/>
                <a:cs typeface="ＭＳ Ｐゴシック"/>
              </a:rPr>
              <a:t>The difference between the two models is very small, about half an ant over the entire time at the nest. The spreadsheet model (like your by-hand calculation in the BME IQs) is </a:t>
            </a:r>
            <a:r>
              <a:rPr lang="en-US" b="1" smtClean="0">
                <a:ea typeface="ＭＳ Ｐゴシック"/>
                <a:cs typeface="ＭＳ Ｐゴシック"/>
              </a:rPr>
              <a:t>discrete</a:t>
            </a:r>
            <a:r>
              <a:rPr lang="en-US" smtClean="0">
                <a:ea typeface="ＭＳ Ｐゴシック"/>
                <a:cs typeface="ＭＳ Ｐゴシック"/>
              </a:rPr>
              <a:t>, meaning the percentages were removed in chunks, once every 60 seconds. The exponential equation is </a:t>
            </a:r>
            <a:r>
              <a:rPr lang="en-US" b="1" smtClean="0">
                <a:ea typeface="ＭＳ Ｐゴシック"/>
                <a:cs typeface="ＭＳ Ｐゴシック"/>
              </a:rPr>
              <a:t>continuous</a:t>
            </a:r>
            <a:r>
              <a:rPr lang="en-US" smtClean="0">
                <a:ea typeface="ＭＳ Ｐゴシック"/>
                <a:cs typeface="ＭＳ Ｐゴシック"/>
              </a:rPr>
              <a:t>, meaning that the ants are removed continuously through time. </a:t>
            </a:r>
          </a:p>
          <a:p>
            <a:r>
              <a:rPr lang="en-US" smtClean="0">
                <a:ea typeface="ＭＳ Ｐゴシック"/>
                <a:cs typeface="ＭＳ Ｐゴシック"/>
              </a:rPr>
              <a:t>Discrete is analogous to dipping water out of a bucket by the cupful</a:t>
            </a:r>
          </a:p>
          <a:p>
            <a:r>
              <a:rPr lang="en-US" smtClean="0">
                <a:ea typeface="ＭＳ Ｐゴシック"/>
                <a:cs typeface="ＭＳ Ｐゴシック"/>
              </a:rPr>
              <a:t>Continuous is like slowly pouring water out of a bucket. </a:t>
            </a:r>
          </a:p>
          <a:p>
            <a:r>
              <a:rPr lang="en-US" smtClean="0">
                <a:ea typeface="ＭＳ Ｐゴシック"/>
                <a:cs typeface="ＭＳ Ｐゴシック"/>
              </a:rPr>
              <a:t>Once you have this model for the foraging process, you can make predictions of when the lizard should leave the nest to optimize its resources (see BME 5.2). </a:t>
            </a:r>
            <a:endParaRPr lang="en-US" b="1"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BEB6B91F-A0C2-4394-A489-6BA2CAFC2D2C}"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BME 5.1. </a:t>
            </a:r>
            <a:r>
              <a:rPr lang="en-US" dirty="0" smtClean="0">
                <a:ea typeface="ＭＳ Ｐゴシック"/>
                <a:cs typeface="ＭＳ Ｐゴシック"/>
              </a:rPr>
              <a:t>Comparing output from continuous and discrete models.</a:t>
            </a:r>
          </a:p>
          <a:p>
            <a:r>
              <a:rPr lang="en-US" b="1" dirty="0" smtClean="0">
                <a:ea typeface="ＭＳ Ｐゴシック"/>
                <a:cs typeface="ＭＳ Ｐゴシック"/>
              </a:rPr>
              <a:t>Talking Points:</a:t>
            </a:r>
            <a:r>
              <a:rPr lang="en-US" dirty="0" smtClean="0">
                <a:ea typeface="ＭＳ Ｐゴシック"/>
                <a:cs typeface="ＭＳ Ｐゴシック"/>
              </a:rPr>
              <a:t>  The spreadsheet ants.xls illustrates the exponential model using numbers corresponding to the equation in Figure 5.7b. BME 5.1 compares the continuous model there with a discrete model. </a:t>
            </a:r>
          </a:p>
          <a:p>
            <a:r>
              <a:rPr lang="en-US" dirty="0" smtClean="0">
                <a:ea typeface="ＭＳ Ｐゴシック"/>
                <a:cs typeface="ＭＳ Ｐゴシック"/>
              </a:rPr>
              <a:t>The difference between the two models is very small, about half an ant over the entire time at the nest. The spreadsheet model (like your by-hand calculation in the BME IQs) is </a:t>
            </a:r>
            <a:r>
              <a:rPr lang="en-US" b="1" dirty="0" smtClean="0">
                <a:ea typeface="ＭＳ Ｐゴシック"/>
                <a:cs typeface="ＭＳ Ｐゴシック"/>
              </a:rPr>
              <a:t>discrete</a:t>
            </a:r>
            <a:r>
              <a:rPr lang="en-US" dirty="0" smtClean="0">
                <a:ea typeface="ＭＳ Ｐゴシック"/>
                <a:cs typeface="ＭＳ Ｐゴシック"/>
              </a:rPr>
              <a:t>, meaning the percentages were removed in chunks, once every 60 seconds. The exponential equation is </a:t>
            </a:r>
            <a:r>
              <a:rPr lang="en-US" b="1" dirty="0" smtClean="0">
                <a:ea typeface="ＭＳ Ｐゴシック"/>
                <a:cs typeface="ＭＳ Ｐゴシック"/>
              </a:rPr>
              <a:t>continuous</a:t>
            </a:r>
            <a:r>
              <a:rPr lang="en-US" dirty="0" smtClean="0">
                <a:ea typeface="ＭＳ Ｐゴシック"/>
                <a:cs typeface="ＭＳ Ｐゴシック"/>
              </a:rPr>
              <a:t>, meaning that the ants are removed continuously through time. </a:t>
            </a:r>
          </a:p>
          <a:p>
            <a:r>
              <a:rPr lang="en-US" dirty="0" smtClean="0">
                <a:ea typeface="ＭＳ Ｐゴシック"/>
                <a:cs typeface="ＭＳ Ｐゴシック"/>
              </a:rPr>
              <a:t>Discrete is analogous to dipping water out of a bucket by the cupful</a:t>
            </a:r>
          </a:p>
          <a:p>
            <a:r>
              <a:rPr lang="en-US" dirty="0" smtClean="0">
                <a:ea typeface="ＭＳ Ｐゴシック"/>
                <a:cs typeface="ＭＳ Ｐゴシック"/>
              </a:rPr>
              <a:t>Continuous is like slowly pouring water out of a bucket. </a:t>
            </a:r>
          </a:p>
          <a:p>
            <a:r>
              <a:rPr lang="en-US" dirty="0" smtClean="0">
                <a:ea typeface="ＭＳ Ｐゴシック"/>
                <a:cs typeface="ＭＳ Ｐゴシック"/>
              </a:rPr>
              <a:t>Once you have this model for the foraging process, you can make predictions of when the lizard should leave the nest to optimize its resources (see BME 5.2). </a:t>
            </a:r>
            <a:endParaRPr lang="en-US" b="1"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E80E26C-B024-4CDD-9923-C2059AFDA2D8}"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BME 5.1. </a:t>
            </a:r>
            <a:r>
              <a:rPr lang="en-US" smtClean="0">
                <a:ea typeface="ＭＳ Ｐゴシック"/>
                <a:cs typeface="ＭＳ Ｐゴシック"/>
              </a:rPr>
              <a:t>Comparing output from continuous and discrete models.</a:t>
            </a:r>
          </a:p>
          <a:p>
            <a:r>
              <a:rPr lang="en-US" b="1" smtClean="0">
                <a:ea typeface="ＭＳ Ｐゴシック"/>
                <a:cs typeface="ＭＳ Ｐゴシック"/>
              </a:rPr>
              <a:t>Talking Points:</a:t>
            </a:r>
            <a:r>
              <a:rPr lang="en-US" smtClean="0">
                <a:ea typeface="ＭＳ Ｐゴシック"/>
                <a:cs typeface="ＭＳ Ｐゴシック"/>
              </a:rPr>
              <a:t>  The spreadsheet ants.xls illustrates the exponential model using numbers corresponding to the equation in Figure 5.7b. BME 5.1 compares the continuous model there with a discrete model. </a:t>
            </a:r>
          </a:p>
          <a:p>
            <a:r>
              <a:rPr lang="en-US" smtClean="0">
                <a:ea typeface="ＭＳ Ｐゴシック"/>
                <a:cs typeface="ＭＳ Ｐゴシック"/>
              </a:rPr>
              <a:t>The difference between the two models is very small, about half an ant over the entire time at the nest. The spreadsheet model (like your by-hand calculation in the BME IQs) is </a:t>
            </a:r>
            <a:r>
              <a:rPr lang="en-US" b="1" smtClean="0">
                <a:ea typeface="ＭＳ Ｐゴシック"/>
                <a:cs typeface="ＭＳ Ｐゴシック"/>
              </a:rPr>
              <a:t>discrete</a:t>
            </a:r>
            <a:r>
              <a:rPr lang="en-US" smtClean="0">
                <a:ea typeface="ＭＳ Ｐゴシック"/>
                <a:cs typeface="ＭＳ Ｐゴシック"/>
              </a:rPr>
              <a:t>, meaning the percentages were removed in chunks, once every 60 seconds. The exponential equation is </a:t>
            </a:r>
            <a:r>
              <a:rPr lang="en-US" b="1" smtClean="0">
                <a:ea typeface="ＭＳ Ｐゴシック"/>
                <a:cs typeface="ＭＳ Ｐゴシック"/>
              </a:rPr>
              <a:t>continuous</a:t>
            </a:r>
            <a:r>
              <a:rPr lang="en-US" smtClean="0">
                <a:ea typeface="ＭＳ Ｐゴシック"/>
                <a:cs typeface="ＭＳ Ｐゴシック"/>
              </a:rPr>
              <a:t>, meaning that the ants are removed continuously through time. </a:t>
            </a:r>
          </a:p>
          <a:p>
            <a:r>
              <a:rPr lang="en-US" smtClean="0">
                <a:ea typeface="ＭＳ Ｐゴシック"/>
                <a:cs typeface="ＭＳ Ｐゴシック"/>
              </a:rPr>
              <a:t>Discrete is analogous to dipping water out of a bucket by the cupful</a:t>
            </a:r>
          </a:p>
          <a:p>
            <a:r>
              <a:rPr lang="en-US" smtClean="0">
                <a:ea typeface="ＭＳ Ｐゴシック"/>
                <a:cs typeface="ＭＳ Ｐゴシック"/>
              </a:rPr>
              <a:t>Continuous is like slowly pouring water out of a bucket. </a:t>
            </a:r>
          </a:p>
          <a:p>
            <a:r>
              <a:rPr lang="en-US" smtClean="0">
                <a:ea typeface="ＭＳ Ｐゴシック"/>
                <a:cs typeface="ＭＳ Ｐゴシック"/>
              </a:rPr>
              <a:t>Once you have this model for the foraging process, you can make predictions of when the lizard should leave the nest to optimize its resources (see BME 5.2). </a:t>
            </a:r>
            <a:endParaRPr lang="en-US" b="1"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8DA635DB-8BFB-4CA4-BD43-1152A98EB332}"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The </a:t>
            </a:r>
            <a:r>
              <a:rPr lang="en-US" b="1" dirty="0" smtClean="0">
                <a:ea typeface="ＭＳ Ｐゴシック"/>
                <a:cs typeface="ＭＳ Ｐゴシック"/>
              </a:rPr>
              <a:t>marginal value theorem</a:t>
            </a:r>
            <a:r>
              <a:rPr lang="en-US" dirty="0" smtClean="0">
                <a:ea typeface="ＭＳ Ｐゴシック"/>
                <a:cs typeface="ＭＳ Ｐゴシック"/>
              </a:rPr>
              <a:t> says that the optimal time for a lizard to leave a nest is precisely when the rate of capture at that nest slows down to the overall average rate of capture in the habitat for all nests. </a:t>
            </a:r>
          </a:p>
          <a:p>
            <a:pPr marL="171450" indent="-171450">
              <a:buFont typeface="Arial" pitchFamily="34" charset="0"/>
              <a:buChar char="•"/>
              <a:defRPr/>
            </a:pPr>
            <a:r>
              <a:rPr lang="en-US" dirty="0" smtClean="0">
                <a:ea typeface="ＭＳ Ｐゴシック"/>
                <a:cs typeface="ＭＳ Ｐゴシック"/>
              </a:rPr>
              <a:t>The optimal behavior is to do </a:t>
            </a:r>
            <a:r>
              <a:rPr lang="en-US" i="1" dirty="0" smtClean="0">
                <a:ea typeface="ＭＳ Ｐゴシック"/>
                <a:cs typeface="ＭＳ Ｐゴシック"/>
              </a:rPr>
              <a:t>all</a:t>
            </a:r>
            <a:r>
              <a:rPr lang="en-US" dirty="0" smtClean="0">
                <a:ea typeface="ＭＳ Ｐゴシック"/>
                <a:cs typeface="ＭＳ Ｐゴシック"/>
              </a:rPr>
              <a:t> foraging at an above average rate.  </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Forager has to catch enough prey so the overall average stays as high as possible.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Expectation of doing better elsewhere is based on information collected over time.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Here, if the forager had a capture rate at all time points equal to its capture rate at </a:t>
            </a:r>
            <a:r>
              <a:rPr lang="en-US" i="1" dirty="0" smtClean="0">
                <a:ea typeface="ＭＳ Ｐゴシック"/>
                <a:cs typeface="ＭＳ Ｐゴシック"/>
              </a:rPr>
              <a:t>t</a:t>
            </a:r>
            <a:r>
              <a:rPr lang="en-US" dirty="0" smtClean="0">
                <a:ea typeface="ＭＳ Ｐゴシック"/>
                <a:cs typeface="ＭＳ Ｐゴシック"/>
              </a:rPr>
              <a:t> = 960, the curve would look like the blue straight line.  It could represent the overall average intake rate; if so, it could be used to predict leaving time and ants caught in the present patch.</a:t>
            </a:r>
          </a:p>
          <a:p>
            <a:pPr>
              <a:defRPr/>
            </a:pPr>
            <a:endParaRPr lang="en-US" b="1"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5435D71A-C42D-45AD-A529-4E3AD0EDB2C8}"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The </a:t>
            </a:r>
            <a:r>
              <a:rPr lang="en-US" b="1" dirty="0" smtClean="0">
                <a:ea typeface="ＭＳ Ｐゴシック"/>
                <a:cs typeface="ＭＳ Ｐゴシック"/>
              </a:rPr>
              <a:t>marginal value theorem</a:t>
            </a:r>
            <a:r>
              <a:rPr lang="en-US" dirty="0" smtClean="0">
                <a:ea typeface="ＭＳ Ｐゴシック"/>
                <a:cs typeface="ＭＳ Ｐゴシック"/>
              </a:rPr>
              <a:t> says that the optimal time for a lizard to leave a nest is precisely when the rate of capture at that nest slows down to the overall average rate of capture in the habitat for all nests. </a:t>
            </a:r>
          </a:p>
          <a:p>
            <a:pPr marL="171450" indent="-171450">
              <a:buFont typeface="Arial" pitchFamily="34" charset="0"/>
              <a:buChar char="•"/>
              <a:defRPr/>
            </a:pPr>
            <a:r>
              <a:rPr lang="en-US" dirty="0" smtClean="0">
                <a:ea typeface="ＭＳ Ｐゴシック"/>
                <a:cs typeface="ＭＳ Ｐゴシック"/>
              </a:rPr>
              <a:t>The optimal behavior is to do </a:t>
            </a:r>
            <a:r>
              <a:rPr lang="en-US" i="1" dirty="0" smtClean="0">
                <a:ea typeface="ＭＳ Ｐゴシック"/>
                <a:cs typeface="ＭＳ Ｐゴシック"/>
              </a:rPr>
              <a:t>all</a:t>
            </a:r>
            <a:r>
              <a:rPr lang="en-US" dirty="0" smtClean="0">
                <a:ea typeface="ＭＳ Ｐゴシック"/>
                <a:cs typeface="ＭＳ Ｐゴシック"/>
              </a:rPr>
              <a:t> foraging at an above average rate.  </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Forager has to catch enough prey so the overall average stays as high as possible.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Expectation of doing better elsewhere is based on information collected over time.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Here, if the forager had a capture rate at all time points equal to its capture rate at </a:t>
            </a:r>
            <a:r>
              <a:rPr lang="en-US" i="1" dirty="0" smtClean="0">
                <a:ea typeface="ＭＳ Ｐゴシック"/>
                <a:cs typeface="ＭＳ Ｐゴシック"/>
              </a:rPr>
              <a:t>t</a:t>
            </a:r>
            <a:r>
              <a:rPr lang="en-US" dirty="0" smtClean="0">
                <a:ea typeface="ＭＳ Ｐゴシック"/>
                <a:cs typeface="ＭＳ Ｐゴシック"/>
              </a:rPr>
              <a:t> = 960, the curve would look like the blue straight line.  It could represent the overall average intake rate; if so, it could be used to predict leaving time and ants caught in the present patch.  Leaving time would be 960 seconds, when instantaneous intake rate equals the overall average intake rate.</a:t>
            </a:r>
          </a:p>
        </p:txBody>
      </p:sp>
      <p:sp>
        <p:nvSpPr>
          <p:cNvPr id="4" name="Slide Number Placeholder 3"/>
          <p:cNvSpPr>
            <a:spLocks noGrp="1"/>
          </p:cNvSpPr>
          <p:nvPr>
            <p:ph type="sldNum" sz="quarter" idx="5"/>
          </p:nvPr>
        </p:nvSpPr>
        <p:spPr/>
        <p:txBody>
          <a:bodyPr/>
          <a:lstStyle/>
          <a:p>
            <a:pPr>
              <a:defRPr/>
            </a:pPr>
            <a:fld id="{FB0EA47A-DE5E-47F3-B578-DC3142CDA607}"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Figure 5.1</a:t>
            </a:r>
            <a:r>
              <a:rPr lang="en-US" smtClean="0">
                <a:ea typeface="ＭＳ Ｐゴシック"/>
                <a:cs typeface="ＭＳ Ｐゴシック"/>
              </a:rPr>
              <a:t>  A grasshopper (katydid), and a mole cricket.  Note the variation in the legs of these two species.  </a:t>
            </a:r>
          </a:p>
          <a:p>
            <a:r>
              <a:rPr lang="en-US" b="1" smtClean="0">
                <a:ea typeface="ＭＳ Ｐゴシック"/>
                <a:cs typeface="ＭＳ Ｐゴシック"/>
              </a:rPr>
              <a:t>Talking Points: </a:t>
            </a:r>
            <a:r>
              <a:rPr lang="en-US" smtClean="0">
                <a:ea typeface="ＭＳ Ｐゴシック"/>
                <a:cs typeface="ＭＳ Ｐゴシック"/>
              </a:rPr>
              <a:t>Two related insects, each with specific leg adaptations. The katydid, like most grasshoppers have enlarged hind femurs and are well adapted for jumping long distances.  The mole cricket has modified front legs for digging.</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816F2950-C595-4CBA-BD87-B4F1726B0643}"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The </a:t>
            </a:r>
            <a:r>
              <a:rPr lang="en-US" b="1" dirty="0" smtClean="0">
                <a:ea typeface="ＭＳ Ｐゴシック"/>
                <a:cs typeface="ＭＳ Ｐゴシック"/>
              </a:rPr>
              <a:t>marginal value theorem</a:t>
            </a:r>
            <a:r>
              <a:rPr lang="en-US" dirty="0" smtClean="0">
                <a:ea typeface="ＭＳ Ｐゴシック"/>
                <a:cs typeface="ＭＳ Ｐゴシック"/>
              </a:rPr>
              <a:t> says that the optimal time for a lizard to leave a nest is precisely when the rate of capture at that nest slows down to the overall average rate of capture in the habitat for all nests. </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Forager has to catch enough prey so the overall average stays as high as possible.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Here, if the forager had travelled 2000 seconds to get to the patch, and had a capture rate as shown here, the best it could do, in terms of overall average for this patch type would be equal to a tangent line drawn from (-2000, 0).  Any other line that crossed the cumulative gain curve from that point would yield an average overall intake rate lower than the tangent line would yield (if it left sooner or stayed longer, it’s overall average would be lower).</a:t>
            </a:r>
          </a:p>
        </p:txBody>
      </p:sp>
      <p:sp>
        <p:nvSpPr>
          <p:cNvPr id="4" name="Slide Number Placeholder 3"/>
          <p:cNvSpPr>
            <a:spLocks noGrp="1"/>
          </p:cNvSpPr>
          <p:nvPr>
            <p:ph type="sldNum" sz="quarter" idx="5"/>
          </p:nvPr>
        </p:nvSpPr>
        <p:spPr/>
        <p:txBody>
          <a:bodyPr/>
          <a:lstStyle/>
          <a:p>
            <a:pPr>
              <a:defRPr/>
            </a:pPr>
            <a:fld id="{F534E59C-F216-4606-B829-A66A0D47655E}"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The </a:t>
            </a:r>
            <a:r>
              <a:rPr lang="en-US" b="1" dirty="0" smtClean="0">
                <a:ea typeface="ＭＳ Ｐゴシック"/>
                <a:cs typeface="ＭＳ Ｐゴシック"/>
              </a:rPr>
              <a:t>marginal value theorem</a:t>
            </a:r>
            <a:r>
              <a:rPr lang="en-US" dirty="0" smtClean="0">
                <a:ea typeface="ＭＳ Ｐゴシック"/>
                <a:cs typeface="ＭＳ Ｐゴシック"/>
              </a:rPr>
              <a:t> says that the optimal time for a lizard to leave a nest is precisely when the rate of capture at that nest slows down to the overall average rate of capture in the habitat for all nests. </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Forager has to catch enough prey so the overall average stays as high as possible.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Here, if the forager had travelled 2000 seconds to get to the patch, and had a capture rate as shown here, the best it could do, in terms of overall average for this patch type would be equal to a tangent line drawn from (-2000, 0).  Any other line that crossed the cumulative gain curve from that point would yield an average overall intake rate lower than the tangent line would yield (if it left sooner or stayed longer, it’s overall average would be lower).</a:t>
            </a:r>
          </a:p>
        </p:txBody>
      </p:sp>
      <p:sp>
        <p:nvSpPr>
          <p:cNvPr id="4" name="Slide Number Placeholder 3"/>
          <p:cNvSpPr>
            <a:spLocks noGrp="1"/>
          </p:cNvSpPr>
          <p:nvPr>
            <p:ph type="sldNum" sz="quarter" idx="5"/>
          </p:nvPr>
        </p:nvSpPr>
        <p:spPr/>
        <p:txBody>
          <a:bodyPr/>
          <a:lstStyle/>
          <a:p>
            <a:pPr>
              <a:defRPr/>
            </a:pPr>
            <a:fld id="{ACA84AC5-E90A-48AC-B41B-8651FEB04DA6}"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The </a:t>
            </a:r>
            <a:r>
              <a:rPr lang="en-US" b="1" dirty="0" smtClean="0">
                <a:ea typeface="ＭＳ Ｐゴシック"/>
                <a:cs typeface="ＭＳ Ｐゴシック"/>
              </a:rPr>
              <a:t>marginal value theorem</a:t>
            </a:r>
            <a:r>
              <a:rPr lang="en-US" dirty="0" smtClean="0">
                <a:ea typeface="ＭＳ Ｐゴシック"/>
                <a:cs typeface="ＭＳ Ｐゴシック"/>
              </a:rPr>
              <a:t> says that the optimal time for a lizard to leave a nest is precisely when the rate of capture at that nest slows down to the overall average rate of capture in the habitat for all nests. </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Forager has to catch enough prey so the overall average stays as high as possible.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Here, if the forager had travelled 2000 seconds to get to the patch, and had a capture rate as shown here, the best it could do, in terms of overall average for this patch type would be equal to a tangent line drawn from (-2000, 0).  Any other line that crossed the cumulative gain curve from that point would yield an average overall intake rate lower than the tangent line would yield (if it left sooner or stayed longer, it’s overall average would be lower).</a:t>
            </a:r>
          </a:p>
        </p:txBody>
      </p:sp>
      <p:sp>
        <p:nvSpPr>
          <p:cNvPr id="4" name="Slide Number Placeholder 3"/>
          <p:cNvSpPr>
            <a:spLocks noGrp="1"/>
          </p:cNvSpPr>
          <p:nvPr>
            <p:ph type="sldNum" sz="quarter" idx="5"/>
          </p:nvPr>
        </p:nvSpPr>
        <p:spPr/>
        <p:txBody>
          <a:bodyPr/>
          <a:lstStyle/>
          <a:p>
            <a:pPr>
              <a:defRPr/>
            </a:pPr>
            <a:fld id="{13B3543A-1822-46D7-936B-B61716D89569}"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p:txBody>
      </p:sp>
      <p:sp>
        <p:nvSpPr>
          <p:cNvPr id="4" name="Slide Number Placeholder 3"/>
          <p:cNvSpPr>
            <a:spLocks noGrp="1"/>
          </p:cNvSpPr>
          <p:nvPr>
            <p:ph type="sldNum" sz="quarter" idx="5"/>
          </p:nvPr>
        </p:nvSpPr>
        <p:spPr/>
        <p:txBody>
          <a:bodyPr/>
          <a:lstStyle/>
          <a:p>
            <a:pPr>
              <a:defRPr/>
            </a:pPr>
            <a:fld id="{4268EB77-368E-498E-AA3C-EABBAD79CAE4}"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r>
              <a:rPr lang="en-US" b="1" dirty="0" smtClean="0">
                <a:ea typeface="ＭＳ Ｐゴシック"/>
                <a:cs typeface="ＭＳ Ｐゴシック"/>
              </a:rPr>
              <a:t> </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p:txBody>
      </p:sp>
      <p:sp>
        <p:nvSpPr>
          <p:cNvPr id="4" name="Slide Number Placeholder 3"/>
          <p:cNvSpPr>
            <a:spLocks noGrp="1"/>
          </p:cNvSpPr>
          <p:nvPr>
            <p:ph type="sldNum" sz="quarter" idx="5"/>
          </p:nvPr>
        </p:nvSpPr>
        <p:spPr/>
        <p:txBody>
          <a:bodyPr/>
          <a:lstStyle/>
          <a:p>
            <a:pPr>
              <a:defRPr/>
            </a:pPr>
            <a:fld id="{F75AF1CF-6916-49E4-9A77-5C7367D271DB}"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p:txBody>
      </p:sp>
      <p:sp>
        <p:nvSpPr>
          <p:cNvPr id="4" name="Slide Number Placeholder 3"/>
          <p:cNvSpPr>
            <a:spLocks noGrp="1"/>
          </p:cNvSpPr>
          <p:nvPr>
            <p:ph type="sldNum" sz="quarter" idx="5"/>
          </p:nvPr>
        </p:nvSpPr>
        <p:spPr/>
        <p:txBody>
          <a:bodyPr/>
          <a:lstStyle/>
          <a:p>
            <a:pPr>
              <a:defRPr/>
            </a:pPr>
            <a:fld id="{E2026440-D204-4FAD-9262-53BEDC0E9777}"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  This shows maximum feeding rates with a travel time of 2000 seconds.  </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a:p>
            <a:pPr marL="171450" indent="-171450">
              <a:buFont typeface="Arial" pitchFamily="34" charset="0"/>
              <a:buChar char="•"/>
              <a:defRPr/>
            </a:pPr>
            <a:r>
              <a:rPr lang="en-US" dirty="0" smtClean="0">
                <a:ea typeface="ＭＳ Ｐゴシック"/>
                <a:cs typeface="ＭＳ Ｐゴシック"/>
              </a:rPr>
              <a:t>Note the overall average intake rate in dense patches is much steeper than the original or sparse patch environments.  Once the instantaneous rate hits that average, the forager should leave the patch.</a:t>
            </a:r>
          </a:p>
        </p:txBody>
      </p:sp>
      <p:sp>
        <p:nvSpPr>
          <p:cNvPr id="4" name="Slide Number Placeholder 3"/>
          <p:cNvSpPr>
            <a:spLocks noGrp="1"/>
          </p:cNvSpPr>
          <p:nvPr>
            <p:ph type="sldNum" sz="quarter" idx="5"/>
          </p:nvPr>
        </p:nvSpPr>
        <p:spPr/>
        <p:txBody>
          <a:bodyPr/>
          <a:lstStyle/>
          <a:p>
            <a:pPr>
              <a:defRPr/>
            </a:pPr>
            <a:fld id="{8F3FFED1-3108-4ABD-8AB6-354E403BA8EF}"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  This shows maximum feeding rates with a travel time of 2000 seconds.  Patch residence times are predicted for each situation as the point where the accumulation curve and maximum feeding rate curve touch.</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a:p>
            <a:pPr marL="171450" indent="-171450">
              <a:buFont typeface="Arial" pitchFamily="34" charset="0"/>
              <a:buChar char="•"/>
              <a:defRPr/>
            </a:pPr>
            <a:r>
              <a:rPr lang="en-US" dirty="0" smtClean="0">
                <a:ea typeface="ＭＳ Ｐゴシック"/>
                <a:cs typeface="ＭＳ Ｐゴシック"/>
              </a:rPr>
              <a:t>Note the overall average intake rate in dense patches is much steeper than the original or sparse patch environments.  Once the instantaneous rate hits that average, the forager should leave the patch.</a:t>
            </a:r>
          </a:p>
        </p:txBody>
      </p:sp>
      <p:sp>
        <p:nvSpPr>
          <p:cNvPr id="4" name="Slide Number Placeholder 3"/>
          <p:cNvSpPr>
            <a:spLocks noGrp="1"/>
          </p:cNvSpPr>
          <p:nvPr>
            <p:ph type="sldNum" sz="quarter" idx="5"/>
          </p:nvPr>
        </p:nvSpPr>
        <p:spPr/>
        <p:txBody>
          <a:bodyPr/>
          <a:lstStyle/>
          <a:p>
            <a:pPr>
              <a:defRPr/>
            </a:pPr>
            <a:fld id="{BD159995-8911-4F6C-881C-7302917B689C}"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  This shows maximum feeding rates with a travel time of 2000 seconds.  </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a:p>
            <a:pPr marL="171450" indent="-171450">
              <a:buFont typeface="Arial" pitchFamily="34" charset="0"/>
              <a:buChar char="•"/>
              <a:defRPr/>
            </a:pPr>
            <a:r>
              <a:rPr lang="en-US" dirty="0" smtClean="0">
                <a:ea typeface="ＭＳ Ｐゴシック"/>
                <a:cs typeface="ＭＳ Ｐゴシック"/>
              </a:rPr>
              <a:t>Note the overall average intake rate in dense patches is much steeper than the original or sparse patch environments.  Once the instantaneous rate hits that average, the forager should leave the patch.</a:t>
            </a:r>
          </a:p>
        </p:txBody>
      </p:sp>
      <p:sp>
        <p:nvSpPr>
          <p:cNvPr id="4" name="Slide Number Placeholder 3"/>
          <p:cNvSpPr>
            <a:spLocks noGrp="1"/>
          </p:cNvSpPr>
          <p:nvPr>
            <p:ph type="sldNum" sz="quarter" idx="5"/>
          </p:nvPr>
        </p:nvSpPr>
        <p:spPr/>
        <p:txBody>
          <a:bodyPr/>
          <a:lstStyle/>
          <a:p>
            <a:pPr>
              <a:defRPr/>
            </a:pPr>
            <a:fld id="{978945FF-7ACA-4F35-AFCE-C9F05A87C087}"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  This shows maximum feeding rates with a travel time of 2000 seconds.  Patch residence times are predicted for each situation as the point where the accumulation curve and maximum feeding rate curve touch.</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a:p>
            <a:pPr marL="171450" indent="-171450">
              <a:buFont typeface="Arial" pitchFamily="34" charset="0"/>
              <a:buChar char="•"/>
              <a:defRPr/>
            </a:pPr>
            <a:r>
              <a:rPr lang="en-US" dirty="0" smtClean="0">
                <a:ea typeface="ＭＳ Ｐゴシック"/>
                <a:cs typeface="ＭＳ Ｐゴシック"/>
              </a:rPr>
              <a:t>Note the overall average intake rate in dense patches is much steeper than the original or sparse patch environments.  Once the instantaneous rate hits that average, the forager should leave the patch.</a:t>
            </a:r>
          </a:p>
        </p:txBody>
      </p:sp>
      <p:sp>
        <p:nvSpPr>
          <p:cNvPr id="4" name="Slide Number Placeholder 3"/>
          <p:cNvSpPr>
            <a:spLocks noGrp="1"/>
          </p:cNvSpPr>
          <p:nvPr>
            <p:ph type="sldNum" sz="quarter" idx="5"/>
          </p:nvPr>
        </p:nvSpPr>
        <p:spPr/>
        <p:txBody>
          <a:bodyPr/>
          <a:lstStyle/>
          <a:p>
            <a:pPr>
              <a:defRPr/>
            </a:pPr>
            <a:fld id="{0E18187B-C493-4361-9B1E-DF1D42CBD37C}"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Figure 5.2</a:t>
            </a:r>
            <a:r>
              <a:rPr lang="en-US" smtClean="0">
                <a:ea typeface="ＭＳ Ｐゴシック"/>
                <a:cs typeface="ＭＳ Ｐゴシック"/>
              </a:rPr>
              <a:t> Experimental design for testing mole cricket response to vocalizations. One funnel contains a speaker playing southern mole cricket songs, and another funnel contains a speaker playing tawny mole cricket songs. The third funnel contains no speaker.   </a:t>
            </a:r>
          </a:p>
          <a:p>
            <a:r>
              <a:rPr lang="en-US" b="1" smtClean="0">
                <a:ea typeface="ＭＳ Ｐゴシック"/>
                <a:cs typeface="ＭＳ Ｐゴシック"/>
              </a:rPr>
              <a:t>Talking Points: </a:t>
            </a:r>
            <a:r>
              <a:rPr lang="en-US" smtClean="0">
                <a:ea typeface="ＭＳ Ｐゴシック"/>
                <a:cs typeface="ＭＳ Ｐゴシック"/>
              </a:rPr>
              <a:t>The scientists recorded male vocalizations of these two cricket species, and broadcast each song through a different speaker in a playback experiment. Each speaker was mounted in the center of a large funnel and faced skyward. A third funnel had no speaker.  At the base of each funnel was a jar, where adults that flew into the funnel were collected.  The flight activity of mole crickets tends to occur just after sunset and end about an hour later, which is when Ulagaraj and Walker performed their nightly playback experiments.  Adults collected from each funnel were brought back to the laboratory, indentified, and their sex was determined.</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25E31E46-3952-4890-83E6-CBCF07599EBA}"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r>
              <a:rPr lang="en-US" b="1" dirty="0" smtClean="0">
                <a:ea typeface="ＭＳ Ｐゴシック"/>
                <a:cs typeface="ＭＳ Ｐゴシック"/>
              </a:rPr>
              <a:t> </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p:txBody>
      </p:sp>
      <p:sp>
        <p:nvSpPr>
          <p:cNvPr id="4" name="Slide Number Placeholder 3"/>
          <p:cNvSpPr>
            <a:spLocks noGrp="1"/>
          </p:cNvSpPr>
          <p:nvPr>
            <p:ph type="sldNum" sz="quarter" idx="5"/>
          </p:nvPr>
        </p:nvSpPr>
        <p:spPr/>
        <p:txBody>
          <a:bodyPr/>
          <a:lstStyle/>
          <a:p>
            <a:pPr>
              <a:defRPr/>
            </a:pPr>
            <a:fld id="{F75AF1CF-6916-49E4-9A77-5C7367D271DB}"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a:t>
            </a:r>
          </a:p>
          <a:p>
            <a:pPr>
              <a:defRPr/>
            </a:pPr>
            <a:r>
              <a:rPr lang="en-US" b="1" dirty="0" smtClean="0">
                <a:ea typeface="ＭＳ Ｐゴシック"/>
                <a:cs typeface="ＭＳ Ｐゴシック"/>
              </a:rPr>
              <a:t>Talking Points:</a:t>
            </a:r>
            <a:r>
              <a:rPr lang="en-US" dirty="0" smtClean="0">
                <a:ea typeface="ＭＳ Ｐゴシック"/>
                <a:cs typeface="ＭＳ Ｐゴシック"/>
              </a:rPr>
              <a:t>  The </a:t>
            </a:r>
            <a:r>
              <a:rPr lang="en-US" b="1" dirty="0" smtClean="0">
                <a:ea typeface="ＭＳ Ｐゴシック"/>
                <a:cs typeface="ＭＳ Ｐゴシック"/>
              </a:rPr>
              <a:t>marginal value theorem</a:t>
            </a:r>
            <a:r>
              <a:rPr lang="en-US" dirty="0" smtClean="0">
                <a:ea typeface="ＭＳ Ｐゴシック"/>
                <a:cs typeface="ＭＳ Ｐゴシック"/>
              </a:rPr>
              <a:t> says that the optimal time for a lizard to leave a nest is precisely when the rate of capture at that nest slows down to the overall average rate of capture in the habitat for all nests. </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Forager has to catch enough prey so the overall average stays as high as possible.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Here, if the forager had travelled 2000 seconds to get to the patch, and had a capture rate as shown here, the best it could do, in terms of overall average for this patch type would be equal to a tangent line drawn from (-2000, 0).  Any other line that crossed the cumulative gain curve from that point would yield an average overall intake rate lower than the tangent line would yield (if it left sooner or stayed longer, it’s overall average would be lower).</a:t>
            </a:r>
          </a:p>
        </p:txBody>
      </p:sp>
      <p:sp>
        <p:nvSpPr>
          <p:cNvPr id="4" name="Slide Number Placeholder 3"/>
          <p:cNvSpPr>
            <a:spLocks noGrp="1"/>
          </p:cNvSpPr>
          <p:nvPr>
            <p:ph type="sldNum" sz="quarter" idx="5"/>
          </p:nvPr>
        </p:nvSpPr>
        <p:spPr/>
        <p:txBody>
          <a:bodyPr/>
          <a:lstStyle/>
          <a:p>
            <a:pPr>
              <a:defRPr/>
            </a:pPr>
            <a:fld id="{13B3543A-1822-46D7-936B-B61716D89569}"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BME 5.2. </a:t>
            </a:r>
            <a:r>
              <a:rPr lang="en-US" dirty="0" smtClean="0">
                <a:ea typeface="ＭＳ Ｐゴシック"/>
                <a:cs typeface="ＭＳ Ｐゴシック"/>
              </a:rPr>
              <a:t>Predicting foraging behavior and patch residence time using the marginal value theorem.  This shows maximum feeding rates with a travel time of 2000 seconds.  Patch residence times are predicted for each situation as the point where the accumulation curve and maximum feeding rate curve touch.</a:t>
            </a:r>
          </a:p>
          <a:p>
            <a:pPr>
              <a:defRPr/>
            </a:pPr>
            <a:r>
              <a:rPr lang="en-US" b="1" dirty="0" smtClean="0">
                <a:ea typeface="ＭＳ Ｐゴシック"/>
                <a:cs typeface="ＭＳ Ｐゴシック"/>
              </a:rPr>
              <a:t>Talking Points:</a:t>
            </a:r>
            <a:r>
              <a:rPr lang="en-US" dirty="0" smtClean="0">
                <a:ea typeface="ＭＳ Ｐゴシック"/>
                <a:cs typeface="ＭＳ Ｐゴシック"/>
              </a:rPr>
              <a:t>  Compare environments that have patches with different ant densities.  If patches have dense aggregations of ants, should a lizard leave earlier or stay later?</a:t>
            </a:r>
          </a:p>
          <a:p>
            <a:pPr marL="171450" indent="-171450">
              <a:buFont typeface="Arial" pitchFamily="34" charset="0"/>
              <a:buChar char="•"/>
              <a:defRPr/>
            </a:pPr>
            <a:r>
              <a:rPr lang="en-US" dirty="0" smtClean="0">
                <a:ea typeface="ＭＳ Ｐゴシック"/>
                <a:cs typeface="ＭＳ Ｐゴシック"/>
              </a:rPr>
              <a:t>Travel time reduces the overall average intake rate.  </a:t>
            </a:r>
          </a:p>
          <a:p>
            <a:pPr marL="171450" indent="-171450">
              <a:buFont typeface="Arial" pitchFamily="34" charset="0"/>
              <a:buChar char="•"/>
              <a:defRPr/>
            </a:pPr>
            <a:r>
              <a:rPr lang="en-US" dirty="0" smtClean="0">
                <a:ea typeface="ＭＳ Ｐゴシック"/>
                <a:cs typeface="ＭＳ Ｐゴシック"/>
              </a:rPr>
              <a:t>Marginal value theorem says that to keep overall average as high as possible, forager should stay at each nest until current capture rate decreases to the overall average rate for that patch type, but no longer.</a:t>
            </a:r>
          </a:p>
          <a:p>
            <a:pPr marL="171450" indent="-171450">
              <a:buFont typeface="Arial" pitchFamily="34" charset="0"/>
              <a:buChar char="•"/>
              <a:defRPr/>
            </a:pPr>
            <a:r>
              <a:rPr lang="en-US" dirty="0" smtClean="0">
                <a:ea typeface="ＭＳ Ｐゴシック"/>
                <a:cs typeface="ＭＳ Ｐゴシック"/>
              </a:rPr>
              <a:t>MVT predicts the optimal time for a forager to leave a patch based on its rate of feeding in a patch and its expectation of whether it could find more food by moving to another patch. </a:t>
            </a:r>
          </a:p>
          <a:p>
            <a:pPr marL="171450" indent="-171450">
              <a:buFont typeface="Arial" pitchFamily="34" charset="0"/>
              <a:buChar char="•"/>
              <a:defRPr/>
            </a:pPr>
            <a:r>
              <a:rPr lang="en-US" dirty="0" smtClean="0">
                <a:ea typeface="ＭＳ Ｐゴシック"/>
                <a:cs typeface="ＭＳ Ｐゴシック"/>
              </a:rPr>
              <a:t>The quality of a patch affects the optimal leaving time. </a:t>
            </a:r>
          </a:p>
          <a:p>
            <a:pPr marL="171450" indent="-171450">
              <a:buFont typeface="Arial" pitchFamily="34" charset="0"/>
              <a:buChar char="•"/>
              <a:defRPr/>
            </a:pPr>
            <a:r>
              <a:rPr lang="en-US" dirty="0" smtClean="0">
                <a:ea typeface="ＭＳ Ｐゴシック"/>
                <a:cs typeface="ＭＳ Ｐゴシック"/>
              </a:rPr>
              <a:t>If all patches were high quality, dense patches, lizards would do better by leaving each patch earlier than in an environment with less dense patches.  In environments where ants are sparse, lizards should stay longer in each patch.</a:t>
            </a:r>
          </a:p>
          <a:p>
            <a:pPr marL="171450" indent="-171450">
              <a:buFont typeface="Arial" pitchFamily="34" charset="0"/>
              <a:buChar char="•"/>
              <a:defRPr/>
            </a:pPr>
            <a:r>
              <a:rPr lang="en-US" dirty="0" smtClean="0">
                <a:ea typeface="ＭＳ Ｐゴシック"/>
                <a:cs typeface="ＭＳ Ｐゴシック"/>
              </a:rPr>
              <a:t>Note the overall average intake rate in dense patches is much steeper than the original or sparse patch environments.  Once the instantaneous rate hits that average, the forager should leave the patch.</a:t>
            </a:r>
          </a:p>
        </p:txBody>
      </p:sp>
      <p:sp>
        <p:nvSpPr>
          <p:cNvPr id="4" name="Slide Number Placeholder 3"/>
          <p:cNvSpPr>
            <a:spLocks noGrp="1"/>
          </p:cNvSpPr>
          <p:nvPr>
            <p:ph type="sldNum" sz="quarter" idx="5"/>
          </p:nvPr>
        </p:nvSpPr>
        <p:spPr/>
        <p:txBody>
          <a:bodyPr/>
          <a:lstStyle/>
          <a:p>
            <a:pPr>
              <a:defRPr/>
            </a:pPr>
            <a:fld id="{0E18187B-C493-4361-9B1E-DF1D42CBD37C}"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5.8  </a:t>
            </a:r>
            <a:r>
              <a:rPr lang="en-US" dirty="0" smtClean="0">
                <a:ea typeface="ＭＳ Ｐゴシック"/>
                <a:cs typeface="ＭＳ Ｐゴシック"/>
              </a:rPr>
              <a:t>Rate of departure for horned lizards leaving ant nests.</a:t>
            </a:r>
            <a:r>
              <a:rPr lang="en-US" b="1" dirty="0" smtClean="0">
                <a:ea typeface="ＭＳ Ｐゴシック"/>
                <a:cs typeface="ＭＳ Ｐゴシック"/>
              </a:rPr>
              <a:t>  </a:t>
            </a:r>
            <a:r>
              <a:rPr lang="en-US" dirty="0" smtClean="0">
                <a:ea typeface="ＭＳ Ｐゴシック"/>
                <a:cs typeface="ＭＳ Ｐゴシック"/>
              </a:rPr>
              <a:t>(a) The capture rate at the time of leaving a nest is compared to the average capture rate during foraging for each lizard.  (b) The individual capture rates at departure in “a” are averaged for each lizard and again plotted against the average capture rate.  </a:t>
            </a:r>
          </a:p>
          <a:p>
            <a:pPr>
              <a:defRPr/>
            </a:pPr>
            <a:r>
              <a:rPr lang="en-US" b="1" dirty="0" smtClean="0">
                <a:ea typeface="ＭＳ Ｐゴシック"/>
                <a:cs typeface="ＭＳ Ｐゴシック"/>
              </a:rPr>
              <a:t>Talking Points:</a:t>
            </a:r>
            <a:r>
              <a:rPr lang="en-US" dirty="0" smtClean="0">
                <a:ea typeface="ＭＳ Ｐゴシック"/>
                <a:cs typeface="ＭＳ Ｐゴシック"/>
              </a:rPr>
              <a:t>  </a:t>
            </a:r>
            <a:r>
              <a:rPr lang="en-US" dirty="0" smtClean="0"/>
              <a:t>For each forager, calculate overall habitat rate of energy intake as the mean mass of food consumed per 1,000 seconds. Plot </a:t>
            </a:r>
            <a:r>
              <a:rPr lang="en-US" b="1" dirty="0" smtClean="0"/>
              <a:t>on left </a:t>
            </a:r>
            <a:r>
              <a:rPr lang="en-US" dirty="0" smtClean="0"/>
              <a:t>shows consumption rate at departure for each lizard at each nest against that lizard’s overall habitat rate.</a:t>
            </a:r>
          </a:p>
          <a:p>
            <a:pPr marL="171450" indent="-171450">
              <a:buFont typeface="Arial" pitchFamily="34" charset="0"/>
              <a:buChar char="•"/>
              <a:defRPr/>
            </a:pPr>
            <a:r>
              <a:rPr lang="en-US" dirty="0" smtClean="0"/>
              <a:t>Some lizards left a nest for reasons unrelated to maximization of energy intake (open symbols). </a:t>
            </a:r>
          </a:p>
          <a:p>
            <a:pPr marL="171450" indent="-171450">
              <a:buFont typeface="Arial" pitchFamily="34" charset="0"/>
              <a:buChar char="•"/>
              <a:defRPr/>
            </a:pPr>
            <a:r>
              <a:rPr lang="en-US" dirty="0" smtClean="0"/>
              <a:t>Marginal value theorem predicts slope of line for rate at departure vs. overall habitat rate should be 1.  </a:t>
            </a:r>
          </a:p>
          <a:p>
            <a:pPr marL="171450" indent="-171450">
              <a:buFont typeface="Arial" pitchFamily="34" charset="0"/>
              <a:buChar char="•"/>
              <a:defRPr/>
            </a:pPr>
            <a:r>
              <a:rPr lang="en-US" dirty="0" smtClean="0"/>
              <a:t>Best fit line when considering all ant nest visits had a slope of 1.04. The higher slope for the full data set is explained by the fact that individual visits that were interrupted were included. A lizard forced to leave early would likely have a high foraging rate upon departure, which would shift values up on the y-axis and therefore increase the slope of the line.</a:t>
            </a:r>
          </a:p>
          <a:p>
            <a:pPr marL="171450" indent="-171450">
              <a:buFont typeface="Arial" pitchFamily="34" charset="0"/>
              <a:buChar char="•"/>
              <a:defRPr/>
            </a:pPr>
            <a:r>
              <a:rPr lang="en-US" dirty="0" smtClean="0"/>
              <a:t>For visits in which the lizard did not leave early due to heat or other factors, best fit line had a slope of 0.76.  This slope was not statistically different from 1. If travel time had been included in calculation, it would have shifted values on the x-axis to the left, which would have raised the slope of the best fit line.  Also, variation in the data caused by experimental error</a:t>
            </a:r>
          </a:p>
          <a:p>
            <a:pPr marL="171450" indent="-171450">
              <a:buFont typeface="Arial" pitchFamily="34" charset="0"/>
              <a:buChar char="•"/>
              <a:defRPr/>
            </a:pPr>
            <a:r>
              <a:rPr lang="en-US" dirty="0" smtClean="0"/>
              <a:t>Capture rate at time of departure for each lizard at each ant nest was approximately = overall average capture rate for that lizard, supporting MVT.</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F176D7CF-1135-44C1-9B79-DC92FB88A91E}" type="slidenum">
              <a:rPr lang="en-US" smtClean="0"/>
              <a:pPr eaLnBrk="1" hangingPunct="1"/>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5.8  </a:t>
            </a:r>
            <a:r>
              <a:rPr lang="en-US" dirty="0" smtClean="0">
                <a:ea typeface="ＭＳ Ｐゴシック"/>
                <a:cs typeface="ＭＳ Ｐゴシック"/>
              </a:rPr>
              <a:t>Rate of departure for horned lizards leaving ant nests.</a:t>
            </a:r>
            <a:r>
              <a:rPr lang="en-US" b="1" dirty="0" smtClean="0">
                <a:ea typeface="ＭＳ Ｐゴシック"/>
                <a:cs typeface="ＭＳ Ｐゴシック"/>
              </a:rPr>
              <a:t>  </a:t>
            </a:r>
            <a:r>
              <a:rPr lang="en-US" dirty="0" smtClean="0">
                <a:ea typeface="ＭＳ Ｐゴシック"/>
                <a:cs typeface="ＭＳ Ｐゴシック"/>
              </a:rPr>
              <a:t>(a) The capture rate at the time of leaving a nest is compared to the average capture rate during foraging for each lizard.  (b) The individual capture rates at departure in “a” are averaged for each lizard and again plotted against the average capture rate.  </a:t>
            </a:r>
          </a:p>
          <a:p>
            <a:pPr>
              <a:defRPr/>
            </a:pPr>
            <a:r>
              <a:rPr lang="en-US" b="1" dirty="0" smtClean="0">
                <a:ea typeface="ＭＳ Ｐゴシック"/>
                <a:cs typeface="ＭＳ Ｐゴシック"/>
              </a:rPr>
              <a:t>Talking Points:</a:t>
            </a:r>
            <a:r>
              <a:rPr lang="en-US" dirty="0" smtClean="0">
                <a:ea typeface="ＭＳ Ｐゴシック"/>
                <a:cs typeface="ＭＳ Ｐゴシック"/>
              </a:rPr>
              <a:t>  </a:t>
            </a:r>
            <a:r>
              <a:rPr lang="en-US" dirty="0" smtClean="0"/>
              <a:t>For each forager, calculate overall habitat rate of energy intake as the mean mass of food consumed per 1,000 seconds. </a:t>
            </a:r>
          </a:p>
          <a:p>
            <a:pPr marL="171450" indent="-171450">
              <a:buFont typeface="Arial" pitchFamily="34" charset="0"/>
              <a:buChar char="•"/>
              <a:defRPr/>
            </a:pPr>
            <a:r>
              <a:rPr lang="en-US" dirty="0" smtClean="0"/>
              <a:t>Figure on right shows average consumption rate at the time of departure for all ant nest visits for each lizard in which the lizard did not leave the nest early for reasons unrelated to energy maximization vs. the overall habitat rate of consumption for each lizard.  </a:t>
            </a:r>
          </a:p>
          <a:p>
            <a:pPr marL="171450" indent="-171450">
              <a:buFont typeface="Arial" pitchFamily="34" charset="0"/>
              <a:buChar char="•"/>
              <a:defRPr/>
            </a:pPr>
            <a:r>
              <a:rPr lang="en-US" dirty="0" smtClean="0"/>
              <a:t>The best fit line for those eight lizards had a slope of 0.84.  also not different from slope of 1.</a:t>
            </a:r>
          </a:p>
          <a:p>
            <a:pPr marL="171450" indent="-171450">
              <a:buFont typeface="Arial" pitchFamily="34" charset="0"/>
              <a:buChar char="•"/>
              <a:defRPr/>
            </a:pPr>
            <a:r>
              <a:rPr lang="en-US" dirty="0" smtClean="0"/>
              <a:t>Capture rate at time of departure for each lizard at each ant nest was approximately = overall average capture rate for that lizard, supporting MVT.</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9178E5D1-7B6E-40AA-98C9-760723D48B4C}" type="slidenum">
              <a:rPr lang="en-US" smtClean="0"/>
              <a:pPr eaLnBrk="1" hangingPunct="1"/>
              <a:t>35</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5.8  </a:t>
            </a:r>
            <a:r>
              <a:rPr lang="en-US" dirty="0" smtClean="0">
                <a:ea typeface="ＭＳ Ｐゴシック"/>
                <a:cs typeface="ＭＳ Ｐゴシック"/>
              </a:rPr>
              <a:t>Rate of departure for horned lizards leaving ant nests.</a:t>
            </a:r>
            <a:r>
              <a:rPr lang="en-US" b="1" dirty="0" smtClean="0">
                <a:ea typeface="ＭＳ Ｐゴシック"/>
                <a:cs typeface="ＭＳ Ｐゴシック"/>
              </a:rPr>
              <a:t>  </a:t>
            </a:r>
            <a:r>
              <a:rPr lang="en-US" dirty="0" smtClean="0">
                <a:ea typeface="ＭＳ Ｐゴシック"/>
                <a:cs typeface="ＭＳ Ｐゴシック"/>
              </a:rPr>
              <a:t>(a) The capture rate at the time of leaving a nest is compared to the average capture rate during foraging for each lizard.  (b) The individual capture rates at departure in “a” are averaged for each lizard and again plotted against the average capture rate.  </a:t>
            </a:r>
          </a:p>
          <a:p>
            <a:pPr>
              <a:defRPr/>
            </a:pPr>
            <a:r>
              <a:rPr lang="en-US" b="1" dirty="0" smtClean="0">
                <a:ea typeface="ＭＳ Ｐゴシック"/>
                <a:cs typeface="ＭＳ Ｐゴシック"/>
              </a:rPr>
              <a:t>Talking Points:</a:t>
            </a:r>
            <a:r>
              <a:rPr lang="en-US" dirty="0" smtClean="0">
                <a:ea typeface="ＭＳ Ｐゴシック"/>
                <a:cs typeface="ＭＳ Ｐゴシック"/>
              </a:rPr>
              <a:t>  </a:t>
            </a:r>
            <a:r>
              <a:rPr lang="en-US" dirty="0" smtClean="0"/>
              <a:t>For each forager, calculate overall habitat rate of energy intake as the mean mass of food consumed per 1,000 seconds. Plot </a:t>
            </a:r>
            <a:r>
              <a:rPr lang="en-US" b="1" dirty="0" smtClean="0"/>
              <a:t>on left </a:t>
            </a:r>
            <a:r>
              <a:rPr lang="en-US" dirty="0" smtClean="0"/>
              <a:t>shows consumption rate at departure for each lizard at each nest against that lizard’s overall habitat rate.</a:t>
            </a:r>
          </a:p>
          <a:p>
            <a:pPr marL="171450" indent="-171450">
              <a:buFont typeface="Arial" pitchFamily="34" charset="0"/>
              <a:buChar char="•"/>
              <a:defRPr/>
            </a:pPr>
            <a:r>
              <a:rPr lang="en-US" dirty="0" smtClean="0"/>
              <a:t>Some lizards left a nest for reasons unrelated to maximization of energy intake (open symbols). </a:t>
            </a:r>
          </a:p>
          <a:p>
            <a:pPr marL="171450" indent="-171450">
              <a:buFont typeface="Arial" pitchFamily="34" charset="0"/>
              <a:buChar char="•"/>
              <a:defRPr/>
            </a:pPr>
            <a:r>
              <a:rPr lang="en-US" dirty="0" smtClean="0"/>
              <a:t>Marginal value theorem predicts slope of line for rate at departure vs. overall habitat rate should be 1.  </a:t>
            </a:r>
          </a:p>
          <a:p>
            <a:pPr marL="171450" indent="-171450">
              <a:buFont typeface="Arial" pitchFamily="34" charset="0"/>
              <a:buChar char="•"/>
              <a:defRPr/>
            </a:pPr>
            <a:r>
              <a:rPr lang="en-US" dirty="0" smtClean="0"/>
              <a:t>Best fit line when considering all ant nest visits had a slope of 1.04. The higher slope for the full data set is explained by the fact that individual visits that were interrupted were included. A lizard forced to leave early would likely have a high foraging rate upon departure, which would shift values up on the y-axis and therefore increase the slope of the line.</a:t>
            </a:r>
          </a:p>
          <a:p>
            <a:pPr marL="171450" indent="-171450">
              <a:buFont typeface="Arial" pitchFamily="34" charset="0"/>
              <a:buChar char="•"/>
              <a:defRPr/>
            </a:pPr>
            <a:r>
              <a:rPr lang="en-US" dirty="0" smtClean="0"/>
              <a:t>For visits in which the lizard did not leave early due to heat or other factors, best fit line had a slope of 0.76.  This slope was not statistically different from 1. If travel time had been included in calculation, it would have shifted values on the x-axis to the left, which would have raised the slope of the best fit line.  Also, variation in the data caused by experimental error</a:t>
            </a:r>
          </a:p>
          <a:p>
            <a:pPr marL="171450" indent="-171450">
              <a:buFont typeface="Arial" pitchFamily="34" charset="0"/>
              <a:buChar char="•"/>
              <a:defRPr/>
            </a:pPr>
            <a:r>
              <a:rPr lang="en-US" dirty="0" smtClean="0"/>
              <a:t>Figure on right shows average consumption rate at the time of departure for all ant nest visits for each lizard in which the lizard did not leave the nest early for reasons unrelated to energy maximization vs. the overall habitat rate of consumption for each lizard.  Provides</a:t>
            </a:r>
            <a:r>
              <a:rPr lang="en-US" baseline="0" dirty="0" smtClean="0"/>
              <a:t> average response for population of lizards without artificially increasing sample size.</a:t>
            </a:r>
            <a:endParaRPr lang="en-US" dirty="0" smtClean="0"/>
          </a:p>
          <a:p>
            <a:pPr marL="171450" indent="-171450">
              <a:buFont typeface="Arial" pitchFamily="34" charset="0"/>
              <a:buChar char="•"/>
              <a:defRPr/>
            </a:pPr>
            <a:r>
              <a:rPr lang="en-US" dirty="0" smtClean="0"/>
              <a:t>The best fit line for those eight lizards had a slope of 0.84.  also not different from slope of 1.</a:t>
            </a:r>
          </a:p>
          <a:p>
            <a:pPr marL="171450" indent="-171450">
              <a:buFont typeface="Arial" pitchFamily="34" charset="0"/>
              <a:buChar char="•"/>
              <a:defRPr/>
            </a:pPr>
            <a:r>
              <a:rPr lang="en-US" dirty="0" smtClean="0"/>
              <a:t>Capture rate at time of departure for each lizard at each ant nest was approximately = overall average capture rate for that lizard, supporting MVT.</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915E1230-DD8B-47F8-B371-9B0540DB13E4}" type="slidenum">
              <a:rPr lang="en-US" smtClean="0"/>
              <a:pPr eaLnBrk="1" hangingPunct="1"/>
              <a:t>36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ffectLst/>
              </a:rPr>
              <a:t>Figure 5.9</a:t>
            </a:r>
            <a:r>
              <a:rPr lang="en-US" dirty="0" smtClean="0">
                <a:effectLst/>
              </a:rPr>
              <a:t>  Measurements of soil nitrate over space and time.  Mean nitrate concentrations in the four 1 m</a:t>
            </a:r>
            <a:r>
              <a:rPr lang="en-US" baseline="30000" dirty="0" smtClean="0">
                <a:effectLst/>
              </a:rPr>
              <a:t>2</a:t>
            </a:r>
            <a:r>
              <a:rPr lang="en-US" dirty="0" smtClean="0">
                <a:effectLst/>
              </a:rPr>
              <a:t> plots (a) and mean nitrate in three 20 cm</a:t>
            </a:r>
            <a:r>
              <a:rPr lang="en-US" baseline="30000" dirty="0" smtClean="0">
                <a:effectLst/>
              </a:rPr>
              <a:t>2</a:t>
            </a:r>
            <a:r>
              <a:rPr lang="en-US" dirty="0" smtClean="0">
                <a:effectLst/>
              </a:rPr>
              <a:t> plots (b).  Error bars indicate </a:t>
            </a:r>
            <a:r>
              <a:rPr lang="en-US" u="sng" dirty="0" smtClean="0">
                <a:effectLst/>
              </a:rPr>
              <a:t>+</a:t>
            </a:r>
            <a:r>
              <a:rPr lang="en-US" dirty="0" smtClean="0">
                <a:effectLst/>
              </a:rPr>
              <a:t> 1 standard error within each plot. An asterisk indicates months where there were statistically significant differences among the plots.</a:t>
            </a:r>
          </a:p>
          <a:p>
            <a:r>
              <a:rPr lang="en-US" b="1" dirty="0" smtClean="0">
                <a:ea typeface="ＭＳ Ｐゴシック"/>
                <a:cs typeface="ＭＳ Ｐゴシック"/>
              </a:rPr>
              <a:t>Talking Points:</a:t>
            </a:r>
            <a:r>
              <a:rPr lang="en-US" dirty="0" smtClean="0">
                <a:ea typeface="ＭＳ Ｐゴシック"/>
                <a:cs typeface="ＭＳ Ｐゴシック"/>
              </a:rPr>
              <a:t>  Soil cores from four 1 square meter plots 2 meters apart were sampled monthly for a year.  </a:t>
            </a:r>
            <a:r>
              <a:rPr lang="en-US" b="1" dirty="0" smtClean="0">
                <a:ea typeface="ＭＳ Ｐゴシック"/>
                <a:cs typeface="ＭＳ Ｐゴシック"/>
              </a:rPr>
              <a:t>Ammonium</a:t>
            </a:r>
            <a:r>
              <a:rPr lang="en-US" dirty="0" smtClean="0">
                <a:ea typeface="ＭＳ Ｐゴシック"/>
                <a:cs typeface="ＭＳ Ｐゴシック"/>
              </a:rPr>
              <a:t> (NH</a:t>
            </a:r>
            <a:r>
              <a:rPr lang="en-US" baseline="-25000" dirty="0" smtClean="0">
                <a:ea typeface="ＭＳ Ｐゴシック"/>
                <a:cs typeface="ＭＳ Ｐゴシック"/>
              </a:rPr>
              <a:t>4</a:t>
            </a:r>
            <a:r>
              <a:rPr lang="en-US" baseline="30000" dirty="0" smtClean="0">
                <a:ea typeface="ＭＳ Ｐゴシック"/>
                <a:cs typeface="ＭＳ Ｐゴシック"/>
              </a:rPr>
              <a:t>+</a:t>
            </a:r>
            <a:r>
              <a:rPr lang="en-US" dirty="0" smtClean="0">
                <a:ea typeface="ＭＳ Ｐゴシック"/>
                <a:cs typeface="ＭＳ Ｐゴシック"/>
              </a:rPr>
              <a:t>), </a:t>
            </a:r>
            <a:r>
              <a:rPr lang="en-US" b="1" dirty="0" smtClean="0">
                <a:ea typeface="ＭＳ Ｐゴシック"/>
                <a:cs typeface="ＭＳ Ｐゴシック"/>
              </a:rPr>
              <a:t>nitrate</a:t>
            </a:r>
            <a:r>
              <a:rPr lang="en-US" dirty="0" smtClean="0">
                <a:ea typeface="ＭＳ Ｐゴシック"/>
                <a:cs typeface="ＭＳ Ｐゴシック"/>
              </a:rPr>
              <a:t> (NO</a:t>
            </a:r>
            <a:r>
              <a:rPr lang="en-US" baseline="-25000" dirty="0" smtClean="0">
                <a:ea typeface="ＭＳ Ｐゴシック"/>
                <a:cs typeface="ＭＳ Ｐゴシック"/>
              </a:rPr>
              <a:t>3</a:t>
            </a:r>
            <a:r>
              <a:rPr lang="en-US" baseline="30000" dirty="0" smtClean="0">
                <a:ea typeface="ＭＳ Ｐゴシック"/>
                <a:cs typeface="ＭＳ Ｐゴシック"/>
              </a:rPr>
              <a:t>-</a:t>
            </a:r>
            <a:r>
              <a:rPr lang="en-US" dirty="0" smtClean="0">
                <a:ea typeface="ＭＳ Ｐゴシック"/>
                <a:cs typeface="ＭＳ Ｐゴシック"/>
              </a:rPr>
              <a:t>), and </a:t>
            </a:r>
            <a:r>
              <a:rPr lang="en-US" b="1" dirty="0" smtClean="0">
                <a:ea typeface="ＭＳ Ｐゴシック"/>
                <a:cs typeface="ＭＳ Ｐゴシック"/>
              </a:rPr>
              <a:t>phosphate</a:t>
            </a:r>
            <a:r>
              <a:rPr lang="en-US" dirty="0" smtClean="0">
                <a:ea typeface="ＭＳ Ｐゴシック"/>
                <a:cs typeface="ＭＳ Ｐゴシック"/>
              </a:rPr>
              <a:t> (PO</a:t>
            </a:r>
            <a:r>
              <a:rPr lang="en-US" baseline="-25000" dirty="0" smtClean="0">
                <a:ea typeface="ＭＳ Ｐゴシック"/>
                <a:cs typeface="ＭＳ Ｐゴシック"/>
              </a:rPr>
              <a:t>4</a:t>
            </a:r>
            <a:r>
              <a:rPr lang="en-US" baseline="30000" dirty="0" smtClean="0">
                <a:ea typeface="ＭＳ Ｐゴシック"/>
                <a:cs typeface="ＭＳ Ｐゴシック"/>
              </a:rPr>
              <a:t>3-</a:t>
            </a:r>
            <a:r>
              <a:rPr lang="en-US" dirty="0" smtClean="0">
                <a:ea typeface="ＭＳ Ｐゴシック"/>
                <a:cs typeface="ＭＳ Ｐゴシック"/>
              </a:rPr>
              <a:t>) were analyzed (a, b, c).</a:t>
            </a:r>
          </a:p>
          <a:p>
            <a:r>
              <a:rPr lang="en-US" dirty="0" smtClean="0">
                <a:ea typeface="ＭＳ Ｐゴシック"/>
                <a:cs typeface="ＭＳ Ｐゴシック"/>
              </a:rPr>
              <a:t>Smaller 20 cm</a:t>
            </a:r>
            <a:r>
              <a:rPr lang="en-US" baseline="30000" dirty="0" smtClean="0">
                <a:ea typeface="ＭＳ Ｐゴシック"/>
                <a:cs typeface="ＭＳ Ｐゴシック"/>
              </a:rPr>
              <a:t>2</a:t>
            </a:r>
            <a:r>
              <a:rPr lang="en-US" dirty="0" smtClean="0">
                <a:ea typeface="ＭＳ Ｐゴシック"/>
                <a:cs typeface="ＭＳ Ｐゴシック"/>
              </a:rPr>
              <a:t> plots were analyzed for a shorter period of time (d and e).  </a:t>
            </a:r>
          </a:p>
          <a:p>
            <a:r>
              <a:rPr lang="en-US" dirty="0" smtClean="0">
                <a:ea typeface="ＭＳ Ｐゴシック"/>
                <a:cs typeface="ＭＳ Ｐゴシック"/>
              </a:rPr>
              <a:t>Nutrients such as nitrogen and phosphorus can enter soil with the rain, when an animal urinates or defecates, or when an organism dies and decays. </a:t>
            </a:r>
          </a:p>
          <a:p>
            <a:r>
              <a:rPr lang="en-US" dirty="0" smtClean="0">
                <a:ea typeface="ＭＳ Ｐゴシック"/>
                <a:cs typeface="ＭＳ Ｐゴシック"/>
              </a:rPr>
              <a:t>A decaying carcass causes soil nutrient variation in one spot over time.  Two meters away, there may be no carcass; patches of high nutrients may result.  </a:t>
            </a:r>
          </a:p>
          <a:p>
            <a:r>
              <a:rPr lang="en-US" dirty="0" smtClean="0">
                <a:ea typeface="ＭＳ Ｐゴシック"/>
                <a:cs typeface="ＭＳ Ｐゴシック"/>
              </a:rPr>
              <a:t>Variation in nutrients exists over time and space.</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A69A3206-5DED-49B9-922D-241051811631}" type="slidenum">
              <a:rPr lang="en-US" smtClean="0"/>
              <a:pPr eaLnBrk="1" hangingPunct="1"/>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Figure 5.10  </a:t>
            </a:r>
            <a:r>
              <a:rPr lang="en-US" smtClean="0">
                <a:ea typeface="ＭＳ Ｐゴシック"/>
                <a:cs typeface="ＭＳ Ｐゴシック"/>
              </a:rPr>
              <a:t>Drawings of rectangular pots used to test responses of roots to patches of nutrient rich soil. Lengths of patches are shown in centimeters.  </a:t>
            </a:r>
          </a:p>
          <a:p>
            <a:r>
              <a:rPr lang="en-US" b="1" smtClean="0">
                <a:ea typeface="ＭＳ Ｐゴシック"/>
                <a:cs typeface="ＭＳ Ｐゴシック"/>
              </a:rPr>
              <a:t>Talking Points:  </a:t>
            </a:r>
            <a:r>
              <a:rPr lang="en-US" smtClean="0">
                <a:ea typeface="ＭＳ Ｐゴシック"/>
                <a:cs typeface="ＭＳ Ｐゴシック"/>
              </a:rPr>
              <a:t>Offspring of seven plant species transplanted to center section of pots (20 cm x 5 cm x 4 cm)</a:t>
            </a:r>
            <a:r>
              <a:rPr lang="en-US" b="1" smtClean="0">
                <a:ea typeface="ＭＳ Ｐゴシック"/>
                <a:cs typeface="ＭＳ Ｐゴシック"/>
              </a:rPr>
              <a:t>.</a:t>
            </a:r>
          </a:p>
          <a:p>
            <a:r>
              <a:rPr lang="en-US" smtClean="0">
                <a:ea typeface="ＭＳ Ｐゴシック"/>
                <a:cs typeface="ＭＳ Ｐゴシック"/>
              </a:rPr>
              <a:t>Pots were subdivided by netting to establish patches; allowed roots to grow through, but no soil mixing.  </a:t>
            </a:r>
          </a:p>
          <a:p>
            <a:r>
              <a:rPr lang="en-US" smtClean="0">
                <a:ea typeface="ＭＳ Ｐゴシック"/>
                <a:cs typeface="ＭＳ Ｐゴシック"/>
              </a:rPr>
              <a:t>Each pot had a nutrient-enriched treatment patch on one side of center section (brown shading) and non-enriched control patch.  </a:t>
            </a:r>
          </a:p>
          <a:p>
            <a:r>
              <a:rPr lang="en-US" smtClean="0">
                <a:ea typeface="ＭＳ Ｐゴシック"/>
                <a:cs typeface="ＭＳ Ｐゴシック"/>
              </a:rPr>
              <a:t>Small (2 cm), medium (3.5 cm), and large (8 cm) nutrient-enriched patches were tested.  </a:t>
            </a:r>
          </a:p>
          <a:p>
            <a:r>
              <a:rPr lang="en-US" smtClean="0">
                <a:ea typeface="ＭＳ Ｐゴシック"/>
                <a:cs typeface="ＭＳ Ｐゴシック"/>
              </a:rPr>
              <a:t>Non-enriched areas and areas outside the testing zone (beige and tan areas) filled with sand.</a:t>
            </a:r>
          </a:p>
          <a:p>
            <a:r>
              <a:rPr lang="en-US" smtClean="0">
                <a:ea typeface="ＭＳ Ｐゴシック"/>
                <a:cs typeface="ＭＳ Ｐゴシック"/>
              </a:rPr>
              <a:t>Nutrient-enriched areas were filled with: 100% soil or 50% soil/50% sand.  </a:t>
            </a:r>
          </a:p>
          <a:p>
            <a:r>
              <a:rPr lang="en-US" smtClean="0">
                <a:ea typeface="ＭＳ Ｐゴシック"/>
                <a:cs typeface="ＭＳ Ｐゴシック"/>
              </a:rPr>
              <a:t>Concentrations of ammonium, nitrate, and phosphorus determined (Table 5.3).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F6EF3C27-132F-46EA-9A4D-F66B35571536}" type="slidenum">
              <a:rPr lang="en-US" smtClean="0"/>
              <a:pPr eaLnBrk="1" hangingPunct="1"/>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Table 5.3.</a:t>
            </a:r>
            <a:r>
              <a:rPr lang="en-US" smtClean="0">
                <a:ea typeface="ＭＳ Ｐゴシック"/>
                <a:cs typeface="ＭＳ Ｐゴシック"/>
              </a:rPr>
              <a:t> Nutrient levels in the three soil treatments.  </a:t>
            </a:r>
          </a:p>
          <a:p>
            <a:r>
              <a:rPr lang="en-US" b="1" smtClean="0">
                <a:ea typeface="ＭＳ Ｐゴシック"/>
                <a:cs typeface="ＭＳ Ｐゴシック"/>
              </a:rPr>
              <a:t>Talking Points:</a:t>
            </a:r>
            <a:r>
              <a:rPr lang="en-US" smtClean="0">
                <a:ea typeface="ＭＳ Ｐゴシック"/>
                <a:cs typeface="ＭＳ Ｐゴシック"/>
              </a:rPr>
              <a:t>  Levels of the three nutrients vary quite a bit between control and two treatments.  </a:t>
            </a:r>
          </a:p>
          <a:p>
            <a:r>
              <a:rPr lang="en-US" smtClean="0">
                <a:ea typeface="ＭＳ Ｐゴシック"/>
                <a:cs typeface="ＭＳ Ｐゴシック"/>
              </a:rPr>
              <a:t>As expected, they are very low in sand, and then each is about half in the 50% soil treatment as it is in the 100% soil treatment.</a:t>
            </a:r>
          </a:p>
        </p:txBody>
      </p:sp>
      <p:sp>
        <p:nvSpPr>
          <p:cNvPr id="4" name="Slide Number Placeholder 3"/>
          <p:cNvSpPr>
            <a:spLocks noGrp="1"/>
          </p:cNvSpPr>
          <p:nvPr>
            <p:ph type="sldNum" sz="quarter" idx="5"/>
          </p:nvPr>
        </p:nvSpPr>
        <p:spPr/>
        <p:txBody>
          <a:bodyPr/>
          <a:lstStyle/>
          <a:p>
            <a:pPr>
              <a:defRPr/>
            </a:pPr>
            <a:fld id="{696F85EE-9FF9-4B72-92AB-920B84E63290}"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a:cs typeface="ＭＳ Ｐゴシック"/>
              </a:rPr>
              <a:t>Figure 5.11</a:t>
            </a:r>
            <a:r>
              <a:rPr lang="en-US" smtClean="0">
                <a:ea typeface="ＭＳ Ｐゴシック"/>
                <a:cs typeface="ＭＳ Ｐゴシック"/>
              </a:rPr>
              <a:t>  Root responses of seven plant species to two nutrient enrichment treatments.  (a) Mean proportion of biomass made up of roots for plants subjected to the low (50%) and high (100%) enriched soil treatments relative to the control.  (b) Mean responses to nutrient-enrichment levels, expressed as the difference in root density (km * m</a:t>
            </a:r>
            <a:r>
              <a:rPr lang="en-US" baseline="30000" smtClean="0">
                <a:ea typeface="ＭＳ Ｐゴシック"/>
                <a:cs typeface="ＭＳ Ｐゴシック"/>
              </a:rPr>
              <a:t>-3</a:t>
            </a:r>
            <a:r>
              <a:rPr lang="en-US" smtClean="0">
                <a:ea typeface="ＭＳ Ｐゴシック"/>
                <a:cs typeface="ＭＳ Ｐゴシック"/>
              </a:rPr>
              <a:t>) between enriched and control patches.  Error bars represent </a:t>
            </a:r>
            <a:r>
              <a:rPr lang="en-US" u="sng" smtClean="0">
                <a:ea typeface="ＭＳ Ｐゴシック"/>
                <a:cs typeface="ＭＳ Ｐゴシック"/>
              </a:rPr>
              <a:t>+</a:t>
            </a:r>
            <a:r>
              <a:rPr lang="en-US" smtClean="0">
                <a:ea typeface="ＭＳ Ｐゴシック"/>
                <a:cs typeface="ＭＳ Ｐゴシック"/>
              </a:rPr>
              <a:t> 1 standard error.</a:t>
            </a:r>
          </a:p>
          <a:p>
            <a:r>
              <a:rPr lang="en-US" b="1" smtClean="0">
                <a:ea typeface="ＭＳ Ｐゴシック"/>
                <a:cs typeface="ＭＳ Ｐゴシック"/>
              </a:rPr>
              <a:t>Talking Points:</a:t>
            </a:r>
            <a:r>
              <a:rPr lang="en-US" smtClean="0">
                <a:ea typeface="ＭＳ Ｐゴシック"/>
                <a:cs typeface="ＭＳ Ｐゴシック"/>
              </a:rPr>
              <a:t>  Each value is average over 12 plants (four pots in each of three different patch sizes). 7 species tested.</a:t>
            </a:r>
          </a:p>
          <a:p>
            <a:r>
              <a:rPr lang="en-US" smtClean="0">
                <a:ea typeface="ＭＳ Ｐゴシック"/>
                <a:cs typeface="ＭＳ Ｐゴシック"/>
              </a:rPr>
              <a:t>Root biomass relative to total plant biomass was determined. </a:t>
            </a:r>
          </a:p>
          <a:p>
            <a:r>
              <a:rPr lang="en-US" smtClean="0">
                <a:ea typeface="ＭＳ Ｐゴシック"/>
                <a:cs typeface="ＭＳ Ｐゴシック"/>
              </a:rPr>
              <a:t>Total root length in each section was analyzed, and was divided by volume of the section to find root length </a:t>
            </a:r>
            <a:r>
              <a:rPr lang="en-US" b="1" smtClean="0">
                <a:ea typeface="ＭＳ Ｐゴシック"/>
                <a:cs typeface="ＭＳ Ｐゴシック"/>
              </a:rPr>
              <a:t>density</a:t>
            </a:r>
            <a:r>
              <a:rPr lang="en-US" smtClean="0">
                <a:ea typeface="ＭＳ Ｐゴシック"/>
                <a:cs typeface="ＭＳ Ｐゴシック"/>
              </a:rPr>
              <a:t>.  </a:t>
            </a:r>
          </a:p>
          <a:p>
            <a:r>
              <a:rPr lang="en-US" i="1" smtClean="0">
                <a:ea typeface="ＭＳ Ｐゴシック"/>
                <a:cs typeface="ＭＳ Ｐゴシック"/>
              </a:rPr>
              <a:t>Response</a:t>
            </a:r>
            <a:r>
              <a:rPr lang="en-US" smtClean="0">
                <a:ea typeface="ＭＳ Ｐゴシック"/>
                <a:cs typeface="ＭＳ Ｐゴシック"/>
              </a:rPr>
              <a:t> of plant is difference between root length density in treatment patch and density in control (non-enriched) patch.</a:t>
            </a:r>
            <a:endParaRPr lang="en-US" b="1" smtClean="0">
              <a:ea typeface="ＭＳ Ｐゴシック"/>
              <a:cs typeface="ＭＳ Ｐゴシック"/>
            </a:endParaRPr>
          </a:p>
          <a:p>
            <a:r>
              <a:rPr lang="en-US" b="1" smtClean="0">
                <a:ea typeface="ＭＳ Ｐゴシック"/>
                <a:cs typeface="ＭＳ Ｐゴシック"/>
              </a:rPr>
              <a:t>a. </a:t>
            </a:r>
            <a:r>
              <a:rPr lang="en-US" smtClean="0">
                <a:ea typeface="ＭＳ Ｐゴシック"/>
                <a:cs typeface="ＭＳ Ｐゴシック"/>
              </a:rPr>
              <a:t>Plants respond to [low nutrient] by growing a higher fraction of total biomass as roots; to maximize nutrient acquisition. In high nutrient soils, plants do not have to allocate as much growth to roots; nutrients are easy to capture. </a:t>
            </a:r>
            <a:endParaRPr lang="en-US" b="1" smtClean="0">
              <a:ea typeface="ＭＳ Ｐゴシック"/>
              <a:cs typeface="ＭＳ Ｐゴシック"/>
            </a:endParaRPr>
          </a:p>
          <a:p>
            <a:r>
              <a:rPr lang="en-US" b="1" smtClean="0">
                <a:ea typeface="ＭＳ Ｐゴシック"/>
                <a:cs typeface="ＭＳ Ｐゴシック"/>
              </a:rPr>
              <a:t>b.  </a:t>
            </a:r>
            <a:r>
              <a:rPr lang="en-US" smtClean="0">
                <a:ea typeface="ＭＳ Ｐゴシック"/>
                <a:cs typeface="ＭＳ Ｐゴシック"/>
              </a:rPr>
              <a:t>Species 2-5 had an increased response to higher nutrient concentrations.  Even if there is a lower proportion of biomass as roots in the high nutrient soil, as indicated by 5.11a, the roots are denser for most species in nutrient-enriched patches, relative to controls (see also 5.12a).  Response to enrichment is not the same for every species of plant. Some plants responded more to high nutrient-enriched soil, others responded equally to enrichment relative to control.</a:t>
            </a:r>
          </a:p>
        </p:txBody>
      </p:sp>
      <p:sp>
        <p:nvSpPr>
          <p:cNvPr id="4" name="Slide Number Placeholder 3"/>
          <p:cNvSpPr>
            <a:spLocks noGrp="1"/>
          </p:cNvSpPr>
          <p:nvPr>
            <p:ph type="sldNum" sz="quarter" idx="5"/>
          </p:nvPr>
        </p:nvSpPr>
        <p:spPr/>
        <p:txBody>
          <a:bodyPr/>
          <a:lstStyle/>
          <a:p>
            <a:pPr>
              <a:defRPr/>
            </a:pPr>
            <a:fld id="{8781AA7F-9999-4EA3-A724-8B1464DD7A92}"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5.3</a:t>
            </a:r>
            <a:r>
              <a:rPr lang="en-US" dirty="0" smtClean="0">
                <a:ea typeface="ＭＳ Ｐゴシック"/>
                <a:cs typeface="ＭＳ Ｐゴシック"/>
              </a:rPr>
              <a:t> Responses of flying southern and tawny mole crickets to broadcast recordings of male calls.  Black bars indicate crickets captured in traps broadcasting male calls of the same species; white bars indicate crickets captured in traps broadcasting male calls of the other species.  Numbers above bars indicate numbers of individuals trapped. Bar height indicates percentage in each trap, by gender and species. </a:t>
            </a:r>
          </a:p>
          <a:p>
            <a:r>
              <a:rPr lang="en-US" b="1" dirty="0" smtClean="0">
                <a:ea typeface="ＭＳ Ｐゴシック"/>
                <a:cs typeface="ＭＳ Ｐゴシック"/>
              </a:rPr>
              <a:t>Talking Points: </a:t>
            </a:r>
            <a:r>
              <a:rPr lang="en-US" dirty="0" smtClean="0">
                <a:ea typeface="ＭＳ Ｐゴシック"/>
                <a:cs typeface="ＭＳ Ｐゴシック"/>
              </a:rPr>
              <a:t>Make a note</a:t>
            </a:r>
            <a:r>
              <a:rPr lang="en-US" baseline="0" dirty="0" smtClean="0">
                <a:ea typeface="ＭＳ Ｐゴシック"/>
                <a:cs typeface="ＭＳ Ｐゴシック"/>
              </a:rPr>
              <a:t> that the numbers above the bars indicate sample sizes and percentages are based on total numbers of each sex/species combination caught.  36 + 9 male southern mole crickets = 45 total, 80% at southern mole cricket calling stations and 20% at tawny mole cricket calling stations.  Fewer males than females of either species were caught.</a:t>
            </a:r>
            <a:endParaRPr lang="en-US" dirty="0" smtClean="0">
              <a:ea typeface="ＭＳ Ｐゴシック"/>
              <a:cs typeface="ＭＳ Ｐゴシック"/>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54BFD7B3-9764-404D-A9E0-5B3FCFEB4F2F}" type="slidenum">
              <a:rPr lang="en-US" smtClean="0"/>
              <a:pPr eaLnBrk="1" hangingPunct="1"/>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ffectLst/>
              </a:rPr>
              <a:t>Figure 5.12  </a:t>
            </a:r>
            <a:r>
              <a:rPr lang="en-US" dirty="0" smtClean="0">
                <a:effectLst/>
              </a:rPr>
              <a:t>Root responses to size of nutrient-enriched patches for 3 plant species. (a)</a:t>
            </a:r>
            <a:r>
              <a:rPr lang="en-US" b="1" dirty="0" smtClean="0">
                <a:effectLst/>
              </a:rPr>
              <a:t> </a:t>
            </a:r>
            <a:r>
              <a:rPr lang="en-US" dirty="0" smtClean="0">
                <a:effectLst/>
              </a:rPr>
              <a:t>Mean response,</a:t>
            </a:r>
            <a:r>
              <a:rPr lang="en-US" b="1" dirty="0" smtClean="0">
                <a:effectLst/>
              </a:rPr>
              <a:t> </a:t>
            </a:r>
            <a:r>
              <a:rPr lang="en-US" dirty="0" smtClean="0">
                <a:effectLst/>
              </a:rPr>
              <a:t>averaged over two nutrient-enrichment treatments. The proportions of root systems of seven plant species in different patches of (b) small patch size pots, (c) medium patch size pots, and (d) large patch size pots. </a:t>
            </a:r>
          </a:p>
          <a:p>
            <a:pPr>
              <a:defRPr/>
            </a:pPr>
            <a:r>
              <a:rPr lang="en-US" b="1" dirty="0" smtClean="0">
                <a:ea typeface="ＭＳ Ｐゴシック"/>
                <a:cs typeface="ＭＳ Ｐゴシック"/>
              </a:rPr>
              <a:t>Talking Points:</a:t>
            </a:r>
            <a:r>
              <a:rPr lang="en-US" dirty="0" smtClean="0">
                <a:ea typeface="ＭＳ Ｐゴシック"/>
                <a:cs typeface="ＭＳ Ｐゴシック"/>
              </a:rPr>
              <a:t>  </a:t>
            </a:r>
          </a:p>
          <a:p>
            <a:pPr marL="171450" indent="-171450">
              <a:buFont typeface="Arial" pitchFamily="34" charset="0"/>
              <a:buChar char="•"/>
              <a:defRPr/>
            </a:pPr>
            <a:r>
              <a:rPr lang="en-US" dirty="0" smtClean="0">
                <a:ea typeface="ＭＳ Ｐゴシック"/>
                <a:cs typeface="ＭＳ Ｐゴシック"/>
              </a:rPr>
              <a:t>Panel a: response of 0 means no difference between</a:t>
            </a:r>
            <a:r>
              <a:rPr lang="en-US" dirty="0" smtClean="0"/>
              <a:t> root length density in treatment and density in control (non-enriched). </a:t>
            </a:r>
            <a:r>
              <a:rPr lang="en-US" dirty="0" smtClean="0">
                <a:ea typeface="ＭＳ Ｐゴシック"/>
                <a:cs typeface="ＭＳ Ｐゴシック"/>
              </a:rPr>
              <a:t>Roots denser for most species in nutrient-enriched patches, relative to the control patches. </a:t>
            </a:r>
            <a:endParaRPr lang="en-US" dirty="0" smtClean="0"/>
          </a:p>
          <a:p>
            <a:pPr marL="171450" indent="-171450">
              <a:buFont typeface="Arial" pitchFamily="34" charset="0"/>
              <a:buChar char="•"/>
              <a:defRPr/>
            </a:pPr>
            <a:r>
              <a:rPr lang="en-US" dirty="0" smtClean="0"/>
              <a:t>Panels b-d show average proportion of root system in each patch for each species. </a:t>
            </a:r>
          </a:p>
          <a:p>
            <a:pPr marL="171450" indent="-171450">
              <a:buFont typeface="Arial" pitchFamily="34" charset="0"/>
              <a:buChar char="•"/>
              <a:defRPr/>
            </a:pPr>
            <a:r>
              <a:rPr lang="en-US" dirty="0" smtClean="0"/>
              <a:t>In most cases, plants allocate more root biomass to nutrient-enriched sections relative to control.</a:t>
            </a:r>
          </a:p>
          <a:p>
            <a:pPr marL="171450" indent="-171450">
              <a:buFont typeface="Arial" pitchFamily="34" charset="0"/>
              <a:buChar char="•"/>
              <a:defRPr/>
            </a:pPr>
            <a:r>
              <a:rPr lang="en-US" dirty="0" smtClean="0"/>
              <a:t>In b and c total proportions do not always add up to 100% if roots had grown beyond either side of experimental sections.  </a:t>
            </a:r>
          </a:p>
          <a:p>
            <a:pPr marL="171450" indent="-171450">
              <a:buFont typeface="Arial" pitchFamily="34" charset="0"/>
              <a:buChar char="•"/>
              <a:defRPr/>
            </a:pPr>
            <a:r>
              <a:rPr lang="en-US" dirty="0" smtClean="0"/>
              <a:t>The response to soil enrichment is not the same for every species of plant – some have a more sensitive and immediate response than others. </a:t>
            </a:r>
          </a:p>
          <a:p>
            <a:pPr marL="171450" indent="-171450">
              <a:buFont typeface="Arial" pitchFamily="34" charset="0"/>
              <a:buChar char="•"/>
              <a:defRPr/>
            </a:pPr>
            <a:r>
              <a:rPr lang="en-US" dirty="0" smtClean="0"/>
              <a:t>Species 1 and 2 have most of their root biomass in the center section only.  For other species, as patch size increases, a greater proportion of root biomass is found in the nutrient-enriched patch relative to the center section and the control.</a:t>
            </a:r>
          </a:p>
        </p:txBody>
      </p:sp>
      <p:sp>
        <p:nvSpPr>
          <p:cNvPr id="4" name="Slide Number Placeholder 3"/>
          <p:cNvSpPr>
            <a:spLocks noGrp="1"/>
          </p:cNvSpPr>
          <p:nvPr>
            <p:ph type="sldNum" sz="quarter" idx="5"/>
          </p:nvPr>
        </p:nvSpPr>
        <p:spPr/>
        <p:txBody>
          <a:bodyPr/>
          <a:lstStyle/>
          <a:p>
            <a:pPr>
              <a:defRPr/>
            </a:pPr>
            <a:fld id="{540DF018-3083-4C7F-AF6F-DDD70ADBA9E2}"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5.13</a:t>
            </a:r>
            <a:r>
              <a:rPr lang="en-US" dirty="0" smtClean="0">
                <a:ea typeface="ＭＳ Ｐゴシック"/>
                <a:cs typeface="ＭＳ Ｐゴシック"/>
              </a:rPr>
              <a:t>  Northern blots to measure </a:t>
            </a:r>
            <a:r>
              <a:rPr lang="en-US" i="1" dirty="0" smtClean="0">
                <a:ea typeface="ＭＳ Ｐゴシック"/>
                <a:cs typeface="ＭＳ Ｐゴシック"/>
              </a:rPr>
              <a:t>ANR1</a:t>
            </a:r>
            <a:r>
              <a:rPr lang="en-US" dirty="0" smtClean="0">
                <a:ea typeface="ＭＳ Ｐゴシック"/>
                <a:cs typeface="ＭＳ Ｐゴシック"/>
              </a:rPr>
              <a:t> expression. The expression of </a:t>
            </a:r>
            <a:r>
              <a:rPr lang="en-US" i="1" dirty="0" smtClean="0">
                <a:ea typeface="ＭＳ Ｐゴシック"/>
                <a:cs typeface="ＭＳ Ｐゴシック"/>
              </a:rPr>
              <a:t>ANR1</a:t>
            </a:r>
            <a:r>
              <a:rPr lang="en-US" dirty="0" smtClean="0">
                <a:ea typeface="ＭＳ Ｐゴシック"/>
                <a:cs typeface="ＭＳ Ｐゴシック"/>
              </a:rPr>
              <a:t> (a) when roots are exposed to nitrate (NO</a:t>
            </a:r>
            <a:r>
              <a:rPr lang="en-US" baseline="-25000" dirty="0" smtClean="0">
                <a:ea typeface="ＭＳ Ｐゴシック"/>
                <a:cs typeface="ＭＳ Ｐゴシック"/>
              </a:rPr>
              <a:t>3</a:t>
            </a:r>
            <a:r>
              <a:rPr lang="en-US" baseline="30000" dirty="0" smtClean="0">
                <a:ea typeface="ＭＳ Ｐゴシック"/>
                <a:cs typeface="ＭＳ Ｐゴシック"/>
              </a:rPr>
              <a:t>-</a:t>
            </a:r>
            <a:r>
              <a:rPr lang="en-US" dirty="0" smtClean="0">
                <a:ea typeface="ＭＳ Ｐゴシック"/>
                <a:cs typeface="ＭＳ Ｐゴシック"/>
              </a:rPr>
              <a:t>), (b) in different tissue types, and (c) when roots are exposed to potassium (K+) or phosphate (PO</a:t>
            </a:r>
            <a:r>
              <a:rPr lang="en-US" baseline="-25000" dirty="0" smtClean="0">
                <a:ea typeface="ＭＳ Ｐゴシック"/>
                <a:cs typeface="ＭＳ Ｐゴシック"/>
              </a:rPr>
              <a:t>4</a:t>
            </a:r>
            <a:r>
              <a:rPr lang="en-US" baseline="30000" dirty="0" smtClean="0">
                <a:ea typeface="ＭＳ Ｐゴシック"/>
                <a:cs typeface="ＭＳ Ｐゴシック"/>
              </a:rPr>
              <a:t>3-</a:t>
            </a:r>
            <a:r>
              <a:rPr lang="en-US" dirty="0" smtClean="0">
                <a:ea typeface="ＭＳ Ｐゴシック"/>
                <a:cs typeface="ＭＳ Ｐゴシック"/>
              </a:rPr>
              <a:t>). </a:t>
            </a:r>
          </a:p>
          <a:p>
            <a:pPr>
              <a:defRPr/>
            </a:pPr>
            <a:r>
              <a:rPr lang="en-US" b="1" dirty="0" smtClean="0">
                <a:ea typeface="ＭＳ Ｐゴシック"/>
                <a:cs typeface="ＭＳ Ｐゴシック"/>
              </a:rPr>
              <a:t>Talking Points:</a:t>
            </a:r>
            <a:r>
              <a:rPr lang="en-US" dirty="0" smtClean="0">
                <a:ea typeface="ＭＳ Ｐゴシック"/>
                <a:cs typeface="ＭＳ Ｐゴシック"/>
              </a:rPr>
              <a:t>  Gene i</a:t>
            </a:r>
            <a:r>
              <a:rPr lang="en-US" dirty="0" smtClean="0"/>
              <a:t>nduction is studied to determine its role and transcription of mRNA in response to nutrient exposure.  Scientists looked for messenger RNA (mRNA) of </a:t>
            </a:r>
            <a:r>
              <a:rPr lang="en-US" i="1" dirty="0" smtClean="0"/>
              <a:t>ANR1</a:t>
            </a:r>
            <a:r>
              <a:rPr lang="en-US" dirty="0" smtClean="0"/>
              <a:t>, a gene hypothesized to be important for root growth in </a:t>
            </a:r>
            <a:r>
              <a:rPr lang="en-US" i="1" dirty="0" smtClean="0"/>
              <a:t>Arabidopsis thaliana.</a:t>
            </a:r>
            <a:endParaRPr lang="en-US" dirty="0" smtClean="0"/>
          </a:p>
          <a:p>
            <a:pPr marL="171450" indent="-171450">
              <a:buFont typeface="Arial" pitchFamily="34" charset="0"/>
              <a:buChar char="•"/>
              <a:defRPr/>
            </a:pPr>
            <a:r>
              <a:rPr lang="en-US" dirty="0" smtClean="0"/>
              <a:t>Plants exposed to nitrate showed that </a:t>
            </a:r>
            <a:r>
              <a:rPr lang="en-US" i="1" dirty="0" smtClean="0"/>
              <a:t>ANR1</a:t>
            </a:r>
            <a:r>
              <a:rPr lang="en-US" dirty="0" smtClean="0"/>
              <a:t> was expressed rapidly upon exposure to nitrate. (5.13a). </a:t>
            </a:r>
          </a:p>
          <a:p>
            <a:pPr marL="171450" indent="-171450">
              <a:buFont typeface="Arial" pitchFamily="34" charset="0"/>
              <a:buChar char="•"/>
              <a:defRPr/>
            </a:pPr>
            <a:r>
              <a:rPr lang="en-US" dirty="0" smtClean="0"/>
              <a:t>mRNA extracted from different tissues showed that </a:t>
            </a:r>
            <a:r>
              <a:rPr lang="en-US" i="1" dirty="0" smtClean="0"/>
              <a:t>ANR1 </a:t>
            </a:r>
            <a:r>
              <a:rPr lang="en-US" dirty="0" smtClean="0"/>
              <a:t>expression occurred only in roots (5.13b).</a:t>
            </a:r>
          </a:p>
          <a:p>
            <a:pPr marL="171450" indent="-171450">
              <a:buFont typeface="Arial" pitchFamily="34" charset="0"/>
              <a:buChar char="•"/>
              <a:defRPr/>
            </a:pPr>
            <a:r>
              <a:rPr lang="en-US" dirty="0" smtClean="0"/>
              <a:t>ANR1 transcription remained high when exposed to nitrate but starved of potassium or phosphorus.  </a:t>
            </a:r>
          </a:p>
          <a:p>
            <a:pPr marL="171450" indent="-171450">
              <a:buFont typeface="Arial" pitchFamily="34" charset="0"/>
              <a:buChar char="•"/>
              <a:defRPr/>
            </a:pPr>
            <a:r>
              <a:rPr lang="en-US" dirty="0" smtClean="0"/>
              <a:t>ANR1 is sensitive to presence of nitrate, but not to other nutrients.  </a:t>
            </a:r>
          </a:p>
          <a:p>
            <a:pPr marL="171450" indent="-171450">
              <a:buFont typeface="Arial" pitchFamily="34" charset="0"/>
              <a:buChar char="•"/>
              <a:defRPr/>
            </a:pPr>
            <a:r>
              <a:rPr lang="en-US" dirty="0" smtClean="0"/>
              <a:t>Results support hypothesis that ANR1 plays a role in root growth, specifically in response to nitrate. </a:t>
            </a:r>
          </a:p>
          <a:p>
            <a:pPr marL="171450" indent="-171450">
              <a:buFont typeface="Arial" pitchFamily="34" charset="0"/>
              <a:buChar char="•"/>
              <a:defRPr/>
            </a:pPr>
            <a:r>
              <a:rPr lang="en-US" dirty="0" smtClean="0"/>
              <a:t>Tubulin (a gene expressed at roughly equal levels in all cells) mRNA is a loading control to confirm that mRNA loading is the same across the gel (expression levels of loading control should not vary). </a:t>
            </a:r>
          </a:p>
        </p:txBody>
      </p:sp>
      <p:sp>
        <p:nvSpPr>
          <p:cNvPr id="4" name="Slide Number Placeholder 3"/>
          <p:cNvSpPr>
            <a:spLocks noGrp="1"/>
          </p:cNvSpPr>
          <p:nvPr>
            <p:ph type="sldNum" sz="quarter" idx="5"/>
          </p:nvPr>
        </p:nvSpPr>
        <p:spPr/>
        <p:txBody>
          <a:bodyPr/>
          <a:lstStyle/>
          <a:p>
            <a:pPr>
              <a:defRPr/>
            </a:pPr>
            <a:fld id="{80A9BD9D-1F19-460D-9952-37F666FB706C}"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5.14  </a:t>
            </a:r>
            <a:r>
              <a:rPr lang="en-US" dirty="0" smtClean="0">
                <a:ea typeface="ＭＳ Ｐゴシック"/>
                <a:cs typeface="ＭＳ Ｐゴシック"/>
              </a:rPr>
              <a:t>The Mediterranean flour moth, </a:t>
            </a:r>
            <a:r>
              <a:rPr lang="en-US" i="1" dirty="0" err="1" smtClean="0">
                <a:ea typeface="ＭＳ Ｐゴシック"/>
                <a:cs typeface="ＭＳ Ｐゴシック"/>
              </a:rPr>
              <a:t>Ephestia</a:t>
            </a:r>
            <a:r>
              <a:rPr lang="en-US" i="1" dirty="0" smtClean="0">
                <a:ea typeface="ＭＳ Ｐゴシック"/>
                <a:cs typeface="ＭＳ Ｐゴシック"/>
              </a:rPr>
              <a:t> </a:t>
            </a:r>
            <a:r>
              <a:rPr lang="en-US" i="1" dirty="0" err="1" smtClean="0">
                <a:ea typeface="ＭＳ Ｐゴシック"/>
                <a:cs typeface="ＭＳ Ｐゴシック"/>
              </a:rPr>
              <a:t>kuehniella</a:t>
            </a:r>
            <a:r>
              <a:rPr lang="en-US" dirty="0" smtClean="0">
                <a:ea typeface="ＭＳ Ｐゴシック"/>
                <a:cs typeface="ＭＳ Ｐゴシック"/>
              </a:rPr>
              <a:t>. (l)</a:t>
            </a:r>
            <a:r>
              <a:rPr lang="en-US" b="1" dirty="0" smtClean="0">
                <a:ea typeface="ＭＳ Ｐゴシック"/>
                <a:cs typeface="ＭＳ Ｐゴシック"/>
              </a:rPr>
              <a:t> </a:t>
            </a:r>
            <a:r>
              <a:rPr lang="en-US" dirty="0" smtClean="0">
                <a:ea typeface="ＭＳ Ｐゴシック"/>
                <a:cs typeface="ＭＳ Ｐゴシック"/>
              </a:rPr>
              <a:t>Adult and (r) larva.  </a:t>
            </a:r>
          </a:p>
          <a:p>
            <a:r>
              <a:rPr lang="en-US" b="1" dirty="0" smtClean="0">
                <a:ea typeface="ＭＳ Ｐゴシック"/>
                <a:cs typeface="ＭＳ Ｐゴシック"/>
              </a:rPr>
              <a:t>Talking Points: </a:t>
            </a:r>
            <a:r>
              <a:rPr lang="en-US" dirty="0" smtClean="0">
                <a:ea typeface="ＭＳ Ｐゴシック"/>
                <a:cs typeface="ＭＳ Ｐゴシック"/>
              </a:rPr>
              <a:t> To better understand the communication of chemical information, Sarah </a:t>
            </a:r>
            <a:r>
              <a:rPr lang="en-US" dirty="0" err="1" smtClean="0">
                <a:ea typeface="ＭＳ Ｐゴシック"/>
                <a:cs typeface="ＭＳ Ｐゴシック"/>
              </a:rPr>
              <a:t>Corbet</a:t>
            </a:r>
            <a:r>
              <a:rPr lang="en-US" dirty="0" smtClean="0">
                <a:ea typeface="ＭＳ Ｐゴシック"/>
                <a:cs typeface="ＭＳ Ｐゴシック"/>
              </a:rPr>
              <a:t> studied larvae of the Mediterranean flour moth, </a:t>
            </a:r>
            <a:r>
              <a:rPr lang="en-US" i="1" dirty="0" err="1" smtClean="0">
                <a:ea typeface="ＭＳ Ｐゴシック"/>
                <a:cs typeface="ＭＳ Ｐゴシック"/>
              </a:rPr>
              <a:t>Ephestia</a:t>
            </a:r>
            <a:r>
              <a:rPr lang="en-US" i="1" dirty="0" smtClean="0">
                <a:ea typeface="ＭＳ Ｐゴシック"/>
                <a:cs typeface="ＭＳ Ｐゴシック"/>
              </a:rPr>
              <a:t> </a:t>
            </a:r>
            <a:r>
              <a:rPr lang="en-US" i="1" dirty="0" err="1" smtClean="0">
                <a:ea typeface="ＭＳ Ｐゴシック"/>
                <a:cs typeface="ＭＳ Ｐゴシック"/>
              </a:rPr>
              <a:t>kuehniella</a:t>
            </a:r>
            <a:r>
              <a:rPr lang="en-US" dirty="0" smtClean="0">
                <a:ea typeface="ＭＳ Ｐゴシック"/>
                <a:cs typeface="ＭＳ Ｐゴシック"/>
              </a:rPr>
              <a:t> </a:t>
            </a:r>
            <a:endParaRPr lang="en-US" b="1"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8C401CE-BDC7-4DF7-907C-42C703D5885A}" type="slidenum">
              <a:rPr lang="en-US" smtClean="0"/>
              <a:pPr>
                <a:defRPr/>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5.15</a:t>
            </a:r>
            <a:r>
              <a:rPr lang="en-US" dirty="0" smtClean="0">
                <a:ea typeface="ＭＳ Ｐゴシック"/>
                <a:cs typeface="ＭＳ Ｐゴシック"/>
              </a:rPr>
              <a:t>  Effects of larvae and gland secretions on the developmental time of larvae of the Mediterranean flour moth.  Points that have an asterisk were significantly different than points marked with arrows.  Pupation response to (a) larval density, (b) prior presence of various numbers of larvae, and (c) extracted mandibular gland secretions.</a:t>
            </a:r>
          </a:p>
          <a:p>
            <a:pPr>
              <a:defRPr/>
            </a:pPr>
            <a:r>
              <a:rPr lang="en-US" b="1" dirty="0" smtClean="0">
                <a:ea typeface="ＭＳ Ｐゴシック"/>
                <a:cs typeface="ＭＳ Ｐゴシック"/>
              </a:rPr>
              <a:t>Talking Points: </a:t>
            </a:r>
            <a:r>
              <a:rPr lang="en-US" dirty="0" smtClean="0">
                <a:ea typeface="ＭＳ Ｐゴシック"/>
                <a:cs typeface="ＭＳ Ｐゴシック"/>
              </a:rPr>
              <a:t> L</a:t>
            </a:r>
            <a:r>
              <a:rPr lang="en-US" dirty="0" smtClean="0"/>
              <a:t>arvae of Mediterranean flour moth secrete droplets of a liquid from glands near their mouths. Graphs show time for 50% of a test population to pupate when exposed to different conditions.</a:t>
            </a:r>
          </a:p>
          <a:p>
            <a:pPr marL="171450" indent="-171450">
              <a:buFont typeface="Arial" pitchFamily="34" charset="0"/>
              <a:buChar char="•"/>
              <a:defRPr/>
            </a:pPr>
            <a:r>
              <a:rPr lang="en-US" dirty="0" smtClean="0"/>
              <a:t>In first test, larvae were placed in boxes to simulate various population densities.  </a:t>
            </a:r>
          </a:p>
          <a:p>
            <a:pPr marL="171450" indent="-171450">
              <a:buFont typeface="Arial" pitchFamily="34" charset="0"/>
              <a:buChar char="•"/>
              <a:defRPr/>
            </a:pPr>
            <a:r>
              <a:rPr lang="en-US" dirty="0" smtClean="0"/>
              <a:t>In second, variable #s of larvae were placed in boxes for a period of time, and removed before test larvae added.  </a:t>
            </a:r>
          </a:p>
          <a:p>
            <a:pPr marL="171450" indent="-171450">
              <a:buFont typeface="Arial" pitchFamily="34" charset="0"/>
              <a:buChar char="•"/>
              <a:defRPr/>
            </a:pPr>
            <a:r>
              <a:rPr lang="en-US" dirty="0" smtClean="0"/>
              <a:t>In third, secretions from mandibular glands were spread on a coverslip, and test larvae were exposed to the extract.  Secretions from glands of larva led to responses by other larvae of the same species.   </a:t>
            </a:r>
          </a:p>
          <a:p>
            <a:pPr marL="171450" indent="-171450">
              <a:buFont typeface="Arial" pitchFamily="34" charset="0"/>
              <a:buChar char="•"/>
              <a:defRPr/>
            </a:pPr>
            <a:r>
              <a:rPr lang="en-US" dirty="0" smtClean="0"/>
              <a:t>Glandular secretions reduce competition – the presence of high densities of larvae inhibits pupation.  </a:t>
            </a:r>
          </a:p>
          <a:p>
            <a:pPr marL="171450" indent="-171450">
              <a:buFont typeface="Arial" pitchFamily="34" charset="0"/>
              <a:buChar char="•"/>
              <a:defRPr/>
            </a:pPr>
            <a:r>
              <a:rPr lang="en-US" dirty="0" smtClean="0"/>
              <a:t>Intermediate densities reduce pupation time, which may indicate that presence of some larvae is information that a patch is a potentially good resource for offspring. </a:t>
            </a:r>
          </a:p>
        </p:txBody>
      </p:sp>
      <p:sp>
        <p:nvSpPr>
          <p:cNvPr id="4" name="Slide Number Placeholder 3"/>
          <p:cNvSpPr>
            <a:spLocks noGrp="1"/>
          </p:cNvSpPr>
          <p:nvPr>
            <p:ph type="sldNum" sz="quarter" idx="5"/>
          </p:nvPr>
        </p:nvSpPr>
        <p:spPr/>
        <p:txBody>
          <a:bodyPr/>
          <a:lstStyle/>
          <a:p>
            <a:pPr>
              <a:defRPr/>
            </a:pPr>
            <a:fld id="{0291F8F9-2533-47C3-B1A0-81BBC0208C0C}" type="slidenum">
              <a:rPr lang="en-US" smtClean="0"/>
              <a:pPr>
                <a:defRPr/>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5.16</a:t>
            </a:r>
            <a:r>
              <a:rPr lang="en-US" dirty="0" smtClean="0">
                <a:ea typeface="ＭＳ Ｐゴシック"/>
                <a:cs typeface="ＭＳ Ｐゴシック"/>
              </a:rPr>
              <a:t>  Effects of (a) larvae or (b) gland secretions on the number of eggs laid by adult Mediterranean flour moths.  The horizontal line and the gray shaded area represent the mean and the extent of + 1 standard error, respectively, in the number of eggs laid by females in boxes with no other larvae or glandular secretions.</a:t>
            </a:r>
          </a:p>
          <a:p>
            <a:r>
              <a:rPr lang="en-US" b="1" dirty="0" smtClean="0">
                <a:ea typeface="ＭＳ Ｐゴシック"/>
                <a:cs typeface="ＭＳ Ｐゴシック"/>
              </a:rPr>
              <a:t>Talking Points: </a:t>
            </a:r>
            <a:r>
              <a:rPr lang="en-US" dirty="0" smtClean="0">
                <a:ea typeface="ＭＳ Ｐゴシック"/>
                <a:cs typeface="ＭＳ Ｐゴシック"/>
              </a:rPr>
              <a:t> Larvae of Med. flour moth secrete droplets from glands near their mouths. </a:t>
            </a:r>
          </a:p>
          <a:p>
            <a:r>
              <a:rPr lang="en-US" dirty="0" smtClean="0">
                <a:ea typeface="ＭＳ Ｐゴシック"/>
                <a:cs typeface="ＭＳ Ｐゴシック"/>
              </a:rPr>
              <a:t>In related experiment, # of eggs laid by females in presence of larvae or secretions was determined.</a:t>
            </a:r>
          </a:p>
          <a:p>
            <a:r>
              <a:rPr lang="en-US" dirty="0" smtClean="0">
                <a:ea typeface="ＭＳ Ｐゴシック"/>
                <a:cs typeface="ＭＳ Ｐゴシック"/>
              </a:rPr>
              <a:t>Secretions from glands of an individual larva led to responses by egg-laying females.  </a:t>
            </a:r>
          </a:p>
          <a:p>
            <a:r>
              <a:rPr lang="en-US" dirty="0" smtClean="0">
                <a:ea typeface="ＭＳ Ｐゴシック"/>
                <a:cs typeface="ＭＳ Ｐゴシック"/>
              </a:rPr>
              <a:t>Mediterranean flour moth uses glandular secretions of larvae to help reduce competition – the presence of high densities of larvae inhibits egg-laying.  </a:t>
            </a:r>
          </a:p>
          <a:p>
            <a:r>
              <a:rPr lang="en-US" dirty="0" smtClean="0">
                <a:ea typeface="ＭＳ Ｐゴシック"/>
                <a:cs typeface="ＭＳ Ｐゴシック"/>
              </a:rPr>
              <a:t>Intermediate densities actually increase egg-laying, which may indicate that the presence of some larvae is information that a patch is a potentially good resource for offspring. </a:t>
            </a:r>
          </a:p>
        </p:txBody>
      </p:sp>
      <p:sp>
        <p:nvSpPr>
          <p:cNvPr id="4" name="Slide Number Placeholder 3"/>
          <p:cNvSpPr>
            <a:spLocks noGrp="1"/>
          </p:cNvSpPr>
          <p:nvPr>
            <p:ph type="sldNum" sz="quarter" idx="5"/>
          </p:nvPr>
        </p:nvSpPr>
        <p:spPr/>
        <p:txBody>
          <a:bodyPr/>
          <a:lstStyle/>
          <a:p>
            <a:pPr>
              <a:defRPr/>
            </a:pPr>
            <a:fld id="{9E7DBCC7-DFA2-4E45-A5ED-42C2EEDA06EB}" type="slidenum">
              <a:rPr lang="en-US" smtClean="0"/>
              <a:pPr>
                <a:defRPr/>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5.17</a:t>
            </a:r>
            <a:r>
              <a:rPr lang="en-US" dirty="0" smtClean="0">
                <a:ea typeface="ＭＳ Ｐゴシック"/>
                <a:cs typeface="ＭＳ Ｐゴシック"/>
              </a:rPr>
              <a:t>  Results of choice experiments by female Mediterranean flour and Indian meal moths.  Females chose between cups that had contained larvae of the same species or were </a:t>
            </a:r>
            <a:r>
              <a:rPr lang="en-US" dirty="0" err="1" smtClean="0">
                <a:ea typeface="ＭＳ Ｐゴシック"/>
                <a:cs typeface="ＭＳ Ｐゴシック"/>
              </a:rPr>
              <a:t>uninfested</a:t>
            </a:r>
            <a:r>
              <a:rPr lang="en-US" dirty="0" smtClean="0">
                <a:ea typeface="ＭＳ Ｐゴシック"/>
                <a:cs typeface="ＭＳ Ｐゴシック"/>
              </a:rPr>
              <a:t> (a and b), between cups that had contained larvae of the other species or were </a:t>
            </a:r>
            <a:r>
              <a:rPr lang="en-US" dirty="0" err="1" smtClean="0">
                <a:ea typeface="ＭＳ Ｐゴシック"/>
                <a:cs typeface="ＭＳ Ｐゴシック"/>
              </a:rPr>
              <a:t>uninfested</a:t>
            </a:r>
            <a:r>
              <a:rPr lang="en-US" dirty="0" smtClean="0">
                <a:ea typeface="ＭＳ Ｐゴシック"/>
                <a:cs typeface="ＭＳ Ｐゴシック"/>
              </a:rPr>
              <a:t> (c and d), and between cups that had contained larvae of either species (e and f).  Med = Mediterranean.</a:t>
            </a:r>
          </a:p>
          <a:p>
            <a:pPr>
              <a:defRPr/>
            </a:pPr>
            <a:r>
              <a:rPr lang="en-US" b="1" dirty="0" smtClean="0">
                <a:ea typeface="ＭＳ Ｐゴシック"/>
                <a:cs typeface="ＭＳ Ｐゴシック"/>
              </a:rPr>
              <a:t>Talking Points: </a:t>
            </a:r>
            <a:r>
              <a:rPr lang="en-US" dirty="0" smtClean="0">
                <a:ea typeface="ＭＳ Ｐゴシック"/>
                <a:cs typeface="ＭＳ Ｐゴシック"/>
              </a:rPr>
              <a:t> </a:t>
            </a:r>
            <a:r>
              <a:rPr lang="en-US" dirty="0" smtClean="0"/>
              <a:t>A mated female of either species was released into a small screened cage containing two cups with wheat germ mixture (patches of resources), into which she could choose to lay eggs.  </a:t>
            </a:r>
          </a:p>
          <a:p>
            <a:pPr marL="171450" indent="-171450">
              <a:buFont typeface="Arial" pitchFamily="34" charset="0"/>
              <a:buChar char="•"/>
              <a:defRPr/>
            </a:pPr>
            <a:r>
              <a:rPr lang="en-US" dirty="0" smtClean="0"/>
              <a:t>Cups filled with 0, 1, 5, 20, or 40 larvae of 1 of 2 species for 24 hours prior to test, then removed.  </a:t>
            </a:r>
          </a:p>
          <a:p>
            <a:pPr marL="171450" indent="-171450">
              <a:buFont typeface="Arial" pitchFamily="34" charset="0"/>
              <a:buChar char="•"/>
              <a:defRPr/>
            </a:pPr>
            <a:r>
              <a:rPr lang="en-US" dirty="0" smtClean="0"/>
              <a:t>In a and b, one cup contained larvae of the same species, and the other cup was </a:t>
            </a:r>
            <a:r>
              <a:rPr lang="en-US" dirty="0" err="1" smtClean="0"/>
              <a:t>uninfested</a:t>
            </a:r>
            <a:r>
              <a:rPr lang="en-US" dirty="0" smtClean="0"/>
              <a:t>.</a:t>
            </a:r>
          </a:p>
          <a:p>
            <a:pPr marL="171450" indent="-171450">
              <a:buFont typeface="Arial" pitchFamily="34" charset="0"/>
              <a:buChar char="•"/>
              <a:defRPr/>
            </a:pPr>
            <a:r>
              <a:rPr lang="en-US" dirty="0" smtClean="0"/>
              <a:t>In c and d, one cup contained larvae of the other species, and the other cup was </a:t>
            </a:r>
            <a:r>
              <a:rPr lang="en-US" dirty="0" err="1" smtClean="0"/>
              <a:t>uninfested</a:t>
            </a:r>
            <a:r>
              <a:rPr lang="en-US" dirty="0" smtClean="0"/>
              <a:t>. </a:t>
            </a:r>
          </a:p>
          <a:p>
            <a:pPr marL="171450" indent="-171450">
              <a:buFont typeface="Arial" pitchFamily="34" charset="0"/>
              <a:buChar char="•"/>
              <a:defRPr/>
            </a:pPr>
            <a:r>
              <a:rPr lang="en-US" dirty="0" smtClean="0"/>
              <a:t>Two bars for any density treatment in a-d represent a choice between a cup that had contained the indicated density and a cup that had contained no larvae.  </a:t>
            </a:r>
          </a:p>
          <a:p>
            <a:pPr marL="171450" indent="-171450">
              <a:buFont typeface="Arial" pitchFamily="34" charset="0"/>
              <a:buChar char="•"/>
              <a:defRPr/>
            </a:pPr>
            <a:r>
              <a:rPr lang="en-US" dirty="0" smtClean="0"/>
              <a:t>In e and f, one cup had contained larvae of same species, and other had contained larvae of other species. </a:t>
            </a:r>
          </a:p>
          <a:p>
            <a:pPr marL="171450" indent="-171450">
              <a:buFont typeface="Arial" pitchFamily="34" charset="0"/>
              <a:buChar char="•"/>
              <a:defRPr/>
            </a:pPr>
            <a:r>
              <a:rPr lang="en-US" dirty="0" smtClean="0"/>
              <a:t>When given a choice between an </a:t>
            </a:r>
            <a:r>
              <a:rPr lang="en-US" dirty="0" err="1" smtClean="0"/>
              <a:t>uninfested</a:t>
            </a:r>
            <a:r>
              <a:rPr lang="en-US" dirty="0" smtClean="0"/>
              <a:t> cup and a cup that previously held one larva (no matter the species), Med. flour moth females did not exhibit a clear preference (a and c). </a:t>
            </a:r>
          </a:p>
          <a:p>
            <a:pPr marL="171450" indent="-171450">
              <a:buFont typeface="Arial" pitchFamily="34" charset="0"/>
              <a:buChar char="•"/>
              <a:defRPr/>
            </a:pPr>
            <a:r>
              <a:rPr lang="en-US" dirty="0" smtClean="0"/>
              <a:t>Med. flour moth females avoid cups that previously held high densities of either species when an </a:t>
            </a:r>
            <a:r>
              <a:rPr lang="en-US" dirty="0" err="1" smtClean="0"/>
              <a:t>uninfested</a:t>
            </a:r>
            <a:r>
              <a:rPr lang="en-US" dirty="0" smtClean="0"/>
              <a:t> cup was available. </a:t>
            </a:r>
          </a:p>
          <a:p>
            <a:pPr marL="171450" indent="-171450">
              <a:buFont typeface="Arial" pitchFamily="34" charset="0"/>
              <a:buChar char="•"/>
              <a:defRPr/>
            </a:pPr>
            <a:r>
              <a:rPr lang="en-US" dirty="0" smtClean="0"/>
              <a:t>When given a choice to lay eggs in cups that held larvae of their species vs. the other species, Med. flour moth females prefer to lay eggs in cups that had previously held larvae of the other species (e). </a:t>
            </a:r>
          </a:p>
          <a:p>
            <a:pPr marL="171450" indent="-171450">
              <a:buFont typeface="Arial" pitchFamily="34" charset="0"/>
              <a:buChar char="•"/>
              <a:defRPr/>
            </a:pPr>
            <a:r>
              <a:rPr lang="en-US" dirty="0" smtClean="0"/>
              <a:t>The Med. flour moth can distinguish between the two signals.  </a:t>
            </a:r>
          </a:p>
          <a:p>
            <a:pPr marL="171450" indent="-171450">
              <a:buFont typeface="Arial" pitchFamily="34" charset="0"/>
              <a:buChar char="•"/>
              <a:defRPr/>
            </a:pPr>
            <a:r>
              <a:rPr lang="en-US" dirty="0" smtClean="0"/>
              <a:t>Indian meal moth females showed some avoidance of Med flour moth larvae when cups held 40 larvae; they could detect presence of other species. Slight preference for densities below 20 larvae of either species.  </a:t>
            </a:r>
          </a:p>
          <a:p>
            <a:pPr marL="171450" indent="-171450">
              <a:buFont typeface="Arial" pitchFamily="34" charset="0"/>
              <a:buChar char="•"/>
              <a:defRPr/>
            </a:pPr>
            <a:r>
              <a:rPr lang="en-US" dirty="0" smtClean="0"/>
              <a:t>Low amounts of secretion could indicate to female that a patch is suitable for her offspring; signal is not strong enough to indicate that competition would result.</a:t>
            </a:r>
          </a:p>
        </p:txBody>
      </p:sp>
      <p:sp>
        <p:nvSpPr>
          <p:cNvPr id="4" name="Slide Number Placeholder 3"/>
          <p:cNvSpPr>
            <a:spLocks noGrp="1"/>
          </p:cNvSpPr>
          <p:nvPr>
            <p:ph type="sldNum" sz="quarter" idx="5"/>
          </p:nvPr>
        </p:nvSpPr>
        <p:spPr/>
        <p:txBody>
          <a:bodyPr/>
          <a:lstStyle/>
          <a:p>
            <a:pPr>
              <a:defRPr/>
            </a:pPr>
            <a:fld id="{DA01AB5F-049E-497B-99A9-2030A96A8334}" type="slidenum">
              <a:rPr lang="en-US" smtClean="0"/>
              <a:pPr>
                <a:defRPr/>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5.18</a:t>
            </a:r>
            <a:r>
              <a:rPr lang="en-US" dirty="0" smtClean="0">
                <a:ea typeface="ＭＳ Ｐゴシック"/>
                <a:cs typeface="ＭＳ Ｐゴシック"/>
              </a:rPr>
              <a:t> Growth of moth larvae at various larval densities.  (a) Mean weight of female and male Mediterranean flour moths and (b) Indian meal moths when grown at different densities of larvae.  Circles represent females and squares are males.  Solid symbols represent mass when grown with the larvae of the same species, and symbols that are shaded half black represent mass when grown in a mixed population (half one species and half the other species).  Error bars represent </a:t>
            </a:r>
            <a:r>
              <a:rPr lang="en-US" u="sng" dirty="0" smtClean="0">
                <a:ea typeface="ＭＳ Ｐゴシック"/>
                <a:cs typeface="ＭＳ Ｐゴシック"/>
              </a:rPr>
              <a:t>+</a:t>
            </a:r>
            <a:r>
              <a:rPr lang="en-US" dirty="0" smtClean="0">
                <a:ea typeface="ＭＳ Ｐゴシック"/>
                <a:cs typeface="ＭＳ Ｐゴシック"/>
              </a:rPr>
              <a:t> 1 standard error.</a:t>
            </a:r>
          </a:p>
          <a:p>
            <a:r>
              <a:rPr lang="en-US" b="1" dirty="0" smtClean="0">
                <a:ea typeface="ＭＳ Ｐゴシック"/>
                <a:cs typeface="ＭＳ Ｐゴシック"/>
              </a:rPr>
              <a:t>Talking Points: </a:t>
            </a:r>
            <a:r>
              <a:rPr lang="en-US" dirty="0" smtClean="0">
                <a:ea typeface="ＭＳ Ｐゴシック"/>
                <a:cs typeface="ＭＳ Ｐゴシック"/>
              </a:rPr>
              <a:t> High larval densities cause a decrease in mean weight for the Med. flour moth (a). Decrease more pronounced when with high densities of same species compared to high densities of both species.</a:t>
            </a:r>
          </a:p>
          <a:p>
            <a:r>
              <a:rPr lang="en-US" dirty="0" smtClean="0">
                <a:ea typeface="ＭＳ Ｐゴシック"/>
                <a:cs typeface="ＭＳ Ｐゴシック"/>
              </a:rPr>
              <a:t>Med. flour moth competes well for resources against Indian meal moth larvae but less well against other Med. moth larvae.  Med. moths sensitive to signal of their own species because of this competition.  </a:t>
            </a:r>
          </a:p>
          <a:p>
            <a:r>
              <a:rPr lang="en-US" dirty="0" smtClean="0">
                <a:ea typeface="ＭＳ Ｐゴシック"/>
                <a:cs typeface="ＭＳ Ｐゴシック"/>
              </a:rPr>
              <a:t>The Indian meal moth typically develops faster and does not get as large.</a:t>
            </a:r>
          </a:p>
          <a:p>
            <a:r>
              <a:rPr lang="en-US" dirty="0" smtClean="0">
                <a:ea typeface="ＭＳ Ｐゴシック"/>
                <a:cs typeface="ＭＳ Ｐゴシック"/>
              </a:rPr>
              <a:t>Its final size does not seem to be affected by varying densities of either species (b). </a:t>
            </a:r>
          </a:p>
        </p:txBody>
      </p:sp>
      <p:sp>
        <p:nvSpPr>
          <p:cNvPr id="4" name="Slide Number Placeholder 3"/>
          <p:cNvSpPr>
            <a:spLocks noGrp="1"/>
          </p:cNvSpPr>
          <p:nvPr>
            <p:ph type="sldNum" sz="quarter" idx="5"/>
          </p:nvPr>
        </p:nvSpPr>
        <p:spPr/>
        <p:txBody>
          <a:bodyPr/>
          <a:lstStyle/>
          <a:p>
            <a:pPr>
              <a:defRPr/>
            </a:pPr>
            <a:fld id="{7C91793C-ADD0-4AF4-A1A1-3B221F5E69B4}" type="slidenum">
              <a:rPr lang="en-US" smtClean="0"/>
              <a:pPr>
                <a:defRPr/>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5.19</a:t>
            </a:r>
            <a:r>
              <a:rPr lang="en-US" dirty="0" smtClean="0">
                <a:ea typeface="ＭＳ Ｐゴシック"/>
                <a:cs typeface="ＭＳ Ｐゴシック"/>
              </a:rPr>
              <a:t> Three coral reef species. </a:t>
            </a:r>
          </a:p>
          <a:p>
            <a:r>
              <a:rPr lang="en-US" b="1" dirty="0" smtClean="0">
                <a:ea typeface="ＭＳ Ｐゴシック"/>
                <a:cs typeface="ＭＳ Ｐゴシック"/>
              </a:rPr>
              <a:t>Talking Points: </a:t>
            </a:r>
            <a:r>
              <a:rPr lang="en-US" dirty="0" smtClean="0">
                <a:ea typeface="ＭＳ Ｐゴシック"/>
                <a:cs typeface="ＭＳ Ｐゴシック"/>
              </a:rPr>
              <a:t> Katharina </a:t>
            </a:r>
            <a:r>
              <a:rPr lang="en-US" dirty="0" err="1" smtClean="0">
                <a:ea typeface="ＭＳ Ｐゴシック"/>
                <a:cs typeface="ＭＳ Ｐゴシック"/>
              </a:rPr>
              <a:t>Fabricius</a:t>
            </a:r>
            <a:r>
              <a:rPr lang="en-US" dirty="0" smtClean="0">
                <a:ea typeface="ＭＳ Ｐゴシック"/>
                <a:cs typeface="ＭＳ Ｐゴシック"/>
              </a:rPr>
              <a:t> and her Australian colleagues studied two species of coral that are common on the Great Barrier Reef, </a:t>
            </a:r>
            <a:r>
              <a:rPr lang="en-US" i="1" dirty="0" err="1" smtClean="0">
                <a:ea typeface="ＭＳ Ｐゴシック"/>
                <a:cs typeface="ＭＳ Ｐゴシック"/>
              </a:rPr>
              <a:t>Acropora</a:t>
            </a:r>
            <a:r>
              <a:rPr lang="en-US" i="1" dirty="0" smtClean="0">
                <a:ea typeface="ＭＳ Ｐゴシック"/>
                <a:cs typeface="ＭＳ Ｐゴシック"/>
              </a:rPr>
              <a:t> </a:t>
            </a:r>
            <a:r>
              <a:rPr lang="en-US" i="1" dirty="0" err="1" smtClean="0">
                <a:ea typeface="ＭＳ Ｐゴシック"/>
                <a:cs typeface="ＭＳ Ｐゴシック"/>
              </a:rPr>
              <a:t>millepora</a:t>
            </a:r>
            <a:r>
              <a:rPr lang="en-US" dirty="0" smtClean="0">
                <a:ea typeface="ＭＳ Ｐゴシック"/>
                <a:cs typeface="ＭＳ Ｐゴシック"/>
              </a:rPr>
              <a:t>, sometimes called </a:t>
            </a:r>
            <a:r>
              <a:rPr lang="en-US" dirty="0" err="1" smtClean="0">
                <a:ea typeface="ＭＳ Ｐゴシック"/>
                <a:cs typeface="ＭＳ Ｐゴシック"/>
              </a:rPr>
              <a:t>milli</a:t>
            </a:r>
            <a:r>
              <a:rPr lang="en-US" dirty="0" smtClean="0">
                <a:ea typeface="ＭＳ Ｐゴシック"/>
                <a:cs typeface="ＭＳ Ｐゴシック"/>
              </a:rPr>
              <a:t> </a:t>
            </a:r>
            <a:r>
              <a:rPr lang="en-US" dirty="0" err="1" smtClean="0">
                <a:ea typeface="ＭＳ Ｐゴシック"/>
                <a:cs typeface="ＭＳ Ｐゴシック"/>
              </a:rPr>
              <a:t>staghorn</a:t>
            </a:r>
            <a:r>
              <a:rPr lang="en-US" dirty="0" smtClean="0">
                <a:ea typeface="ＭＳ Ｐゴシック"/>
                <a:cs typeface="ＭＳ Ｐゴシック"/>
              </a:rPr>
              <a:t> coral, and </a:t>
            </a:r>
            <a:r>
              <a:rPr lang="en-US" i="1" dirty="0" smtClean="0">
                <a:ea typeface="ＭＳ Ｐゴシック"/>
                <a:cs typeface="ＭＳ Ｐゴシック"/>
              </a:rPr>
              <a:t>A. </a:t>
            </a:r>
            <a:r>
              <a:rPr lang="en-US" i="1" dirty="0" err="1" smtClean="0">
                <a:ea typeface="ＭＳ Ｐゴシック"/>
                <a:cs typeface="ＭＳ Ｐゴシック"/>
              </a:rPr>
              <a:t>tenuis</a:t>
            </a:r>
            <a:r>
              <a:rPr lang="en-US" dirty="0" smtClean="0">
                <a:ea typeface="ＭＳ Ｐゴシック"/>
                <a:cs typeface="ＭＳ Ｐゴシック"/>
              </a:rPr>
              <a:t>, known as the finger coral.  The rightmost panel shows coralline algae growing on a rock.</a:t>
            </a:r>
            <a:endParaRPr lang="en-US" b="1"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AD911A6D-5793-4208-B0F9-E0A723D11516}" type="slidenum">
              <a:rPr lang="en-US" smtClean="0"/>
              <a:pPr>
                <a:defRPr/>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5.20</a:t>
            </a:r>
            <a:r>
              <a:rPr lang="en-US" dirty="0" smtClean="0">
                <a:ea typeface="ＭＳ Ｐゴシック"/>
                <a:cs typeface="ＭＳ Ｐゴシック"/>
              </a:rPr>
              <a:t>  Settlement densities of coral larvae. (a) Effects of various surfaces (five species of coralline algae (mean of live and dead pieces), coral pieces, and clay tile).  (b) Settlement densities on horizontal vs. vertical surfaces.  (c) Settlement densities on live vs. dead coralline algae.  Error bars represent 1 standard error. </a:t>
            </a:r>
          </a:p>
          <a:p>
            <a:pPr>
              <a:defRPr/>
            </a:pPr>
            <a:r>
              <a:rPr lang="en-US" b="1" dirty="0" smtClean="0">
                <a:ea typeface="ＭＳ Ｐゴシック"/>
                <a:cs typeface="ＭＳ Ｐゴシック"/>
              </a:rPr>
              <a:t>Talking Points: </a:t>
            </a:r>
            <a:r>
              <a:rPr lang="en-US" dirty="0" smtClean="0">
                <a:ea typeface="ＭＳ Ｐゴシック"/>
                <a:cs typeface="ＭＳ Ｐゴシック"/>
              </a:rPr>
              <a:t> </a:t>
            </a:r>
            <a:r>
              <a:rPr lang="en-US" dirty="0" smtClean="0"/>
              <a:t>One of each type of surface (5 coralline algae species, both dead and alive (2), in both horizontal and vertical orientation (2), plus two abiotic surfaces (= 5 x 2 x 2 + 2 = 22 treatments)) into 5 tanks.  </a:t>
            </a:r>
          </a:p>
          <a:p>
            <a:pPr marL="171450" indent="-171450">
              <a:buFont typeface="Arial" pitchFamily="34" charset="0"/>
              <a:buChar char="•"/>
              <a:defRPr/>
            </a:pPr>
            <a:r>
              <a:rPr lang="en-US" dirty="0" smtClean="0"/>
              <a:t>8,000 finger coral larvae added to each tank, numbers of settled corals on each type of surface counted.  </a:t>
            </a:r>
          </a:p>
          <a:p>
            <a:pPr marL="171450" indent="-171450">
              <a:buFont typeface="Arial" pitchFamily="34" charset="0"/>
              <a:buChar char="•"/>
              <a:defRPr/>
            </a:pPr>
            <a:r>
              <a:rPr lang="en-US" dirty="0" smtClean="0"/>
              <a:t>Plotted on log</a:t>
            </a:r>
            <a:r>
              <a:rPr lang="en-US" baseline="-25000" dirty="0" smtClean="0"/>
              <a:t>2</a:t>
            </a:r>
            <a:r>
              <a:rPr lang="en-US" dirty="0" smtClean="0"/>
              <a:t> scale (see BME 1.3); an increase by one unit corresponds to a doubling of densities. </a:t>
            </a:r>
          </a:p>
          <a:p>
            <a:pPr marL="171450" indent="-171450">
              <a:buFont typeface="Arial" pitchFamily="34" charset="0"/>
              <a:buChar char="•"/>
              <a:defRPr/>
            </a:pPr>
            <a:r>
              <a:rPr lang="en-US" dirty="0" smtClean="0"/>
              <a:t>To find ratio between any two treatments, raise 2 to the power of the difference between their values on the log</a:t>
            </a:r>
            <a:r>
              <a:rPr lang="en-US" baseline="-25000" dirty="0" smtClean="0"/>
              <a:t>2</a:t>
            </a:r>
            <a:r>
              <a:rPr lang="en-US" dirty="0" smtClean="0"/>
              <a:t> scale.  Settlement on live algae is 3.2 units = 2</a:t>
            </a:r>
            <a:r>
              <a:rPr lang="en-US" baseline="30000" dirty="0" smtClean="0"/>
              <a:t>3.2</a:t>
            </a:r>
            <a:r>
              <a:rPr lang="en-US" dirty="0" smtClean="0"/>
              <a:t> </a:t>
            </a:r>
            <a:r>
              <a:rPr lang="en-US" dirty="0" smtClean="0">
                <a:sym typeface="Symbol"/>
              </a:rPr>
              <a:t></a:t>
            </a:r>
            <a:r>
              <a:rPr lang="en-US" dirty="0" smtClean="0"/>
              <a:t> 9.2 times greater than on dead algae).  </a:t>
            </a:r>
          </a:p>
          <a:p>
            <a:pPr marL="171450" indent="-171450">
              <a:buFont typeface="Arial" pitchFamily="34" charset="0"/>
              <a:buChar char="•"/>
              <a:defRPr/>
            </a:pPr>
            <a:r>
              <a:rPr lang="en-US" dirty="0" smtClean="0"/>
              <a:t>Coral settlement greater on live coralline algae than dead</a:t>
            </a:r>
          </a:p>
          <a:p>
            <a:pPr marL="171450" indent="-171450">
              <a:buFont typeface="Arial" pitchFamily="34" charset="0"/>
              <a:buChar char="•"/>
              <a:defRPr/>
            </a:pPr>
            <a:r>
              <a:rPr lang="en-US" dirty="0" smtClean="0"/>
              <a:t>Coral settlement greater on horizontal than on vertical orientation. </a:t>
            </a:r>
          </a:p>
          <a:p>
            <a:pPr marL="171450" indent="-171450">
              <a:buFont typeface="Arial" pitchFamily="34" charset="0"/>
              <a:buChar char="•"/>
              <a:defRPr/>
            </a:pPr>
            <a:r>
              <a:rPr lang="en-US" dirty="0" smtClean="0"/>
              <a:t>Physical aspects of surface play some role in settlement success.  </a:t>
            </a:r>
          </a:p>
          <a:p>
            <a:pPr marL="171450" indent="-171450">
              <a:buFont typeface="Arial" pitchFamily="34" charset="0"/>
              <a:buChar char="•"/>
              <a:defRPr/>
            </a:pPr>
            <a:r>
              <a:rPr lang="en-US" dirty="0" smtClean="0"/>
              <a:t>Coral larvae may either be attracted to live algae or inhibited by dead algae.  </a:t>
            </a:r>
          </a:p>
          <a:p>
            <a:pPr marL="171450" indent="-171450">
              <a:buFont typeface="Arial" pitchFamily="34" charset="0"/>
              <a:buChar char="•"/>
              <a:defRPr/>
            </a:pPr>
            <a:r>
              <a:rPr lang="en-US" dirty="0" smtClean="0"/>
              <a:t>Species of coralline algae have different properties that increase or decrease their suitability as surfaces for coral larvae.  Species A had about 15 times more settlement than species E.  </a:t>
            </a:r>
          </a:p>
          <a:p>
            <a:pPr marL="171450" indent="-171450">
              <a:buFont typeface="Arial" pitchFamily="34" charset="0"/>
              <a:buChar char="•"/>
              <a:defRPr/>
            </a:pPr>
            <a:r>
              <a:rPr lang="en-US" dirty="0" smtClean="0"/>
              <a:t>Coral settlement on coralline algae species D and E is also lower than settlement on the tile surface, these two species may be inhibiting coral settlement.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49E26CF8-52B6-47F2-BB9A-3A841BB59A24}" type="slidenum">
              <a:rPr lang="en-US" smtClean="0"/>
              <a:pPr>
                <a:defRPr/>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5.21</a:t>
            </a:r>
            <a:r>
              <a:rPr lang="en-US" dirty="0" smtClean="0">
                <a:ea typeface="ＭＳ Ｐゴシック"/>
                <a:cs typeface="ＭＳ Ｐゴシック"/>
              </a:rPr>
              <a:t>  Survival of finger coral larvae over 22 days, showing the effects of various surfaces on daily survival.  </a:t>
            </a:r>
          </a:p>
          <a:p>
            <a:pPr>
              <a:defRPr/>
            </a:pPr>
            <a:r>
              <a:rPr lang="en-US" b="1" dirty="0" smtClean="0">
                <a:ea typeface="ＭＳ Ｐゴシック"/>
                <a:cs typeface="ＭＳ Ｐゴシック"/>
              </a:rPr>
              <a:t>Talking Points: </a:t>
            </a:r>
            <a:r>
              <a:rPr lang="en-US" dirty="0" smtClean="0">
                <a:ea typeface="ＭＳ Ｐゴシック"/>
                <a:cs typeface="ＭＳ Ｐゴシック"/>
              </a:rPr>
              <a:t> </a:t>
            </a:r>
            <a:r>
              <a:rPr lang="en-US" dirty="0" smtClean="0"/>
              <a:t>Fragments transferred to another tank where coral larvae observed for 22 days</a:t>
            </a:r>
          </a:p>
          <a:p>
            <a:pPr marL="171450" indent="-171450">
              <a:buFont typeface="Arial" pitchFamily="34" charset="0"/>
              <a:buChar char="•"/>
              <a:defRPr/>
            </a:pPr>
            <a:r>
              <a:rPr lang="en-US" dirty="0" smtClean="0"/>
              <a:t>Proportion of coral surviving at the end of each day was determined.</a:t>
            </a:r>
          </a:p>
          <a:p>
            <a:pPr marL="171450" indent="-171450">
              <a:buFont typeface="Arial" pitchFamily="34" charset="0"/>
              <a:buChar char="•"/>
              <a:defRPr/>
            </a:pPr>
            <a:r>
              <a:rPr lang="en-US" dirty="0" smtClean="0"/>
              <a:t>e.g., for algae species E, survival was 100% after 1 day, 50% died after 2, and all were dead by day 3.    </a:t>
            </a:r>
          </a:p>
          <a:p>
            <a:pPr marL="171450" indent="-171450">
              <a:buFont typeface="Arial" pitchFamily="34" charset="0"/>
              <a:buChar char="•"/>
              <a:defRPr/>
            </a:pPr>
            <a:r>
              <a:rPr lang="en-US" dirty="0" smtClean="0"/>
              <a:t>Finger coral have survival patterns that vary with the type of surface on which they settled.  </a:t>
            </a:r>
          </a:p>
          <a:p>
            <a:pPr marL="171450" indent="-171450">
              <a:buFont typeface="Arial" pitchFamily="34" charset="0"/>
              <a:buChar char="•"/>
              <a:defRPr/>
            </a:pPr>
            <a:r>
              <a:rPr lang="en-US" dirty="0" smtClean="0"/>
              <a:t>Coralline algae species A and B induced the most settlement in corals and were the ones on which corals had high growth and survival.</a:t>
            </a:r>
          </a:p>
        </p:txBody>
      </p:sp>
      <p:sp>
        <p:nvSpPr>
          <p:cNvPr id="4" name="Slide Number Placeholder 3"/>
          <p:cNvSpPr>
            <a:spLocks noGrp="1"/>
          </p:cNvSpPr>
          <p:nvPr>
            <p:ph type="sldNum" sz="quarter" idx="5"/>
          </p:nvPr>
        </p:nvSpPr>
        <p:spPr/>
        <p:txBody>
          <a:bodyPr/>
          <a:lstStyle/>
          <a:p>
            <a:pPr>
              <a:defRPr/>
            </a:pPr>
            <a:fld id="{5D9A003D-EA32-43C6-BF61-86F1636C6176}"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of </a:t>
            </a:r>
            <a:r>
              <a:rPr lang="en-US" dirty="0" err="1" smtClean="0"/>
              <a:t>tachinid</a:t>
            </a:r>
            <a:r>
              <a:rPr lang="en-US" dirty="0" smtClean="0"/>
              <a:t> flies not found in text.</a:t>
            </a:r>
            <a:endParaRPr lang="en-US" dirty="0"/>
          </a:p>
        </p:txBody>
      </p:sp>
      <p:sp>
        <p:nvSpPr>
          <p:cNvPr id="4" name="Slide Number Placeholder 3"/>
          <p:cNvSpPr>
            <a:spLocks noGrp="1"/>
          </p:cNvSpPr>
          <p:nvPr>
            <p:ph type="sldNum" sz="quarter" idx="10"/>
          </p:nvPr>
        </p:nvSpPr>
        <p:spPr/>
        <p:txBody>
          <a:bodyPr/>
          <a:lstStyle/>
          <a:p>
            <a:pPr>
              <a:defRPr/>
            </a:pPr>
            <a:fld id="{948BEAAB-FC8F-4E71-A82F-21E697E46265}" type="slidenum">
              <a:rPr lang="en-US" smtClean="0"/>
              <a:pPr>
                <a:defRPr/>
              </a:pPr>
              <a:t>5</a:t>
            </a:fld>
            <a:endParaRPr lang="en-US"/>
          </a:p>
        </p:txBody>
      </p:sp>
    </p:spTree>
    <p:extLst>
      <p:ext uri="{BB962C8B-B14F-4D97-AF65-F5344CB8AC3E}">
        <p14:creationId xmlns:p14="http://schemas.microsoft.com/office/powerpoint/2010/main" val="691304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5.21</a:t>
            </a:r>
            <a:r>
              <a:rPr lang="en-US" dirty="0" smtClean="0">
                <a:ea typeface="ＭＳ Ｐゴシック"/>
                <a:cs typeface="ＭＳ Ｐゴシック"/>
              </a:rPr>
              <a:t>  Survival of finger coral larvae over 22 days, showing the effects of various surfaces on daily survival. </a:t>
            </a:r>
          </a:p>
          <a:p>
            <a:pPr>
              <a:defRPr/>
            </a:pPr>
            <a:r>
              <a:rPr lang="en-US" b="1" dirty="0" smtClean="0">
                <a:ea typeface="ＭＳ Ｐゴシック"/>
                <a:cs typeface="ＭＳ Ｐゴシック"/>
              </a:rPr>
              <a:t>Talking Points: </a:t>
            </a:r>
            <a:r>
              <a:rPr lang="en-US" dirty="0" smtClean="0">
                <a:ea typeface="ＭＳ Ｐゴシック"/>
                <a:cs typeface="ＭＳ Ｐゴシック"/>
              </a:rPr>
              <a:t> </a:t>
            </a:r>
            <a:r>
              <a:rPr lang="en-US" dirty="0" smtClean="0"/>
              <a:t>Fragments transferred to another tank where coral larvae observed for 22 days</a:t>
            </a:r>
          </a:p>
          <a:p>
            <a:pPr marL="171450" indent="-171450">
              <a:buFont typeface="Arial" pitchFamily="34" charset="0"/>
              <a:buChar char="•"/>
              <a:defRPr/>
            </a:pPr>
            <a:r>
              <a:rPr lang="en-US" dirty="0" smtClean="0"/>
              <a:t>Proportion of coral surviving at the end of each day was determined.</a:t>
            </a:r>
          </a:p>
          <a:p>
            <a:pPr marL="171450" indent="-171450">
              <a:buFont typeface="Arial" pitchFamily="34" charset="0"/>
              <a:buChar char="•"/>
              <a:defRPr/>
            </a:pPr>
            <a:r>
              <a:rPr lang="en-US" dirty="0" smtClean="0"/>
              <a:t>e.g., for algae species E, survival was 100% after 1 day, 50% died after 2, and all were dead by day 3.    </a:t>
            </a:r>
          </a:p>
          <a:p>
            <a:pPr marL="171450" indent="-171450">
              <a:buFont typeface="Arial" pitchFamily="34" charset="0"/>
              <a:buChar char="•"/>
              <a:defRPr/>
            </a:pPr>
            <a:r>
              <a:rPr lang="en-US" dirty="0" smtClean="0"/>
              <a:t>Finger coral have survival patterns that vary with the type of surface on which they settled as is evident here.  </a:t>
            </a:r>
          </a:p>
          <a:p>
            <a:pPr marL="171450" indent="-171450">
              <a:buFont typeface="Arial" pitchFamily="34" charset="0"/>
              <a:buChar char="•"/>
              <a:defRPr/>
            </a:pPr>
            <a:r>
              <a:rPr lang="en-US" dirty="0" smtClean="0"/>
              <a:t>Coralline algae species A and B induced the most settlement in corals and were the ones on which corals had high growth and survival. </a:t>
            </a:r>
          </a:p>
          <a:p>
            <a:pPr marL="171450" indent="-171450">
              <a:buFont typeface="Arial" pitchFamily="34" charset="0"/>
              <a:buChar char="•"/>
              <a:defRPr/>
            </a:pPr>
            <a:r>
              <a:rPr lang="en-US" dirty="0" smtClean="0"/>
              <a:t>Settlement and survival of corals were lowest on algal species D and E.</a:t>
            </a:r>
          </a:p>
          <a:p>
            <a:pPr marL="171450" indent="-171450">
              <a:buFont typeface="Arial" pitchFamily="34" charset="0"/>
              <a:buChar char="•"/>
              <a:defRPr/>
            </a:pPr>
            <a:r>
              <a:rPr lang="en-US" dirty="0" smtClean="0"/>
              <a:t>Settled coral larvae also died when algae shed their outer layers or overgrew the larvae.  </a:t>
            </a:r>
          </a:p>
          <a:p>
            <a:pPr marL="171450" indent="-171450">
              <a:buFont typeface="Arial" pitchFamily="34" charset="0"/>
              <a:buChar char="•"/>
              <a:defRPr/>
            </a:pPr>
            <a:r>
              <a:rPr lang="en-US" dirty="0" smtClean="0"/>
              <a:t>Coral larvae may choose surfaces on which to settle based on information they gather from the environment.  </a:t>
            </a:r>
          </a:p>
          <a:p>
            <a:pPr marL="171450" indent="-171450">
              <a:buFont typeface="Arial" pitchFamily="34" charset="0"/>
              <a:buChar char="•"/>
              <a:defRPr/>
            </a:pPr>
            <a:r>
              <a:rPr lang="en-US" dirty="0" smtClean="0"/>
              <a:t>Releasing chemicals may deter settlement of corals, but corals have evolved to recognize algae based on the chemical information they emit.  They use that information to accept or reject a settlement location.</a:t>
            </a:r>
          </a:p>
        </p:txBody>
      </p:sp>
      <p:sp>
        <p:nvSpPr>
          <p:cNvPr id="4" name="Slide Number Placeholder 3"/>
          <p:cNvSpPr>
            <a:spLocks noGrp="1"/>
          </p:cNvSpPr>
          <p:nvPr>
            <p:ph type="sldNum" sz="quarter" idx="5"/>
          </p:nvPr>
        </p:nvSpPr>
        <p:spPr/>
        <p:txBody>
          <a:bodyPr/>
          <a:lstStyle/>
          <a:p>
            <a:pPr>
              <a:defRPr/>
            </a:pPr>
            <a:fld id="{D380C05E-B8FF-44CC-A0F0-7B0FE74FA23D}"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5.22</a:t>
            </a:r>
            <a:r>
              <a:rPr lang="en-US" dirty="0" smtClean="0">
                <a:ea typeface="ＭＳ Ｐゴシック"/>
                <a:cs typeface="ＭＳ Ｐゴシック"/>
              </a:rPr>
              <a:t>  Extract concentrations that produced maximum survival and growth of settled coral larvae in laboratory experiments (with 95% confidence intervals).  Concentrations that were both lower and higher than indicated produced less coral growth and maturation.  </a:t>
            </a:r>
          </a:p>
          <a:p>
            <a:pPr>
              <a:defRPr/>
            </a:pPr>
            <a:r>
              <a:rPr lang="en-US" b="1" dirty="0" smtClean="0">
                <a:ea typeface="ＭＳ Ｐゴシック"/>
                <a:cs typeface="ＭＳ Ｐゴシック"/>
              </a:rPr>
              <a:t>Talking Points:  </a:t>
            </a:r>
            <a:r>
              <a:rPr lang="en-US" dirty="0" smtClean="0"/>
              <a:t>The low maximum concentrations of extracts from species A and B meant that coral larvae were more sensitive to chemicals from those species than to other coralline algae.  </a:t>
            </a:r>
          </a:p>
          <a:p>
            <a:pPr marL="171450" indent="-171450">
              <a:buFont typeface="Arial" pitchFamily="34" charset="0"/>
              <a:buChar char="•"/>
              <a:defRPr/>
            </a:pPr>
            <a:r>
              <a:rPr lang="en-US" dirty="0" smtClean="0"/>
              <a:t>Algal species D and E, on which settlement and survival of corals were lowest, still produced chemicals that affected growth, but not to as high a degree as other species.  </a:t>
            </a:r>
          </a:p>
          <a:p>
            <a:pPr marL="171450" indent="-171450">
              <a:buFont typeface="Arial" pitchFamily="34" charset="0"/>
              <a:buChar char="•"/>
              <a:defRPr/>
            </a:pPr>
            <a:r>
              <a:rPr lang="en-US" dirty="0" smtClean="0"/>
              <a:t>High survival was related to high sensitivity to the corresponding chemical extract. </a:t>
            </a:r>
          </a:p>
          <a:p>
            <a:pPr marL="171450" indent="-171450">
              <a:buFont typeface="Arial" pitchFamily="34" charset="0"/>
              <a:buChar char="•"/>
              <a:defRPr/>
            </a:pPr>
            <a:r>
              <a:rPr lang="en-US" dirty="0" smtClean="0"/>
              <a:t>Coral larvae may choose surfaces on which to settle based on information they gather from environment.  </a:t>
            </a:r>
          </a:p>
          <a:p>
            <a:pPr marL="171450" indent="-171450">
              <a:buFont typeface="Arial" pitchFamily="34" charset="0"/>
              <a:buChar char="•"/>
              <a:defRPr/>
            </a:pPr>
            <a:r>
              <a:rPr lang="en-US" dirty="0" smtClean="0"/>
              <a:t>Releasing chemicals may deter settlement of corals, but corals have evolved to recognize algae based on the chemical information they emit.  They use that information to accept or reject a settlement location.</a:t>
            </a:r>
          </a:p>
        </p:txBody>
      </p:sp>
      <p:sp>
        <p:nvSpPr>
          <p:cNvPr id="4" name="Slide Number Placeholder 3"/>
          <p:cNvSpPr>
            <a:spLocks noGrp="1"/>
          </p:cNvSpPr>
          <p:nvPr>
            <p:ph type="sldNum" sz="quarter" idx="5"/>
          </p:nvPr>
        </p:nvSpPr>
        <p:spPr/>
        <p:txBody>
          <a:bodyPr/>
          <a:lstStyle/>
          <a:p>
            <a:pPr>
              <a:defRPr/>
            </a:pPr>
            <a:fld id="{5D8308D9-3622-42B3-A5A4-10C40C977983}" type="slidenum">
              <a:rPr lang="en-US" smtClean="0"/>
              <a:pPr>
                <a:defRPr/>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5.22</a:t>
            </a:r>
            <a:r>
              <a:rPr lang="en-US" dirty="0" smtClean="0">
                <a:ea typeface="ＭＳ Ｐゴシック"/>
                <a:cs typeface="ＭＳ Ｐゴシック"/>
              </a:rPr>
              <a:t>  Survival of finger coral larvae over 22 days, showing the effects of various surfaces on daily survival.  </a:t>
            </a:r>
          </a:p>
          <a:p>
            <a:pPr>
              <a:defRPr/>
            </a:pPr>
            <a:r>
              <a:rPr lang="en-US" b="1" dirty="0" smtClean="0">
                <a:ea typeface="ＭＳ Ｐゴシック"/>
                <a:cs typeface="ＭＳ Ｐゴシック"/>
              </a:rPr>
              <a:t>Talking Points:</a:t>
            </a:r>
            <a:endParaRPr lang="en-US" dirty="0" smtClean="0"/>
          </a:p>
          <a:p>
            <a:pPr marL="171450" indent="-171450">
              <a:buFont typeface="Arial" pitchFamily="34" charset="0"/>
              <a:buChar char="•"/>
              <a:defRPr/>
            </a:pPr>
            <a:r>
              <a:rPr lang="en-US" dirty="0" smtClean="0"/>
              <a:t>Coralline algae species A and B induced the most settlement in corals and were the ones on which corals had high growth and survival. </a:t>
            </a:r>
          </a:p>
          <a:p>
            <a:pPr marL="171450" indent="-171450">
              <a:buFont typeface="Arial" pitchFamily="34" charset="0"/>
              <a:buChar char="•"/>
              <a:defRPr/>
            </a:pPr>
            <a:r>
              <a:rPr lang="en-US" dirty="0" smtClean="0"/>
              <a:t>The low maximum concentrations of extracts from species A and B meant that coral larvae were more sensitive to chemicals from those species than to other coralline algae.  </a:t>
            </a:r>
          </a:p>
          <a:p>
            <a:pPr marL="171450" indent="-171450">
              <a:buFont typeface="Arial" pitchFamily="34" charset="0"/>
              <a:buChar char="•"/>
              <a:defRPr/>
            </a:pPr>
            <a:r>
              <a:rPr lang="en-US" dirty="0" smtClean="0"/>
              <a:t>Algal species D and E, on which settlement and survival of corals were lowest, still produced chemicals that affected growth, but not to as high a degree as other species.  </a:t>
            </a:r>
          </a:p>
          <a:p>
            <a:pPr marL="171450" indent="-171450">
              <a:buFont typeface="Arial" pitchFamily="34" charset="0"/>
              <a:buChar char="•"/>
              <a:defRPr/>
            </a:pPr>
            <a:r>
              <a:rPr lang="en-US" dirty="0" smtClean="0"/>
              <a:t>Coral larvae may be choosing surfaces on which to settle based on information they gather from the environment.  </a:t>
            </a:r>
          </a:p>
          <a:p>
            <a:pPr marL="171450" indent="-171450">
              <a:buFont typeface="Arial" pitchFamily="34" charset="0"/>
              <a:buChar char="•"/>
              <a:defRPr/>
            </a:pPr>
            <a:r>
              <a:rPr lang="en-US" dirty="0" smtClean="0"/>
              <a:t>Releasing chemicals may deter settlement of corals, but corals have evolved to recognize algae based on the chemical information they emit.  They use that information to accept or reject a settlement location.</a:t>
            </a:r>
          </a:p>
        </p:txBody>
      </p:sp>
      <p:sp>
        <p:nvSpPr>
          <p:cNvPr id="4" name="Slide Number Placeholder 3"/>
          <p:cNvSpPr>
            <a:spLocks noGrp="1"/>
          </p:cNvSpPr>
          <p:nvPr>
            <p:ph type="sldNum" sz="quarter" idx="5"/>
          </p:nvPr>
        </p:nvSpPr>
        <p:spPr/>
        <p:txBody>
          <a:bodyPr/>
          <a:lstStyle/>
          <a:p>
            <a:pPr>
              <a:defRPr/>
            </a:pPr>
            <a:fld id="{B1BC1DC7-D7F5-4BED-A4AB-38F7FAB7296A}" type="slidenum">
              <a:rPr lang="en-US" smtClean="0"/>
              <a:pPr>
                <a:defRPr/>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5.23</a:t>
            </a:r>
            <a:r>
              <a:rPr lang="en-US" dirty="0" smtClean="0">
                <a:ea typeface="ＭＳ Ｐゴシック"/>
                <a:cs typeface="ＭＳ Ｐゴシック"/>
              </a:rPr>
              <a:t> Tadpoles (top row) and their predators.</a:t>
            </a:r>
          </a:p>
          <a:p>
            <a:r>
              <a:rPr lang="en-US" b="1" dirty="0" smtClean="0">
                <a:ea typeface="ＭＳ Ｐゴシック"/>
                <a:cs typeface="ＭＳ Ｐゴシック"/>
              </a:rPr>
              <a:t>Talking Points: </a:t>
            </a:r>
            <a:r>
              <a:rPr lang="en-US" dirty="0" smtClean="0">
                <a:ea typeface="ＭＳ Ｐゴシック"/>
                <a:cs typeface="ＭＳ Ｐゴシック"/>
              </a:rPr>
              <a:t>A study on the interactions and biodiversity of ponds in eastern North America was performed by David </a:t>
            </a:r>
            <a:r>
              <a:rPr lang="en-US" dirty="0" err="1" smtClean="0">
                <a:ea typeface="ＭＳ Ｐゴシック"/>
                <a:cs typeface="ＭＳ Ｐゴシック"/>
              </a:rPr>
              <a:t>Chalcraft</a:t>
            </a:r>
            <a:r>
              <a:rPr lang="en-US" dirty="0" smtClean="0">
                <a:ea typeface="ＭＳ Ｐゴシック"/>
                <a:cs typeface="ＭＳ Ｐゴシック"/>
              </a:rPr>
              <a:t> and William </a:t>
            </a:r>
            <a:r>
              <a:rPr lang="en-US" dirty="0" err="1" smtClean="0">
                <a:ea typeface="ＭＳ Ｐゴシック"/>
                <a:cs typeface="ＭＳ Ｐゴシック"/>
              </a:rPr>
              <a:t>Resetarits</a:t>
            </a:r>
            <a:r>
              <a:rPr lang="en-US" dirty="0" smtClean="0">
                <a:ea typeface="ＭＳ Ｐゴシック"/>
                <a:cs typeface="ＭＳ Ｐゴシック"/>
              </a:rPr>
              <a:t>, who were interested in how interactions between species were affected in pond ecological systems with different predators. </a:t>
            </a:r>
            <a:endParaRPr lang="en-US" b="1"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D68258FB-BF26-47D4-856F-38D261E3096A}" type="slidenum">
              <a:rPr lang="en-US" smtClean="0"/>
              <a:pPr>
                <a:defRPr/>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ea typeface="ＭＳ Ｐゴシック"/>
                <a:cs typeface="ＭＳ Ｐゴシック"/>
              </a:rPr>
              <a:t>Figure 5.24</a:t>
            </a:r>
            <a:r>
              <a:rPr lang="en-US" dirty="0" smtClean="0">
                <a:ea typeface="ＭＳ Ｐゴシック"/>
                <a:cs typeface="ＭＳ Ｐゴシック"/>
              </a:rPr>
              <a:t> Effect of predation on tadpole communities.  (a) Proportion of tadpoles in each predator treatment. Tanks with no predators are green, tanks with salamanders are gold, and tanks with fish are blue.  Southern toad proportions have diagonal hatching, southern leopard frog proportions have no hatching, and spring peeper proportions have double hatching.  (b) The Shannon diversity index (see BME 5.3) for prey exposed to different predators.  The color scheme is the same as in (a).</a:t>
            </a:r>
          </a:p>
          <a:p>
            <a:pPr>
              <a:defRPr/>
            </a:pPr>
            <a:r>
              <a:rPr lang="en-US" b="1" dirty="0" smtClean="0">
                <a:ea typeface="ＭＳ Ｐゴシック"/>
                <a:cs typeface="ＭＳ Ｐゴシック"/>
              </a:rPr>
              <a:t>Talking Points: </a:t>
            </a:r>
            <a:r>
              <a:rPr lang="en-US" dirty="0" smtClean="0"/>
              <a:t>6 tanks (one for each predator) and a control were set up, with each replicated four times.  Each tank contained pond water, leaves, and 175 tadpoles of each prey species.  </a:t>
            </a:r>
          </a:p>
          <a:p>
            <a:pPr marL="171450" indent="-171450">
              <a:buFont typeface="Arial" pitchFamily="34" charset="0"/>
              <a:buChar char="•"/>
              <a:defRPr/>
            </a:pPr>
            <a:r>
              <a:rPr lang="en-US" dirty="0" smtClean="0"/>
              <a:t>Two individuals of each predator added to one tank; tanks monitored for 60 days.</a:t>
            </a:r>
          </a:p>
          <a:p>
            <a:pPr marL="171450" indent="-171450">
              <a:buFont typeface="Arial" pitchFamily="34" charset="0"/>
              <a:buChar char="•"/>
              <a:defRPr/>
            </a:pPr>
            <a:r>
              <a:rPr lang="en-US" dirty="0" smtClean="0"/>
              <a:t>Predators affected both number of prey species and their proportions differently.  </a:t>
            </a:r>
          </a:p>
          <a:p>
            <a:pPr marL="171450" indent="-171450">
              <a:buFont typeface="Arial" pitchFamily="34" charset="0"/>
              <a:buChar char="•"/>
              <a:defRPr/>
            </a:pPr>
            <a:r>
              <a:rPr lang="en-US" dirty="0" smtClean="0"/>
              <a:t>Salamanders reduced one of the three tadpoles to zero or nearly zero.  </a:t>
            </a:r>
          </a:p>
          <a:p>
            <a:pPr marL="171450" indent="-171450">
              <a:buFont typeface="Arial" pitchFamily="34" charset="0"/>
              <a:buChar char="•"/>
              <a:defRPr/>
            </a:pPr>
            <a:r>
              <a:rPr lang="en-US" dirty="0" smtClean="0"/>
              <a:t>Minnows and sunfish reduced diversity to nearly zero, by eliminating or nearly eliminating 2 prey species.  Predators able to locate only certain prey, or prey able to detect the presence of only certain predators.  </a:t>
            </a:r>
          </a:p>
          <a:p>
            <a:pPr marL="171450" indent="-171450">
              <a:buFont typeface="Arial" pitchFamily="34" charset="0"/>
              <a:buChar char="•"/>
              <a:defRPr/>
            </a:pPr>
            <a:r>
              <a:rPr lang="en-US" dirty="0" smtClean="0"/>
              <a:t>Southern leopard frog only eliminated by one predator, the minnow.</a:t>
            </a:r>
          </a:p>
          <a:p>
            <a:pPr marL="171450" indent="-171450">
              <a:buFont typeface="Arial" pitchFamily="34" charset="0"/>
              <a:buChar char="•"/>
              <a:defRPr/>
            </a:pPr>
            <a:r>
              <a:rPr lang="en-US" dirty="0" smtClean="0"/>
              <a:t>Spring peepers eliminated through competition with no predators present, or certain types of predator.</a:t>
            </a:r>
          </a:p>
          <a:p>
            <a:pPr marL="171450" indent="-171450">
              <a:buFont typeface="Arial" pitchFamily="34" charset="0"/>
              <a:buChar char="•"/>
              <a:defRPr/>
            </a:pPr>
            <a:r>
              <a:rPr lang="en-US" dirty="0" smtClean="0"/>
              <a:t>Predator and prey species collect and assess information in their environment.</a:t>
            </a:r>
          </a:p>
        </p:txBody>
      </p:sp>
      <p:sp>
        <p:nvSpPr>
          <p:cNvPr id="4" name="Slide Number Placeholder 3"/>
          <p:cNvSpPr>
            <a:spLocks noGrp="1"/>
          </p:cNvSpPr>
          <p:nvPr>
            <p:ph type="sldNum" sz="quarter" idx="5"/>
          </p:nvPr>
        </p:nvSpPr>
        <p:spPr/>
        <p:txBody>
          <a:bodyPr/>
          <a:lstStyle/>
          <a:p>
            <a:pPr>
              <a:defRPr/>
            </a:pPr>
            <a:fld id="{14AEE6A1-2C84-4F4C-BE13-09D6030B1B09}" type="slidenum">
              <a:rPr lang="en-US" smtClean="0"/>
              <a:pPr>
                <a:defRPr/>
              </a:pPr>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a:cs typeface="ＭＳ Ｐゴシック"/>
              </a:rPr>
              <a:t>BME 5.3. Computing the Shannon diversity index.</a:t>
            </a:r>
          </a:p>
          <a:p>
            <a:r>
              <a:rPr lang="en-US" b="1" smtClean="0">
                <a:ea typeface="ＭＳ Ｐゴシック"/>
                <a:cs typeface="ＭＳ Ｐゴシック"/>
              </a:rPr>
              <a:t>Talking Points: </a:t>
            </a:r>
            <a:r>
              <a:rPr lang="en-US" smtClean="0">
                <a:ea typeface="ＭＳ Ｐゴシック"/>
                <a:cs typeface="ＭＳ Ｐゴシック"/>
              </a:rPr>
              <a:t>To compute the Shannon diversity index, first find the relative proportion of each species. </a:t>
            </a:r>
          </a:p>
          <a:p>
            <a:r>
              <a:rPr lang="en-US" smtClean="0">
                <a:ea typeface="ＭＳ Ｐゴシック"/>
                <a:cs typeface="ＭＳ Ｐゴシック"/>
              </a:rPr>
              <a:t>W/ no predator, 0.575 were southern toads, 0.4 were southern leopard frogs, and 0.025 were spring peepers.  </a:t>
            </a:r>
          </a:p>
          <a:p>
            <a:r>
              <a:rPr lang="en-US" smtClean="0">
                <a:ea typeface="ＭＳ Ｐゴシック"/>
                <a:cs typeface="ＭＳ Ｐゴシック"/>
              </a:rPr>
              <a:t>Next, calculate the natural logarithm of each of proportion. The natural log of </a:t>
            </a:r>
            <a:r>
              <a:rPr lang="en-US" i="1" smtClean="0">
                <a:ea typeface="ＭＳ Ｐゴシック"/>
                <a:cs typeface="ＭＳ Ｐゴシック"/>
              </a:rPr>
              <a:t>x</a:t>
            </a:r>
            <a:r>
              <a:rPr lang="en-US" smtClean="0">
                <a:ea typeface="ＭＳ Ｐゴシック"/>
                <a:cs typeface="ＭＳ Ｐゴシック"/>
              </a:rPr>
              <a:t> is log</a:t>
            </a:r>
            <a:r>
              <a:rPr lang="en-US" i="1" baseline="-25000" smtClean="0">
                <a:ea typeface="ＭＳ Ｐゴシック"/>
                <a:cs typeface="ＭＳ Ｐゴシック"/>
              </a:rPr>
              <a:t>e</a:t>
            </a:r>
            <a:r>
              <a:rPr lang="en-US" i="1" smtClean="0">
                <a:ea typeface="ＭＳ Ｐゴシック"/>
                <a:cs typeface="ＭＳ Ｐゴシック"/>
              </a:rPr>
              <a:t>x</a:t>
            </a:r>
            <a:r>
              <a:rPr lang="en-US" smtClean="0">
                <a:ea typeface="ＭＳ Ｐゴシック"/>
                <a:cs typeface="ＭＳ Ｐゴシック"/>
              </a:rPr>
              <a:t>, the power to which </a:t>
            </a:r>
            <a:r>
              <a:rPr lang="en-US" i="1" smtClean="0">
                <a:ea typeface="ＭＳ Ｐゴシック"/>
                <a:cs typeface="ＭＳ Ｐゴシック"/>
              </a:rPr>
              <a:t>e</a:t>
            </a:r>
            <a:r>
              <a:rPr lang="en-US" smtClean="0">
                <a:ea typeface="ＭＳ Ｐゴシック"/>
                <a:cs typeface="ＭＳ Ｐゴシック"/>
              </a:rPr>
              <a:t> must be raised to get </a:t>
            </a:r>
            <a:r>
              <a:rPr lang="en-US" i="1" smtClean="0">
                <a:ea typeface="ＭＳ Ｐゴシック"/>
                <a:cs typeface="ＭＳ Ｐゴシック"/>
              </a:rPr>
              <a:t>x</a:t>
            </a:r>
            <a:r>
              <a:rPr lang="en-US" smtClean="0">
                <a:ea typeface="ＭＳ Ｐゴシック"/>
                <a:cs typeface="ＭＳ Ｐゴシック"/>
              </a:rPr>
              <a:t>. </a:t>
            </a:r>
          </a:p>
          <a:p>
            <a:r>
              <a:rPr lang="en-US" smtClean="0">
                <a:ea typeface="ＭＳ Ｐゴシック"/>
                <a:cs typeface="ＭＳ Ｐゴシック"/>
              </a:rPr>
              <a:t>The natural logs of the proportions are as follows: ln(0.575) ≈ -0.553, ln(0.4) ≈ -0.916, and ln(0.025) ≈ -3.689.  </a:t>
            </a:r>
          </a:p>
          <a:p>
            <a:r>
              <a:rPr lang="en-US" smtClean="0">
                <a:ea typeface="ＭＳ Ｐゴシック"/>
                <a:cs typeface="ＭＳ Ｐゴシック"/>
              </a:rPr>
              <a:t>Next, multiply each proportion by its natural log, such as 0.575 * -0.553. </a:t>
            </a:r>
          </a:p>
          <a:p>
            <a:r>
              <a:rPr lang="en-US" smtClean="0">
                <a:ea typeface="ＭＳ Ｐゴシック"/>
                <a:cs typeface="ＭＳ Ｐゴシック"/>
              </a:rPr>
              <a:t>Finally, add these three products, and negate the answer to obtain the Shannon biodiversity index. </a:t>
            </a:r>
          </a:p>
          <a:p>
            <a:r>
              <a:rPr lang="en-US" smtClean="0">
                <a:ea typeface="ＭＳ Ｐゴシック"/>
                <a:cs typeface="ＭＳ Ｐゴシック"/>
              </a:rPr>
              <a:t>Also illustrated in the spreadsheet “tadpole.xls.”</a:t>
            </a:r>
          </a:p>
        </p:txBody>
      </p:sp>
      <p:sp>
        <p:nvSpPr>
          <p:cNvPr id="4" name="Slide Number Placeholder 3"/>
          <p:cNvSpPr>
            <a:spLocks noGrp="1"/>
          </p:cNvSpPr>
          <p:nvPr>
            <p:ph type="sldNum" sz="quarter" idx="5"/>
          </p:nvPr>
        </p:nvSpPr>
        <p:spPr/>
        <p:txBody>
          <a:bodyPr/>
          <a:lstStyle/>
          <a:p>
            <a:pPr>
              <a:defRPr/>
            </a:pPr>
            <a:fld id="{8823E70B-F4CF-49C0-890E-188C33C0CA1F}" type="slidenum">
              <a:rPr lang="en-US" smtClean="0"/>
              <a:pPr>
                <a:defRPr/>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of parasitized caterpillar, not found in text.</a:t>
            </a:r>
            <a:endParaRPr lang="en-US" dirty="0"/>
          </a:p>
        </p:txBody>
      </p:sp>
      <p:sp>
        <p:nvSpPr>
          <p:cNvPr id="4" name="Slide Number Placeholder 3"/>
          <p:cNvSpPr>
            <a:spLocks noGrp="1"/>
          </p:cNvSpPr>
          <p:nvPr>
            <p:ph type="sldNum" sz="quarter" idx="10"/>
          </p:nvPr>
        </p:nvSpPr>
        <p:spPr/>
        <p:txBody>
          <a:bodyPr/>
          <a:lstStyle/>
          <a:p>
            <a:pPr>
              <a:defRPr/>
            </a:pPr>
            <a:fld id="{948BEAAB-FC8F-4E71-A82F-21E697E46265}" type="slidenum">
              <a:rPr lang="en-US" smtClean="0"/>
              <a:pPr>
                <a:defRPr/>
              </a:pPr>
              <a:t>6</a:t>
            </a:fld>
            <a:endParaRPr lang="en-US"/>
          </a:p>
        </p:txBody>
      </p:sp>
    </p:spTree>
    <p:extLst>
      <p:ext uri="{BB962C8B-B14F-4D97-AF65-F5344CB8AC3E}">
        <p14:creationId xmlns:p14="http://schemas.microsoft.com/office/powerpoint/2010/main" val="1359364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5.4  </a:t>
            </a:r>
            <a:r>
              <a:rPr lang="en-US" dirty="0" smtClean="0">
                <a:ea typeface="ＭＳ Ｐゴシック"/>
                <a:cs typeface="ＭＳ Ｐゴシック"/>
              </a:rPr>
              <a:t>Monthly captures of female parasitic flies at speakers playing the male calls of three species of mole cricket, the tawny, southern, and imitator.</a:t>
            </a:r>
          </a:p>
          <a:p>
            <a:r>
              <a:rPr lang="en-US" b="1" dirty="0" smtClean="0">
                <a:ea typeface="ＭＳ Ｐゴシック"/>
                <a:cs typeface="ＭＳ Ｐゴシック"/>
              </a:rPr>
              <a:t>Talking Points: </a:t>
            </a:r>
            <a:r>
              <a:rPr lang="en-US" dirty="0" smtClean="0">
                <a:ea typeface="ＭＳ Ｐゴシック"/>
                <a:cs typeface="ＭＳ Ｐゴシック"/>
              </a:rPr>
              <a:t>A playback experiment determined the extent that one species of parasitic fly (</a:t>
            </a:r>
            <a:r>
              <a:rPr lang="en-US" i="1" dirty="0" err="1" smtClean="0">
                <a:ea typeface="ＭＳ Ｐゴシック"/>
                <a:cs typeface="ＭＳ Ｐゴシック"/>
              </a:rPr>
              <a:t>Ormia</a:t>
            </a:r>
            <a:r>
              <a:rPr lang="en-US" i="1" dirty="0" smtClean="0">
                <a:ea typeface="ＭＳ Ｐゴシック"/>
                <a:cs typeface="ＭＳ Ｐゴシック"/>
              </a:rPr>
              <a:t> </a:t>
            </a:r>
            <a:r>
              <a:rPr lang="en-US" i="1" dirty="0" err="1" smtClean="0">
                <a:ea typeface="ＭＳ Ｐゴシック"/>
                <a:cs typeface="ＭＳ Ｐゴシック"/>
              </a:rPr>
              <a:t>depleta</a:t>
            </a:r>
            <a:r>
              <a:rPr lang="en-US" dirty="0" smtClean="0">
                <a:ea typeface="ＭＳ Ｐゴシック"/>
                <a:cs typeface="ＭＳ Ｐゴシック"/>
              </a:rPr>
              <a:t>) was attracted to vocalizations of southern and tawny mole crickets, along with the imitator mole cricket (</a:t>
            </a:r>
            <a:r>
              <a:rPr lang="en-US" i="1" dirty="0" smtClean="0">
                <a:ea typeface="ＭＳ Ｐゴシック"/>
                <a:cs typeface="ＭＳ Ｐゴシック"/>
              </a:rPr>
              <a:t>S. </a:t>
            </a:r>
            <a:r>
              <a:rPr lang="en-US" i="1" dirty="0" err="1" smtClean="0">
                <a:ea typeface="ＭＳ Ｐゴシック"/>
                <a:cs typeface="ＭＳ Ｐゴシック"/>
              </a:rPr>
              <a:t>imitatus</a:t>
            </a:r>
            <a:r>
              <a:rPr lang="en-US" dirty="0" smtClean="0">
                <a:ea typeface="ＭＳ Ｐゴシック"/>
                <a:cs typeface="ＭＳ Ｐゴシック"/>
              </a:rPr>
              <a:t>). The particular species of flies that lay eggs on mole crickets have evolved such that adults are active at the same time of year that male mole crickets are vocalizing to attract females.  Another requirement for success is to lay eggs quickly and fly away before the mole cricket has an opportunity to defend itself or escape from the fly underground.  Once the fly recognizes an appropriate host by its call, it makes the decision to land and lay eggs, which it does very quickly.</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953F6996-C4F1-4C7E-AB42-15C35631DF7E}" type="slidenum">
              <a:rPr lang="en-US" smtClean="0"/>
              <a:pPr eaLnBrk="1" hangingPunct="1"/>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itchFamily="34" charset="0"/>
                <a:ea typeface="ＭＳ Ｐゴシック"/>
                <a:cs typeface="Times New Roman" pitchFamily="18" charset="0"/>
              </a:rPr>
              <a:t>Table 5.1. </a:t>
            </a:r>
            <a:r>
              <a:rPr lang="en-US" smtClean="0">
                <a:latin typeface="Arial" pitchFamily="34" charset="0"/>
                <a:ea typeface="ＭＳ Ｐゴシック"/>
                <a:cs typeface="Times New Roman" pitchFamily="18" charset="0"/>
              </a:rPr>
              <a:t>Numbers of tachinid flies captured at traps playing vocalizations from one of five species of mole cricket.  </a:t>
            </a:r>
          </a:p>
          <a:p>
            <a:r>
              <a:rPr lang="en-US" sz="900" b="1" smtClean="0">
                <a:ea typeface="ＭＳ Ｐゴシック"/>
                <a:cs typeface="ＭＳ Ｐゴシック"/>
              </a:rPr>
              <a:t>Talking Points: </a:t>
            </a:r>
            <a:r>
              <a:rPr lang="en-US" smtClean="0">
                <a:ea typeface="ＭＳ Ｐゴシック"/>
                <a:cs typeface="ＭＳ Ｐゴシック"/>
              </a:rPr>
              <a:t>Vocalizations of five species of mole cricket were played during peak activity of the parasitic fly.  Two more species were added.  The parasitic fly was not attracted to vocalizations of the two additional mole cricket species. All five species of mole cricket may be found in Florida, but the three to which the flies are attracted arrived in Florida from South America. </a:t>
            </a:r>
            <a:endParaRPr lang="en-US" sz="900" smtClean="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3AF8BD19-EDFE-4DA1-A80B-2AEE11A0BB1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Figure 5.5  </a:t>
            </a:r>
            <a:r>
              <a:rPr lang="en-US" dirty="0" smtClean="0">
                <a:ea typeface="ＭＳ Ｐゴシック"/>
                <a:cs typeface="ＭＳ Ｐゴシック"/>
              </a:rPr>
              <a:t>The predator, philander opossum, and prey, </a:t>
            </a:r>
            <a:r>
              <a:rPr lang="en-US" dirty="0" err="1" smtClean="0">
                <a:ea typeface="ＭＳ Ｐゴシック"/>
                <a:cs typeface="ＭＳ Ｐゴシック"/>
              </a:rPr>
              <a:t>Tungara</a:t>
            </a:r>
            <a:r>
              <a:rPr lang="en-US" dirty="0" smtClean="0">
                <a:ea typeface="ＭＳ Ｐゴシック"/>
                <a:cs typeface="ＭＳ Ｐゴシック"/>
              </a:rPr>
              <a:t> frog.  The </a:t>
            </a:r>
            <a:r>
              <a:rPr lang="en-US" dirty="0" err="1" smtClean="0">
                <a:ea typeface="ＭＳ Ｐゴシック"/>
                <a:cs typeface="ＭＳ Ｐゴシック"/>
              </a:rPr>
              <a:t>Tungara</a:t>
            </a:r>
            <a:r>
              <a:rPr lang="en-US" dirty="0" smtClean="0">
                <a:ea typeface="ＭＳ Ｐゴシック"/>
                <a:cs typeface="ＭＳ Ｐゴシック"/>
              </a:rPr>
              <a:t> frog pictured is a vocalizing male.</a:t>
            </a:r>
          </a:p>
          <a:p>
            <a:r>
              <a:rPr lang="en-US" b="1" dirty="0" smtClean="0">
                <a:ea typeface="ＭＳ Ｐゴシック"/>
                <a:cs typeface="ＭＳ Ｐゴシック"/>
              </a:rPr>
              <a:t>Talking Points: </a:t>
            </a:r>
            <a:r>
              <a:rPr lang="en-US" dirty="0" smtClean="0">
                <a:ea typeface="ＭＳ Ｐゴシック"/>
                <a:cs typeface="ＭＳ Ｐゴシック"/>
              </a:rPr>
              <a:t>The philander opossum is a predator of a community of frogs that congregate around ponds in South America, including the </a:t>
            </a:r>
            <a:r>
              <a:rPr lang="en-US" dirty="0" err="1" smtClean="0">
                <a:ea typeface="ＭＳ Ｐゴシック"/>
                <a:cs typeface="ＭＳ Ｐゴシック"/>
              </a:rPr>
              <a:t>Tungara</a:t>
            </a:r>
            <a:r>
              <a:rPr lang="en-US" dirty="0" smtClean="0">
                <a:ea typeface="ＭＳ Ｐゴシック"/>
                <a:cs typeface="ＭＳ Ｐゴシック"/>
              </a:rPr>
              <a:t> frog.  The opossum is about 20-33 cm long, excluding the tail. Researchers performed a playback experiment, where they played recordings of the </a:t>
            </a:r>
            <a:r>
              <a:rPr lang="en-US" dirty="0" err="1" smtClean="0">
                <a:ea typeface="ＭＳ Ｐゴシック"/>
                <a:cs typeface="ＭＳ Ｐゴシック"/>
              </a:rPr>
              <a:t>Tungara</a:t>
            </a:r>
            <a:r>
              <a:rPr lang="en-US" dirty="0" smtClean="0">
                <a:ea typeface="ＭＳ Ｐゴシック"/>
                <a:cs typeface="ＭＳ Ｐゴシック"/>
              </a:rPr>
              <a:t> frog vocalizations from a speaker.  The recordings were played only when an opossum was nearby but facing away from the speaker and no frogs were vocalizing.  In five out of five trials, the opossum turned toward the speaker and performed head tilting and ear rotating behaviors.  The opossum then approached the speaker, and in three instances, pounced on the speaker.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B8691B80-8B18-41CF-AB11-9336BC332350}" type="slidenum">
              <a:rPr lang="en-US" smtClean="0"/>
              <a:pPr eaLnBrk="1" hangingPunct="1"/>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B16C00E-6A07-4EEB-B86E-2C4F87EF9ACE}"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9FE0BE-4CA3-42D4-8EFC-1D489B0CE056}" type="slidenum">
              <a:rPr lang="en-US"/>
              <a:pPr>
                <a:defRPr/>
              </a:pPr>
              <a:t>‹#›</a:t>
            </a:fld>
            <a:endParaRPr lang="en-US"/>
          </a:p>
        </p:txBody>
      </p:sp>
    </p:spTree>
    <p:extLst>
      <p:ext uri="{BB962C8B-B14F-4D97-AF65-F5344CB8AC3E}">
        <p14:creationId xmlns:p14="http://schemas.microsoft.com/office/powerpoint/2010/main" val="1418856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485D65-D16D-4153-A2CF-389EFDFCA4CF}"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805D1E-3830-4FEB-A575-8C3B5A5283CA}" type="slidenum">
              <a:rPr lang="en-US"/>
              <a:pPr>
                <a:defRPr/>
              </a:pPr>
              <a:t>‹#›</a:t>
            </a:fld>
            <a:endParaRPr lang="en-US"/>
          </a:p>
        </p:txBody>
      </p:sp>
    </p:spTree>
    <p:extLst>
      <p:ext uri="{BB962C8B-B14F-4D97-AF65-F5344CB8AC3E}">
        <p14:creationId xmlns:p14="http://schemas.microsoft.com/office/powerpoint/2010/main" val="233278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755086-8290-48D1-BB06-7B8724A46A84}"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A5908D-16AB-4031-853C-F67C41C52576}" type="slidenum">
              <a:rPr lang="en-US"/>
              <a:pPr>
                <a:defRPr/>
              </a:pPr>
              <a:t>‹#›</a:t>
            </a:fld>
            <a:endParaRPr lang="en-US"/>
          </a:p>
        </p:txBody>
      </p:sp>
    </p:spTree>
    <p:extLst>
      <p:ext uri="{BB962C8B-B14F-4D97-AF65-F5344CB8AC3E}">
        <p14:creationId xmlns:p14="http://schemas.microsoft.com/office/powerpoint/2010/main" val="226726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337B62-A629-429C-9A51-D9CA38B23165}"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CB3A05-ED67-471E-9AC1-41A4519770B8}" type="slidenum">
              <a:rPr lang="en-US"/>
              <a:pPr>
                <a:defRPr/>
              </a:pPr>
              <a:t>‹#›</a:t>
            </a:fld>
            <a:endParaRPr lang="en-US"/>
          </a:p>
        </p:txBody>
      </p:sp>
    </p:spTree>
    <p:extLst>
      <p:ext uri="{BB962C8B-B14F-4D97-AF65-F5344CB8AC3E}">
        <p14:creationId xmlns:p14="http://schemas.microsoft.com/office/powerpoint/2010/main" val="3153780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67C8D0B-2A77-47AB-9665-F0DA7FA02626}"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204F7D-9E13-4755-83F8-0140FB827F9D}" type="slidenum">
              <a:rPr lang="en-US"/>
              <a:pPr>
                <a:defRPr/>
              </a:pPr>
              <a:t>‹#›</a:t>
            </a:fld>
            <a:endParaRPr lang="en-US"/>
          </a:p>
        </p:txBody>
      </p:sp>
    </p:spTree>
    <p:extLst>
      <p:ext uri="{BB962C8B-B14F-4D97-AF65-F5344CB8AC3E}">
        <p14:creationId xmlns:p14="http://schemas.microsoft.com/office/powerpoint/2010/main" val="95710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981141-C263-4C18-AA02-7B9E48B6534A}"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35346D-B634-400B-B0D1-E6B25B6D8C8B}" type="slidenum">
              <a:rPr lang="en-US"/>
              <a:pPr>
                <a:defRPr/>
              </a:pPr>
              <a:t>‹#›</a:t>
            </a:fld>
            <a:endParaRPr lang="en-US"/>
          </a:p>
        </p:txBody>
      </p:sp>
    </p:spTree>
    <p:extLst>
      <p:ext uri="{BB962C8B-B14F-4D97-AF65-F5344CB8AC3E}">
        <p14:creationId xmlns:p14="http://schemas.microsoft.com/office/powerpoint/2010/main" val="1360820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839ECB8-7988-4744-8960-9535DABCAF72}" type="datetime1">
              <a:rPr lang="en-US"/>
              <a:pPr>
                <a:defRPr/>
              </a:pPr>
              <a:t>8/16/13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D8716F-CA36-4C48-8685-F843ADF0D7AA}" type="slidenum">
              <a:rPr lang="en-US"/>
              <a:pPr>
                <a:defRPr/>
              </a:pPr>
              <a:t>‹#›</a:t>
            </a:fld>
            <a:endParaRPr lang="en-US"/>
          </a:p>
        </p:txBody>
      </p:sp>
    </p:spTree>
    <p:extLst>
      <p:ext uri="{BB962C8B-B14F-4D97-AF65-F5344CB8AC3E}">
        <p14:creationId xmlns:p14="http://schemas.microsoft.com/office/powerpoint/2010/main" val="394411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481837-7FD9-45C8-8457-DBCAB312C95B}" type="datetime1">
              <a:rPr lang="en-US"/>
              <a:pPr>
                <a:defRPr/>
              </a:pPr>
              <a:t>8/16/13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C0BB41-0A7C-42D6-84FF-293AE3BF9BF8}" type="slidenum">
              <a:rPr lang="en-US"/>
              <a:pPr>
                <a:defRPr/>
              </a:pPr>
              <a:t>‹#›</a:t>
            </a:fld>
            <a:endParaRPr lang="en-US"/>
          </a:p>
        </p:txBody>
      </p:sp>
    </p:spTree>
    <p:extLst>
      <p:ext uri="{BB962C8B-B14F-4D97-AF65-F5344CB8AC3E}">
        <p14:creationId xmlns:p14="http://schemas.microsoft.com/office/powerpoint/2010/main" val="81072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C05CFD-F634-4198-B2E3-85262B658E92}" type="datetime1">
              <a:rPr lang="en-US"/>
              <a:pPr>
                <a:defRPr/>
              </a:pPr>
              <a:t>8/16/13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8B47EC-F24C-43B7-A999-DDA6D8B850ED}" type="slidenum">
              <a:rPr lang="en-US"/>
              <a:pPr>
                <a:defRPr/>
              </a:pPr>
              <a:t>‹#›</a:t>
            </a:fld>
            <a:endParaRPr lang="en-US"/>
          </a:p>
        </p:txBody>
      </p:sp>
    </p:spTree>
    <p:extLst>
      <p:ext uri="{BB962C8B-B14F-4D97-AF65-F5344CB8AC3E}">
        <p14:creationId xmlns:p14="http://schemas.microsoft.com/office/powerpoint/2010/main" val="397404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7F8A5C-ED18-49FB-9EA1-105792D102B2}"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535C38-8653-4336-BF18-2CB490BE9A18}" type="slidenum">
              <a:rPr lang="en-US"/>
              <a:pPr>
                <a:defRPr/>
              </a:pPr>
              <a:t>‹#›</a:t>
            </a:fld>
            <a:endParaRPr lang="en-US"/>
          </a:p>
        </p:txBody>
      </p:sp>
    </p:spTree>
    <p:extLst>
      <p:ext uri="{BB962C8B-B14F-4D97-AF65-F5344CB8AC3E}">
        <p14:creationId xmlns:p14="http://schemas.microsoft.com/office/powerpoint/2010/main" val="390988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CFD715-E6B8-41EE-88F7-C2515F7D49EB}"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5654EC-0DEA-466B-AB9B-75F51245C0E8}" type="slidenum">
              <a:rPr lang="en-US"/>
              <a:pPr>
                <a:defRPr/>
              </a:pPr>
              <a:t>‹#›</a:t>
            </a:fld>
            <a:endParaRPr lang="en-US"/>
          </a:p>
        </p:txBody>
      </p:sp>
    </p:spTree>
    <p:extLst>
      <p:ext uri="{BB962C8B-B14F-4D97-AF65-F5344CB8AC3E}">
        <p14:creationId xmlns:p14="http://schemas.microsoft.com/office/powerpoint/2010/main" val="2866462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ea typeface="ＭＳ Ｐゴシック" pitchFamily="-110" charset="-128"/>
                <a:cs typeface="+mn-cs"/>
              </a:defRPr>
            </a:lvl1pPr>
          </a:lstStyle>
          <a:p>
            <a:pPr>
              <a:defRPr/>
            </a:pPr>
            <a:fld id="{31A91713-56EB-407F-9D53-0E7B723BC6C3}" type="datetime1">
              <a:rPr lang="en-US"/>
              <a:pPr>
                <a:defRPr/>
              </a:pPr>
              <a:t>8/16/13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ea typeface="ＭＳ Ｐゴシック" pitchFamily="-110" charset="-128"/>
                <a:cs typeface="+mn-cs"/>
              </a:defRPr>
            </a:lvl1pPr>
          </a:lstStyle>
          <a:p>
            <a:pPr>
              <a:defRPr/>
            </a:pPr>
            <a:fld id="{FBBF53E9-FBE2-4F93-9E57-D5EC067BC8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2"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2"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youtube.com/watch?feature=endscreen&amp;v=5S-RAgudnww&amp;NR=1"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eg"/><Relationship Id="rId5" Type="http://schemas.openxmlformats.org/officeDocument/2006/relationships/hyperlink" Target="http://www.youtube.com/watch?v=6095qsR8tt0"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chart" Target="../charts/char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chart" Target="../charts/char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chart" Target="../charts/char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chart" Target="../charts/char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chart" Target="../charts/char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chart" Target="../charts/char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chart" Target="../charts/char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chart" Target="../charts/char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chart" Target="../charts/char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chart" Target="../charts/char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chart" Target="../charts/char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chart" Target="../charts/char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oocities.org/brisbane_flies/TACHINIDAE.htm" TargetMode="External"/><Relationship Id="rId5" Type="http://schemas.openxmlformats.org/officeDocument/2006/relationships/image" Target="../media/image6.png"/><Relationship Id="rId6" Type="http://schemas.openxmlformats.org/officeDocument/2006/relationships/hyperlink" Target="http://www.whatsthatbug.com/2010/08/10/tachinid-fly-9/" TargetMode="External"/><Relationship Id="rId7" Type="http://schemas.openxmlformats.org/officeDocument/2006/relationships/image" Target="../media/image7.png"/><Relationship Id="rId8" Type="http://schemas.openxmlformats.org/officeDocument/2006/relationships/hyperlink" Target="http://www.youtube.com/watch?v=gxKoK4rnBbw"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3.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163421"/>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dirty="0" smtClean="0">
                <a:latin typeface="Times New Roman" pitchFamily="18" charset="0"/>
                <a:cs typeface="Times New Roman" pitchFamily="18" charset="0"/>
              </a:rPr>
              <a:t>Chapter </a:t>
            </a:r>
            <a:r>
              <a:rPr lang="en-US" sz="3600" dirty="0">
                <a:latin typeface="Times New Roman" pitchFamily="18" charset="0"/>
                <a:cs typeface="Times New Roman" pitchFamily="18" charset="0"/>
              </a:rPr>
              <a:t>5</a:t>
            </a:r>
            <a:r>
              <a:rPr lang="en-US" sz="3600" dirty="0" smtClean="0">
                <a:latin typeface="Times New Roman" pitchFamily="18" charset="0"/>
                <a:cs typeface="Times New Roman" pitchFamily="18" charset="0"/>
              </a:rPr>
              <a:t>: Information </a:t>
            </a:r>
            <a:r>
              <a:rPr lang="en-US" sz="3600" dirty="0">
                <a:latin typeface="Times New Roman" pitchFamily="18" charset="0"/>
                <a:cs typeface="Times New Roman" pitchFamily="18" charset="0"/>
              </a:rPr>
              <a:t>in Ecological Systems</a:t>
            </a:r>
          </a:p>
          <a:p>
            <a:pPr algn="ctr" eaLnBrk="1" hangingPunct="1"/>
            <a:endParaRPr lang="en-US" sz="3600" dirty="0">
              <a:latin typeface="Times New Roman" pitchFamily="18" charset="0"/>
              <a:cs typeface="Times New Roman" pitchFamily="18" charset="0"/>
            </a:endParaRPr>
          </a:p>
          <a:p>
            <a:pPr algn="ctr" eaLnBrk="1" hangingPunct="1"/>
            <a:r>
              <a:rPr lang="en-US" sz="3600" dirty="0">
                <a:latin typeface="Times New Roman" pitchFamily="18" charset="0"/>
                <a:cs typeface="Times New Roman" pitchFamily="18" charset="0"/>
              </a:rPr>
              <a:t>Section 5.1: Have organisms evolved to exploit communication between individuals of other species? </a:t>
            </a:r>
          </a:p>
        </p:txBody>
      </p:sp>
      <p:sp>
        <p:nvSpPr>
          <p:cNvPr id="2052" name="TextBox 2"/>
          <p:cNvSpPr txBox="1">
            <a:spLocks noChangeArrowheads="1"/>
          </p:cNvSpPr>
          <p:nvPr/>
        </p:nvSpPr>
        <p:spPr bwMode="auto">
          <a:xfrm>
            <a:off x="0" y="437356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2090738" y="147638"/>
            <a:ext cx="434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4400">
                <a:latin typeface="Times New Roman" pitchFamily="18" charset="0"/>
                <a:cs typeface="Times New Roman" pitchFamily="18" charset="0"/>
              </a:rPr>
              <a:t>The Tungara frog</a:t>
            </a:r>
          </a:p>
        </p:txBody>
      </p:sp>
      <p:sp>
        <p:nvSpPr>
          <p:cNvPr id="26627"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5.5</a:t>
            </a:r>
          </a:p>
        </p:txBody>
      </p:sp>
      <p:pic>
        <p:nvPicPr>
          <p:cNvPr id="26628" name="Picture 5"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917575"/>
            <a:ext cx="800735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6"/>
          <p:cNvSpPr txBox="1">
            <a:spLocks noChangeArrowheads="1"/>
          </p:cNvSpPr>
          <p:nvPr/>
        </p:nvSpPr>
        <p:spPr bwMode="auto">
          <a:xfrm>
            <a:off x="6434138" y="1651000"/>
            <a:ext cx="189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b="1">
                <a:solidFill>
                  <a:srgbClr val="FFFF00"/>
                </a:solidFill>
              </a:rPr>
              <a:t>Vocalizing male</a:t>
            </a:r>
          </a:p>
        </p:txBody>
      </p:sp>
      <p:cxnSp>
        <p:nvCxnSpPr>
          <p:cNvPr id="9" name="Straight Arrow Connector 8"/>
          <p:cNvCxnSpPr>
            <a:stCxn id="26629" idx="2"/>
          </p:cNvCxnSpPr>
          <p:nvPr/>
        </p:nvCxnSpPr>
        <p:spPr>
          <a:xfrm rot="5400000">
            <a:off x="6595269" y="2070894"/>
            <a:ext cx="839788" cy="7366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19100" y="6210022"/>
            <a:ext cx="8310563" cy="400110"/>
          </a:xfrm>
          <a:prstGeom prst="rect">
            <a:avLst/>
          </a:prstGeom>
        </p:spPr>
        <p:txBody>
          <a:bodyPr wrap="square">
            <a:spAutoFit/>
          </a:bodyPr>
          <a:lstStyle/>
          <a:p>
            <a:r>
              <a:rPr lang="en-US" sz="2000" dirty="0">
                <a:latin typeface="Times New Roman" pitchFamily="18" charset="0"/>
                <a:cs typeface="Times New Roman" pitchFamily="18" charset="0"/>
                <a:hlinkClick r:id="rId4"/>
              </a:rPr>
              <a:t>http://</a:t>
            </a:r>
            <a:r>
              <a:rPr lang="en-US" sz="2000" dirty="0" smtClean="0">
                <a:latin typeface="Times New Roman" pitchFamily="18" charset="0"/>
                <a:cs typeface="Times New Roman" pitchFamily="18" charset="0"/>
                <a:hlinkClick r:id="rId4"/>
              </a:rPr>
              <a:t>www.youtube.com/watch?feature=endscreen&amp;v=5S-RAgudnww&amp;NR=1</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9534" b="74167"/>
          <a:stretch/>
        </p:blipFill>
        <p:spPr>
          <a:xfrm>
            <a:off x="566736" y="2293147"/>
            <a:ext cx="3490913" cy="4105224"/>
          </a:xfrm>
          <a:prstGeom prst="rect">
            <a:avLst/>
          </a:prstGeom>
        </p:spPr>
      </p:pic>
      <p:pic>
        <p:nvPicPr>
          <p:cNvPr id="28674" name="Picture 5" descr="Fig"/>
          <p:cNvPicPr>
            <a:picLocks noChangeAspect="1" noChangeArrowheads="1"/>
          </p:cNvPicPr>
          <p:nvPr/>
        </p:nvPicPr>
        <p:blipFill rotWithShape="1">
          <a:blip r:embed="rId4">
            <a:extLst>
              <a:ext uri="{28A0092B-C50C-407E-A947-70E740481C1C}">
                <a14:useLocalDpi xmlns:a14="http://schemas.microsoft.com/office/drawing/2010/main" val="0"/>
              </a:ext>
            </a:extLst>
          </a:blip>
          <a:srcRect l="20175" t="2153" r="44109" b="71389"/>
          <a:stretch/>
        </p:blipFill>
        <p:spPr bwMode="auto">
          <a:xfrm>
            <a:off x="4412078" y="147638"/>
            <a:ext cx="4560472" cy="471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5.6</a:t>
            </a:r>
          </a:p>
        </p:txBody>
      </p:sp>
      <p:sp>
        <p:nvSpPr>
          <p:cNvPr id="28678" name="Rectangle 5"/>
          <p:cNvSpPr>
            <a:spLocks noChangeArrowheads="1"/>
          </p:cNvSpPr>
          <p:nvPr/>
        </p:nvSpPr>
        <p:spPr bwMode="auto">
          <a:xfrm>
            <a:off x="275054" y="539175"/>
            <a:ext cx="413702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dirty="0">
                <a:latin typeface="Times New Roman" pitchFamily="18" charset="0"/>
                <a:cs typeface="Times New Roman" pitchFamily="18" charset="0"/>
              </a:rPr>
              <a:t>A fringe-lipped bat capturing </a:t>
            </a:r>
            <a:r>
              <a:rPr lang="en-US" sz="3600" dirty="0" smtClean="0">
                <a:latin typeface="Times New Roman" pitchFamily="18" charset="0"/>
                <a:cs typeface="Times New Roman" pitchFamily="18" charset="0"/>
              </a:rPr>
              <a:t>and then eating a </a:t>
            </a:r>
            <a:r>
              <a:rPr lang="en-US" sz="3600" dirty="0">
                <a:latin typeface="Times New Roman" pitchFamily="18" charset="0"/>
                <a:cs typeface="Times New Roman" pitchFamily="18" charset="0"/>
              </a:rPr>
              <a:t>frog</a:t>
            </a:r>
          </a:p>
        </p:txBody>
      </p:sp>
      <p:cxnSp>
        <p:nvCxnSpPr>
          <p:cNvPr id="8" name="Straight Arrow Connector 7"/>
          <p:cNvCxnSpPr/>
          <p:nvPr/>
        </p:nvCxnSpPr>
        <p:spPr>
          <a:xfrm>
            <a:off x="2104439" y="1600200"/>
            <a:ext cx="3496261" cy="211455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209678" y="6088003"/>
            <a:ext cx="6943722" cy="400110"/>
          </a:xfrm>
          <a:prstGeom prst="rect">
            <a:avLst/>
          </a:prstGeom>
        </p:spPr>
        <p:txBody>
          <a:bodyPr wrap="square">
            <a:spAutoFit/>
          </a:bodyPr>
          <a:lstStyle/>
          <a:p>
            <a:r>
              <a:rPr lang="en-US" sz="2000" dirty="0">
                <a:latin typeface="Times New Roman" pitchFamily="18" charset="0"/>
                <a:cs typeface="Times New Roman" pitchFamily="18" charset="0"/>
                <a:hlinkClick r:id="rId5"/>
              </a:rPr>
              <a:t>http://</a:t>
            </a:r>
            <a:r>
              <a:rPr lang="en-US" sz="2000" dirty="0" smtClean="0">
                <a:latin typeface="Times New Roman" pitchFamily="18" charset="0"/>
                <a:cs typeface="Times New Roman" pitchFamily="18" charset="0"/>
                <a:hlinkClick r:id="rId5"/>
              </a:rPr>
              <a:t>www.youtube.com/watch?v=6095qsR8tt0</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cxnSp>
        <p:nvCxnSpPr>
          <p:cNvPr id="10" name="Straight Arrow Connector 9"/>
          <p:cNvCxnSpPr/>
          <p:nvPr/>
        </p:nvCxnSpPr>
        <p:spPr>
          <a:xfrm>
            <a:off x="1133475" y="2293501"/>
            <a:ext cx="970964" cy="964049"/>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82779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572" y="19050"/>
            <a:ext cx="4944966" cy="6858000"/>
          </a:xfrm>
          <a:prstGeom prst="rect">
            <a:avLst/>
          </a:prstGeom>
        </p:spPr>
      </p:pic>
      <p:sp>
        <p:nvSpPr>
          <p:cNvPr id="32770" name="TextBox 3"/>
          <p:cNvSpPr txBox="1">
            <a:spLocks noChangeArrowheads="1"/>
          </p:cNvSpPr>
          <p:nvPr/>
        </p:nvSpPr>
        <p:spPr bwMode="auto">
          <a:xfrm>
            <a:off x="0" y="147638"/>
            <a:ext cx="40782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Results of experiments on fringe-lipped bats preying on frogs</a:t>
            </a:r>
          </a:p>
        </p:txBody>
      </p:sp>
      <p:sp>
        <p:nvSpPr>
          <p:cNvPr id="32771"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5.6</a:t>
            </a:r>
          </a:p>
        </p:txBody>
      </p:sp>
      <p:cxnSp>
        <p:nvCxnSpPr>
          <p:cNvPr id="5" name="Straight Arrow Connector 4"/>
          <p:cNvCxnSpPr/>
          <p:nvPr/>
        </p:nvCxnSpPr>
        <p:spPr>
          <a:xfrm flipV="1">
            <a:off x="5505450" y="742950"/>
            <a:ext cx="2438400" cy="1962150"/>
          </a:xfrm>
          <a:prstGeom prst="straightConnector1">
            <a:avLst/>
          </a:prstGeom>
          <a:ln w="38100">
            <a:solidFill>
              <a:schemeClr val="accent2"/>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972050" y="3352800"/>
            <a:ext cx="1809750" cy="3059113"/>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6896100" y="3352800"/>
            <a:ext cx="1733550" cy="3059113"/>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6" name="Rectangle 7"/>
          <p:cNvSpPr>
            <a:spLocks noChangeArrowheads="1"/>
          </p:cNvSpPr>
          <p:nvPr/>
        </p:nvSpPr>
        <p:spPr bwMode="auto">
          <a:xfrm>
            <a:off x="566738" y="2736850"/>
            <a:ext cx="33909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latin typeface="Times New Roman" pitchFamily="18" charset="0"/>
                <a:cs typeface="Times New Roman" pitchFamily="18" charset="0"/>
              </a:rPr>
              <a:t>Rate of </a:t>
            </a:r>
            <a:r>
              <a:rPr lang="en-US" sz="2800" dirty="0" smtClean="0">
                <a:latin typeface="Times New Roman" pitchFamily="18" charset="0"/>
                <a:cs typeface="Times New Roman" pitchFamily="18" charset="0"/>
              </a:rPr>
              <a:t>success:</a:t>
            </a:r>
          </a:p>
          <a:p>
            <a:r>
              <a:rPr lang="en-US" sz="2800" dirty="0" smtClean="0">
                <a:latin typeface="Times New Roman" pitchFamily="18" charset="0"/>
                <a:cs typeface="Times New Roman" pitchFamily="18" charset="0"/>
              </a:rPr>
              <a:t>% of bat visits leading to capture of a frog</a:t>
            </a:r>
            <a:endParaRPr lang="en-US" sz="2800" dirty="0">
              <a:latin typeface="Times New Roman" pitchFamily="18" charset="0"/>
              <a:cs typeface="Times New Roman" pitchFamily="18" charset="0"/>
            </a:endParaRPr>
          </a:p>
        </p:txBody>
      </p:sp>
      <p:sp>
        <p:nvSpPr>
          <p:cNvPr id="32777" name="TextBox 8"/>
          <p:cNvSpPr txBox="1">
            <a:spLocks noChangeArrowheads="1"/>
          </p:cNvSpPr>
          <p:nvPr/>
        </p:nvSpPr>
        <p:spPr bwMode="auto">
          <a:xfrm>
            <a:off x="550863" y="4881563"/>
            <a:ext cx="297656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800">
                <a:latin typeface="Times New Roman" pitchFamily="18" charset="0"/>
                <a:cs typeface="Times New Roman" pitchFamily="18" charset="0"/>
              </a:rPr>
              <a:t>Compare responses within boxes</a:t>
            </a:r>
          </a:p>
        </p:txBody>
      </p:sp>
      <p:cxnSp>
        <p:nvCxnSpPr>
          <p:cNvPr id="3" name="Straight Arrow Connector 2"/>
          <p:cNvCxnSpPr/>
          <p:nvPr/>
        </p:nvCxnSpPr>
        <p:spPr>
          <a:xfrm flipV="1">
            <a:off x="3695700" y="2736850"/>
            <a:ext cx="762000" cy="61595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295650" y="5105400"/>
            <a:ext cx="1047750" cy="307975"/>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17513" y="1990725"/>
          <a:ext cx="8320088" cy="3341689"/>
        </p:xfrm>
        <a:graphic>
          <a:graphicData uri="http://schemas.openxmlformats.org/drawingml/2006/table">
            <a:tbl>
              <a:tblPr/>
              <a:tblGrid>
                <a:gridCol w="3015764"/>
                <a:gridCol w="2239029"/>
                <a:gridCol w="1798515"/>
                <a:gridCol w="1266780"/>
              </a:tblGrid>
              <a:tr h="867702">
                <a:tc>
                  <a:txBody>
                    <a:bodyPr/>
                    <a:lstStyle/>
                    <a:p>
                      <a:pPr marL="0" marR="0">
                        <a:lnSpc>
                          <a:spcPct val="100000"/>
                        </a:lnSpc>
                        <a:spcBef>
                          <a:spcPts val="0"/>
                        </a:spcBef>
                        <a:spcAft>
                          <a:spcPts val="0"/>
                        </a:spcAft>
                      </a:pPr>
                      <a:r>
                        <a:rPr lang="en-US" sz="2400" b="1" dirty="0">
                          <a:latin typeface="Times New Roman"/>
                          <a:ea typeface="Times New Roman"/>
                          <a:cs typeface="Times New Roman"/>
                        </a:rPr>
                        <a:t>treatment</a:t>
                      </a:r>
                      <a:endParaRPr lang="en-US" sz="1600" dirty="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a:latin typeface="Times New Roman"/>
                          <a:ea typeface="Times New Roman"/>
                          <a:cs typeface="Times New Roman"/>
                        </a:rPr>
                        <a:t>mean number of trials</a:t>
                      </a:r>
                      <a:endParaRPr lang="en-US" sz="160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a:latin typeface="Times New Roman"/>
                          <a:ea typeface="Times New Roman"/>
                          <a:cs typeface="Times New Roman"/>
                        </a:rPr>
                        <a:t>standard error</a:t>
                      </a:r>
                      <a:endParaRPr lang="en-US" sz="160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a:latin typeface="Times New Roman"/>
                          <a:ea typeface="Times New Roman"/>
                          <a:cs typeface="Times New Roman"/>
                        </a:rPr>
                        <a:t>sample size</a:t>
                      </a:r>
                      <a:endParaRPr lang="en-US" sz="160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7358">
                <a:tc>
                  <a:txBody>
                    <a:bodyPr/>
                    <a:lstStyle/>
                    <a:p>
                      <a:pPr marL="0" marR="0">
                        <a:lnSpc>
                          <a:spcPct val="100000"/>
                        </a:lnSpc>
                        <a:spcBef>
                          <a:spcPts val="0"/>
                        </a:spcBef>
                        <a:spcAft>
                          <a:spcPts val="0"/>
                        </a:spcAft>
                      </a:pPr>
                      <a:r>
                        <a:rPr lang="en-US" sz="2400" dirty="0">
                          <a:latin typeface="Times New Roman"/>
                          <a:ea typeface="Times New Roman"/>
                          <a:cs typeface="Times New Roman"/>
                        </a:rPr>
                        <a:t>inexperienced bat </a:t>
                      </a:r>
                      <a:r>
                        <a:rPr lang="en-US" sz="2400" dirty="0" smtClean="0">
                          <a:latin typeface="Times New Roman"/>
                          <a:ea typeface="Times New Roman"/>
                          <a:cs typeface="Times New Roman"/>
                        </a:rPr>
                        <a:t>with experienced </a:t>
                      </a:r>
                      <a:r>
                        <a:rPr lang="en-US" sz="2400" dirty="0">
                          <a:latin typeface="Times New Roman"/>
                          <a:ea typeface="Times New Roman"/>
                          <a:cs typeface="Times New Roman"/>
                        </a:rPr>
                        <a:t>bat</a:t>
                      </a:r>
                      <a:endParaRPr lang="en-US" sz="1600" dirty="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2400" dirty="0">
                          <a:latin typeface="Times New Roman"/>
                          <a:ea typeface="Times New Roman"/>
                          <a:cs typeface="Times New Roman"/>
                        </a:rPr>
                        <a:t>5.3</a:t>
                      </a:r>
                      <a:endParaRPr lang="en-US" sz="1600" dirty="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2400" dirty="0">
                          <a:latin typeface="Times New Roman"/>
                          <a:ea typeface="Times New Roman"/>
                          <a:cs typeface="Times New Roman"/>
                        </a:rPr>
                        <a:t>1.7</a:t>
                      </a:r>
                      <a:endParaRPr lang="en-US" sz="1600" dirty="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2400">
                          <a:latin typeface="Times New Roman"/>
                          <a:ea typeface="Times New Roman"/>
                          <a:cs typeface="Times New Roman"/>
                        </a:rPr>
                        <a:t>10</a:t>
                      </a:r>
                      <a:endParaRPr lang="en-US" sz="160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r>
              <a:tr h="867702">
                <a:tc>
                  <a:txBody>
                    <a:bodyPr/>
                    <a:lstStyle/>
                    <a:p>
                      <a:pPr marL="0" marR="0">
                        <a:lnSpc>
                          <a:spcPct val="100000"/>
                        </a:lnSpc>
                        <a:spcBef>
                          <a:spcPts val="0"/>
                        </a:spcBef>
                        <a:spcAft>
                          <a:spcPts val="0"/>
                        </a:spcAft>
                      </a:pPr>
                      <a:r>
                        <a:rPr lang="en-US" sz="2400" dirty="0">
                          <a:latin typeface="Times New Roman"/>
                          <a:ea typeface="Times New Roman"/>
                          <a:cs typeface="Times New Roman"/>
                        </a:rPr>
                        <a:t>two inexperienced bats</a:t>
                      </a:r>
                      <a:endParaRPr lang="en-US" sz="1600" dirty="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100000"/>
                        </a:lnSpc>
                        <a:spcBef>
                          <a:spcPts val="0"/>
                        </a:spcBef>
                        <a:spcAft>
                          <a:spcPts val="0"/>
                        </a:spcAft>
                      </a:pPr>
                      <a:r>
                        <a:rPr lang="en-US" sz="2400" dirty="0">
                          <a:latin typeface="Times New Roman"/>
                          <a:ea typeface="Times New Roman"/>
                          <a:cs typeface="Times New Roman"/>
                        </a:rPr>
                        <a:t>96.8</a:t>
                      </a:r>
                      <a:endParaRPr lang="en-US" sz="1600" dirty="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100000"/>
                        </a:lnSpc>
                        <a:spcBef>
                          <a:spcPts val="0"/>
                        </a:spcBef>
                        <a:spcAft>
                          <a:spcPts val="0"/>
                        </a:spcAft>
                      </a:pPr>
                      <a:r>
                        <a:rPr lang="en-US" sz="2400">
                          <a:latin typeface="Times New Roman"/>
                          <a:ea typeface="Times New Roman"/>
                          <a:cs typeface="Times New Roman"/>
                        </a:rPr>
                        <a:t>3.2</a:t>
                      </a:r>
                      <a:endParaRPr lang="en-US" sz="160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100000"/>
                        </a:lnSpc>
                        <a:spcBef>
                          <a:spcPts val="0"/>
                        </a:spcBef>
                        <a:spcAft>
                          <a:spcPts val="0"/>
                        </a:spcAft>
                      </a:pPr>
                      <a:r>
                        <a:rPr lang="en-US" sz="2400">
                          <a:latin typeface="Times New Roman"/>
                          <a:ea typeface="Times New Roman"/>
                          <a:cs typeface="Times New Roman"/>
                        </a:rPr>
                        <a:t>5</a:t>
                      </a:r>
                      <a:endParaRPr lang="en-US" sz="1600">
                        <a:latin typeface="Times New Roman"/>
                        <a:ea typeface="Times New Roman"/>
                        <a:cs typeface="Times New Roman"/>
                      </a:endParaRPr>
                    </a:p>
                  </a:txBody>
                  <a:tcPr marL="68577" marR="68577" marT="0" marB="0">
                    <a:lnL>
                      <a:noFill/>
                    </a:lnL>
                    <a:lnR>
                      <a:noFill/>
                    </a:lnR>
                    <a:lnT>
                      <a:noFill/>
                    </a:lnT>
                    <a:lnB>
                      <a:noFill/>
                    </a:lnB>
                  </a:tcPr>
                </a:tc>
              </a:tr>
              <a:tr h="618927">
                <a:tc>
                  <a:txBody>
                    <a:bodyPr/>
                    <a:lstStyle/>
                    <a:p>
                      <a:pPr marL="0" marR="0">
                        <a:lnSpc>
                          <a:spcPct val="100000"/>
                        </a:lnSpc>
                        <a:spcBef>
                          <a:spcPts val="0"/>
                        </a:spcBef>
                        <a:spcAft>
                          <a:spcPts val="0"/>
                        </a:spcAft>
                      </a:pPr>
                      <a:r>
                        <a:rPr lang="en-US" sz="2400">
                          <a:latin typeface="Times New Roman"/>
                          <a:ea typeface="Times New Roman"/>
                          <a:cs typeface="Times New Roman"/>
                        </a:rPr>
                        <a:t>one inexperienced bat</a:t>
                      </a:r>
                      <a:endParaRPr lang="en-US" sz="160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latin typeface="Times New Roman"/>
                          <a:ea typeface="Times New Roman"/>
                          <a:cs typeface="Times New Roman"/>
                        </a:rPr>
                        <a:t>96.2</a:t>
                      </a:r>
                      <a:endParaRPr lang="en-US" sz="1600" dirty="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latin typeface="Times New Roman"/>
                          <a:ea typeface="Times New Roman"/>
                          <a:cs typeface="Times New Roman"/>
                        </a:rPr>
                        <a:t>3.8</a:t>
                      </a:r>
                      <a:endParaRPr lang="en-US" sz="1600" dirty="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latin typeface="Times New Roman"/>
                          <a:ea typeface="Times New Roman"/>
                          <a:cs typeface="Times New Roman"/>
                        </a:rPr>
                        <a:t>5</a:t>
                      </a:r>
                      <a:endParaRPr lang="en-US" sz="1600" dirty="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35862" name="TextBox 2"/>
          <p:cNvSpPr txBox="1">
            <a:spLocks noChangeArrowheads="1"/>
          </p:cNvSpPr>
          <p:nvPr/>
        </p:nvSpPr>
        <p:spPr bwMode="auto">
          <a:xfrm>
            <a:off x="0" y="50800"/>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Trials needed for fringe-lipped bats to learn to associate cane toad vocalization with palatable prey</a:t>
            </a:r>
            <a:endParaRPr lang="en-US" sz="4000">
              <a:latin typeface="Times New Roman" pitchFamily="18" charset="0"/>
            </a:endParaRPr>
          </a:p>
        </p:txBody>
      </p:sp>
      <p:sp>
        <p:nvSpPr>
          <p:cNvPr id="35863" name="Rectangle 5"/>
          <p:cNvSpPr>
            <a:spLocks noChangeArrowheads="1"/>
          </p:cNvSpPr>
          <p:nvPr/>
        </p:nvSpPr>
        <p:spPr bwMode="auto">
          <a:xfrm>
            <a:off x="0" y="6488113"/>
            <a:ext cx="1039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Table 5.2</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685925"/>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dirty="0">
                <a:latin typeface="Times New Roman" pitchFamily="18" charset="0"/>
                <a:cs typeface="Times New Roman" pitchFamily="18" charset="0"/>
              </a:rPr>
              <a:t>PowerPoint Slides for Chapter 5:</a:t>
            </a:r>
          </a:p>
          <a:p>
            <a:pPr algn="ctr" eaLnBrk="1" hangingPunct="1"/>
            <a:r>
              <a:rPr lang="en-US" sz="3600" dirty="0">
                <a:latin typeface="Times New Roman" pitchFamily="18" charset="0"/>
                <a:cs typeface="Times New Roman" pitchFamily="18" charset="0"/>
              </a:rPr>
              <a:t>Information in Ecological Systems</a:t>
            </a:r>
          </a:p>
          <a:p>
            <a:pPr algn="ctr" eaLnBrk="1" hangingPunct="1"/>
            <a:endParaRPr lang="en-US" sz="3600" dirty="0">
              <a:latin typeface="Times New Roman" pitchFamily="18" charset="0"/>
              <a:cs typeface="Times New Roman" pitchFamily="18" charset="0"/>
            </a:endParaRPr>
          </a:p>
          <a:p>
            <a:pPr algn="ctr" eaLnBrk="1" hangingPunct="1"/>
            <a:r>
              <a:rPr lang="en-US" sz="3600" dirty="0">
                <a:latin typeface="Times New Roman" pitchFamily="18" charset="0"/>
                <a:cs typeface="Times New Roman" pitchFamily="18" charset="0"/>
              </a:rPr>
              <a:t>Section </a:t>
            </a:r>
            <a:r>
              <a:rPr lang="en-US" sz="3600" dirty="0" smtClean="0">
                <a:latin typeface="Times New Roman" pitchFamily="18" charset="0"/>
                <a:cs typeface="Times New Roman" pitchFamily="18" charset="0"/>
              </a:rPr>
              <a:t>5.2: How do organisms assess their environment when searching for resources?</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459105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extLst>
      <p:ext uri="{BB962C8B-B14F-4D97-AF65-F5344CB8AC3E}">
        <p14:creationId xmlns:p14="http://schemas.microsoft.com/office/powerpoint/2010/main" val="11055928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igure5_8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785813"/>
            <a:ext cx="84931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Horned lizards as optimal foragers</a:t>
            </a:r>
            <a:endParaRPr lang="en-US" sz="4400">
              <a:latin typeface="Times New Roman" pitchFamily="18" charset="0"/>
            </a:endParaRPr>
          </a:p>
        </p:txBody>
      </p:sp>
      <p:sp>
        <p:nvSpPr>
          <p:cNvPr id="3076"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5.7</a:t>
            </a:r>
          </a:p>
        </p:txBody>
      </p:sp>
    </p:spTree>
    <p:extLst>
      <p:ext uri="{BB962C8B-B14F-4D97-AF65-F5344CB8AC3E}">
        <p14:creationId xmlns:p14="http://schemas.microsoft.com/office/powerpoint/2010/main" val="20823490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152400" y="3000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5.1: Continuous vs. discrete models</a:t>
            </a:r>
            <a:endParaRPr lang="en-US" sz="4000">
              <a:latin typeface="Times New Roman" pitchFamily="18" charset="0"/>
            </a:endParaRPr>
          </a:p>
        </p:txBody>
      </p:sp>
      <p:graphicFrame>
        <p:nvGraphicFramePr>
          <p:cNvPr id="7" name="Chart 6"/>
          <p:cNvGraphicFramePr>
            <a:graphicFrameLocks/>
          </p:cNvGraphicFramePr>
          <p:nvPr/>
        </p:nvGraphicFramePr>
        <p:xfrm>
          <a:off x="561657" y="1079182"/>
          <a:ext cx="7972743" cy="517937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rot="16200000">
            <a:off x="-1164432" y="3237707"/>
            <a:ext cx="2862263" cy="400050"/>
          </a:xfrm>
          <a:prstGeom prst="rect">
            <a:avLst/>
          </a:prstGeom>
        </p:spPr>
        <p:txBody>
          <a:bodyPr wrap="none">
            <a:spAutoFit/>
          </a:bodyPr>
          <a:lstStyle/>
          <a:p>
            <a:pPr algn="ctr">
              <a:defRPr sz="2000" b="1" i="0" u="none" strike="noStrike" kern="1200" baseline="0">
                <a:solidFill>
                  <a:prstClr val="black"/>
                </a:solidFill>
                <a:latin typeface="+mn-lt"/>
                <a:ea typeface="+mn-ea"/>
                <a:cs typeface="+mn-cs"/>
              </a:defRPr>
            </a:pPr>
            <a:r>
              <a:rPr lang="en-US" sz="2000" b="1" dirty="0">
                <a:solidFill>
                  <a:prstClr val="black"/>
                </a:solidFill>
                <a:latin typeface="+mn-lt"/>
                <a:ea typeface="+mn-ea"/>
                <a:cs typeface="+mn-cs"/>
              </a:rPr>
              <a:t>Cumulative # ants caught</a:t>
            </a:r>
          </a:p>
        </p:txBody>
      </p:sp>
      <p:sp>
        <p:nvSpPr>
          <p:cNvPr id="5" name="Rectangle 4"/>
          <p:cNvSpPr/>
          <p:nvPr/>
        </p:nvSpPr>
        <p:spPr>
          <a:xfrm>
            <a:off x="3832225" y="6257925"/>
            <a:ext cx="1784350" cy="400050"/>
          </a:xfrm>
          <a:prstGeom prst="rect">
            <a:avLst/>
          </a:prstGeom>
        </p:spPr>
        <p:txBody>
          <a:bodyPr wrap="none">
            <a:spAutoFit/>
          </a:bodyPr>
          <a:lstStyle/>
          <a:p>
            <a:pPr algn="ctr">
              <a:defRPr sz="2000" b="1" i="0" u="none" strike="noStrike" kern="1200" baseline="0">
                <a:solidFill>
                  <a:prstClr val="black"/>
                </a:solidFill>
                <a:latin typeface="+mn-lt"/>
                <a:ea typeface="+mn-ea"/>
                <a:cs typeface="+mn-cs"/>
              </a:defRPr>
            </a:pPr>
            <a:r>
              <a:rPr lang="en-US" sz="2000" b="1" dirty="0">
                <a:solidFill>
                  <a:prstClr val="black"/>
                </a:solidFill>
                <a:latin typeface="+mn-lt"/>
                <a:ea typeface="+mn-ea"/>
                <a:cs typeface="+mn-cs"/>
              </a:rPr>
              <a:t>Time (seconds)</a:t>
            </a:r>
          </a:p>
        </p:txBody>
      </p:sp>
    </p:spTree>
    <p:extLst>
      <p:ext uri="{BB962C8B-B14F-4D97-AF65-F5344CB8AC3E}">
        <p14:creationId xmlns:p14="http://schemas.microsoft.com/office/powerpoint/2010/main" val="13083787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152400" y="3000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5.1: Continuous vs. discrete models</a:t>
            </a:r>
            <a:endParaRPr lang="en-US" sz="4000">
              <a:latin typeface="Times New Roman" pitchFamily="18" charset="0"/>
            </a:endParaRPr>
          </a:p>
        </p:txBody>
      </p:sp>
      <p:graphicFrame>
        <p:nvGraphicFramePr>
          <p:cNvPr id="7" name="Chart 6"/>
          <p:cNvGraphicFramePr>
            <a:graphicFrameLocks/>
          </p:cNvGraphicFramePr>
          <p:nvPr/>
        </p:nvGraphicFramePr>
        <p:xfrm>
          <a:off x="561657" y="1079182"/>
          <a:ext cx="7972743" cy="517937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7627938" y="1111250"/>
            <a:ext cx="906462" cy="681038"/>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 name="Straight Connector 2"/>
          <p:cNvCxnSpPr/>
          <p:nvPr/>
        </p:nvCxnSpPr>
        <p:spPr>
          <a:xfrm>
            <a:off x="1219200" y="1431925"/>
            <a:ext cx="686276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rot="16200000">
            <a:off x="-1164432" y="3237707"/>
            <a:ext cx="2862263" cy="400050"/>
          </a:xfrm>
          <a:prstGeom prst="rect">
            <a:avLst/>
          </a:prstGeom>
        </p:spPr>
        <p:txBody>
          <a:bodyPr wrap="none">
            <a:spAutoFit/>
          </a:bodyPr>
          <a:lstStyle/>
          <a:p>
            <a:pPr algn="ctr">
              <a:defRPr sz="2000" b="1" i="0" u="none" strike="noStrike" kern="1200" baseline="0">
                <a:solidFill>
                  <a:prstClr val="black"/>
                </a:solidFill>
                <a:latin typeface="+mn-lt"/>
                <a:ea typeface="+mn-ea"/>
                <a:cs typeface="+mn-cs"/>
              </a:defRPr>
            </a:pPr>
            <a:r>
              <a:rPr lang="en-US" sz="2000" b="1" dirty="0">
                <a:solidFill>
                  <a:prstClr val="black"/>
                </a:solidFill>
                <a:latin typeface="+mn-lt"/>
                <a:ea typeface="+mn-ea"/>
                <a:cs typeface="+mn-cs"/>
              </a:rPr>
              <a:t>Cumulative # ants caught</a:t>
            </a:r>
          </a:p>
        </p:txBody>
      </p:sp>
      <p:sp>
        <p:nvSpPr>
          <p:cNvPr id="8" name="Rectangle 7"/>
          <p:cNvSpPr/>
          <p:nvPr/>
        </p:nvSpPr>
        <p:spPr>
          <a:xfrm>
            <a:off x="3832225" y="6257925"/>
            <a:ext cx="1784350" cy="400050"/>
          </a:xfrm>
          <a:prstGeom prst="rect">
            <a:avLst/>
          </a:prstGeom>
        </p:spPr>
        <p:txBody>
          <a:bodyPr wrap="none">
            <a:spAutoFit/>
          </a:bodyPr>
          <a:lstStyle/>
          <a:p>
            <a:pPr algn="ctr">
              <a:defRPr sz="2000" b="1" i="0" u="none" strike="noStrike" kern="1200" baseline="0">
                <a:solidFill>
                  <a:prstClr val="black"/>
                </a:solidFill>
                <a:latin typeface="+mn-lt"/>
                <a:ea typeface="+mn-ea"/>
                <a:cs typeface="+mn-cs"/>
              </a:defRPr>
            </a:pPr>
            <a:r>
              <a:rPr lang="en-US" sz="2000" b="1" dirty="0">
                <a:solidFill>
                  <a:prstClr val="black"/>
                </a:solidFill>
                <a:latin typeface="+mn-lt"/>
                <a:ea typeface="+mn-ea"/>
                <a:cs typeface="+mn-cs"/>
              </a:rPr>
              <a:t>Time (seconds)</a:t>
            </a:r>
          </a:p>
        </p:txBody>
      </p:sp>
    </p:spTree>
    <p:extLst>
      <p:ext uri="{BB962C8B-B14F-4D97-AF65-F5344CB8AC3E}">
        <p14:creationId xmlns:p14="http://schemas.microsoft.com/office/powerpoint/2010/main" val="3019987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152400" y="3000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5.1: Continuous vs. discrete models</a:t>
            </a:r>
            <a:endParaRPr lang="en-US" sz="4000">
              <a:latin typeface="Times New Roman" pitchFamily="18" charset="0"/>
            </a:endParaRPr>
          </a:p>
        </p:txBody>
      </p:sp>
      <p:graphicFrame>
        <p:nvGraphicFramePr>
          <p:cNvPr id="7" name="Chart 6"/>
          <p:cNvGraphicFramePr>
            <a:graphicFrameLocks/>
          </p:cNvGraphicFramePr>
          <p:nvPr/>
        </p:nvGraphicFramePr>
        <p:xfrm>
          <a:off x="561657" y="1079182"/>
          <a:ext cx="7972743" cy="517937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7627938" y="2006600"/>
            <a:ext cx="906462" cy="681038"/>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45" name="TextBox 1"/>
          <p:cNvSpPr txBox="1">
            <a:spLocks noChangeArrowheads="1"/>
          </p:cNvSpPr>
          <p:nvPr/>
        </p:nvSpPr>
        <p:spPr bwMode="auto">
          <a:xfrm>
            <a:off x="3355975" y="1171575"/>
            <a:ext cx="3006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A slight difference in the models at the end</a:t>
            </a:r>
          </a:p>
        </p:txBody>
      </p:sp>
      <p:cxnSp>
        <p:nvCxnSpPr>
          <p:cNvPr id="6" name="Straight Arrow Connector 5"/>
          <p:cNvCxnSpPr/>
          <p:nvPr/>
        </p:nvCxnSpPr>
        <p:spPr>
          <a:xfrm>
            <a:off x="6153150" y="1587500"/>
            <a:ext cx="1871663" cy="646113"/>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rot="16200000">
            <a:off x="-1164432" y="3237707"/>
            <a:ext cx="2862263" cy="400050"/>
          </a:xfrm>
          <a:prstGeom prst="rect">
            <a:avLst/>
          </a:prstGeom>
        </p:spPr>
        <p:txBody>
          <a:bodyPr wrap="none">
            <a:spAutoFit/>
          </a:bodyPr>
          <a:lstStyle/>
          <a:p>
            <a:pPr algn="ctr">
              <a:defRPr sz="2000" b="1" i="0" u="none" strike="noStrike" kern="1200" baseline="0">
                <a:solidFill>
                  <a:prstClr val="black"/>
                </a:solidFill>
                <a:latin typeface="+mn-lt"/>
                <a:ea typeface="+mn-ea"/>
                <a:cs typeface="+mn-cs"/>
              </a:defRPr>
            </a:pPr>
            <a:r>
              <a:rPr lang="en-US" sz="2000" b="1" dirty="0">
                <a:solidFill>
                  <a:prstClr val="black"/>
                </a:solidFill>
                <a:latin typeface="+mn-lt"/>
                <a:ea typeface="+mn-ea"/>
                <a:cs typeface="+mn-cs"/>
              </a:rPr>
              <a:t>Cumulative # ants caught</a:t>
            </a:r>
          </a:p>
        </p:txBody>
      </p:sp>
      <p:sp>
        <p:nvSpPr>
          <p:cNvPr id="13" name="Rectangle 12"/>
          <p:cNvSpPr/>
          <p:nvPr/>
        </p:nvSpPr>
        <p:spPr>
          <a:xfrm>
            <a:off x="3832225" y="6257925"/>
            <a:ext cx="1784350" cy="400050"/>
          </a:xfrm>
          <a:prstGeom prst="rect">
            <a:avLst/>
          </a:prstGeom>
        </p:spPr>
        <p:txBody>
          <a:bodyPr wrap="none">
            <a:spAutoFit/>
          </a:bodyPr>
          <a:lstStyle/>
          <a:p>
            <a:pPr algn="ctr">
              <a:defRPr sz="2000" b="1" i="0" u="none" strike="noStrike" kern="1200" baseline="0">
                <a:solidFill>
                  <a:prstClr val="black"/>
                </a:solidFill>
                <a:latin typeface="+mn-lt"/>
                <a:ea typeface="+mn-ea"/>
                <a:cs typeface="+mn-cs"/>
              </a:defRPr>
            </a:pPr>
            <a:r>
              <a:rPr lang="en-US" sz="2000" b="1" dirty="0">
                <a:solidFill>
                  <a:prstClr val="black"/>
                </a:solidFill>
                <a:latin typeface="+mn-lt"/>
                <a:ea typeface="+mn-ea"/>
                <a:cs typeface="+mn-cs"/>
              </a:rPr>
              <a:t>Time (seconds)</a:t>
            </a:r>
          </a:p>
        </p:txBody>
      </p:sp>
    </p:spTree>
    <p:extLst>
      <p:ext uri="{BB962C8B-B14F-4D97-AF65-F5344CB8AC3E}">
        <p14:creationId xmlns:p14="http://schemas.microsoft.com/office/powerpoint/2010/main" val="23600015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233714" y="1159808"/>
          <a:ext cx="6995885" cy="5168421"/>
        </p:xfrm>
        <a:graphic>
          <a:graphicData uri="http://schemas.openxmlformats.org/drawingml/2006/chart">
            <c:chart xmlns:c="http://schemas.openxmlformats.org/drawingml/2006/chart" xmlns:r="http://schemas.openxmlformats.org/officeDocument/2006/relationships" r:id="rId3"/>
          </a:graphicData>
        </a:graphic>
      </p:graphicFrame>
      <p:sp>
        <p:nvSpPr>
          <p:cNvPr id="11267"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spTree>
    <p:extLst>
      <p:ext uri="{BB962C8B-B14F-4D97-AF65-F5344CB8AC3E}">
        <p14:creationId xmlns:p14="http://schemas.microsoft.com/office/powerpoint/2010/main" val="9609308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A grasshopper (katydid) and a mole cricket</a:t>
            </a:r>
            <a:endParaRPr lang="en-US" sz="4400">
              <a:latin typeface="Times New Roman" pitchFamily="18" charset="0"/>
            </a:endParaRPr>
          </a:p>
        </p:txBody>
      </p:sp>
      <p:sp>
        <p:nvSpPr>
          <p:cNvPr id="8195" name="Rectangle 5"/>
          <p:cNvSpPr>
            <a:spLocks noChangeArrowheads="1"/>
          </p:cNvSpPr>
          <p:nvPr/>
        </p:nvSpPr>
        <p:spPr bwMode="auto">
          <a:xfrm>
            <a:off x="0" y="6488113"/>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5.1 </a:t>
            </a:r>
          </a:p>
        </p:txBody>
      </p:sp>
      <p:pic>
        <p:nvPicPr>
          <p:cNvPr id="8196" name="Picture 5" descr="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0338"/>
            <a:ext cx="5094288"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Fi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5" y="3490913"/>
            <a:ext cx="5445125"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2104118" y="2206171"/>
            <a:ext cx="443026" cy="697367"/>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7533141" y="5529263"/>
            <a:ext cx="565830" cy="740908"/>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978411" y="4332513"/>
            <a:ext cx="443026" cy="697367"/>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233714" y="1159808"/>
          <a:ext cx="6995885" cy="5168421"/>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cxnSp>
        <p:nvCxnSpPr>
          <p:cNvPr id="6" name="Straight Connector 5"/>
          <p:cNvCxnSpPr/>
          <p:nvPr/>
        </p:nvCxnSpPr>
        <p:spPr>
          <a:xfrm rot="5400000" flipH="1" flipV="1">
            <a:off x="4107656" y="4093369"/>
            <a:ext cx="2090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0800000">
            <a:off x="2322513" y="3048000"/>
            <a:ext cx="283051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109854" y="3282878"/>
            <a:ext cx="2396810" cy="1323439"/>
          </a:xfrm>
          <a:prstGeom prst="rect">
            <a:avLst/>
          </a:prstGeom>
          <a:noFill/>
        </p:spPr>
        <p:txBody>
          <a:bodyPr wrap="none" rtlCol="0">
            <a:spAutoFit/>
          </a:bodyPr>
          <a:lstStyle/>
          <a:p>
            <a:r>
              <a:rPr lang="en-US" sz="2000" dirty="0">
                <a:latin typeface="Times New Roman" pitchFamily="18" charset="0"/>
                <a:cs typeface="Times New Roman" pitchFamily="18" charset="0"/>
              </a:rPr>
              <a:t>y</a:t>
            </a:r>
            <a:r>
              <a:rPr lang="en-US" sz="2000" dirty="0" smtClean="0">
                <a:latin typeface="Times New Roman" pitchFamily="18" charset="0"/>
                <a:cs typeface="Times New Roman" pitchFamily="18" charset="0"/>
              </a:rPr>
              <a:t> = 2.737x + b</a:t>
            </a:r>
          </a:p>
          <a:p>
            <a:r>
              <a:rPr lang="en-US" sz="2000" dirty="0" smtClean="0">
                <a:latin typeface="Times New Roman" pitchFamily="18" charset="0"/>
                <a:cs typeface="Times New Roman" pitchFamily="18" charset="0"/>
              </a:rPr>
              <a:t>65.65 = 2.737*16 + b</a:t>
            </a:r>
          </a:p>
          <a:p>
            <a:r>
              <a:rPr lang="en-US" sz="2000" dirty="0">
                <a:latin typeface="Times New Roman" pitchFamily="18" charset="0"/>
                <a:cs typeface="Times New Roman" pitchFamily="18" charset="0"/>
              </a:rPr>
              <a:t>b</a:t>
            </a:r>
            <a:r>
              <a:rPr lang="en-US" sz="2000" dirty="0" smtClean="0">
                <a:latin typeface="Times New Roman" pitchFamily="18" charset="0"/>
                <a:cs typeface="Times New Roman" pitchFamily="18" charset="0"/>
              </a:rPr>
              <a:t> = 21.86</a:t>
            </a:r>
          </a:p>
          <a:p>
            <a:r>
              <a:rPr lang="en-US" sz="2000" dirty="0">
                <a:latin typeface="Times New Roman" pitchFamily="18" charset="0"/>
                <a:cs typeface="Times New Roman" pitchFamily="18" charset="0"/>
              </a:rPr>
              <a:t>y = 2.737x + </a:t>
            </a:r>
            <a:r>
              <a:rPr lang="en-US" sz="2000" dirty="0" smtClean="0">
                <a:latin typeface="Times New Roman" pitchFamily="18" charset="0"/>
                <a:cs typeface="Times New Roman" pitchFamily="18" charset="0"/>
              </a:rPr>
              <a:t>21.86</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0314955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47840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flipV="1">
            <a:off x="1698625" y="1552575"/>
            <a:ext cx="4818063" cy="3586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4002087" y="3770313"/>
            <a:ext cx="282257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4342" name="TextBox 6"/>
          <p:cNvSpPr txBox="1">
            <a:spLocks noChangeArrowheads="1"/>
          </p:cNvSpPr>
          <p:nvPr/>
        </p:nvSpPr>
        <p:spPr bwMode="auto">
          <a:xfrm>
            <a:off x="6146800" y="3287713"/>
            <a:ext cx="2649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Predicting patch residence time based on travel time</a:t>
            </a:r>
          </a:p>
        </p:txBody>
      </p:sp>
      <p:cxnSp>
        <p:nvCxnSpPr>
          <p:cNvPr id="9" name="Straight Arrow Connector 8"/>
          <p:cNvCxnSpPr>
            <a:stCxn id="14342" idx="1"/>
          </p:cNvCxnSpPr>
          <p:nvPr/>
        </p:nvCxnSpPr>
        <p:spPr>
          <a:xfrm rot="10800000" flipV="1">
            <a:off x="5413375" y="3887788"/>
            <a:ext cx="733425" cy="1293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5761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flipV="1">
            <a:off x="1698625" y="1552575"/>
            <a:ext cx="4818063" cy="358616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4002087" y="3770313"/>
            <a:ext cx="282257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5366" name="TextBox 6"/>
          <p:cNvSpPr txBox="1">
            <a:spLocks noChangeArrowheads="1"/>
          </p:cNvSpPr>
          <p:nvPr/>
        </p:nvSpPr>
        <p:spPr bwMode="auto">
          <a:xfrm>
            <a:off x="6494463" y="3744913"/>
            <a:ext cx="2649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Predicting patch residence time based on travel time</a:t>
            </a:r>
          </a:p>
        </p:txBody>
      </p:sp>
      <p:cxnSp>
        <p:nvCxnSpPr>
          <p:cNvPr id="9" name="Straight Arrow Connector 8"/>
          <p:cNvCxnSpPr>
            <a:stCxn id="15366" idx="1"/>
          </p:cNvCxnSpPr>
          <p:nvPr/>
        </p:nvCxnSpPr>
        <p:spPr>
          <a:xfrm flipH="1">
            <a:off x="5413375" y="4344988"/>
            <a:ext cx="1081088" cy="793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591050" y="3344863"/>
            <a:ext cx="0" cy="1793875"/>
          </a:xfrm>
          <a:prstGeom prst="line">
            <a:avLst/>
          </a:prstGeom>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276975" y="1889125"/>
            <a:ext cx="0" cy="328295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5370" name="TextBox 6"/>
          <p:cNvSpPr txBox="1">
            <a:spLocks noChangeArrowheads="1"/>
          </p:cNvSpPr>
          <p:nvPr/>
        </p:nvSpPr>
        <p:spPr bwMode="auto">
          <a:xfrm>
            <a:off x="6494463" y="1765300"/>
            <a:ext cx="26495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If forager left earlier or later, intake rate would be lower</a:t>
            </a:r>
          </a:p>
        </p:txBody>
      </p:sp>
      <p:cxnSp>
        <p:nvCxnSpPr>
          <p:cNvPr id="18" name="Straight Connector 17"/>
          <p:cNvCxnSpPr/>
          <p:nvPr/>
        </p:nvCxnSpPr>
        <p:spPr>
          <a:xfrm flipV="1">
            <a:off x="1708150" y="1552575"/>
            <a:ext cx="5099050" cy="3576638"/>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98625" y="3344863"/>
            <a:ext cx="2892425" cy="1793875"/>
          </a:xfrm>
          <a:prstGeom prst="line">
            <a:avLst/>
          </a:prstGeom>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008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TextBox 3"/>
          <p:cNvSpPr txBox="1">
            <a:spLocks noChangeArrowheads="1"/>
          </p:cNvSpPr>
          <p:nvPr/>
        </p:nvSpPr>
        <p:spPr bwMode="auto">
          <a:xfrm>
            <a:off x="6037263" y="3222625"/>
            <a:ext cx="2865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000">
                <a:latin typeface="Times New Roman" pitchFamily="18" charset="0"/>
                <a:cs typeface="Times New Roman" pitchFamily="18" charset="0"/>
              </a:rPr>
              <a:t>Compare environments with patches that have different densities of ants</a:t>
            </a:r>
          </a:p>
        </p:txBody>
      </p:sp>
    </p:spTree>
    <p:extLst>
      <p:ext uri="{BB962C8B-B14F-4D97-AF65-F5344CB8AC3E}">
        <p14:creationId xmlns:p14="http://schemas.microsoft.com/office/powerpoint/2010/main" val="906535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2627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17493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5400000" flipH="1" flipV="1">
            <a:off x="1566862" y="1292226"/>
            <a:ext cx="3978275" cy="371475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698625" y="1552575"/>
            <a:ext cx="4818063" cy="3586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4473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86102"/>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5400000" flipH="1" flipV="1">
            <a:off x="1566862" y="1292226"/>
            <a:ext cx="3978275" cy="371475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698625" y="1552575"/>
            <a:ext cx="4818063" cy="3586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V="1">
            <a:off x="3077369" y="3498057"/>
            <a:ext cx="3367087"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4002087" y="3770313"/>
            <a:ext cx="282257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5608" name="TextBox 9"/>
          <p:cNvSpPr txBox="1">
            <a:spLocks noChangeArrowheads="1"/>
          </p:cNvSpPr>
          <p:nvPr/>
        </p:nvSpPr>
        <p:spPr bwMode="auto">
          <a:xfrm>
            <a:off x="5608638" y="3149600"/>
            <a:ext cx="3340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Predicted patch residence time, depending upon density in patches</a:t>
            </a:r>
          </a:p>
        </p:txBody>
      </p:sp>
      <p:cxnSp>
        <p:nvCxnSpPr>
          <p:cNvPr id="3" name="Straight Arrow Connector 2"/>
          <p:cNvCxnSpPr/>
          <p:nvPr/>
        </p:nvCxnSpPr>
        <p:spPr>
          <a:xfrm flipH="1">
            <a:off x="5413375" y="4349750"/>
            <a:ext cx="412750" cy="78898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773613" y="4278313"/>
            <a:ext cx="823912" cy="78898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39823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5400000" flipH="1" flipV="1">
            <a:off x="1566862" y="1292226"/>
            <a:ext cx="3978275" cy="371475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698625" y="1552575"/>
            <a:ext cx="4818063" cy="3586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698625" y="1785938"/>
            <a:ext cx="6269038" cy="3352800"/>
          </a:xfrm>
          <a:prstGeom prst="line">
            <a:avLst/>
          </a:prstGeom>
        </p:spPr>
        <p:style>
          <a:lnRef idx="2">
            <a:schemeClr val="accent1"/>
          </a:lnRef>
          <a:fillRef idx="0">
            <a:schemeClr val="accent1"/>
          </a:fillRef>
          <a:effectRef idx="1">
            <a:schemeClr val="accent1"/>
          </a:effectRef>
          <a:fontRef idx="minor">
            <a:schemeClr val="tx1"/>
          </a:fontRef>
        </p:style>
      </p:cxnSp>
      <p:sp>
        <p:nvSpPr>
          <p:cNvPr id="24583" name="TextBox 1"/>
          <p:cNvSpPr txBox="1">
            <a:spLocks noChangeArrowheads="1"/>
          </p:cNvSpPr>
          <p:nvPr/>
        </p:nvSpPr>
        <p:spPr bwMode="auto">
          <a:xfrm>
            <a:off x="5770563" y="3462338"/>
            <a:ext cx="3178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Overall average rate of intake varies, depending upon density in patches</a:t>
            </a:r>
          </a:p>
        </p:txBody>
      </p:sp>
    </p:spTree>
    <p:extLst>
      <p:ext uri="{BB962C8B-B14F-4D97-AF65-F5344CB8AC3E}">
        <p14:creationId xmlns:p14="http://schemas.microsoft.com/office/powerpoint/2010/main" val="40659259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Testing mole cricket responses to vocalizations</a:t>
            </a:r>
            <a:endParaRPr lang="en-US" sz="4400">
              <a:latin typeface="Times New Roman" pitchFamily="18" charset="0"/>
            </a:endParaRPr>
          </a:p>
        </p:txBody>
      </p:sp>
      <p:sp>
        <p:nvSpPr>
          <p:cNvPr id="11267" name="Rectangle 5"/>
          <p:cNvSpPr>
            <a:spLocks noChangeArrowheads="1"/>
          </p:cNvSpPr>
          <p:nvPr/>
        </p:nvSpPr>
        <p:spPr bwMode="auto">
          <a:xfrm>
            <a:off x="0" y="6488113"/>
            <a:ext cx="119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5.2 </a:t>
            </a:r>
          </a:p>
        </p:txBody>
      </p:sp>
      <p:sp>
        <p:nvSpPr>
          <p:cNvPr id="11268" name="TextBox 6"/>
          <p:cNvSpPr txBox="1">
            <a:spLocks noChangeArrowheads="1"/>
          </p:cNvSpPr>
          <p:nvPr/>
        </p:nvSpPr>
        <p:spPr bwMode="auto">
          <a:xfrm>
            <a:off x="871538" y="5964238"/>
            <a:ext cx="72326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2800">
                <a:solidFill>
                  <a:srgbClr val="0070C0"/>
                </a:solidFill>
                <a:latin typeface="Times New Roman" pitchFamily="18" charset="0"/>
                <a:cs typeface="Times New Roman" pitchFamily="18" charset="0"/>
              </a:rPr>
              <a:t>Describe experiment of Ulagaraj and Walker </a:t>
            </a:r>
          </a:p>
        </p:txBody>
      </p:sp>
      <p:pic>
        <p:nvPicPr>
          <p:cNvPr id="11269" name="Picture 6" descr="figure5_3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477963"/>
            <a:ext cx="635635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5400000" flipH="1" flipV="1">
            <a:off x="1566862" y="1292226"/>
            <a:ext cx="3978275" cy="371475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698625" y="1552575"/>
            <a:ext cx="4818063" cy="35861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698625" y="1785938"/>
            <a:ext cx="6269038"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V="1">
            <a:off x="3077369" y="3498057"/>
            <a:ext cx="3367087"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4002087" y="3770313"/>
            <a:ext cx="282257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5104606" y="3915569"/>
            <a:ext cx="244633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8682" name="TextBox 9"/>
          <p:cNvSpPr txBox="1">
            <a:spLocks noChangeArrowheads="1"/>
          </p:cNvSpPr>
          <p:nvPr/>
        </p:nvSpPr>
        <p:spPr bwMode="auto">
          <a:xfrm>
            <a:off x="6516688" y="3149600"/>
            <a:ext cx="2432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Predicted patch residence time, depending upon density in patches</a:t>
            </a:r>
          </a:p>
        </p:txBody>
      </p:sp>
      <p:cxnSp>
        <p:nvCxnSpPr>
          <p:cNvPr id="12" name="Straight Arrow Connector 11"/>
          <p:cNvCxnSpPr/>
          <p:nvPr/>
        </p:nvCxnSpPr>
        <p:spPr>
          <a:xfrm flipH="1">
            <a:off x="5413375" y="4349750"/>
            <a:ext cx="1103313" cy="78898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773613" y="3933825"/>
            <a:ext cx="1743075" cy="113347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327775" y="4719638"/>
            <a:ext cx="341313" cy="34766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314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0" y="147638"/>
            <a:ext cx="91440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dirty="0" smtClean="0">
                <a:latin typeface="Times New Roman" pitchFamily="18" charset="0"/>
                <a:cs typeface="Times New Roman" pitchFamily="18" charset="0"/>
              </a:rPr>
              <a:t>Think about it</a:t>
            </a:r>
          </a:p>
          <a:p>
            <a:pPr eaLnBrk="1" hangingPunct="1"/>
            <a:r>
              <a:rPr lang="en-US" sz="2800" dirty="0" smtClean="0">
                <a:latin typeface="Times New Roman" pitchFamily="18" charset="0"/>
                <a:cs typeface="Times New Roman" pitchFamily="18" charset="0"/>
              </a:rPr>
              <a:t>How does a shorter average travel time affect patch residence time?  Draw a graph supporting your answer.</a:t>
            </a:r>
          </a:p>
          <a:p>
            <a:pPr eaLnBrk="1" hangingPunct="1"/>
            <a:endParaRPr lang="en-US" sz="2800" dirty="0">
              <a:latin typeface="Times New Roman" pitchFamily="18" charset="0"/>
              <a:cs typeface="Times New Roman" pitchFamily="18" charset="0"/>
            </a:endParaRPr>
          </a:p>
          <a:p>
            <a:pPr eaLnBrk="1" hangingPunct="1"/>
            <a:r>
              <a:rPr lang="en-US" sz="2800" dirty="0" smtClean="0">
                <a:latin typeface="Times New Roman" pitchFamily="18" charset="0"/>
                <a:cs typeface="Times New Roman" pitchFamily="18" charset="0"/>
              </a:rPr>
              <a:t>Which would yield the shortest patch residence time?</a:t>
            </a:r>
          </a:p>
          <a:p>
            <a:pPr marL="514350" indent="-514350" eaLnBrk="1" hangingPunct="1">
              <a:buFont typeface="+mj-lt"/>
              <a:buAutoNum type="alphaLcParenR"/>
            </a:pPr>
            <a:r>
              <a:rPr lang="en-US" sz="2800" dirty="0" smtClean="0">
                <a:latin typeface="Times New Roman" pitchFamily="18" charset="0"/>
                <a:cs typeface="Times New Roman" pitchFamily="18" charset="0"/>
              </a:rPr>
              <a:t>A patch with high prey density &amp; long inter-patch distance</a:t>
            </a:r>
          </a:p>
          <a:p>
            <a:pPr marL="514350" indent="-514350" eaLnBrk="1" hangingPunct="1">
              <a:buFont typeface="+mj-lt"/>
              <a:buAutoNum type="alphaLcParenR"/>
            </a:pPr>
            <a:r>
              <a:rPr lang="en-US" sz="2800" dirty="0" smtClean="0">
                <a:latin typeface="Times New Roman" pitchFamily="18" charset="0"/>
                <a:cs typeface="Times New Roman" pitchFamily="18" charset="0"/>
              </a:rPr>
              <a:t>A patch with medium prey density </a:t>
            </a:r>
            <a:r>
              <a:rPr lang="en-US" sz="2800" dirty="0">
                <a:latin typeface="Times New Roman" pitchFamily="18" charset="0"/>
                <a:cs typeface="Times New Roman" pitchFamily="18" charset="0"/>
              </a:rPr>
              <a:t>&amp; short </a:t>
            </a:r>
            <a:r>
              <a:rPr lang="en-US" sz="2800" dirty="0" smtClean="0">
                <a:latin typeface="Times New Roman" pitchFamily="18" charset="0"/>
                <a:cs typeface="Times New Roman" pitchFamily="18" charset="0"/>
              </a:rPr>
              <a:t>inter-patch distance</a:t>
            </a:r>
          </a:p>
          <a:p>
            <a:pPr marL="514350" indent="-514350" eaLnBrk="1" hangingPunct="1">
              <a:buFont typeface="+mj-lt"/>
              <a:buAutoNum type="alphaLcParenR"/>
            </a:pPr>
            <a:r>
              <a:rPr lang="en-US" sz="2800" dirty="0" smtClean="0">
                <a:latin typeface="Times New Roman" pitchFamily="18" charset="0"/>
                <a:cs typeface="Times New Roman" pitchFamily="18" charset="0"/>
              </a:rPr>
              <a:t>A patch with low prey density </a:t>
            </a:r>
            <a:r>
              <a:rPr lang="en-US" sz="2800" dirty="0">
                <a:latin typeface="Times New Roman" pitchFamily="18" charset="0"/>
                <a:cs typeface="Times New Roman" pitchFamily="18" charset="0"/>
              </a:rPr>
              <a:t>&amp; </a:t>
            </a:r>
            <a:r>
              <a:rPr lang="en-US" sz="2800" dirty="0" smtClean="0">
                <a:latin typeface="Times New Roman" pitchFamily="18" charset="0"/>
                <a:cs typeface="Times New Roman" pitchFamily="18" charset="0"/>
              </a:rPr>
              <a:t>short </a:t>
            </a:r>
            <a:r>
              <a:rPr lang="en-US" sz="2800" dirty="0">
                <a:latin typeface="Times New Roman" pitchFamily="18" charset="0"/>
                <a:cs typeface="Times New Roman" pitchFamily="18" charset="0"/>
              </a:rPr>
              <a:t>inter-patch </a:t>
            </a:r>
            <a:r>
              <a:rPr lang="en-US" sz="2800" dirty="0" smtClean="0">
                <a:latin typeface="Times New Roman" pitchFamily="18" charset="0"/>
                <a:cs typeface="Times New Roman" pitchFamily="18" charset="0"/>
              </a:rPr>
              <a:t>distance</a:t>
            </a:r>
          </a:p>
          <a:p>
            <a:pPr marL="514350" indent="-514350" eaLnBrk="1" hangingPunct="1">
              <a:buFont typeface="+mj-lt"/>
              <a:buAutoNum type="alphaLcParenR"/>
            </a:pPr>
            <a:r>
              <a:rPr lang="en-US" sz="2800" dirty="0" smtClean="0">
                <a:latin typeface="Times New Roman" pitchFamily="18" charset="0"/>
                <a:cs typeface="Times New Roman" pitchFamily="18" charset="0"/>
              </a:rPr>
              <a:t>A patch with high prey density </a:t>
            </a:r>
            <a:r>
              <a:rPr lang="en-US" sz="2800" dirty="0">
                <a:latin typeface="Times New Roman" pitchFamily="18" charset="0"/>
                <a:cs typeface="Times New Roman" pitchFamily="18" charset="0"/>
              </a:rPr>
              <a:t>&amp; </a:t>
            </a:r>
            <a:r>
              <a:rPr lang="en-US" sz="2800" dirty="0" smtClean="0">
                <a:latin typeface="Times New Roman" pitchFamily="18" charset="0"/>
                <a:cs typeface="Times New Roman" pitchFamily="18" charset="0"/>
              </a:rPr>
              <a:t>short inter-patch distance</a:t>
            </a:r>
          </a:p>
          <a:p>
            <a:pPr marL="514350" indent="-514350" eaLnBrk="1" hangingPunct="1">
              <a:buFont typeface="+mj-lt"/>
              <a:buAutoNum type="alphaLcParenR"/>
            </a:pPr>
            <a:r>
              <a:rPr lang="en-US" sz="2800" dirty="0" smtClean="0">
                <a:latin typeface="Times New Roman" pitchFamily="18" charset="0"/>
                <a:cs typeface="Times New Roman" pitchFamily="18" charset="0"/>
              </a:rPr>
              <a:t>A patch with medium prey density </a:t>
            </a:r>
            <a:r>
              <a:rPr lang="en-US" sz="2800" dirty="0">
                <a:latin typeface="Times New Roman" pitchFamily="18" charset="0"/>
                <a:cs typeface="Times New Roman" pitchFamily="18" charset="0"/>
              </a:rPr>
              <a:t>&amp; </a:t>
            </a:r>
            <a:r>
              <a:rPr lang="en-US" sz="2800" dirty="0" smtClean="0">
                <a:latin typeface="Times New Roman" pitchFamily="18" charset="0"/>
                <a:cs typeface="Times New Roman" pitchFamily="18" charset="0"/>
              </a:rPr>
              <a:t>long </a:t>
            </a:r>
            <a:r>
              <a:rPr lang="en-US" sz="2800" dirty="0">
                <a:latin typeface="Times New Roman" pitchFamily="18" charset="0"/>
                <a:cs typeface="Times New Roman" pitchFamily="18" charset="0"/>
              </a:rPr>
              <a:t>inter-patch </a:t>
            </a:r>
            <a:r>
              <a:rPr lang="en-US" sz="2800" dirty="0" smtClean="0">
                <a:latin typeface="Times New Roman" pitchFamily="18" charset="0"/>
                <a:cs typeface="Times New Roman" pitchFamily="18" charset="0"/>
              </a:rPr>
              <a:t>distance</a:t>
            </a:r>
          </a:p>
        </p:txBody>
      </p:sp>
    </p:spTree>
    <p:extLst>
      <p:ext uri="{BB962C8B-B14F-4D97-AF65-F5344CB8AC3E}">
        <p14:creationId xmlns:p14="http://schemas.microsoft.com/office/powerpoint/2010/main" val="7841105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0" y="14763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800" dirty="0">
                <a:latin typeface="Times New Roman" pitchFamily="18" charset="0"/>
                <a:cs typeface="Times New Roman" pitchFamily="18" charset="0"/>
              </a:rPr>
              <a:t>How does a shorter average travel time affect patch residence time?  Draw a graph supporting your answer.</a:t>
            </a: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flipV="1">
            <a:off x="1698625" y="1552575"/>
            <a:ext cx="4818063" cy="358616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4084637" y="3770314"/>
            <a:ext cx="282257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105400" y="2705100"/>
            <a:ext cx="0" cy="2433638"/>
          </a:xfrm>
          <a:prstGeom prst="line">
            <a:avLst/>
          </a:prstGeom>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24150" y="1733550"/>
            <a:ext cx="3276600" cy="3448052"/>
          </a:xfrm>
          <a:prstGeom prst="line">
            <a:avLst/>
          </a:prstGeom>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4307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BME 5.2: The Marginal Value Theorem</a:t>
            </a:r>
            <a:endParaRPr lang="en-US" sz="4000">
              <a:latin typeface="Times New Roman" pitchFamily="18" charset="0"/>
            </a:endParaRPr>
          </a:p>
        </p:txBody>
      </p:sp>
      <p:graphicFrame>
        <p:nvGraphicFramePr>
          <p:cNvPr id="6" name="Chart 5"/>
          <p:cNvGraphicFramePr/>
          <p:nvPr/>
        </p:nvGraphicFramePr>
        <p:xfrm>
          <a:off x="841829" y="1159808"/>
          <a:ext cx="7561941" cy="516842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5400000" flipH="1" flipV="1">
            <a:off x="1566862" y="1292226"/>
            <a:ext cx="3978275" cy="371475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698625" y="1924050"/>
            <a:ext cx="4368800" cy="321469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286125" y="2486025"/>
            <a:ext cx="3041650" cy="2652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V="1">
            <a:off x="3077369" y="3498057"/>
            <a:ext cx="3367087"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4002087" y="3770313"/>
            <a:ext cx="282257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076825" y="3531395"/>
            <a:ext cx="0" cy="163512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295650" y="1160463"/>
            <a:ext cx="1575594" cy="3978277"/>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286125" y="2209800"/>
            <a:ext cx="2117724" cy="292894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4341812" y="2486025"/>
            <a:ext cx="1" cy="269557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632326" y="3267075"/>
            <a:ext cx="1" cy="191452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4189412" y="2387600"/>
            <a:ext cx="290514" cy="288925"/>
          </a:xfrm>
          <a:prstGeom prst="ellipse">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2463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Rate of departure for horned lizards leaving ant nests</a:t>
            </a:r>
            <a:endParaRPr lang="en-US" sz="4400">
              <a:latin typeface="Times New Roman" pitchFamily="18" charset="0"/>
            </a:endParaRPr>
          </a:p>
        </p:txBody>
      </p:sp>
      <p:sp>
        <p:nvSpPr>
          <p:cNvPr id="30723"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5.8</a:t>
            </a:r>
          </a:p>
        </p:txBody>
      </p:sp>
      <p:pic>
        <p:nvPicPr>
          <p:cNvPr id="30724" name="Picture 6" descr="figure5_6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512888"/>
            <a:ext cx="71421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52913" y="1512888"/>
            <a:ext cx="4891087" cy="534511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smtClean="0">
              <a:solidFill>
                <a:schemeClr val="tx1"/>
              </a:solidFill>
              <a:latin typeface="Times New Roman" pitchFamily="18" charset="0"/>
              <a:cs typeface="Times New Roman" pitchFamily="18" charset="0"/>
            </a:endParaRPr>
          </a:p>
          <a:p>
            <a:pPr algn="ctr">
              <a:defRPr/>
            </a:pPr>
            <a:endParaRPr lang="en-US" sz="2800" dirty="0">
              <a:solidFill>
                <a:schemeClr val="tx1"/>
              </a:solidFill>
              <a:latin typeface="Times New Roman" pitchFamily="18" charset="0"/>
              <a:cs typeface="Times New Roman" pitchFamily="18" charset="0"/>
            </a:endParaRPr>
          </a:p>
          <a:p>
            <a:pPr algn="ctr">
              <a:defRPr/>
            </a:pPr>
            <a:endParaRPr lang="en-US" sz="2800" dirty="0" smtClean="0">
              <a:solidFill>
                <a:schemeClr val="tx1"/>
              </a:solidFill>
              <a:latin typeface="Times New Roman" pitchFamily="18" charset="0"/>
              <a:cs typeface="Times New Roman" pitchFamily="18" charset="0"/>
            </a:endParaRPr>
          </a:p>
          <a:p>
            <a:pPr algn="ctr">
              <a:defRPr/>
            </a:pPr>
            <a:endParaRPr lang="en-US" sz="2800" dirty="0">
              <a:solidFill>
                <a:schemeClr val="tx1"/>
              </a:solidFill>
              <a:latin typeface="Times New Roman" pitchFamily="18" charset="0"/>
              <a:cs typeface="Times New Roman" pitchFamily="18" charset="0"/>
            </a:endParaRPr>
          </a:p>
          <a:p>
            <a:pPr algn="ctr">
              <a:defRPr/>
            </a:pPr>
            <a:r>
              <a:rPr lang="en-US" sz="2800" dirty="0" smtClean="0">
                <a:solidFill>
                  <a:schemeClr val="tx1"/>
                </a:solidFill>
                <a:latin typeface="Times New Roman" pitchFamily="18" charset="0"/>
                <a:cs typeface="Times New Roman" pitchFamily="18" charset="0"/>
              </a:rPr>
              <a:t>Why </a:t>
            </a:r>
            <a:r>
              <a:rPr lang="en-US" sz="2800" dirty="0">
                <a:solidFill>
                  <a:schemeClr val="tx1"/>
                </a:solidFill>
                <a:latin typeface="Times New Roman" pitchFamily="18" charset="0"/>
                <a:cs typeface="Times New Roman" pitchFamily="18" charset="0"/>
              </a:rPr>
              <a:t>is the slope for all ant nest visits higher than the slope for visits in which foragers did not leave early?</a:t>
            </a:r>
          </a:p>
          <a:p>
            <a:pPr algn="ctr">
              <a:defRPr/>
            </a:pPr>
            <a:endParaRPr lang="en-US" sz="2800" dirty="0">
              <a:solidFill>
                <a:schemeClr val="tx1"/>
              </a:solidFill>
              <a:latin typeface="Times New Roman" pitchFamily="18" charset="0"/>
              <a:cs typeface="Times New Roman" pitchFamily="18" charset="0"/>
            </a:endParaRPr>
          </a:p>
          <a:p>
            <a:pPr algn="ctr">
              <a:defRPr/>
            </a:pPr>
            <a:r>
              <a:rPr lang="en-US" sz="2800" dirty="0">
                <a:solidFill>
                  <a:schemeClr val="tx1"/>
                </a:solidFill>
                <a:latin typeface="Times New Roman" pitchFamily="18" charset="0"/>
                <a:cs typeface="Times New Roman" pitchFamily="18" charset="0"/>
              </a:rPr>
              <a:t>Does this fit the expectations of the marginal value theorem</a:t>
            </a:r>
            <a:r>
              <a:rPr lang="en-US" sz="2800" dirty="0" smtClean="0">
                <a:solidFill>
                  <a:schemeClr val="tx1"/>
                </a:solidFill>
                <a:latin typeface="Times New Roman" pitchFamily="18" charset="0"/>
                <a:cs typeface="Times New Roman" pitchFamily="18" charset="0"/>
              </a:rPr>
              <a:t>?</a:t>
            </a:r>
          </a:p>
          <a:p>
            <a:pPr algn="ctr">
              <a:defRPr/>
            </a:pPr>
            <a:endParaRPr lang="en-US" sz="2800" dirty="0">
              <a:solidFill>
                <a:schemeClr val="tx1"/>
              </a:solidFill>
              <a:latin typeface="Times New Roman" pitchFamily="18" charset="0"/>
              <a:cs typeface="Times New Roman" pitchFamily="18" charset="0"/>
            </a:endParaRPr>
          </a:p>
          <a:p>
            <a:pPr algn="ctr">
              <a:defRPr/>
            </a:pPr>
            <a:r>
              <a:rPr lang="en-US" sz="2800" dirty="0" smtClean="0">
                <a:solidFill>
                  <a:schemeClr val="tx1"/>
                </a:solidFill>
                <a:latin typeface="Times New Roman" pitchFamily="18" charset="0"/>
                <a:cs typeface="Times New Roman" pitchFamily="18" charset="0"/>
              </a:rPr>
              <a:t>All visits by one lizard fall in a vertical line</a:t>
            </a:r>
            <a:endParaRPr lang="en-US" sz="2800" dirty="0">
              <a:solidFill>
                <a:schemeClr val="tx1"/>
              </a:solidFill>
              <a:latin typeface="Times New Roman" pitchFamily="18" charset="0"/>
              <a:cs typeface="Times New Roman" pitchFamily="18" charset="0"/>
            </a:endParaRPr>
          </a:p>
          <a:p>
            <a:pPr algn="ctr">
              <a:defRPr/>
            </a:pPr>
            <a:endParaRPr lang="en-US" sz="2800" dirty="0">
              <a:solidFill>
                <a:schemeClr val="tx1"/>
              </a:solidFill>
              <a:latin typeface="Times New Roman" pitchFamily="18" charset="0"/>
              <a:cs typeface="Times New Roman" pitchFamily="18" charset="0"/>
            </a:endParaRPr>
          </a:p>
          <a:p>
            <a:pPr algn="ctr">
              <a:defRPr/>
            </a:pPr>
            <a:endParaRPr lang="en-US" sz="2800" dirty="0">
              <a:solidFill>
                <a:schemeClr val="tx1"/>
              </a:solidFill>
              <a:latin typeface="Times New Roman" pitchFamily="18" charset="0"/>
              <a:cs typeface="Times New Roman" pitchFamily="18" charset="0"/>
            </a:endParaRPr>
          </a:p>
          <a:p>
            <a:pPr algn="ctr">
              <a:defRPr/>
            </a:pPr>
            <a:endParaRPr lang="en-US" sz="2800" dirty="0">
              <a:solidFill>
                <a:schemeClr val="tx1"/>
              </a:solidFill>
              <a:latin typeface="Times New Roman" pitchFamily="18" charset="0"/>
              <a:cs typeface="Times New Roman" pitchFamily="18" charset="0"/>
            </a:endParaRPr>
          </a:p>
        </p:txBody>
      </p:sp>
      <p:cxnSp>
        <p:nvCxnSpPr>
          <p:cNvPr id="6" name="Straight Arrow Connector 5"/>
          <p:cNvCxnSpPr/>
          <p:nvPr/>
        </p:nvCxnSpPr>
        <p:spPr>
          <a:xfrm flipH="1">
            <a:off x="3775075" y="2976563"/>
            <a:ext cx="796925" cy="56673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962400" y="2976563"/>
            <a:ext cx="609600" cy="103981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H="1">
            <a:off x="3973582" y="1814286"/>
            <a:ext cx="14287" cy="4148364"/>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962400" y="5791200"/>
            <a:ext cx="507206" cy="171451"/>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5934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Rate of departure for horned lizards leaving ant nests</a:t>
            </a:r>
            <a:endParaRPr lang="en-US" sz="4400">
              <a:latin typeface="Times New Roman" pitchFamily="18" charset="0"/>
            </a:endParaRPr>
          </a:p>
        </p:txBody>
      </p:sp>
      <p:sp>
        <p:nvSpPr>
          <p:cNvPr id="31747"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5.8</a:t>
            </a:r>
          </a:p>
        </p:txBody>
      </p:sp>
      <p:pic>
        <p:nvPicPr>
          <p:cNvPr id="31748" name="Picture 6" descr="figure5_6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512888"/>
            <a:ext cx="71421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512888"/>
            <a:ext cx="4208463" cy="500697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solidFill>
                  <a:schemeClr val="tx1"/>
                </a:solidFill>
                <a:latin typeface="Times New Roman" pitchFamily="18" charset="0"/>
                <a:cs typeface="Times New Roman" pitchFamily="18" charset="0"/>
              </a:rPr>
              <a:t>What do these data show?</a:t>
            </a:r>
          </a:p>
          <a:p>
            <a:pPr algn="ctr">
              <a:defRPr/>
            </a:pPr>
            <a:endParaRPr lang="en-US" sz="2800" dirty="0">
              <a:solidFill>
                <a:schemeClr val="tx1"/>
              </a:solidFill>
              <a:latin typeface="Times New Roman" pitchFamily="18" charset="0"/>
              <a:cs typeface="Times New Roman" pitchFamily="18" charset="0"/>
            </a:endParaRPr>
          </a:p>
          <a:p>
            <a:pPr algn="ctr">
              <a:defRPr/>
            </a:pPr>
            <a:endParaRPr lang="en-US" sz="2800" dirty="0">
              <a:solidFill>
                <a:schemeClr val="tx1"/>
              </a:solidFill>
              <a:latin typeface="Times New Roman" pitchFamily="18" charset="0"/>
              <a:cs typeface="Times New Roman" pitchFamily="18" charset="0"/>
            </a:endParaRPr>
          </a:p>
          <a:p>
            <a:pPr algn="ctr">
              <a:defRPr/>
            </a:pP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493171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Rate of departure for horned lizards leaving ant nests</a:t>
            </a:r>
            <a:endParaRPr lang="en-US" sz="4400">
              <a:latin typeface="Times New Roman" pitchFamily="18" charset="0"/>
            </a:endParaRPr>
          </a:p>
        </p:txBody>
      </p:sp>
      <p:sp>
        <p:nvSpPr>
          <p:cNvPr id="32771"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5.8</a:t>
            </a:r>
          </a:p>
        </p:txBody>
      </p:sp>
      <p:pic>
        <p:nvPicPr>
          <p:cNvPr id="32772" name="Picture 6" descr="figure5_6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512888"/>
            <a:ext cx="71421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955800" y="3467100"/>
            <a:ext cx="292100" cy="2921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4" name="TextBox 5"/>
          <p:cNvSpPr txBox="1">
            <a:spLocks noChangeArrowheads="1"/>
          </p:cNvSpPr>
          <p:nvPr/>
        </p:nvSpPr>
        <p:spPr bwMode="auto">
          <a:xfrm>
            <a:off x="1339850" y="3786188"/>
            <a:ext cx="160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000">
                <a:latin typeface="Times New Roman" pitchFamily="18" charset="0"/>
                <a:cs typeface="Times New Roman" pitchFamily="18" charset="0"/>
              </a:rPr>
              <a:t>Open circles: left early</a:t>
            </a:r>
          </a:p>
        </p:txBody>
      </p:sp>
      <p:sp>
        <p:nvSpPr>
          <p:cNvPr id="32775" name="TextBox 6"/>
          <p:cNvSpPr txBox="1">
            <a:spLocks noChangeArrowheads="1"/>
          </p:cNvSpPr>
          <p:nvPr/>
        </p:nvSpPr>
        <p:spPr bwMode="auto">
          <a:xfrm>
            <a:off x="6819900" y="1512888"/>
            <a:ext cx="19542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000">
                <a:latin typeface="Times New Roman" pitchFamily="18" charset="0"/>
                <a:cs typeface="Times New Roman" pitchFamily="18" charset="0"/>
              </a:rPr>
              <a:t>Average feeding rate for a lizard at all nests when it did not leave early</a:t>
            </a:r>
          </a:p>
        </p:txBody>
      </p:sp>
      <p:cxnSp>
        <p:nvCxnSpPr>
          <p:cNvPr id="8" name="Straight Arrow Connector 7"/>
          <p:cNvCxnSpPr/>
          <p:nvPr/>
        </p:nvCxnSpPr>
        <p:spPr>
          <a:xfrm flipH="1">
            <a:off x="6307138" y="2174875"/>
            <a:ext cx="530225" cy="284163"/>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1070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696913" y="147638"/>
            <a:ext cx="8447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Measurements of soil nutrients over space and time</a:t>
            </a:r>
            <a:endParaRPr lang="en-US" sz="3600">
              <a:latin typeface="Times New Roman" pitchFamily="18" charset="0"/>
            </a:endParaRPr>
          </a:p>
        </p:txBody>
      </p:sp>
      <p:sp>
        <p:nvSpPr>
          <p:cNvPr id="33795"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5.9</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 y="1828798"/>
            <a:ext cx="8968740" cy="3092669"/>
          </a:xfrm>
          <a:prstGeom prst="rect">
            <a:avLst/>
          </a:prstGeom>
        </p:spPr>
      </p:pic>
    </p:spTree>
    <p:extLst>
      <p:ext uri="{BB962C8B-B14F-4D97-AF65-F5344CB8AC3E}">
        <p14:creationId xmlns:p14="http://schemas.microsoft.com/office/powerpoint/2010/main" val="36091106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3"/>
          <p:cNvSpPr txBox="1">
            <a:spLocks noChangeArrowheads="1"/>
          </p:cNvSpPr>
          <p:nvPr/>
        </p:nvSpPr>
        <p:spPr bwMode="auto">
          <a:xfrm>
            <a:off x="0" y="147638"/>
            <a:ext cx="3175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Pots used to test responses of roots to patches of nutrient rich soil</a:t>
            </a:r>
            <a:endParaRPr lang="en-US" sz="3600">
              <a:latin typeface="Times New Roman" pitchFamily="18" charset="0"/>
            </a:endParaRPr>
          </a:p>
        </p:txBody>
      </p:sp>
      <p:sp>
        <p:nvSpPr>
          <p:cNvPr id="38915" name="Rectangle 5"/>
          <p:cNvSpPr>
            <a:spLocks noChangeArrowheads="1"/>
          </p:cNvSpPr>
          <p:nvPr/>
        </p:nvSpPr>
        <p:spPr bwMode="auto">
          <a:xfrm>
            <a:off x="0" y="6488113"/>
            <a:ext cx="1239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5.10</a:t>
            </a:r>
          </a:p>
        </p:txBody>
      </p:sp>
      <p:pic>
        <p:nvPicPr>
          <p:cNvPr id="38916" name="Picture 5" descr="figure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0"/>
            <a:ext cx="5969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3"/>
          <p:cNvSpPr txBox="1">
            <a:spLocks noChangeArrowheads="1"/>
          </p:cNvSpPr>
          <p:nvPr/>
        </p:nvSpPr>
        <p:spPr bwMode="auto">
          <a:xfrm>
            <a:off x="152400" y="3678238"/>
            <a:ext cx="3175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test plant</a:t>
            </a:r>
            <a:endParaRPr lang="en-US" sz="3600">
              <a:latin typeface="Times New Roman" pitchFamily="18" charset="0"/>
            </a:endParaRPr>
          </a:p>
        </p:txBody>
      </p:sp>
      <p:cxnSp>
        <p:nvCxnSpPr>
          <p:cNvPr id="6" name="Straight Arrow Connector 5"/>
          <p:cNvCxnSpPr/>
          <p:nvPr/>
        </p:nvCxnSpPr>
        <p:spPr>
          <a:xfrm flipV="1">
            <a:off x="2698750" y="2628900"/>
            <a:ext cx="3100388" cy="1371600"/>
          </a:xfrm>
          <a:prstGeom prst="straightConnector1">
            <a:avLst/>
          </a:prstGeom>
          <a:ln w="3810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0818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61975" y="1752600"/>
          <a:ext cx="8205788" cy="3657600"/>
        </p:xfrm>
        <a:graphic>
          <a:graphicData uri="http://schemas.openxmlformats.org/drawingml/2006/table">
            <a:tbl>
              <a:tblPr/>
              <a:tblGrid>
                <a:gridCol w="2072877"/>
                <a:gridCol w="2007135"/>
                <a:gridCol w="2074329"/>
                <a:gridCol w="2051447"/>
              </a:tblGrid>
              <a:tr h="0">
                <a:tc>
                  <a:txBody>
                    <a:bodyPr/>
                    <a:lstStyle/>
                    <a:p>
                      <a:pPr marL="0" marR="0">
                        <a:lnSpc>
                          <a:spcPct val="200000"/>
                        </a:lnSpc>
                        <a:spcBef>
                          <a:spcPts val="0"/>
                        </a:spcBef>
                        <a:spcAft>
                          <a:spcPts val="0"/>
                        </a:spcAft>
                      </a:pPr>
                      <a:r>
                        <a:rPr lang="en-US" sz="2400" b="1" dirty="0">
                          <a:latin typeface="Times New Roman"/>
                          <a:ea typeface="Times New Roman"/>
                          <a:cs typeface="Times New Roman"/>
                        </a:rPr>
                        <a:t>Patch</a:t>
                      </a:r>
                      <a:endParaRPr lang="en-US" sz="1600" dirty="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latin typeface="Times New Roman"/>
                          <a:ea typeface="Times New Roman"/>
                          <a:cs typeface="Times New Roman"/>
                        </a:rPr>
                        <a:t>Ammonium (NH</a:t>
                      </a:r>
                      <a:r>
                        <a:rPr lang="en-US" sz="2400" b="1" baseline="-25000">
                          <a:latin typeface="Times New Roman"/>
                          <a:ea typeface="Times New Roman"/>
                          <a:cs typeface="Times New Roman"/>
                        </a:rPr>
                        <a:t>4</a:t>
                      </a:r>
                      <a:r>
                        <a:rPr lang="en-US" sz="2400" b="1" baseline="30000">
                          <a:latin typeface="Times New Roman"/>
                          <a:ea typeface="Times New Roman"/>
                          <a:cs typeface="Times New Roman"/>
                        </a:rPr>
                        <a:t>+</a:t>
                      </a:r>
                      <a:r>
                        <a:rPr lang="en-US" sz="2400" b="1">
                          <a:latin typeface="Times New Roman"/>
                          <a:ea typeface="Times New Roman"/>
                          <a:cs typeface="Times New Roman"/>
                        </a:rPr>
                        <a:t>)</a:t>
                      </a:r>
                      <a:endParaRPr lang="en-US" sz="160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latin typeface="Times New Roman"/>
                          <a:ea typeface="Times New Roman"/>
                          <a:cs typeface="Times New Roman"/>
                        </a:rPr>
                        <a:t>Nitrate (NO</a:t>
                      </a:r>
                      <a:r>
                        <a:rPr lang="en-US" sz="2400" b="1" baseline="-25000">
                          <a:latin typeface="Times New Roman"/>
                          <a:ea typeface="Times New Roman"/>
                          <a:cs typeface="Times New Roman"/>
                        </a:rPr>
                        <a:t>3</a:t>
                      </a:r>
                      <a:r>
                        <a:rPr lang="en-US" sz="2400" b="1" baseline="30000">
                          <a:latin typeface="Times New Roman"/>
                          <a:ea typeface="Times New Roman"/>
                          <a:cs typeface="Times New Roman"/>
                        </a:rPr>
                        <a:t>-</a:t>
                      </a:r>
                      <a:r>
                        <a:rPr lang="en-US" sz="2400" b="1">
                          <a:latin typeface="Times New Roman"/>
                          <a:ea typeface="Times New Roman"/>
                          <a:cs typeface="Times New Roman"/>
                        </a:rPr>
                        <a:t>)</a:t>
                      </a:r>
                      <a:endParaRPr lang="en-US" sz="160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latin typeface="Times New Roman"/>
                          <a:ea typeface="Times New Roman"/>
                          <a:cs typeface="Times New Roman"/>
                        </a:rPr>
                        <a:t>Phosphorus (P)</a:t>
                      </a:r>
                      <a:endParaRPr lang="en-US" sz="160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200000"/>
                        </a:lnSpc>
                        <a:spcBef>
                          <a:spcPts val="0"/>
                        </a:spcBef>
                        <a:spcAft>
                          <a:spcPts val="0"/>
                        </a:spcAft>
                      </a:pPr>
                      <a:r>
                        <a:rPr lang="en-US" sz="2400">
                          <a:latin typeface="Times New Roman"/>
                          <a:ea typeface="Times New Roman"/>
                          <a:cs typeface="Times New Roman"/>
                        </a:rPr>
                        <a:t>Sand (control)</a:t>
                      </a:r>
                      <a:endParaRPr lang="en-US" sz="160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0.07</a:t>
                      </a:r>
                      <a:endParaRPr lang="en-US" sz="160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0.05</a:t>
                      </a:r>
                      <a:endParaRPr lang="en-US" sz="160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0.01</a:t>
                      </a:r>
                      <a:endParaRPr lang="en-US" sz="160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marL="0" marR="0">
                        <a:lnSpc>
                          <a:spcPct val="200000"/>
                        </a:lnSpc>
                        <a:spcBef>
                          <a:spcPts val="0"/>
                        </a:spcBef>
                        <a:spcAft>
                          <a:spcPts val="0"/>
                        </a:spcAft>
                      </a:pPr>
                      <a:r>
                        <a:rPr lang="en-US" sz="2400">
                          <a:latin typeface="Times New Roman"/>
                          <a:ea typeface="Times New Roman"/>
                          <a:cs typeface="Times New Roman"/>
                        </a:rPr>
                        <a:t>50% soil</a:t>
                      </a:r>
                      <a:endParaRPr lang="en-US" sz="160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0.38</a:t>
                      </a:r>
                      <a:endParaRPr lang="en-US" sz="160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0.19</a:t>
                      </a:r>
                      <a:endParaRPr lang="en-US" sz="160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0.17</a:t>
                      </a:r>
                      <a:endParaRPr lang="en-US" sz="1600">
                        <a:latin typeface="Times New Roman"/>
                        <a:ea typeface="Times New Roman"/>
                        <a:cs typeface="Times New Roman"/>
                      </a:endParaRPr>
                    </a:p>
                  </a:txBody>
                  <a:tcPr marL="68577" marR="68577" marT="0" marB="0">
                    <a:lnL>
                      <a:noFill/>
                    </a:lnL>
                    <a:lnR>
                      <a:noFill/>
                    </a:lnR>
                    <a:lnT>
                      <a:noFill/>
                    </a:lnT>
                    <a:lnB>
                      <a:noFill/>
                    </a:lnB>
                  </a:tcPr>
                </a:tc>
              </a:tr>
              <a:tr h="0">
                <a:tc>
                  <a:txBody>
                    <a:bodyPr/>
                    <a:lstStyle/>
                    <a:p>
                      <a:pPr marL="0" marR="0">
                        <a:lnSpc>
                          <a:spcPct val="200000"/>
                        </a:lnSpc>
                        <a:spcBef>
                          <a:spcPts val="0"/>
                        </a:spcBef>
                        <a:spcAft>
                          <a:spcPts val="0"/>
                        </a:spcAft>
                      </a:pPr>
                      <a:r>
                        <a:rPr lang="en-US" sz="2400" dirty="0">
                          <a:latin typeface="Times New Roman"/>
                          <a:ea typeface="Times New Roman"/>
                          <a:cs typeface="Times New Roman"/>
                        </a:rPr>
                        <a:t>100% soil</a:t>
                      </a:r>
                      <a:endParaRPr lang="en-US" sz="1600" dirty="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0.69</a:t>
                      </a:r>
                      <a:endParaRPr lang="en-US" sz="160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a:latin typeface="Times New Roman"/>
                          <a:ea typeface="Times New Roman"/>
                          <a:cs typeface="Times New Roman"/>
                        </a:rPr>
                        <a:t>0.34</a:t>
                      </a:r>
                      <a:endParaRPr lang="en-US" sz="160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dirty="0">
                          <a:latin typeface="Times New Roman"/>
                          <a:ea typeface="Times New Roman"/>
                          <a:cs typeface="Times New Roman"/>
                        </a:rPr>
                        <a:t>0.47</a:t>
                      </a:r>
                      <a:endParaRPr lang="en-US" sz="1600" dirty="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44054"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Nutrient levels in the three soil treatments</a:t>
            </a:r>
            <a:endParaRPr lang="en-US" sz="4400">
              <a:latin typeface="Times New Roman" pitchFamily="18" charset="0"/>
            </a:endParaRPr>
          </a:p>
        </p:txBody>
      </p:sp>
      <p:sp>
        <p:nvSpPr>
          <p:cNvPr id="44055" name="Rectangle 1"/>
          <p:cNvSpPr>
            <a:spLocks noChangeArrowheads="1"/>
          </p:cNvSpPr>
          <p:nvPr/>
        </p:nvSpPr>
        <p:spPr bwMode="auto">
          <a:xfrm>
            <a:off x="2025650" y="5746750"/>
            <a:ext cx="5665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2400">
                <a:latin typeface="Times New Roman" pitchFamily="18" charset="0"/>
                <a:cs typeface="Times New Roman" pitchFamily="18" charset="0"/>
              </a:rPr>
              <a:t>* Values are expressed in μmol/g of dry soil.</a:t>
            </a:r>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40496500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0" y="14763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Responses of mole crickets to recordings of male calls</a:t>
            </a:r>
            <a:endParaRPr lang="en-US" sz="3600">
              <a:latin typeface="Times New Roman" pitchFamily="18" charset="0"/>
            </a:endParaRPr>
          </a:p>
        </p:txBody>
      </p:sp>
      <p:sp>
        <p:nvSpPr>
          <p:cNvPr id="17411"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5.3</a:t>
            </a:r>
          </a:p>
        </p:txBody>
      </p:sp>
      <p:pic>
        <p:nvPicPr>
          <p:cNvPr id="17412" name="Picture 7" descr="figure5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1347788"/>
            <a:ext cx="8310563"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33476" y="2667000"/>
            <a:ext cx="595312" cy="571500"/>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3800476" y="4248150"/>
            <a:ext cx="595312" cy="571500"/>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749740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figure5_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6463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5"/>
          <p:cNvSpPr>
            <a:spLocks noChangeArrowheads="1"/>
          </p:cNvSpPr>
          <p:nvPr/>
        </p:nvSpPr>
        <p:spPr bwMode="auto">
          <a:xfrm>
            <a:off x="0" y="6488113"/>
            <a:ext cx="1239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5.11</a:t>
            </a:r>
          </a:p>
        </p:txBody>
      </p:sp>
      <p:sp>
        <p:nvSpPr>
          <p:cNvPr id="52228" name="Title 3"/>
          <p:cNvSpPr>
            <a:spLocks noGrp="1"/>
          </p:cNvSpPr>
          <p:nvPr>
            <p:ph type="title"/>
          </p:nvPr>
        </p:nvSpPr>
        <p:spPr/>
        <p:txBody>
          <a:bodyPr/>
          <a:lstStyle/>
          <a:p>
            <a:r>
              <a:rPr lang="en-US" sz="4000" smtClean="0">
                <a:latin typeface="Times New Roman" pitchFamily="18" charset="0"/>
                <a:ea typeface="ＭＳ Ｐゴシック"/>
                <a:cs typeface="Times New Roman" pitchFamily="18" charset="0"/>
              </a:rPr>
              <a:t>Root responses of seven plant species to two nutrient enrichment treatments</a:t>
            </a:r>
          </a:p>
        </p:txBody>
      </p:sp>
    </p:spTree>
    <p:extLst>
      <p:ext uri="{BB962C8B-B14F-4D97-AF65-F5344CB8AC3E}">
        <p14:creationId xmlns:p14="http://schemas.microsoft.com/office/powerpoint/2010/main" val="15197003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50" y="1397043"/>
            <a:ext cx="7154010" cy="5460955"/>
          </a:xfrm>
          <a:prstGeom prst="rect">
            <a:avLst/>
          </a:prstGeom>
        </p:spPr>
      </p:pic>
      <p:sp>
        <p:nvSpPr>
          <p:cNvPr id="58371" name="Rectangle 5"/>
          <p:cNvSpPr>
            <a:spLocks noChangeArrowheads="1"/>
          </p:cNvSpPr>
          <p:nvPr/>
        </p:nvSpPr>
        <p:spPr bwMode="auto">
          <a:xfrm>
            <a:off x="0" y="6488113"/>
            <a:ext cx="1239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5.12</a:t>
            </a:r>
          </a:p>
        </p:txBody>
      </p:sp>
      <p:sp>
        <p:nvSpPr>
          <p:cNvPr id="58372" name="Title 3"/>
          <p:cNvSpPr txBox="1">
            <a:spLocks/>
          </p:cNvSpPr>
          <p:nvPr/>
        </p:nvSpPr>
        <p:spPr bwMode="auto">
          <a:xfrm>
            <a:off x="457200" y="28575"/>
            <a:ext cx="82296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a:r>
              <a:rPr lang="en-US" sz="4400">
                <a:latin typeface="Times New Roman" pitchFamily="18" charset="0"/>
                <a:cs typeface="Times New Roman" pitchFamily="18" charset="0"/>
              </a:rPr>
              <a:t>Root responses to size of nutrient-enriched patches</a:t>
            </a:r>
          </a:p>
        </p:txBody>
      </p:sp>
    </p:spTree>
    <p:extLst>
      <p:ext uri="{BB962C8B-B14F-4D97-AF65-F5344CB8AC3E}">
        <p14:creationId xmlns:p14="http://schemas.microsoft.com/office/powerpoint/2010/main" val="19356472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038" y="0"/>
            <a:ext cx="5414962"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p:cNvSpPr>
            <a:spLocks noChangeArrowheads="1"/>
          </p:cNvSpPr>
          <p:nvPr/>
        </p:nvSpPr>
        <p:spPr bwMode="auto">
          <a:xfrm>
            <a:off x="0" y="6488113"/>
            <a:ext cx="1239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5.13</a:t>
            </a:r>
          </a:p>
        </p:txBody>
      </p:sp>
      <p:sp>
        <p:nvSpPr>
          <p:cNvPr id="63492" name="Title 3"/>
          <p:cNvSpPr>
            <a:spLocks noGrp="1"/>
          </p:cNvSpPr>
          <p:nvPr>
            <p:ph type="title"/>
          </p:nvPr>
        </p:nvSpPr>
        <p:spPr>
          <a:xfrm>
            <a:off x="457200" y="274638"/>
            <a:ext cx="3722688" cy="2308225"/>
          </a:xfrm>
        </p:spPr>
        <p:txBody>
          <a:bodyPr/>
          <a:lstStyle/>
          <a:p>
            <a:r>
              <a:rPr lang="en-US" smtClean="0">
                <a:latin typeface="Times New Roman" pitchFamily="18" charset="0"/>
                <a:ea typeface="ＭＳ Ｐゴシック"/>
                <a:cs typeface="Times New Roman" pitchFamily="18" charset="0"/>
              </a:rPr>
              <a:t>Northern blots to measure </a:t>
            </a:r>
            <a:r>
              <a:rPr lang="en-US" i="1" smtClean="0">
                <a:latin typeface="Times New Roman" pitchFamily="18" charset="0"/>
                <a:ea typeface="ＭＳ Ｐゴシック"/>
                <a:cs typeface="Times New Roman" pitchFamily="18" charset="0"/>
              </a:rPr>
              <a:t>ANR1</a:t>
            </a:r>
            <a:r>
              <a:rPr lang="en-US" smtClean="0">
                <a:latin typeface="Times New Roman" pitchFamily="18" charset="0"/>
                <a:ea typeface="ＭＳ Ｐゴシック"/>
                <a:cs typeface="Times New Roman" pitchFamily="18" charset="0"/>
              </a:rPr>
              <a:t> expression</a:t>
            </a:r>
          </a:p>
        </p:txBody>
      </p:sp>
      <p:sp>
        <p:nvSpPr>
          <p:cNvPr id="5" name="Oval 4"/>
          <p:cNvSpPr/>
          <p:nvPr/>
        </p:nvSpPr>
        <p:spPr>
          <a:xfrm>
            <a:off x="4645025" y="274638"/>
            <a:ext cx="4498975" cy="1423987"/>
          </a:xfrm>
          <a:prstGeom prst="ellipse">
            <a:avLst/>
          </a:prstGeom>
          <a:no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4645025" y="1698625"/>
            <a:ext cx="4498975" cy="1381125"/>
          </a:xfrm>
          <a:prstGeom prst="ellipse">
            <a:avLst/>
          </a:prstGeom>
          <a:no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495" name="Rectangle 6"/>
          <p:cNvSpPr>
            <a:spLocks noChangeArrowheads="1"/>
          </p:cNvSpPr>
          <p:nvPr/>
        </p:nvSpPr>
        <p:spPr bwMode="auto">
          <a:xfrm>
            <a:off x="457200" y="3079750"/>
            <a:ext cx="33448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Times New Roman" pitchFamily="18" charset="0"/>
                <a:cs typeface="Times New Roman" pitchFamily="18" charset="0"/>
              </a:rPr>
              <a:t>Explain time course.</a:t>
            </a: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Explain tissue-specific expression.</a:t>
            </a: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Explain response to starvation, then resupply of nutrients.</a:t>
            </a:r>
          </a:p>
        </p:txBody>
      </p:sp>
      <p:cxnSp>
        <p:nvCxnSpPr>
          <p:cNvPr id="9" name="Straight Arrow Connector 8"/>
          <p:cNvCxnSpPr/>
          <p:nvPr/>
        </p:nvCxnSpPr>
        <p:spPr>
          <a:xfrm rot="5400000" flipH="1" flipV="1">
            <a:off x="3001169" y="1316831"/>
            <a:ext cx="2025650" cy="198913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352800" y="2801938"/>
            <a:ext cx="1655763" cy="129063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598863" y="4441825"/>
            <a:ext cx="1409700" cy="108743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76802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445295"/>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dirty="0">
                <a:latin typeface="Times New Roman" pitchFamily="18" charset="0"/>
                <a:cs typeface="Times New Roman" pitchFamily="18" charset="0"/>
              </a:rPr>
              <a:t>PowerPoint Slides for Chapter 5:</a:t>
            </a:r>
          </a:p>
          <a:p>
            <a:pPr algn="ctr" eaLnBrk="1" hangingPunct="1"/>
            <a:r>
              <a:rPr lang="en-US" sz="3600" dirty="0">
                <a:latin typeface="Times New Roman" pitchFamily="18" charset="0"/>
                <a:cs typeface="Times New Roman" pitchFamily="18" charset="0"/>
              </a:rPr>
              <a:t>Information in Ecological Systems</a:t>
            </a:r>
          </a:p>
          <a:p>
            <a:pPr algn="ctr" eaLnBrk="1" hangingPunct="1"/>
            <a:endParaRPr lang="en-US" sz="3600" dirty="0">
              <a:latin typeface="Times New Roman" pitchFamily="18" charset="0"/>
              <a:cs typeface="Times New Roman" pitchFamily="18" charset="0"/>
            </a:endParaRPr>
          </a:p>
          <a:p>
            <a:pPr algn="ctr" eaLnBrk="1" hangingPunct="1"/>
            <a:r>
              <a:rPr lang="en-US" sz="3600" dirty="0">
                <a:latin typeface="Times New Roman" pitchFamily="18" charset="0"/>
                <a:cs typeface="Times New Roman" pitchFamily="18" charset="0"/>
              </a:rPr>
              <a:t>Section </a:t>
            </a:r>
            <a:r>
              <a:rPr lang="en-US" sz="3600" dirty="0" smtClean="0">
                <a:latin typeface="Times New Roman" pitchFamily="18" charset="0"/>
                <a:cs typeface="Times New Roman" pitchFamily="18" charset="0"/>
              </a:rPr>
              <a:t>5.3: Is chemical communication used to block competition or defend self? </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45831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extLst>
      <p:ext uri="{BB962C8B-B14F-4D97-AF65-F5344CB8AC3E}">
        <p14:creationId xmlns:p14="http://schemas.microsoft.com/office/powerpoint/2010/main" val="10647643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5.14</a:t>
            </a:r>
            <a:endParaRPr lang="en-US" dirty="0">
              <a:latin typeface="Times New Roman" pitchFamily="18" charset="0"/>
              <a:cs typeface="Times New Roman" pitchFamily="18" charset="0"/>
            </a:endParaRPr>
          </a:p>
        </p:txBody>
      </p:sp>
      <p:sp>
        <p:nvSpPr>
          <p:cNvPr id="3075" name="Title 3"/>
          <p:cNvSpPr>
            <a:spLocks noGrp="1"/>
          </p:cNvSpPr>
          <p:nvPr>
            <p:ph type="title"/>
          </p:nvPr>
        </p:nvSpPr>
        <p:spPr/>
        <p:txBody>
          <a:bodyPr/>
          <a:lstStyle/>
          <a:p>
            <a:r>
              <a:rPr lang="en-US" smtClean="0">
                <a:latin typeface="Times New Roman" pitchFamily="18" charset="0"/>
                <a:ea typeface="ＭＳ Ｐゴシック"/>
                <a:cs typeface="Times New Roman" pitchFamily="18" charset="0"/>
              </a:rPr>
              <a:t>The Mediterranean flour moth, </a:t>
            </a:r>
            <a:r>
              <a:rPr lang="en-US" i="1" smtClean="0">
                <a:latin typeface="Times New Roman" pitchFamily="18" charset="0"/>
                <a:ea typeface="ＭＳ Ｐゴシック"/>
                <a:cs typeface="Times New Roman" pitchFamily="18" charset="0"/>
              </a:rPr>
              <a:t>Ephestia kuehniella</a:t>
            </a:r>
            <a:endParaRPr lang="en-US" smtClean="0">
              <a:latin typeface="Times New Roman" pitchFamily="18" charset="0"/>
              <a:ea typeface="ＭＳ Ｐゴシック"/>
              <a:cs typeface="Times New Roman" pitchFamily="18" charset="0"/>
            </a:endParaRPr>
          </a:p>
        </p:txBody>
      </p:sp>
      <p:pic>
        <p:nvPicPr>
          <p:cNvPr id="3076" name="Picture 6" descr="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992313"/>
            <a:ext cx="43751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Fi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938" y="1992313"/>
            <a:ext cx="430212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9" name="Rectangle 8"/>
          <p:cNvSpPr>
            <a:spLocks noChangeArrowheads="1"/>
          </p:cNvSpPr>
          <p:nvPr/>
        </p:nvSpPr>
        <p:spPr bwMode="auto">
          <a:xfrm>
            <a:off x="0" y="2381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r>
              <a:rPr lang="en-US">
                <a:solidFill>
                  <a:srgbClr val="000000"/>
                </a:solidFill>
              </a:rPr>
              <a:t> </a:t>
            </a:r>
            <a:endParaRPr lang="en-US"/>
          </a:p>
        </p:txBody>
      </p:sp>
    </p:spTree>
    <p:extLst>
      <p:ext uri="{BB962C8B-B14F-4D97-AF65-F5344CB8AC3E}">
        <p14:creationId xmlns:p14="http://schemas.microsoft.com/office/powerpoint/2010/main" val="4106629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ure5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300" y="315913"/>
            <a:ext cx="54737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5.15</a:t>
            </a:r>
            <a:endParaRPr lang="en-US" dirty="0">
              <a:latin typeface="Times New Roman" pitchFamily="18" charset="0"/>
              <a:cs typeface="Times New Roman" pitchFamily="18" charset="0"/>
            </a:endParaRPr>
          </a:p>
        </p:txBody>
      </p:sp>
      <p:sp>
        <p:nvSpPr>
          <p:cNvPr id="7172" name="Title 3"/>
          <p:cNvSpPr>
            <a:spLocks noGrp="1"/>
          </p:cNvSpPr>
          <p:nvPr>
            <p:ph type="title"/>
          </p:nvPr>
        </p:nvSpPr>
        <p:spPr>
          <a:xfrm>
            <a:off x="0" y="144463"/>
            <a:ext cx="3875088" cy="3397250"/>
          </a:xfrm>
        </p:spPr>
        <p:txBody>
          <a:bodyPr/>
          <a:lstStyle/>
          <a:p>
            <a:r>
              <a:rPr lang="en-US" sz="3600" smtClean="0">
                <a:latin typeface="Times New Roman" pitchFamily="18" charset="0"/>
                <a:ea typeface="ＭＳ Ｐゴシック"/>
                <a:cs typeface="Times New Roman" pitchFamily="18" charset="0"/>
              </a:rPr>
              <a:t>Effects of larvae and gland secretions on developmental time of Mediterranean flour moth larvae</a:t>
            </a:r>
          </a:p>
        </p:txBody>
      </p:sp>
      <p:sp>
        <p:nvSpPr>
          <p:cNvPr id="5" name="Oval 4"/>
          <p:cNvSpPr/>
          <p:nvPr/>
        </p:nvSpPr>
        <p:spPr>
          <a:xfrm>
            <a:off x="4441825" y="493713"/>
            <a:ext cx="522288" cy="638175"/>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8621713" y="327025"/>
            <a:ext cx="522287" cy="638175"/>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4179888" y="2097088"/>
            <a:ext cx="522287" cy="638175"/>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8621713" y="4383088"/>
            <a:ext cx="522287" cy="638175"/>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071938" y="4383088"/>
            <a:ext cx="522287" cy="638175"/>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5116513" y="1465263"/>
            <a:ext cx="522287" cy="457200"/>
          </a:xfrm>
          <a:prstGeom prst="ellipse">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5116513" y="3541713"/>
            <a:ext cx="522287" cy="457200"/>
          </a:xfrm>
          <a:prstGeom prst="ellipse">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5116513" y="5283200"/>
            <a:ext cx="522287" cy="457200"/>
          </a:xfrm>
          <a:prstGeom prst="ellipse">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81" name="Rectangle 12"/>
          <p:cNvSpPr>
            <a:spLocks noChangeArrowheads="1"/>
          </p:cNvSpPr>
          <p:nvPr/>
        </p:nvSpPr>
        <p:spPr bwMode="auto">
          <a:xfrm>
            <a:off x="130175" y="3898900"/>
            <a:ext cx="35401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Within an experiment, orange circled points significantly different from green circle points.</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Do larvae or mandibular gland secretions affect pupation time ?</a:t>
            </a:r>
          </a:p>
        </p:txBody>
      </p:sp>
    </p:spTree>
    <p:extLst>
      <p:ext uri="{BB962C8B-B14F-4D97-AF65-F5344CB8AC3E}">
        <p14:creationId xmlns:p14="http://schemas.microsoft.com/office/powerpoint/2010/main" val="31437176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descr="figure5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2050"/>
            <a:ext cx="89344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5.16</a:t>
            </a:r>
            <a:endParaRPr lang="en-US" dirty="0">
              <a:latin typeface="Times New Roman" pitchFamily="18" charset="0"/>
              <a:cs typeface="Times New Roman" pitchFamily="18" charset="0"/>
            </a:endParaRPr>
          </a:p>
        </p:txBody>
      </p:sp>
      <p:sp>
        <p:nvSpPr>
          <p:cNvPr id="10244" name="Title 3"/>
          <p:cNvSpPr>
            <a:spLocks noGrp="1"/>
          </p:cNvSpPr>
          <p:nvPr>
            <p:ph type="title"/>
          </p:nvPr>
        </p:nvSpPr>
        <p:spPr>
          <a:xfrm>
            <a:off x="76200" y="144463"/>
            <a:ext cx="8934450" cy="1143000"/>
          </a:xfrm>
        </p:spPr>
        <p:txBody>
          <a:bodyPr/>
          <a:lstStyle/>
          <a:p>
            <a:r>
              <a:rPr lang="en-US" sz="3600" smtClean="0">
                <a:latin typeface="Times New Roman" pitchFamily="18" charset="0"/>
                <a:ea typeface="ＭＳ Ｐゴシック"/>
                <a:cs typeface="Times New Roman" pitchFamily="18" charset="0"/>
              </a:rPr>
              <a:t>Effects of larvae or gland secretions on eggs laid by adult Mediterranean flour moths</a:t>
            </a:r>
          </a:p>
        </p:txBody>
      </p:sp>
      <p:sp>
        <p:nvSpPr>
          <p:cNvPr id="10245" name="Rectangle 4"/>
          <p:cNvSpPr>
            <a:spLocks noChangeArrowheads="1"/>
          </p:cNvSpPr>
          <p:nvPr/>
        </p:nvSpPr>
        <p:spPr bwMode="auto">
          <a:xfrm>
            <a:off x="130175" y="5564188"/>
            <a:ext cx="8345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sz="2000">
                <a:latin typeface="Times New Roman" pitchFamily="18" charset="0"/>
                <a:cs typeface="Times New Roman" pitchFamily="18" charset="0"/>
              </a:rPr>
              <a:t>Do larvae or mandibular gland secretions affect number of eggs laid? </a:t>
            </a:r>
          </a:p>
          <a:p>
            <a:pPr marL="457200" indent="-457200"/>
            <a:r>
              <a:rPr lang="en-US" sz="2000">
                <a:latin typeface="Times New Roman" pitchFamily="18" charset="0"/>
                <a:cs typeface="Times New Roman" pitchFamily="18" charset="0"/>
              </a:rPr>
              <a:t>What are best and worst levels for number of eggs laid?  </a:t>
            </a:r>
          </a:p>
        </p:txBody>
      </p:sp>
      <p:sp>
        <p:nvSpPr>
          <p:cNvPr id="10246" name="Rectangle 5"/>
          <p:cNvSpPr>
            <a:spLocks noChangeArrowheads="1"/>
          </p:cNvSpPr>
          <p:nvPr/>
        </p:nvSpPr>
        <p:spPr bwMode="auto">
          <a:xfrm>
            <a:off x="892175" y="3657600"/>
            <a:ext cx="2736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Mean </a:t>
            </a:r>
            <a:r>
              <a:rPr lang="en-US" u="sng">
                <a:latin typeface="Times New Roman" pitchFamily="18" charset="0"/>
                <a:cs typeface="Times New Roman" pitchFamily="18" charset="0"/>
              </a:rPr>
              <a:t>+</a:t>
            </a:r>
            <a:r>
              <a:rPr lang="en-US">
                <a:latin typeface="Times New Roman" pitchFamily="18" charset="0"/>
                <a:cs typeface="Times New Roman" pitchFamily="18" charset="0"/>
              </a:rPr>
              <a:t> 1 s.e. in number of eggs laid by females in boxes with no larvae or glandular secretions.</a:t>
            </a:r>
          </a:p>
        </p:txBody>
      </p:sp>
      <p:cxnSp>
        <p:nvCxnSpPr>
          <p:cNvPr id="7" name="Straight Arrow Connector 6"/>
          <p:cNvCxnSpPr/>
          <p:nvPr/>
        </p:nvCxnSpPr>
        <p:spPr>
          <a:xfrm rot="5400000" flipH="1" flipV="1">
            <a:off x="1029494" y="3010694"/>
            <a:ext cx="896938" cy="45720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2041525" y="3197226"/>
            <a:ext cx="523875" cy="45720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1770062" y="2743201"/>
            <a:ext cx="1249363" cy="63976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99835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ure5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5.17</a:t>
            </a:r>
            <a:endParaRPr lang="en-US" dirty="0">
              <a:latin typeface="Times New Roman" pitchFamily="18" charset="0"/>
              <a:cs typeface="Times New Roman" pitchFamily="18" charset="0"/>
            </a:endParaRPr>
          </a:p>
        </p:txBody>
      </p:sp>
      <p:sp>
        <p:nvSpPr>
          <p:cNvPr id="20484" name="Title 3"/>
          <p:cNvSpPr>
            <a:spLocks noGrp="1"/>
          </p:cNvSpPr>
          <p:nvPr>
            <p:ph type="title"/>
          </p:nvPr>
        </p:nvSpPr>
        <p:spPr>
          <a:xfrm>
            <a:off x="5500688" y="274638"/>
            <a:ext cx="3468687" cy="3644900"/>
          </a:xfrm>
        </p:spPr>
        <p:txBody>
          <a:bodyPr/>
          <a:lstStyle/>
          <a:p>
            <a:r>
              <a:rPr lang="en-US" sz="4000" smtClean="0">
                <a:latin typeface="Times New Roman" pitchFamily="18" charset="0"/>
                <a:ea typeface="ＭＳ Ｐゴシック"/>
                <a:cs typeface="Times New Roman" pitchFamily="18" charset="0"/>
              </a:rPr>
              <a:t>Choice experiments by female Mediterranean flour and Indian meal moths</a:t>
            </a:r>
          </a:p>
        </p:txBody>
      </p:sp>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4478338"/>
            <a:ext cx="436562" cy="495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5" y="5114925"/>
            <a:ext cx="436563" cy="525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4463" y="5816600"/>
            <a:ext cx="436562" cy="493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8" name="TextBox 7"/>
          <p:cNvSpPr txBox="1">
            <a:spLocks noChangeArrowheads="1"/>
          </p:cNvSpPr>
          <p:nvPr/>
        </p:nvSpPr>
        <p:spPr bwMode="auto">
          <a:xfrm>
            <a:off x="5675313" y="4502150"/>
            <a:ext cx="301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000">
                <a:latin typeface="Times New Roman" pitchFamily="18" charset="0"/>
                <a:cs typeface="Times New Roman" pitchFamily="18" charset="0"/>
              </a:rPr>
              <a:t>-Cups with Med flour moth</a:t>
            </a:r>
          </a:p>
        </p:txBody>
      </p:sp>
      <p:sp>
        <p:nvSpPr>
          <p:cNvPr id="20489" name="Rectangle 8"/>
          <p:cNvSpPr>
            <a:spLocks noChangeArrowheads="1"/>
          </p:cNvSpPr>
          <p:nvPr/>
        </p:nvSpPr>
        <p:spPr bwMode="auto">
          <a:xfrm>
            <a:off x="5661025" y="5126038"/>
            <a:ext cx="327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-Cups with Indian meal moth</a:t>
            </a:r>
          </a:p>
        </p:txBody>
      </p:sp>
      <p:sp>
        <p:nvSpPr>
          <p:cNvPr id="20490" name="Rectangle 9"/>
          <p:cNvSpPr>
            <a:spLocks noChangeArrowheads="1"/>
          </p:cNvSpPr>
          <p:nvPr/>
        </p:nvSpPr>
        <p:spPr bwMode="auto">
          <a:xfrm>
            <a:off x="5703888" y="5845175"/>
            <a:ext cx="1927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Times New Roman" pitchFamily="18" charset="0"/>
                <a:cs typeface="Times New Roman" pitchFamily="18" charset="0"/>
              </a:rPr>
              <a:t>-Uninfested cups</a:t>
            </a:r>
          </a:p>
        </p:txBody>
      </p:sp>
    </p:spTree>
    <p:extLst>
      <p:ext uri="{BB962C8B-B14F-4D97-AF65-F5344CB8AC3E}">
        <p14:creationId xmlns:p14="http://schemas.microsoft.com/office/powerpoint/2010/main" val="30395921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gure5_16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3175"/>
            <a:ext cx="91440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5.18</a:t>
            </a:r>
            <a:endParaRPr lang="en-US" dirty="0">
              <a:latin typeface="Times New Roman" pitchFamily="18" charset="0"/>
              <a:cs typeface="Times New Roman" pitchFamily="18" charset="0"/>
            </a:endParaRPr>
          </a:p>
        </p:txBody>
      </p:sp>
      <p:sp>
        <p:nvSpPr>
          <p:cNvPr id="22532" name="Title 3"/>
          <p:cNvSpPr>
            <a:spLocks noGrp="1"/>
          </p:cNvSpPr>
          <p:nvPr>
            <p:ph type="title"/>
          </p:nvPr>
        </p:nvSpPr>
        <p:spPr>
          <a:xfrm>
            <a:off x="203200" y="100013"/>
            <a:ext cx="8739188" cy="1143000"/>
          </a:xfrm>
        </p:spPr>
        <p:txBody>
          <a:bodyPr/>
          <a:lstStyle/>
          <a:p>
            <a:r>
              <a:rPr lang="en-US" smtClean="0">
                <a:latin typeface="Times New Roman" pitchFamily="18" charset="0"/>
                <a:ea typeface="ＭＳ Ｐゴシック"/>
                <a:cs typeface="Times New Roman" pitchFamily="18" charset="0"/>
              </a:rPr>
              <a:t>Growth of Mediterranean flour moths larvae at various larval densities</a:t>
            </a:r>
          </a:p>
        </p:txBody>
      </p:sp>
      <p:sp>
        <p:nvSpPr>
          <p:cNvPr id="22533" name="Rectangle 7"/>
          <p:cNvSpPr>
            <a:spLocks noChangeArrowheads="1"/>
          </p:cNvSpPr>
          <p:nvPr/>
        </p:nvSpPr>
        <p:spPr bwMode="auto">
          <a:xfrm>
            <a:off x="5500688" y="2197100"/>
            <a:ext cx="2147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Females with larvae of same species</a:t>
            </a:r>
          </a:p>
        </p:txBody>
      </p:sp>
      <p:sp>
        <p:nvSpPr>
          <p:cNvPr id="22534" name="Rectangle 8"/>
          <p:cNvSpPr>
            <a:spLocks noChangeArrowheads="1"/>
          </p:cNvSpPr>
          <p:nvPr/>
        </p:nvSpPr>
        <p:spPr bwMode="auto">
          <a:xfrm>
            <a:off x="901700" y="3802063"/>
            <a:ext cx="1855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Males with larvae of same species</a:t>
            </a:r>
          </a:p>
        </p:txBody>
      </p:sp>
      <p:sp>
        <p:nvSpPr>
          <p:cNvPr id="22535" name="Rectangle 9"/>
          <p:cNvSpPr>
            <a:spLocks noChangeArrowheads="1"/>
          </p:cNvSpPr>
          <p:nvPr/>
        </p:nvSpPr>
        <p:spPr bwMode="auto">
          <a:xfrm>
            <a:off x="2816225" y="4449763"/>
            <a:ext cx="175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Males in mixed population</a:t>
            </a:r>
          </a:p>
        </p:txBody>
      </p:sp>
      <p:sp>
        <p:nvSpPr>
          <p:cNvPr id="22536" name="Rectangle 10"/>
          <p:cNvSpPr>
            <a:spLocks noChangeArrowheads="1"/>
          </p:cNvSpPr>
          <p:nvPr/>
        </p:nvSpPr>
        <p:spPr bwMode="auto">
          <a:xfrm>
            <a:off x="5226050" y="1549400"/>
            <a:ext cx="1973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Females in mixed population</a:t>
            </a:r>
          </a:p>
        </p:txBody>
      </p:sp>
      <p:cxnSp>
        <p:nvCxnSpPr>
          <p:cNvPr id="12" name="Straight Arrow Connector 11"/>
          <p:cNvCxnSpPr/>
          <p:nvPr/>
        </p:nvCxnSpPr>
        <p:spPr>
          <a:xfrm rot="16200000" flipV="1">
            <a:off x="927894" y="3032919"/>
            <a:ext cx="960437" cy="63817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424238" y="3395663"/>
            <a:ext cx="1119187" cy="106838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2533" idx="1"/>
          </p:cNvCxnSpPr>
          <p:nvPr/>
        </p:nvCxnSpPr>
        <p:spPr>
          <a:xfrm rot="10800000" flipV="1">
            <a:off x="4600575" y="2519363"/>
            <a:ext cx="900113" cy="57943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2536" idx="1"/>
          </p:cNvCxnSpPr>
          <p:nvPr/>
        </p:nvCxnSpPr>
        <p:spPr>
          <a:xfrm rot="10800000" flipV="1">
            <a:off x="4586288" y="1873250"/>
            <a:ext cx="639762" cy="67468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06695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5.19</a:t>
            </a:r>
            <a:endParaRPr lang="en-US" dirty="0">
              <a:latin typeface="Times New Roman" pitchFamily="18" charset="0"/>
              <a:cs typeface="Times New Roman" pitchFamily="18" charset="0"/>
            </a:endParaRPr>
          </a:p>
        </p:txBody>
      </p:sp>
      <p:sp>
        <p:nvSpPr>
          <p:cNvPr id="23555" name="Title 4"/>
          <p:cNvSpPr>
            <a:spLocks noGrp="1"/>
          </p:cNvSpPr>
          <p:nvPr>
            <p:ph type="title"/>
          </p:nvPr>
        </p:nvSpPr>
        <p:spPr>
          <a:xfrm>
            <a:off x="457200" y="130175"/>
            <a:ext cx="8229600" cy="668338"/>
          </a:xfrm>
        </p:spPr>
        <p:txBody>
          <a:bodyPr/>
          <a:lstStyle/>
          <a:p>
            <a:r>
              <a:rPr lang="en-US" smtClean="0">
                <a:latin typeface="Times New Roman" pitchFamily="18" charset="0"/>
                <a:ea typeface="ＭＳ Ｐゴシック"/>
                <a:cs typeface="Times New Roman" pitchFamily="18" charset="0"/>
              </a:rPr>
              <a:t>Three coral reef species</a:t>
            </a:r>
          </a:p>
        </p:txBody>
      </p:sp>
      <p:pic>
        <p:nvPicPr>
          <p:cNvPr id="235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798513"/>
            <a:ext cx="36861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784225"/>
            <a:ext cx="39243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0" y="3643313"/>
            <a:ext cx="4173538"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17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840639" y="169575"/>
            <a:ext cx="55825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err="1" smtClean="0">
                <a:latin typeface="Times New Roman" pitchFamily="18" charset="0"/>
                <a:cs typeface="Times New Roman" pitchFamily="18" charset="0"/>
              </a:rPr>
              <a:t>Tachinid</a:t>
            </a:r>
            <a:r>
              <a:rPr lang="en-US" sz="3200" dirty="0" smtClean="0">
                <a:latin typeface="Times New Roman" pitchFamily="18" charset="0"/>
                <a:cs typeface="Times New Roman" pitchFamily="18" charset="0"/>
              </a:rPr>
              <a:t>, or parasitic flies</a:t>
            </a:r>
            <a:endParaRPr lang="en-US" sz="3200" dirty="0">
              <a:latin typeface="Times New Roman" pitchFamily="18" charset="0"/>
              <a:cs typeface="Times New Roman" pitchFamily="18" charset="0"/>
            </a:endParaRPr>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3" y="1046164"/>
            <a:ext cx="3324887" cy="238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804" y="6187696"/>
            <a:ext cx="3386667" cy="584775"/>
          </a:xfrm>
          <a:prstGeom prst="rect">
            <a:avLst/>
          </a:prstGeom>
        </p:spPr>
        <p:txBody>
          <a:bodyPr wrap="square">
            <a:spAutoFit/>
          </a:bodyPr>
          <a:lstStyle/>
          <a:p>
            <a:r>
              <a:rPr lang="en-US" sz="1600" dirty="0" smtClean="0">
                <a:latin typeface="Times New Roman" pitchFamily="18" charset="0"/>
                <a:cs typeface="Times New Roman" pitchFamily="18" charset="0"/>
                <a:hlinkClick r:id="rId4"/>
              </a:rPr>
              <a:t>http://www.oocities.org/brisbane_flies/TACHINIDAE.htm</a:t>
            </a: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p:txBody>
      </p:sp>
      <p:pic>
        <p:nvPicPr>
          <p:cNvPr id="819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220256"/>
            <a:ext cx="28575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0267" y="6226088"/>
            <a:ext cx="3505200" cy="584775"/>
          </a:xfrm>
          <a:prstGeom prst="rect">
            <a:avLst/>
          </a:prstGeom>
        </p:spPr>
        <p:txBody>
          <a:bodyPr wrap="square">
            <a:spAutoFit/>
          </a:bodyPr>
          <a:lstStyle/>
          <a:p>
            <a:r>
              <a:rPr lang="en-US" sz="1600" dirty="0" smtClean="0">
                <a:latin typeface="Times New Roman" pitchFamily="18" charset="0"/>
                <a:cs typeface="Times New Roman" pitchFamily="18" charset="0"/>
                <a:hlinkClick r:id="rId6"/>
              </a:rPr>
              <a:t>http://www.whatsthatbug.com/2010/08/10/tachinid-fly-9/</a:t>
            </a: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p:txBody>
      </p:sp>
      <p:pic>
        <p:nvPicPr>
          <p:cNvPr id="819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666" y="3384174"/>
            <a:ext cx="3369734"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52807" y="5849142"/>
            <a:ext cx="3241593" cy="338554"/>
          </a:xfrm>
          <a:prstGeom prst="rect">
            <a:avLst/>
          </a:prstGeom>
        </p:spPr>
        <p:txBody>
          <a:bodyPr wrap="none">
            <a:spAutoFit/>
          </a:bodyPr>
          <a:lstStyle/>
          <a:p>
            <a:r>
              <a:rPr lang="en-US" sz="1600" dirty="0" smtClean="0">
                <a:latin typeface="Times New Roman" pitchFamily="18" charset="0"/>
                <a:cs typeface="Times New Roman" pitchFamily="18" charset="0"/>
              </a:rPr>
              <a:t>http://buginfo.com/article.cfm?id=81</a:t>
            </a:r>
            <a:endParaRPr lang="en-US" sz="1600" dirty="0">
              <a:latin typeface="Times New Roman" pitchFamily="18" charset="0"/>
              <a:cs typeface="Times New Roman" pitchFamily="18" charset="0"/>
            </a:endParaRPr>
          </a:p>
        </p:txBody>
      </p:sp>
      <p:sp>
        <p:nvSpPr>
          <p:cNvPr id="6" name="Rectangle 5"/>
          <p:cNvSpPr/>
          <p:nvPr/>
        </p:nvSpPr>
        <p:spPr>
          <a:xfrm>
            <a:off x="6197600" y="4647824"/>
            <a:ext cx="2971800" cy="923330"/>
          </a:xfrm>
          <a:prstGeom prst="rect">
            <a:avLst/>
          </a:prstGeom>
        </p:spPr>
        <p:txBody>
          <a:bodyPr wrap="square">
            <a:spAutoFit/>
          </a:bodyPr>
          <a:lstStyle/>
          <a:p>
            <a:r>
              <a:rPr lang="en-US" dirty="0" err="1" smtClean="0">
                <a:latin typeface="Times New Roman" pitchFamily="18" charset="0"/>
                <a:cs typeface="Times New Roman" pitchFamily="18" charset="0"/>
                <a:hlinkClick r:id="rId8"/>
              </a:rPr>
              <a:t>Tachinid</a:t>
            </a:r>
            <a:r>
              <a:rPr lang="en-US" dirty="0" smtClean="0">
                <a:latin typeface="Times New Roman" pitchFamily="18" charset="0"/>
                <a:cs typeface="Times New Roman" pitchFamily="18" charset="0"/>
                <a:hlinkClick r:id="rId8"/>
              </a:rPr>
              <a:t> vs. caterpillar:</a:t>
            </a:r>
          </a:p>
          <a:p>
            <a:r>
              <a:rPr lang="en-US" dirty="0" smtClean="0">
                <a:latin typeface="Times New Roman" pitchFamily="18" charset="0"/>
                <a:cs typeface="Times New Roman" pitchFamily="18" charset="0"/>
                <a:hlinkClick r:id="rId8"/>
              </a:rPr>
              <a:t>http://www.youtube.com/watch?v=gxKoK4rnBbw</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3091215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017588"/>
            <a:ext cx="5314950" cy="5627594"/>
          </a:xfrm>
          <a:prstGeom prst="rect">
            <a:avLst/>
          </a:prstGeom>
        </p:spPr>
      </p:pic>
      <p:sp>
        <p:nvSpPr>
          <p:cNvPr id="26627"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5.20</a:t>
            </a:r>
            <a:endParaRPr lang="en-US" dirty="0">
              <a:latin typeface="Times New Roman" pitchFamily="18" charset="0"/>
              <a:cs typeface="Times New Roman" pitchFamily="18" charset="0"/>
            </a:endParaRPr>
          </a:p>
        </p:txBody>
      </p:sp>
      <p:sp>
        <p:nvSpPr>
          <p:cNvPr id="26628" name="Title 3"/>
          <p:cNvSpPr>
            <a:spLocks noGrp="1"/>
          </p:cNvSpPr>
          <p:nvPr>
            <p:ph type="title"/>
          </p:nvPr>
        </p:nvSpPr>
        <p:spPr>
          <a:xfrm>
            <a:off x="457200" y="57150"/>
            <a:ext cx="8229600" cy="1074738"/>
          </a:xfrm>
        </p:spPr>
        <p:txBody>
          <a:bodyPr/>
          <a:lstStyle/>
          <a:p>
            <a:r>
              <a:rPr lang="en-US" sz="4000" smtClean="0">
                <a:latin typeface="Times New Roman" pitchFamily="18" charset="0"/>
                <a:ea typeface="ＭＳ Ｐゴシック"/>
                <a:cs typeface="Times New Roman" pitchFamily="18" charset="0"/>
              </a:rPr>
              <a:t>Settlement densities of </a:t>
            </a:r>
            <a:r>
              <a:rPr lang="en-US" sz="4000" i="1" smtClean="0">
                <a:latin typeface="Times New Roman" pitchFamily="18" charset="0"/>
                <a:ea typeface="ＭＳ Ｐゴシック"/>
                <a:cs typeface="Times New Roman" pitchFamily="18" charset="0"/>
              </a:rPr>
              <a:t>Acropora </a:t>
            </a:r>
            <a:r>
              <a:rPr lang="en-US" sz="4000" smtClean="0">
                <a:latin typeface="Times New Roman" pitchFamily="18" charset="0"/>
                <a:ea typeface="ＭＳ Ｐゴシック"/>
                <a:cs typeface="Times New Roman" pitchFamily="18" charset="0"/>
              </a:rPr>
              <a:t>coral larvae</a:t>
            </a:r>
          </a:p>
        </p:txBody>
      </p:sp>
    </p:spTree>
    <p:extLst>
      <p:ext uri="{BB962C8B-B14F-4D97-AF65-F5344CB8AC3E}">
        <p14:creationId xmlns:p14="http://schemas.microsoft.com/office/powerpoint/2010/main" val="3086507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ure5_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268413"/>
            <a:ext cx="70532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5.21</a:t>
            </a:r>
            <a:endParaRPr lang="en-US" dirty="0">
              <a:latin typeface="Times New Roman" pitchFamily="18" charset="0"/>
              <a:cs typeface="Times New Roman" pitchFamily="18" charset="0"/>
            </a:endParaRPr>
          </a:p>
        </p:txBody>
      </p:sp>
      <p:sp>
        <p:nvSpPr>
          <p:cNvPr id="27652" name="Title 3"/>
          <p:cNvSpPr>
            <a:spLocks noGrp="1"/>
          </p:cNvSpPr>
          <p:nvPr>
            <p:ph type="title"/>
          </p:nvPr>
        </p:nvSpPr>
        <p:spPr>
          <a:xfrm>
            <a:off x="457200" y="0"/>
            <a:ext cx="8229600" cy="1417638"/>
          </a:xfrm>
        </p:spPr>
        <p:txBody>
          <a:bodyPr/>
          <a:lstStyle/>
          <a:p>
            <a:r>
              <a:rPr lang="en-US" smtClean="0">
                <a:latin typeface="Times New Roman" pitchFamily="18" charset="0"/>
                <a:ea typeface="ＭＳ Ｐゴシック"/>
                <a:cs typeface="Times New Roman" pitchFamily="18" charset="0"/>
              </a:rPr>
              <a:t>Survival of finger coral larvae over 22 days</a:t>
            </a:r>
          </a:p>
        </p:txBody>
      </p:sp>
      <p:sp>
        <p:nvSpPr>
          <p:cNvPr id="27653" name="Rectangle 4"/>
          <p:cNvSpPr>
            <a:spLocks noChangeArrowheads="1"/>
          </p:cNvSpPr>
          <p:nvPr/>
        </p:nvSpPr>
        <p:spPr bwMode="auto">
          <a:xfrm>
            <a:off x="6372225" y="755650"/>
            <a:ext cx="2771775"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Describe the effects of the various substrates on survival of finger coral larvae.</a:t>
            </a:r>
          </a:p>
        </p:txBody>
      </p:sp>
    </p:spTree>
    <p:extLst>
      <p:ext uri="{BB962C8B-B14F-4D97-AF65-F5344CB8AC3E}">
        <p14:creationId xmlns:p14="http://schemas.microsoft.com/office/powerpoint/2010/main" val="1315849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gure5_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275" y="1417638"/>
            <a:ext cx="6054725"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0" y="6488113"/>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5.20a </a:t>
            </a:r>
            <a:r>
              <a:rPr lang="en-US" dirty="0">
                <a:latin typeface="Times New Roman" pitchFamily="18" charset="0"/>
                <a:cs typeface="Times New Roman" pitchFamily="18" charset="0"/>
              </a:rPr>
              <a:t>and </a:t>
            </a:r>
            <a:r>
              <a:rPr lang="en-US" dirty="0" smtClean="0">
                <a:latin typeface="Times New Roman" pitchFamily="18" charset="0"/>
                <a:cs typeface="Times New Roman" pitchFamily="18" charset="0"/>
              </a:rPr>
              <a:t>21</a:t>
            </a:r>
            <a:endParaRPr lang="en-US" dirty="0">
              <a:latin typeface="Times New Roman" pitchFamily="18" charset="0"/>
              <a:cs typeface="Times New Roman" pitchFamily="18" charset="0"/>
            </a:endParaRPr>
          </a:p>
        </p:txBody>
      </p:sp>
      <p:sp>
        <p:nvSpPr>
          <p:cNvPr id="28676" name="Title 3"/>
          <p:cNvSpPr>
            <a:spLocks noGrp="1"/>
          </p:cNvSpPr>
          <p:nvPr>
            <p:ph type="title"/>
          </p:nvPr>
        </p:nvSpPr>
        <p:spPr>
          <a:xfrm>
            <a:off x="457200" y="0"/>
            <a:ext cx="8229600" cy="1417638"/>
          </a:xfrm>
        </p:spPr>
        <p:txBody>
          <a:bodyPr/>
          <a:lstStyle/>
          <a:p>
            <a:r>
              <a:rPr lang="en-US" smtClean="0">
                <a:latin typeface="Times New Roman" pitchFamily="18" charset="0"/>
                <a:ea typeface="ＭＳ Ｐゴシック"/>
                <a:cs typeface="Times New Roman" pitchFamily="18" charset="0"/>
              </a:rPr>
              <a:t>Survival of finger coral larvae; compare settlement with survival</a:t>
            </a:r>
          </a:p>
        </p:txBody>
      </p:sp>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413"/>
            <a:ext cx="30892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1798638" y="3454400"/>
            <a:ext cx="2555875" cy="1509713"/>
            <a:chOff x="1798759" y="3454400"/>
            <a:chExt cx="2555527" cy="1509486"/>
          </a:xfrm>
        </p:grpSpPr>
        <p:sp>
          <p:nvSpPr>
            <p:cNvPr id="6" name="Oval 5"/>
            <p:cNvSpPr/>
            <p:nvPr/>
          </p:nvSpPr>
          <p:spPr>
            <a:xfrm>
              <a:off x="1798759" y="3454400"/>
              <a:ext cx="465074" cy="784107"/>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Arrow Connector 6"/>
            <p:cNvCxnSpPr>
              <a:stCxn id="6" idx="6"/>
            </p:cNvCxnSpPr>
            <p:nvPr/>
          </p:nvCxnSpPr>
          <p:spPr>
            <a:xfrm>
              <a:off x="2263833" y="3846454"/>
              <a:ext cx="2090453" cy="111743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3" name="Group 10"/>
          <p:cNvGrpSpPr>
            <a:grpSpLocks/>
          </p:cNvGrpSpPr>
          <p:nvPr/>
        </p:nvGrpSpPr>
        <p:grpSpPr bwMode="auto">
          <a:xfrm>
            <a:off x="638175" y="1800225"/>
            <a:ext cx="5080000" cy="1001713"/>
            <a:chOff x="1798759" y="3236687"/>
            <a:chExt cx="5081180" cy="1001484"/>
          </a:xfrm>
        </p:grpSpPr>
        <p:sp>
          <p:nvSpPr>
            <p:cNvPr id="12" name="Oval 11"/>
            <p:cNvSpPr/>
            <p:nvPr/>
          </p:nvSpPr>
          <p:spPr>
            <a:xfrm>
              <a:off x="1798759" y="3454125"/>
              <a:ext cx="465246" cy="784046"/>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Arrow Connector 12"/>
            <p:cNvCxnSpPr>
              <a:stCxn id="12" idx="6"/>
            </p:cNvCxnSpPr>
            <p:nvPr/>
          </p:nvCxnSpPr>
          <p:spPr>
            <a:xfrm flipV="1">
              <a:off x="2264005" y="3236687"/>
              <a:ext cx="4615934" cy="60946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8894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gure5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1314450"/>
            <a:ext cx="69723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5.22</a:t>
            </a:r>
            <a:endParaRPr lang="en-US" dirty="0">
              <a:latin typeface="Times New Roman" pitchFamily="18" charset="0"/>
              <a:cs typeface="Times New Roman" pitchFamily="18" charset="0"/>
            </a:endParaRPr>
          </a:p>
        </p:txBody>
      </p:sp>
      <p:sp>
        <p:nvSpPr>
          <p:cNvPr id="29700" name="Title 3"/>
          <p:cNvSpPr>
            <a:spLocks noGrp="1"/>
          </p:cNvSpPr>
          <p:nvPr>
            <p:ph type="title"/>
          </p:nvPr>
        </p:nvSpPr>
        <p:spPr>
          <a:xfrm>
            <a:off x="457200" y="187325"/>
            <a:ext cx="8229600" cy="1143000"/>
          </a:xfrm>
        </p:spPr>
        <p:txBody>
          <a:bodyPr/>
          <a:lstStyle/>
          <a:p>
            <a:r>
              <a:rPr lang="en-US" sz="3600" smtClean="0">
                <a:latin typeface="Times New Roman" pitchFamily="18" charset="0"/>
                <a:ea typeface="ＭＳ Ｐゴシック"/>
                <a:cs typeface="Times New Roman" pitchFamily="18" charset="0"/>
              </a:rPr>
              <a:t>Extract concentrations that produced maximum survival and growth of settled coral larvae in laboratory experiments</a:t>
            </a:r>
          </a:p>
        </p:txBody>
      </p:sp>
      <p:sp>
        <p:nvSpPr>
          <p:cNvPr id="29701" name="Rectangle 4"/>
          <p:cNvSpPr>
            <a:spLocks noChangeArrowheads="1"/>
          </p:cNvSpPr>
          <p:nvPr/>
        </p:nvSpPr>
        <p:spPr bwMode="auto">
          <a:xfrm>
            <a:off x="6575425" y="1857375"/>
            <a:ext cx="2300288"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To which coralline algae extract are the finger coral most sensitive, in terms of their survival and growth?  To which are they least sensitive? </a:t>
            </a:r>
          </a:p>
        </p:txBody>
      </p:sp>
    </p:spTree>
    <p:extLst>
      <p:ext uri="{BB962C8B-B14F-4D97-AF65-F5344CB8AC3E}">
        <p14:creationId xmlns:p14="http://schemas.microsoft.com/office/powerpoint/2010/main" val="14101244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ure5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013" y="1282700"/>
            <a:ext cx="5999162"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5"/>
          <p:cNvSpPr>
            <a:spLocks noChangeArrowheads="1"/>
          </p:cNvSpPr>
          <p:nvPr/>
        </p:nvSpPr>
        <p:spPr bwMode="auto">
          <a:xfrm>
            <a:off x="0" y="6488113"/>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5.21a and 22</a:t>
            </a:r>
          </a:p>
        </p:txBody>
      </p:sp>
      <p:sp>
        <p:nvSpPr>
          <p:cNvPr id="31748" name="Title 3"/>
          <p:cNvSpPr>
            <a:spLocks noGrp="1"/>
          </p:cNvSpPr>
          <p:nvPr>
            <p:ph type="title"/>
          </p:nvPr>
        </p:nvSpPr>
        <p:spPr>
          <a:xfrm>
            <a:off x="457200" y="0"/>
            <a:ext cx="8229600" cy="1417638"/>
          </a:xfrm>
        </p:spPr>
        <p:txBody>
          <a:bodyPr/>
          <a:lstStyle/>
          <a:p>
            <a:r>
              <a:rPr lang="en-US" smtClean="0">
                <a:latin typeface="Times New Roman" pitchFamily="18" charset="0"/>
                <a:ea typeface="ＭＳ Ｐゴシック"/>
                <a:cs typeface="Times New Roman" pitchFamily="18" charset="0"/>
              </a:rPr>
              <a:t>Survival of finger coral larvae; compare settlement with survival</a:t>
            </a:r>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413"/>
            <a:ext cx="30892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1798638" y="2409825"/>
            <a:ext cx="5211762" cy="1828800"/>
            <a:chOff x="1798759" y="2409370"/>
            <a:chExt cx="5211641" cy="1828801"/>
          </a:xfrm>
        </p:grpSpPr>
        <p:sp>
          <p:nvSpPr>
            <p:cNvPr id="6" name="Oval 5"/>
            <p:cNvSpPr/>
            <p:nvPr/>
          </p:nvSpPr>
          <p:spPr>
            <a:xfrm>
              <a:off x="1798759" y="3453946"/>
              <a:ext cx="465126" cy="784225"/>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Arrow Connector 6"/>
            <p:cNvCxnSpPr>
              <a:stCxn id="6" idx="6"/>
            </p:cNvCxnSpPr>
            <p:nvPr/>
          </p:nvCxnSpPr>
          <p:spPr>
            <a:xfrm flipV="1">
              <a:off x="2263885" y="2409370"/>
              <a:ext cx="4746515" cy="1436689"/>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3" name="Group 10"/>
          <p:cNvGrpSpPr>
            <a:grpSpLocks/>
          </p:cNvGrpSpPr>
          <p:nvPr/>
        </p:nvGrpSpPr>
        <p:grpSpPr bwMode="auto">
          <a:xfrm>
            <a:off x="638175" y="2017713"/>
            <a:ext cx="3643313" cy="2220912"/>
            <a:chOff x="1798759" y="3454400"/>
            <a:chExt cx="3644265" cy="2220687"/>
          </a:xfrm>
        </p:grpSpPr>
        <p:sp>
          <p:nvSpPr>
            <p:cNvPr id="12" name="Oval 11"/>
            <p:cNvSpPr/>
            <p:nvPr/>
          </p:nvSpPr>
          <p:spPr>
            <a:xfrm>
              <a:off x="1798759" y="3454400"/>
              <a:ext cx="465260" cy="784146"/>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Arrow Connector 12"/>
            <p:cNvCxnSpPr>
              <a:stCxn id="12" idx="6"/>
            </p:cNvCxnSpPr>
            <p:nvPr/>
          </p:nvCxnSpPr>
          <p:spPr>
            <a:xfrm>
              <a:off x="2264019" y="3846472"/>
              <a:ext cx="3179005" cy="182861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51443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052493"/>
            <a:ext cx="914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dirty="0">
                <a:latin typeface="Times New Roman" pitchFamily="18" charset="0"/>
                <a:cs typeface="Times New Roman" pitchFamily="18" charset="0"/>
              </a:rPr>
              <a:t>PowerPoint Slides for Chapter 5:</a:t>
            </a:r>
          </a:p>
          <a:p>
            <a:pPr algn="ctr" eaLnBrk="1" hangingPunct="1"/>
            <a:r>
              <a:rPr lang="en-US" sz="3600" dirty="0">
                <a:latin typeface="Times New Roman" pitchFamily="18" charset="0"/>
                <a:cs typeface="Times New Roman" pitchFamily="18" charset="0"/>
              </a:rPr>
              <a:t>Information in Ecological Systems</a:t>
            </a:r>
          </a:p>
          <a:p>
            <a:pPr algn="ctr" eaLnBrk="1" hangingPunct="1"/>
            <a:endParaRPr lang="en-US" sz="3600" dirty="0">
              <a:latin typeface="Times New Roman" pitchFamily="18" charset="0"/>
              <a:cs typeface="Times New Roman" pitchFamily="18" charset="0"/>
            </a:endParaRPr>
          </a:p>
          <a:p>
            <a:pPr algn="ctr" eaLnBrk="1" hangingPunct="1"/>
            <a:r>
              <a:rPr lang="en-US" sz="3600" dirty="0">
                <a:latin typeface="Times New Roman" pitchFamily="18" charset="0"/>
                <a:cs typeface="Times New Roman" pitchFamily="18" charset="0"/>
              </a:rPr>
              <a:t>Section </a:t>
            </a:r>
            <a:r>
              <a:rPr lang="en-US" sz="3600" dirty="0" smtClean="0">
                <a:latin typeface="Times New Roman" pitchFamily="18" charset="0"/>
                <a:cs typeface="Times New Roman" pitchFamily="18" charset="0"/>
              </a:rPr>
              <a:t>5.4: How does change in number of species affect information content of an ecological system?</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45831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extLst>
      <p:ext uri="{BB962C8B-B14F-4D97-AF65-F5344CB8AC3E}">
        <p14:creationId xmlns:p14="http://schemas.microsoft.com/office/powerpoint/2010/main" val="63921399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5.23</a:t>
            </a:r>
            <a:endParaRPr lang="en-US" dirty="0">
              <a:latin typeface="Times New Roman" pitchFamily="18" charset="0"/>
              <a:cs typeface="Times New Roman" pitchFamily="18" charset="0"/>
            </a:endParaRPr>
          </a:p>
        </p:txBody>
      </p:sp>
      <p:sp>
        <p:nvSpPr>
          <p:cNvPr id="7171" name="Title 4"/>
          <p:cNvSpPr>
            <a:spLocks noGrp="1"/>
          </p:cNvSpPr>
          <p:nvPr>
            <p:ph type="title"/>
          </p:nvPr>
        </p:nvSpPr>
        <p:spPr>
          <a:xfrm>
            <a:off x="457200" y="274638"/>
            <a:ext cx="8229600" cy="752475"/>
          </a:xfrm>
        </p:spPr>
        <p:txBody>
          <a:bodyPr/>
          <a:lstStyle/>
          <a:p>
            <a:r>
              <a:rPr lang="en-US" sz="4000" smtClean="0">
                <a:latin typeface="Times New Roman" pitchFamily="18" charset="0"/>
                <a:ea typeface="ＭＳ Ｐゴシック"/>
                <a:cs typeface="Times New Roman" pitchFamily="18" charset="0"/>
              </a:rPr>
              <a:t>Tadpoles (top row) and their predators</a:t>
            </a:r>
          </a:p>
        </p:txBody>
      </p:sp>
      <p:pic>
        <p:nvPicPr>
          <p:cNvPr id="7172" name="Picture 5" descr="figure5_24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027113"/>
            <a:ext cx="7010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935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ure5_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6513"/>
            <a:ext cx="90376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5.24</a:t>
            </a:r>
            <a:endParaRPr lang="en-US" dirty="0">
              <a:latin typeface="Times New Roman" pitchFamily="18" charset="0"/>
              <a:cs typeface="Times New Roman" pitchFamily="18" charset="0"/>
            </a:endParaRPr>
          </a:p>
        </p:txBody>
      </p:sp>
      <p:sp>
        <p:nvSpPr>
          <p:cNvPr id="11268" name="Title 3"/>
          <p:cNvSpPr>
            <a:spLocks noGrp="1"/>
          </p:cNvSpPr>
          <p:nvPr>
            <p:ph type="title"/>
          </p:nvPr>
        </p:nvSpPr>
        <p:spPr>
          <a:xfrm>
            <a:off x="3570288" y="76200"/>
            <a:ext cx="5494337" cy="1143000"/>
          </a:xfrm>
        </p:spPr>
        <p:txBody>
          <a:bodyPr/>
          <a:lstStyle/>
          <a:p>
            <a:r>
              <a:rPr lang="en-US" sz="4000" smtClean="0">
                <a:latin typeface="Times New Roman" pitchFamily="18" charset="0"/>
                <a:ea typeface="ＭＳ Ｐゴシック"/>
                <a:cs typeface="Times New Roman" pitchFamily="18" charset="0"/>
              </a:rPr>
              <a:t>Effect of predation on tadpole communities</a:t>
            </a:r>
          </a:p>
        </p:txBody>
      </p:sp>
      <p:sp>
        <p:nvSpPr>
          <p:cNvPr id="11269" name="Rectangle 4"/>
          <p:cNvSpPr>
            <a:spLocks noChangeArrowheads="1"/>
          </p:cNvSpPr>
          <p:nvPr/>
        </p:nvSpPr>
        <p:spPr bwMode="auto">
          <a:xfrm>
            <a:off x="457200" y="1106488"/>
            <a:ext cx="163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southern toad</a:t>
            </a:r>
          </a:p>
        </p:txBody>
      </p:sp>
      <p:sp>
        <p:nvSpPr>
          <p:cNvPr id="6" name="Rectangle 5"/>
          <p:cNvSpPr/>
          <p:nvPr/>
        </p:nvSpPr>
        <p:spPr>
          <a:xfrm>
            <a:off x="1235075" y="4325938"/>
            <a:ext cx="1536700" cy="1798637"/>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71" name="TextBox 6"/>
          <p:cNvSpPr txBox="1">
            <a:spLocks noChangeArrowheads="1"/>
          </p:cNvSpPr>
          <p:nvPr/>
        </p:nvSpPr>
        <p:spPr bwMode="auto">
          <a:xfrm>
            <a:off x="1249363" y="5424488"/>
            <a:ext cx="1522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a:latin typeface="Times New Roman" pitchFamily="18" charset="0"/>
                <a:cs typeface="Times New Roman" pitchFamily="18" charset="0"/>
              </a:rPr>
              <a:t>Salamander predators</a:t>
            </a:r>
          </a:p>
        </p:txBody>
      </p:sp>
      <p:sp>
        <p:nvSpPr>
          <p:cNvPr id="8" name="Rectangle 7"/>
          <p:cNvSpPr/>
          <p:nvPr/>
        </p:nvSpPr>
        <p:spPr>
          <a:xfrm>
            <a:off x="2924175" y="4325938"/>
            <a:ext cx="1538288" cy="1798637"/>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73" name="TextBox 8"/>
          <p:cNvSpPr txBox="1">
            <a:spLocks noChangeArrowheads="1"/>
          </p:cNvSpPr>
          <p:nvPr/>
        </p:nvSpPr>
        <p:spPr bwMode="auto">
          <a:xfrm>
            <a:off x="2938463" y="54244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a:latin typeface="Times New Roman" pitchFamily="18" charset="0"/>
                <a:cs typeface="Times New Roman" pitchFamily="18" charset="0"/>
              </a:rPr>
              <a:t>Fish </a:t>
            </a:r>
          </a:p>
          <a:p>
            <a:pPr algn="ctr" eaLnBrk="1" hangingPunct="1"/>
            <a:r>
              <a:rPr lang="en-US">
                <a:latin typeface="Times New Roman" pitchFamily="18" charset="0"/>
                <a:cs typeface="Times New Roman" pitchFamily="18" charset="0"/>
              </a:rPr>
              <a:t>predators</a:t>
            </a:r>
          </a:p>
        </p:txBody>
      </p:sp>
      <p:sp>
        <p:nvSpPr>
          <p:cNvPr id="10" name="Rectangle 9"/>
          <p:cNvSpPr/>
          <p:nvPr/>
        </p:nvSpPr>
        <p:spPr>
          <a:xfrm>
            <a:off x="5708650" y="4325938"/>
            <a:ext cx="1538288" cy="1798637"/>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75" name="TextBox 10"/>
          <p:cNvSpPr txBox="1">
            <a:spLocks noChangeArrowheads="1"/>
          </p:cNvSpPr>
          <p:nvPr/>
        </p:nvSpPr>
        <p:spPr bwMode="auto">
          <a:xfrm>
            <a:off x="5722938" y="54244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a:latin typeface="Times New Roman" pitchFamily="18" charset="0"/>
                <a:cs typeface="Times New Roman" pitchFamily="18" charset="0"/>
              </a:rPr>
              <a:t>Salamander predators</a:t>
            </a:r>
          </a:p>
        </p:txBody>
      </p:sp>
      <p:sp>
        <p:nvSpPr>
          <p:cNvPr id="12" name="Rectangle 11"/>
          <p:cNvSpPr/>
          <p:nvPr/>
        </p:nvSpPr>
        <p:spPr>
          <a:xfrm>
            <a:off x="7399338" y="4325938"/>
            <a:ext cx="1536700" cy="1798637"/>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77" name="TextBox 12"/>
          <p:cNvSpPr txBox="1">
            <a:spLocks noChangeArrowheads="1"/>
          </p:cNvSpPr>
          <p:nvPr/>
        </p:nvSpPr>
        <p:spPr bwMode="auto">
          <a:xfrm>
            <a:off x="7413625" y="5424488"/>
            <a:ext cx="152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a:latin typeface="Times New Roman" pitchFamily="18" charset="0"/>
                <a:cs typeface="Times New Roman" pitchFamily="18" charset="0"/>
              </a:rPr>
              <a:t>Fish </a:t>
            </a:r>
          </a:p>
          <a:p>
            <a:pPr algn="ctr" eaLnBrk="1" hangingPunct="1"/>
            <a:r>
              <a:rPr lang="en-US">
                <a:latin typeface="Times New Roman" pitchFamily="18" charset="0"/>
                <a:cs typeface="Times New Roman" pitchFamily="18" charset="0"/>
              </a:rPr>
              <a:t>predators</a:t>
            </a:r>
          </a:p>
        </p:txBody>
      </p:sp>
      <p:sp>
        <p:nvSpPr>
          <p:cNvPr id="11278" name="Rectangle 13"/>
          <p:cNvSpPr>
            <a:spLocks noChangeArrowheads="1"/>
          </p:cNvSpPr>
          <p:nvPr/>
        </p:nvSpPr>
        <p:spPr bwMode="auto">
          <a:xfrm>
            <a:off x="2284413" y="1122363"/>
            <a:ext cx="217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southern leopard frog </a:t>
            </a:r>
          </a:p>
        </p:txBody>
      </p:sp>
      <p:sp>
        <p:nvSpPr>
          <p:cNvPr id="11279" name="Rectangle 14"/>
          <p:cNvSpPr>
            <a:spLocks noChangeArrowheads="1"/>
          </p:cNvSpPr>
          <p:nvPr/>
        </p:nvSpPr>
        <p:spPr bwMode="auto">
          <a:xfrm>
            <a:off x="1446213" y="1876425"/>
            <a:ext cx="149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spring peeper </a:t>
            </a:r>
          </a:p>
        </p:txBody>
      </p:sp>
      <p:cxnSp>
        <p:nvCxnSpPr>
          <p:cNvPr id="16" name="Straight Arrow Connector 15"/>
          <p:cNvCxnSpPr>
            <a:stCxn id="11269" idx="2"/>
          </p:cNvCxnSpPr>
          <p:nvPr/>
        </p:nvCxnSpPr>
        <p:spPr>
          <a:xfrm rot="5400000">
            <a:off x="395287" y="1879601"/>
            <a:ext cx="1281113" cy="47466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1279" idx="2"/>
          </p:cNvCxnSpPr>
          <p:nvPr/>
        </p:nvCxnSpPr>
        <p:spPr>
          <a:xfrm rot="16200000" flipH="1">
            <a:off x="1812131" y="2624932"/>
            <a:ext cx="760413"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200000" flipH="1">
            <a:off x="3740150" y="1524000"/>
            <a:ext cx="400050" cy="30480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8762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95263" y="2119313"/>
          <a:ext cx="8801100" cy="2951177"/>
        </p:xfrm>
        <a:graphic>
          <a:graphicData uri="http://schemas.openxmlformats.org/drawingml/2006/table">
            <a:tbl>
              <a:tblPr/>
              <a:tblGrid>
                <a:gridCol w="2857504"/>
                <a:gridCol w="1747157"/>
                <a:gridCol w="1975757"/>
                <a:gridCol w="2220682"/>
              </a:tblGrid>
              <a:tr h="937179">
                <a:tc>
                  <a:txBody>
                    <a:bodyPr/>
                    <a:lstStyle/>
                    <a:p>
                      <a:pPr algn="l" fontAlgn="b"/>
                      <a:r>
                        <a:rPr lang="en-US" sz="2000" b="1" i="0" u="none" strike="noStrike" dirty="0">
                          <a:latin typeface="Verdana"/>
                        </a:rPr>
                        <a:t>No Predator</a:t>
                      </a:r>
                    </a:p>
                  </a:txBody>
                  <a:tcPr marL="8194" marR="8194" marT="8193" marB="0" anchor="b">
                    <a:lnL>
                      <a:noFill/>
                    </a:lnL>
                    <a:lnR w="12700"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99FF"/>
                    </a:solidFill>
                  </a:tcPr>
                </a:tc>
                <a:tc>
                  <a:txBody>
                    <a:bodyPr/>
                    <a:lstStyle/>
                    <a:p>
                      <a:pPr algn="ctr" fontAlgn="b"/>
                      <a:r>
                        <a:rPr lang="en-US" sz="2000" b="1" i="0" u="none" strike="noStrike" dirty="0">
                          <a:solidFill>
                            <a:srgbClr val="000090"/>
                          </a:solidFill>
                          <a:latin typeface="Verdana"/>
                        </a:rPr>
                        <a:t>Proportion</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smtClean="0">
                          <a:solidFill>
                            <a:srgbClr val="000090"/>
                          </a:solidFill>
                          <a:latin typeface="Verdana"/>
                        </a:rPr>
                        <a:t>LN (</a:t>
                      </a:r>
                      <a:r>
                        <a:rPr lang="en-US" sz="2000" b="1" i="0" u="none" strike="noStrike" dirty="0">
                          <a:solidFill>
                            <a:srgbClr val="000090"/>
                          </a:solidFill>
                          <a:latin typeface="Verdana"/>
                        </a:rPr>
                        <a:t>proportion)</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90"/>
                          </a:solidFill>
                          <a:latin typeface="Verdana"/>
                        </a:rPr>
                        <a:t>Proportion * LN(proportion</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9026">
                <a:tc>
                  <a:txBody>
                    <a:bodyPr/>
                    <a:lstStyle/>
                    <a:p>
                      <a:pPr algn="l" fontAlgn="b"/>
                      <a:r>
                        <a:rPr lang="en-US" sz="2000" b="0" i="0" u="none" strike="noStrike">
                          <a:latin typeface="Verdana"/>
                        </a:rPr>
                        <a:t>Southern toad</a:t>
                      </a:r>
                    </a:p>
                  </a:txBody>
                  <a:tcPr marL="8194" marR="8194" marT="8193" marB="0" anchor="b">
                    <a:lnL>
                      <a:noFill/>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US" sz="2000" b="0" i="0" u="none" strike="noStrike" dirty="0">
                          <a:latin typeface="Verdana"/>
                        </a:rPr>
                        <a:t>0.575</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latin typeface="Verdana"/>
                        </a:rPr>
                        <a:t>-</a:t>
                      </a:r>
                      <a:r>
                        <a:rPr lang="en-US" sz="2000" b="0" i="0" u="none" strike="noStrike" dirty="0" smtClean="0">
                          <a:latin typeface="Verdana"/>
                        </a:rPr>
                        <a:t>0.5534</a:t>
                      </a:r>
                      <a:endParaRPr lang="en-US" sz="2000" b="0" i="0" u="none" strike="noStrike" dirty="0">
                        <a:latin typeface="Verdana"/>
                      </a:endParaRP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latin typeface="Verdana"/>
                        </a:rPr>
                        <a:t>-</a:t>
                      </a:r>
                      <a:r>
                        <a:rPr lang="en-US" sz="2000" b="0" i="0" u="none" strike="noStrike" dirty="0" smtClean="0">
                          <a:latin typeface="Verdana"/>
                        </a:rPr>
                        <a:t>0.3182</a:t>
                      </a:r>
                      <a:endParaRPr lang="en-US" sz="2000" b="0" i="0" u="none" strike="noStrike" dirty="0">
                        <a:latin typeface="Verdana"/>
                      </a:endParaRP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9026">
                <a:tc>
                  <a:txBody>
                    <a:bodyPr/>
                    <a:lstStyle/>
                    <a:p>
                      <a:pPr algn="l" fontAlgn="b"/>
                      <a:r>
                        <a:rPr lang="en-US" sz="2000" b="0" i="0" u="none" strike="noStrike" dirty="0">
                          <a:latin typeface="Verdana"/>
                        </a:rPr>
                        <a:t>Leopard frog</a:t>
                      </a:r>
                    </a:p>
                  </a:txBody>
                  <a:tcPr marL="8194" marR="8194" marT="8193" marB="0" anchor="b">
                    <a:lnL>
                      <a:noFill/>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US" sz="2000" b="0" i="0" u="none" strike="noStrike" dirty="0">
                          <a:latin typeface="Verdana"/>
                        </a:rPr>
                        <a:t>0.4</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latin typeface="Verdana"/>
                        </a:rPr>
                        <a:t>-</a:t>
                      </a:r>
                      <a:r>
                        <a:rPr lang="en-US" sz="2000" b="0" i="0" u="none" strike="noStrike" dirty="0" smtClean="0">
                          <a:latin typeface="Verdana"/>
                        </a:rPr>
                        <a:t>0.9163</a:t>
                      </a:r>
                      <a:endParaRPr lang="en-US" sz="2000" b="0" i="0" u="none" strike="noStrike" dirty="0">
                        <a:latin typeface="Verdana"/>
                      </a:endParaRP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latin typeface="Verdana"/>
                        </a:rPr>
                        <a:t>-</a:t>
                      </a:r>
                      <a:r>
                        <a:rPr lang="en-US" sz="2000" b="0" i="0" u="none" strike="noStrike" dirty="0" smtClean="0">
                          <a:latin typeface="Verdana"/>
                        </a:rPr>
                        <a:t>0.3665</a:t>
                      </a:r>
                      <a:endParaRPr lang="en-US" sz="2000" b="0" i="0" u="none" strike="noStrike" dirty="0">
                        <a:latin typeface="Verdana"/>
                      </a:endParaRP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8153">
                <a:tc>
                  <a:txBody>
                    <a:bodyPr/>
                    <a:lstStyle/>
                    <a:p>
                      <a:pPr algn="l" fontAlgn="b"/>
                      <a:r>
                        <a:rPr lang="en-US" sz="2000" b="0" i="0" u="none" strike="noStrike">
                          <a:latin typeface="Verdana"/>
                        </a:rPr>
                        <a:t>Spring peeper</a:t>
                      </a:r>
                    </a:p>
                  </a:txBody>
                  <a:tcPr marL="8194" marR="8194" marT="8193" marB="0" anchor="b">
                    <a:lnL>
                      <a:noFill/>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b"/>
                      <a:r>
                        <a:rPr lang="en-US" sz="2000" b="0" i="0" u="none" strike="noStrike">
                          <a:latin typeface="Verdana"/>
                        </a:rPr>
                        <a:t>0.025</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latin typeface="Verdana"/>
                        </a:rPr>
                        <a:t>-</a:t>
                      </a:r>
                      <a:r>
                        <a:rPr lang="en-US" sz="2000" b="0" i="0" u="none" strike="noStrike" dirty="0" smtClean="0">
                          <a:latin typeface="Verdana"/>
                        </a:rPr>
                        <a:t>3.6889</a:t>
                      </a:r>
                      <a:endParaRPr lang="en-US" sz="2000" b="0" i="0" u="none" strike="noStrike" dirty="0">
                        <a:latin typeface="Verdana"/>
                      </a:endParaRP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latin typeface="Verdana"/>
                        </a:rPr>
                        <a:t>-</a:t>
                      </a:r>
                      <a:r>
                        <a:rPr lang="en-US" sz="2000" b="0" i="0" u="none" strike="noStrike" dirty="0" smtClean="0">
                          <a:latin typeface="Verdana"/>
                        </a:rPr>
                        <a:t>0.0922</a:t>
                      </a:r>
                      <a:endParaRPr lang="en-US" sz="2000" b="0" i="0" u="none" strike="noStrike" dirty="0">
                        <a:latin typeface="Verdana"/>
                      </a:endParaRP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7778">
                <a:tc>
                  <a:txBody>
                    <a:bodyPr/>
                    <a:lstStyle/>
                    <a:p>
                      <a:pPr algn="l" fontAlgn="b"/>
                      <a:r>
                        <a:rPr lang="en-US" sz="2000" b="0" i="1" u="none" strike="noStrike" dirty="0">
                          <a:solidFill>
                            <a:srgbClr val="000090"/>
                          </a:solidFill>
                          <a:latin typeface="Verdana"/>
                        </a:rPr>
                        <a:t>Shannon biodiversity index</a:t>
                      </a:r>
                    </a:p>
                  </a:txBody>
                  <a:tcPr marL="8194" marR="8194" marT="8193" marB="0" anchor="b">
                    <a:lnL>
                      <a:noFill/>
                    </a:lnL>
                    <a:lnR w="12700"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b"/>
                      <a:r>
                        <a:rPr lang="en-US" sz="2000" b="0" i="0" u="none" strike="noStrike">
                          <a:latin typeface="Verdana"/>
                        </a:rPr>
                        <a:t> </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latin typeface="Verdana"/>
                        </a:rPr>
                        <a:t> </a:t>
                      </a: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smtClean="0">
                          <a:solidFill>
                            <a:srgbClr val="000090"/>
                          </a:solidFill>
                          <a:latin typeface="Verdana"/>
                        </a:rPr>
                        <a:t>0.7769</a:t>
                      </a:r>
                      <a:endParaRPr lang="en-US" sz="2000" b="0" i="0" u="none" strike="noStrike" dirty="0">
                        <a:solidFill>
                          <a:srgbClr val="000090"/>
                        </a:solidFill>
                        <a:latin typeface="Verdana"/>
                      </a:endParaRPr>
                    </a:p>
                  </a:txBody>
                  <a:tcPr marL="8194" marR="8194" marT="819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423" name="TextBox 3"/>
          <p:cNvSpPr txBox="1">
            <a:spLocks noChangeArrowheads="1"/>
          </p:cNvSpPr>
          <p:nvPr/>
        </p:nvSpPr>
        <p:spPr bwMode="auto">
          <a:xfrm>
            <a:off x="0" y="603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dirty="0">
                <a:latin typeface="Times New Roman" pitchFamily="18" charset="0"/>
                <a:cs typeface="Times New Roman" pitchFamily="18" charset="0"/>
              </a:rPr>
              <a:t>BME 5.3: Computing the Shannon diversity index for Figure </a:t>
            </a:r>
            <a:r>
              <a:rPr lang="en-US" sz="3600" dirty="0" smtClean="0">
                <a:latin typeface="Times New Roman" pitchFamily="18" charset="0"/>
                <a:cs typeface="Times New Roman" pitchFamily="18" charset="0"/>
              </a:rPr>
              <a:t>5.24a</a:t>
            </a:r>
            <a:r>
              <a:rPr lang="en-US" sz="3600" dirty="0">
                <a:latin typeface="Times New Roman" pitchFamily="18" charset="0"/>
                <a:cs typeface="Times New Roman" pitchFamily="18" charset="0"/>
              </a:rPr>
              <a:t>, no predators</a:t>
            </a:r>
            <a:endParaRPr lang="en-US" sz="3600" dirty="0">
              <a:latin typeface="Times New Roman" pitchFamily="18" charset="0"/>
            </a:endParaRPr>
          </a:p>
        </p:txBody>
      </p:sp>
      <p:grpSp>
        <p:nvGrpSpPr>
          <p:cNvPr id="3" name="Group 20"/>
          <p:cNvGrpSpPr>
            <a:grpSpLocks/>
          </p:cNvGrpSpPr>
          <p:nvPr/>
        </p:nvGrpSpPr>
        <p:grpSpPr bwMode="auto">
          <a:xfrm>
            <a:off x="0" y="1260475"/>
            <a:ext cx="4956175" cy="1497013"/>
            <a:chOff x="0" y="1260883"/>
            <a:chExt cx="4956629" cy="1496832"/>
          </a:xfrm>
        </p:grpSpPr>
        <p:sp>
          <p:nvSpPr>
            <p:cNvPr id="16434" name="Rectangle 4"/>
            <p:cNvSpPr>
              <a:spLocks noChangeArrowheads="1"/>
            </p:cNvSpPr>
            <p:nvPr/>
          </p:nvSpPr>
          <p:spPr bwMode="auto">
            <a:xfrm>
              <a:off x="0" y="1260883"/>
              <a:ext cx="49566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To compute the Shannon diversity index, find the relative proportion of each species. </a:t>
              </a:r>
            </a:p>
          </p:txBody>
        </p:sp>
        <p:cxnSp>
          <p:nvCxnSpPr>
            <p:cNvPr id="8" name="Straight Arrow Connector 7"/>
            <p:cNvCxnSpPr>
              <a:stCxn id="16434" idx="2"/>
            </p:cNvCxnSpPr>
            <p:nvPr/>
          </p:nvCxnSpPr>
          <p:spPr>
            <a:xfrm rot="16200000" flipH="1">
              <a:off x="2702256" y="1744881"/>
              <a:ext cx="788893" cy="123677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4" name="Group 21"/>
          <p:cNvGrpSpPr>
            <a:grpSpLocks/>
          </p:cNvGrpSpPr>
          <p:nvPr/>
        </p:nvGrpSpPr>
        <p:grpSpPr bwMode="auto">
          <a:xfrm>
            <a:off x="4956175" y="1268413"/>
            <a:ext cx="4187825" cy="1489075"/>
            <a:chOff x="4956628" y="1268553"/>
            <a:chExt cx="4187371" cy="1489163"/>
          </a:xfrm>
        </p:grpSpPr>
        <p:sp>
          <p:nvSpPr>
            <p:cNvPr id="16432" name="Rectangle 5"/>
            <p:cNvSpPr>
              <a:spLocks noChangeArrowheads="1"/>
            </p:cNvSpPr>
            <p:nvPr/>
          </p:nvSpPr>
          <p:spPr bwMode="auto">
            <a:xfrm>
              <a:off x="4956628" y="1268553"/>
              <a:ext cx="4187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The second step is to find the natural logarithm of each of these proportions</a:t>
              </a:r>
            </a:p>
          </p:txBody>
        </p:sp>
        <p:cxnSp>
          <p:nvCxnSpPr>
            <p:cNvPr id="11" name="Straight Arrow Connector 10"/>
            <p:cNvCxnSpPr/>
            <p:nvPr/>
          </p:nvCxnSpPr>
          <p:spPr>
            <a:xfrm rot="5400000">
              <a:off x="5968483" y="2125100"/>
              <a:ext cx="789035" cy="47619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5" name="Group 19"/>
          <p:cNvGrpSpPr>
            <a:grpSpLocks/>
          </p:cNvGrpSpPr>
          <p:nvPr/>
        </p:nvGrpSpPr>
        <p:grpSpPr bwMode="auto">
          <a:xfrm>
            <a:off x="812800" y="3294063"/>
            <a:ext cx="6386513" cy="2689225"/>
            <a:chOff x="812802" y="3294743"/>
            <a:chExt cx="6386285" cy="2688641"/>
          </a:xfrm>
        </p:grpSpPr>
        <p:sp>
          <p:nvSpPr>
            <p:cNvPr id="16430" name="Rectangle 6"/>
            <p:cNvSpPr>
              <a:spLocks noChangeArrowheads="1"/>
            </p:cNvSpPr>
            <p:nvPr/>
          </p:nvSpPr>
          <p:spPr bwMode="auto">
            <a:xfrm>
              <a:off x="812802" y="5275498"/>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Next, multiply each proportion by its natural log, such as 0.575 * -0.5534. </a:t>
              </a:r>
            </a:p>
          </p:txBody>
        </p:sp>
        <p:cxnSp>
          <p:nvCxnSpPr>
            <p:cNvPr id="13" name="Straight Arrow Connector 12"/>
            <p:cNvCxnSpPr>
              <a:stCxn id="16430" idx="0"/>
            </p:cNvCxnSpPr>
            <p:nvPr/>
          </p:nvCxnSpPr>
          <p:spPr>
            <a:xfrm rot="5400000" flipH="1" flipV="1">
              <a:off x="4158519" y="2234944"/>
              <a:ext cx="1980770" cy="410036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6" name="Group 18"/>
          <p:cNvGrpSpPr>
            <a:grpSpLocks/>
          </p:cNvGrpSpPr>
          <p:nvPr/>
        </p:nvGrpSpPr>
        <p:grpSpPr bwMode="auto">
          <a:xfrm>
            <a:off x="4630738" y="5070475"/>
            <a:ext cx="4484687" cy="1714500"/>
            <a:chOff x="4630058" y="5070829"/>
            <a:chExt cx="4484914" cy="1714601"/>
          </a:xfrm>
        </p:grpSpPr>
        <p:sp>
          <p:nvSpPr>
            <p:cNvPr id="16428" name="Rectangle 3"/>
            <p:cNvSpPr>
              <a:spLocks noChangeArrowheads="1"/>
            </p:cNvSpPr>
            <p:nvPr/>
          </p:nvSpPr>
          <p:spPr bwMode="auto">
            <a:xfrm>
              <a:off x="4630058" y="6077544"/>
              <a:ext cx="448491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Times New Roman" pitchFamily="18" charset="0"/>
                  <a:cs typeface="Times New Roman" pitchFamily="18" charset="0"/>
                </a:rPr>
                <a:t>Finally, add these three products and negate the answer. </a:t>
              </a:r>
            </a:p>
          </p:txBody>
        </p:sp>
        <p:cxnSp>
          <p:nvCxnSpPr>
            <p:cNvPr id="16" name="Straight Arrow Connector 15"/>
            <p:cNvCxnSpPr>
              <a:stCxn id="16428" idx="0"/>
            </p:cNvCxnSpPr>
            <p:nvPr/>
          </p:nvCxnSpPr>
          <p:spPr>
            <a:xfrm rot="5400000" flipH="1" flipV="1">
              <a:off x="6809007" y="5135130"/>
              <a:ext cx="1006534" cy="87793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37969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4000" b="0" i="1" dirty="0" smtClean="0">
                <a:solidFill>
                  <a:schemeClr val="tx1"/>
                </a:solidFill>
                <a:latin typeface="Times New Roman" pitchFamily="18" charset="0"/>
                <a:cs typeface="Times New Roman" pitchFamily="18" charset="0"/>
              </a:rPr>
              <a:t>ELSI Box 5.1: </a:t>
            </a:r>
            <a:r>
              <a:rPr lang="en-US" sz="4000" b="0" dirty="0" smtClean="0">
                <a:solidFill>
                  <a:schemeClr val="tx1"/>
                </a:solidFill>
                <a:latin typeface="Times New Roman" pitchFamily="18" charset="0"/>
                <a:cs typeface="Times New Roman" pitchFamily="18" charset="0"/>
              </a:rPr>
              <a:t>Do we have an obligation to preserve biodiversity?</a:t>
            </a:r>
            <a:endParaRPr lang="en-US" sz="4800" b="0" dirty="0">
              <a:solidFill>
                <a:schemeClr val="tx1"/>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371599"/>
            <a:ext cx="8610600" cy="4957011"/>
          </a:xfrm>
        </p:spPr>
        <p:txBody>
          <a:bodyPr>
            <a:noAutofit/>
          </a:bodyPr>
          <a:lstStyle/>
          <a:p>
            <a:r>
              <a:rPr lang="en-US" sz="3000" dirty="0" smtClean="0">
                <a:latin typeface="Times New Roman" pitchFamily="18" charset="0"/>
                <a:cs typeface="Times New Roman" pitchFamily="18" charset="0"/>
              </a:rPr>
              <a:t>Summarize </a:t>
            </a:r>
            <a:r>
              <a:rPr lang="en-US" sz="3000" dirty="0">
                <a:latin typeface="Times New Roman" pitchFamily="18" charset="0"/>
                <a:cs typeface="Times New Roman" pitchFamily="18" charset="0"/>
              </a:rPr>
              <a:t>the three arguments for and against the preservation of biodiversity.  Which argument is most compelling to you, and why?</a:t>
            </a:r>
          </a:p>
          <a:p>
            <a:r>
              <a:rPr lang="en-US" sz="3000" dirty="0" smtClean="0">
                <a:latin typeface="Times New Roman" pitchFamily="18" charset="0"/>
                <a:cs typeface="Times New Roman" pitchFamily="18" charset="0"/>
              </a:rPr>
              <a:t>What </a:t>
            </a:r>
            <a:r>
              <a:rPr lang="en-US" sz="3000" dirty="0">
                <a:latin typeface="Times New Roman" pitchFamily="18" charset="0"/>
                <a:cs typeface="Times New Roman" pitchFamily="18" charset="0"/>
              </a:rPr>
              <a:t>are the benefits of biodiversity for the argument you find the most compelling</a:t>
            </a:r>
            <a:r>
              <a:rPr lang="en-US" sz="3000" dirty="0" smtClean="0">
                <a:latin typeface="Times New Roman" pitchFamily="18" charset="0"/>
                <a:cs typeface="Times New Roman" pitchFamily="18" charset="0"/>
              </a:rPr>
              <a:t>? What </a:t>
            </a:r>
            <a:r>
              <a:rPr lang="en-US" sz="3000" dirty="0">
                <a:latin typeface="Times New Roman" pitchFamily="18" charset="0"/>
                <a:cs typeface="Times New Roman" pitchFamily="18" charset="0"/>
              </a:rPr>
              <a:t>are the consequences of lost biodiversity? </a:t>
            </a:r>
          </a:p>
          <a:p>
            <a:r>
              <a:rPr lang="en-US" sz="3000" dirty="0" smtClean="0">
                <a:latin typeface="Times New Roman" pitchFamily="18" charset="0"/>
                <a:cs typeface="Times New Roman" pitchFamily="18" charset="0"/>
              </a:rPr>
              <a:t>What </a:t>
            </a:r>
            <a:r>
              <a:rPr lang="en-US" sz="3000" dirty="0">
                <a:latin typeface="Times New Roman" pitchFamily="18" charset="0"/>
                <a:cs typeface="Times New Roman" pitchFamily="18" charset="0"/>
              </a:rPr>
              <a:t>are </a:t>
            </a:r>
            <a:r>
              <a:rPr lang="en-US" sz="3000">
                <a:latin typeface="Times New Roman" pitchFamily="18" charset="0"/>
                <a:cs typeface="Times New Roman" pitchFamily="18" charset="0"/>
              </a:rPr>
              <a:t>the </a:t>
            </a:r>
            <a:r>
              <a:rPr lang="en-US" sz="3000" smtClean="0">
                <a:latin typeface="Times New Roman" pitchFamily="18" charset="0"/>
                <a:cs typeface="Times New Roman" pitchFamily="18" charset="0"/>
              </a:rPr>
              <a:t>consequences </a:t>
            </a:r>
            <a:r>
              <a:rPr lang="en-US" sz="3000" dirty="0">
                <a:latin typeface="Times New Roman" pitchFamily="18" charset="0"/>
                <a:cs typeface="Times New Roman" pitchFamily="18" charset="0"/>
              </a:rPr>
              <a:t>when a species is lost?  Does the biological information of an ecological system affect the survival of the human species? </a:t>
            </a:r>
            <a:endParaRPr lang="en-US" sz="3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88076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rasitized monarch larva with three tachinid larvae (maggots). (Photo by Jaap de Ro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802" y="754351"/>
            <a:ext cx="6710644" cy="5457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429" y="169575"/>
            <a:ext cx="85489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err="1" smtClean="0">
                <a:latin typeface="Times New Roman" pitchFamily="18" charset="0"/>
                <a:cs typeface="Times New Roman" pitchFamily="18" charset="0"/>
              </a:rPr>
              <a:t>Tachinid</a:t>
            </a:r>
            <a:r>
              <a:rPr lang="en-US" sz="3200" dirty="0" smtClean="0">
                <a:latin typeface="Times New Roman" pitchFamily="18" charset="0"/>
                <a:cs typeface="Times New Roman" pitchFamily="18" charset="0"/>
              </a:rPr>
              <a:t> larvae that were living in a caterpillar</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403378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0" y="317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Captures of parasitic flies at speakers playing male calls of three mole crickets</a:t>
            </a:r>
            <a:endParaRPr lang="en-US" sz="4000">
              <a:latin typeface="Times New Roman" pitchFamily="18" charset="0"/>
            </a:endParaRPr>
          </a:p>
        </p:txBody>
      </p:sp>
      <p:sp>
        <p:nvSpPr>
          <p:cNvPr id="19459" name="Rectangle 5"/>
          <p:cNvSpPr>
            <a:spLocks noChangeArrowheads="1"/>
          </p:cNvSpPr>
          <p:nvPr/>
        </p:nvSpPr>
        <p:spPr bwMode="auto">
          <a:xfrm>
            <a:off x="0" y="6488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5.4</a:t>
            </a: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109663"/>
            <a:ext cx="7793037"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a:spLocks noChangeArrowheads="1"/>
          </p:cNvSpPr>
          <p:nvPr/>
        </p:nvSpPr>
        <p:spPr bwMode="auto">
          <a:xfrm>
            <a:off x="2286000" y="175577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Times New Roman" pitchFamily="18" charset="0"/>
                <a:cs typeface="Times New Roman" pitchFamily="18" charset="0"/>
              </a:rPr>
              <a:t>What do these data tell you about the life cycles of the parasitic fly and the mole crickets?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19050"/>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Tachinid flies captured at traps playing vocalizations from 1 of 5 mole cricket species</a:t>
            </a:r>
            <a:endParaRPr lang="en-US" sz="4000">
              <a:latin typeface="Times New Roman" pitchFamily="18" charset="0"/>
            </a:endParaRPr>
          </a:p>
        </p:txBody>
      </p:sp>
      <p:sp>
        <p:nvSpPr>
          <p:cNvPr id="22531" name="Rectangle 5"/>
          <p:cNvSpPr>
            <a:spLocks noChangeArrowheads="1"/>
          </p:cNvSpPr>
          <p:nvPr/>
        </p:nvSpPr>
        <p:spPr bwMode="auto">
          <a:xfrm>
            <a:off x="0" y="6488113"/>
            <a:ext cx="1039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Table 5.1</a:t>
            </a:r>
          </a:p>
        </p:txBody>
      </p:sp>
      <p:graphicFrame>
        <p:nvGraphicFramePr>
          <p:cNvPr id="5" name="Table 4"/>
          <p:cNvGraphicFramePr>
            <a:graphicFrameLocks noGrp="1"/>
          </p:cNvGraphicFramePr>
          <p:nvPr/>
        </p:nvGraphicFramePr>
        <p:xfrm>
          <a:off x="1524000" y="1979613"/>
          <a:ext cx="6110288" cy="3538536"/>
        </p:xfrm>
        <a:graphic>
          <a:graphicData uri="http://schemas.openxmlformats.org/drawingml/2006/table">
            <a:tbl>
              <a:tblPr/>
              <a:tblGrid>
                <a:gridCol w="2743098"/>
                <a:gridCol w="3367190"/>
              </a:tblGrid>
              <a:tr h="560436">
                <a:tc>
                  <a:txBody>
                    <a:bodyPr/>
                    <a:lstStyle/>
                    <a:p>
                      <a:pPr marL="0" marR="0">
                        <a:lnSpc>
                          <a:spcPct val="100000"/>
                        </a:lnSpc>
                        <a:spcBef>
                          <a:spcPts val="0"/>
                        </a:spcBef>
                        <a:spcAft>
                          <a:spcPts val="0"/>
                        </a:spcAft>
                      </a:pPr>
                      <a:r>
                        <a:rPr lang="en-US" sz="2800" b="1" dirty="0">
                          <a:latin typeface="Times New Roman"/>
                          <a:ea typeface="Times New Roman"/>
                          <a:cs typeface="Times New Roman"/>
                        </a:rPr>
                        <a:t>mole cricket call</a:t>
                      </a:r>
                      <a:endParaRPr lang="en-US" sz="1800" dirty="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smtClean="0">
                          <a:latin typeface="Times New Roman"/>
                          <a:ea typeface="Times New Roman"/>
                          <a:cs typeface="Times New Roman"/>
                        </a:rPr>
                        <a:t># of </a:t>
                      </a:r>
                      <a:r>
                        <a:rPr lang="en-US" sz="2800" b="1" dirty="0" err="1">
                          <a:latin typeface="Times New Roman"/>
                          <a:ea typeface="Times New Roman"/>
                          <a:cs typeface="Times New Roman"/>
                        </a:rPr>
                        <a:t>tachinid</a:t>
                      </a:r>
                      <a:r>
                        <a:rPr lang="en-US" sz="2800" b="1" dirty="0">
                          <a:latin typeface="Times New Roman"/>
                          <a:ea typeface="Times New Roman"/>
                          <a:cs typeface="Times New Roman"/>
                        </a:rPr>
                        <a:t> flies</a:t>
                      </a:r>
                      <a:endParaRPr lang="en-US" sz="1800" dirty="0">
                        <a:latin typeface="Times New Roman"/>
                        <a:ea typeface="Times New Roman"/>
                        <a:cs typeface="Times New Roman"/>
                      </a:endParaRPr>
                    </a:p>
                  </a:txBody>
                  <a:tcPr marL="68577" marR="68577"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620">
                <a:tc>
                  <a:txBody>
                    <a:bodyPr/>
                    <a:lstStyle/>
                    <a:p>
                      <a:pPr marL="0" marR="0">
                        <a:lnSpc>
                          <a:spcPct val="100000"/>
                        </a:lnSpc>
                        <a:spcBef>
                          <a:spcPts val="0"/>
                        </a:spcBef>
                        <a:spcAft>
                          <a:spcPts val="0"/>
                        </a:spcAft>
                      </a:pPr>
                      <a:r>
                        <a:rPr lang="en-US" sz="2800" dirty="0">
                          <a:latin typeface="Times New Roman"/>
                          <a:ea typeface="Times New Roman"/>
                          <a:cs typeface="Times New Roman"/>
                        </a:rPr>
                        <a:t>southern </a:t>
                      </a:r>
                      <a:endParaRPr lang="en-US" sz="1800" dirty="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2800" dirty="0">
                          <a:latin typeface="Times New Roman"/>
                          <a:ea typeface="Times New Roman"/>
                          <a:cs typeface="Times New Roman"/>
                        </a:rPr>
                        <a:t>24</a:t>
                      </a:r>
                      <a:endParaRPr lang="en-US" sz="1800" dirty="0">
                        <a:latin typeface="Times New Roman"/>
                        <a:ea typeface="Times New Roman"/>
                        <a:cs typeface="Times New Roman"/>
                      </a:endParaRPr>
                    </a:p>
                  </a:txBody>
                  <a:tcPr marL="68577" marR="68577" marT="0" marB="0">
                    <a:lnL>
                      <a:noFill/>
                    </a:lnL>
                    <a:lnR>
                      <a:noFill/>
                    </a:lnR>
                    <a:lnT w="12700" cap="flat" cmpd="sng" algn="ctr">
                      <a:solidFill>
                        <a:srgbClr val="000000"/>
                      </a:solidFill>
                      <a:prstDash val="solid"/>
                      <a:round/>
                      <a:headEnd type="none" w="med" len="med"/>
                      <a:tailEnd type="none" w="med" len="med"/>
                    </a:lnT>
                    <a:lnB>
                      <a:noFill/>
                    </a:lnB>
                  </a:tcPr>
                </a:tc>
              </a:tr>
              <a:tr h="595620">
                <a:tc>
                  <a:txBody>
                    <a:bodyPr/>
                    <a:lstStyle/>
                    <a:p>
                      <a:pPr marL="0" marR="0">
                        <a:lnSpc>
                          <a:spcPct val="100000"/>
                        </a:lnSpc>
                        <a:spcBef>
                          <a:spcPts val="0"/>
                        </a:spcBef>
                        <a:spcAft>
                          <a:spcPts val="0"/>
                        </a:spcAft>
                      </a:pPr>
                      <a:r>
                        <a:rPr lang="en-US" sz="2800">
                          <a:latin typeface="Times New Roman"/>
                          <a:ea typeface="Times New Roman"/>
                          <a:cs typeface="Times New Roman"/>
                        </a:rPr>
                        <a:t>tawny</a:t>
                      </a:r>
                      <a:endParaRPr lang="en-US" sz="180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latin typeface="Times New Roman"/>
                          <a:ea typeface="Times New Roman"/>
                          <a:cs typeface="Times New Roman"/>
                        </a:rPr>
                        <a:t>51</a:t>
                      </a:r>
                      <a:endParaRPr lang="en-US" sz="1800" dirty="0">
                        <a:latin typeface="Times New Roman"/>
                        <a:ea typeface="Times New Roman"/>
                        <a:cs typeface="Times New Roman"/>
                      </a:endParaRPr>
                    </a:p>
                  </a:txBody>
                  <a:tcPr marL="68577" marR="68577" marT="0" marB="0">
                    <a:lnL>
                      <a:noFill/>
                    </a:lnL>
                    <a:lnR>
                      <a:noFill/>
                    </a:lnR>
                    <a:lnT>
                      <a:noFill/>
                    </a:lnT>
                    <a:lnB>
                      <a:noFill/>
                    </a:lnB>
                  </a:tcPr>
                </a:tc>
              </a:tr>
              <a:tr h="595620">
                <a:tc>
                  <a:txBody>
                    <a:bodyPr/>
                    <a:lstStyle/>
                    <a:p>
                      <a:pPr marL="0" marR="0">
                        <a:lnSpc>
                          <a:spcPct val="100000"/>
                        </a:lnSpc>
                        <a:spcBef>
                          <a:spcPts val="0"/>
                        </a:spcBef>
                        <a:spcAft>
                          <a:spcPts val="0"/>
                        </a:spcAft>
                      </a:pPr>
                      <a:r>
                        <a:rPr lang="en-US" sz="2800">
                          <a:latin typeface="Times New Roman"/>
                          <a:ea typeface="Times New Roman"/>
                          <a:cs typeface="Times New Roman"/>
                        </a:rPr>
                        <a:t>imitator</a:t>
                      </a:r>
                      <a:endParaRPr lang="en-US" sz="180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latin typeface="Times New Roman"/>
                          <a:ea typeface="Times New Roman"/>
                          <a:cs typeface="Times New Roman"/>
                        </a:rPr>
                        <a:t>33</a:t>
                      </a:r>
                      <a:endParaRPr lang="en-US" sz="1800" dirty="0">
                        <a:latin typeface="Times New Roman"/>
                        <a:ea typeface="Times New Roman"/>
                        <a:cs typeface="Times New Roman"/>
                      </a:endParaRPr>
                    </a:p>
                  </a:txBody>
                  <a:tcPr marL="68577" marR="68577" marT="0" marB="0">
                    <a:lnL>
                      <a:noFill/>
                    </a:lnL>
                    <a:lnR>
                      <a:noFill/>
                    </a:lnR>
                    <a:lnT>
                      <a:noFill/>
                    </a:lnT>
                    <a:lnB>
                      <a:noFill/>
                    </a:lnB>
                  </a:tcPr>
                </a:tc>
              </a:tr>
              <a:tr h="595620">
                <a:tc>
                  <a:txBody>
                    <a:bodyPr/>
                    <a:lstStyle/>
                    <a:p>
                      <a:pPr marL="0" marR="0">
                        <a:lnSpc>
                          <a:spcPct val="100000"/>
                        </a:lnSpc>
                        <a:spcBef>
                          <a:spcPts val="0"/>
                        </a:spcBef>
                        <a:spcAft>
                          <a:spcPts val="0"/>
                        </a:spcAft>
                      </a:pPr>
                      <a:r>
                        <a:rPr lang="en-US" sz="2800" dirty="0" err="1">
                          <a:latin typeface="Times New Roman"/>
                          <a:ea typeface="Times New Roman"/>
                          <a:cs typeface="Times New Roman"/>
                        </a:rPr>
                        <a:t>changa</a:t>
                      </a:r>
                      <a:endParaRPr lang="en-US" sz="1800" dirty="0">
                        <a:latin typeface="Times New Roman"/>
                        <a:ea typeface="Times New Roman"/>
                        <a:cs typeface="Times New Roman"/>
                      </a:endParaRPr>
                    </a:p>
                  </a:txBody>
                  <a:tcPr marL="68577" marR="68577"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latin typeface="Times New Roman"/>
                          <a:ea typeface="Times New Roman"/>
                          <a:cs typeface="Times New Roman"/>
                        </a:rPr>
                        <a:t>0</a:t>
                      </a:r>
                      <a:endParaRPr lang="en-US" sz="1800" dirty="0">
                        <a:latin typeface="Times New Roman"/>
                        <a:ea typeface="Times New Roman"/>
                        <a:cs typeface="Times New Roman"/>
                      </a:endParaRPr>
                    </a:p>
                  </a:txBody>
                  <a:tcPr marL="68577" marR="68577" marT="0" marB="0">
                    <a:lnL>
                      <a:noFill/>
                    </a:lnL>
                    <a:lnR>
                      <a:noFill/>
                    </a:lnR>
                    <a:lnT>
                      <a:noFill/>
                    </a:lnT>
                    <a:lnB>
                      <a:noFill/>
                    </a:lnB>
                  </a:tcPr>
                </a:tc>
              </a:tr>
              <a:tr h="595620">
                <a:tc>
                  <a:txBody>
                    <a:bodyPr/>
                    <a:lstStyle/>
                    <a:p>
                      <a:pPr marL="0" marR="0">
                        <a:lnSpc>
                          <a:spcPct val="100000"/>
                        </a:lnSpc>
                        <a:spcBef>
                          <a:spcPts val="0"/>
                        </a:spcBef>
                        <a:spcAft>
                          <a:spcPts val="0"/>
                        </a:spcAft>
                      </a:pPr>
                      <a:r>
                        <a:rPr lang="en-US" sz="2800">
                          <a:latin typeface="Times New Roman"/>
                          <a:ea typeface="Times New Roman"/>
                          <a:cs typeface="Times New Roman"/>
                        </a:rPr>
                        <a:t>northern</a:t>
                      </a:r>
                      <a:endParaRPr lang="en-US" sz="180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latin typeface="Times New Roman"/>
                          <a:ea typeface="Times New Roman"/>
                          <a:cs typeface="Times New Roman"/>
                        </a:rPr>
                        <a:t>0</a:t>
                      </a:r>
                      <a:endParaRPr lang="en-US" sz="1800" dirty="0">
                        <a:latin typeface="Times New Roman"/>
                        <a:ea typeface="Times New Roman"/>
                        <a:cs typeface="Times New Roman"/>
                      </a:endParaRPr>
                    </a:p>
                  </a:txBody>
                  <a:tcPr marL="68577" marR="68577"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6056313"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3"/>
          <p:cNvSpPr txBox="1">
            <a:spLocks noChangeArrowheads="1"/>
          </p:cNvSpPr>
          <p:nvPr/>
        </p:nvSpPr>
        <p:spPr bwMode="auto">
          <a:xfrm>
            <a:off x="6056313" y="147638"/>
            <a:ext cx="3087687"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4400" dirty="0">
                <a:latin typeface="Times New Roman" pitchFamily="18" charset="0"/>
                <a:cs typeface="Times New Roman" pitchFamily="18" charset="0"/>
              </a:rPr>
              <a:t>The philander opossum, a predator of frogs</a:t>
            </a:r>
          </a:p>
        </p:txBody>
      </p:sp>
      <p:sp>
        <p:nvSpPr>
          <p:cNvPr id="25604" name="Rectangle 5"/>
          <p:cNvSpPr>
            <a:spLocks noChangeArrowheads="1"/>
          </p:cNvSpPr>
          <p:nvPr/>
        </p:nvSpPr>
        <p:spPr bwMode="auto">
          <a:xfrm>
            <a:off x="0" y="6488113"/>
            <a:ext cx="119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5.5 </a:t>
            </a:r>
          </a:p>
        </p:txBody>
      </p:sp>
      <p:sp>
        <p:nvSpPr>
          <p:cNvPr id="25605" name="TextBox 5"/>
          <p:cNvSpPr txBox="1">
            <a:spLocks noChangeArrowheads="1"/>
          </p:cNvSpPr>
          <p:nvPr/>
        </p:nvSpPr>
        <p:spPr bwMode="auto">
          <a:xfrm>
            <a:off x="1804988" y="5619750"/>
            <a:ext cx="172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400">
                <a:latin typeface="Times New Roman" pitchFamily="18" charset="0"/>
                <a:cs typeface="Times New Roman" pitchFamily="18" charset="0"/>
              </a:rPr>
              <a:t>20 – 33 cm</a:t>
            </a:r>
          </a:p>
        </p:txBody>
      </p:sp>
      <p:cxnSp>
        <p:nvCxnSpPr>
          <p:cNvPr id="8" name="Straight Connector 7"/>
          <p:cNvCxnSpPr/>
          <p:nvPr/>
        </p:nvCxnSpPr>
        <p:spPr>
          <a:xfrm rot="5400000">
            <a:off x="-567531" y="4731544"/>
            <a:ext cx="1552575" cy="14287"/>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3962400" y="4730750"/>
            <a:ext cx="1552575" cy="15875"/>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1613" y="5514975"/>
            <a:ext cx="4545012" cy="0"/>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21047</TotalTime>
  <Words>12232</Words>
  <Application>Microsoft Macintosh PowerPoint</Application>
  <PresentationFormat>On-screen Show (4:3)</PresentationFormat>
  <Paragraphs>678</Paragraphs>
  <Slides>59</Slides>
  <Notes>55</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Root responses of seven plant species to two nutrient enrichment treatments</vt:lpstr>
      <vt:lpstr>PowerPoint Presentation</vt:lpstr>
      <vt:lpstr>Northern blots to measure ANR1 expression</vt:lpstr>
      <vt:lpstr>PowerPoint Presentation</vt:lpstr>
      <vt:lpstr>The Mediterranean flour moth, Ephestia kuehniella</vt:lpstr>
      <vt:lpstr>Effects of larvae and gland secretions on developmental time of Mediterranean flour moth larvae</vt:lpstr>
      <vt:lpstr>Effects of larvae or gland secretions on eggs laid by adult Mediterranean flour moths</vt:lpstr>
      <vt:lpstr>Choice experiments by female Mediterranean flour and Indian meal moths</vt:lpstr>
      <vt:lpstr>Growth of Mediterranean flour moths larvae at various larval densities</vt:lpstr>
      <vt:lpstr>Three coral reef species</vt:lpstr>
      <vt:lpstr>Settlement densities of Acropora coral larvae</vt:lpstr>
      <vt:lpstr>Survival of finger coral larvae over 22 days</vt:lpstr>
      <vt:lpstr>Survival of finger coral larvae; compare settlement with survival</vt:lpstr>
      <vt:lpstr>Extract concentrations that produced maximum survival and growth of settled coral larvae in laboratory experiments</vt:lpstr>
      <vt:lpstr>Survival of finger coral larvae; compare settlement with survival</vt:lpstr>
      <vt:lpstr>PowerPoint Presentation</vt:lpstr>
      <vt:lpstr>Tadpoles (top row) and their predators</vt:lpstr>
      <vt:lpstr>Effect of predation on tadpole communities</vt:lpstr>
      <vt:lpstr>PowerPoint Presentation</vt:lpstr>
      <vt:lpstr>ELSI Box 5.1: Do we have an obligation to preserve biodiversity?</vt:lpstr>
    </vt:vector>
  </TitlesOfParts>
  <Company>Davidson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Malcolm Campbell</dc:creator>
  <cp:lastModifiedBy>Malcolm Campbell</cp:lastModifiedBy>
  <cp:revision>685</cp:revision>
  <dcterms:created xsi:type="dcterms:W3CDTF">2010-03-23T21:30:28Z</dcterms:created>
  <dcterms:modified xsi:type="dcterms:W3CDTF">2013-08-16T12:54:29Z</dcterms:modified>
</cp:coreProperties>
</file>