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0" r:id="rId2"/>
    <p:sldId id="256" r:id="rId3"/>
    <p:sldId id="257" r:id="rId4"/>
    <p:sldId id="367" r:id="rId5"/>
    <p:sldId id="321" r:id="rId6"/>
    <p:sldId id="368" r:id="rId7"/>
    <p:sldId id="258" r:id="rId8"/>
    <p:sldId id="259" r:id="rId9"/>
    <p:sldId id="307" r:id="rId10"/>
    <p:sldId id="366" r:id="rId11"/>
    <p:sldId id="261" r:id="rId12"/>
    <p:sldId id="309" r:id="rId13"/>
    <p:sldId id="310" r:id="rId14"/>
    <p:sldId id="311" r:id="rId15"/>
    <p:sldId id="312"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CF2"/>
    <a:srgbClr val="FFC8E2"/>
    <a:srgbClr val="FACBCE"/>
    <a:srgbClr val="C3C3C3"/>
    <a:srgbClr val="C7C7C7"/>
    <a:srgbClr val="AEAEAE"/>
    <a:srgbClr val="5C8ABA"/>
    <a:srgbClr val="EA2E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0" autoAdjust="0"/>
  </p:normalViewPr>
  <p:slideViewPr>
    <p:cSldViewPr snapToGrid="0" snapToObjects="1">
      <p:cViewPr varScale="1">
        <p:scale>
          <a:sx n="88" d="100"/>
          <a:sy n="88" d="100"/>
        </p:scale>
        <p:origin x="-144"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82D2DDE-4BD0-AF4A-A135-90E418E0FD4C}" type="datetime1">
              <a:rPr lang="en-US"/>
              <a:pPr>
                <a:defRPr/>
              </a:pPr>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302864-BF04-F04D-82C6-F33FC6349F2C}" type="slidenum">
              <a:rPr lang="en-US"/>
              <a:pPr>
                <a:defRPr/>
              </a:pPr>
              <a:t>‹#›</a:t>
            </a:fld>
            <a:endParaRPr lang="en-US"/>
          </a:p>
        </p:txBody>
      </p:sp>
    </p:spTree>
    <p:extLst>
      <p:ext uri="{BB962C8B-B14F-4D97-AF65-F5344CB8AC3E}">
        <p14:creationId xmlns:p14="http://schemas.microsoft.com/office/powerpoint/2010/main" val="11713056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Opening Art: Left - 1 billion year old microbe fossil. Right - </a:t>
            </a:r>
            <a:r>
              <a:rPr lang="en-US" sz="1200" kern="1200" dirty="0" smtClean="0">
                <a:solidFill>
                  <a:schemeClr val="tx1"/>
                </a:solidFill>
                <a:effectLst/>
                <a:latin typeface="+mn-lt"/>
                <a:ea typeface="ＭＳ Ｐゴシック" pitchFamily="-110" charset="-128"/>
                <a:cs typeface="ＭＳ Ｐゴシック" pitchFamily="-110" charset="-128"/>
              </a:rPr>
              <a:t>2.7 billion year old colonial microbe layered in wavy sheets</a:t>
            </a:r>
            <a:r>
              <a:rPr lang="en-US" dirty="0" smtClean="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26FC80-29DF-384A-B388-74289F9CEDA5}"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6.7</a:t>
            </a:r>
            <a:r>
              <a:rPr lang="en-US" sz="1200" kern="1200" dirty="0" smtClean="0">
                <a:solidFill>
                  <a:schemeClr val="tx1"/>
                </a:solidFill>
                <a:effectLst/>
                <a:latin typeface="+mn-lt"/>
                <a:ea typeface="ＭＳ Ｐゴシック" pitchFamily="-110" charset="-128"/>
                <a:cs typeface="ＭＳ Ｐゴシック" pitchFamily="-110" charset="-128"/>
              </a:rPr>
              <a:t> Ribozyme and </a:t>
            </a:r>
            <a:r>
              <a:rPr lang="en-US" sz="1200" kern="1200" dirty="0" err="1" smtClean="0">
                <a:solidFill>
                  <a:schemeClr val="tx1"/>
                </a:solidFill>
                <a:effectLst/>
                <a:latin typeface="+mn-lt"/>
                <a:ea typeface="ＭＳ Ｐゴシック" pitchFamily="-110" charset="-128"/>
                <a:cs typeface="ＭＳ Ｐゴシック" pitchFamily="-110" charset="-128"/>
              </a:rPr>
              <a:t>Tetrahymena</a:t>
            </a:r>
            <a:r>
              <a:rPr lang="en-US" sz="1200" kern="1200" dirty="0" smtClean="0">
                <a:solidFill>
                  <a:schemeClr val="tx1"/>
                </a:solidFill>
                <a:effectLst/>
                <a:latin typeface="+mn-lt"/>
                <a:ea typeface="ＭＳ Ｐゴシック" pitchFamily="-110" charset="-128"/>
                <a:cs typeface="ＭＳ Ｐゴシック" pitchFamily="-110" charset="-128"/>
              </a:rPr>
              <a:t>. a) Ribozymes fold into 3D shapes that facilitate their enzymatic functions. b) </a:t>
            </a:r>
            <a:r>
              <a:rPr lang="en-US" sz="1200" kern="1200" dirty="0" err="1" smtClean="0">
                <a:solidFill>
                  <a:schemeClr val="tx1"/>
                </a:solidFill>
                <a:effectLst/>
                <a:latin typeface="+mn-lt"/>
                <a:ea typeface="ＭＳ Ｐゴシック" pitchFamily="-110" charset="-128"/>
                <a:cs typeface="ＭＳ Ｐゴシック" pitchFamily="-110" charset="-128"/>
              </a:rPr>
              <a:t>Tetrahymena</a:t>
            </a:r>
            <a:r>
              <a:rPr lang="en-US" sz="1200" kern="1200" dirty="0" smtClean="0">
                <a:solidFill>
                  <a:schemeClr val="tx1"/>
                </a:solidFill>
                <a:effectLst/>
                <a:latin typeface="+mn-lt"/>
                <a:ea typeface="ＭＳ Ｐゴシック" pitchFamily="-110" charset="-128"/>
                <a:cs typeface="ＭＳ Ｐゴシック" pitchFamily="-110" charset="-128"/>
              </a:rPr>
              <a:t> is a ciliated eukaryote, meaning it has many tiny hair-like cilia (yellow) covering its single-celled body and its genetic material is contained in its nucleus (light blue).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F98770-F8BA-7747-A43E-CF17A5B721AF}" type="slidenum">
              <a:rPr lang="en-US" sz="1200"/>
              <a:pPr eaLnBrk="1" hangingPunct="1"/>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6.8</a:t>
            </a:r>
            <a:r>
              <a:rPr lang="en-US" sz="1200" kern="1200" dirty="0" smtClean="0">
                <a:solidFill>
                  <a:schemeClr val="tx1"/>
                </a:solidFill>
                <a:effectLst/>
                <a:latin typeface="+mn-lt"/>
                <a:ea typeface="ＭＳ Ｐゴシック" pitchFamily="-110" charset="-128"/>
                <a:cs typeface="ＭＳ Ｐゴシック" pitchFamily="-110" charset="-128"/>
              </a:rPr>
              <a:t> RNA self-replication. Results from gel electrophoresis of RNA molecules separated by size. RNA molecular size is indicated on the right side by number of bases and the original pC</a:t>
            </a:r>
            <a:r>
              <a:rPr lang="en-US" sz="1200" kern="1200" baseline="-25000" dirty="0" smtClean="0">
                <a:solidFill>
                  <a:schemeClr val="tx1"/>
                </a:solidFill>
                <a:effectLst/>
                <a:latin typeface="+mn-lt"/>
                <a:ea typeface="ＭＳ Ｐゴシック" pitchFamily="-110" charset="-128"/>
                <a:cs typeface="ＭＳ Ｐゴシック" pitchFamily="-110" charset="-128"/>
              </a:rPr>
              <a:t>5</a:t>
            </a:r>
            <a:r>
              <a:rPr lang="en-US" sz="1200" kern="1200" dirty="0" smtClean="0">
                <a:solidFill>
                  <a:schemeClr val="tx1"/>
                </a:solidFill>
                <a:effectLst/>
                <a:latin typeface="+mn-lt"/>
                <a:ea typeface="ＭＳ Ｐゴシック" pitchFamily="-110" charset="-128"/>
                <a:cs typeface="ＭＳ Ｐゴシック" pitchFamily="-110" charset="-128"/>
              </a:rPr>
              <a:t> molecule marked on the left. Negative control and 4 experimental </a:t>
            </a:r>
            <a:r>
              <a:rPr lang="en-US" sz="1200" kern="1200" dirty="0" err="1" smtClean="0">
                <a:solidFill>
                  <a:schemeClr val="tx1"/>
                </a:solidFill>
                <a:effectLst/>
                <a:latin typeface="+mn-lt"/>
                <a:ea typeface="ＭＳ Ｐゴシック" pitchFamily="-110" charset="-128"/>
                <a:cs typeface="ＭＳ Ｐゴシック" pitchFamily="-110" charset="-128"/>
              </a:rPr>
              <a:t>dinucleotides</a:t>
            </a:r>
            <a:r>
              <a:rPr lang="en-US" sz="1200" kern="1200" dirty="0" smtClean="0">
                <a:solidFill>
                  <a:schemeClr val="tx1"/>
                </a:solidFill>
                <a:effectLst/>
                <a:latin typeface="+mn-lt"/>
                <a:ea typeface="ＭＳ Ｐゴシック" pitchFamily="-110" charset="-128"/>
                <a:cs typeface="ＭＳ Ｐゴシック" pitchFamily="-110" charset="-128"/>
              </a:rPr>
              <a:t> are grouped by the incubation times indicated at the top. Columns labeled </a:t>
            </a:r>
            <a:r>
              <a:rPr lang="en-US" sz="1200" kern="1200" dirty="0" err="1" smtClean="0">
                <a:solidFill>
                  <a:schemeClr val="tx1"/>
                </a:solidFill>
                <a:effectLst/>
                <a:latin typeface="+mn-lt"/>
                <a:ea typeface="ＭＳ Ｐゴシック" pitchFamily="-110" charset="-128"/>
                <a:cs typeface="ＭＳ Ｐゴシック" pitchFamily="-110" charset="-128"/>
              </a:rPr>
              <a:t>C</a:t>
            </a:r>
            <a:r>
              <a:rPr lang="en-US" sz="1200" kern="1200" baseline="-25000" dirty="0" err="1" smtClean="0">
                <a:solidFill>
                  <a:schemeClr val="tx1"/>
                </a:solidFill>
                <a:effectLst/>
                <a:latin typeface="+mn-lt"/>
                <a:ea typeface="ＭＳ Ｐゴシック" pitchFamily="-110" charset="-128"/>
                <a:cs typeface="ＭＳ Ｐゴシック" pitchFamily="-110" charset="-128"/>
              </a:rPr>
              <a:t>n</a:t>
            </a:r>
            <a:r>
              <a:rPr lang="en-US" sz="1200" kern="1200" dirty="0" smtClean="0">
                <a:solidFill>
                  <a:schemeClr val="tx1"/>
                </a:solidFill>
                <a:effectLst/>
                <a:latin typeface="+mn-lt"/>
                <a:ea typeface="ＭＳ Ｐゴシック" pitchFamily="-110" charset="-128"/>
                <a:cs typeface="ＭＳ Ｐゴシック" pitchFamily="-110" charset="-128"/>
              </a:rPr>
              <a:t> are molecular weight markers 3 to 9 bases.</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4DD75C-3066-E34B-BEDF-01BE924A03C2}" type="slidenum">
              <a:rPr lang="en-US" sz="1200"/>
              <a:pPr eaLnBrk="1" hangingPunct="1"/>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6.9 </a:t>
            </a:r>
            <a:r>
              <a:rPr lang="en-US" sz="1200" kern="1200" dirty="0" smtClean="0">
                <a:solidFill>
                  <a:schemeClr val="tx1"/>
                </a:solidFill>
                <a:effectLst/>
                <a:latin typeface="+mn-lt"/>
                <a:ea typeface="ＭＳ Ｐゴシック" pitchFamily="-110" charset="-128"/>
                <a:cs typeface="ＭＳ Ｐゴシック" pitchFamily="-110" charset="-128"/>
              </a:rPr>
              <a:t> One 3-step cycle of directed evolution starting at the top with ribozyme variants. In reality, each molecule would be present many more times than shown here. The diagram emphasizes critical steps and removes non-essential components for clarity.</a:t>
            </a:r>
            <a:r>
              <a:rPr lang="en-US" dirty="0" smtClean="0">
                <a:effectLst/>
              </a:rPr>
              <a:t> </a:t>
            </a:r>
            <a:endParaRPr lang="en-US" dirty="0">
              <a:latin typeface="Calibri" charset="0"/>
              <a:ea typeface="ＭＳ Ｐゴシック" charset="0"/>
              <a:cs typeface="ＭＳ Ｐゴシック" charset="0"/>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7D11F0-9099-764C-8E5A-435EA31867F6}"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6.10</a:t>
            </a:r>
            <a:r>
              <a:rPr lang="en-US" sz="1200" kern="1200" dirty="0" smtClean="0">
                <a:solidFill>
                  <a:schemeClr val="tx1"/>
                </a:solidFill>
                <a:effectLst/>
                <a:latin typeface="+mn-lt"/>
                <a:ea typeface="ＭＳ Ｐゴシック" pitchFamily="-110" charset="-128"/>
                <a:cs typeface="ＭＳ Ｐゴシック" pitchFamily="-110" charset="-128"/>
              </a:rPr>
              <a:t> Two dimensional diagram of self-splicing ribozymes. Base pairs are denoted by dashes between complementary bases. Thick dashes indicate </a:t>
            </a:r>
            <a:r>
              <a:rPr lang="en-US" sz="1200" kern="1200" dirty="0" err="1" smtClean="0">
                <a:solidFill>
                  <a:schemeClr val="tx1"/>
                </a:solidFill>
                <a:effectLst/>
                <a:latin typeface="+mn-lt"/>
                <a:ea typeface="ＭＳ Ｐゴシック" pitchFamily="-110" charset="-128"/>
                <a:cs typeface="ＭＳ Ｐゴシック" pitchFamily="-110" charset="-128"/>
              </a:rPr>
              <a:t>covariation</a:t>
            </a:r>
            <a:r>
              <a:rPr lang="en-US" sz="1200" kern="1200" dirty="0" smtClean="0">
                <a:solidFill>
                  <a:schemeClr val="tx1"/>
                </a:solidFill>
                <a:effectLst/>
                <a:latin typeface="+mn-lt"/>
                <a:ea typeface="ＭＳ Ｐゴシック" pitchFamily="-110" charset="-128"/>
                <a:cs typeface="ＭＳ Ｐゴシック" pitchFamily="-110" charset="-128"/>
              </a:rPr>
              <a:t> evidence for pairing. Diagonal lines between base 19 (U) and base 25 (A) indicate where bases were removed to shorten the molecule. </a:t>
            </a:r>
            <a:endParaRPr lang="en-US" dirty="0">
              <a:latin typeface="Calibri" charset="0"/>
              <a:ea typeface="ＭＳ Ｐゴシック" charset="0"/>
              <a:cs typeface="ＭＳ Ｐゴシック" charset="0"/>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426A1E-8818-E349-A7C4-3159692F6DC6}"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6.11</a:t>
            </a:r>
            <a:r>
              <a:rPr lang="en-US" sz="1200" kern="1200" dirty="0" smtClean="0">
                <a:solidFill>
                  <a:schemeClr val="tx1"/>
                </a:solidFill>
                <a:effectLst/>
                <a:latin typeface="+mn-lt"/>
                <a:ea typeface="ＭＳ Ｐゴシック" pitchFamily="-110" charset="-128"/>
                <a:cs typeface="ＭＳ Ｐゴシック" pitchFamily="-110" charset="-128"/>
              </a:rPr>
              <a:t> Fatty acid structures and vesicle formation rates.  a) </a:t>
            </a:r>
            <a:r>
              <a:rPr lang="en-US" sz="1200" kern="1200" dirty="0" err="1" smtClean="0">
                <a:solidFill>
                  <a:schemeClr val="tx1"/>
                </a:solidFill>
                <a:effectLst/>
                <a:latin typeface="+mn-lt"/>
                <a:ea typeface="ＭＳ Ｐゴシック" pitchFamily="-110" charset="-128"/>
                <a:cs typeface="ＭＳ Ｐゴシック" pitchFamily="-110" charset="-128"/>
              </a:rPr>
              <a:t>Myristoleate</a:t>
            </a:r>
            <a:r>
              <a:rPr lang="en-US" sz="1200" kern="1200" dirty="0" smtClean="0">
                <a:solidFill>
                  <a:schemeClr val="tx1"/>
                </a:solidFill>
                <a:effectLst/>
                <a:latin typeface="+mn-lt"/>
                <a:ea typeface="ＭＳ Ｐゴシック" pitchFamily="-110" charset="-128"/>
                <a:cs typeface="ＭＳ Ｐゴシック" pitchFamily="-110" charset="-128"/>
              </a:rPr>
              <a:t> chemical structure. b) Fatty acid monolayer forming a micelle and a bilayer forming a membrane vesicle. c) Effects of different solid surfaces for vesicle formation. d) Effects of different concentrations of clay on vesicle formation. e) Initial rates of vesicle formation based on clay concentrations.</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6.12</a:t>
            </a:r>
            <a:r>
              <a:rPr lang="en-US" sz="1200" kern="1200" dirty="0" smtClean="0">
                <a:solidFill>
                  <a:schemeClr val="tx1"/>
                </a:solidFill>
                <a:effectLst/>
                <a:latin typeface="+mn-lt"/>
                <a:ea typeface="ＭＳ Ｐゴシック" pitchFamily="-110" charset="-128"/>
                <a:cs typeface="ＭＳ Ｐゴシック" pitchFamily="-110" charset="-128"/>
              </a:rPr>
              <a:t> Microscopy of spontaneous vesicles with cargo. Green-stained fatty acids mixed with negatively charged ceramic microspheres. White light in panels (a) and (c) to emphasize the microspheres. Green fluorescence in panels (b) and (d) to highlight the vesicles. Red-stained RNA attached to clay (e) or in solution (f) trapped inside vesicles.  Size bars are 5 µm in a-d, and 1 µm in e and f. </a:t>
            </a:r>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6.13</a:t>
            </a:r>
            <a:r>
              <a:rPr lang="en-US" sz="1200" kern="1200" dirty="0" smtClean="0">
                <a:solidFill>
                  <a:schemeClr val="tx1"/>
                </a:solidFill>
                <a:effectLst/>
                <a:latin typeface="+mn-lt"/>
                <a:ea typeface="ＭＳ Ｐゴシック" pitchFamily="-110" charset="-128"/>
                <a:cs typeface="ＭＳ Ｐゴシック" pitchFamily="-110" charset="-128"/>
              </a:rPr>
              <a:t> Changes in vesicle sizes. a) Small starting vesicles grew larger after the addition of micelles. b) A similar experiment with periodic sampling. c) Mean diameter + standard deviation of four measurements demonstrates reproducibility of vesicle growth.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dirty="0" smtClean="0">
                <a:latin typeface="Times New Roman" charset="0"/>
                <a:ea typeface="ＭＳ Ｐゴシック" charset="0"/>
                <a:cs typeface="Times New Roman" charset="0"/>
              </a:rPr>
              <a:t>IQ #13</a:t>
            </a:r>
            <a:r>
              <a:rPr lang="en-US" sz="1200" dirty="0" smtClean="0">
                <a:latin typeface="Times New Roman" charset="0"/>
                <a:ea typeface="ＭＳ Ｐゴシック" charset="0"/>
                <a:cs typeface="Times New Roman" charset="0"/>
              </a:rPr>
              <a:t> </a:t>
            </a:r>
            <a:r>
              <a:rPr lang="en-US" sz="1200" kern="1200" dirty="0" smtClean="0">
                <a:solidFill>
                  <a:schemeClr val="tx1"/>
                </a:solidFill>
                <a:effectLst/>
                <a:latin typeface="+mn-lt"/>
                <a:ea typeface="ＭＳ Ｐゴシック" pitchFamily="-110" charset="-128"/>
                <a:cs typeface="ＭＳ Ｐゴシック" pitchFamily="-110" charset="-128"/>
              </a:rPr>
              <a:t>As a vesicle grows in size, its volume and surface area change at different rates. Calculate the volumes and surface areas for the two major size classes of vesicles in Figure 6.13a. Use the highest point in the two graphs to estimate the radii for the two populations of vesicles. The formula for the surface area of a sphere is 4π r</a:t>
            </a:r>
            <a:r>
              <a:rPr lang="en-US" sz="1200" kern="1200" baseline="30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and the formula for the volume of a sphere is 4/3 π r</a:t>
            </a:r>
            <a:r>
              <a:rPr lang="en-US" sz="1200" kern="1200" baseline="30000" dirty="0" smtClean="0">
                <a:solidFill>
                  <a:schemeClr val="tx1"/>
                </a:solidFill>
                <a:effectLst/>
                <a:latin typeface="+mn-lt"/>
                <a:ea typeface="ＭＳ Ｐゴシック" pitchFamily="-110" charset="-128"/>
                <a:cs typeface="ＭＳ Ｐゴシック" pitchFamily="-110" charset="-128"/>
              </a:rPr>
              <a:t>3</a:t>
            </a:r>
            <a:r>
              <a:rPr lang="en-US" sz="1200" kern="1200" dirty="0" smtClean="0">
                <a:solidFill>
                  <a:schemeClr val="tx1"/>
                </a:solidFill>
                <a:effectLst/>
                <a:latin typeface="+mn-lt"/>
                <a:ea typeface="ＭＳ Ｐゴシック" pitchFamily="-110" charset="-128"/>
                <a:cs typeface="ＭＳ Ｐゴシック" pitchFamily="-110" charset="-128"/>
              </a:rPr>
              <a:t>. Calculate the percent change in vesicle radius, surface area and volume.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CC5E97-8FC7-4A43-A90A-515D0A97C287}" type="slidenum">
              <a:rPr lang="en-US" sz="1200"/>
              <a:pPr eaLnBrk="1" hangingPunct="1"/>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6.14</a:t>
            </a:r>
            <a:r>
              <a:rPr lang="en-US" sz="1200" kern="1200" dirty="0" smtClean="0">
                <a:solidFill>
                  <a:schemeClr val="tx1"/>
                </a:solidFill>
                <a:effectLst/>
                <a:latin typeface="+mn-lt"/>
                <a:ea typeface="ＭＳ Ｐゴシック" pitchFamily="-110" charset="-128"/>
                <a:cs typeface="ＭＳ Ｐゴシック" pitchFamily="-110" charset="-128"/>
              </a:rPr>
              <a:t> Surface areas of competing vesicles. Relaxed vesicles were measured after adding relaxed (</a:t>
            </a:r>
            <a:r>
              <a:rPr lang="en-US" sz="1200" b="1" kern="1200" dirty="0" smtClean="0">
                <a:solidFill>
                  <a:schemeClr val="tx1"/>
                </a:solidFill>
                <a:effectLst/>
                <a:latin typeface="+mn-lt"/>
                <a:ea typeface="ＭＳ Ｐゴシック" pitchFamily="-110" charset="-128"/>
                <a:cs typeface="ＭＳ Ｐゴシック" pitchFamily="-110" charset="-128"/>
              </a:rPr>
              <a:t>a</a:t>
            </a:r>
            <a:r>
              <a:rPr lang="en-US" sz="1200" kern="1200" dirty="0" smtClean="0">
                <a:solidFill>
                  <a:schemeClr val="tx1"/>
                </a:solidFill>
                <a:effectLst/>
                <a:latin typeface="+mn-lt"/>
                <a:ea typeface="ＭＳ Ｐゴシック" pitchFamily="-110" charset="-128"/>
                <a:cs typeface="ＭＳ Ｐゴシック" pitchFamily="-110" charset="-128"/>
              </a:rPr>
              <a:t>) or </a:t>
            </a:r>
            <a:r>
              <a:rPr lang="en-US" sz="1200" kern="1200" dirty="0" err="1" smtClean="0">
                <a:solidFill>
                  <a:schemeClr val="tx1"/>
                </a:solidFill>
                <a:effectLst/>
                <a:latin typeface="+mn-lt"/>
                <a:ea typeface="ＭＳ Ｐゴシック" pitchFamily="-110" charset="-128"/>
                <a:cs typeface="ＭＳ Ｐゴシック" pitchFamily="-110" charset="-128"/>
              </a:rPr>
              <a:t>osmotically</a:t>
            </a:r>
            <a:r>
              <a:rPr lang="en-US" sz="1200" kern="1200" dirty="0" smtClean="0">
                <a:solidFill>
                  <a:schemeClr val="tx1"/>
                </a:solidFill>
                <a:effectLst/>
                <a:latin typeface="+mn-lt"/>
                <a:ea typeface="ＭＳ Ｐゴシック" pitchFamily="-110" charset="-128"/>
                <a:cs typeface="ＭＳ Ｐゴシック" pitchFamily="-110" charset="-128"/>
              </a:rPr>
              <a:t> stressed (</a:t>
            </a:r>
            <a:r>
              <a:rPr lang="en-US" sz="1200" b="1" kern="1200" dirty="0" smtClean="0">
                <a:solidFill>
                  <a:schemeClr val="tx1"/>
                </a:solidFill>
                <a:effectLst/>
                <a:latin typeface="+mn-lt"/>
                <a:ea typeface="ＭＳ Ｐゴシック" pitchFamily="-110" charset="-128"/>
                <a:cs typeface="ＭＳ Ｐゴシック" pitchFamily="-110" charset="-128"/>
              </a:rPr>
              <a:t>b</a:t>
            </a:r>
            <a:r>
              <a:rPr lang="en-US" sz="1200" kern="1200" dirty="0" smtClean="0">
                <a:solidFill>
                  <a:schemeClr val="tx1"/>
                </a:solidFill>
                <a:effectLst/>
                <a:latin typeface="+mn-lt"/>
                <a:ea typeface="ＭＳ Ｐゴシック" pitchFamily="-110" charset="-128"/>
                <a:cs typeface="ＭＳ Ｐゴシック" pitchFamily="-110" charset="-128"/>
              </a:rPr>
              <a:t>) vesicles. </a:t>
            </a:r>
            <a:r>
              <a:rPr lang="en-US" sz="1200" kern="1200" dirty="0" err="1" smtClean="0">
                <a:solidFill>
                  <a:schemeClr val="tx1"/>
                </a:solidFill>
                <a:effectLst/>
                <a:latin typeface="+mn-lt"/>
                <a:ea typeface="ＭＳ Ｐゴシック" pitchFamily="-110" charset="-128"/>
                <a:cs typeface="ＭＳ Ｐゴシック" pitchFamily="-110" charset="-128"/>
              </a:rPr>
              <a:t>Osmotically</a:t>
            </a:r>
            <a:r>
              <a:rPr lang="en-US" sz="1200" kern="1200" dirty="0" smtClean="0">
                <a:solidFill>
                  <a:schemeClr val="tx1"/>
                </a:solidFill>
                <a:effectLst/>
                <a:latin typeface="+mn-lt"/>
                <a:ea typeface="ＭＳ Ｐゴシック" pitchFamily="-110" charset="-128"/>
                <a:cs typeface="ＭＳ Ｐゴシック" pitchFamily="-110" charset="-128"/>
              </a:rPr>
              <a:t> stressed vesicles were measured after adding equally stressed (</a:t>
            </a:r>
            <a:r>
              <a:rPr lang="en-US" sz="1200" b="1" kern="1200" dirty="0" smtClean="0">
                <a:solidFill>
                  <a:schemeClr val="tx1"/>
                </a:solidFill>
                <a:effectLst/>
                <a:latin typeface="+mn-lt"/>
                <a:ea typeface="ＭＳ Ｐゴシック" pitchFamily="-110" charset="-128"/>
                <a:cs typeface="ＭＳ Ｐゴシック" pitchFamily="-110" charset="-128"/>
              </a:rPr>
              <a:t>c</a:t>
            </a:r>
            <a:r>
              <a:rPr lang="en-US" sz="1200" kern="1200" dirty="0" smtClean="0">
                <a:solidFill>
                  <a:schemeClr val="tx1"/>
                </a:solidFill>
                <a:effectLst/>
                <a:latin typeface="+mn-lt"/>
                <a:ea typeface="ＭＳ Ｐゴシック" pitchFamily="-110" charset="-128"/>
                <a:cs typeface="ＭＳ Ｐゴシック" pitchFamily="-110" charset="-128"/>
              </a:rPr>
              <a:t>) or relaxed (</a:t>
            </a:r>
            <a:r>
              <a:rPr lang="en-US" sz="1200" b="1" kern="1200" dirty="0" smtClean="0">
                <a:solidFill>
                  <a:schemeClr val="tx1"/>
                </a:solidFill>
                <a:effectLst/>
                <a:latin typeface="+mn-lt"/>
                <a:ea typeface="ＭＳ Ｐゴシック" pitchFamily="-110" charset="-128"/>
                <a:cs typeface="ＭＳ Ｐゴシック" pitchFamily="-110" charset="-128"/>
              </a:rPr>
              <a:t>d</a:t>
            </a:r>
            <a:r>
              <a:rPr lang="en-US" sz="1200" kern="1200" dirty="0" smtClean="0">
                <a:solidFill>
                  <a:schemeClr val="tx1"/>
                </a:solidFill>
                <a:effectLst/>
                <a:latin typeface="+mn-lt"/>
                <a:ea typeface="ＭＳ Ｐゴシック" pitchFamily="-110" charset="-128"/>
                <a:cs typeface="ＭＳ Ｐゴシック" pitchFamily="-110" charset="-128"/>
              </a:rPr>
              <a:t>) vesicles. Solid lines indicate exponential curves with best fit to the data.</a:t>
            </a:r>
            <a:r>
              <a:rPr lang="en-US" dirty="0" smtClean="0">
                <a:effectLst/>
              </a:rPr>
              <a:t> </a:t>
            </a:r>
            <a:endParaRPr lang="en-US" dirty="0">
              <a:latin typeface="Calibri" charset="0"/>
              <a:ea typeface="ＭＳ Ｐゴシック" charset="0"/>
              <a:cs typeface="ＭＳ Ｐゴシック" charset="0"/>
            </a:endParaRP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8203CD-08B0-EF46-90F2-1D69F131D317}" type="slidenum">
              <a:rPr lang="en-US" sz="1200"/>
              <a:pPr eaLnBrk="1" hangingPunct="1"/>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6.15 </a:t>
            </a:r>
            <a:r>
              <a:rPr lang="en-US" sz="1200" kern="1200" dirty="0" smtClean="0">
                <a:solidFill>
                  <a:schemeClr val="tx1"/>
                </a:solidFill>
                <a:effectLst/>
                <a:latin typeface="+mn-lt"/>
                <a:ea typeface="ＭＳ Ｐゴシック" pitchFamily="-110" charset="-128"/>
                <a:cs typeface="ＭＳ Ｐゴシック" pitchFamily="-110" charset="-128"/>
              </a:rPr>
              <a:t>Vesicle competition using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to stress vesicles. Non-stressed (a) or stressed (b) vesicles were measured after mixing with stressed vesicles containing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(open circles), non-stressed vesicles (solid circles), or buffer only (triangles).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F03DC4-4B44-FB47-9A35-A344BDA4C765}" type="slidenum">
              <a:rPr lang="en-US" sz="1200"/>
              <a:pPr eaLnBrk="1" hangingPunct="1"/>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a:t>
            </a:r>
            <a:r>
              <a:rPr lang="en-US" sz="1200" kern="1200" dirty="0" smtClean="0">
                <a:solidFill>
                  <a:schemeClr val="tx1"/>
                </a:solidFill>
                <a:effectLst/>
                <a:latin typeface="+mn-lt"/>
                <a:ea typeface="ＭＳ Ｐゴシック" pitchFamily="-110" charset="-128"/>
                <a:cs typeface="ＭＳ Ｐゴシック" pitchFamily="-110" charset="-128"/>
              </a:rPr>
              <a:t> Example of natural selection.  a) Over production of acorns with variation leads to a competition for the limited resource of light. b) F</a:t>
            </a:r>
            <a:r>
              <a:rPr lang="en-US" sz="1200" kern="1200" baseline="-25000" dirty="0" smtClean="0">
                <a:solidFill>
                  <a:schemeClr val="tx1"/>
                </a:solidFill>
                <a:effectLst/>
                <a:latin typeface="+mn-lt"/>
                <a:ea typeface="ＭＳ Ｐゴシック" pitchFamily="-110" charset="-128"/>
                <a:cs typeface="ＭＳ Ｐゴシック" pitchFamily="-110" charset="-128"/>
              </a:rPr>
              <a:t>1</a:t>
            </a:r>
            <a:r>
              <a:rPr lang="en-US" sz="1200" kern="1200" dirty="0" smtClean="0">
                <a:solidFill>
                  <a:schemeClr val="tx1"/>
                </a:solidFill>
                <a:effectLst/>
                <a:latin typeface="+mn-lt"/>
                <a:ea typeface="ＭＳ Ｐゴシック" pitchFamily="-110" charset="-128"/>
                <a:cs typeface="ＭＳ Ｐゴシック" pitchFamily="-110" charset="-128"/>
              </a:rPr>
              <a:t> Acorns that are faster to germinate grow first and shade out their competition. c) Those with the selective advantage survive, reproduce and propagate the trait of fast germination in F</a:t>
            </a:r>
            <a:r>
              <a:rPr lang="en-US" sz="1200" kern="1200" baseline="-25000" dirty="0" smtClean="0">
                <a:solidFill>
                  <a:schemeClr val="tx1"/>
                </a:solidFill>
                <a:effectLst/>
                <a:latin typeface="+mn-lt"/>
                <a:ea typeface="ＭＳ Ｐゴシック" pitchFamily="-110" charset="-128"/>
                <a:cs typeface="ＭＳ Ｐゴシック" pitchFamily="-110" charset="-128"/>
              </a:rPr>
              <a:t>3</a:t>
            </a:r>
            <a:r>
              <a:rPr lang="en-US" sz="1200" kern="1200" dirty="0" smtClean="0">
                <a:solidFill>
                  <a:schemeClr val="tx1"/>
                </a:solidFill>
                <a:effectLst/>
                <a:latin typeface="+mn-lt"/>
                <a:ea typeface="ＭＳ Ｐゴシック" pitchFamily="-110" charset="-128"/>
                <a:cs typeface="ＭＳ Ｐゴシック" pitchFamily="-110" charset="-128"/>
              </a:rPr>
              <a:t> progeny.</a:t>
            </a:r>
            <a:r>
              <a:rPr lang="en-US" sz="1200" kern="1200" baseline="0" dirty="0" smtClean="0">
                <a:solidFill>
                  <a:schemeClr val="tx1"/>
                </a:solidFill>
                <a:effectLst/>
                <a:latin typeface="+mn-lt"/>
                <a:ea typeface="ＭＳ Ｐゴシック" pitchFamily="-110" charset="-128"/>
                <a:cs typeface="ＭＳ Ｐゴシック" pitchFamily="-110" charset="-128"/>
              </a:rPr>
              <a: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08118A-678E-A44B-ADB7-8AC69829BB97}"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BioMath Exploration 6.4. Exponential change. </a:t>
            </a:r>
            <a:endParaRPr lang="en-US">
              <a:latin typeface="Calibri" charset="0"/>
              <a:ea typeface="ＭＳ Ｐゴシック" charset="0"/>
              <a:cs typeface="ＭＳ Ｐゴシック" charset="0"/>
            </a:endParaRP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E38939-B709-5442-A5C5-5FF83AFFE1B6}" type="slidenum">
              <a:rPr lang="en-US" sz="1200"/>
              <a:pPr eaLnBrk="1" hangingPunct="1"/>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BioMath Exploration 6.4. Exponential change. </a:t>
            </a:r>
            <a:endParaRPr lang="en-US">
              <a:latin typeface="Calibri" charset="0"/>
              <a:ea typeface="ＭＳ Ｐゴシック" charset="0"/>
              <a:cs typeface="ＭＳ Ｐゴシック" charset="0"/>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C3DD91-A3E0-BD41-AA9B-BD8C976A5F6D}" type="slidenum">
              <a:rPr lang="en-US" sz="1200"/>
              <a:pPr eaLnBrk="1" hangingPunct="1"/>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6.16</a:t>
            </a:r>
            <a:r>
              <a:rPr lang="en-US" sz="1200" kern="1200" dirty="0" smtClean="0">
                <a:solidFill>
                  <a:schemeClr val="tx1"/>
                </a:solidFill>
                <a:effectLst/>
                <a:latin typeface="+mn-lt"/>
                <a:ea typeface="ＭＳ Ｐゴシック" pitchFamily="-110" charset="-128"/>
                <a:cs typeface="ＭＳ Ｐゴシック" pitchFamily="-110" charset="-128"/>
              </a:rPr>
              <a:t> Mechanism for accumulation of pH gradient inside the vesicle lumen. The process proceeds from (a) through (d) over time to gradually accumulate H</a:t>
            </a:r>
            <a:r>
              <a:rPr lang="en-US" sz="1200"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ions inside vesicles which lowers internal </a:t>
            </a:r>
            <a:r>
              <a:rPr lang="en-US" sz="1200" kern="1200" dirty="0" err="1" smtClean="0">
                <a:solidFill>
                  <a:schemeClr val="tx1"/>
                </a:solidFill>
                <a:effectLst/>
                <a:latin typeface="+mn-lt"/>
                <a:ea typeface="ＭＳ Ｐゴシック" pitchFamily="-110" charset="-128"/>
                <a:cs typeface="ＭＳ Ｐゴシック" pitchFamily="-110" charset="-128"/>
              </a:rPr>
              <a:t>pH.</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786CF-264D-6C41-8C57-6AF4D1CB3F37}" type="slidenum">
              <a:rPr lang="en-US" sz="1200"/>
              <a:pPr eaLnBrk="1" hangingPunct="1"/>
              <a:t>26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6.17  </a:t>
            </a:r>
            <a:r>
              <a:rPr lang="en-US" sz="1200" kern="1200" dirty="0" smtClean="0">
                <a:solidFill>
                  <a:schemeClr val="tx1"/>
                </a:solidFill>
                <a:effectLst/>
                <a:latin typeface="+mn-lt"/>
                <a:ea typeface="ＭＳ Ｐゴシック" pitchFamily="-110" charset="-128"/>
                <a:cs typeface="ＭＳ Ｐゴシック" pitchFamily="-110" charset="-128"/>
              </a:rPr>
              <a:t>Vesicle pH after adding micelles. (a) pH changes quickly at first, and then slowly.  (b) Change in pH immediately after adding micelles. (c) Change of surface area for vesicles in panel b. Three trials are shown with each line representing an exponential curve fit.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A4F66E-DE8E-484E-9E5F-698277F92615}" type="slidenum">
              <a:rPr lang="en-US" sz="1200"/>
              <a:pPr eaLnBrk="1" hangingPunct="1"/>
              <a:t>27</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6.18 </a:t>
            </a:r>
            <a:r>
              <a:rPr lang="en-US" sz="1200" kern="1200" dirty="0" smtClean="0">
                <a:solidFill>
                  <a:schemeClr val="tx1"/>
                </a:solidFill>
                <a:effectLst/>
                <a:latin typeface="+mn-lt"/>
                <a:ea typeface="ＭＳ Ｐゴシック" pitchFamily="-110" charset="-128"/>
                <a:cs typeface="ＭＳ Ｐゴシック" pitchFamily="-110" charset="-128"/>
              </a:rPr>
              <a:t>Tree of life from Darwin’s </a:t>
            </a:r>
            <a:r>
              <a:rPr lang="en-US" sz="1200" i="1" kern="1200" dirty="0" smtClean="0">
                <a:solidFill>
                  <a:schemeClr val="tx1"/>
                </a:solidFill>
                <a:effectLst/>
                <a:latin typeface="+mn-lt"/>
                <a:ea typeface="ＭＳ Ｐゴシック" pitchFamily="-110" charset="-128"/>
                <a:cs typeface="ＭＳ Ｐゴシック" pitchFamily="-110" charset="-128"/>
              </a:rPr>
              <a:t>On the Origin of Species.</a:t>
            </a:r>
            <a:r>
              <a:rPr lang="en-US" sz="1200" kern="1200" dirty="0" smtClean="0">
                <a:solidFill>
                  <a:schemeClr val="tx1"/>
                </a:solidFill>
                <a:effectLst/>
                <a:latin typeface="+mn-lt"/>
                <a:ea typeface="ＭＳ Ｐゴシック" pitchFamily="-110" charset="-128"/>
                <a:cs typeface="ＭＳ Ｐゴシック" pitchFamily="-110" charset="-128"/>
              </a:rPr>
              <a:t> Species B, C and D went extinct, while species A continued to evolve over time (vertical axis) to give rise to three species listed at the top.</a:t>
            </a:r>
            <a:r>
              <a:rPr lang="en-US" dirty="0" smtClean="0">
                <a:effectLst/>
              </a:rPr>
              <a:t> </a:t>
            </a:r>
            <a:endParaRPr lang="en-US" dirty="0">
              <a:latin typeface="Calibri" charset="0"/>
              <a:ea typeface="ＭＳ Ｐゴシック" charset="0"/>
              <a:cs typeface="ＭＳ Ｐゴシック"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F032B1-6565-0446-B223-2B8BEF275344}" type="slidenum">
              <a:rPr lang="en-US" sz="1200"/>
              <a:pPr eaLnBrk="1" hangingPunct="1"/>
              <a:t>29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6.19</a:t>
            </a:r>
            <a:r>
              <a:rPr lang="en-US" sz="1200" kern="1200" dirty="0" smtClean="0">
                <a:solidFill>
                  <a:schemeClr val="tx1"/>
                </a:solidFill>
                <a:effectLst/>
                <a:latin typeface="+mn-lt"/>
                <a:ea typeface="ＭＳ Ｐゴシック" pitchFamily="-110" charset="-128"/>
                <a:cs typeface="ＭＳ Ｐゴシック" pitchFamily="-110" charset="-128"/>
              </a:rPr>
              <a:t> Electron micrographs of two prokaryotes that contain internal membranes. a) Photosynthetic bacteria contain internal membranes in think peripheral bands. b) The larger bacterium </a:t>
            </a:r>
            <a:r>
              <a:rPr lang="en-US" sz="1200" i="1" kern="1200" dirty="0" err="1" smtClean="0">
                <a:solidFill>
                  <a:schemeClr val="tx1"/>
                </a:solidFill>
                <a:effectLst/>
                <a:latin typeface="+mn-lt"/>
                <a:ea typeface="ＭＳ Ｐゴシック" pitchFamily="-110" charset="-128"/>
                <a:cs typeface="ＭＳ Ｐゴシック" pitchFamily="-110" charset="-128"/>
              </a:rPr>
              <a:t>Gemmata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obscuriglobus</a:t>
            </a:r>
            <a:r>
              <a:rPr lang="en-US" sz="1200" kern="1200" dirty="0" smtClean="0">
                <a:solidFill>
                  <a:schemeClr val="tx1"/>
                </a:solidFill>
                <a:effectLst/>
                <a:latin typeface="+mn-lt"/>
                <a:ea typeface="ＭＳ Ｐゴシック" pitchFamily="-110" charset="-128"/>
                <a:cs typeface="ＭＳ Ｐゴシック" pitchFamily="-110" charset="-128"/>
              </a:rPr>
              <a:t> contains internal membranes similar to a nuclear envelop.  Bar = 0.5 µm.</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938CC9-6999-AF4F-88F3-7ECE3CCC1826}" type="slidenum">
              <a:rPr lang="en-US" sz="1200"/>
              <a:pPr eaLnBrk="1" hangingPunct="1"/>
              <a:t>30</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Hypothetical</a:t>
            </a:r>
            <a:r>
              <a:rPr lang="en-US" b="1" baseline="0" dirty="0" smtClean="0">
                <a:latin typeface="Calibri" charset="0"/>
                <a:ea typeface="ＭＳ Ｐゴシック" charset="0"/>
                <a:cs typeface="ＭＳ Ｐゴシック" charset="0"/>
              </a:rPr>
              <a:t> DNA sequences to accompany Figure 6.20. </a:t>
            </a:r>
            <a:endParaRPr lang="en-US" dirty="0">
              <a:latin typeface="Calibri"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D257AE-3D0A-754A-B681-5B25DB6A58AA}" type="slidenum">
              <a:rPr lang="en-US" sz="1200"/>
              <a:pPr eaLnBrk="1" hangingPunct="1"/>
              <a:t>31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ＭＳ Ｐゴシック" pitchFamily="-110" charset="-128"/>
                <a:cs typeface="ＭＳ Ｐゴシック" pitchFamily="-110" charset="-128"/>
              </a:rPr>
              <a:t>Figure 6.20 </a:t>
            </a:r>
            <a:r>
              <a:rPr lang="en-US" sz="1200" kern="1200" dirty="0" smtClean="0">
                <a:solidFill>
                  <a:schemeClr val="tx1"/>
                </a:solidFill>
                <a:effectLst/>
                <a:latin typeface="+mn-lt"/>
                <a:ea typeface="ＭＳ Ｐゴシック" pitchFamily="-110" charset="-128"/>
                <a:cs typeface="ＭＳ Ｐゴシック" pitchFamily="-110" charset="-128"/>
              </a:rPr>
              <a:t>Evolutionary tree showing the changes in DNA over time, the vertical axis. The original species at the base is represented by the sequence GCAT. Only the four central bases are shown for clarity.</a:t>
            </a:r>
            <a:r>
              <a:rPr lang="en-US" dirty="0" smtClean="0">
                <a:effectLst/>
              </a:rPr>
              <a:t> </a:t>
            </a:r>
            <a:endParaRPr lang="en-US" dirty="0">
              <a:latin typeface="Calibri"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14E3B1-738A-5A49-9F6A-195E6F47B7C4}" type="slidenum">
              <a:rPr lang="en-US" sz="1200"/>
              <a:pPr eaLnBrk="1" hangingPunct="1"/>
              <a:t>32</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6.21 </a:t>
            </a:r>
            <a:r>
              <a:rPr lang="en-US" sz="1200" kern="1200" dirty="0" smtClean="0">
                <a:solidFill>
                  <a:schemeClr val="tx1"/>
                </a:solidFill>
                <a:effectLst/>
                <a:latin typeface="+mn-lt"/>
                <a:ea typeface="ＭＳ Ｐゴシック" pitchFamily="-110" charset="-128"/>
                <a:cs typeface="ＭＳ Ｐゴシック" pitchFamily="-110" charset="-128"/>
              </a:rPr>
              <a:t>Evolutionary tree based only on one ribosomal gene from many species. Each domain is color coded, with </a:t>
            </a:r>
            <a:r>
              <a:rPr lang="en-US" sz="1200" kern="1200" dirty="0" err="1" smtClean="0">
                <a:solidFill>
                  <a:schemeClr val="tx1"/>
                </a:solidFill>
                <a:effectLst/>
                <a:latin typeface="+mn-lt"/>
                <a:ea typeface="ＭＳ Ｐゴシック" pitchFamily="-110" charset="-128"/>
                <a:cs typeface="ＭＳ Ｐゴシック" pitchFamily="-110" charset="-128"/>
              </a:rPr>
              <a:t>Archaea</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kern="1200" dirty="0" err="1" smtClean="0">
                <a:solidFill>
                  <a:schemeClr val="tx1"/>
                </a:solidFill>
                <a:effectLst/>
                <a:latin typeface="+mn-lt"/>
                <a:ea typeface="ＭＳ Ｐゴシック" pitchFamily="-110" charset="-128"/>
                <a:cs typeface="ＭＳ Ｐゴシック" pitchFamily="-110" charset="-128"/>
              </a:rPr>
              <a:t>Eukarya</a:t>
            </a:r>
            <a:r>
              <a:rPr lang="en-US" sz="1200" kern="1200" dirty="0" smtClean="0">
                <a:solidFill>
                  <a:schemeClr val="tx1"/>
                </a:solidFill>
                <a:effectLst/>
                <a:latin typeface="+mn-lt"/>
                <a:ea typeface="ＭＳ Ｐゴシック" pitchFamily="-110" charset="-128"/>
                <a:cs typeface="ＭＳ Ｐゴシック" pitchFamily="-110" charset="-128"/>
              </a:rPr>
              <a:t> sharing a common ancestor.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865370-7564-1844-BC12-7E692293A7B5}" type="slidenum">
              <a:rPr lang="en-US" sz="1200"/>
              <a:pPr eaLnBrk="1" hangingPunct="1"/>
              <a:t>33</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IQ 22. </a:t>
            </a:r>
            <a:r>
              <a:rPr lang="en-US" dirty="0">
                <a:latin typeface="Calibri" charset="0"/>
                <a:ea typeface="ＭＳ Ｐゴシック" charset="0"/>
                <a:cs typeface="ＭＳ Ｐゴシック" charset="0"/>
              </a:rPr>
              <a:t>Evolutionary tree based only on one ribosomal gene from many species. Each domain is indicated, with </a:t>
            </a:r>
            <a:r>
              <a:rPr lang="en-US" dirty="0" err="1">
                <a:latin typeface="Calibri" charset="0"/>
                <a:ea typeface="ＭＳ Ｐゴシック" charset="0"/>
                <a:cs typeface="ＭＳ Ｐゴシック" charset="0"/>
              </a:rPr>
              <a:t>Archaea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Eukarya</a:t>
            </a:r>
            <a:r>
              <a:rPr lang="en-US" dirty="0">
                <a:latin typeface="Calibri" charset="0"/>
                <a:ea typeface="ＭＳ Ｐゴシック" charset="0"/>
                <a:cs typeface="ＭＳ Ｐゴシック" charset="0"/>
              </a:rPr>
              <a:t> sharing a common ancestor.  </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8DBD5D-D5E1-6849-A630-AFDE2402A127}" type="slidenum">
              <a:rPr lang="en-US" sz="1200"/>
              <a:pPr eaLnBrk="1" hangingPunct="1"/>
              <a:t>34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6.2</a:t>
            </a:r>
            <a:r>
              <a:rPr lang="en-US" sz="1200" kern="1200" dirty="0" smtClean="0">
                <a:solidFill>
                  <a:schemeClr val="tx1"/>
                </a:solidFill>
                <a:effectLst/>
                <a:latin typeface="+mn-lt"/>
                <a:ea typeface="ＭＳ Ｐゴシック" pitchFamily="-110" charset="-128"/>
                <a:cs typeface="ＭＳ Ｐゴシック" pitchFamily="-110" charset="-128"/>
              </a:rPr>
              <a:t> Evolution and the four mechanisms of evolution. a) Depiction of evolution where circles represent individuals in a</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population with different alleles (colors). The frequency of alleles changes over time. b) Natural selection favors circles which are allowed to reproduce. c) Mutation is the appearance of a new allele through DNA change. d) Gene flow is the arrival of a new allele from a different population. e) Genetic drift is the arbitrary loss of an allele                          e)</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through a process not related to natural selection.</a:t>
            </a:r>
            <a:r>
              <a:rPr lang="en-US" dirty="0" smtClean="0">
                <a:effectLst/>
              </a:rPr>
              <a: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08118A-678E-A44B-ADB7-8AC69829BB97}"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UN 6.2 </a:t>
            </a:r>
            <a:r>
              <a:rPr lang="en-US" sz="1200" kern="1200" dirty="0" smtClean="0">
                <a:solidFill>
                  <a:schemeClr val="tx1"/>
                </a:solidFill>
                <a:effectLst/>
                <a:latin typeface="+mn-lt"/>
                <a:ea typeface="ＭＳ Ｐゴシック" pitchFamily="-110" charset="-128"/>
                <a:cs typeface="ＭＳ Ｐゴシック" pitchFamily="-110" charset="-128"/>
              </a:rPr>
              <a:t>Summary results from </a:t>
            </a:r>
            <a:r>
              <a:rPr lang="en-US" sz="1200" kern="1200" dirty="0" err="1" smtClean="0">
                <a:solidFill>
                  <a:schemeClr val="tx1"/>
                </a:solidFill>
                <a:effectLst/>
                <a:latin typeface="+mn-lt"/>
                <a:ea typeface="ＭＳ Ｐゴシック" pitchFamily="-110" charset="-128"/>
                <a:cs typeface="ＭＳ Ｐゴシック" pitchFamily="-110" charset="-128"/>
              </a:rPr>
              <a:t>BLASTing</a:t>
            </a:r>
            <a:r>
              <a:rPr lang="en-US" sz="1200" kern="1200" dirty="0" smtClean="0">
                <a:solidFill>
                  <a:schemeClr val="tx1"/>
                </a:solidFill>
                <a:effectLst/>
                <a:latin typeface="+mn-lt"/>
                <a:ea typeface="ＭＳ Ｐゴシック" pitchFamily="-110" charset="-128"/>
                <a:cs typeface="ＭＳ Ｐゴシック" pitchFamily="-110" charset="-128"/>
              </a:rPr>
              <a:t> human protein sequences against microbial sequences.</a:t>
            </a:r>
            <a:r>
              <a:rPr lang="en-US" dirty="0" smtClean="0">
                <a:effectLst/>
              </a:rPr>
              <a:t> </a:t>
            </a:r>
            <a:endParaRPr lang="en-US" dirty="0">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98B15E-C154-5541-8EEA-370851A55683}" type="slidenum">
              <a:rPr lang="en-US" sz="1200"/>
              <a:pPr eaLnBrk="1" hangingPunct="1"/>
              <a:t>35</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ＭＳ Ｐゴシック" pitchFamily="-110" charset="-128"/>
                <a:cs typeface="ＭＳ Ｐゴシック" pitchFamily="-110" charset="-128"/>
              </a:rPr>
              <a:t>Figure 6.22 </a:t>
            </a:r>
            <a:r>
              <a:rPr lang="en-US" sz="1200" kern="1200" dirty="0" smtClean="0">
                <a:solidFill>
                  <a:schemeClr val="tx1"/>
                </a:solidFill>
                <a:effectLst/>
                <a:latin typeface="+mn-lt"/>
                <a:ea typeface="ＭＳ Ｐゴシック" pitchFamily="-110" charset="-128"/>
                <a:cs typeface="ＭＳ Ｐゴシック" pitchFamily="-110" charset="-128"/>
              </a:rPr>
              <a:t>Non-tree based evolutionary relationships. Diagram illustrates how a primitive species a could diverge into two branches which merged genomes later to produce a third branch. Note the atypical branching structure with a diamond in the middle.</a:t>
            </a:r>
            <a:r>
              <a:rPr lang="en-US" dirty="0" smtClean="0">
                <a:effectLst/>
              </a:rPr>
              <a:t> </a:t>
            </a:r>
            <a:endParaRPr lang="en-US"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1F9B08-783D-944D-8D51-1A1CA7B37453}" type="slidenum">
              <a:rPr lang="en-US" sz="1200"/>
              <a:pPr eaLnBrk="1" hangingPunct="1"/>
              <a:t>36</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6.23</a:t>
            </a:r>
            <a:r>
              <a:rPr lang="en-US" sz="1200" b="0" kern="1200" dirty="0" smtClean="0">
                <a:solidFill>
                  <a:schemeClr val="tx1"/>
                </a:solidFill>
                <a:effectLst/>
                <a:latin typeface="+mn-lt"/>
                <a:ea typeface="ＭＳ Ｐゴシック" pitchFamily="-110" charset="-128"/>
                <a:cs typeface="ＭＳ Ｐゴシック" pitchFamily="-110" charset="-128"/>
              </a:rPr>
              <a:t> Origins of eukaryotes.</a:t>
            </a:r>
            <a:r>
              <a:rPr lang="en-US" sz="1200" b="1" kern="12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a) Diagram showing the evolutionary origins of genes that originated in </a:t>
            </a:r>
            <a:r>
              <a:rPr lang="en-US" sz="1200" kern="1200" dirty="0" err="1" smtClean="0">
                <a:solidFill>
                  <a:schemeClr val="tx1"/>
                </a:solidFill>
                <a:effectLst/>
                <a:latin typeface="+mn-lt"/>
                <a:ea typeface="ＭＳ Ｐゴシック" pitchFamily="-110" charset="-128"/>
                <a:cs typeface="ＭＳ Ｐゴシック" pitchFamily="-110" charset="-128"/>
              </a:rPr>
              <a:t>Archaea</a:t>
            </a:r>
            <a:r>
              <a:rPr lang="en-US" sz="1200" kern="1200" dirty="0" smtClean="0">
                <a:solidFill>
                  <a:schemeClr val="tx1"/>
                </a:solidFill>
                <a:effectLst/>
                <a:latin typeface="+mn-lt"/>
                <a:ea typeface="ＭＳ Ｐゴシック" pitchFamily="-110" charset="-128"/>
                <a:cs typeface="ＭＳ Ｐゴシック" pitchFamily="-110" charset="-128"/>
              </a:rPr>
              <a:t>, Eubacteria , or a mixture of both. (b) Ring of life diagram showing the intimate relationships between </a:t>
            </a:r>
            <a:r>
              <a:rPr lang="en-US" sz="1200" kern="1200" dirty="0" err="1" smtClean="0">
                <a:solidFill>
                  <a:schemeClr val="tx1"/>
                </a:solidFill>
                <a:effectLst/>
                <a:latin typeface="+mn-lt"/>
                <a:ea typeface="ＭＳ Ｐゴシック" pitchFamily="-110" charset="-128"/>
                <a:cs typeface="ＭＳ Ｐゴシック" pitchFamily="-110" charset="-128"/>
              </a:rPr>
              <a:t>Archaea</a:t>
            </a:r>
            <a:r>
              <a:rPr lang="en-US" sz="1200" kern="1200" dirty="0" smtClean="0">
                <a:solidFill>
                  <a:schemeClr val="tx1"/>
                </a:solidFill>
                <a:effectLst/>
                <a:latin typeface="+mn-lt"/>
                <a:ea typeface="ＭＳ Ｐゴシック" pitchFamily="-110" charset="-128"/>
                <a:cs typeface="ＭＳ Ｐゴシック" pitchFamily="-110" charset="-128"/>
              </a:rPr>
              <a:t> and Bacteria that fused genomes to produce Eukaryotes.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E0879A-9E1B-9145-AF0B-E33408213DF4}" type="slidenum">
              <a:rPr lang="en-US" sz="1200"/>
              <a:pPr eaLnBrk="1" hangingPunct="1"/>
              <a:t>37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ＭＳ Ｐゴシック" pitchFamily="-110" charset="-128"/>
                <a:cs typeface="ＭＳ Ｐゴシック" pitchFamily="-110" charset="-128"/>
              </a:rPr>
              <a:t>ELSI Figure 6.1</a:t>
            </a:r>
            <a:r>
              <a:rPr lang="en-US" sz="1200" kern="1200" dirty="0" smtClean="0">
                <a:solidFill>
                  <a:schemeClr val="tx1"/>
                </a:solidFill>
                <a:effectLst/>
                <a:latin typeface="+mn-lt"/>
                <a:ea typeface="ＭＳ Ｐゴシック" pitchFamily="-110" charset="-128"/>
                <a:cs typeface="ＭＳ Ｐゴシック" pitchFamily="-110" charset="-128"/>
              </a:rPr>
              <a:t> Nineteenth century political cartoon of Charles Darwin. The concept of descent from a common ancestor was not fully understood by Victorian England so Darwin was ridiculed as being a buffoon. </a:t>
            </a:r>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81CC33-9510-1743-B4C7-3A57559D7253}"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6.3</a:t>
            </a:r>
            <a:r>
              <a:rPr lang="en-US" sz="1200" kern="1200" dirty="0" smtClean="0">
                <a:solidFill>
                  <a:schemeClr val="tx1"/>
                </a:solidFill>
                <a:effectLst/>
                <a:latin typeface="+mn-lt"/>
                <a:ea typeface="ＭＳ Ｐゴシック" pitchFamily="-110" charset="-128"/>
                <a:cs typeface="ＭＳ Ｐゴシック" pitchFamily="-110" charset="-128"/>
              </a:rPr>
              <a:t> Building blocks of a muscle cell. Portions of several skeletal muscle cells are shown with proteins (P) forming the actin and myosin fibers, nucleic acids (N) inside the nucleus, carbohydrates (C) in the cytoplasm, and lipids (L) forming the plasma membranes.</a:t>
            </a:r>
            <a:r>
              <a:rPr lang="en-US" dirty="0" smtClean="0">
                <a:effectLst/>
              </a:rPr>
              <a:t> </a:t>
            </a:r>
            <a:endParaRPr lang="en-US" dirty="0">
              <a:latin typeface="Calibri"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B63196-D757-0249-AEF3-F16F5D93CF5E}"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6.4</a:t>
            </a:r>
            <a:r>
              <a:rPr lang="en-US" sz="1200" kern="1200" dirty="0" smtClean="0">
                <a:solidFill>
                  <a:schemeClr val="tx1"/>
                </a:solidFill>
                <a:effectLst/>
                <a:latin typeface="+mn-lt"/>
                <a:ea typeface="ＭＳ Ｐゴシック" pitchFamily="-110" charset="-128"/>
                <a:cs typeface="ＭＳ Ｐゴシック" pitchFamily="-110" charset="-128"/>
              </a:rPr>
              <a:t> Complex biological molecules that form the building blocks of life. a) Five amino acids connected by peptide bonds. b) Four nucleotides connected by </a:t>
            </a:r>
            <a:r>
              <a:rPr lang="en-US" sz="1200" kern="1200" dirty="0" err="1" smtClean="0">
                <a:solidFill>
                  <a:schemeClr val="tx1"/>
                </a:solidFill>
                <a:effectLst/>
                <a:latin typeface="+mn-lt"/>
                <a:ea typeface="ＭＳ Ｐゴシック" pitchFamily="-110" charset="-128"/>
                <a:cs typeface="ＭＳ Ｐゴシック" pitchFamily="-110" charset="-128"/>
              </a:rPr>
              <a:t>phosphodiester</a:t>
            </a:r>
            <a:r>
              <a:rPr lang="en-US" sz="1200" kern="1200" dirty="0" smtClean="0">
                <a:solidFill>
                  <a:schemeClr val="tx1"/>
                </a:solidFill>
                <a:effectLst/>
                <a:latin typeface="+mn-lt"/>
                <a:ea typeface="ＭＳ Ｐゴシック" pitchFamily="-110" charset="-128"/>
                <a:cs typeface="ＭＳ Ｐゴシック" pitchFamily="-110" charset="-128"/>
              </a:rPr>
              <a:t> bonds. c) The disaccharide lactose. d) A generic phospholipid drawn in chemical detail and as simplified icon.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80211A-9221-B147-9892-25023638B429}" type="slidenum">
              <a:rPr lang="en-US" sz="1200"/>
              <a:pPr eaLnBrk="1" hangingPunct="1"/>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6.5</a:t>
            </a:r>
            <a:r>
              <a:rPr lang="en-US" sz="1200" kern="1200" dirty="0" smtClean="0">
                <a:solidFill>
                  <a:schemeClr val="tx1"/>
                </a:solidFill>
                <a:effectLst/>
                <a:latin typeface="+mn-lt"/>
                <a:ea typeface="ＭＳ Ｐゴシック" pitchFamily="-110" charset="-128"/>
                <a:cs typeface="ＭＳ Ｐゴシック" pitchFamily="-110" charset="-128"/>
              </a:rPr>
              <a:t> Miller’s experiment to simulate primitive Earth. (a) Modified drawing from Miller showing the parts of his ancient world device.  (b) Thin layer chromatography results after running the primitive earth experiment for 1 week. Hand-written labels and circles by Miller. </a:t>
            </a:r>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9E1553-4BE0-9642-8381-749CF54F172B}"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1.19</a:t>
            </a:r>
            <a:r>
              <a:rPr lang="en-US">
                <a:latin typeface="Calibri" charset="0"/>
                <a:ea typeface="ＭＳ Ｐゴシック" charset="0"/>
                <a:cs typeface="ＭＳ Ｐゴシック" charset="0"/>
              </a:rPr>
              <a:t> Thin layer chromatography method. (a) Complex mixture of a sample is spotted on the line and then the entire sheet is dipped in solvent A. (b) Sample components migrate at different rates depending on their chemical structures. (c) The sheet is then rotated and dipped into a second solvent where (d) the components again migrate according to their chemical properties. TL marks the top left corner in panel (a) to help with orientation in panels c-d. </a:t>
            </a:r>
          </a:p>
          <a:p>
            <a:pPr eaLnBrk="1" hangingPunct="1"/>
            <a:r>
              <a:rPr lang="en-US">
                <a:latin typeface="Calibri" charset="0"/>
                <a:ea typeface="ＭＳ Ｐゴシック" charset="0"/>
                <a:cs typeface="ＭＳ Ｐゴシック" charset="0"/>
              </a:rPr>
              <a:t>Talking Points: Introduction to thin layer chromatography (TLC) method. </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F25F1B-FA83-5B4E-8EAE-6DEBF7C57C98}" type="slidenum">
              <a:rPr lang="en-US" sz="1200"/>
              <a:pPr eaLnBrk="1" hangingPunct="1"/>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6.6</a:t>
            </a:r>
            <a:r>
              <a:rPr lang="en-US" sz="1200" kern="1200" dirty="0" smtClean="0">
                <a:solidFill>
                  <a:schemeClr val="tx1"/>
                </a:solidFill>
                <a:effectLst/>
                <a:latin typeface="+mn-lt"/>
                <a:ea typeface="ＭＳ Ｐゴシック" pitchFamily="-110" charset="-128"/>
                <a:cs typeface="ＭＳ Ｐゴシック" pitchFamily="-110" charset="-128"/>
              </a:rPr>
              <a:t> Vesicles made of lipids similar to NASA’s experiments. Electron micrograph (a) and line drawing (b) of vesicles. Vesicles are spheres made of two lipid layers or bilayers; The center cavity of a vesicle is called its lumen.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D5B347-714F-D340-91F2-26560AA695A1}" type="slidenum">
              <a:rPr lang="en-US" sz="1200"/>
              <a:pPr eaLnBrk="1" hangingPunct="1"/>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E834F9-A17B-A74E-9BB2-957858BB7F50}"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B34FDE-8571-1A4E-96D1-41A9CC3B5356}" type="slidenum">
              <a:rPr lang="en-US"/>
              <a:pPr>
                <a:defRPr/>
              </a:pPr>
              <a:t>‹#›</a:t>
            </a:fld>
            <a:endParaRPr lang="en-US"/>
          </a:p>
        </p:txBody>
      </p:sp>
    </p:spTree>
    <p:extLst>
      <p:ext uri="{BB962C8B-B14F-4D97-AF65-F5344CB8AC3E}">
        <p14:creationId xmlns:p14="http://schemas.microsoft.com/office/powerpoint/2010/main" val="280945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E54DE8-E752-3D42-8EA8-FE9A663F7E7B}"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28BA7-7E89-9348-B8AF-615955E10278}" type="slidenum">
              <a:rPr lang="en-US"/>
              <a:pPr>
                <a:defRPr/>
              </a:pPr>
              <a:t>‹#›</a:t>
            </a:fld>
            <a:endParaRPr lang="en-US"/>
          </a:p>
        </p:txBody>
      </p:sp>
    </p:spTree>
    <p:extLst>
      <p:ext uri="{BB962C8B-B14F-4D97-AF65-F5344CB8AC3E}">
        <p14:creationId xmlns:p14="http://schemas.microsoft.com/office/powerpoint/2010/main" val="408368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808F5-6A9F-DE42-A637-0446A60D7044}"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AB7EB-6ABE-FB49-A042-B2E904AF654D}" type="slidenum">
              <a:rPr lang="en-US"/>
              <a:pPr>
                <a:defRPr/>
              </a:pPr>
              <a:t>‹#›</a:t>
            </a:fld>
            <a:endParaRPr lang="en-US"/>
          </a:p>
        </p:txBody>
      </p:sp>
    </p:spTree>
    <p:extLst>
      <p:ext uri="{BB962C8B-B14F-4D97-AF65-F5344CB8AC3E}">
        <p14:creationId xmlns:p14="http://schemas.microsoft.com/office/powerpoint/2010/main" val="412613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7FB45A-F29D-8541-9463-F559D066B0A3}"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8EEA1-01D6-3E41-9941-292986161A07}" type="slidenum">
              <a:rPr lang="en-US"/>
              <a:pPr>
                <a:defRPr/>
              </a:pPr>
              <a:t>‹#›</a:t>
            </a:fld>
            <a:endParaRPr lang="en-US"/>
          </a:p>
        </p:txBody>
      </p:sp>
    </p:spTree>
    <p:extLst>
      <p:ext uri="{BB962C8B-B14F-4D97-AF65-F5344CB8AC3E}">
        <p14:creationId xmlns:p14="http://schemas.microsoft.com/office/powerpoint/2010/main" val="427412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B2BB5A-BE48-C845-8C74-42957CDCF302}"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5E680-8220-0944-BE5D-B502CC8D4308}" type="slidenum">
              <a:rPr lang="en-US"/>
              <a:pPr>
                <a:defRPr/>
              </a:pPr>
              <a:t>‹#›</a:t>
            </a:fld>
            <a:endParaRPr lang="en-US"/>
          </a:p>
        </p:txBody>
      </p:sp>
    </p:spTree>
    <p:extLst>
      <p:ext uri="{BB962C8B-B14F-4D97-AF65-F5344CB8AC3E}">
        <p14:creationId xmlns:p14="http://schemas.microsoft.com/office/powerpoint/2010/main" val="289028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F6F912-4776-D94D-868C-E6CCA2BA5C0A}"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FF8F8-CCB5-5742-9F7E-1A9CBDCD9A32}" type="slidenum">
              <a:rPr lang="en-US"/>
              <a:pPr>
                <a:defRPr/>
              </a:pPr>
              <a:t>‹#›</a:t>
            </a:fld>
            <a:endParaRPr lang="en-US"/>
          </a:p>
        </p:txBody>
      </p:sp>
    </p:spTree>
    <p:extLst>
      <p:ext uri="{BB962C8B-B14F-4D97-AF65-F5344CB8AC3E}">
        <p14:creationId xmlns:p14="http://schemas.microsoft.com/office/powerpoint/2010/main" val="244869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5C4B0F-ACE8-304D-8BA9-6A83727FB4B4}" type="datetime1">
              <a:rPr lang="en-US"/>
              <a:pPr>
                <a:defRPr/>
              </a:pPr>
              <a:t>8/15/13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0D98AD-E04B-764E-AFA0-4AC6AA7A540B}" type="slidenum">
              <a:rPr lang="en-US"/>
              <a:pPr>
                <a:defRPr/>
              </a:pPr>
              <a:t>‹#›</a:t>
            </a:fld>
            <a:endParaRPr lang="en-US"/>
          </a:p>
        </p:txBody>
      </p:sp>
    </p:spTree>
    <p:extLst>
      <p:ext uri="{BB962C8B-B14F-4D97-AF65-F5344CB8AC3E}">
        <p14:creationId xmlns:p14="http://schemas.microsoft.com/office/powerpoint/2010/main" val="4459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B4F05F-B147-6147-AB83-1FC0489E7BDD}" type="datetime1">
              <a:rPr lang="en-US"/>
              <a:pPr>
                <a:defRPr/>
              </a:pPr>
              <a:t>8/15/13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F392C7-7187-784B-8689-626A0DDEA07B}" type="slidenum">
              <a:rPr lang="en-US"/>
              <a:pPr>
                <a:defRPr/>
              </a:pPr>
              <a:t>‹#›</a:t>
            </a:fld>
            <a:endParaRPr lang="en-US"/>
          </a:p>
        </p:txBody>
      </p:sp>
    </p:spTree>
    <p:extLst>
      <p:ext uri="{BB962C8B-B14F-4D97-AF65-F5344CB8AC3E}">
        <p14:creationId xmlns:p14="http://schemas.microsoft.com/office/powerpoint/2010/main" val="39203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0A3E7-AE7C-924E-9316-DCF86EF3F1C2}" type="datetime1">
              <a:rPr lang="en-US"/>
              <a:pPr>
                <a:defRPr/>
              </a:pPr>
              <a:t>8/15/13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A909DE-D45C-EF41-A54C-0711B85A2895}" type="slidenum">
              <a:rPr lang="en-US"/>
              <a:pPr>
                <a:defRPr/>
              </a:pPr>
              <a:t>‹#›</a:t>
            </a:fld>
            <a:endParaRPr lang="en-US"/>
          </a:p>
        </p:txBody>
      </p:sp>
    </p:spTree>
    <p:extLst>
      <p:ext uri="{BB962C8B-B14F-4D97-AF65-F5344CB8AC3E}">
        <p14:creationId xmlns:p14="http://schemas.microsoft.com/office/powerpoint/2010/main" val="17116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64D222-F68A-1647-8BC3-368906A8A67C}"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3EA6F1-7762-2C47-8458-6EF165F33140}" type="slidenum">
              <a:rPr lang="en-US"/>
              <a:pPr>
                <a:defRPr/>
              </a:pPr>
              <a:t>‹#›</a:t>
            </a:fld>
            <a:endParaRPr lang="en-US"/>
          </a:p>
        </p:txBody>
      </p:sp>
    </p:spTree>
    <p:extLst>
      <p:ext uri="{BB962C8B-B14F-4D97-AF65-F5344CB8AC3E}">
        <p14:creationId xmlns:p14="http://schemas.microsoft.com/office/powerpoint/2010/main" val="64351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1F1B4D-EC80-2D4D-B559-FF094DA34507}"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3FFA7-665B-A442-B826-8423E4AB596A}" type="slidenum">
              <a:rPr lang="en-US"/>
              <a:pPr>
                <a:defRPr/>
              </a:pPr>
              <a:t>‹#›</a:t>
            </a:fld>
            <a:endParaRPr lang="en-US"/>
          </a:p>
        </p:txBody>
      </p:sp>
    </p:spTree>
    <p:extLst>
      <p:ext uri="{BB962C8B-B14F-4D97-AF65-F5344CB8AC3E}">
        <p14:creationId xmlns:p14="http://schemas.microsoft.com/office/powerpoint/2010/main" val="321649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C3AB228-82F0-3949-85BC-62A9523CE42A}" type="datetime1">
              <a:rPr lang="en-US"/>
              <a:pPr>
                <a:defRPr/>
              </a:pPr>
              <a:t>8/15/13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275F906-95AF-AB4A-AE5B-5989EDD177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6:</a:t>
            </a:r>
          </a:p>
          <a:p>
            <a:pPr algn="ctr" eaLnBrk="1" hangingPunct="1"/>
            <a:r>
              <a:rPr lang="en-US" sz="3600">
                <a:latin typeface="Times New Roman" charset="0"/>
                <a:cs typeface="Times New Roman" charset="0"/>
              </a:rPr>
              <a:t>Evolution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928139" y="3532188"/>
            <a:ext cx="76449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latin typeface="Times New Roman"/>
                <a:cs typeface="Times New Roman"/>
              </a:rPr>
              <a:t>6.1 What is evolution? </a:t>
            </a:r>
          </a:p>
          <a:p>
            <a:r>
              <a:rPr lang="en-US" sz="2800" dirty="0" smtClean="0">
                <a:latin typeface="Times New Roman"/>
                <a:cs typeface="Times New Roman"/>
              </a:rPr>
              <a:t>6.2 </a:t>
            </a:r>
            <a:r>
              <a:rPr lang="en-US" sz="2800" dirty="0">
                <a:latin typeface="Times New Roman"/>
                <a:cs typeface="Times New Roman"/>
              </a:rPr>
              <a:t>Could abiotic molecules produce the first cells? </a:t>
            </a:r>
          </a:p>
        </p:txBody>
      </p:sp>
      <p:sp>
        <p:nvSpPr>
          <p:cNvPr id="14340"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smtClean="0">
                <a:latin typeface="Times New Roman" charset="0"/>
              </a:rPr>
              <a:t>Integrating </a:t>
            </a:r>
            <a:r>
              <a:rPr lang="en-US" sz="4800" i="1" dirty="0">
                <a:latin typeface="Times New Roman" charset="0"/>
              </a:rPr>
              <a:t>Concepts in Biology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icture 3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068388"/>
            <a:ext cx="5357813"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Thin Layer Chromatography</a:t>
            </a:r>
          </a:p>
        </p:txBody>
      </p:sp>
      <p:sp>
        <p:nvSpPr>
          <p:cNvPr id="60419" name="Title 3"/>
          <p:cNvSpPr>
            <a:spLocks noGrp="1"/>
          </p:cNvSpPr>
          <p:nvPr>
            <p:ph type="title" idx="4294967295"/>
          </p:nvPr>
        </p:nvSpPr>
        <p:spPr>
          <a:xfrm>
            <a:off x="0" y="6308725"/>
            <a:ext cx="1733550" cy="549275"/>
          </a:xfrm>
        </p:spPr>
        <p:txBody>
          <a:bodyPr/>
          <a:lstStyle/>
          <a:p>
            <a:pPr algn="l"/>
            <a:r>
              <a:rPr lang="en-US" sz="2400" dirty="0">
                <a:latin typeface="Times New Roman" charset="0"/>
                <a:ea typeface="ＭＳ Ｐゴシック" charset="0"/>
                <a:cs typeface="Times New Roman" charset="0"/>
              </a:rPr>
              <a:t>Fig. 1.19</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Lipid Vesicles</a:t>
            </a:r>
          </a:p>
        </p:txBody>
      </p:sp>
      <p:sp>
        <p:nvSpPr>
          <p:cNvPr id="72706"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6.6</a:t>
            </a:r>
            <a:endParaRPr lang="en-US" sz="2400" dirty="0">
              <a:latin typeface="Times New Roman" charset="0"/>
              <a:ea typeface="ＭＳ Ｐゴシック" charset="0"/>
              <a:cs typeface="Times New Roman" charset="0"/>
            </a:endParaRPr>
          </a:p>
        </p:txBody>
      </p:sp>
      <p:pic>
        <p:nvPicPr>
          <p:cNvPr id="72707" name="Picture 3" descr="Screen shot 2010-09-02 at 10.44.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58925"/>
            <a:ext cx="4500563"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Screen shot 2010-09-02 at 10.44.4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43075"/>
            <a:ext cx="5635625"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Ribozyme from Tetrahymena</a:t>
            </a:r>
          </a:p>
        </p:txBody>
      </p:sp>
      <p:sp>
        <p:nvSpPr>
          <p:cNvPr id="8704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6.7</a:t>
            </a:r>
            <a:endParaRPr lang="en-US" sz="2400" dirty="0">
              <a:latin typeface="Times New Roman" charset="0"/>
              <a:ea typeface="ＭＳ Ｐゴシック" charset="0"/>
              <a:cs typeface="Times New Roman" charset="0"/>
            </a:endParaRPr>
          </a:p>
        </p:txBody>
      </p:sp>
      <p:pic>
        <p:nvPicPr>
          <p:cNvPr id="87043" name="Picture 4" descr="hammerhead_Ribozy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876300"/>
            <a:ext cx="37719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378px-Tetrahymena_thermophi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88481" y="3375819"/>
            <a:ext cx="23828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Functional Ribozyme</a:t>
            </a:r>
          </a:p>
        </p:txBody>
      </p:sp>
      <p:sp>
        <p:nvSpPr>
          <p:cNvPr id="95234"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6.8</a:t>
            </a:r>
            <a:endParaRPr lang="en-US" sz="2400" dirty="0">
              <a:latin typeface="Times New Roman" charset="0"/>
              <a:ea typeface="ＭＳ Ｐゴシック" charset="0"/>
              <a:cs typeface="Times New Roman" charset="0"/>
            </a:endParaRPr>
          </a:p>
        </p:txBody>
      </p:sp>
      <p:pic>
        <p:nvPicPr>
          <p:cNvPr id="95235" name="Picture 4" descr="Fig6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798513"/>
            <a:ext cx="594677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Directed Evolution of Ribozyme</a:t>
            </a:r>
          </a:p>
        </p:txBody>
      </p:sp>
      <p:sp>
        <p:nvSpPr>
          <p:cNvPr id="113666"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6.9</a:t>
            </a:r>
            <a:endParaRPr lang="en-US" sz="2400" dirty="0">
              <a:latin typeface="Times New Roman" charset="0"/>
              <a:ea typeface="ＭＳ Ｐゴシック" charset="0"/>
              <a:cs typeface="Times New Roman" charset="0"/>
            </a:endParaRPr>
          </a:p>
        </p:txBody>
      </p:sp>
      <p:pic>
        <p:nvPicPr>
          <p:cNvPr id="2" name="Picture 1" descr="Screen Shot 2013-08-12 at 9.17.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 y="1152740"/>
            <a:ext cx="7467600" cy="51349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Self-splicing Ribozyme</a:t>
            </a:r>
          </a:p>
        </p:txBody>
      </p:sp>
      <p:sp>
        <p:nvSpPr>
          <p:cNvPr id="136194"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6.10</a:t>
            </a:r>
            <a:endParaRPr lang="en-US" sz="2400" dirty="0">
              <a:latin typeface="Times New Roman" charset="0"/>
              <a:ea typeface="ＭＳ Ｐゴシック" charset="0"/>
              <a:cs typeface="Times New Roman" charset="0"/>
            </a:endParaRPr>
          </a:p>
        </p:txBody>
      </p:sp>
      <p:pic>
        <p:nvPicPr>
          <p:cNvPr id="136195" name="Picture 4" descr="Fig6_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042988"/>
            <a:ext cx="28495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6:</a:t>
            </a:r>
          </a:p>
          <a:p>
            <a:pPr algn="ctr" eaLnBrk="1" hangingPunct="1"/>
            <a:r>
              <a:rPr lang="en-US" sz="3600">
                <a:latin typeface="Times New Roman" charset="0"/>
                <a:cs typeface="Times New Roman" charset="0"/>
              </a:rPr>
              <a:t>Evolution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latin typeface="Times New Roman"/>
                <a:cs typeface="Times New Roman"/>
              </a:rPr>
              <a:t>6.3 Can non-living objects compete and grow? </a:t>
            </a:r>
          </a:p>
        </p:txBody>
      </p:sp>
      <p:sp>
        <p:nvSpPr>
          <p:cNvPr id="14340"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smtClean="0">
                <a:latin typeface="Times New Roman" charset="0"/>
              </a:rPr>
              <a:t>Integrating </a:t>
            </a:r>
            <a:r>
              <a:rPr lang="en-US" sz="4800" i="1">
                <a:latin typeface="Times New Roman" charset="0"/>
              </a:rPr>
              <a:t>Concepts in Biology</a:t>
            </a:r>
          </a:p>
        </p:txBody>
      </p:sp>
    </p:spTree>
    <p:extLst>
      <p:ext uri="{BB962C8B-B14F-4D97-AF65-F5344CB8AC3E}">
        <p14:creationId xmlns:p14="http://schemas.microsoft.com/office/powerpoint/2010/main" val="1432378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Abiotic Vesicle Formation</a:t>
            </a:r>
          </a:p>
        </p:txBody>
      </p:sp>
      <p:sp>
        <p:nvSpPr>
          <p:cNvPr id="15362"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6.11</a:t>
            </a:r>
          </a:p>
        </p:txBody>
      </p:sp>
      <p:pic>
        <p:nvPicPr>
          <p:cNvPr id="15363" name="Picture 4" descr="myristol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88" y="803275"/>
            <a:ext cx="19431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Figure6_1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2174875"/>
            <a:ext cx="3657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Figure6_12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8" y="4972050"/>
            <a:ext cx="2857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igure6_12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988" y="4918075"/>
            <a:ext cx="24415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Screen shot 2010-09-02 at 10.50.03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2538" y="2492375"/>
            <a:ext cx="3073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48671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p:nvPr>
        </p:nvSpPr>
        <p:spPr>
          <a:xfrm>
            <a:off x="0" y="6383633"/>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6.12</a:t>
            </a:r>
          </a:p>
        </p:txBody>
      </p:sp>
      <p:sp>
        <p:nvSpPr>
          <p:cNvPr id="5427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Are Abiotic Vesicles Empty?</a:t>
            </a:r>
            <a:endParaRPr lang="en-US" sz="4800" baseline="30000">
              <a:latin typeface="Times New Roman" charset="0"/>
            </a:endParaRPr>
          </a:p>
        </p:txBody>
      </p:sp>
      <p:pic>
        <p:nvPicPr>
          <p:cNvPr id="54275" name="Picture 4" descr="Figure6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8989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653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pic>
        <p:nvPicPr>
          <p:cNvPr id="66563" name="Picture 2" descr="Figure6_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917575"/>
            <a:ext cx="33147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descr="Figure6_1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8" y="4692650"/>
            <a:ext cx="38242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Figure6_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2949575"/>
            <a:ext cx="33147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695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a:xfrm>
            <a:off x="0" y="6394450"/>
            <a:ext cx="2473325" cy="463550"/>
          </a:xfrm>
        </p:spPr>
        <p:txBody>
          <a:bodyPr/>
          <a:lstStyle/>
          <a:p>
            <a:pPr algn="l"/>
            <a:r>
              <a:rPr lang="en-US" sz="2400">
                <a:latin typeface="Times New Roman" charset="0"/>
                <a:ea typeface="ＭＳ Ｐゴシック" charset="0"/>
                <a:cs typeface="Times New Roman" charset="0"/>
              </a:rPr>
              <a:t>Opening Figure</a:t>
            </a:r>
          </a:p>
        </p:txBody>
      </p:sp>
      <p:pic>
        <p:nvPicPr>
          <p:cNvPr id="15362" name="Picture 5" descr="origi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846263"/>
            <a:ext cx="3757613"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Stromatol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188" y="1846263"/>
            <a:ext cx="433387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Fossil Evidence of Early Life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title"/>
          </p:nvPr>
        </p:nvSpPr>
        <p:spPr>
          <a:xfrm>
            <a:off x="0" y="6413168"/>
            <a:ext cx="1992313" cy="385762"/>
          </a:xfrm>
        </p:spPr>
        <p:txBody>
          <a:bodyPr/>
          <a:lstStyle/>
          <a:p>
            <a:pPr algn="l"/>
            <a:r>
              <a:rPr lang="en-US" sz="2400" dirty="0">
                <a:latin typeface="Times New Roman" charset="0"/>
                <a:ea typeface="ＭＳ Ｐゴシック" charset="0"/>
                <a:cs typeface="Times New Roman" charset="0"/>
              </a:rPr>
              <a:t>IQ #</a:t>
            </a:r>
            <a:r>
              <a:rPr lang="en-US" sz="2400" dirty="0" smtClean="0">
                <a:latin typeface="Times New Roman" charset="0"/>
                <a:ea typeface="ＭＳ Ｐゴシック" charset="0"/>
                <a:cs typeface="Times New Roman" charset="0"/>
              </a:rPr>
              <a:t>13</a:t>
            </a:r>
            <a:endParaRPr lang="en-US" sz="2400" dirty="0">
              <a:latin typeface="Times New Roman" charset="0"/>
              <a:ea typeface="ＭＳ Ｐゴシック" charset="0"/>
              <a:cs typeface="Times New Roman" charset="0"/>
            </a:endParaRPr>
          </a:p>
        </p:txBody>
      </p:sp>
      <p:sp>
        <p:nvSpPr>
          <p:cNvPr id="10137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pic>
        <p:nvPicPr>
          <p:cNvPr id="101380" name="Picture 2" descr="Figure6_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369" y="4310569"/>
            <a:ext cx="4227182" cy="23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3-08-12 at 9.25.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2266"/>
            <a:ext cx="9144000" cy="2991556"/>
          </a:xfrm>
          <a:prstGeom prst="rect">
            <a:avLst/>
          </a:prstGeom>
        </p:spPr>
      </p:pic>
    </p:spTree>
    <p:extLst>
      <p:ext uri="{BB962C8B-B14F-4D97-AF65-F5344CB8AC3E}">
        <p14:creationId xmlns:p14="http://schemas.microsoft.com/office/powerpoint/2010/main" val="24496887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5"/>
          <p:cNvSpPr>
            <a:spLocks noGrp="1"/>
          </p:cNvSpPr>
          <p:nvPr>
            <p:ph type="title"/>
          </p:nvPr>
        </p:nvSpPr>
        <p:spPr>
          <a:xfrm>
            <a:off x="0" y="6403323"/>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6.14</a:t>
            </a:r>
          </a:p>
        </p:txBody>
      </p:sp>
      <p:sp>
        <p:nvSpPr>
          <p:cNvPr id="10957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Abiotic Competition for Lipids</a:t>
            </a:r>
            <a:endParaRPr lang="en-US" sz="4800" baseline="30000">
              <a:latin typeface="Times New Roman" charset="0"/>
            </a:endParaRPr>
          </a:p>
        </p:txBody>
      </p:sp>
      <p:pic>
        <p:nvPicPr>
          <p:cNvPr id="109571" name="Picture 2" descr="Figure6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231900"/>
            <a:ext cx="6716713"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614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p:cNvSpPr>
            <a:spLocks noGrp="1"/>
          </p:cNvSpPr>
          <p:nvPr>
            <p:ph type="title"/>
          </p:nvPr>
        </p:nvSpPr>
        <p:spPr>
          <a:xfrm>
            <a:off x="0" y="6413168"/>
            <a:ext cx="1992313" cy="385762"/>
          </a:xfrm>
        </p:spPr>
        <p:txBody>
          <a:bodyPr/>
          <a:lstStyle/>
          <a:p>
            <a:pPr algn="l"/>
            <a:r>
              <a:rPr lang="en-US" sz="2400" dirty="0" smtClean="0">
                <a:latin typeface="Times New Roman" charset="0"/>
                <a:ea typeface="ＭＳ Ｐゴシック" charset="0"/>
                <a:cs typeface="Times New Roman" charset="0"/>
              </a:rPr>
              <a:t>Fig. 6.15</a:t>
            </a:r>
            <a:endParaRPr lang="en-US" sz="2400" dirty="0">
              <a:latin typeface="Times New Roman" charset="0"/>
              <a:ea typeface="ＭＳ Ｐゴシック" charset="0"/>
              <a:cs typeface="Times New Roman" charset="0"/>
            </a:endParaRPr>
          </a:p>
        </p:txBody>
      </p:sp>
      <p:sp>
        <p:nvSpPr>
          <p:cNvPr id="123906"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Induces Vesicle Growth</a:t>
            </a:r>
            <a:endParaRPr lang="en-US" sz="4800" baseline="30000">
              <a:latin typeface="Times New Roman" charset="0"/>
            </a:endParaRPr>
          </a:p>
        </p:txBody>
      </p:sp>
      <p:grpSp>
        <p:nvGrpSpPr>
          <p:cNvPr id="123907" name="Group 2"/>
          <p:cNvGrpSpPr>
            <a:grpSpLocks/>
          </p:cNvGrpSpPr>
          <p:nvPr/>
        </p:nvGrpSpPr>
        <p:grpSpPr bwMode="auto">
          <a:xfrm>
            <a:off x="1216025" y="1344613"/>
            <a:ext cx="6629400" cy="2709862"/>
            <a:chOff x="801" y="1536"/>
            <a:chExt cx="10440" cy="4269"/>
          </a:xfrm>
        </p:grpSpPr>
        <p:pic>
          <p:nvPicPr>
            <p:cNvPr id="123908" name="Picture 3" descr="FR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 y="1624"/>
              <a:ext cx="10440" cy="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Rectangle 4"/>
            <p:cNvSpPr>
              <a:spLocks noChangeArrowheads="1"/>
            </p:cNvSpPr>
            <p:nvPr/>
          </p:nvSpPr>
          <p:spPr bwMode="auto">
            <a:xfrm>
              <a:off x="1200" y="1536"/>
              <a:ext cx="5376" cy="50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Tree>
    <p:extLst>
      <p:ext uri="{BB962C8B-B14F-4D97-AF65-F5344CB8AC3E}">
        <p14:creationId xmlns:p14="http://schemas.microsoft.com/office/powerpoint/2010/main" val="1356075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5"/>
          <p:cNvSpPr>
            <a:spLocks noGrp="1"/>
          </p:cNvSpPr>
          <p:nvPr>
            <p:ph type="title"/>
          </p:nvPr>
        </p:nvSpPr>
        <p:spPr>
          <a:xfrm>
            <a:off x="0" y="6472238"/>
            <a:ext cx="1992313" cy="385762"/>
          </a:xfrm>
        </p:spPr>
        <p:txBody>
          <a:bodyPr/>
          <a:lstStyle/>
          <a:p>
            <a:pPr algn="l"/>
            <a:r>
              <a:rPr lang="en-US" sz="2400">
                <a:latin typeface="Times New Roman" charset="0"/>
                <a:ea typeface="ＭＳ Ｐゴシック" charset="0"/>
                <a:cs typeface="Times New Roman" charset="0"/>
              </a:rPr>
              <a:t>BME 6.4</a:t>
            </a:r>
          </a:p>
        </p:txBody>
      </p:sp>
      <p:sp>
        <p:nvSpPr>
          <p:cNvPr id="134146"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BME </a:t>
            </a:r>
            <a:r>
              <a:rPr lang="en-US" sz="4800" dirty="0" smtClean="0">
                <a:latin typeface="Times New Roman" charset="0"/>
              </a:rPr>
              <a:t>6.2</a:t>
            </a:r>
            <a:endParaRPr lang="en-US" sz="4800" baseline="30000" dirty="0">
              <a:latin typeface="Times New Roman" charset="0"/>
            </a:endParaRPr>
          </a:p>
        </p:txBody>
      </p:sp>
      <p:sp>
        <p:nvSpPr>
          <p:cNvPr id="134147" name="TextBox 6"/>
          <p:cNvSpPr txBox="1">
            <a:spLocks noChangeArrowheads="1"/>
          </p:cNvSpPr>
          <p:nvPr/>
        </p:nvSpPr>
        <p:spPr bwMode="auto">
          <a:xfrm>
            <a:off x="2787650" y="1868488"/>
            <a:ext cx="3062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latin typeface="Times" charset="0"/>
                <a:cs typeface="Times" charset="0"/>
              </a:rPr>
              <a:t>y = a</a:t>
            </a:r>
            <a:r>
              <a:rPr lang="en-US" sz="4800" i="1">
                <a:latin typeface="Times" charset="0"/>
                <a:cs typeface="Times" charset="0"/>
              </a:rPr>
              <a:t>e</a:t>
            </a:r>
            <a:r>
              <a:rPr lang="en-US" sz="4800" baseline="30000">
                <a:latin typeface="Times" charset="0"/>
                <a:cs typeface="Times" charset="0"/>
              </a:rPr>
              <a:t>-kt </a:t>
            </a:r>
            <a:r>
              <a:rPr lang="en-US" sz="4800">
                <a:latin typeface="Times" charset="0"/>
                <a:cs typeface="Times" charset="0"/>
              </a:rPr>
              <a:t>+ b </a:t>
            </a:r>
          </a:p>
        </p:txBody>
      </p:sp>
      <p:grpSp>
        <p:nvGrpSpPr>
          <p:cNvPr id="134148" name="Group 2"/>
          <p:cNvGrpSpPr>
            <a:grpSpLocks/>
          </p:cNvGrpSpPr>
          <p:nvPr/>
        </p:nvGrpSpPr>
        <p:grpSpPr bwMode="auto">
          <a:xfrm>
            <a:off x="1216025" y="3184525"/>
            <a:ext cx="6629400" cy="2709863"/>
            <a:chOff x="801" y="1536"/>
            <a:chExt cx="10440" cy="4269"/>
          </a:xfrm>
        </p:grpSpPr>
        <p:pic>
          <p:nvPicPr>
            <p:cNvPr id="134149" name="Picture 3" descr="FR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 y="1624"/>
              <a:ext cx="10440" cy="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Rectangle 4"/>
            <p:cNvSpPr>
              <a:spLocks noChangeArrowheads="1"/>
            </p:cNvSpPr>
            <p:nvPr/>
          </p:nvSpPr>
          <p:spPr bwMode="auto">
            <a:xfrm>
              <a:off x="1200" y="1536"/>
              <a:ext cx="5376" cy="50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Tree>
    <p:extLst>
      <p:ext uri="{BB962C8B-B14F-4D97-AF65-F5344CB8AC3E}">
        <p14:creationId xmlns:p14="http://schemas.microsoft.com/office/powerpoint/2010/main" val="24441842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5"/>
          <p:cNvSpPr>
            <a:spLocks noGrp="1"/>
          </p:cNvSpPr>
          <p:nvPr>
            <p:ph type="title"/>
          </p:nvPr>
        </p:nvSpPr>
        <p:spPr>
          <a:xfrm>
            <a:off x="0" y="6472238"/>
            <a:ext cx="1992313" cy="385762"/>
          </a:xfrm>
        </p:spPr>
        <p:txBody>
          <a:bodyPr/>
          <a:lstStyle/>
          <a:p>
            <a:pPr algn="l"/>
            <a:r>
              <a:rPr lang="en-US" sz="2400" dirty="0">
                <a:latin typeface="Times New Roman" charset="0"/>
                <a:ea typeface="ＭＳ Ｐゴシック" charset="0"/>
                <a:cs typeface="Times New Roman" charset="0"/>
              </a:rPr>
              <a:t>BME </a:t>
            </a:r>
            <a:r>
              <a:rPr lang="en-US" sz="2400" dirty="0" smtClean="0">
                <a:latin typeface="Times New Roman" charset="0"/>
                <a:ea typeface="ＭＳ Ｐゴシック" charset="0"/>
                <a:cs typeface="Times New Roman" charset="0"/>
              </a:rPr>
              <a:t>6.2</a:t>
            </a:r>
            <a:endParaRPr lang="en-US" sz="2400" dirty="0">
              <a:latin typeface="Times New Roman" charset="0"/>
              <a:ea typeface="ＭＳ Ｐゴシック" charset="0"/>
              <a:cs typeface="Times New Roman" charset="0"/>
            </a:endParaRPr>
          </a:p>
        </p:txBody>
      </p:sp>
      <p:sp>
        <p:nvSpPr>
          <p:cNvPr id="136194" name="TextBox 6"/>
          <p:cNvSpPr txBox="1">
            <a:spLocks noChangeArrowheads="1"/>
          </p:cNvSpPr>
          <p:nvPr/>
        </p:nvSpPr>
        <p:spPr bwMode="auto">
          <a:xfrm>
            <a:off x="2787650" y="1868488"/>
            <a:ext cx="3062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latin typeface="Times" charset="0"/>
                <a:cs typeface="Times" charset="0"/>
              </a:rPr>
              <a:t>y = a</a:t>
            </a:r>
            <a:r>
              <a:rPr lang="en-US" sz="4800" i="1">
                <a:latin typeface="Times" charset="0"/>
                <a:cs typeface="Times" charset="0"/>
              </a:rPr>
              <a:t>e</a:t>
            </a:r>
            <a:r>
              <a:rPr lang="en-US" sz="4800" baseline="30000">
                <a:latin typeface="Times" charset="0"/>
                <a:cs typeface="Times" charset="0"/>
              </a:rPr>
              <a:t>-kt </a:t>
            </a:r>
            <a:r>
              <a:rPr lang="en-US" sz="4800">
                <a:latin typeface="Times" charset="0"/>
                <a:cs typeface="Times" charset="0"/>
              </a:rPr>
              <a:t>+ b </a:t>
            </a:r>
          </a:p>
        </p:txBody>
      </p:sp>
      <p:sp>
        <p:nvSpPr>
          <p:cNvPr id="136195" name="TextBox 7"/>
          <p:cNvSpPr txBox="1">
            <a:spLocks noChangeArrowheads="1"/>
          </p:cNvSpPr>
          <p:nvPr/>
        </p:nvSpPr>
        <p:spPr bwMode="auto">
          <a:xfrm>
            <a:off x="1679575" y="3162300"/>
            <a:ext cx="627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i="1">
                <a:latin typeface="Times" charset="0"/>
                <a:cs typeface="Times" charset="0"/>
              </a:rPr>
              <a:t>a</a:t>
            </a:r>
            <a:r>
              <a:rPr lang="en-US" sz="3600">
                <a:latin typeface="Times" charset="0"/>
                <a:cs typeface="Times" charset="0"/>
              </a:rPr>
              <a:t> = 0 is flat; = 1 is fast drop</a:t>
            </a:r>
          </a:p>
          <a:p>
            <a:pPr eaLnBrk="1" hangingPunct="1"/>
            <a:endParaRPr lang="en-US" sz="3600">
              <a:latin typeface="Times" charset="0"/>
              <a:cs typeface="Times" charset="0"/>
            </a:endParaRPr>
          </a:p>
          <a:p>
            <a:pPr eaLnBrk="1" hangingPunct="1"/>
            <a:r>
              <a:rPr lang="en-US" sz="3600" i="1">
                <a:latin typeface="Times" charset="0"/>
                <a:cs typeface="Times" charset="0"/>
              </a:rPr>
              <a:t>b</a:t>
            </a:r>
            <a:r>
              <a:rPr lang="en-US" sz="3600">
                <a:latin typeface="Times" charset="0"/>
                <a:cs typeface="Times" charset="0"/>
              </a:rPr>
              <a:t> = 0 shifts down; = 1 shifts up</a:t>
            </a:r>
          </a:p>
          <a:p>
            <a:pPr eaLnBrk="1" hangingPunct="1"/>
            <a:endParaRPr lang="en-US" sz="3600">
              <a:latin typeface="Times" charset="0"/>
              <a:cs typeface="Times" charset="0"/>
            </a:endParaRPr>
          </a:p>
          <a:p>
            <a:pPr eaLnBrk="1" hangingPunct="1"/>
            <a:r>
              <a:rPr lang="en-US" sz="3600" i="1">
                <a:latin typeface="Times" charset="0"/>
                <a:cs typeface="Times" charset="0"/>
              </a:rPr>
              <a:t>k</a:t>
            </a:r>
            <a:r>
              <a:rPr lang="en-US" sz="3600">
                <a:latin typeface="Times" charset="0"/>
                <a:cs typeface="Times" charset="0"/>
              </a:rPr>
              <a:t> = 0 is flat; = 5 is fast drop</a:t>
            </a:r>
          </a:p>
          <a:p>
            <a:pPr eaLnBrk="1" hangingPunct="1"/>
            <a:r>
              <a:rPr lang="en-US" sz="3600" i="1">
                <a:latin typeface="Times" charset="0"/>
                <a:cs typeface="Times" charset="0"/>
              </a:rPr>
              <a:t>k</a:t>
            </a:r>
            <a:r>
              <a:rPr lang="en-US" sz="3600">
                <a:latin typeface="Times" charset="0"/>
                <a:cs typeface="Times" charset="0"/>
              </a:rPr>
              <a:t> is rate of change in vesicle size</a:t>
            </a:r>
          </a:p>
        </p:txBody>
      </p:sp>
      <p:grpSp>
        <p:nvGrpSpPr>
          <p:cNvPr id="136196" name="Group 2"/>
          <p:cNvGrpSpPr>
            <a:grpSpLocks/>
          </p:cNvGrpSpPr>
          <p:nvPr/>
        </p:nvGrpSpPr>
        <p:grpSpPr bwMode="auto">
          <a:xfrm>
            <a:off x="382588" y="615950"/>
            <a:ext cx="3219450" cy="1252538"/>
            <a:chOff x="801" y="1536"/>
            <a:chExt cx="10440" cy="4269"/>
          </a:xfrm>
        </p:grpSpPr>
        <p:pic>
          <p:nvPicPr>
            <p:cNvPr id="136199" name="Picture 3" descr="FR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 y="1624"/>
              <a:ext cx="10440" cy="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0" name="Rectangle 4"/>
            <p:cNvSpPr>
              <a:spLocks noChangeArrowheads="1"/>
            </p:cNvSpPr>
            <p:nvPr/>
          </p:nvSpPr>
          <p:spPr bwMode="auto">
            <a:xfrm>
              <a:off x="1200" y="1536"/>
              <a:ext cx="5376" cy="50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
        <p:nvSpPr>
          <p:cNvPr id="14" name="Rectangle 13"/>
          <p:cNvSpPr/>
          <p:nvPr/>
        </p:nvSpPr>
        <p:spPr>
          <a:xfrm>
            <a:off x="2057400" y="609600"/>
            <a:ext cx="16764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19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BME </a:t>
            </a:r>
            <a:r>
              <a:rPr lang="en-US" sz="4800" dirty="0" smtClean="0">
                <a:latin typeface="Times New Roman" charset="0"/>
              </a:rPr>
              <a:t>6.2</a:t>
            </a:r>
            <a:endParaRPr lang="en-US" sz="4800" baseline="30000" dirty="0">
              <a:latin typeface="Times New Roman" charset="0"/>
            </a:endParaRPr>
          </a:p>
        </p:txBody>
      </p:sp>
    </p:spTree>
    <p:extLst>
      <p:ext uri="{BB962C8B-B14F-4D97-AF65-F5344CB8AC3E}">
        <p14:creationId xmlns:p14="http://schemas.microsoft.com/office/powerpoint/2010/main" val="42497245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6:</a:t>
            </a:r>
          </a:p>
          <a:p>
            <a:pPr algn="ctr" eaLnBrk="1" hangingPunct="1"/>
            <a:r>
              <a:rPr lang="en-US" sz="3600">
                <a:latin typeface="Times New Roman" charset="0"/>
                <a:cs typeface="Times New Roman" charset="0"/>
              </a:rPr>
              <a:t>Evolution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408215" y="3532188"/>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latin typeface="Times New Roman"/>
                <a:cs typeface="Times New Roman"/>
              </a:rPr>
              <a:t>6.4 Can non-living objects harvest and store energy</a:t>
            </a:r>
            <a:r>
              <a:rPr lang="en-US" sz="2800" dirty="0" smtClean="0">
                <a:latin typeface="Times New Roman"/>
                <a:cs typeface="Times New Roman"/>
              </a:rPr>
              <a:t>?</a:t>
            </a:r>
          </a:p>
          <a:p>
            <a:r>
              <a:rPr lang="en-US" sz="2800" dirty="0">
                <a:latin typeface="Times New Roman"/>
                <a:cs typeface="Times New Roman"/>
              </a:rPr>
              <a:t>6.5 How did the first nucleus come into being? </a:t>
            </a:r>
          </a:p>
        </p:txBody>
      </p:sp>
      <p:sp>
        <p:nvSpPr>
          <p:cNvPr id="14340"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smtClean="0">
                <a:latin typeface="Times New Roman" charset="0"/>
              </a:rPr>
              <a:t>Integrating </a:t>
            </a:r>
            <a:r>
              <a:rPr lang="en-US" sz="4800" i="1" dirty="0">
                <a:latin typeface="Times New Roman" charset="0"/>
              </a:rPr>
              <a:t>Concepts in Biology</a:t>
            </a:r>
          </a:p>
        </p:txBody>
      </p:sp>
    </p:spTree>
    <p:extLst>
      <p:ext uri="{BB962C8B-B14F-4D97-AF65-F5344CB8AC3E}">
        <p14:creationId xmlns:p14="http://schemas.microsoft.com/office/powerpoint/2010/main" val="3372869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0" y="6390599"/>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6.16</a:t>
            </a:r>
          </a:p>
        </p:txBody>
      </p:sp>
      <p:sp>
        <p:nvSpPr>
          <p:cNvPr id="1536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Model of pH Gradient Production</a:t>
            </a:r>
            <a:endParaRPr lang="en-US" sz="4800" baseline="30000">
              <a:latin typeface="Times New Roman" charset="0"/>
            </a:endParaRPr>
          </a:p>
        </p:txBody>
      </p:sp>
      <p:pic>
        <p:nvPicPr>
          <p:cNvPr id="10" name="Picture 9" descr="Description: Description: Screen shot 2011-06-14 at 3"/>
          <p:cNvPicPr/>
          <p:nvPr/>
        </p:nvPicPr>
        <p:blipFill>
          <a:blip r:embed="rId3">
            <a:extLst>
              <a:ext uri="{28A0092B-C50C-407E-A947-70E740481C1C}">
                <a14:useLocalDpi xmlns:a14="http://schemas.microsoft.com/office/drawing/2010/main" val="0"/>
              </a:ext>
            </a:extLst>
          </a:blip>
          <a:srcRect/>
          <a:stretch>
            <a:fillRect/>
          </a:stretch>
        </p:blipFill>
        <p:spPr bwMode="auto">
          <a:xfrm>
            <a:off x="2110242" y="842963"/>
            <a:ext cx="4916714" cy="5252358"/>
          </a:xfrm>
          <a:prstGeom prst="rect">
            <a:avLst/>
          </a:prstGeom>
          <a:noFill/>
          <a:ln>
            <a:noFill/>
          </a:ln>
        </p:spPr>
      </p:pic>
    </p:spTree>
    <p:extLst>
      <p:ext uri="{BB962C8B-B14F-4D97-AF65-F5344CB8AC3E}">
        <p14:creationId xmlns:p14="http://schemas.microsoft.com/office/powerpoint/2010/main" val="11472378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a:xfrm>
            <a:off x="0" y="6408741"/>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6.17</a:t>
            </a:r>
          </a:p>
        </p:txBody>
      </p:sp>
      <p:sp>
        <p:nvSpPr>
          <p:cNvPr id="2765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Vesicle Accumulates H</a:t>
            </a:r>
            <a:r>
              <a:rPr lang="en-US" sz="4800" baseline="30000">
                <a:latin typeface="Times New Roman" charset="0"/>
              </a:rPr>
              <a:t>+</a:t>
            </a:r>
            <a:r>
              <a:rPr lang="en-US" sz="4800">
                <a:latin typeface="Times New Roman" charset="0"/>
              </a:rPr>
              <a:t> Ions</a:t>
            </a:r>
            <a:endParaRPr lang="en-US" sz="4800" baseline="30000">
              <a:latin typeface="Times New Roman" charset="0"/>
            </a:endParaRPr>
          </a:p>
        </p:txBody>
      </p:sp>
      <p:pic>
        <p:nvPicPr>
          <p:cNvPr id="27651" name="Picture 2" descr="Lipid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1252538"/>
            <a:ext cx="3103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3"/>
          <p:cNvGrpSpPr>
            <a:grpSpLocks/>
          </p:cNvGrpSpPr>
          <p:nvPr/>
        </p:nvGrpSpPr>
        <p:grpSpPr bwMode="auto">
          <a:xfrm>
            <a:off x="1184275" y="1152525"/>
            <a:ext cx="3813175" cy="2657475"/>
            <a:chOff x="777" y="2368"/>
            <a:chExt cx="6006" cy="4184"/>
          </a:xfrm>
        </p:grpSpPr>
        <p:pic>
          <p:nvPicPr>
            <p:cNvPr id="27653" name="Picture 4" descr="p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 y="2547"/>
              <a:ext cx="5220" cy="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ChangeArrowheads="1"/>
            </p:cNvSpPr>
            <p:nvPr/>
          </p:nvSpPr>
          <p:spPr bwMode="auto">
            <a:xfrm>
              <a:off x="6456" y="2436"/>
              <a:ext cx="327" cy="60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27655" name="Rectangle 6"/>
            <p:cNvSpPr>
              <a:spLocks noChangeArrowheads="1"/>
            </p:cNvSpPr>
            <p:nvPr/>
          </p:nvSpPr>
          <p:spPr bwMode="auto">
            <a:xfrm>
              <a:off x="6417" y="5944"/>
              <a:ext cx="327" cy="60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27656" name="Rectangle 7"/>
            <p:cNvSpPr>
              <a:spLocks noChangeArrowheads="1"/>
            </p:cNvSpPr>
            <p:nvPr/>
          </p:nvSpPr>
          <p:spPr bwMode="auto">
            <a:xfrm>
              <a:off x="777" y="2368"/>
              <a:ext cx="327" cy="60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
        <p:nvSpPr>
          <p:cNvPr id="2" name="TextBox 1"/>
          <p:cNvSpPr txBox="1"/>
          <p:nvPr/>
        </p:nvSpPr>
        <p:spPr>
          <a:xfrm>
            <a:off x="644071" y="1169365"/>
            <a:ext cx="389913"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4522573" y="3409496"/>
            <a:ext cx="376951" cy="369332"/>
          </a:xfrm>
          <a:prstGeom prst="rect">
            <a:avLst/>
          </a:prstGeom>
          <a:noFill/>
        </p:spPr>
        <p:txBody>
          <a:bodyPr wrap="none" rtlCol="0">
            <a:spAutoFit/>
          </a:bodyPr>
          <a:lstStyle/>
          <a:p>
            <a:r>
              <a:rPr lang="en-US" dirty="0"/>
              <a:t>c</a:t>
            </a:r>
            <a:r>
              <a:rPr lang="en-US" dirty="0" smtClean="0"/>
              <a:t>)</a:t>
            </a:r>
            <a:endParaRPr lang="en-US" dirty="0"/>
          </a:p>
        </p:txBody>
      </p:sp>
      <p:sp>
        <p:nvSpPr>
          <p:cNvPr id="12" name="TextBox 11"/>
          <p:cNvSpPr txBox="1"/>
          <p:nvPr/>
        </p:nvSpPr>
        <p:spPr>
          <a:xfrm>
            <a:off x="4522573" y="1223623"/>
            <a:ext cx="389913" cy="369332"/>
          </a:xfrm>
          <a:prstGeom prst="rect">
            <a:avLst/>
          </a:prstGeom>
          <a:solidFill>
            <a:srgbClr val="FFFFFF"/>
          </a:solid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7170398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916215" y="2352903"/>
            <a:ext cx="7320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latin typeface="Times New Roman"/>
                <a:cs typeface="Times New Roman"/>
              </a:rPr>
              <a:t>6.5 </a:t>
            </a:r>
            <a:r>
              <a:rPr lang="en-US" sz="2800" dirty="0">
                <a:latin typeface="Times New Roman"/>
                <a:cs typeface="Times New Roman"/>
              </a:rPr>
              <a:t>How did the first nucleus come into being? </a:t>
            </a:r>
          </a:p>
        </p:txBody>
      </p:sp>
    </p:spTree>
    <p:extLst>
      <p:ext uri="{BB962C8B-B14F-4D97-AF65-F5344CB8AC3E}">
        <p14:creationId xmlns:p14="http://schemas.microsoft.com/office/powerpoint/2010/main" val="10131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a:xfrm>
            <a:off x="0" y="6417812"/>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6.18</a:t>
            </a:r>
          </a:p>
        </p:txBody>
      </p:sp>
      <p:sp>
        <p:nvSpPr>
          <p:cNvPr id="4403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Darwin</a:t>
            </a:r>
            <a:r>
              <a:rPr lang="ja-JP" altLang="en-US" sz="4800">
                <a:latin typeface="Times New Roman" charset="0"/>
              </a:rPr>
              <a:t>’</a:t>
            </a:r>
            <a:r>
              <a:rPr lang="en-US" altLang="ja-JP" sz="4800">
                <a:latin typeface="Times New Roman" charset="0"/>
              </a:rPr>
              <a:t>s Original Tree of Life</a:t>
            </a:r>
            <a:endParaRPr lang="en-US" sz="4800" baseline="30000">
              <a:latin typeface="Times New Roman" charset="0"/>
            </a:endParaRPr>
          </a:p>
        </p:txBody>
      </p:sp>
      <p:pic>
        <p:nvPicPr>
          <p:cNvPr id="44035" name="Picture 2" descr="Darwin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931863"/>
            <a:ext cx="4700587"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217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Natural Selection Example</a:t>
            </a:r>
          </a:p>
        </p:txBody>
      </p:sp>
      <p:sp>
        <p:nvSpPr>
          <p:cNvPr id="23554"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6.1</a:t>
            </a:r>
            <a:endParaRPr lang="en-US" sz="2400" dirty="0">
              <a:latin typeface="Times New Roman" charset="0"/>
              <a:ea typeface="ＭＳ Ｐゴシック" charset="0"/>
              <a:cs typeface="Times New Roman" charset="0"/>
            </a:endParaRPr>
          </a:p>
        </p:txBody>
      </p:sp>
      <p:pic>
        <p:nvPicPr>
          <p:cNvPr id="23555" name="Picture 5" descr="Figure6_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2032794"/>
            <a:ext cx="26733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Figure6_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967706"/>
            <a:ext cx="278606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Figure6_1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413" y="2534444"/>
            <a:ext cx="30861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p:nvPr>
        </p:nvSpPr>
        <p:spPr>
          <a:xfrm>
            <a:off x="0" y="6417812"/>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6.19</a:t>
            </a:r>
          </a:p>
        </p:txBody>
      </p:sp>
      <p:sp>
        <p:nvSpPr>
          <p:cNvPr id="54274"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Prokaryotic Internal Membranes</a:t>
            </a:r>
            <a:endParaRPr lang="en-US" sz="4800" baseline="30000">
              <a:latin typeface="Times New Roman" charset="0"/>
            </a:endParaRPr>
          </a:p>
        </p:txBody>
      </p:sp>
      <p:pic>
        <p:nvPicPr>
          <p:cNvPr id="54275" name="Picture 2" descr="cyano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947738"/>
            <a:ext cx="3624262"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Screen shot 2010-09-02 at 10.57.05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947738"/>
            <a:ext cx="343217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1328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5"/>
          <p:cNvSpPr>
            <a:spLocks noGrp="1"/>
          </p:cNvSpPr>
          <p:nvPr>
            <p:ph type="title"/>
          </p:nvPr>
        </p:nvSpPr>
        <p:spPr>
          <a:xfrm>
            <a:off x="0" y="6299886"/>
            <a:ext cx="3510643" cy="385762"/>
          </a:xfrm>
        </p:spPr>
        <p:txBody>
          <a:bodyPr/>
          <a:lstStyle/>
          <a:p>
            <a:pPr algn="l"/>
            <a:r>
              <a:rPr lang="en-US" sz="2400" dirty="0" smtClean="0">
                <a:latin typeface="Times New Roman" charset="0"/>
                <a:ea typeface="ＭＳ Ｐゴシック" charset="0"/>
                <a:cs typeface="Times New Roman" charset="0"/>
              </a:rPr>
              <a:t>hypothetical sequences</a:t>
            </a:r>
            <a:endParaRPr lang="en-US" sz="2400" dirty="0">
              <a:latin typeface="Times New Roman" charset="0"/>
              <a:ea typeface="ＭＳ Ｐゴシック" charset="0"/>
              <a:cs typeface="Times New Roman" charset="0"/>
            </a:endParaRPr>
          </a:p>
        </p:txBody>
      </p:sp>
      <p:sp>
        <p:nvSpPr>
          <p:cNvPr id="62466"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DNA Sequences</a:t>
            </a:r>
            <a:endParaRPr lang="en-US" sz="4800" baseline="30000">
              <a:latin typeface="Times New Roman" charset="0"/>
            </a:endParaRPr>
          </a:p>
        </p:txBody>
      </p:sp>
      <p:pic>
        <p:nvPicPr>
          <p:cNvPr id="62467" name="Picture 5" descr="Screen shot 2010-09-23 at 5.12.0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1611313"/>
            <a:ext cx="5943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2306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5"/>
          <p:cNvSpPr>
            <a:spLocks noGrp="1"/>
          </p:cNvSpPr>
          <p:nvPr>
            <p:ph type="title"/>
          </p:nvPr>
        </p:nvSpPr>
        <p:spPr>
          <a:xfrm>
            <a:off x="0" y="6372457"/>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6.20</a:t>
            </a:r>
          </a:p>
        </p:txBody>
      </p:sp>
      <p:sp>
        <p:nvSpPr>
          <p:cNvPr id="6451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Simplistic Evolutionary Tree</a:t>
            </a:r>
            <a:endParaRPr lang="en-US" sz="4800" baseline="30000">
              <a:latin typeface="Times New Roman" charset="0"/>
            </a:endParaRPr>
          </a:p>
        </p:txBody>
      </p:sp>
      <p:pic>
        <p:nvPicPr>
          <p:cNvPr id="64515" name="Picture 2" descr="Tre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316038"/>
            <a:ext cx="4970463"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2679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363386"/>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6.21</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Domain Level Evolutionary Tree</a:t>
            </a:r>
            <a:endParaRPr lang="en-US" sz="4800" baseline="30000">
              <a:latin typeface="Times New Roman" charset="0"/>
            </a:endParaRPr>
          </a:p>
        </p:txBody>
      </p:sp>
      <p:pic>
        <p:nvPicPr>
          <p:cNvPr id="66563" name="Picture 2" descr="Figure6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620838"/>
            <a:ext cx="88614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7240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5"/>
          <p:cNvSpPr>
            <a:spLocks noGrp="1"/>
          </p:cNvSpPr>
          <p:nvPr>
            <p:ph type="title"/>
          </p:nvPr>
        </p:nvSpPr>
        <p:spPr>
          <a:xfrm>
            <a:off x="0" y="6381528"/>
            <a:ext cx="1992313" cy="385762"/>
          </a:xfrm>
        </p:spPr>
        <p:txBody>
          <a:bodyPr/>
          <a:lstStyle/>
          <a:p>
            <a:pPr algn="l"/>
            <a:r>
              <a:rPr lang="en-US" sz="2400" dirty="0">
                <a:latin typeface="Times New Roman" charset="0"/>
                <a:ea typeface="ＭＳ Ｐゴシック" charset="0"/>
                <a:cs typeface="Times New Roman" charset="0"/>
              </a:rPr>
              <a:t>IQ 22</a:t>
            </a:r>
          </a:p>
        </p:txBody>
      </p:sp>
      <p:sp>
        <p:nvSpPr>
          <p:cNvPr id="68610"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Integrating Question #22</a:t>
            </a:r>
            <a:endParaRPr lang="en-US" sz="4800" baseline="30000">
              <a:latin typeface="Times New Roman" charset="0"/>
            </a:endParaRPr>
          </a:p>
        </p:txBody>
      </p:sp>
      <p:pic>
        <p:nvPicPr>
          <p:cNvPr id="68611" name="Picture 4" descr="Screen shot 2010-09-23 at 5.02.3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1504950"/>
            <a:ext cx="9144001"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986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5"/>
          <p:cNvSpPr>
            <a:spLocks noGrp="1"/>
          </p:cNvSpPr>
          <p:nvPr>
            <p:ph type="title"/>
          </p:nvPr>
        </p:nvSpPr>
        <p:spPr>
          <a:xfrm>
            <a:off x="0" y="6381528"/>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UN 6.2</a:t>
            </a:r>
          </a:p>
        </p:txBody>
      </p:sp>
      <p:sp>
        <p:nvSpPr>
          <p:cNvPr id="70658"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BLASTp Results</a:t>
            </a:r>
            <a:endParaRPr lang="en-US" sz="4800" baseline="30000">
              <a:latin typeface="Times New Roman" charset="0"/>
            </a:endParaRPr>
          </a:p>
        </p:txBody>
      </p:sp>
      <p:pic>
        <p:nvPicPr>
          <p:cNvPr id="70659" name="Picture 2"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85938"/>
            <a:ext cx="91313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4203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5"/>
          <p:cNvSpPr>
            <a:spLocks noGrp="1"/>
          </p:cNvSpPr>
          <p:nvPr>
            <p:ph type="title"/>
          </p:nvPr>
        </p:nvSpPr>
        <p:spPr>
          <a:xfrm>
            <a:off x="0" y="6390599"/>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6.22</a:t>
            </a:r>
          </a:p>
        </p:txBody>
      </p:sp>
      <p:sp>
        <p:nvSpPr>
          <p:cNvPr id="7270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Fuse Genomes Model</a:t>
            </a:r>
            <a:endParaRPr lang="en-US" sz="4800" baseline="30000">
              <a:latin typeface="Times New Roman" charset="0"/>
            </a:endParaRPr>
          </a:p>
        </p:txBody>
      </p:sp>
      <p:pic>
        <p:nvPicPr>
          <p:cNvPr id="72707" name="Picture 2" descr="Figure6_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842963"/>
            <a:ext cx="633253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207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5"/>
          <p:cNvSpPr>
            <a:spLocks noGrp="1"/>
          </p:cNvSpPr>
          <p:nvPr>
            <p:ph type="title"/>
          </p:nvPr>
        </p:nvSpPr>
        <p:spPr>
          <a:xfrm>
            <a:off x="0" y="6363386"/>
            <a:ext cx="1992313" cy="385762"/>
          </a:xfrm>
        </p:spPr>
        <p:txBody>
          <a:bodyPr/>
          <a:lstStyle/>
          <a:p>
            <a:pPr algn="l"/>
            <a:r>
              <a:rPr lang="en-US" sz="2400" dirty="0" smtClean="0">
                <a:latin typeface="Times New Roman" charset="0"/>
                <a:ea typeface="ＭＳ Ｐゴシック" charset="0"/>
                <a:cs typeface="Times New Roman" charset="0"/>
              </a:rPr>
              <a:t>Fig. </a:t>
            </a:r>
            <a:r>
              <a:rPr lang="en-US" sz="2400" dirty="0">
                <a:latin typeface="Times New Roman" charset="0"/>
                <a:ea typeface="ＭＳ Ｐゴシック" charset="0"/>
                <a:cs typeface="Times New Roman" charset="0"/>
              </a:rPr>
              <a:t>6.23</a:t>
            </a:r>
          </a:p>
        </p:txBody>
      </p:sp>
      <p:sp>
        <p:nvSpPr>
          <p:cNvPr id="8294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Eukaryote Composite Genome</a:t>
            </a:r>
            <a:endParaRPr lang="en-US" sz="4800" baseline="30000">
              <a:latin typeface="Times New Roman" charset="0"/>
            </a:endParaRPr>
          </a:p>
        </p:txBody>
      </p:sp>
      <p:pic>
        <p:nvPicPr>
          <p:cNvPr id="82947" name="Picture 2" descr="Figure6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3860800"/>
            <a:ext cx="37115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3" descr="Figure6_2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803275"/>
            <a:ext cx="5943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4265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latin typeface="Times New Roman" charset="0"/>
              </a:rPr>
              <a:t>Four Mechanisms of Evolution</a:t>
            </a:r>
            <a:endParaRPr lang="en-US" sz="4400" dirty="0">
              <a:latin typeface="Times New Roman" charset="0"/>
            </a:endParaRPr>
          </a:p>
        </p:txBody>
      </p:sp>
      <p:sp>
        <p:nvSpPr>
          <p:cNvPr id="23554"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6.2</a:t>
            </a:r>
            <a:endParaRPr lang="en-US" sz="2400" dirty="0">
              <a:latin typeface="Times New Roman" charset="0"/>
              <a:ea typeface="ＭＳ Ｐゴシック" charset="0"/>
              <a:cs typeface="Times New Roman" charset="0"/>
            </a:endParaRPr>
          </a:p>
        </p:txBody>
      </p:sp>
      <p:pic>
        <p:nvPicPr>
          <p:cNvPr id="7" name="Picture 6" descr="Macintosh HD:Users:macampbell:Documents:Courses 10-11: Bio111 - new format:AP Files:AP Chapters:Bio113_F2012:Modifications:evolution.png"/>
          <p:cNvPicPr/>
          <p:nvPr/>
        </p:nvPicPr>
        <p:blipFill>
          <a:blip r:embed="rId3">
            <a:extLst>
              <a:ext uri="{28A0092B-C50C-407E-A947-70E740481C1C}">
                <a14:useLocalDpi xmlns:a14="http://schemas.microsoft.com/office/drawing/2010/main" val="0"/>
              </a:ext>
            </a:extLst>
          </a:blip>
          <a:srcRect/>
          <a:stretch>
            <a:fillRect/>
          </a:stretch>
        </p:blipFill>
        <p:spPr bwMode="auto">
          <a:xfrm>
            <a:off x="518161" y="1960881"/>
            <a:ext cx="3713162" cy="1741488"/>
          </a:xfrm>
          <a:prstGeom prst="rect">
            <a:avLst/>
          </a:prstGeom>
          <a:noFill/>
          <a:ln>
            <a:noFill/>
          </a:ln>
        </p:spPr>
      </p:pic>
      <p:pic>
        <p:nvPicPr>
          <p:cNvPr id="8" name="Picture 7" descr="Macintosh HD:Users:macampbell:Documents:Courses 10-11: Bio111 - new format:AP Files:AP Chapters:Bio113_F2012:Modifications:4mechanisms.png"/>
          <p:cNvPicPr/>
          <p:nvPr/>
        </p:nvPicPr>
        <p:blipFill>
          <a:blip r:embed="rId4">
            <a:extLst>
              <a:ext uri="{28A0092B-C50C-407E-A947-70E740481C1C}">
                <a14:useLocalDpi xmlns:a14="http://schemas.microsoft.com/office/drawing/2010/main" val="0"/>
              </a:ext>
            </a:extLst>
          </a:blip>
          <a:srcRect/>
          <a:stretch>
            <a:fillRect/>
          </a:stretch>
        </p:blipFill>
        <p:spPr bwMode="auto">
          <a:xfrm>
            <a:off x="5787073" y="834074"/>
            <a:ext cx="2767647" cy="5736590"/>
          </a:xfrm>
          <a:prstGeom prst="rect">
            <a:avLst/>
          </a:prstGeom>
          <a:noFill/>
          <a:ln>
            <a:noFill/>
          </a:ln>
        </p:spPr>
      </p:pic>
      <p:sp>
        <p:nvSpPr>
          <p:cNvPr id="2" name="TextBox 1"/>
          <p:cNvSpPr txBox="1"/>
          <p:nvPr/>
        </p:nvSpPr>
        <p:spPr>
          <a:xfrm>
            <a:off x="538480" y="1869440"/>
            <a:ext cx="363989" cy="369332"/>
          </a:xfrm>
          <a:prstGeom prst="rect">
            <a:avLst/>
          </a:prstGeom>
          <a:noFill/>
        </p:spPr>
        <p:txBody>
          <a:bodyPr wrap="none" rtlCol="0">
            <a:spAutoFit/>
          </a:bodyPr>
          <a:lstStyle/>
          <a:p>
            <a:r>
              <a:rPr lang="en-US" dirty="0" smtClean="0">
                <a:latin typeface="Times New Roman"/>
                <a:cs typeface="Times New Roman"/>
              </a:rPr>
              <a:t>a)</a:t>
            </a:r>
            <a:endParaRPr lang="en-US" dirty="0">
              <a:latin typeface="Times New Roman"/>
              <a:cs typeface="Times New Roman"/>
            </a:endParaRPr>
          </a:p>
        </p:txBody>
      </p:sp>
      <p:sp>
        <p:nvSpPr>
          <p:cNvPr id="10" name="TextBox 9"/>
          <p:cNvSpPr txBox="1"/>
          <p:nvPr/>
        </p:nvSpPr>
        <p:spPr>
          <a:xfrm>
            <a:off x="5787958" y="1036320"/>
            <a:ext cx="376951" cy="369332"/>
          </a:xfrm>
          <a:prstGeom prst="rect">
            <a:avLst/>
          </a:prstGeom>
          <a:noFill/>
        </p:spPr>
        <p:txBody>
          <a:bodyPr wrap="none" rtlCol="0">
            <a:spAutoFit/>
          </a:bodyPr>
          <a:lstStyle/>
          <a:p>
            <a:r>
              <a:rPr lang="en-US" dirty="0">
                <a:latin typeface="Times New Roman"/>
                <a:cs typeface="Times New Roman"/>
              </a:rPr>
              <a:t>b</a:t>
            </a:r>
            <a:r>
              <a:rPr lang="en-US" dirty="0" smtClean="0">
                <a:latin typeface="Times New Roman"/>
                <a:cs typeface="Times New Roman"/>
              </a:rPr>
              <a:t>)</a:t>
            </a:r>
            <a:endParaRPr lang="en-US" dirty="0">
              <a:latin typeface="Times New Roman"/>
              <a:cs typeface="Times New Roman"/>
            </a:endParaRPr>
          </a:p>
        </p:txBody>
      </p:sp>
      <p:sp>
        <p:nvSpPr>
          <p:cNvPr id="11" name="TextBox 10"/>
          <p:cNvSpPr txBox="1"/>
          <p:nvPr/>
        </p:nvSpPr>
        <p:spPr>
          <a:xfrm>
            <a:off x="5787958" y="2209800"/>
            <a:ext cx="363989" cy="369332"/>
          </a:xfrm>
          <a:prstGeom prst="rect">
            <a:avLst/>
          </a:prstGeom>
          <a:noFill/>
        </p:spPr>
        <p:txBody>
          <a:bodyPr wrap="none" rtlCol="0">
            <a:spAutoFit/>
          </a:bodyPr>
          <a:lstStyle/>
          <a:p>
            <a:r>
              <a:rPr lang="en-US" dirty="0" smtClean="0">
                <a:latin typeface="Times New Roman"/>
                <a:cs typeface="Times New Roman"/>
              </a:rPr>
              <a:t>c)</a:t>
            </a:r>
            <a:endParaRPr lang="en-US" dirty="0">
              <a:latin typeface="Times New Roman"/>
              <a:cs typeface="Times New Roman"/>
            </a:endParaRPr>
          </a:p>
        </p:txBody>
      </p:sp>
      <p:sp>
        <p:nvSpPr>
          <p:cNvPr id="12" name="TextBox 11"/>
          <p:cNvSpPr txBox="1"/>
          <p:nvPr/>
        </p:nvSpPr>
        <p:spPr>
          <a:xfrm>
            <a:off x="5787958" y="3352800"/>
            <a:ext cx="376951" cy="369332"/>
          </a:xfrm>
          <a:prstGeom prst="rect">
            <a:avLst/>
          </a:prstGeom>
          <a:noFill/>
        </p:spPr>
        <p:txBody>
          <a:bodyPr wrap="none" rtlCol="0">
            <a:spAutoFit/>
          </a:bodyPr>
          <a:lstStyle/>
          <a:p>
            <a:r>
              <a:rPr lang="en-US" dirty="0" smtClean="0">
                <a:latin typeface="Times New Roman"/>
                <a:cs typeface="Times New Roman"/>
              </a:rPr>
              <a:t>d)</a:t>
            </a:r>
            <a:endParaRPr lang="en-US" dirty="0">
              <a:latin typeface="Times New Roman"/>
              <a:cs typeface="Times New Roman"/>
            </a:endParaRPr>
          </a:p>
        </p:txBody>
      </p:sp>
      <p:sp>
        <p:nvSpPr>
          <p:cNvPr id="14" name="TextBox 13"/>
          <p:cNvSpPr txBox="1"/>
          <p:nvPr/>
        </p:nvSpPr>
        <p:spPr>
          <a:xfrm>
            <a:off x="5787958" y="5454016"/>
            <a:ext cx="363989" cy="369332"/>
          </a:xfrm>
          <a:prstGeom prst="rect">
            <a:avLst/>
          </a:prstGeom>
          <a:noFill/>
        </p:spPr>
        <p:txBody>
          <a:bodyPr wrap="none" rtlCol="0">
            <a:spAutoFit/>
          </a:bodyPr>
          <a:lstStyle/>
          <a:p>
            <a:r>
              <a:rPr lang="en-US" dirty="0">
                <a:latin typeface="Times New Roman"/>
                <a:cs typeface="Times New Roman"/>
              </a:rPr>
              <a:t>e</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097190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p:cNvSpPr>
            <a:spLocks noGrp="1"/>
          </p:cNvSpPr>
          <p:nvPr>
            <p:ph type="title"/>
          </p:nvPr>
        </p:nvSpPr>
        <p:spPr>
          <a:xfrm>
            <a:off x="0" y="6472238"/>
            <a:ext cx="3267075" cy="385762"/>
          </a:xfrm>
        </p:spPr>
        <p:txBody>
          <a:bodyPr/>
          <a:lstStyle/>
          <a:p>
            <a:pPr algn="l"/>
            <a:r>
              <a:rPr lang="en-US" sz="2400">
                <a:latin typeface="Times New Roman" charset="0"/>
                <a:ea typeface="ＭＳ Ｐゴシック" charset="0"/>
                <a:cs typeface="Times New Roman" charset="0"/>
              </a:rPr>
              <a:t>ELSI Figure 6.1 </a:t>
            </a:r>
          </a:p>
        </p:txBody>
      </p:sp>
      <p:sp>
        <p:nvSpPr>
          <p:cNvPr id="3379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Political Satire of Darwin</a:t>
            </a:r>
            <a:endParaRPr lang="en-US" sz="4800" baseline="30000">
              <a:latin typeface="Times New Roman" charset="0"/>
            </a:endParaRPr>
          </a:p>
        </p:txBody>
      </p:sp>
      <p:pic>
        <p:nvPicPr>
          <p:cNvPr id="33795" name="Picture 2" descr="Darwin_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795338"/>
            <a:ext cx="4602163"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755419" y="2018348"/>
            <a:ext cx="7644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latin typeface="Times New Roman"/>
                <a:cs typeface="Times New Roman"/>
              </a:rPr>
              <a:t>6.2 </a:t>
            </a:r>
            <a:r>
              <a:rPr lang="en-US" sz="2800" dirty="0">
                <a:latin typeface="Times New Roman"/>
                <a:cs typeface="Times New Roman"/>
              </a:rPr>
              <a:t>Could abiotic molecules produce the first cells? </a:t>
            </a:r>
          </a:p>
        </p:txBody>
      </p:sp>
    </p:spTree>
    <p:extLst>
      <p:ext uri="{BB962C8B-B14F-4D97-AF65-F5344CB8AC3E}">
        <p14:creationId xmlns:p14="http://schemas.microsoft.com/office/powerpoint/2010/main" val="15226273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 Skeletal Muscle Cell</a:t>
            </a:r>
          </a:p>
        </p:txBody>
      </p:sp>
      <p:sp>
        <p:nvSpPr>
          <p:cNvPr id="35842" name="Title 6"/>
          <p:cNvSpPr>
            <a:spLocks noGrp="1"/>
          </p:cNvSpPr>
          <p:nvPr>
            <p:ph type="title"/>
          </p:nvPr>
        </p:nvSpPr>
        <p:spPr>
          <a:xfrm>
            <a:off x="0" y="6362700"/>
            <a:ext cx="1592263" cy="495300"/>
          </a:xfrm>
        </p:spPr>
        <p:txBody>
          <a:bodyPr/>
          <a:lstStyle/>
          <a:p>
            <a:pPr algn="l"/>
            <a:r>
              <a:rPr lang="en-US" sz="2400">
                <a:latin typeface="Times New Roman" charset="0"/>
                <a:ea typeface="ＭＳ Ｐゴシック" charset="0"/>
                <a:cs typeface="Times New Roman" charset="0"/>
              </a:rPr>
              <a:t>Fig. 6.3</a:t>
            </a:r>
          </a:p>
        </p:txBody>
      </p:sp>
      <p:pic>
        <p:nvPicPr>
          <p:cNvPr id="35843" name="Picture 6" descr="Muscle_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846138"/>
            <a:ext cx="830897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cs typeface="Times New Roman" charset="0"/>
              </a:rPr>
              <a:t>Biological Building Blocks</a:t>
            </a:r>
          </a:p>
        </p:txBody>
      </p:sp>
      <p:sp>
        <p:nvSpPr>
          <p:cNvPr id="41986" name="Title 9"/>
          <p:cNvSpPr>
            <a:spLocks noGrp="1"/>
          </p:cNvSpPr>
          <p:nvPr>
            <p:ph type="title"/>
          </p:nvPr>
        </p:nvSpPr>
        <p:spPr>
          <a:xfrm>
            <a:off x="0" y="6289675"/>
            <a:ext cx="1854200" cy="568325"/>
          </a:xfrm>
        </p:spPr>
        <p:txBody>
          <a:bodyPr/>
          <a:lstStyle/>
          <a:p>
            <a:pPr algn="l"/>
            <a:r>
              <a:rPr lang="en-US" sz="2400">
                <a:latin typeface="Times New Roman" charset="0"/>
                <a:ea typeface="ＭＳ Ｐゴシック" charset="0"/>
                <a:cs typeface="Times New Roman" charset="0"/>
              </a:rPr>
              <a:t>Fig. 6.4</a:t>
            </a:r>
          </a:p>
        </p:txBody>
      </p:sp>
      <p:pic>
        <p:nvPicPr>
          <p:cNvPr id="41987" name="Picture 3" descr="Screen shot 2010-09-02 at 10.40.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842963"/>
            <a:ext cx="57467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Miller</a:t>
            </a:r>
            <a:r>
              <a:rPr lang="ja-JP" altLang="en-US" sz="4400">
                <a:latin typeface="Times New Roman" charset="0"/>
              </a:rPr>
              <a:t>’</a:t>
            </a:r>
            <a:r>
              <a:rPr lang="en-US" altLang="ja-JP" sz="4400">
                <a:latin typeface="Times New Roman" charset="0"/>
              </a:rPr>
              <a:t>s Primitive Earth Experiment</a:t>
            </a:r>
            <a:endParaRPr lang="en-US" sz="4400">
              <a:latin typeface="Times New Roman" charset="0"/>
            </a:endParaRPr>
          </a:p>
        </p:txBody>
      </p:sp>
      <p:sp>
        <p:nvSpPr>
          <p:cNvPr id="54274" name="Title 4"/>
          <p:cNvSpPr>
            <a:spLocks noGrp="1"/>
          </p:cNvSpPr>
          <p:nvPr>
            <p:ph type="title"/>
          </p:nvPr>
        </p:nvSpPr>
        <p:spPr>
          <a:xfrm>
            <a:off x="0" y="6330950"/>
            <a:ext cx="3098800" cy="52705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6.5</a:t>
            </a:r>
            <a:endParaRPr lang="en-US" sz="2400" dirty="0">
              <a:latin typeface="Times New Roman" charset="0"/>
              <a:ea typeface="ＭＳ Ｐゴシック" charset="0"/>
              <a:cs typeface="Times New Roman" charset="0"/>
            </a:endParaRPr>
          </a:p>
        </p:txBody>
      </p:sp>
      <p:pic>
        <p:nvPicPr>
          <p:cNvPr id="54275" name="Picture 4" descr="Fig6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4132263"/>
            <a:ext cx="49149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Figure6_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803275"/>
            <a:ext cx="303371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1769</TotalTime>
  <Words>1997</Words>
  <Application>Microsoft Macintosh PowerPoint</Application>
  <PresentationFormat>On-screen Show (4:3)</PresentationFormat>
  <Paragraphs>170</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Title Page</vt:lpstr>
      <vt:lpstr>Opening Figure</vt:lpstr>
      <vt:lpstr>Fig. 6.1</vt:lpstr>
      <vt:lpstr>Fig. 6.2</vt:lpstr>
      <vt:lpstr>ELSI Figure 6.1 </vt:lpstr>
      <vt:lpstr>PowerPoint Presentation</vt:lpstr>
      <vt:lpstr>Fig. 6.3</vt:lpstr>
      <vt:lpstr>Fig. 6.4</vt:lpstr>
      <vt:lpstr>Fig. 6.5</vt:lpstr>
      <vt:lpstr>Fig. 1.19</vt:lpstr>
      <vt:lpstr>Fig. 6.6</vt:lpstr>
      <vt:lpstr>Fig. 6.7</vt:lpstr>
      <vt:lpstr>Fig. 6.8</vt:lpstr>
      <vt:lpstr>Fig. 6.9</vt:lpstr>
      <vt:lpstr>Fig. 6.10</vt:lpstr>
      <vt:lpstr>Title Page</vt:lpstr>
      <vt:lpstr>Fig. 6.11</vt:lpstr>
      <vt:lpstr>Fig. 6.12</vt:lpstr>
      <vt:lpstr>Fig. 6.13</vt:lpstr>
      <vt:lpstr>IQ #13</vt:lpstr>
      <vt:lpstr>Fig. 6.14</vt:lpstr>
      <vt:lpstr>Fig. 6.15</vt:lpstr>
      <vt:lpstr>BME 6.4</vt:lpstr>
      <vt:lpstr>BME 6.2</vt:lpstr>
      <vt:lpstr>Title Page</vt:lpstr>
      <vt:lpstr>Fig. 6.16</vt:lpstr>
      <vt:lpstr>Fig. 6.17</vt:lpstr>
      <vt:lpstr>PowerPoint Presentation</vt:lpstr>
      <vt:lpstr>Fig. 6.18</vt:lpstr>
      <vt:lpstr>Fig. 6.19</vt:lpstr>
      <vt:lpstr>hypothetical sequences</vt:lpstr>
      <vt:lpstr>Fig. 6.20</vt:lpstr>
      <vt:lpstr>Fig. 6.21</vt:lpstr>
      <vt:lpstr>IQ 22</vt:lpstr>
      <vt:lpstr>Fig. UN 6.2</vt:lpstr>
      <vt:lpstr>Fig. 6.22</vt:lpstr>
      <vt:lpstr>Fig. 6.23</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362</cp:revision>
  <dcterms:created xsi:type="dcterms:W3CDTF">2010-09-06T20:16:41Z</dcterms:created>
  <dcterms:modified xsi:type="dcterms:W3CDTF">2013-08-15T19:26:46Z</dcterms:modified>
</cp:coreProperties>
</file>