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90" r:id="rId2"/>
    <p:sldId id="256" r:id="rId3"/>
    <p:sldId id="307" r:id="rId4"/>
    <p:sldId id="374" r:id="rId5"/>
    <p:sldId id="375" r:id="rId6"/>
    <p:sldId id="376" r:id="rId7"/>
    <p:sldId id="377" r:id="rId8"/>
    <p:sldId id="378" r:id="rId9"/>
    <p:sldId id="379" r:id="rId10"/>
    <p:sldId id="380" r:id="rId11"/>
    <p:sldId id="403" r:id="rId12"/>
    <p:sldId id="308" r:id="rId13"/>
    <p:sldId id="392" r:id="rId14"/>
    <p:sldId id="394" r:id="rId15"/>
    <p:sldId id="395" r:id="rId16"/>
    <p:sldId id="310" r:id="rId17"/>
    <p:sldId id="311" r:id="rId18"/>
    <p:sldId id="313" r:id="rId19"/>
    <p:sldId id="404" r:id="rId20"/>
    <p:sldId id="405" r:id="rId21"/>
    <p:sldId id="406" r:id="rId22"/>
    <p:sldId id="407" r:id="rId23"/>
    <p:sldId id="408" r:id="rId24"/>
    <p:sldId id="409" r:id="rId25"/>
    <p:sldId id="410" r:id="rId26"/>
    <p:sldId id="411" r:id="rId27"/>
    <p:sldId id="412" r:id="rId28"/>
    <p:sldId id="413" r:id="rId29"/>
    <p:sldId id="414" r:id="rId30"/>
    <p:sldId id="415" r:id="rId31"/>
    <p:sldId id="416" r:id="rId32"/>
    <p:sldId id="417" r:id="rId33"/>
    <p:sldId id="418" r:id="rId34"/>
    <p:sldId id="419" r:id="rId35"/>
    <p:sldId id="420" r:id="rId36"/>
    <p:sldId id="421" r:id="rId37"/>
    <p:sldId id="422" r:id="rId38"/>
    <p:sldId id="423" r:id="rId39"/>
    <p:sldId id="424" r:id="rId4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DCF2"/>
    <a:srgbClr val="FFC8E2"/>
    <a:srgbClr val="FACBCE"/>
    <a:srgbClr val="C3C3C3"/>
    <a:srgbClr val="C7C7C7"/>
    <a:srgbClr val="AEAEAE"/>
    <a:srgbClr val="00FF00"/>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6" d="100"/>
          <a:sy n="86" d="100"/>
        </p:scale>
        <p:origin x="-112" y="-19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5BC846D7-BA08-5B41-AEF4-C2223B166D8E}" type="datetime1">
              <a:rPr lang="en-US"/>
              <a:pPr>
                <a:defRPr/>
              </a:pPr>
              <a:t>8/15/13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6B931E0F-26FA-534B-91BE-3207FA9FBBFE}" type="slidenum">
              <a:rPr lang="en-US"/>
              <a:pPr>
                <a:defRPr/>
              </a:pPr>
              <a:t>‹#›</a:t>
            </a:fld>
            <a:endParaRPr lang="en-US"/>
          </a:p>
        </p:txBody>
      </p:sp>
    </p:spTree>
    <p:extLst>
      <p:ext uri="{BB962C8B-B14F-4D97-AF65-F5344CB8AC3E}">
        <p14:creationId xmlns:p14="http://schemas.microsoft.com/office/powerpoint/2010/main" val="369080498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ＭＳ Ｐゴシック" charset="0"/>
                <a:cs typeface="ＭＳ Ｐゴシック" charset="0"/>
              </a:rPr>
              <a:t>UN 7.1 </a:t>
            </a:r>
            <a:r>
              <a:rPr lang="en-US">
                <a:latin typeface="Calibri" charset="0"/>
                <a:ea typeface="ＭＳ Ｐゴシック" charset="0"/>
                <a:cs typeface="ＭＳ Ｐゴシック" charset="0"/>
              </a:rPr>
              <a:t>Plant fossil and modern fern, </a:t>
            </a:r>
            <a:r>
              <a:rPr lang="en-US" i="1">
                <a:latin typeface="Calibri" charset="0"/>
                <a:ea typeface="ＭＳ Ｐゴシック" charset="0"/>
                <a:cs typeface="ＭＳ Ｐゴシック" charset="0"/>
              </a:rPr>
              <a:t>Polystichum munitum</a:t>
            </a:r>
            <a:r>
              <a:rPr lang="en-US">
                <a:latin typeface="Calibri" charset="0"/>
                <a:ea typeface="ＭＳ Ｐゴシック" charset="0"/>
                <a:cs typeface="ＭＳ Ｐゴシック" charset="0"/>
              </a:rPr>
              <a:t>.  </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6275DB9-A395-1B49-A941-A23CA8DE435A}" type="slidenum">
              <a:rPr lang="en-US" sz="1200"/>
              <a:pPr eaLnBrk="1" hangingPunct="1"/>
              <a:t>2</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Times New Roman" charset="0"/>
                <a:ea typeface="ＭＳ Ｐゴシック" charset="0"/>
                <a:cs typeface="Times New Roman" charset="0"/>
              </a:rPr>
              <a:t>IQ #2 BLAST2 alignment with Le and short mutant allele. </a:t>
            </a:r>
            <a:endParaRPr lang="en-US">
              <a:latin typeface="Calibri" charset="0"/>
              <a:ea typeface="ＭＳ Ｐゴシック" charset="0"/>
              <a:cs typeface="ＭＳ Ｐゴシック" charset="0"/>
            </a:endParaRPr>
          </a:p>
        </p:txBody>
      </p:sp>
      <p:sp>
        <p:nvSpPr>
          <p:cNvPr id="348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0DD3FE8-4423-D042-BD0B-9B04BC0D8746}" type="slidenum">
              <a:rPr lang="en-US" sz="1200"/>
              <a:pPr eaLnBrk="1" hangingPunct="1"/>
              <a:t>11</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ＭＳ Ｐゴシック" charset="0"/>
                <a:cs typeface="ＭＳ Ｐゴシック" charset="0"/>
              </a:rPr>
              <a:t>Figure 7.3</a:t>
            </a:r>
            <a:r>
              <a:rPr lang="en-US">
                <a:latin typeface="Calibri" charset="0"/>
                <a:ea typeface="ＭＳ Ｐゴシック" charset="0"/>
                <a:cs typeface="ＭＳ Ｐゴシック" charset="0"/>
              </a:rPr>
              <a:t> </a:t>
            </a:r>
            <a:r>
              <a:rPr lang="en-US" i="1">
                <a:latin typeface="Calibri" charset="0"/>
                <a:ea typeface="ＭＳ Ｐゴシック" charset="0"/>
                <a:cs typeface="ＭＳ Ｐゴシック" charset="0"/>
              </a:rPr>
              <a:t>E. coli</a:t>
            </a:r>
            <a:r>
              <a:rPr lang="en-US">
                <a:latin typeface="Calibri" charset="0"/>
                <a:ea typeface="ＭＳ Ｐゴシック" charset="0"/>
                <a:cs typeface="ＭＳ Ｐゴシック" charset="0"/>
              </a:rPr>
              <a:t> O157:H7 EDL933 circular chromosome with colors indicating average GC content for each gene. Both strands of DNA are depicted separately with each gene an individual block of color.</a:t>
            </a:r>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2304190-4851-3C4D-A378-13374CCA12E2}" type="slidenum">
              <a:rPr lang="en-US" sz="1200"/>
              <a:pPr eaLnBrk="1" hangingPunct="1"/>
              <a:t>12</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ＭＳ Ｐゴシック" charset="0"/>
                <a:cs typeface="ＭＳ Ｐゴシック" charset="0"/>
              </a:rPr>
              <a:t>IQ #6 </a:t>
            </a:r>
            <a:r>
              <a:rPr lang="en-US">
                <a:latin typeface="Calibri" charset="0"/>
                <a:ea typeface="ＭＳ Ｐゴシック" charset="0"/>
                <a:cs typeface="ＭＳ Ｐゴシック" charset="0"/>
              </a:rPr>
              <a:t>Go to the </a:t>
            </a:r>
            <a:r>
              <a:rPr lang="en-US" i="1">
                <a:latin typeface="Calibri" charset="0"/>
                <a:ea typeface="ＭＳ Ｐゴシック" charset="0"/>
                <a:cs typeface="ＭＳ Ｐゴシック" charset="0"/>
              </a:rPr>
              <a:t>E. coli</a:t>
            </a:r>
            <a:r>
              <a:rPr lang="en-US">
                <a:latin typeface="Calibri" charset="0"/>
                <a:ea typeface="ＭＳ Ｐゴシック" charset="0"/>
                <a:cs typeface="ＭＳ Ｐゴシック" charset="0"/>
              </a:rPr>
              <a:t> genome web site at Xbase centered on the gene menC and its surrounding 20,000 bp. What is the GC content of menC? What two pieces of evidence support the conclusion that menC might have arrived in </a:t>
            </a:r>
            <a:r>
              <a:rPr lang="en-US" i="1">
                <a:latin typeface="Calibri" charset="0"/>
                <a:ea typeface="ＭＳ Ｐゴシック" charset="0"/>
                <a:cs typeface="ＭＳ Ｐゴシック" charset="0"/>
              </a:rPr>
              <a:t>E. coli</a:t>
            </a:r>
            <a:r>
              <a:rPr lang="en-US">
                <a:latin typeface="Calibri" charset="0"/>
                <a:ea typeface="ＭＳ Ｐゴシック" charset="0"/>
                <a:cs typeface="ＭＳ Ｐゴシック" charset="0"/>
              </a:rPr>
              <a:t> by horizontal gene transfer? </a:t>
            </a: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5185E6B-8222-3C4F-8717-25D3412B2685}" type="slidenum">
              <a:rPr lang="en-US" sz="1200"/>
              <a:pPr eaLnBrk="1" hangingPunct="1"/>
              <a:t>13</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ＭＳ Ｐゴシック" charset="0"/>
                <a:cs typeface="ＭＳ Ｐゴシック" charset="0"/>
              </a:rPr>
              <a:t>IQ #7 </a:t>
            </a:r>
            <a:r>
              <a:rPr lang="en-US">
                <a:latin typeface="Calibri" charset="0"/>
                <a:ea typeface="ＭＳ Ｐゴシック" charset="0"/>
                <a:cs typeface="ＭＳ Ｐゴシック" charset="0"/>
              </a:rPr>
              <a:t>Now view the </a:t>
            </a:r>
            <a:r>
              <a:rPr lang="en-US" i="1">
                <a:latin typeface="Calibri" charset="0"/>
                <a:ea typeface="ＭＳ Ｐゴシック" charset="0"/>
                <a:cs typeface="ＭＳ Ｐゴシック" charset="0"/>
              </a:rPr>
              <a:t>E. coli</a:t>
            </a:r>
            <a:r>
              <a:rPr lang="en-US">
                <a:latin typeface="Calibri" charset="0"/>
                <a:ea typeface="ＭＳ Ｐゴシック" charset="0"/>
                <a:cs typeface="ＭＳ Ｐゴシック" charset="0"/>
              </a:rPr>
              <a:t> gene Z6034. Does Z6034 have atypical GC content? What do Z6034 and its neighboring genes have in common that might indicate they arrived in the </a:t>
            </a:r>
            <a:r>
              <a:rPr lang="en-US" i="1">
                <a:latin typeface="Calibri" charset="0"/>
                <a:ea typeface="ＭＳ Ｐゴシック" charset="0"/>
                <a:cs typeface="ＭＳ Ｐゴシック" charset="0"/>
              </a:rPr>
              <a:t>E. coli</a:t>
            </a:r>
            <a:r>
              <a:rPr lang="en-US">
                <a:latin typeface="Calibri" charset="0"/>
                <a:ea typeface="ＭＳ Ｐゴシック" charset="0"/>
                <a:cs typeface="ＭＳ Ｐゴシック" charset="0"/>
              </a:rPr>
              <a:t> genome by horizontal gene transfer?  </a:t>
            </a:r>
          </a:p>
          <a:p>
            <a:endParaRPr lang="en-US">
              <a:latin typeface="Calibri" charset="0"/>
              <a:ea typeface="ＭＳ Ｐゴシック" charset="0"/>
              <a:cs typeface="ＭＳ Ｐゴシック"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E7221F-8199-AE45-A859-95919EF74862}" type="slidenum">
              <a:rPr lang="en-US" sz="1200"/>
              <a:pPr eaLnBrk="1" hangingPunct="1"/>
              <a:t>14</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30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ＭＳ Ｐゴシック" charset="0"/>
                <a:cs typeface="ＭＳ Ｐゴシック" charset="0"/>
              </a:rPr>
              <a:t>Figure 7.4</a:t>
            </a:r>
            <a:r>
              <a:rPr lang="en-US">
                <a:latin typeface="Calibri" charset="0"/>
                <a:ea typeface="ＭＳ Ｐゴシック" charset="0"/>
                <a:cs typeface="ＭＳ Ｐゴシック" charset="0"/>
              </a:rPr>
              <a:t> Ploidy number from wild-type mouse cells and two cancer cell lines. This mouse species normally has 40 chromosomes in diploid cells. Equal numbers of cells were counted for all three sources. (a) Automated quantification of total DNA based on fluorescence of a DNA-binding dye. (b) Manual chromosome counts using a microscope.  </a:t>
            </a:r>
          </a:p>
        </p:txBody>
      </p:sp>
      <p:sp>
        <p:nvSpPr>
          <p:cNvPr id="430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06AEAA3-ED7B-BB47-B1A3-2E3F0F4545B0}" type="slidenum">
              <a:rPr lang="en-US" sz="1200"/>
              <a:pPr eaLnBrk="1" hangingPunct="1"/>
              <a:t>15</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50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ＭＳ Ｐゴシック" charset="0"/>
                <a:cs typeface="ＭＳ Ｐゴシック" charset="0"/>
              </a:rPr>
              <a:t>Figure 7.5 </a:t>
            </a:r>
            <a:r>
              <a:rPr lang="en-US">
                <a:latin typeface="Calibri" charset="0"/>
                <a:ea typeface="ＭＳ Ｐゴシック" charset="0"/>
                <a:cs typeface="ＭＳ Ｐゴシック" charset="0"/>
              </a:rPr>
              <a:t>Puffer fish genome analysis. (a) Photo of a freshwater puffer fish. (b) Chromosome comparison of puffer fish paralogs. Red lines connect paralogs on numbered chromosomes. </a:t>
            </a:r>
          </a:p>
        </p:txBody>
      </p:sp>
      <p:sp>
        <p:nvSpPr>
          <p:cNvPr id="450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3D33CF7-3344-0A48-B66D-CB8DF880621F}" type="slidenum">
              <a:rPr lang="en-US" sz="1200"/>
              <a:pPr eaLnBrk="1" hangingPunct="1"/>
              <a:t>16</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71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ＭＳ Ｐゴシック" charset="0"/>
                <a:cs typeface="ＭＳ Ｐゴシック" charset="0"/>
              </a:rPr>
              <a:t>Figure 7.6 </a:t>
            </a:r>
            <a:r>
              <a:rPr lang="en-US">
                <a:latin typeface="Calibri" charset="0"/>
                <a:ea typeface="ＭＳ Ｐゴシック" charset="0"/>
                <a:cs typeface="ＭＳ Ｐゴシック" charset="0"/>
              </a:rPr>
              <a:t>Gene mapping on four randomly chosen human chromosomes. Duplicate genes on different chromosomes are connected by colored lines connecting the numbered chromosomes. </a:t>
            </a:r>
          </a:p>
        </p:txBody>
      </p:sp>
      <p:sp>
        <p:nvSpPr>
          <p:cNvPr id="471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9CC740-BB66-D147-9709-04A7ABECBA29}" type="slidenum">
              <a:rPr lang="en-US" sz="1200"/>
              <a:pPr eaLnBrk="1" hangingPunct="1"/>
              <a:t>17</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91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ＭＳ Ｐゴシック" charset="0"/>
                <a:cs typeface="ＭＳ Ｐゴシック" charset="0"/>
              </a:rPr>
              <a:t>Figure ELSI 7.1</a:t>
            </a:r>
            <a:r>
              <a:rPr lang="en-US">
                <a:latin typeface="Calibri" charset="0"/>
                <a:ea typeface="ＭＳ Ｐゴシック" charset="0"/>
                <a:cs typeface="ＭＳ Ｐゴシック" charset="0"/>
              </a:rPr>
              <a:t> Non-native species. (a) Regular white rice and (b) genetically modified golden rice, rich in beta-carotene. c) Kudzu was introduced from Japan to the Southeast US and has become an invasive species. </a:t>
            </a:r>
          </a:p>
        </p:txBody>
      </p:sp>
      <p:sp>
        <p:nvSpPr>
          <p:cNvPr id="491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2A765EE-F875-7046-AC4E-82FA27857D22}" type="slidenum">
              <a:rPr lang="en-US" sz="1200"/>
              <a:pPr eaLnBrk="1" hangingPunct="1"/>
              <a:t>18</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63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ea typeface="ＭＳ Ｐゴシック" charset="0"/>
                <a:cs typeface="ＭＳ Ｐゴシック" charset="0"/>
              </a:rPr>
              <a:t>Figure 7.7</a:t>
            </a:r>
            <a:r>
              <a:rPr lang="en-US" dirty="0">
                <a:latin typeface="Calibri" charset="0"/>
                <a:ea typeface="ＭＳ Ｐゴシック" charset="0"/>
                <a:cs typeface="ＭＳ Ｐゴシック" charset="0"/>
              </a:rPr>
              <a:t> Antibody structure and function. (a) Antibody composed of two heavy chains (red and pink) and two light chains (blue and purple). (b) The same antibody with two identical antigen molecules bound. The arms of the antibody have been filled in to highlight their mass. </a:t>
            </a:r>
          </a:p>
        </p:txBody>
      </p:sp>
      <p:sp>
        <p:nvSpPr>
          <p:cNvPr id="163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230941C-6C43-7E4B-B899-8AF729DCC1DF}" type="slidenum">
              <a:rPr lang="en-US" sz="1200"/>
              <a:pPr eaLnBrk="1" hangingPunct="1"/>
              <a:t>20</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ea typeface="ＭＳ Ｐゴシック" charset="0"/>
                <a:cs typeface="ＭＳ Ｐゴシック" charset="0"/>
              </a:rPr>
              <a:t>Figure 7.8</a:t>
            </a:r>
            <a:r>
              <a:rPr lang="en-US" dirty="0">
                <a:latin typeface="Calibri" charset="0"/>
                <a:ea typeface="ＭＳ Ｐゴシック" charset="0"/>
                <a:cs typeface="ＭＳ Ｐゴシック" charset="0"/>
              </a:rPr>
              <a:t> Primary and secondary antibody responses to the same protein. Investigators quantified guinea pig blood levels of antibodies specific to the injected protein (a) the first time and (b) again three weeks later. Different individual animals were used for panels a and b. Note the units and logarithmic Y-axis. </a:t>
            </a: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C3B7B48-C51D-FE4F-BF11-F723019F2D32}" type="slidenum">
              <a:rPr lang="en-US" sz="1200"/>
              <a:pPr eaLnBrk="1" hangingPunct="1"/>
              <a:t>21</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4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ＭＳ Ｐゴシック" charset="0"/>
                <a:cs typeface="ＭＳ Ｐゴシック" charset="0"/>
              </a:rPr>
              <a:t>Figure 7.1</a:t>
            </a:r>
            <a:r>
              <a:rPr lang="en-US">
                <a:latin typeface="Calibri" charset="0"/>
                <a:ea typeface="ＭＳ Ｐゴシック" charset="0"/>
                <a:cs typeface="ＭＳ Ｐゴシック" charset="0"/>
              </a:rPr>
              <a:t> Two adult pea plants showing Mendel’s wild-type and short phenotypes. </a:t>
            </a:r>
          </a:p>
        </p:txBody>
      </p:sp>
      <p:sp>
        <p:nvSpPr>
          <p:cNvPr id="184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D5FE18C-8C27-394A-BED2-67ACBA951732}" type="slidenum">
              <a:rPr lang="en-US" sz="1200"/>
              <a:pPr eaLnBrk="1" hangingPunct="1"/>
              <a:t>3</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ea typeface="ＭＳ Ｐゴシック" charset="0"/>
                <a:cs typeface="ＭＳ Ｐゴシック" charset="0"/>
              </a:rPr>
              <a:t>Figure 7.9 </a:t>
            </a:r>
            <a:r>
              <a:rPr lang="en-US" dirty="0">
                <a:latin typeface="Calibri" charset="0"/>
                <a:ea typeface="ＭＳ Ｐゴシック" charset="0"/>
                <a:cs typeface="ＭＳ Ｐゴシック" charset="0"/>
              </a:rPr>
              <a:t>Primary and secondary responses in the same rat injected with two different antigens. Rats were injected with an antigen once and again six weeks later. The rats were injected with a new protein the same day as the second injection of the first antigen.   </a:t>
            </a: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E62C32-C57D-D147-8E8B-BAD64FF472F6}" type="slidenum">
              <a:rPr lang="en-US" sz="1200"/>
              <a:pPr eaLnBrk="1" hangingPunct="1"/>
              <a:t>22</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ea typeface="ＭＳ Ｐゴシック" charset="0"/>
                <a:cs typeface="ＭＳ Ｐゴシック" charset="0"/>
              </a:rPr>
              <a:t>Figure 7.10</a:t>
            </a:r>
            <a:r>
              <a:rPr lang="en-US" dirty="0">
                <a:latin typeface="Calibri" charset="0"/>
                <a:ea typeface="ＭＳ Ｐゴシック" charset="0"/>
                <a:cs typeface="ＭＳ Ｐゴシック" charset="0"/>
              </a:rPr>
              <a:t> Primary and secondary response. The primary response produces B cells (green ovals) making antibodies as well as memory B (pink oval) cells. The memory B cells produce many more B cells in the secondary response (red outline). Length of arrows indicate </a:t>
            </a:r>
            <a:r>
              <a:rPr lang="en-US" dirty="0" smtClean="0">
                <a:latin typeface="Calibri" charset="0"/>
                <a:ea typeface="ＭＳ Ｐゴシック" charset="0"/>
                <a:cs typeface="ＭＳ Ｐゴシック" charset="0"/>
              </a:rPr>
              <a:t>passage </a:t>
            </a:r>
            <a:r>
              <a:rPr lang="en-US" dirty="0">
                <a:latin typeface="Calibri" charset="0"/>
                <a:ea typeface="ＭＳ Ｐゴシック" charset="0"/>
                <a:cs typeface="ＭＳ Ｐゴシック" charset="0"/>
              </a:rPr>
              <a:t>of time. </a:t>
            </a: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994CD4-6991-EF4E-AA02-FF853CD8422C}" type="slidenum">
              <a:rPr lang="en-US" sz="1200"/>
              <a:pPr eaLnBrk="1" hangingPunct="1"/>
              <a:t>23</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ea typeface="ＭＳ Ｐゴシック" charset="0"/>
                <a:cs typeface="ＭＳ Ｐゴシック" charset="0"/>
              </a:rPr>
              <a:t>Figure 7.11</a:t>
            </a:r>
            <a:r>
              <a:rPr lang="en-US" dirty="0">
                <a:latin typeface="Calibri" charset="0"/>
                <a:ea typeface="ＭＳ Ｐゴシック" charset="0"/>
                <a:cs typeface="ＭＳ Ｐゴシック" charset="0"/>
              </a:rPr>
              <a:t> DNA and amino acid sequences from the heavy chain gene in primary and secondary B cells from one animal. Top lines show the amino acids on above the DNA codons. Dashes indicate no change in DNA. Binding affinity for antibodies for each B cell is in the right column with smaller numbers indicating higher affinities. </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1894801-997F-B04F-81AE-DB5B4F57B26E}" type="slidenum">
              <a:rPr lang="en-US" sz="1200"/>
              <a:pPr eaLnBrk="1" hangingPunct="1"/>
              <a:t>24</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ea typeface="ＭＳ Ｐゴシック" charset="0"/>
                <a:cs typeface="ＭＳ Ｐゴシック" charset="0"/>
              </a:rPr>
              <a:t>Figure 7.12</a:t>
            </a:r>
            <a:r>
              <a:rPr lang="en-US" dirty="0">
                <a:latin typeface="Calibri" charset="0"/>
                <a:ea typeface="ＭＳ Ｐゴシック" charset="0"/>
                <a:cs typeface="ＭＳ Ｐゴシック" charset="0"/>
              </a:rPr>
              <a:t> Summary of long-term B cell responses. Antigen stimulates B cells to make antibody and memory B cells. Second generation B cells undergo somatic </a:t>
            </a:r>
            <a:r>
              <a:rPr lang="en-US" dirty="0" err="1">
                <a:latin typeface="Calibri" charset="0"/>
                <a:ea typeface="ＭＳ Ｐゴシック" charset="0"/>
                <a:cs typeface="ＭＳ Ｐゴシック" charset="0"/>
              </a:rPr>
              <a:t>hypermutation</a:t>
            </a:r>
            <a:r>
              <a:rPr lang="en-US" dirty="0">
                <a:latin typeface="Calibri" charset="0"/>
                <a:ea typeface="ＭＳ Ｐゴシック" charset="0"/>
                <a:cs typeface="ＭＳ Ｐゴシック" charset="0"/>
              </a:rPr>
              <a:t> which may alter antibody binding affinity. B cells with the highest affinity receive the most survival signal, produce the most B cells and memory B cells. </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367A2D-6E1A-C84D-AD7D-448F115B7F9D}" type="slidenum">
              <a:rPr lang="en-US" sz="1200"/>
              <a:pPr eaLnBrk="1" hangingPunct="1"/>
              <a:t>25</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ea typeface="ＭＳ Ｐゴシック" charset="0"/>
                <a:cs typeface="ＭＳ Ｐゴシック" charset="0"/>
              </a:rPr>
              <a:t>IQ #18: </a:t>
            </a:r>
            <a:r>
              <a:rPr lang="en-US" dirty="0">
                <a:latin typeface="Calibri" charset="0"/>
                <a:ea typeface="ＭＳ Ｐゴシック" charset="0"/>
                <a:cs typeface="ＭＳ Ｐゴシック" charset="0"/>
              </a:rPr>
              <a:t>Use the data in Figure 7.11 to demonstrate natural selection in B cells that became more prevalent due to increased binding affinity and survival signal. Explain why your lymph nodes swell during an exposure to antigen. You can go to this web site to view the interactive histology of a lymph node. </a:t>
            </a: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6B3C39-F6AA-D946-8900-F89331D96F31}" type="slidenum">
              <a:rPr lang="en-US" sz="1200"/>
              <a:pPr eaLnBrk="1" hangingPunct="1"/>
              <a:t>26</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ea typeface="ＭＳ Ｐゴシック" charset="0"/>
                <a:cs typeface="ＭＳ Ｐゴシック" charset="0"/>
              </a:rPr>
              <a:t>IQ #18: </a:t>
            </a:r>
            <a:r>
              <a:rPr lang="en-US" dirty="0">
                <a:latin typeface="Calibri" charset="0"/>
                <a:ea typeface="ＭＳ Ｐゴシック" charset="0"/>
                <a:cs typeface="ＭＳ Ｐゴシック" charset="0"/>
              </a:rPr>
              <a:t>Use the data in Figure 7.11 to demonstrate natural selection in B cells that became more prevalent due to increased binding affinity and survival signal. Explain why your lymph nodes swell during an exposure to antigen. You can go to this web site to view the interactive histology of a lymph node. </a:t>
            </a: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832A012-FE35-FE4E-AB6A-4902C64EBCFA}" type="slidenum">
              <a:rPr lang="en-US" sz="1200"/>
              <a:pPr eaLnBrk="1" hangingPunct="1"/>
              <a:t>27</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ea typeface="ＭＳ Ｐゴシック" charset="0"/>
                <a:cs typeface="ＭＳ Ｐゴシック" charset="0"/>
              </a:rPr>
              <a:t>Figure ELSI 7.2</a:t>
            </a:r>
            <a:r>
              <a:rPr lang="en-US" dirty="0">
                <a:latin typeface="Calibri" charset="0"/>
                <a:ea typeface="ＭＳ Ｐゴシック" charset="0"/>
                <a:cs typeface="ＭＳ Ｐゴシック" charset="0"/>
              </a:rPr>
              <a:t> Photo of peanut butter and jelly sandwich.  </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33EF779-3B90-7248-A15C-49F85D29F2E6}" type="slidenum">
              <a:rPr lang="en-US" sz="1200"/>
              <a:pPr eaLnBrk="1" hangingPunct="1"/>
              <a:t>28</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584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ea typeface="ＭＳ Ｐゴシック" charset="0"/>
                <a:cs typeface="ＭＳ Ｐゴシック" charset="0"/>
              </a:rPr>
              <a:t>Table 7.1</a:t>
            </a:r>
            <a:r>
              <a:rPr lang="en-US" dirty="0">
                <a:latin typeface="Calibri" charset="0"/>
                <a:ea typeface="ＭＳ Ｐゴシック" charset="0"/>
                <a:cs typeface="ＭＳ Ｐゴシック" charset="0"/>
              </a:rPr>
              <a:t> Microbes with small genomes, compared to </a:t>
            </a:r>
            <a:r>
              <a:rPr lang="en-US" i="1" dirty="0">
                <a:latin typeface="Calibri" charset="0"/>
                <a:ea typeface="ＭＳ Ｐゴシック" charset="0"/>
                <a:cs typeface="ＭＳ Ｐゴシック" charset="0"/>
              </a:rPr>
              <a:t>E. coli</a:t>
            </a:r>
            <a:r>
              <a:rPr lang="en-US" dirty="0">
                <a:latin typeface="Calibri" charset="0"/>
                <a:ea typeface="ＭＳ Ｐゴシック" charset="0"/>
                <a:cs typeface="ＭＳ Ｐゴシック" charset="0"/>
              </a:rPr>
              <a:t>. </a:t>
            </a: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17351B1-6A20-AF46-A8C4-C9C3ECEFB35D}" type="slidenum">
              <a:rPr lang="en-US" sz="1200"/>
              <a:pPr eaLnBrk="1" hangingPunct="1"/>
              <a:t>30</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ea typeface="ＭＳ Ｐゴシック" charset="0"/>
                <a:cs typeface="ＭＳ Ｐゴシック" charset="0"/>
              </a:rPr>
              <a:t>Figure 7.13</a:t>
            </a:r>
            <a:r>
              <a:rPr lang="en-US" dirty="0">
                <a:latin typeface="Calibri" charset="0"/>
                <a:ea typeface="ＭＳ Ｐゴシック" charset="0"/>
                <a:cs typeface="ＭＳ Ｐゴシック" charset="0"/>
              </a:rPr>
              <a:t>  Coral Life cycle. a) Photograph of larvae lacking symbiotic algae. b) After fertilization, larvae swim, settle and grow. c) Young coral with six tentacles around a central mouth. Brown spots are mutualistic algae. d) Under UV light, the coral appears green and the algae fluoresce red due to pigments used in photosynthesis.</a:t>
            </a: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B83386-C374-9646-9427-EB830800F573}" type="slidenum">
              <a:rPr lang="en-US" sz="1200"/>
              <a:pPr eaLnBrk="1" hangingPunct="1"/>
              <a:t>31</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ea typeface="ＭＳ Ｐゴシック" charset="0"/>
                <a:cs typeface="ＭＳ Ｐゴシック" charset="0"/>
              </a:rPr>
              <a:t>Figure 7.14</a:t>
            </a:r>
            <a:r>
              <a:rPr lang="en-US" dirty="0">
                <a:latin typeface="Calibri" charset="0"/>
                <a:ea typeface="ＭＳ Ｐゴシック" charset="0"/>
                <a:cs typeface="ＭＳ Ｐゴシック" charset="0"/>
              </a:rPr>
              <a:t> Coral acquisition of mutualistic algae. (a) Three day old larva (m = mouth). (b) Feeding larva with mucus trail (</a:t>
            </a:r>
            <a:r>
              <a:rPr lang="en-US" dirty="0" err="1">
                <a:latin typeface="Calibri" charset="0"/>
                <a:ea typeface="ＭＳ Ｐゴシック" charset="0"/>
                <a:cs typeface="ＭＳ Ｐゴシック" charset="0"/>
              </a:rPr>
              <a:t>mt</a:t>
            </a:r>
            <a:r>
              <a:rPr lang="en-US" dirty="0">
                <a:latin typeface="Calibri" charset="0"/>
                <a:ea typeface="ＭＳ Ｐゴシック" charset="0"/>
                <a:cs typeface="ＭＳ Ｐゴシック" charset="0"/>
              </a:rPr>
              <a:t>) used to capture algae. (c) Larva with algae (arrows) near mouth and inside body. (d) Algae inside larval cells. (e) Scanning electron micrograph of larva eating algae. (f) Newly settled coral with central mouth (m) and golden algae inside the coral. Scale bar in a-e 10 µm.  </a:t>
            </a:r>
          </a:p>
        </p:txBody>
      </p:sp>
      <p:sp>
        <p:nvSpPr>
          <p:cNvPr id="3993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C30773B-2222-E342-84F1-CD4D08980F5F}" type="slidenum">
              <a:rPr lang="en-US" sz="1200"/>
              <a:pPr eaLnBrk="1" hangingPunct="1"/>
              <a:t>32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04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Times New Roman" charset="0"/>
                <a:ea typeface="ＭＳ Ｐゴシック" charset="0"/>
                <a:cs typeface="Times New Roman" charset="0"/>
              </a:rPr>
              <a:t>IQ #1 BLASTing Le. </a:t>
            </a:r>
            <a:endParaRPr lang="en-US">
              <a:latin typeface="Calibri" charset="0"/>
              <a:ea typeface="ＭＳ Ｐゴシック" charset="0"/>
              <a:cs typeface="ＭＳ Ｐゴシック" charset="0"/>
            </a:endParaRPr>
          </a:p>
        </p:txBody>
      </p:sp>
      <p:sp>
        <p:nvSpPr>
          <p:cNvPr id="204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30AA9F7-6211-5F42-8CF8-E79D37288F68}" type="slidenum">
              <a:rPr lang="en-US" sz="1200"/>
              <a:pPr eaLnBrk="1" hangingPunct="1"/>
              <a:t>4</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198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ea typeface="ＭＳ Ｐゴシック" charset="0"/>
                <a:cs typeface="ＭＳ Ｐゴシック" charset="0"/>
              </a:rPr>
              <a:t>Figure 7.15</a:t>
            </a:r>
            <a:r>
              <a:rPr lang="en-US" dirty="0">
                <a:latin typeface="Calibri" charset="0"/>
                <a:ea typeface="ＭＳ Ｐゴシック" charset="0"/>
                <a:cs typeface="ＭＳ Ｐゴシック" charset="0"/>
              </a:rPr>
              <a:t> Coral bleaching in the Caribbean. (a) Photograph of bleached coral and fish that use the coral for protection. (b) Monthly distribution of reported coral bleaching from 1983 – 2000. </a:t>
            </a:r>
          </a:p>
        </p:txBody>
      </p:sp>
      <p:sp>
        <p:nvSpPr>
          <p:cNvPr id="4198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022CBA-87B7-6742-9704-5C781C1DE13A}" type="slidenum">
              <a:rPr lang="en-US" sz="1200"/>
              <a:pPr eaLnBrk="1" hangingPunct="1"/>
              <a:t>33</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ea typeface="ＭＳ Ｐゴシック" charset="0"/>
                <a:cs typeface="ＭＳ Ｐゴシック" charset="0"/>
              </a:rPr>
              <a:t>Figure 7.16 </a:t>
            </a:r>
            <a:r>
              <a:rPr lang="en-US" dirty="0">
                <a:latin typeface="Calibri" charset="0"/>
                <a:ea typeface="ＭＳ Ｐゴシック" charset="0"/>
                <a:cs typeface="ＭＳ Ｐゴシック" charset="0"/>
              </a:rPr>
              <a:t>Impact of sea surface temperatures (SST) variations from 30-year average (degrees Celsius;1983 – 2000). Black circles mark years qualified as “massive” and white circles indicate other years. (a) Percent ocean area (map grid cells) reporting at least one occurrence of coral bleaching, as a function of SST variation. (b) Total area of bleached reef as a function of SST variation. </a:t>
            </a: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4CBA0B2-FB0C-CF40-8B46-9A0A1440B742}" type="slidenum">
              <a:rPr lang="en-US" sz="1200"/>
              <a:pPr eaLnBrk="1" hangingPunct="1"/>
              <a:t>34</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608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ea typeface="ＭＳ Ｐゴシック" charset="0"/>
                <a:cs typeface="ＭＳ Ｐゴシック" charset="0"/>
              </a:rPr>
              <a:t>Figure 7.17 </a:t>
            </a:r>
            <a:r>
              <a:rPr lang="en-US" dirty="0">
                <a:latin typeface="Calibri" charset="0"/>
                <a:ea typeface="ＭＳ Ｐゴシック" charset="0"/>
                <a:cs typeface="ＭＳ Ｐゴシック" charset="0"/>
              </a:rPr>
              <a:t>Global coral bleaching. (a) Qualitative data from around the world showing the degree of coral bleaching in 2007. (b) Zoomed in view of Caribbean and Bermuda data. </a:t>
            </a:r>
          </a:p>
        </p:txBody>
      </p:sp>
      <p:sp>
        <p:nvSpPr>
          <p:cNvPr id="4608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884CBAA-596F-614D-842F-9AA3CEDDFB9F}" type="slidenum">
              <a:rPr lang="en-US" sz="1200"/>
              <a:pPr eaLnBrk="1" hangingPunct="1"/>
              <a:t>35</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ea typeface="ＭＳ Ｐゴシック" charset="0"/>
                <a:cs typeface="ＭＳ Ｐゴシック" charset="0"/>
              </a:rPr>
              <a:t>Figure 7.18</a:t>
            </a:r>
            <a:r>
              <a:rPr lang="en-US" dirty="0">
                <a:latin typeface="Calibri" charset="0"/>
                <a:ea typeface="ＭＳ Ｐゴシック" charset="0"/>
                <a:cs typeface="ＭＳ Ｐゴシック" charset="0"/>
              </a:rPr>
              <a:t> Three models for outcome of global warming and coral evolution. Orange line represents fluctuating, yet gradually rising, sea surface temperatures. Green, yellow and blue lines represent sea surface temperatures tolerated by different species of coral. </a:t>
            </a:r>
          </a:p>
        </p:txBody>
      </p:sp>
      <p:sp>
        <p:nvSpPr>
          <p:cNvPr id="481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29A20B7-F138-364C-AC21-85864F4577C7}" type="slidenum">
              <a:rPr lang="en-US" sz="1200"/>
              <a:pPr eaLnBrk="1" hangingPunct="1"/>
              <a:t>36</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ea typeface="ＭＳ Ｐゴシック" charset="0"/>
                <a:cs typeface="ＭＳ Ｐゴシック" charset="0"/>
              </a:rPr>
              <a:t>Figure 7.19</a:t>
            </a:r>
            <a:r>
              <a:rPr lang="en-US" dirty="0">
                <a:latin typeface="Calibri" charset="0"/>
                <a:ea typeface="ＭＳ Ｐゴシック" charset="0"/>
                <a:cs typeface="ＭＳ Ｐゴシック" charset="0"/>
              </a:rPr>
              <a:t> Comparison of two species of algae and their capacity to photosynthesize. Asterisks indicate significant differences (</a:t>
            </a:r>
            <a:r>
              <a:rPr lang="en-US" i="1" dirty="0">
                <a:latin typeface="Calibri" charset="0"/>
                <a:ea typeface="ＭＳ Ｐゴシック" charset="0"/>
                <a:cs typeface="ＭＳ Ｐゴシック" charset="0"/>
              </a:rPr>
              <a:t>p</a:t>
            </a:r>
            <a:r>
              <a:rPr lang="en-US" dirty="0">
                <a:latin typeface="Calibri" charset="0"/>
                <a:ea typeface="ＭＳ Ｐゴシック" charset="0"/>
                <a:cs typeface="ＭＳ Ｐゴシック" charset="0"/>
              </a:rPr>
              <a:t> &lt; 0.05) between the elevated and baseline temperatures for a given species; </a:t>
            </a:r>
            <a:r>
              <a:rPr lang="en-US" dirty="0">
                <a:latin typeface="Calibri" charset="0"/>
                <a:ea typeface="ＭＳ Ｐゴシック" charset="0"/>
                <a:cs typeface="ＭＳ Ｐゴシック" charset="0"/>
                <a:sym typeface="Symbol" charset="0"/>
              </a:rPr>
              <a:t></a:t>
            </a:r>
            <a:r>
              <a:rPr lang="en-US" dirty="0">
                <a:latin typeface="Calibri" charset="0"/>
                <a:ea typeface="ＭＳ Ｐゴシック" charset="0"/>
                <a:cs typeface="ＭＳ Ｐゴシック" charset="0"/>
              </a:rPr>
              <a:t> indicate significant differences (</a:t>
            </a:r>
            <a:r>
              <a:rPr lang="en-US" i="1" dirty="0">
                <a:latin typeface="Calibri" charset="0"/>
                <a:ea typeface="ＭＳ Ｐゴシック" charset="0"/>
                <a:cs typeface="ＭＳ Ｐゴシック" charset="0"/>
              </a:rPr>
              <a:t>p</a:t>
            </a:r>
            <a:r>
              <a:rPr lang="en-US" dirty="0">
                <a:latin typeface="Calibri" charset="0"/>
                <a:ea typeface="ＭＳ Ｐゴシック" charset="0"/>
                <a:cs typeface="ＭＳ Ｐゴシック" charset="0"/>
              </a:rPr>
              <a:t> &lt; 0.05) between species at a given temperature. </a:t>
            </a:r>
          </a:p>
        </p:txBody>
      </p:sp>
      <p:sp>
        <p:nvSpPr>
          <p:cNvPr id="501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0E05F8D-CEB2-5F4A-95C4-216DF830837D}" type="slidenum">
              <a:rPr lang="en-US" sz="1200"/>
              <a:pPr eaLnBrk="1" hangingPunct="1"/>
              <a:t>37</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22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ea typeface="ＭＳ Ｐゴシック" charset="0"/>
                <a:cs typeface="ＭＳ Ｐゴシック" charset="0"/>
              </a:rPr>
              <a:t>IQ #24 </a:t>
            </a:r>
            <a:r>
              <a:rPr lang="en-US" dirty="0">
                <a:latin typeface="Calibri" charset="0"/>
                <a:ea typeface="ＭＳ Ｐゴシック" charset="0"/>
                <a:cs typeface="ＭＳ Ｐゴシック" charset="0"/>
              </a:rPr>
              <a:t>Consult this US government publication and determine if 1998 was the worst bleaching year to date. Keep in mind that warm waters spawn hurricanes and 2005 was the year Katrina hit the US Gulf coast. </a:t>
            </a:r>
          </a:p>
        </p:txBody>
      </p:sp>
      <p:sp>
        <p:nvSpPr>
          <p:cNvPr id="522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CA2CF22-48CA-0F4D-9842-40E9A852615A}" type="slidenum">
              <a:rPr lang="en-US" sz="1200"/>
              <a:pPr eaLnBrk="1" hangingPunct="1"/>
              <a:t>38</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latin typeface="Calibri" charset="0"/>
                <a:ea typeface="ＭＳ Ｐゴシック" charset="0"/>
                <a:cs typeface="ＭＳ Ｐゴシック" charset="0"/>
              </a:rPr>
              <a:t>IQ #26</a:t>
            </a:r>
            <a:r>
              <a:rPr lang="en-US" dirty="0">
                <a:latin typeface="Calibri" charset="0"/>
                <a:ea typeface="ＭＳ Ｐゴシック" charset="0"/>
                <a:cs typeface="ＭＳ Ｐゴシック" charset="0"/>
              </a:rPr>
              <a:t> Go to the NOAA satellite image to see  “colored field” maps of the world’s ocean temperatures. Click on a map of your choosing and study the data. As the oceans gradually warm, predict how this map will change over time. Currently, coral reefs are located where the water is 28 – 32º C. View the global “filled contour” map to see where coral reefs live now. What would you expect to happen to the locations for coral reefs as oceans continue to warm. How could coral’s life cycle (see Figure 7.13) contribute to its potential to survive? </a:t>
            </a: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75AC4AD-E124-9C4D-8DE0-740B53AC7C5D}" type="slidenum">
              <a:rPr lang="en-US" sz="1200"/>
              <a:pPr eaLnBrk="1" hangingPunct="1"/>
              <a:t>39</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Times New Roman" charset="0"/>
                <a:ea typeface="ＭＳ Ｐゴシック" charset="0"/>
                <a:cs typeface="Times New Roman" charset="0"/>
              </a:rPr>
              <a:t>IQ #1 BLASTing Le. </a:t>
            </a:r>
            <a:endParaRPr lang="en-US">
              <a:latin typeface="Calibri" charset="0"/>
              <a:ea typeface="ＭＳ Ｐゴシック" charset="0"/>
              <a:cs typeface="ＭＳ Ｐゴシック" charset="0"/>
            </a:endParaRPr>
          </a:p>
        </p:txBody>
      </p:sp>
      <p:sp>
        <p:nvSpPr>
          <p:cNvPr id="2253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504DC2-CC50-2748-9954-41447716E99F}" type="slidenum">
              <a:rPr lang="en-US" sz="1200"/>
              <a:pPr eaLnBrk="1" hangingPunct="1"/>
              <a:t>5</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Times New Roman" charset="0"/>
                <a:ea typeface="ＭＳ Ｐゴシック" charset="0"/>
                <a:cs typeface="Times New Roman" charset="0"/>
              </a:rPr>
              <a:t>IQ #1 BLASTing Le. </a:t>
            </a:r>
            <a:endParaRPr lang="en-US">
              <a:latin typeface="Calibri" charset="0"/>
              <a:ea typeface="ＭＳ Ｐゴシック" charset="0"/>
              <a:cs typeface="ＭＳ Ｐゴシック"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507A151-4759-7C43-A6AB-E1EC70A9EBD8}" type="slidenum">
              <a:rPr lang="en-US" sz="1200"/>
              <a:pPr eaLnBrk="1" hangingPunct="1"/>
              <a:t>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Times New Roman" charset="0"/>
                <a:ea typeface="ＭＳ Ｐゴシック" charset="0"/>
                <a:cs typeface="Times New Roman" charset="0"/>
              </a:rPr>
              <a:t>IQ #1 BLASTing Le. </a:t>
            </a:r>
            <a:endParaRPr lang="en-US">
              <a:latin typeface="Calibri" charset="0"/>
              <a:ea typeface="ＭＳ Ｐゴシック" charset="0"/>
              <a:cs typeface="ＭＳ Ｐゴシック" charset="0"/>
            </a:endParaRP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2540DFA-5561-2F44-9B76-0F174D87C448}" type="slidenum">
              <a:rPr lang="en-US" sz="1200"/>
              <a:pPr eaLnBrk="1" hangingPunct="1"/>
              <a:t>7</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Times New Roman" charset="0"/>
                <a:ea typeface="ＭＳ Ｐゴシック" charset="0"/>
                <a:cs typeface="Times New Roman" charset="0"/>
              </a:rPr>
              <a:t>IQ #2 BLASTing Le. </a:t>
            </a:r>
            <a:endParaRPr lang="en-US">
              <a:latin typeface="Calibri" charset="0"/>
              <a:ea typeface="ＭＳ Ｐゴシック" charset="0"/>
              <a:cs typeface="ＭＳ Ｐゴシック"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B912151-D4BA-F148-AA7B-F6AF8AB7F375}" type="slidenum">
              <a:rPr lang="en-US" sz="1200"/>
              <a:pPr eaLnBrk="1" hangingPunct="1"/>
              <a:t>8</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Times New Roman" charset="0"/>
                <a:ea typeface="ＭＳ Ｐゴシック" charset="0"/>
                <a:cs typeface="Times New Roman" charset="0"/>
              </a:rPr>
              <a:t>IQ #2 BLAST2 alignment with Le and short mutant allele. </a:t>
            </a:r>
            <a:endParaRPr lang="en-US">
              <a:latin typeface="Calibri" charset="0"/>
              <a:ea typeface="ＭＳ Ｐゴシック" charset="0"/>
              <a:cs typeface="ＭＳ Ｐゴシック" charset="0"/>
            </a:endParaRPr>
          </a:p>
        </p:txBody>
      </p:sp>
      <p:sp>
        <p:nvSpPr>
          <p:cNvPr id="3072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6C00B3-53B5-4B4B-AB52-BC8BDB6ECEB6}" type="slidenum">
              <a:rPr lang="en-US" sz="1200"/>
              <a:pPr eaLnBrk="1" hangingPunct="1"/>
              <a:t>9</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a:latin typeface="Calibri" charset="0"/>
                <a:ea typeface="ＭＳ Ｐゴシック" charset="0"/>
                <a:cs typeface="ＭＳ Ｐゴシック" charset="0"/>
              </a:rPr>
              <a:t>Figure 7.2 </a:t>
            </a:r>
            <a:r>
              <a:rPr lang="en-US">
                <a:latin typeface="Calibri" charset="0"/>
                <a:ea typeface="ＭＳ Ｐゴシック" charset="0"/>
                <a:cs typeface="ＭＳ Ｐゴシック" charset="0"/>
              </a:rPr>
              <a:t>Dot plot comparing the chromosome of </a:t>
            </a:r>
            <a:r>
              <a:rPr lang="en-US" i="1">
                <a:latin typeface="Calibri" charset="0"/>
                <a:ea typeface="ＭＳ Ｐゴシック" charset="0"/>
                <a:cs typeface="ＭＳ Ｐゴシック" charset="0"/>
              </a:rPr>
              <a:t>E. coli</a:t>
            </a:r>
            <a:r>
              <a:rPr lang="en-US">
                <a:latin typeface="Calibri" charset="0"/>
                <a:ea typeface="ＭＳ Ｐゴシック" charset="0"/>
                <a:cs typeface="ＭＳ Ｐゴシック" charset="0"/>
              </a:rPr>
              <a:t> strain K-12 on the vertical axis with </a:t>
            </a:r>
            <a:r>
              <a:rPr lang="en-US" i="1">
                <a:latin typeface="Calibri" charset="0"/>
                <a:ea typeface="ＭＳ Ｐゴシック" charset="0"/>
                <a:cs typeface="ＭＳ Ｐゴシック" charset="0"/>
              </a:rPr>
              <a:t>E. coli</a:t>
            </a:r>
            <a:r>
              <a:rPr lang="en-US">
                <a:latin typeface="Calibri" charset="0"/>
                <a:ea typeface="ＭＳ Ｐゴシック" charset="0"/>
                <a:cs typeface="ＭＳ Ｐゴシック" charset="0"/>
              </a:rPr>
              <a:t> O157:H7 on the horizontal axis. Green dots indicate similar DNA sequences are inverted and red dots indicate similar DNA sequences that are not inverted. </a:t>
            </a:r>
          </a:p>
        </p:txBody>
      </p:sp>
      <p:sp>
        <p:nvSpPr>
          <p:cNvPr id="3277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7D8CFC9-2ADA-CC45-923C-D821EF72CCD7}" type="slidenum">
              <a:rPr lang="en-US" sz="1200"/>
              <a:pPr eaLnBrk="1" hangingPunct="1"/>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2D6EBD9-3FEF-F941-A3EA-902105BDEB0D}" type="datetime1">
              <a:rPr lang="en-US"/>
              <a:pPr>
                <a:defRPr/>
              </a:pPr>
              <a:t>8/15/13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51A6C2-C4E1-BF43-8CEC-9C45DFF46CF2}" type="slidenum">
              <a:rPr lang="en-US"/>
              <a:pPr>
                <a:defRPr/>
              </a:pPr>
              <a:t>‹#›</a:t>
            </a:fld>
            <a:endParaRPr lang="en-US"/>
          </a:p>
        </p:txBody>
      </p:sp>
    </p:spTree>
    <p:extLst>
      <p:ext uri="{BB962C8B-B14F-4D97-AF65-F5344CB8AC3E}">
        <p14:creationId xmlns:p14="http://schemas.microsoft.com/office/powerpoint/2010/main" val="3926687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0BBEE0E-9621-D94C-AD9F-3949FB257B6E}" type="datetime1">
              <a:rPr lang="en-US"/>
              <a:pPr>
                <a:defRPr/>
              </a:pPr>
              <a:t>8/15/13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6298F7-0A25-7547-957B-984869DF65DF}" type="slidenum">
              <a:rPr lang="en-US"/>
              <a:pPr>
                <a:defRPr/>
              </a:pPr>
              <a:t>‹#›</a:t>
            </a:fld>
            <a:endParaRPr lang="en-US"/>
          </a:p>
        </p:txBody>
      </p:sp>
    </p:spTree>
    <p:extLst>
      <p:ext uri="{BB962C8B-B14F-4D97-AF65-F5344CB8AC3E}">
        <p14:creationId xmlns:p14="http://schemas.microsoft.com/office/powerpoint/2010/main" val="354420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FC1A8A-8111-274B-BFCF-5B109BB54ACC}" type="datetime1">
              <a:rPr lang="en-US"/>
              <a:pPr>
                <a:defRPr/>
              </a:pPr>
              <a:t>8/15/13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D1F345-3241-5B43-B76D-AE800A0993D0}" type="slidenum">
              <a:rPr lang="en-US"/>
              <a:pPr>
                <a:defRPr/>
              </a:pPr>
              <a:t>‹#›</a:t>
            </a:fld>
            <a:endParaRPr lang="en-US"/>
          </a:p>
        </p:txBody>
      </p:sp>
    </p:spTree>
    <p:extLst>
      <p:ext uri="{BB962C8B-B14F-4D97-AF65-F5344CB8AC3E}">
        <p14:creationId xmlns:p14="http://schemas.microsoft.com/office/powerpoint/2010/main" val="2929764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D7DA0EF-E87A-8345-ACD5-056C7EC620CA}" type="datetime1">
              <a:rPr lang="en-US"/>
              <a:pPr>
                <a:defRPr/>
              </a:pPr>
              <a:t>8/15/13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0A8B49B-09C8-6044-A34F-E0118074A3D0}" type="slidenum">
              <a:rPr lang="en-US"/>
              <a:pPr>
                <a:defRPr/>
              </a:pPr>
              <a:t>‹#›</a:t>
            </a:fld>
            <a:endParaRPr lang="en-US"/>
          </a:p>
        </p:txBody>
      </p:sp>
    </p:spTree>
    <p:extLst>
      <p:ext uri="{BB962C8B-B14F-4D97-AF65-F5344CB8AC3E}">
        <p14:creationId xmlns:p14="http://schemas.microsoft.com/office/powerpoint/2010/main" val="346831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05D7384-1C56-C74A-A2F1-CE779A3BD3A4}" type="datetime1">
              <a:rPr lang="en-US"/>
              <a:pPr>
                <a:defRPr/>
              </a:pPr>
              <a:t>8/15/13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A9707A-2E3B-F645-B379-5DA122B523DE}" type="slidenum">
              <a:rPr lang="en-US"/>
              <a:pPr>
                <a:defRPr/>
              </a:pPr>
              <a:t>‹#›</a:t>
            </a:fld>
            <a:endParaRPr lang="en-US"/>
          </a:p>
        </p:txBody>
      </p:sp>
    </p:spTree>
    <p:extLst>
      <p:ext uri="{BB962C8B-B14F-4D97-AF65-F5344CB8AC3E}">
        <p14:creationId xmlns:p14="http://schemas.microsoft.com/office/powerpoint/2010/main" val="1302787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6CD3126-B2AE-F846-A3BE-54ABC8016491}" type="datetime1">
              <a:rPr lang="en-US"/>
              <a:pPr>
                <a:defRPr/>
              </a:pPr>
              <a:t>8/15/13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AF232B6-3CD0-F441-8FAE-8F57055050EF}" type="slidenum">
              <a:rPr lang="en-US"/>
              <a:pPr>
                <a:defRPr/>
              </a:pPr>
              <a:t>‹#›</a:t>
            </a:fld>
            <a:endParaRPr lang="en-US"/>
          </a:p>
        </p:txBody>
      </p:sp>
    </p:spTree>
    <p:extLst>
      <p:ext uri="{BB962C8B-B14F-4D97-AF65-F5344CB8AC3E}">
        <p14:creationId xmlns:p14="http://schemas.microsoft.com/office/powerpoint/2010/main" val="3203708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3C3BFF0-02BF-C247-9C23-99B3AA9FB943}" type="datetime1">
              <a:rPr lang="en-US"/>
              <a:pPr>
                <a:defRPr/>
              </a:pPr>
              <a:t>8/15/13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23C8591-3C96-F945-8426-987617071D81}" type="slidenum">
              <a:rPr lang="en-US"/>
              <a:pPr>
                <a:defRPr/>
              </a:pPr>
              <a:t>‹#›</a:t>
            </a:fld>
            <a:endParaRPr lang="en-US"/>
          </a:p>
        </p:txBody>
      </p:sp>
    </p:spTree>
    <p:extLst>
      <p:ext uri="{BB962C8B-B14F-4D97-AF65-F5344CB8AC3E}">
        <p14:creationId xmlns:p14="http://schemas.microsoft.com/office/powerpoint/2010/main" val="741351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9AC404F-C062-BE45-A058-2B5A6EA7EC3B}" type="datetime1">
              <a:rPr lang="en-US"/>
              <a:pPr>
                <a:defRPr/>
              </a:pPr>
              <a:t>8/15/13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ABFEA15-22C9-7F41-9DA8-C383CD8A36CD}" type="slidenum">
              <a:rPr lang="en-US"/>
              <a:pPr>
                <a:defRPr/>
              </a:pPr>
              <a:t>‹#›</a:t>
            </a:fld>
            <a:endParaRPr lang="en-US"/>
          </a:p>
        </p:txBody>
      </p:sp>
    </p:spTree>
    <p:extLst>
      <p:ext uri="{BB962C8B-B14F-4D97-AF65-F5344CB8AC3E}">
        <p14:creationId xmlns:p14="http://schemas.microsoft.com/office/powerpoint/2010/main" val="4131563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85D447-18E4-B549-9BE0-9FACC9E23C96}" type="datetime1">
              <a:rPr lang="en-US"/>
              <a:pPr>
                <a:defRPr/>
              </a:pPr>
              <a:t>8/15/13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3AB177E-F97C-DB46-B8DD-BF0909907F19}" type="slidenum">
              <a:rPr lang="en-US"/>
              <a:pPr>
                <a:defRPr/>
              </a:pPr>
              <a:t>‹#›</a:t>
            </a:fld>
            <a:endParaRPr lang="en-US"/>
          </a:p>
        </p:txBody>
      </p:sp>
    </p:spTree>
    <p:extLst>
      <p:ext uri="{BB962C8B-B14F-4D97-AF65-F5344CB8AC3E}">
        <p14:creationId xmlns:p14="http://schemas.microsoft.com/office/powerpoint/2010/main" val="3568027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BD137F0-6D32-364A-9926-5047C858AFE5}" type="datetime1">
              <a:rPr lang="en-US"/>
              <a:pPr>
                <a:defRPr/>
              </a:pPr>
              <a:t>8/15/13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550EE41-1AC7-2245-989E-CBB4DE199A93}" type="slidenum">
              <a:rPr lang="en-US"/>
              <a:pPr>
                <a:defRPr/>
              </a:pPr>
              <a:t>‹#›</a:t>
            </a:fld>
            <a:endParaRPr lang="en-US"/>
          </a:p>
        </p:txBody>
      </p:sp>
    </p:spTree>
    <p:extLst>
      <p:ext uri="{BB962C8B-B14F-4D97-AF65-F5344CB8AC3E}">
        <p14:creationId xmlns:p14="http://schemas.microsoft.com/office/powerpoint/2010/main" val="3408105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E052AC5-9687-EE4C-8FE4-1E2CDB0F404A}" type="datetime1">
              <a:rPr lang="en-US"/>
              <a:pPr>
                <a:defRPr/>
              </a:pPr>
              <a:t>8/15/13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E5AFF4-27EB-6847-A160-ED65E9BD74C7}" type="slidenum">
              <a:rPr lang="en-US"/>
              <a:pPr>
                <a:defRPr/>
              </a:pPr>
              <a:t>‹#›</a:t>
            </a:fld>
            <a:endParaRPr lang="en-US"/>
          </a:p>
        </p:txBody>
      </p:sp>
    </p:spTree>
    <p:extLst>
      <p:ext uri="{BB962C8B-B14F-4D97-AF65-F5344CB8AC3E}">
        <p14:creationId xmlns:p14="http://schemas.microsoft.com/office/powerpoint/2010/main" val="21302328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pPr>
              <a:defRPr/>
            </a:pPr>
            <a:fld id="{D26CA9E0-35CB-7448-95C3-E26BF7895940}" type="datetime1">
              <a:rPr lang="en-US"/>
              <a:pPr>
                <a:defRPr/>
              </a:pPr>
              <a:t>8/15/13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7FA60E0E-C808-904F-90B6-A75894DBE9D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ＭＳ Ｐゴシック" pitchFamily="32" charset="-128"/>
        </a:defRPr>
      </a:lvl1pPr>
      <a:lvl2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2pPr>
      <a:lvl3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3pPr>
      <a:lvl4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4pPr>
      <a:lvl5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5pPr>
      <a:lvl6pPr marL="4572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6pPr>
      <a:lvl7pPr marL="9144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7pPr>
      <a:lvl8pPr marL="13716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8pPr>
      <a:lvl9pPr marL="18288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32" charset="-128"/>
          <a:cs typeface="ＭＳ Ｐゴシック" pitchFamily="32"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32"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32"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2"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32"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jpe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4" Type="http://schemas.openxmlformats.org/officeDocument/2006/relationships/image" Target="../media/image19.jpeg"/><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2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2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1" Type="http://schemas.openxmlformats.org/officeDocument/2006/relationships/slideLayout" Target="../slideLayouts/slideLayout6.xml"/><Relationship Id="rId2" Type="http://schemas.openxmlformats.org/officeDocument/2006/relationships/notesSlide" Target="../notesSlides/notesSlide29.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png"/><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4" Type="http://schemas.openxmlformats.org/officeDocument/2006/relationships/image" Target="../media/image38.png"/><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4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image" Target="../media/image4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4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 Id="rId3"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2"/>
          <p:cNvSpPr txBox="1">
            <a:spLocks noChangeArrowheads="1"/>
          </p:cNvSpPr>
          <p:nvPr/>
        </p:nvSpPr>
        <p:spPr bwMode="auto">
          <a:xfrm>
            <a:off x="0" y="168592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latin typeface="Times New Roman" charset="0"/>
                <a:cs typeface="Times New Roman" charset="0"/>
              </a:rPr>
              <a:t>PowerPoint Slides for Chapter 7:</a:t>
            </a:r>
          </a:p>
          <a:p>
            <a:pPr algn="ctr" eaLnBrk="1" hangingPunct="1"/>
            <a:r>
              <a:rPr lang="en-US" sz="3600">
                <a:latin typeface="Times New Roman" charset="0"/>
                <a:cs typeface="Times New Roman" charset="0"/>
              </a:rPr>
              <a:t>Evolution at the Cellular Level</a:t>
            </a:r>
          </a:p>
        </p:txBody>
      </p:sp>
      <p:sp>
        <p:nvSpPr>
          <p:cNvPr id="14338" name="TextBox 2"/>
          <p:cNvSpPr txBox="1">
            <a:spLocks noChangeArrowheads="1"/>
          </p:cNvSpPr>
          <p:nvPr/>
        </p:nvSpPr>
        <p:spPr bwMode="auto">
          <a:xfrm>
            <a:off x="0" y="5103813"/>
            <a:ext cx="9144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latin typeface="Times New Roman" charset="0"/>
                <a:cs typeface="Times New Roman" charset="0"/>
              </a:rPr>
              <a:t>by</a:t>
            </a:r>
          </a:p>
          <a:p>
            <a:pPr algn="ctr" eaLnBrk="1" hangingPunct="1"/>
            <a:r>
              <a:rPr lang="en-US" sz="3600">
                <a:latin typeface="Times New Roman" charset="0"/>
                <a:cs typeface="Times New Roman" charset="0"/>
              </a:rPr>
              <a:t>A. Malcolm Campbell, Laurie J. Heyer, and Chris Paradise</a:t>
            </a:r>
          </a:p>
        </p:txBody>
      </p:sp>
      <p:sp>
        <p:nvSpPr>
          <p:cNvPr id="14339" name="TextBox 2"/>
          <p:cNvSpPr txBox="1">
            <a:spLocks noChangeArrowheads="1"/>
          </p:cNvSpPr>
          <p:nvPr/>
        </p:nvSpPr>
        <p:spPr bwMode="auto">
          <a:xfrm>
            <a:off x="0" y="3532188"/>
            <a:ext cx="9144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600">
                <a:latin typeface="Times New Roman" charset="0"/>
                <a:cs typeface="Times New Roman" charset="0"/>
              </a:rPr>
              <a:t>7.1:</a:t>
            </a:r>
            <a:r>
              <a:rPr lang="en-US" sz="3600" b="1">
                <a:latin typeface="Times New Roman" charset="0"/>
                <a:cs typeface="Times New Roman" charset="0"/>
              </a:rPr>
              <a:t> </a:t>
            </a:r>
            <a:r>
              <a:rPr lang="en-US" sz="3600">
                <a:latin typeface="Times New Roman" charset="0"/>
                <a:cs typeface="Times New Roman" charset="0"/>
              </a:rPr>
              <a:t>How are new species formed? </a:t>
            </a:r>
          </a:p>
        </p:txBody>
      </p:sp>
      <p:sp>
        <p:nvSpPr>
          <p:cNvPr id="14340" name="Title 6"/>
          <p:cNvSpPr>
            <a:spLocks noGrp="1"/>
          </p:cNvSpPr>
          <p:nvPr>
            <p:ph type="title"/>
          </p:nvPr>
        </p:nvSpPr>
        <p:spPr>
          <a:xfrm>
            <a:off x="0" y="6302375"/>
            <a:ext cx="2343150" cy="555625"/>
          </a:xfrm>
        </p:spPr>
        <p:txBody>
          <a:bodyPr/>
          <a:lstStyle/>
          <a:p>
            <a:pPr algn="l"/>
            <a:r>
              <a:rPr lang="en-US" sz="2400">
                <a:latin typeface="Times New Roman" charset="0"/>
                <a:ea typeface="ＭＳ Ｐゴシック" charset="0"/>
                <a:cs typeface="Times New Roman" charset="0"/>
              </a:rPr>
              <a:t>Title Page</a:t>
            </a:r>
          </a:p>
        </p:txBody>
      </p:sp>
      <p:sp>
        <p:nvSpPr>
          <p:cNvPr id="14341" name="TextBox 1"/>
          <p:cNvSpPr txBox="1">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i="1">
                <a:latin typeface="Times New Roman" charset="0"/>
              </a:rPr>
              <a:t>Integrating Concepts in Biology</a:t>
            </a: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i="1">
                <a:latin typeface="Times New Roman" charset="0"/>
              </a:rPr>
              <a:t>E. coli</a:t>
            </a:r>
            <a:r>
              <a:rPr lang="en-US" sz="4800">
                <a:latin typeface="Times New Roman" charset="0"/>
              </a:rPr>
              <a:t> Genomes Compared</a:t>
            </a:r>
          </a:p>
        </p:txBody>
      </p:sp>
      <p:sp>
        <p:nvSpPr>
          <p:cNvPr id="31746" name="Title 4"/>
          <p:cNvSpPr>
            <a:spLocks noGrp="1"/>
          </p:cNvSpPr>
          <p:nvPr>
            <p:ph type="title"/>
          </p:nvPr>
        </p:nvSpPr>
        <p:spPr>
          <a:xfrm>
            <a:off x="0" y="6256338"/>
            <a:ext cx="1584325" cy="601662"/>
          </a:xfrm>
        </p:spPr>
        <p:txBody>
          <a:bodyPr/>
          <a:lstStyle/>
          <a:p>
            <a:pPr algn="l"/>
            <a:r>
              <a:rPr lang="en-US" sz="2400">
                <a:latin typeface="Times New Roman" charset="0"/>
                <a:ea typeface="ＭＳ Ｐゴシック" charset="0"/>
                <a:cs typeface="Times New Roman" charset="0"/>
              </a:rPr>
              <a:t>Fig. 7.2</a:t>
            </a:r>
          </a:p>
        </p:txBody>
      </p:sp>
      <p:pic>
        <p:nvPicPr>
          <p:cNvPr id="31747" name="Picture 4" descr="Figure7_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4713" y="1141413"/>
            <a:ext cx="5091112" cy="481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3"/>
          <p:cNvSpPr txBox="1">
            <a:spLocks noChangeArrowheads="1"/>
          </p:cNvSpPr>
          <p:nvPr/>
        </p:nvSpPr>
        <p:spPr bwMode="auto">
          <a:xfrm>
            <a:off x="0" y="3333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rPr>
              <a:t>IQ #4</a:t>
            </a:r>
          </a:p>
        </p:txBody>
      </p:sp>
      <p:sp>
        <p:nvSpPr>
          <p:cNvPr id="33794" name="Title 4"/>
          <p:cNvSpPr>
            <a:spLocks noGrp="1"/>
          </p:cNvSpPr>
          <p:nvPr>
            <p:ph type="title"/>
          </p:nvPr>
        </p:nvSpPr>
        <p:spPr>
          <a:xfrm>
            <a:off x="0" y="6330950"/>
            <a:ext cx="1560513" cy="527050"/>
          </a:xfrm>
        </p:spPr>
        <p:txBody>
          <a:bodyPr/>
          <a:lstStyle/>
          <a:p>
            <a:pPr algn="l"/>
            <a:r>
              <a:rPr lang="en-US" sz="2400">
                <a:latin typeface="Times New Roman" charset="0"/>
                <a:ea typeface="ＭＳ Ｐゴシック" charset="0"/>
                <a:cs typeface="Times New Roman" charset="0"/>
              </a:rPr>
              <a:t>IQ #2</a:t>
            </a:r>
          </a:p>
        </p:txBody>
      </p:sp>
      <p:pic>
        <p:nvPicPr>
          <p:cNvPr id="33795" name="Picture 1" descr="Screen Shot 2013-08-13 at 9.24.42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16138"/>
            <a:ext cx="9144000" cy="298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i="1">
                <a:latin typeface="Times New Roman" charset="0"/>
              </a:rPr>
              <a:t>E. coli</a:t>
            </a:r>
            <a:r>
              <a:rPr lang="en-US" sz="4800">
                <a:latin typeface="Times New Roman" charset="0"/>
              </a:rPr>
              <a:t> O157:H7 Genome</a:t>
            </a:r>
          </a:p>
        </p:txBody>
      </p:sp>
      <p:sp>
        <p:nvSpPr>
          <p:cNvPr id="35842" name="Title 4"/>
          <p:cNvSpPr>
            <a:spLocks noGrp="1"/>
          </p:cNvSpPr>
          <p:nvPr>
            <p:ph type="title"/>
          </p:nvPr>
        </p:nvSpPr>
        <p:spPr>
          <a:xfrm>
            <a:off x="0" y="6256338"/>
            <a:ext cx="1584325" cy="601662"/>
          </a:xfrm>
        </p:spPr>
        <p:txBody>
          <a:bodyPr/>
          <a:lstStyle/>
          <a:p>
            <a:pPr algn="l"/>
            <a:r>
              <a:rPr lang="en-US" sz="2400">
                <a:latin typeface="Times New Roman" charset="0"/>
                <a:ea typeface="ＭＳ Ｐゴシック" charset="0"/>
                <a:cs typeface="Times New Roman" charset="0"/>
              </a:rPr>
              <a:t>Fig. 7.3</a:t>
            </a:r>
          </a:p>
        </p:txBody>
      </p:sp>
      <p:pic>
        <p:nvPicPr>
          <p:cNvPr id="35843" name="Picture 4" descr="Ecoli_GCcont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1725" y="1049338"/>
            <a:ext cx="7200900" cy="497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IQ #6</a:t>
            </a:r>
          </a:p>
        </p:txBody>
      </p:sp>
      <p:sp>
        <p:nvSpPr>
          <p:cNvPr id="37890" name="Title 4"/>
          <p:cNvSpPr>
            <a:spLocks noGrp="1"/>
          </p:cNvSpPr>
          <p:nvPr>
            <p:ph type="title"/>
          </p:nvPr>
        </p:nvSpPr>
        <p:spPr>
          <a:xfrm>
            <a:off x="0" y="6256338"/>
            <a:ext cx="1584325" cy="601662"/>
          </a:xfrm>
        </p:spPr>
        <p:txBody>
          <a:bodyPr/>
          <a:lstStyle/>
          <a:p>
            <a:pPr algn="l"/>
            <a:r>
              <a:rPr lang="en-US" sz="2400">
                <a:latin typeface="Times New Roman" charset="0"/>
                <a:ea typeface="ＭＳ Ｐゴシック" charset="0"/>
                <a:cs typeface="Times New Roman" charset="0"/>
              </a:rPr>
              <a:t>IQ #6</a:t>
            </a:r>
          </a:p>
        </p:txBody>
      </p:sp>
      <p:pic>
        <p:nvPicPr>
          <p:cNvPr id="37891" name="Picture 9" descr="Screen shot 2010-09-26 at 8.24.54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436688"/>
            <a:ext cx="9144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IQ #7</a:t>
            </a:r>
          </a:p>
        </p:txBody>
      </p:sp>
      <p:sp>
        <p:nvSpPr>
          <p:cNvPr id="39938" name="Title 4"/>
          <p:cNvSpPr>
            <a:spLocks noGrp="1"/>
          </p:cNvSpPr>
          <p:nvPr>
            <p:ph type="title"/>
          </p:nvPr>
        </p:nvSpPr>
        <p:spPr>
          <a:xfrm>
            <a:off x="0" y="6256338"/>
            <a:ext cx="1584325" cy="601662"/>
          </a:xfrm>
        </p:spPr>
        <p:txBody>
          <a:bodyPr/>
          <a:lstStyle/>
          <a:p>
            <a:pPr algn="l"/>
            <a:r>
              <a:rPr lang="en-US" sz="2400">
                <a:latin typeface="Times New Roman" charset="0"/>
                <a:ea typeface="ＭＳ Ｐゴシック" charset="0"/>
                <a:cs typeface="Times New Roman" charset="0"/>
              </a:rPr>
              <a:t>IQ #7</a:t>
            </a:r>
          </a:p>
        </p:txBody>
      </p:sp>
      <p:pic>
        <p:nvPicPr>
          <p:cNvPr id="39939" name="Picture 5" descr="Screen shot 2010-09-26 at 8.26.4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216025"/>
            <a:ext cx="9144000"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4"/>
          <p:cNvSpPr>
            <a:spLocks noGrp="1"/>
          </p:cNvSpPr>
          <p:nvPr>
            <p:ph type="title"/>
          </p:nvPr>
        </p:nvSpPr>
        <p:spPr>
          <a:xfrm>
            <a:off x="0" y="6256338"/>
            <a:ext cx="1584325" cy="601662"/>
          </a:xfrm>
        </p:spPr>
        <p:txBody>
          <a:bodyPr/>
          <a:lstStyle/>
          <a:p>
            <a:pPr algn="l"/>
            <a:r>
              <a:rPr lang="en-US" sz="2400">
                <a:latin typeface="Times New Roman" charset="0"/>
                <a:ea typeface="ＭＳ Ｐゴシック" charset="0"/>
                <a:cs typeface="Times New Roman" charset="0"/>
              </a:rPr>
              <a:t>Fig. 7.4</a:t>
            </a:r>
          </a:p>
        </p:txBody>
      </p:sp>
      <p:pic>
        <p:nvPicPr>
          <p:cNvPr id="41986" name="Picture 4" descr="Figure7_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9438" y="1271588"/>
            <a:ext cx="450532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7" name="Picture 5" descr="Figure7_8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113" y="1271588"/>
            <a:ext cx="4003675" cy="371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3"/>
          <p:cNvSpPr txBox="1">
            <a:spLocks noChangeArrowheads="1"/>
          </p:cNvSpPr>
          <p:nvPr/>
        </p:nvSpPr>
        <p:spPr bwMode="auto">
          <a:xfrm>
            <a:off x="0" y="3333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rPr>
              <a:t>Genome Ploidy in Cancer Cells</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extBox 1"/>
          <p:cNvSpPr txBox="1">
            <a:spLocks noChangeArrowheads="1"/>
          </p:cNvSpPr>
          <p:nvPr/>
        </p:nvSpPr>
        <p:spPr bwMode="auto">
          <a:xfrm>
            <a:off x="0" y="46038"/>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Puffer Fish as Model Vertebrate</a:t>
            </a:r>
          </a:p>
        </p:txBody>
      </p:sp>
      <p:sp>
        <p:nvSpPr>
          <p:cNvPr id="44034" name="Title 4"/>
          <p:cNvSpPr>
            <a:spLocks noGrp="1"/>
          </p:cNvSpPr>
          <p:nvPr>
            <p:ph type="title"/>
          </p:nvPr>
        </p:nvSpPr>
        <p:spPr>
          <a:xfrm>
            <a:off x="0" y="6256338"/>
            <a:ext cx="1584325" cy="601662"/>
          </a:xfrm>
        </p:spPr>
        <p:txBody>
          <a:bodyPr/>
          <a:lstStyle/>
          <a:p>
            <a:pPr algn="l"/>
            <a:r>
              <a:rPr lang="en-US" sz="2400">
                <a:latin typeface="Times New Roman" charset="0"/>
                <a:ea typeface="ＭＳ Ｐゴシック" charset="0"/>
                <a:cs typeface="Times New Roman" charset="0"/>
              </a:rPr>
              <a:t>Fig. 7.5</a:t>
            </a:r>
          </a:p>
        </p:txBody>
      </p:sp>
      <p:grpSp>
        <p:nvGrpSpPr>
          <p:cNvPr id="44035" name="Group 4"/>
          <p:cNvGrpSpPr>
            <a:grpSpLocks/>
          </p:cNvGrpSpPr>
          <p:nvPr/>
        </p:nvGrpSpPr>
        <p:grpSpPr bwMode="auto">
          <a:xfrm>
            <a:off x="4848225" y="2484438"/>
            <a:ext cx="3886200" cy="3771900"/>
            <a:chOff x="981" y="1804"/>
            <a:chExt cx="9988" cy="9342"/>
          </a:xfrm>
        </p:grpSpPr>
        <p:pic>
          <p:nvPicPr>
            <p:cNvPr id="44037" name="Picture 5"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1" y="1804"/>
              <a:ext cx="9988" cy="9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Rectangle 6"/>
            <p:cNvSpPr>
              <a:spLocks noChangeArrowheads="1"/>
            </p:cNvSpPr>
            <p:nvPr/>
          </p:nvSpPr>
          <p:spPr bwMode="auto">
            <a:xfrm>
              <a:off x="1161" y="1984"/>
              <a:ext cx="1080" cy="540"/>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tIns="91440" bIns="91440"/>
            <a:lstStyle/>
            <a:p>
              <a:endParaRPr lang="en-US"/>
            </a:p>
          </p:txBody>
        </p:sp>
      </p:grpSp>
      <p:pic>
        <p:nvPicPr>
          <p:cNvPr id="44036" name="Picture 7" descr="37051787_c88eade6a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913" y="1187450"/>
            <a:ext cx="440531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extBox 1"/>
          <p:cNvSpPr txBox="1">
            <a:spLocks noChangeArrowheads="1"/>
          </p:cNvSpPr>
          <p:nvPr/>
        </p:nvSpPr>
        <p:spPr bwMode="auto">
          <a:xfrm>
            <a:off x="0" y="46038"/>
            <a:ext cx="9144000"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600">
                <a:latin typeface="Times New Roman" charset="0"/>
              </a:rPr>
              <a:t>Human Data of Genome Duplication</a:t>
            </a:r>
          </a:p>
        </p:txBody>
      </p:sp>
      <p:sp>
        <p:nvSpPr>
          <p:cNvPr id="46082" name="Title 4"/>
          <p:cNvSpPr>
            <a:spLocks noGrp="1"/>
          </p:cNvSpPr>
          <p:nvPr>
            <p:ph type="title"/>
          </p:nvPr>
        </p:nvSpPr>
        <p:spPr>
          <a:xfrm>
            <a:off x="0" y="6256338"/>
            <a:ext cx="1584325" cy="601662"/>
          </a:xfrm>
        </p:spPr>
        <p:txBody>
          <a:bodyPr/>
          <a:lstStyle/>
          <a:p>
            <a:pPr algn="l"/>
            <a:r>
              <a:rPr lang="en-US" sz="2400">
                <a:latin typeface="Times New Roman" charset="0"/>
                <a:ea typeface="ＭＳ Ｐゴシック" charset="0"/>
                <a:cs typeface="Times New Roman" charset="0"/>
              </a:rPr>
              <a:t>Fig. 7.6</a:t>
            </a:r>
          </a:p>
        </p:txBody>
      </p:sp>
      <p:grpSp>
        <p:nvGrpSpPr>
          <p:cNvPr id="46083" name="Group 4"/>
          <p:cNvGrpSpPr>
            <a:grpSpLocks/>
          </p:cNvGrpSpPr>
          <p:nvPr/>
        </p:nvGrpSpPr>
        <p:grpSpPr bwMode="auto">
          <a:xfrm>
            <a:off x="1741488" y="876300"/>
            <a:ext cx="5592762" cy="5126038"/>
            <a:chOff x="2961" y="1978"/>
            <a:chExt cx="5858" cy="5838"/>
          </a:xfrm>
        </p:grpSpPr>
        <p:pic>
          <p:nvPicPr>
            <p:cNvPr id="46084" name="Picture 5" descr="Figure7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1" y="1984"/>
              <a:ext cx="5858" cy="5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Rectangle 6"/>
            <p:cNvSpPr>
              <a:spLocks noChangeArrowheads="1"/>
            </p:cNvSpPr>
            <p:nvPr/>
          </p:nvSpPr>
          <p:spPr bwMode="auto">
            <a:xfrm>
              <a:off x="2961" y="1978"/>
              <a:ext cx="540" cy="540"/>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tIns="91440" bIns="91440"/>
            <a:lstStyle/>
            <a:p>
              <a:endParaRPr lang="en-US"/>
            </a:p>
          </p:txBody>
        </p:sp>
      </p:gr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5"/>
          <p:cNvSpPr>
            <a:spLocks noGrp="1"/>
          </p:cNvSpPr>
          <p:nvPr>
            <p:ph type="title"/>
          </p:nvPr>
        </p:nvSpPr>
        <p:spPr>
          <a:xfrm>
            <a:off x="0" y="6370638"/>
            <a:ext cx="1992313" cy="385762"/>
          </a:xfrm>
        </p:spPr>
        <p:txBody>
          <a:bodyPr/>
          <a:lstStyle/>
          <a:p>
            <a:pPr algn="l"/>
            <a:r>
              <a:rPr lang="en-US" sz="2400">
                <a:latin typeface="Times New Roman" charset="0"/>
                <a:ea typeface="ＭＳ Ｐゴシック" charset="0"/>
                <a:cs typeface="Times New Roman" charset="0"/>
              </a:rPr>
              <a:t>Fig. ELSI 7.1</a:t>
            </a:r>
          </a:p>
        </p:txBody>
      </p:sp>
      <p:sp>
        <p:nvSpPr>
          <p:cNvPr id="48130" name="TextBox 7"/>
          <p:cNvSpPr txBox="1">
            <a:spLocks noChangeArrowheads="1"/>
          </p:cNvSpPr>
          <p:nvPr/>
        </p:nvSpPr>
        <p:spPr bwMode="auto">
          <a:xfrm>
            <a:off x="0" y="1111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Are GMOs Good?</a:t>
            </a:r>
            <a:endParaRPr lang="en-US" sz="4800" baseline="30000">
              <a:latin typeface="Times New Roman" charset="0"/>
            </a:endParaRPr>
          </a:p>
        </p:txBody>
      </p:sp>
      <p:pic>
        <p:nvPicPr>
          <p:cNvPr id="48131" name="Picture 4" descr="silver+gol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 y="1258888"/>
            <a:ext cx="4343400" cy="315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2" name="Picture 5" descr="800px-Kudzu_on_trees_in_Atlanta,_Georg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56125" y="1258888"/>
            <a:ext cx="4343400" cy="267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2"/>
          <p:cNvSpPr txBox="1">
            <a:spLocks noChangeArrowheads="1"/>
          </p:cNvSpPr>
          <p:nvPr/>
        </p:nvSpPr>
        <p:spPr bwMode="auto">
          <a:xfrm>
            <a:off x="0" y="1685925"/>
            <a:ext cx="914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latin typeface="Times New Roman" charset="0"/>
                <a:cs typeface="Times New Roman" charset="0"/>
              </a:rPr>
              <a:t>PowerPoint Slides for Chapter 7:</a:t>
            </a:r>
          </a:p>
          <a:p>
            <a:pPr algn="ctr" eaLnBrk="1" hangingPunct="1"/>
            <a:r>
              <a:rPr lang="en-US" sz="3600">
                <a:latin typeface="Times New Roman" charset="0"/>
                <a:cs typeface="Times New Roman" charset="0"/>
              </a:rPr>
              <a:t>Evolution at the Cellular Level</a:t>
            </a:r>
          </a:p>
        </p:txBody>
      </p:sp>
      <p:sp>
        <p:nvSpPr>
          <p:cNvPr id="14338" name="TextBox 2"/>
          <p:cNvSpPr txBox="1">
            <a:spLocks noChangeArrowheads="1"/>
          </p:cNvSpPr>
          <p:nvPr/>
        </p:nvSpPr>
        <p:spPr bwMode="auto">
          <a:xfrm>
            <a:off x="0" y="5103813"/>
            <a:ext cx="91440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600">
                <a:latin typeface="Times New Roman" charset="0"/>
                <a:cs typeface="Times New Roman" charset="0"/>
              </a:rPr>
              <a:t>by</a:t>
            </a:r>
          </a:p>
          <a:p>
            <a:pPr algn="ctr" eaLnBrk="1" hangingPunct="1"/>
            <a:r>
              <a:rPr lang="en-US" sz="3600">
                <a:latin typeface="Times New Roman" charset="0"/>
                <a:cs typeface="Times New Roman" charset="0"/>
              </a:rPr>
              <a:t>A. Malcolm Campbell, Laurie J. Heyer, and Chris Paradise</a:t>
            </a:r>
          </a:p>
        </p:txBody>
      </p:sp>
      <p:sp>
        <p:nvSpPr>
          <p:cNvPr id="14339" name="TextBox 2"/>
          <p:cNvSpPr txBox="1">
            <a:spLocks noChangeArrowheads="1"/>
          </p:cNvSpPr>
          <p:nvPr/>
        </p:nvSpPr>
        <p:spPr bwMode="auto">
          <a:xfrm>
            <a:off x="0" y="3532188"/>
            <a:ext cx="91440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a:latin typeface="Times New Roman" charset="0"/>
                <a:cs typeface="Times New Roman" charset="0"/>
              </a:rPr>
              <a:t>7.2 Why do my allergies get worse over time? </a:t>
            </a:r>
          </a:p>
          <a:p>
            <a:pPr algn="ctr"/>
            <a:r>
              <a:rPr lang="en-US" sz="3200">
                <a:latin typeface="Times New Roman" charset="0"/>
                <a:cs typeface="Times New Roman" charset="0"/>
              </a:rPr>
              <a:t>7.3 Why are corals dying around the world? </a:t>
            </a:r>
          </a:p>
        </p:txBody>
      </p:sp>
      <p:sp>
        <p:nvSpPr>
          <p:cNvPr id="14340" name="Title 6"/>
          <p:cNvSpPr>
            <a:spLocks noGrp="1"/>
          </p:cNvSpPr>
          <p:nvPr>
            <p:ph type="title"/>
          </p:nvPr>
        </p:nvSpPr>
        <p:spPr>
          <a:xfrm>
            <a:off x="0" y="6302375"/>
            <a:ext cx="2343150" cy="555625"/>
          </a:xfrm>
        </p:spPr>
        <p:txBody>
          <a:bodyPr/>
          <a:lstStyle/>
          <a:p>
            <a:pPr algn="l"/>
            <a:r>
              <a:rPr lang="en-US" sz="2400">
                <a:latin typeface="Times New Roman" charset="0"/>
                <a:ea typeface="ＭＳ Ｐゴシック" charset="0"/>
                <a:cs typeface="Times New Roman" charset="0"/>
              </a:rPr>
              <a:t>Title Page</a:t>
            </a:r>
          </a:p>
        </p:txBody>
      </p:sp>
      <p:sp>
        <p:nvSpPr>
          <p:cNvPr id="14341" name="TextBox 1"/>
          <p:cNvSpPr txBox="1">
            <a:spLocks noChangeArrowheads="1"/>
          </p:cNvSpPr>
          <p:nvPr/>
        </p:nvSpPr>
        <p:spPr bwMode="auto">
          <a:xfrm>
            <a:off x="0" y="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i="1">
                <a:latin typeface="Times New Roman" charset="0"/>
              </a:rPr>
              <a:t>Integrating Concepts in Biology</a:t>
            </a:r>
          </a:p>
        </p:txBody>
      </p:sp>
    </p:spTree>
    <p:extLst>
      <p:ext uri="{BB962C8B-B14F-4D97-AF65-F5344CB8AC3E}">
        <p14:creationId xmlns:p14="http://schemas.microsoft.com/office/powerpoint/2010/main" val="36098448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7"/>
          <p:cNvSpPr>
            <a:spLocks noGrp="1"/>
          </p:cNvSpPr>
          <p:nvPr>
            <p:ph type="title"/>
          </p:nvPr>
        </p:nvSpPr>
        <p:spPr>
          <a:xfrm>
            <a:off x="0" y="6394450"/>
            <a:ext cx="2473325" cy="463550"/>
          </a:xfrm>
        </p:spPr>
        <p:txBody>
          <a:bodyPr/>
          <a:lstStyle/>
          <a:p>
            <a:pPr algn="l"/>
            <a:r>
              <a:rPr lang="en-US" sz="2400">
                <a:latin typeface="Times New Roman" charset="0"/>
                <a:ea typeface="ＭＳ Ｐゴシック" charset="0"/>
                <a:cs typeface="Times New Roman" charset="0"/>
              </a:rPr>
              <a:t>Opening Figure</a:t>
            </a:r>
          </a:p>
        </p:txBody>
      </p:sp>
      <p:pic>
        <p:nvPicPr>
          <p:cNvPr id="15362" name="Picture 4" descr="fern_mariopte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3325" y="985838"/>
            <a:ext cx="3890963" cy="260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5" descr="Polystichum munitum17-07-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8563" y="3602038"/>
            <a:ext cx="3898900" cy="292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TextBox 7"/>
          <p:cNvSpPr txBox="1">
            <a:spLocks noChangeArrowheads="1"/>
          </p:cNvSpPr>
          <p:nvPr/>
        </p:nvSpPr>
        <p:spPr bwMode="auto">
          <a:xfrm>
            <a:off x="0" y="1111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rPr>
              <a:t>Life is Ancient</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5"/>
          <p:cNvSpPr>
            <a:spLocks noGrp="1"/>
          </p:cNvSpPr>
          <p:nvPr>
            <p:ph type="title"/>
          </p:nvPr>
        </p:nvSpPr>
        <p:spPr>
          <a:xfrm>
            <a:off x="0" y="6370638"/>
            <a:ext cx="1992313" cy="385762"/>
          </a:xfrm>
        </p:spPr>
        <p:txBody>
          <a:bodyPr/>
          <a:lstStyle/>
          <a:p>
            <a:pPr algn="l"/>
            <a:r>
              <a:rPr lang="en-US" sz="2400">
                <a:latin typeface="Times New Roman" charset="0"/>
                <a:ea typeface="ＭＳ Ｐゴシック" charset="0"/>
                <a:cs typeface="Times New Roman" charset="0"/>
              </a:rPr>
              <a:t>Fig. 7.7</a:t>
            </a:r>
          </a:p>
        </p:txBody>
      </p:sp>
      <p:sp>
        <p:nvSpPr>
          <p:cNvPr id="15362"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Antibody Structure</a:t>
            </a:r>
            <a:endParaRPr lang="en-US" sz="4800" baseline="30000">
              <a:latin typeface="Times New Roman" charset="0"/>
            </a:endParaRPr>
          </a:p>
        </p:txBody>
      </p:sp>
      <p:pic>
        <p:nvPicPr>
          <p:cNvPr id="15363" name="Picture 4" descr="Ab_with_Antig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3038" y="1646238"/>
            <a:ext cx="3582987"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5" descr="Ab labe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650" y="1646238"/>
            <a:ext cx="4748213" cy="336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174167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5"/>
          <p:cNvSpPr>
            <a:spLocks noGrp="1"/>
          </p:cNvSpPr>
          <p:nvPr>
            <p:ph type="title"/>
          </p:nvPr>
        </p:nvSpPr>
        <p:spPr>
          <a:xfrm>
            <a:off x="0" y="6370638"/>
            <a:ext cx="1992313" cy="385762"/>
          </a:xfrm>
        </p:spPr>
        <p:txBody>
          <a:bodyPr/>
          <a:lstStyle/>
          <a:p>
            <a:pPr algn="l"/>
            <a:r>
              <a:rPr lang="en-US" sz="2400">
                <a:latin typeface="Times New Roman" charset="0"/>
                <a:ea typeface="ＭＳ Ｐゴシック" charset="0"/>
                <a:cs typeface="Times New Roman" charset="0"/>
              </a:rPr>
              <a:t>Fig. 7.8</a:t>
            </a:r>
          </a:p>
        </p:txBody>
      </p:sp>
      <p:sp>
        <p:nvSpPr>
          <p:cNvPr id="17410"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Primary and Secondary Responses</a:t>
            </a:r>
            <a:endParaRPr lang="en-US" sz="4800" baseline="30000">
              <a:latin typeface="Times New Roman" charset="0"/>
            </a:endParaRPr>
          </a:p>
        </p:txBody>
      </p:sp>
      <p:pic>
        <p:nvPicPr>
          <p:cNvPr id="17411" name="Picture 4" descr="Primary_Secondar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300" y="1216025"/>
            <a:ext cx="7435850" cy="450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830349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5"/>
          <p:cNvSpPr>
            <a:spLocks noGrp="1"/>
          </p:cNvSpPr>
          <p:nvPr>
            <p:ph type="title"/>
          </p:nvPr>
        </p:nvSpPr>
        <p:spPr>
          <a:xfrm>
            <a:off x="0" y="6370638"/>
            <a:ext cx="1992313" cy="385762"/>
          </a:xfrm>
        </p:spPr>
        <p:txBody>
          <a:bodyPr/>
          <a:lstStyle/>
          <a:p>
            <a:pPr algn="l"/>
            <a:r>
              <a:rPr lang="en-US" sz="2400">
                <a:latin typeface="Times New Roman" charset="0"/>
                <a:ea typeface="ＭＳ Ｐゴシック" charset="0"/>
                <a:cs typeface="Times New Roman" charset="0"/>
              </a:rPr>
              <a:t>Fig. 7.9</a:t>
            </a:r>
          </a:p>
        </p:txBody>
      </p:sp>
      <p:sp>
        <p:nvSpPr>
          <p:cNvPr id="19458" name="TextBox 7"/>
          <p:cNvSpPr txBox="1">
            <a:spLocks noChangeArrowheads="1"/>
          </p:cNvSpPr>
          <p:nvPr/>
        </p:nvSpPr>
        <p:spPr bwMode="auto">
          <a:xfrm>
            <a:off x="0" y="1111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Immune Responses Independent</a:t>
            </a:r>
            <a:endParaRPr lang="en-US" sz="4800" baseline="30000">
              <a:latin typeface="Times New Roman" charset="0"/>
            </a:endParaRPr>
          </a:p>
        </p:txBody>
      </p:sp>
      <p:pic>
        <p:nvPicPr>
          <p:cNvPr id="19459" name="Picture 4" descr="Primary_Secondary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093788"/>
            <a:ext cx="6340475" cy="488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41120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5"/>
          <p:cNvSpPr>
            <a:spLocks noGrp="1"/>
          </p:cNvSpPr>
          <p:nvPr>
            <p:ph type="title"/>
          </p:nvPr>
        </p:nvSpPr>
        <p:spPr>
          <a:xfrm>
            <a:off x="0" y="6370638"/>
            <a:ext cx="1992313" cy="385762"/>
          </a:xfrm>
        </p:spPr>
        <p:txBody>
          <a:bodyPr/>
          <a:lstStyle/>
          <a:p>
            <a:pPr algn="l"/>
            <a:r>
              <a:rPr lang="en-US" sz="2400">
                <a:latin typeface="Times New Roman" charset="0"/>
                <a:ea typeface="ＭＳ Ｐゴシック" charset="0"/>
                <a:cs typeface="Times New Roman" charset="0"/>
              </a:rPr>
              <a:t>Fig. 7.10</a:t>
            </a:r>
          </a:p>
        </p:txBody>
      </p:sp>
      <p:sp>
        <p:nvSpPr>
          <p:cNvPr id="21506"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Cell Lineage of Immune Responses</a:t>
            </a:r>
            <a:endParaRPr lang="en-US" sz="4800" baseline="30000">
              <a:latin typeface="Times New Roman" charset="0"/>
            </a:endParaRPr>
          </a:p>
        </p:txBody>
      </p:sp>
      <p:pic>
        <p:nvPicPr>
          <p:cNvPr id="21507" name="Picture 4" descr="Memory 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1138" y="842963"/>
            <a:ext cx="6340475" cy="588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693062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5"/>
          <p:cNvSpPr>
            <a:spLocks noGrp="1"/>
          </p:cNvSpPr>
          <p:nvPr>
            <p:ph type="title"/>
          </p:nvPr>
        </p:nvSpPr>
        <p:spPr>
          <a:xfrm>
            <a:off x="0" y="6370638"/>
            <a:ext cx="1992313" cy="385762"/>
          </a:xfrm>
        </p:spPr>
        <p:txBody>
          <a:bodyPr/>
          <a:lstStyle/>
          <a:p>
            <a:pPr algn="l"/>
            <a:r>
              <a:rPr lang="en-US" sz="2400">
                <a:latin typeface="Times New Roman" charset="0"/>
                <a:ea typeface="ＭＳ Ｐゴシック" charset="0"/>
                <a:cs typeface="Times New Roman" charset="0"/>
              </a:rPr>
              <a:t>Fig. 7.11</a:t>
            </a:r>
          </a:p>
        </p:txBody>
      </p:sp>
      <p:sp>
        <p:nvSpPr>
          <p:cNvPr id="23554"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Evolution of Antibody Sequences</a:t>
            </a:r>
            <a:endParaRPr lang="en-US" sz="4800" baseline="30000">
              <a:latin typeface="Times New Roman" charset="0"/>
            </a:endParaRPr>
          </a:p>
        </p:txBody>
      </p:sp>
      <p:pic>
        <p:nvPicPr>
          <p:cNvPr id="23555" name="Picture 3" descr="Screen shot 2010-09-04 at 11.38.04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8775" y="968375"/>
            <a:ext cx="8004175" cy="540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831168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5"/>
          <p:cNvSpPr>
            <a:spLocks noGrp="1"/>
          </p:cNvSpPr>
          <p:nvPr>
            <p:ph type="title"/>
          </p:nvPr>
        </p:nvSpPr>
        <p:spPr>
          <a:xfrm>
            <a:off x="0" y="6370638"/>
            <a:ext cx="1992313" cy="385762"/>
          </a:xfrm>
        </p:spPr>
        <p:txBody>
          <a:bodyPr/>
          <a:lstStyle/>
          <a:p>
            <a:pPr algn="l"/>
            <a:r>
              <a:rPr lang="en-US" sz="2400">
                <a:latin typeface="Times New Roman" charset="0"/>
                <a:ea typeface="ＭＳ Ｐゴシック" charset="0"/>
                <a:cs typeface="Times New Roman" charset="0"/>
              </a:rPr>
              <a:t>Fig. 7.12</a:t>
            </a:r>
          </a:p>
        </p:txBody>
      </p:sp>
      <p:sp>
        <p:nvSpPr>
          <p:cNvPr id="25602"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Natural Selection in B Cells</a:t>
            </a:r>
            <a:endParaRPr lang="en-US" sz="4800" baseline="30000">
              <a:latin typeface="Times New Roman" charset="0"/>
            </a:endParaRPr>
          </a:p>
        </p:txBody>
      </p:sp>
      <p:pic>
        <p:nvPicPr>
          <p:cNvPr id="25603" name="Picture 4" descr="Macintosh HD:Users:macampbell:Desktop:Screen Shot 2013-07-21 at 4.31.49 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475" y="979488"/>
            <a:ext cx="7937500" cy="510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047861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5"/>
          <p:cNvSpPr>
            <a:spLocks noGrp="1"/>
          </p:cNvSpPr>
          <p:nvPr>
            <p:ph type="title"/>
          </p:nvPr>
        </p:nvSpPr>
        <p:spPr>
          <a:xfrm>
            <a:off x="0" y="6370638"/>
            <a:ext cx="1992313" cy="385762"/>
          </a:xfrm>
        </p:spPr>
        <p:txBody>
          <a:bodyPr/>
          <a:lstStyle/>
          <a:p>
            <a:pPr algn="l"/>
            <a:r>
              <a:rPr lang="en-US" sz="2400">
                <a:latin typeface="Times New Roman" charset="0"/>
                <a:ea typeface="ＭＳ Ｐゴシック" charset="0"/>
                <a:cs typeface="Times New Roman" charset="0"/>
              </a:rPr>
              <a:t>IQ # 18</a:t>
            </a:r>
          </a:p>
        </p:txBody>
      </p:sp>
      <p:sp>
        <p:nvSpPr>
          <p:cNvPr id="27650"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Lymph Node Histology</a:t>
            </a:r>
            <a:endParaRPr lang="en-US" sz="4800" baseline="30000">
              <a:latin typeface="Times New Roman" charset="0"/>
            </a:endParaRPr>
          </a:p>
        </p:txBody>
      </p:sp>
      <p:pic>
        <p:nvPicPr>
          <p:cNvPr id="27651" name="Picture 5" descr="Screen shot 2010-09-29 at 8.33.22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1339850"/>
            <a:ext cx="6605587" cy="522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5"/>
          <p:cNvSpPr txBox="1">
            <a:spLocks noChangeArrowheads="1"/>
          </p:cNvSpPr>
          <p:nvPr/>
        </p:nvSpPr>
        <p:spPr bwMode="auto">
          <a:xfrm>
            <a:off x="0" y="842963"/>
            <a:ext cx="3778250" cy="9540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solidFill>
                  <a:srgbClr val="0000FF"/>
                </a:solidFill>
                <a:latin typeface="Times New Roman" charset="0"/>
                <a:cs typeface="Times New Roman" charset="0"/>
              </a:rPr>
              <a:t>lymph nodes swell when</a:t>
            </a:r>
          </a:p>
          <a:p>
            <a:pPr eaLnBrk="1" hangingPunct="1"/>
            <a:r>
              <a:rPr lang="en-US" sz="2800">
                <a:solidFill>
                  <a:srgbClr val="0000FF"/>
                </a:solidFill>
                <a:latin typeface="Times New Roman" charset="0"/>
                <a:cs typeface="Times New Roman" charset="0"/>
              </a:rPr>
              <a:t>B cells proliferate</a:t>
            </a:r>
          </a:p>
        </p:txBody>
      </p:sp>
    </p:spTree>
    <p:extLst>
      <p:ext uri="{BB962C8B-B14F-4D97-AF65-F5344CB8AC3E}">
        <p14:creationId xmlns:p14="http://schemas.microsoft.com/office/powerpoint/2010/main" val="12720991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5"/>
          <p:cNvSpPr>
            <a:spLocks noGrp="1"/>
          </p:cNvSpPr>
          <p:nvPr>
            <p:ph type="title"/>
          </p:nvPr>
        </p:nvSpPr>
        <p:spPr>
          <a:xfrm>
            <a:off x="0" y="6370638"/>
            <a:ext cx="1992313" cy="385762"/>
          </a:xfrm>
        </p:spPr>
        <p:txBody>
          <a:bodyPr/>
          <a:lstStyle/>
          <a:p>
            <a:pPr algn="l"/>
            <a:r>
              <a:rPr lang="en-US" sz="2400">
                <a:latin typeface="Times New Roman" charset="0"/>
                <a:ea typeface="ＭＳ Ｐゴシック" charset="0"/>
                <a:cs typeface="Times New Roman" charset="0"/>
              </a:rPr>
              <a:t>IQ # 18</a:t>
            </a:r>
          </a:p>
        </p:txBody>
      </p:sp>
      <p:sp>
        <p:nvSpPr>
          <p:cNvPr id="29698"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Lymph Node Histology</a:t>
            </a:r>
            <a:endParaRPr lang="en-US" sz="4800" baseline="30000">
              <a:latin typeface="Times New Roman" charset="0"/>
            </a:endParaRPr>
          </a:p>
        </p:txBody>
      </p:sp>
      <p:pic>
        <p:nvPicPr>
          <p:cNvPr id="29699" name="Picture 5" descr="Screen shot 2010-09-29 at 8.33.22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1339850"/>
            <a:ext cx="6605587" cy="522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5"/>
          <p:cNvSpPr txBox="1">
            <a:spLocks noChangeArrowheads="1"/>
          </p:cNvSpPr>
          <p:nvPr/>
        </p:nvSpPr>
        <p:spPr bwMode="auto">
          <a:xfrm>
            <a:off x="0" y="842963"/>
            <a:ext cx="2501900" cy="22463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800">
                <a:solidFill>
                  <a:srgbClr val="0000FF"/>
                </a:solidFill>
                <a:latin typeface="Times New Roman" charset="0"/>
                <a:cs typeface="Times New Roman" charset="0"/>
              </a:rPr>
              <a:t>germinal center where somatic hypermutation</a:t>
            </a:r>
          </a:p>
          <a:p>
            <a:pPr eaLnBrk="1" hangingPunct="1"/>
            <a:r>
              <a:rPr lang="en-US" sz="2800">
                <a:solidFill>
                  <a:srgbClr val="0000FF"/>
                </a:solidFill>
                <a:latin typeface="Times New Roman" charset="0"/>
                <a:cs typeface="Times New Roman" charset="0"/>
              </a:rPr>
              <a:t>happens in B cells</a:t>
            </a:r>
          </a:p>
        </p:txBody>
      </p:sp>
      <p:sp>
        <p:nvSpPr>
          <p:cNvPr id="6" name="Freeform 5"/>
          <p:cNvSpPr/>
          <p:nvPr/>
        </p:nvSpPr>
        <p:spPr>
          <a:xfrm>
            <a:off x="2889250" y="1878013"/>
            <a:ext cx="3570288" cy="4406900"/>
          </a:xfrm>
          <a:custGeom>
            <a:avLst/>
            <a:gdLst>
              <a:gd name="connsiteX0" fmla="*/ 2144222 w 3570635"/>
              <a:gd name="connsiteY0" fmla="*/ 174844 h 4407893"/>
              <a:gd name="connsiteX1" fmla="*/ 1251563 w 3570635"/>
              <a:gd name="connsiteY1" fmla="*/ 18405 h 4407893"/>
              <a:gd name="connsiteX2" fmla="*/ 1223955 w 3570635"/>
              <a:gd name="connsiteY2" fmla="*/ 0 h 4407893"/>
              <a:gd name="connsiteX3" fmla="*/ 285283 w 3570635"/>
              <a:gd name="connsiteY3" fmla="*/ 358889 h 4407893"/>
              <a:gd name="connsiteX4" fmla="*/ 0 w 3570635"/>
              <a:gd name="connsiteY4" fmla="*/ 1361938 h 4407893"/>
              <a:gd name="connsiteX5" fmla="*/ 165648 w 3570635"/>
              <a:gd name="connsiteY5" fmla="*/ 2760685 h 4407893"/>
              <a:gd name="connsiteX6" fmla="*/ 883456 w 3570635"/>
              <a:gd name="connsiteY6" fmla="*/ 3920172 h 4407893"/>
              <a:gd name="connsiteX7" fmla="*/ 1969371 w 3570635"/>
              <a:gd name="connsiteY7" fmla="*/ 4407893 h 4407893"/>
              <a:gd name="connsiteX8" fmla="*/ 2779206 w 3570635"/>
              <a:gd name="connsiteY8" fmla="*/ 4104218 h 4407893"/>
              <a:gd name="connsiteX9" fmla="*/ 3487811 w 3570635"/>
              <a:gd name="connsiteY9" fmla="*/ 3128776 h 4407893"/>
              <a:gd name="connsiteX10" fmla="*/ 3570635 w 3570635"/>
              <a:gd name="connsiteY10" fmla="*/ 2180941 h 4407893"/>
              <a:gd name="connsiteX11" fmla="*/ 3174921 w 3570635"/>
              <a:gd name="connsiteY11" fmla="*/ 1214701 h 4407893"/>
              <a:gd name="connsiteX12" fmla="*/ 2420302 w 3570635"/>
              <a:gd name="connsiteY12" fmla="*/ 358889 h 4407893"/>
              <a:gd name="connsiteX13" fmla="*/ 2144222 w 3570635"/>
              <a:gd name="connsiteY13" fmla="*/ 174844 h 4407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70635" h="4407893">
                <a:moveTo>
                  <a:pt x="2144222" y="174844"/>
                </a:moveTo>
                <a:lnTo>
                  <a:pt x="1251563" y="18405"/>
                </a:lnTo>
                <a:cubicBezTo>
                  <a:pt x="1240697" y="16341"/>
                  <a:pt x="1223955" y="0"/>
                  <a:pt x="1223955" y="0"/>
                </a:cubicBezTo>
                <a:cubicBezTo>
                  <a:pt x="910429" y="117955"/>
                  <a:pt x="522163" y="122035"/>
                  <a:pt x="285283" y="358889"/>
                </a:cubicBezTo>
                <a:lnTo>
                  <a:pt x="0" y="1361938"/>
                </a:lnTo>
                <a:lnTo>
                  <a:pt x="165648" y="2760685"/>
                </a:lnTo>
                <a:lnTo>
                  <a:pt x="883456" y="3920172"/>
                </a:lnTo>
                <a:lnTo>
                  <a:pt x="1969371" y="4407893"/>
                </a:lnTo>
                <a:lnTo>
                  <a:pt x="2779206" y="4104218"/>
                </a:lnTo>
                <a:cubicBezTo>
                  <a:pt x="3016873" y="3780140"/>
                  <a:pt x="3487811" y="3530662"/>
                  <a:pt x="3487811" y="3128776"/>
                </a:cubicBezTo>
                <a:cubicBezTo>
                  <a:pt x="3515688" y="2812855"/>
                  <a:pt x="3570635" y="2498090"/>
                  <a:pt x="3570635" y="2180941"/>
                </a:cubicBezTo>
                <a:cubicBezTo>
                  <a:pt x="3437646" y="1859307"/>
                  <a:pt x="3174921" y="1562745"/>
                  <a:pt x="3174921" y="1214701"/>
                </a:cubicBezTo>
                <a:lnTo>
                  <a:pt x="2420302" y="358889"/>
                </a:lnTo>
                <a:lnTo>
                  <a:pt x="2144222" y="174844"/>
                </a:lnTo>
                <a:close/>
              </a:path>
            </a:pathLst>
          </a:custGeom>
          <a:noFill/>
          <a:ln w="57150" cap="flat" cmpd="sng" algn="ctr">
            <a:solidFill>
              <a:srgbClr val="80FF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89044619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5"/>
          <p:cNvSpPr>
            <a:spLocks noGrp="1"/>
          </p:cNvSpPr>
          <p:nvPr>
            <p:ph type="title"/>
          </p:nvPr>
        </p:nvSpPr>
        <p:spPr>
          <a:xfrm>
            <a:off x="0" y="6370638"/>
            <a:ext cx="1992313" cy="385762"/>
          </a:xfrm>
        </p:spPr>
        <p:txBody>
          <a:bodyPr/>
          <a:lstStyle/>
          <a:p>
            <a:pPr algn="l"/>
            <a:r>
              <a:rPr lang="en-US" sz="2400">
                <a:latin typeface="Times New Roman" charset="0"/>
                <a:ea typeface="ＭＳ Ｐゴシック" charset="0"/>
                <a:cs typeface="Times New Roman" charset="0"/>
              </a:rPr>
              <a:t>Fig. ELSI 7.2</a:t>
            </a:r>
          </a:p>
        </p:txBody>
      </p:sp>
      <p:sp>
        <p:nvSpPr>
          <p:cNvPr id="31746"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Peanut Allergies vs. PB&amp;J</a:t>
            </a:r>
            <a:endParaRPr lang="en-US" sz="4800" baseline="30000">
              <a:latin typeface="Times New Roman" charset="0"/>
            </a:endParaRPr>
          </a:p>
        </p:txBody>
      </p:sp>
      <p:pic>
        <p:nvPicPr>
          <p:cNvPr id="31747" name="Picture 4" descr="IMG_093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66838" y="842963"/>
            <a:ext cx="634365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377537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Box 2"/>
          <p:cNvSpPr txBox="1">
            <a:spLocks noChangeArrowheads="1"/>
          </p:cNvSpPr>
          <p:nvPr/>
        </p:nvSpPr>
        <p:spPr bwMode="auto">
          <a:xfrm>
            <a:off x="0" y="2533650"/>
            <a:ext cx="91440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sz="3200">
                <a:latin typeface="Times New Roman" charset="0"/>
                <a:cs typeface="Times New Roman" charset="0"/>
              </a:rPr>
              <a:t>7.3 Why are corals dying around the world? </a:t>
            </a:r>
          </a:p>
        </p:txBody>
      </p:sp>
    </p:spTree>
    <p:extLst>
      <p:ext uri="{BB962C8B-B14F-4D97-AF65-F5344CB8AC3E}">
        <p14:creationId xmlns:p14="http://schemas.microsoft.com/office/powerpoint/2010/main" val="61868275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3"/>
          <p:cNvSpPr txBox="1">
            <a:spLocks noChangeArrowheads="1"/>
          </p:cNvSpPr>
          <p:nvPr/>
        </p:nvSpPr>
        <p:spPr bwMode="auto">
          <a:xfrm>
            <a:off x="0" y="3333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rPr>
              <a:t>Mendel</a:t>
            </a:r>
            <a:r>
              <a:rPr lang="ja-JP" altLang="en-US" sz="4400">
                <a:latin typeface="Times New Roman" charset="0"/>
              </a:rPr>
              <a:t>’</a:t>
            </a:r>
            <a:r>
              <a:rPr lang="en-US" altLang="ja-JP" sz="4400">
                <a:latin typeface="Times New Roman" charset="0"/>
              </a:rPr>
              <a:t>s Short Pea Plant</a:t>
            </a:r>
            <a:endParaRPr lang="en-US" sz="4400">
              <a:latin typeface="Times New Roman" charset="0"/>
            </a:endParaRPr>
          </a:p>
        </p:txBody>
      </p:sp>
      <p:sp>
        <p:nvSpPr>
          <p:cNvPr id="17410" name="Title 4"/>
          <p:cNvSpPr>
            <a:spLocks noGrp="1"/>
          </p:cNvSpPr>
          <p:nvPr>
            <p:ph type="title"/>
          </p:nvPr>
        </p:nvSpPr>
        <p:spPr>
          <a:xfrm>
            <a:off x="0" y="6330950"/>
            <a:ext cx="1560513" cy="527050"/>
          </a:xfrm>
        </p:spPr>
        <p:txBody>
          <a:bodyPr/>
          <a:lstStyle/>
          <a:p>
            <a:pPr algn="l"/>
            <a:r>
              <a:rPr lang="en-US" sz="2400">
                <a:latin typeface="Times New Roman" charset="0"/>
                <a:ea typeface="ＭＳ Ｐゴシック" charset="0"/>
                <a:cs typeface="Times New Roman" charset="0"/>
              </a:rPr>
              <a:t>Fig. 7.1</a:t>
            </a:r>
          </a:p>
        </p:txBody>
      </p:sp>
      <p:pic>
        <p:nvPicPr>
          <p:cNvPr id="17411" name="Picture 4" descr="Tall_Short_pe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8325" y="803275"/>
            <a:ext cx="2938463" cy="574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5"/>
          <p:cNvSpPr>
            <a:spLocks noGrp="1"/>
          </p:cNvSpPr>
          <p:nvPr>
            <p:ph type="title"/>
          </p:nvPr>
        </p:nvSpPr>
        <p:spPr>
          <a:xfrm>
            <a:off x="0" y="6370638"/>
            <a:ext cx="1992313" cy="385762"/>
          </a:xfrm>
        </p:spPr>
        <p:txBody>
          <a:bodyPr/>
          <a:lstStyle/>
          <a:p>
            <a:pPr algn="l"/>
            <a:r>
              <a:rPr lang="en-US" sz="2400">
                <a:latin typeface="Times New Roman" charset="0"/>
                <a:ea typeface="ＭＳ Ｐゴシック" charset="0"/>
                <a:cs typeface="Times New Roman" charset="0"/>
              </a:rPr>
              <a:t>Table 7.1</a:t>
            </a:r>
          </a:p>
        </p:txBody>
      </p:sp>
      <p:sp>
        <p:nvSpPr>
          <p:cNvPr id="34818"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Table 7.1</a:t>
            </a:r>
            <a:endParaRPr lang="en-US" sz="4800" baseline="30000">
              <a:latin typeface="Times New Roman" charset="0"/>
            </a:endParaRPr>
          </a:p>
        </p:txBody>
      </p:sp>
      <p:pic>
        <p:nvPicPr>
          <p:cNvPr id="34819" name="Picture 11" descr="Screen shot 2010-09-04 at 3.17.33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150" y="2127250"/>
            <a:ext cx="8331200" cy="284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80359" y="2060507"/>
            <a:ext cx="6921500" cy="369332"/>
          </a:xfrm>
          <a:prstGeom prst="rect">
            <a:avLst/>
          </a:prstGeom>
          <a:solidFill>
            <a:srgbClr val="FFFFFF"/>
          </a:solidFill>
        </p:spPr>
        <p:txBody>
          <a:bodyPr wrap="square">
            <a:spAutoFit/>
          </a:bodyPr>
          <a:lstStyle/>
          <a:p>
            <a:r>
              <a:rPr lang="en-US" b="1" dirty="0">
                <a:latin typeface="Calibri" charset="0"/>
              </a:rPr>
              <a:t>Table 7.1</a:t>
            </a:r>
            <a:r>
              <a:rPr lang="en-US" dirty="0">
                <a:latin typeface="Calibri" charset="0"/>
              </a:rPr>
              <a:t> Microbes with small genomes, compared to </a:t>
            </a:r>
            <a:r>
              <a:rPr lang="en-US" i="1" dirty="0">
                <a:latin typeface="Calibri" charset="0"/>
              </a:rPr>
              <a:t>E. coli</a:t>
            </a:r>
            <a:r>
              <a:rPr lang="en-US" dirty="0">
                <a:latin typeface="Calibri" charset="0"/>
              </a:rPr>
              <a:t>. </a:t>
            </a:r>
          </a:p>
        </p:txBody>
      </p:sp>
    </p:spTree>
    <p:extLst>
      <p:ext uri="{BB962C8B-B14F-4D97-AF65-F5344CB8AC3E}">
        <p14:creationId xmlns:p14="http://schemas.microsoft.com/office/powerpoint/2010/main" val="1515521557"/>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5"/>
          <p:cNvSpPr>
            <a:spLocks noGrp="1"/>
          </p:cNvSpPr>
          <p:nvPr>
            <p:ph type="title"/>
          </p:nvPr>
        </p:nvSpPr>
        <p:spPr>
          <a:xfrm>
            <a:off x="0" y="6370638"/>
            <a:ext cx="1992313" cy="385762"/>
          </a:xfrm>
        </p:spPr>
        <p:txBody>
          <a:bodyPr/>
          <a:lstStyle/>
          <a:p>
            <a:pPr algn="l"/>
            <a:r>
              <a:rPr lang="en-US" sz="2400">
                <a:latin typeface="Times New Roman" charset="0"/>
                <a:ea typeface="ＭＳ Ｐゴシック" charset="0"/>
                <a:cs typeface="Times New Roman" charset="0"/>
              </a:rPr>
              <a:t>Fig. 7.13</a:t>
            </a:r>
          </a:p>
        </p:txBody>
      </p:sp>
      <p:sp>
        <p:nvSpPr>
          <p:cNvPr id="36866"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Coral Life Cycle</a:t>
            </a:r>
            <a:endParaRPr lang="en-US" sz="4800" baseline="30000">
              <a:latin typeface="Times New Roman" charset="0"/>
            </a:endParaRPr>
          </a:p>
        </p:txBody>
      </p:sp>
      <p:grpSp>
        <p:nvGrpSpPr>
          <p:cNvPr id="36867" name="Group 4"/>
          <p:cNvGrpSpPr>
            <a:grpSpLocks/>
          </p:cNvGrpSpPr>
          <p:nvPr/>
        </p:nvGrpSpPr>
        <p:grpSpPr bwMode="auto">
          <a:xfrm>
            <a:off x="425450" y="1695450"/>
            <a:ext cx="3740150" cy="2060575"/>
            <a:chOff x="441" y="2164"/>
            <a:chExt cx="5889" cy="3247"/>
          </a:xfrm>
        </p:grpSpPr>
        <p:pic>
          <p:nvPicPr>
            <p:cNvPr id="36873" name="Picture 5" descr="Diagram Lifecyc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 y="2164"/>
              <a:ext cx="5760" cy="3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4" name="AutoShape 6"/>
            <p:cNvSpPr>
              <a:spLocks noChangeArrowheads="1"/>
            </p:cNvSpPr>
            <p:nvPr/>
          </p:nvSpPr>
          <p:spPr bwMode="auto">
            <a:xfrm>
              <a:off x="2978" y="2215"/>
              <a:ext cx="3352" cy="1721"/>
            </a:xfrm>
            <a:prstGeom prst="roundRect">
              <a:avLst>
                <a:gd name="adj" fmla="val 16667"/>
              </a:avLst>
            </a:prstGeom>
            <a:solidFill>
              <a:srgbClr val="FFFFFF"/>
            </a:solidFill>
            <a:ln>
              <a:noFill/>
            </a:ln>
            <a:extLst>
              <a:ext uri="{91240B29-F687-4f45-9708-019B960494DF}">
                <a14:hiddenLine xmlns:a14="http://schemas.microsoft.com/office/drawing/2010/main" w="19050">
                  <a:solidFill>
                    <a:srgbClr val="000000"/>
                  </a:solidFill>
                  <a:round/>
                  <a:headEnd/>
                  <a:tailEnd/>
                </a14:hiddenLine>
              </a:ext>
            </a:extLst>
          </p:spPr>
          <p:txBody>
            <a:bodyPr tIns="91440" bIns="91440"/>
            <a:lstStyle/>
            <a:p>
              <a:endParaRPr lang="en-US"/>
            </a:p>
          </p:txBody>
        </p:sp>
      </p:grpSp>
      <p:grpSp>
        <p:nvGrpSpPr>
          <p:cNvPr id="36868" name="Group 7"/>
          <p:cNvGrpSpPr>
            <a:grpSpLocks/>
          </p:cNvGrpSpPr>
          <p:nvPr/>
        </p:nvGrpSpPr>
        <p:grpSpPr bwMode="auto">
          <a:xfrm>
            <a:off x="5214938" y="930275"/>
            <a:ext cx="2597150" cy="5653088"/>
            <a:chOff x="6561" y="1444"/>
            <a:chExt cx="4750" cy="12941"/>
          </a:xfrm>
        </p:grpSpPr>
        <p:pic>
          <p:nvPicPr>
            <p:cNvPr id="36869" name="Picture 8" descr="photo lifecy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61" y="1444"/>
              <a:ext cx="4750" cy="1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9"/>
            <p:cNvSpPr>
              <a:spLocks noChangeArrowheads="1"/>
            </p:cNvSpPr>
            <p:nvPr/>
          </p:nvSpPr>
          <p:spPr bwMode="auto">
            <a:xfrm>
              <a:off x="6800" y="1624"/>
              <a:ext cx="400" cy="653"/>
            </a:xfrm>
            <a:prstGeom prst="rect">
              <a:avLst/>
            </a:prstGeom>
            <a:solidFill>
              <a:srgbClr val="2E2524"/>
            </a:solidFill>
            <a:ln>
              <a:noFill/>
            </a:ln>
            <a:extLst>
              <a:ext uri="{91240B29-F687-4f45-9708-019B960494DF}">
                <a14:hiddenLine xmlns:a14="http://schemas.microsoft.com/office/drawing/2010/main" w="19050">
                  <a:solidFill>
                    <a:srgbClr val="000000"/>
                  </a:solidFill>
                  <a:miter lim="800000"/>
                  <a:headEnd/>
                  <a:tailEnd/>
                </a14:hiddenLine>
              </a:ext>
            </a:extLst>
          </p:spPr>
          <p:txBody>
            <a:bodyPr tIns="91440" bIns="91440"/>
            <a:lstStyle/>
            <a:p>
              <a:endParaRPr lang="en-US"/>
            </a:p>
          </p:txBody>
        </p:sp>
        <p:sp>
          <p:nvSpPr>
            <p:cNvPr id="36871" name="Rectangle 10"/>
            <p:cNvSpPr>
              <a:spLocks noChangeArrowheads="1"/>
            </p:cNvSpPr>
            <p:nvPr/>
          </p:nvSpPr>
          <p:spPr bwMode="auto">
            <a:xfrm>
              <a:off x="6777" y="6124"/>
              <a:ext cx="423" cy="653"/>
            </a:xfrm>
            <a:prstGeom prst="rect">
              <a:avLst/>
            </a:prstGeom>
            <a:solidFill>
              <a:srgbClr val="13110F"/>
            </a:solidFill>
            <a:ln>
              <a:noFill/>
            </a:ln>
            <a:extLst>
              <a:ext uri="{91240B29-F687-4f45-9708-019B960494DF}">
                <a14:hiddenLine xmlns:a14="http://schemas.microsoft.com/office/drawing/2010/main" w="19050">
                  <a:solidFill>
                    <a:srgbClr val="000000"/>
                  </a:solidFill>
                  <a:miter lim="800000"/>
                  <a:headEnd/>
                  <a:tailEnd/>
                </a14:hiddenLine>
              </a:ext>
            </a:extLst>
          </p:spPr>
          <p:txBody>
            <a:bodyPr tIns="91440" bIns="91440"/>
            <a:lstStyle/>
            <a:p>
              <a:endParaRPr lang="en-US"/>
            </a:p>
          </p:txBody>
        </p:sp>
        <p:sp>
          <p:nvSpPr>
            <p:cNvPr id="36872" name="Rectangle 11"/>
            <p:cNvSpPr>
              <a:spLocks noChangeArrowheads="1"/>
            </p:cNvSpPr>
            <p:nvPr/>
          </p:nvSpPr>
          <p:spPr bwMode="auto">
            <a:xfrm>
              <a:off x="6863" y="10349"/>
              <a:ext cx="359" cy="653"/>
            </a:xfrm>
            <a:prstGeom prst="rect">
              <a:avLst/>
            </a:prstGeom>
            <a:solidFill>
              <a:srgbClr val="23231B"/>
            </a:solidFill>
            <a:ln>
              <a:noFill/>
            </a:ln>
            <a:extLst>
              <a:ext uri="{91240B29-F687-4f45-9708-019B960494DF}">
                <a14:hiddenLine xmlns:a14="http://schemas.microsoft.com/office/drawing/2010/main" w="19050">
                  <a:solidFill>
                    <a:srgbClr val="000000"/>
                  </a:solidFill>
                  <a:miter lim="800000"/>
                  <a:headEnd/>
                  <a:tailEnd/>
                </a14:hiddenLine>
              </a:ext>
            </a:extLst>
          </p:spPr>
          <p:txBody>
            <a:bodyPr tIns="91440" bIns="91440"/>
            <a:lstStyle/>
            <a:p>
              <a:endParaRPr lang="en-US"/>
            </a:p>
          </p:txBody>
        </p:sp>
      </p:grpSp>
    </p:spTree>
    <p:extLst>
      <p:ext uri="{BB962C8B-B14F-4D97-AF65-F5344CB8AC3E}">
        <p14:creationId xmlns:p14="http://schemas.microsoft.com/office/powerpoint/2010/main" val="355295572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5"/>
          <p:cNvSpPr>
            <a:spLocks noGrp="1"/>
          </p:cNvSpPr>
          <p:nvPr>
            <p:ph type="title"/>
          </p:nvPr>
        </p:nvSpPr>
        <p:spPr>
          <a:xfrm>
            <a:off x="0" y="6370638"/>
            <a:ext cx="1992313" cy="385762"/>
          </a:xfrm>
        </p:spPr>
        <p:txBody>
          <a:bodyPr/>
          <a:lstStyle/>
          <a:p>
            <a:pPr algn="l"/>
            <a:r>
              <a:rPr lang="en-US" sz="2400">
                <a:latin typeface="Times New Roman" charset="0"/>
                <a:ea typeface="ＭＳ Ｐゴシック" charset="0"/>
                <a:cs typeface="Times New Roman" charset="0"/>
              </a:rPr>
              <a:t>Fig. 7.14</a:t>
            </a:r>
          </a:p>
        </p:txBody>
      </p:sp>
      <p:grpSp>
        <p:nvGrpSpPr>
          <p:cNvPr id="38914" name="Group 4"/>
          <p:cNvGrpSpPr>
            <a:grpSpLocks/>
          </p:cNvGrpSpPr>
          <p:nvPr/>
        </p:nvGrpSpPr>
        <p:grpSpPr bwMode="auto">
          <a:xfrm>
            <a:off x="1973263" y="981075"/>
            <a:ext cx="5400675" cy="5407025"/>
            <a:chOff x="1521" y="1264"/>
            <a:chExt cx="9735" cy="9673"/>
          </a:xfrm>
        </p:grpSpPr>
        <p:grpSp>
          <p:nvGrpSpPr>
            <p:cNvPr id="38916" name="Group 5"/>
            <p:cNvGrpSpPr>
              <a:grpSpLocks/>
            </p:cNvGrpSpPr>
            <p:nvPr/>
          </p:nvGrpSpPr>
          <p:grpSpPr bwMode="auto">
            <a:xfrm>
              <a:off x="1521" y="1264"/>
              <a:ext cx="9735" cy="9673"/>
              <a:chOff x="1521" y="1264"/>
              <a:chExt cx="9735" cy="9673"/>
            </a:xfrm>
          </p:grpSpPr>
          <p:grpSp>
            <p:nvGrpSpPr>
              <p:cNvPr id="38919" name="Group 6"/>
              <p:cNvGrpSpPr>
                <a:grpSpLocks/>
              </p:cNvGrpSpPr>
              <p:nvPr/>
            </p:nvGrpSpPr>
            <p:grpSpPr bwMode="auto">
              <a:xfrm>
                <a:off x="6921" y="3424"/>
                <a:ext cx="4335" cy="7380"/>
                <a:chOff x="7101" y="6844"/>
                <a:chExt cx="4335" cy="7380"/>
              </a:xfrm>
            </p:grpSpPr>
            <p:pic>
              <p:nvPicPr>
                <p:cNvPr id="38928" name="Picture 7" descr="acquring alga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1" y="6844"/>
                  <a:ext cx="4313" cy="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9" name="Rectangle 8"/>
                <p:cNvSpPr>
                  <a:spLocks noChangeArrowheads="1"/>
                </p:cNvSpPr>
                <p:nvPr/>
              </p:nvSpPr>
              <p:spPr bwMode="auto">
                <a:xfrm>
                  <a:off x="7101" y="6844"/>
                  <a:ext cx="4335" cy="3889"/>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tIns="91440" bIns="91440"/>
                <a:lstStyle/>
                <a:p>
                  <a:endParaRPr lang="en-US"/>
                </a:p>
              </p:txBody>
            </p:sp>
          </p:grpSp>
          <p:pic>
            <p:nvPicPr>
              <p:cNvPr id="38920" name="Picture 9" descr="acquring alga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1" y="1264"/>
                <a:ext cx="8280" cy="5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Picture 10" descr="acquring alga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1" y="7204"/>
                <a:ext cx="5416" cy="3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2" name="Rectangle 11"/>
              <p:cNvSpPr>
                <a:spLocks noChangeArrowheads="1"/>
              </p:cNvSpPr>
              <p:nvPr/>
            </p:nvSpPr>
            <p:spPr bwMode="auto">
              <a:xfrm>
                <a:off x="1607" y="3500"/>
                <a:ext cx="302" cy="318"/>
              </a:xfrm>
              <a:prstGeom prst="rect">
                <a:avLst/>
              </a:prstGeom>
              <a:solidFill>
                <a:srgbClr val="F2F2F2"/>
              </a:solidFill>
              <a:ln>
                <a:noFill/>
              </a:ln>
              <a:extLst>
                <a:ext uri="{91240B29-F687-4f45-9708-019B960494DF}">
                  <a14:hiddenLine xmlns:a14="http://schemas.microsoft.com/office/drawing/2010/main" w="19050">
                    <a:solidFill>
                      <a:srgbClr val="000000"/>
                    </a:solidFill>
                    <a:miter lim="800000"/>
                    <a:headEnd/>
                    <a:tailEnd/>
                  </a14:hiddenLine>
                </a:ext>
              </a:extLst>
            </p:spPr>
            <p:txBody>
              <a:bodyPr tIns="91440" bIns="91440"/>
              <a:lstStyle/>
              <a:p>
                <a:endParaRPr lang="en-US"/>
              </a:p>
            </p:txBody>
          </p:sp>
          <p:sp>
            <p:nvSpPr>
              <p:cNvPr id="38923" name="Rectangle 12"/>
              <p:cNvSpPr>
                <a:spLocks noChangeArrowheads="1"/>
              </p:cNvSpPr>
              <p:nvPr/>
            </p:nvSpPr>
            <p:spPr bwMode="auto">
              <a:xfrm>
                <a:off x="5330" y="3455"/>
                <a:ext cx="302" cy="318"/>
              </a:xfrm>
              <a:prstGeom prst="rect">
                <a:avLst/>
              </a:prstGeom>
              <a:solidFill>
                <a:srgbClr val="F2F2F2"/>
              </a:solidFill>
              <a:ln>
                <a:noFill/>
              </a:ln>
              <a:extLst>
                <a:ext uri="{91240B29-F687-4f45-9708-019B960494DF}">
                  <a14:hiddenLine xmlns:a14="http://schemas.microsoft.com/office/drawing/2010/main" w="19050">
                    <a:solidFill>
                      <a:srgbClr val="000000"/>
                    </a:solidFill>
                    <a:miter lim="800000"/>
                    <a:headEnd/>
                    <a:tailEnd/>
                  </a14:hiddenLine>
                </a:ext>
              </a:extLst>
            </p:spPr>
            <p:txBody>
              <a:bodyPr tIns="91440" bIns="91440"/>
              <a:lstStyle/>
              <a:p>
                <a:endParaRPr lang="en-US"/>
              </a:p>
            </p:txBody>
          </p:sp>
          <p:sp>
            <p:nvSpPr>
              <p:cNvPr id="38924" name="Rectangle 13"/>
              <p:cNvSpPr>
                <a:spLocks noChangeArrowheads="1"/>
              </p:cNvSpPr>
              <p:nvPr/>
            </p:nvSpPr>
            <p:spPr bwMode="auto">
              <a:xfrm>
                <a:off x="1618" y="6316"/>
                <a:ext cx="302" cy="318"/>
              </a:xfrm>
              <a:prstGeom prst="rect">
                <a:avLst/>
              </a:prstGeom>
              <a:solidFill>
                <a:srgbClr val="D4D4D4"/>
              </a:solidFill>
              <a:ln>
                <a:noFill/>
              </a:ln>
              <a:extLst>
                <a:ext uri="{91240B29-F687-4f45-9708-019B960494DF}">
                  <a14:hiddenLine xmlns:a14="http://schemas.microsoft.com/office/drawing/2010/main" w="19050">
                    <a:solidFill>
                      <a:srgbClr val="000000"/>
                    </a:solidFill>
                    <a:miter lim="800000"/>
                    <a:headEnd/>
                    <a:tailEnd/>
                  </a14:hiddenLine>
                </a:ext>
              </a:extLst>
            </p:spPr>
            <p:txBody>
              <a:bodyPr tIns="91440" bIns="91440"/>
              <a:lstStyle/>
              <a:p>
                <a:endParaRPr lang="en-US"/>
              </a:p>
            </p:txBody>
          </p:sp>
          <p:sp>
            <p:nvSpPr>
              <p:cNvPr id="38925" name="Rectangle 14"/>
              <p:cNvSpPr>
                <a:spLocks noChangeArrowheads="1"/>
              </p:cNvSpPr>
              <p:nvPr/>
            </p:nvSpPr>
            <p:spPr bwMode="auto">
              <a:xfrm>
                <a:off x="5843" y="6305"/>
                <a:ext cx="302" cy="318"/>
              </a:xfrm>
              <a:prstGeom prst="rect">
                <a:avLst/>
              </a:prstGeom>
              <a:solidFill>
                <a:srgbClr val="A5A5A5"/>
              </a:solidFill>
              <a:ln>
                <a:noFill/>
              </a:ln>
              <a:extLst>
                <a:ext uri="{91240B29-F687-4f45-9708-019B960494DF}">
                  <a14:hiddenLine xmlns:a14="http://schemas.microsoft.com/office/drawing/2010/main" w="19050">
                    <a:solidFill>
                      <a:srgbClr val="000000"/>
                    </a:solidFill>
                    <a:miter lim="800000"/>
                    <a:headEnd/>
                    <a:tailEnd/>
                  </a14:hiddenLine>
                </a:ext>
              </a:extLst>
            </p:spPr>
            <p:txBody>
              <a:bodyPr tIns="91440" bIns="91440"/>
              <a:lstStyle/>
              <a:p>
                <a:endParaRPr lang="en-US"/>
              </a:p>
            </p:txBody>
          </p:sp>
          <p:sp>
            <p:nvSpPr>
              <p:cNvPr id="38926" name="Rectangle 15"/>
              <p:cNvSpPr>
                <a:spLocks noChangeArrowheads="1"/>
              </p:cNvSpPr>
              <p:nvPr/>
            </p:nvSpPr>
            <p:spPr bwMode="auto">
              <a:xfrm>
                <a:off x="1674" y="7310"/>
                <a:ext cx="302" cy="318"/>
              </a:xfrm>
              <a:prstGeom prst="rect">
                <a:avLst/>
              </a:prstGeom>
              <a:solidFill>
                <a:srgbClr val="747274"/>
              </a:solidFill>
              <a:ln>
                <a:noFill/>
              </a:ln>
              <a:extLst>
                <a:ext uri="{91240B29-F687-4f45-9708-019B960494DF}">
                  <a14:hiddenLine xmlns:a14="http://schemas.microsoft.com/office/drawing/2010/main" w="19050">
                    <a:solidFill>
                      <a:srgbClr val="000000"/>
                    </a:solidFill>
                    <a:miter lim="800000"/>
                    <a:headEnd/>
                    <a:tailEnd/>
                  </a14:hiddenLine>
                </a:ext>
              </a:extLst>
            </p:spPr>
            <p:txBody>
              <a:bodyPr tIns="91440" bIns="91440"/>
              <a:lstStyle/>
              <a:p>
                <a:endParaRPr lang="en-US"/>
              </a:p>
            </p:txBody>
          </p:sp>
          <p:sp>
            <p:nvSpPr>
              <p:cNvPr id="38927" name="Rectangle 16"/>
              <p:cNvSpPr>
                <a:spLocks noChangeArrowheads="1"/>
              </p:cNvSpPr>
              <p:nvPr/>
            </p:nvSpPr>
            <p:spPr bwMode="auto">
              <a:xfrm>
                <a:off x="6987" y="7383"/>
                <a:ext cx="470" cy="435"/>
              </a:xfrm>
              <a:prstGeom prst="rect">
                <a:avLst/>
              </a:prstGeom>
              <a:solidFill>
                <a:srgbClr val="1A1214"/>
              </a:solidFill>
              <a:ln>
                <a:noFill/>
              </a:ln>
              <a:extLst>
                <a:ext uri="{91240B29-F687-4f45-9708-019B960494DF}">
                  <a14:hiddenLine xmlns:a14="http://schemas.microsoft.com/office/drawing/2010/main" w="19050">
                    <a:solidFill>
                      <a:srgbClr val="000000"/>
                    </a:solidFill>
                    <a:miter lim="800000"/>
                    <a:headEnd/>
                    <a:tailEnd/>
                  </a14:hiddenLine>
                </a:ext>
              </a:extLst>
            </p:spPr>
            <p:txBody>
              <a:bodyPr tIns="91440" bIns="91440"/>
              <a:lstStyle/>
              <a:p>
                <a:endParaRPr lang="en-US"/>
              </a:p>
            </p:txBody>
          </p:sp>
        </p:grpSp>
        <p:sp>
          <p:nvSpPr>
            <p:cNvPr id="38917" name="Oval 17"/>
            <p:cNvSpPr>
              <a:spLocks noChangeArrowheads="1"/>
            </p:cNvSpPr>
            <p:nvPr/>
          </p:nvSpPr>
          <p:spPr bwMode="auto">
            <a:xfrm>
              <a:off x="1947" y="4720"/>
              <a:ext cx="280" cy="267"/>
            </a:xfrm>
            <a:prstGeom prst="ellipse">
              <a:avLst/>
            </a:prstGeom>
            <a:solidFill>
              <a:srgbClr val="D2D2D2"/>
            </a:solidFill>
            <a:ln>
              <a:noFill/>
            </a:ln>
            <a:extLst>
              <a:ext uri="{91240B29-F687-4f45-9708-019B960494DF}">
                <a14:hiddenLine xmlns:a14="http://schemas.microsoft.com/office/drawing/2010/main" w="19050">
                  <a:solidFill>
                    <a:srgbClr val="000000"/>
                  </a:solidFill>
                  <a:round/>
                  <a:headEnd/>
                  <a:tailEnd/>
                </a14:hiddenLine>
              </a:ext>
            </a:extLst>
          </p:spPr>
          <p:txBody>
            <a:bodyPr tIns="91440" bIns="91440"/>
            <a:lstStyle/>
            <a:p>
              <a:endParaRPr lang="en-US"/>
            </a:p>
          </p:txBody>
        </p:sp>
        <p:sp>
          <p:nvSpPr>
            <p:cNvPr id="38918" name="Oval 18"/>
            <p:cNvSpPr>
              <a:spLocks noChangeArrowheads="1"/>
            </p:cNvSpPr>
            <p:nvPr/>
          </p:nvSpPr>
          <p:spPr bwMode="auto">
            <a:xfrm>
              <a:off x="6721" y="4467"/>
              <a:ext cx="280" cy="267"/>
            </a:xfrm>
            <a:prstGeom prst="ellipse">
              <a:avLst/>
            </a:prstGeom>
            <a:solidFill>
              <a:srgbClr val="B1B1B1"/>
            </a:solidFill>
            <a:ln>
              <a:noFill/>
            </a:ln>
            <a:extLst>
              <a:ext uri="{91240B29-F687-4f45-9708-019B960494DF}">
                <a14:hiddenLine xmlns:a14="http://schemas.microsoft.com/office/drawing/2010/main" w="19050">
                  <a:solidFill>
                    <a:srgbClr val="000000"/>
                  </a:solidFill>
                  <a:round/>
                  <a:headEnd/>
                  <a:tailEnd/>
                </a14:hiddenLine>
              </a:ext>
            </a:extLst>
          </p:spPr>
          <p:txBody>
            <a:bodyPr tIns="91440" bIns="91440"/>
            <a:lstStyle/>
            <a:p>
              <a:endParaRPr lang="en-US"/>
            </a:p>
          </p:txBody>
        </p:sp>
      </p:grpSp>
      <p:sp>
        <p:nvSpPr>
          <p:cNvPr id="38915" name="TextBox 7"/>
          <p:cNvSpPr txBox="1">
            <a:spLocks noChangeArrowheads="1"/>
          </p:cNvSpPr>
          <p:nvPr/>
        </p:nvSpPr>
        <p:spPr bwMode="auto">
          <a:xfrm>
            <a:off x="0" y="11113"/>
            <a:ext cx="9144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Larval Acquisition of Algae</a:t>
            </a:r>
            <a:endParaRPr lang="en-US" sz="4800" baseline="30000">
              <a:latin typeface="Times New Roman" charset="0"/>
            </a:endParaRPr>
          </a:p>
        </p:txBody>
      </p:sp>
    </p:spTree>
    <p:extLst>
      <p:ext uri="{BB962C8B-B14F-4D97-AF65-F5344CB8AC3E}">
        <p14:creationId xmlns:p14="http://schemas.microsoft.com/office/powerpoint/2010/main" val="384256602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5"/>
          <p:cNvSpPr>
            <a:spLocks noGrp="1"/>
          </p:cNvSpPr>
          <p:nvPr>
            <p:ph type="title"/>
          </p:nvPr>
        </p:nvSpPr>
        <p:spPr>
          <a:xfrm>
            <a:off x="0" y="6370638"/>
            <a:ext cx="1992313" cy="385762"/>
          </a:xfrm>
        </p:spPr>
        <p:txBody>
          <a:bodyPr/>
          <a:lstStyle/>
          <a:p>
            <a:pPr algn="l"/>
            <a:r>
              <a:rPr lang="en-US" sz="2400">
                <a:latin typeface="Times New Roman" charset="0"/>
                <a:ea typeface="ＭＳ Ｐゴシック" charset="0"/>
                <a:cs typeface="Times New Roman" charset="0"/>
              </a:rPr>
              <a:t>Fig. 7.15</a:t>
            </a:r>
          </a:p>
        </p:txBody>
      </p:sp>
      <p:sp>
        <p:nvSpPr>
          <p:cNvPr id="40962"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Seasonal Coral Bleaching</a:t>
            </a:r>
            <a:endParaRPr lang="en-US" sz="4800" baseline="30000">
              <a:latin typeface="Times New Roman" charset="0"/>
            </a:endParaRPr>
          </a:p>
        </p:txBody>
      </p:sp>
      <p:pic>
        <p:nvPicPr>
          <p:cNvPr id="40963" name="Picture 4" descr="Bleached Cor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1550988"/>
            <a:ext cx="4343400" cy="327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5" descr="Bleaching per mon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2650" y="1846263"/>
            <a:ext cx="4343400" cy="297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2357395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5"/>
          <p:cNvSpPr>
            <a:spLocks noGrp="1"/>
          </p:cNvSpPr>
          <p:nvPr>
            <p:ph type="title"/>
          </p:nvPr>
        </p:nvSpPr>
        <p:spPr>
          <a:xfrm>
            <a:off x="0" y="6370638"/>
            <a:ext cx="1992313" cy="385762"/>
          </a:xfrm>
        </p:spPr>
        <p:txBody>
          <a:bodyPr/>
          <a:lstStyle/>
          <a:p>
            <a:pPr algn="l"/>
            <a:r>
              <a:rPr lang="en-US" sz="2400">
                <a:latin typeface="Times New Roman" charset="0"/>
                <a:ea typeface="ＭＳ Ｐゴシック" charset="0"/>
                <a:cs typeface="Times New Roman" charset="0"/>
              </a:rPr>
              <a:t>Fig. 7.16</a:t>
            </a:r>
          </a:p>
        </p:txBody>
      </p:sp>
      <p:sp>
        <p:nvSpPr>
          <p:cNvPr id="43010"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Bleaching and Temperature</a:t>
            </a:r>
            <a:endParaRPr lang="en-US" sz="4800" baseline="30000">
              <a:latin typeface="Times New Roman" charset="0"/>
            </a:endParaRPr>
          </a:p>
        </p:txBody>
      </p:sp>
      <p:grpSp>
        <p:nvGrpSpPr>
          <p:cNvPr id="43011" name="Group 4"/>
          <p:cNvGrpSpPr>
            <a:grpSpLocks/>
          </p:cNvGrpSpPr>
          <p:nvPr/>
        </p:nvGrpSpPr>
        <p:grpSpPr bwMode="auto">
          <a:xfrm>
            <a:off x="2535238" y="996950"/>
            <a:ext cx="4457700" cy="5124450"/>
            <a:chOff x="2421" y="1084"/>
            <a:chExt cx="7020" cy="8069"/>
          </a:xfrm>
        </p:grpSpPr>
        <p:pic>
          <p:nvPicPr>
            <p:cNvPr id="43012" name="Picture 5" descr="SST vs Bleaching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1" y="1084"/>
              <a:ext cx="7020" cy="3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6" descr="SST vs Bleaching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 y="5224"/>
              <a:ext cx="6660" cy="3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7"/>
            <p:cNvSpPr>
              <a:spLocks noChangeArrowheads="1"/>
            </p:cNvSpPr>
            <p:nvPr/>
          </p:nvSpPr>
          <p:spPr bwMode="auto">
            <a:xfrm>
              <a:off x="6920" y="4587"/>
              <a:ext cx="1467" cy="346"/>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tIns="91440" bIns="91440"/>
            <a:lstStyle/>
            <a:p>
              <a:endParaRPr lang="en-US"/>
            </a:p>
          </p:txBody>
        </p:sp>
        <p:sp>
          <p:nvSpPr>
            <p:cNvPr id="43015" name="Rectangle 8"/>
            <p:cNvSpPr>
              <a:spLocks noChangeArrowheads="1"/>
            </p:cNvSpPr>
            <p:nvPr/>
          </p:nvSpPr>
          <p:spPr bwMode="auto">
            <a:xfrm>
              <a:off x="6959" y="8743"/>
              <a:ext cx="1467" cy="346"/>
            </a:xfrm>
            <a:prstGeom prst="rect">
              <a:avLst/>
            </a:prstGeom>
            <a:solidFill>
              <a:srgbClr val="FFFFFF"/>
            </a:solidFill>
            <a:ln>
              <a:noFill/>
            </a:ln>
            <a:extLst>
              <a:ext uri="{91240B29-F687-4f45-9708-019B960494DF}">
                <a14:hiddenLine xmlns:a14="http://schemas.microsoft.com/office/drawing/2010/main" w="19050">
                  <a:solidFill>
                    <a:srgbClr val="000000"/>
                  </a:solidFill>
                  <a:miter lim="800000"/>
                  <a:headEnd/>
                  <a:tailEnd/>
                </a14:hiddenLine>
              </a:ext>
            </a:extLst>
          </p:spPr>
          <p:txBody>
            <a:bodyPr tIns="91440" bIns="91440"/>
            <a:lstStyle/>
            <a:p>
              <a:endParaRPr lang="en-US"/>
            </a:p>
          </p:txBody>
        </p:sp>
      </p:grpSp>
    </p:spTree>
    <p:extLst>
      <p:ext uri="{BB962C8B-B14F-4D97-AF65-F5344CB8AC3E}">
        <p14:creationId xmlns:p14="http://schemas.microsoft.com/office/powerpoint/2010/main" val="198590965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5"/>
          <p:cNvSpPr>
            <a:spLocks noGrp="1"/>
          </p:cNvSpPr>
          <p:nvPr>
            <p:ph type="title"/>
          </p:nvPr>
        </p:nvSpPr>
        <p:spPr>
          <a:xfrm>
            <a:off x="0" y="6370638"/>
            <a:ext cx="1992313" cy="385762"/>
          </a:xfrm>
        </p:spPr>
        <p:txBody>
          <a:bodyPr/>
          <a:lstStyle/>
          <a:p>
            <a:pPr algn="l"/>
            <a:r>
              <a:rPr lang="en-US" sz="2400">
                <a:latin typeface="Times New Roman" charset="0"/>
                <a:ea typeface="ＭＳ Ｐゴシック" charset="0"/>
                <a:cs typeface="Times New Roman" charset="0"/>
              </a:rPr>
              <a:t>Fig. 7.17</a:t>
            </a:r>
          </a:p>
        </p:txBody>
      </p:sp>
      <p:sp>
        <p:nvSpPr>
          <p:cNvPr id="45058"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Global Distribution of Bleaching</a:t>
            </a:r>
            <a:endParaRPr lang="en-US" sz="4800" baseline="30000">
              <a:latin typeface="Times New Roman" charset="0"/>
            </a:endParaRPr>
          </a:p>
        </p:txBody>
      </p:sp>
      <p:pic>
        <p:nvPicPr>
          <p:cNvPr id="45059" name="Picture 4" descr="Reefs at Risk glob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7950" y="809625"/>
            <a:ext cx="6340475" cy="266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5" descr="Reefs at Risk Carribe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925" y="3646488"/>
            <a:ext cx="4343400"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6" descr="Reefs at Risk Legen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81688" y="3760788"/>
            <a:ext cx="2065337"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745942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5"/>
          <p:cNvSpPr>
            <a:spLocks noGrp="1"/>
          </p:cNvSpPr>
          <p:nvPr>
            <p:ph type="title"/>
          </p:nvPr>
        </p:nvSpPr>
        <p:spPr>
          <a:xfrm>
            <a:off x="0" y="6370638"/>
            <a:ext cx="1992313" cy="385762"/>
          </a:xfrm>
        </p:spPr>
        <p:txBody>
          <a:bodyPr/>
          <a:lstStyle/>
          <a:p>
            <a:pPr algn="l"/>
            <a:r>
              <a:rPr lang="en-US" sz="2400">
                <a:latin typeface="Times New Roman" charset="0"/>
                <a:ea typeface="ＭＳ Ｐゴシック" charset="0"/>
                <a:cs typeface="Times New Roman" charset="0"/>
              </a:rPr>
              <a:t>Fig. 7.18</a:t>
            </a:r>
          </a:p>
        </p:txBody>
      </p:sp>
      <p:sp>
        <p:nvSpPr>
          <p:cNvPr id="47106" name="TextBox 7"/>
          <p:cNvSpPr txBox="1">
            <a:spLocks noChangeArrowheads="1"/>
          </p:cNvSpPr>
          <p:nvPr/>
        </p:nvSpPr>
        <p:spPr bwMode="auto">
          <a:xfrm>
            <a:off x="0" y="1111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rPr>
              <a:t>Predictive Models of Coral Bleaching</a:t>
            </a:r>
            <a:endParaRPr lang="en-US" sz="4400" baseline="30000">
              <a:latin typeface="Times New Roman" charset="0"/>
            </a:endParaRPr>
          </a:p>
        </p:txBody>
      </p:sp>
      <p:pic>
        <p:nvPicPr>
          <p:cNvPr id="47107" name="Picture 4" descr="3 Threshold Model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8025" y="1116013"/>
            <a:ext cx="2914650" cy="525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754298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5"/>
          <p:cNvSpPr>
            <a:spLocks noGrp="1"/>
          </p:cNvSpPr>
          <p:nvPr>
            <p:ph type="title"/>
          </p:nvPr>
        </p:nvSpPr>
        <p:spPr>
          <a:xfrm>
            <a:off x="0" y="6370638"/>
            <a:ext cx="1992313" cy="385762"/>
          </a:xfrm>
        </p:spPr>
        <p:txBody>
          <a:bodyPr/>
          <a:lstStyle/>
          <a:p>
            <a:pPr algn="l"/>
            <a:r>
              <a:rPr lang="en-US" sz="2400">
                <a:latin typeface="Times New Roman" charset="0"/>
                <a:ea typeface="ＭＳ Ｐゴシック" charset="0"/>
                <a:cs typeface="Times New Roman" charset="0"/>
              </a:rPr>
              <a:t>Fig. 7.19</a:t>
            </a:r>
          </a:p>
        </p:txBody>
      </p:sp>
      <p:sp>
        <p:nvSpPr>
          <p:cNvPr id="49154" name="TextBox 7"/>
          <p:cNvSpPr txBox="1">
            <a:spLocks noChangeArrowheads="1"/>
          </p:cNvSpPr>
          <p:nvPr/>
        </p:nvSpPr>
        <p:spPr bwMode="auto">
          <a:xfrm>
            <a:off x="0" y="11113"/>
            <a:ext cx="91440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800">
                <a:latin typeface="Times New Roman" charset="0"/>
              </a:rPr>
              <a:t>Species-specific Thermal Responses</a:t>
            </a:r>
            <a:endParaRPr lang="en-US" sz="4800" baseline="30000">
              <a:latin typeface="Times New Roman" charset="0"/>
            </a:endParaRPr>
          </a:p>
        </p:txBody>
      </p:sp>
      <p:pic>
        <p:nvPicPr>
          <p:cNvPr id="49155" name="Picture 4" descr="Relative photosynthes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38" y="1011238"/>
            <a:ext cx="6591300" cy="4926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2244980"/>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5"/>
          <p:cNvSpPr>
            <a:spLocks noGrp="1"/>
          </p:cNvSpPr>
          <p:nvPr>
            <p:ph type="title"/>
          </p:nvPr>
        </p:nvSpPr>
        <p:spPr>
          <a:xfrm>
            <a:off x="0" y="6370638"/>
            <a:ext cx="1992313" cy="385762"/>
          </a:xfrm>
        </p:spPr>
        <p:txBody>
          <a:bodyPr/>
          <a:lstStyle/>
          <a:p>
            <a:pPr algn="l"/>
            <a:r>
              <a:rPr lang="en-US" sz="2400">
                <a:latin typeface="Times New Roman" charset="0"/>
                <a:ea typeface="ＭＳ Ｐゴシック" charset="0"/>
                <a:cs typeface="Times New Roman" charset="0"/>
              </a:rPr>
              <a:t>IQ # 24</a:t>
            </a:r>
          </a:p>
        </p:txBody>
      </p:sp>
      <p:sp>
        <p:nvSpPr>
          <p:cNvPr id="51202" name="TextBox 7"/>
          <p:cNvSpPr txBox="1">
            <a:spLocks noChangeArrowheads="1"/>
          </p:cNvSpPr>
          <p:nvPr/>
        </p:nvSpPr>
        <p:spPr bwMode="auto">
          <a:xfrm>
            <a:off x="0" y="1111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rPr>
              <a:t>IQ # 24</a:t>
            </a:r>
            <a:endParaRPr lang="en-US" sz="4400" baseline="30000">
              <a:latin typeface="Times New Roman" charset="0"/>
            </a:endParaRPr>
          </a:p>
        </p:txBody>
      </p:sp>
      <p:pic>
        <p:nvPicPr>
          <p:cNvPr id="51203" name="Picture 7" descr="Screen shot 2010-09-29 at 8.32.39 A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954088"/>
            <a:ext cx="914400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75889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5"/>
          <p:cNvSpPr>
            <a:spLocks noGrp="1"/>
          </p:cNvSpPr>
          <p:nvPr>
            <p:ph type="title"/>
          </p:nvPr>
        </p:nvSpPr>
        <p:spPr>
          <a:xfrm>
            <a:off x="0" y="6370638"/>
            <a:ext cx="1992313" cy="385762"/>
          </a:xfrm>
        </p:spPr>
        <p:txBody>
          <a:bodyPr/>
          <a:lstStyle/>
          <a:p>
            <a:pPr algn="l"/>
            <a:r>
              <a:rPr lang="en-US" sz="2400">
                <a:latin typeface="Times New Roman" charset="0"/>
                <a:ea typeface="ＭＳ Ｐゴシック" charset="0"/>
                <a:cs typeface="Times New Roman" charset="0"/>
              </a:rPr>
              <a:t>IQ # 26</a:t>
            </a:r>
          </a:p>
        </p:txBody>
      </p:sp>
      <p:sp>
        <p:nvSpPr>
          <p:cNvPr id="53250" name="TextBox 7"/>
          <p:cNvSpPr txBox="1">
            <a:spLocks noChangeArrowheads="1"/>
          </p:cNvSpPr>
          <p:nvPr/>
        </p:nvSpPr>
        <p:spPr bwMode="auto">
          <a:xfrm>
            <a:off x="0" y="11113"/>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rPr>
              <a:t>IQ # 26</a:t>
            </a:r>
            <a:endParaRPr lang="en-US" sz="4400" baseline="30000">
              <a:latin typeface="Times New Roman" charset="0"/>
            </a:endParaRPr>
          </a:p>
        </p:txBody>
      </p:sp>
      <p:pic>
        <p:nvPicPr>
          <p:cNvPr id="53251" name="Picture 4" descr="usatlant.cf.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13013" y="781050"/>
            <a:ext cx="4554537" cy="607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38521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3"/>
          <p:cNvSpPr txBox="1">
            <a:spLocks noChangeArrowheads="1"/>
          </p:cNvSpPr>
          <p:nvPr/>
        </p:nvSpPr>
        <p:spPr bwMode="auto">
          <a:xfrm>
            <a:off x="0" y="3333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rPr>
              <a:t>IQ #1</a:t>
            </a:r>
          </a:p>
        </p:txBody>
      </p:sp>
      <p:sp>
        <p:nvSpPr>
          <p:cNvPr id="19458" name="Title 4"/>
          <p:cNvSpPr>
            <a:spLocks noGrp="1"/>
          </p:cNvSpPr>
          <p:nvPr>
            <p:ph type="title"/>
          </p:nvPr>
        </p:nvSpPr>
        <p:spPr>
          <a:xfrm>
            <a:off x="0" y="6330950"/>
            <a:ext cx="1560513" cy="527050"/>
          </a:xfrm>
        </p:spPr>
        <p:txBody>
          <a:bodyPr/>
          <a:lstStyle/>
          <a:p>
            <a:pPr algn="l"/>
            <a:r>
              <a:rPr lang="en-US" sz="2400">
                <a:latin typeface="Times New Roman" charset="0"/>
                <a:ea typeface="ＭＳ Ｐゴシック" charset="0"/>
                <a:cs typeface="Times New Roman" charset="0"/>
              </a:rPr>
              <a:t>IQ #1</a:t>
            </a:r>
          </a:p>
        </p:txBody>
      </p:sp>
      <p:pic>
        <p:nvPicPr>
          <p:cNvPr id="19459" name="Picture 5" descr="Screen shot 2010-09-26 at 6.24.20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11400" y="990600"/>
            <a:ext cx="5006975"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5"/>
          <p:cNvSpPr txBox="1">
            <a:spLocks noChangeArrowheads="1"/>
          </p:cNvSpPr>
          <p:nvPr/>
        </p:nvSpPr>
        <p:spPr bwMode="auto">
          <a:xfrm>
            <a:off x="449263" y="1487488"/>
            <a:ext cx="1611312"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i="1">
                <a:solidFill>
                  <a:srgbClr val="FF0000"/>
                </a:solidFill>
                <a:latin typeface="Times New Roman" charset="0"/>
                <a:cs typeface="Times New Roman" charset="0"/>
              </a:rPr>
              <a:t>Le </a:t>
            </a:r>
            <a:r>
              <a:rPr lang="en-US" sz="2500">
                <a:solidFill>
                  <a:srgbClr val="FF0000"/>
                </a:solidFill>
                <a:latin typeface="Times New Roman" charset="0"/>
                <a:cs typeface="Times New Roman" charset="0"/>
              </a:rPr>
              <a:t>BLAST</a:t>
            </a:r>
          </a:p>
          <a:p>
            <a:pPr eaLnBrk="1" hangingPunct="1"/>
            <a:r>
              <a:rPr lang="en-US" sz="2500">
                <a:solidFill>
                  <a:srgbClr val="FF0000"/>
                </a:solidFill>
                <a:latin typeface="Times New Roman" charset="0"/>
                <a:cs typeface="Times New Roman" charset="0"/>
              </a:rPr>
              <a:t>results</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3"/>
          <p:cNvSpPr txBox="1">
            <a:spLocks noChangeArrowheads="1"/>
          </p:cNvSpPr>
          <p:nvPr/>
        </p:nvSpPr>
        <p:spPr bwMode="auto">
          <a:xfrm>
            <a:off x="0" y="3333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rPr>
              <a:t>IQ #1</a:t>
            </a:r>
          </a:p>
        </p:txBody>
      </p:sp>
      <p:sp>
        <p:nvSpPr>
          <p:cNvPr id="21506" name="Title 4"/>
          <p:cNvSpPr>
            <a:spLocks noGrp="1"/>
          </p:cNvSpPr>
          <p:nvPr>
            <p:ph type="title"/>
          </p:nvPr>
        </p:nvSpPr>
        <p:spPr>
          <a:xfrm>
            <a:off x="0" y="6330950"/>
            <a:ext cx="1560513" cy="527050"/>
          </a:xfrm>
        </p:spPr>
        <p:txBody>
          <a:bodyPr/>
          <a:lstStyle/>
          <a:p>
            <a:pPr algn="l"/>
            <a:r>
              <a:rPr lang="en-US" sz="2400">
                <a:latin typeface="Times New Roman" charset="0"/>
                <a:ea typeface="ＭＳ Ｐゴシック" charset="0"/>
                <a:cs typeface="Times New Roman" charset="0"/>
              </a:rPr>
              <a:t>IQ #1</a:t>
            </a:r>
          </a:p>
        </p:txBody>
      </p:sp>
      <p:pic>
        <p:nvPicPr>
          <p:cNvPr id="21507" name="Picture 4" descr="Screen shot 2010-09-26 at 6.24.3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6025" y="850900"/>
            <a:ext cx="7099300"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TextBox 5"/>
          <p:cNvSpPr txBox="1">
            <a:spLocks noChangeArrowheads="1"/>
          </p:cNvSpPr>
          <p:nvPr/>
        </p:nvSpPr>
        <p:spPr bwMode="auto">
          <a:xfrm>
            <a:off x="6213475" y="1204913"/>
            <a:ext cx="2492375"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i="1">
                <a:solidFill>
                  <a:srgbClr val="FF0000"/>
                </a:solidFill>
                <a:latin typeface="Times New Roman" charset="0"/>
                <a:cs typeface="Times New Roman" charset="0"/>
              </a:rPr>
              <a:t>Le </a:t>
            </a:r>
            <a:r>
              <a:rPr lang="en-US" sz="2500">
                <a:solidFill>
                  <a:srgbClr val="FF0000"/>
                </a:solidFill>
                <a:latin typeface="Times New Roman" charset="0"/>
                <a:cs typeface="Times New Roman" charset="0"/>
              </a:rPr>
              <a:t>BLAST match</a:t>
            </a:r>
          </a:p>
        </p:txBody>
      </p:sp>
      <p:sp>
        <p:nvSpPr>
          <p:cNvPr id="6" name="Rectangle 5"/>
          <p:cNvSpPr/>
          <p:nvPr/>
        </p:nvSpPr>
        <p:spPr>
          <a:xfrm>
            <a:off x="1216025" y="1408113"/>
            <a:ext cx="4002088" cy="542925"/>
          </a:xfrm>
          <a:prstGeom prst="rect">
            <a:avLst/>
          </a:prstGeom>
          <a:noFill/>
          <a:ln w="5715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3"/>
          <p:cNvSpPr txBox="1">
            <a:spLocks noChangeArrowheads="1"/>
          </p:cNvSpPr>
          <p:nvPr/>
        </p:nvSpPr>
        <p:spPr bwMode="auto">
          <a:xfrm>
            <a:off x="0" y="3333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rPr>
              <a:t>IQ #1</a:t>
            </a:r>
          </a:p>
        </p:txBody>
      </p:sp>
      <p:sp>
        <p:nvSpPr>
          <p:cNvPr id="23554" name="Title 4"/>
          <p:cNvSpPr>
            <a:spLocks noGrp="1"/>
          </p:cNvSpPr>
          <p:nvPr>
            <p:ph type="title"/>
          </p:nvPr>
        </p:nvSpPr>
        <p:spPr>
          <a:xfrm>
            <a:off x="0" y="6330950"/>
            <a:ext cx="1560513" cy="527050"/>
          </a:xfrm>
        </p:spPr>
        <p:txBody>
          <a:bodyPr/>
          <a:lstStyle/>
          <a:p>
            <a:pPr algn="l"/>
            <a:r>
              <a:rPr lang="en-US" sz="2400">
                <a:latin typeface="Times New Roman" charset="0"/>
                <a:ea typeface="ＭＳ Ｐゴシック" charset="0"/>
                <a:cs typeface="Times New Roman" charset="0"/>
              </a:rPr>
              <a:t>IQ #1</a:t>
            </a:r>
          </a:p>
        </p:txBody>
      </p:sp>
      <p:pic>
        <p:nvPicPr>
          <p:cNvPr id="23555" name="Picture 4" descr="Screen shot 2010-09-26 at 6.24.3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16025" y="850900"/>
            <a:ext cx="7099300" cy="559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5"/>
          <p:cNvSpPr txBox="1">
            <a:spLocks noChangeArrowheads="1"/>
          </p:cNvSpPr>
          <p:nvPr/>
        </p:nvSpPr>
        <p:spPr bwMode="auto">
          <a:xfrm>
            <a:off x="7585075" y="3495675"/>
            <a:ext cx="14605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a:solidFill>
                  <a:srgbClr val="FF0000"/>
                </a:solidFill>
                <a:latin typeface="Times New Roman" charset="0"/>
                <a:cs typeface="Times New Roman" charset="0"/>
              </a:rPr>
              <a:t>all bases</a:t>
            </a:r>
          </a:p>
          <a:p>
            <a:pPr eaLnBrk="1" hangingPunct="1"/>
            <a:r>
              <a:rPr lang="en-US" sz="2500">
                <a:solidFill>
                  <a:srgbClr val="FF0000"/>
                </a:solidFill>
                <a:latin typeface="Times New Roman" charset="0"/>
                <a:cs typeface="Times New Roman" charset="0"/>
              </a:rPr>
              <a:t>match</a:t>
            </a:r>
          </a:p>
        </p:txBody>
      </p:sp>
      <p:cxnSp>
        <p:nvCxnSpPr>
          <p:cNvPr id="8" name="Straight Arrow Connector 7"/>
          <p:cNvCxnSpPr/>
          <p:nvPr/>
        </p:nvCxnSpPr>
        <p:spPr>
          <a:xfrm rot="10800000">
            <a:off x="6773863" y="3192463"/>
            <a:ext cx="596900" cy="1587"/>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10800000">
            <a:off x="6773863" y="4203700"/>
            <a:ext cx="596900" cy="1588"/>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rot="10800000">
            <a:off x="6773863" y="2170113"/>
            <a:ext cx="596900" cy="1587"/>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1" name="Straight Arrow Connector 10"/>
          <p:cNvCxnSpPr/>
          <p:nvPr/>
        </p:nvCxnSpPr>
        <p:spPr>
          <a:xfrm rot="10800000">
            <a:off x="6773863" y="2667000"/>
            <a:ext cx="596900" cy="1588"/>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rot="10800000">
            <a:off x="6773863" y="3689350"/>
            <a:ext cx="596900" cy="1588"/>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rot="10800000">
            <a:off x="6773863" y="4700588"/>
            <a:ext cx="596900" cy="1587"/>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rot="10800000">
            <a:off x="6773863" y="5197475"/>
            <a:ext cx="596900" cy="1588"/>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p:nvPr/>
        </p:nvCxnSpPr>
        <p:spPr>
          <a:xfrm rot="10800000">
            <a:off x="6773863" y="5730875"/>
            <a:ext cx="596900" cy="1588"/>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0800000">
            <a:off x="6773863" y="6246813"/>
            <a:ext cx="596900" cy="1587"/>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extBox 3"/>
          <p:cNvSpPr txBox="1">
            <a:spLocks noChangeArrowheads="1"/>
          </p:cNvSpPr>
          <p:nvPr/>
        </p:nvSpPr>
        <p:spPr bwMode="auto">
          <a:xfrm>
            <a:off x="0" y="3333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rPr>
              <a:t>IQ #2</a:t>
            </a:r>
          </a:p>
        </p:txBody>
      </p:sp>
      <p:sp>
        <p:nvSpPr>
          <p:cNvPr id="25602" name="Title 4"/>
          <p:cNvSpPr>
            <a:spLocks noGrp="1"/>
          </p:cNvSpPr>
          <p:nvPr>
            <p:ph type="title"/>
          </p:nvPr>
        </p:nvSpPr>
        <p:spPr>
          <a:xfrm>
            <a:off x="0" y="6330950"/>
            <a:ext cx="1560513" cy="527050"/>
          </a:xfrm>
        </p:spPr>
        <p:txBody>
          <a:bodyPr/>
          <a:lstStyle/>
          <a:p>
            <a:pPr algn="l"/>
            <a:r>
              <a:rPr lang="en-US" sz="2400">
                <a:latin typeface="Times New Roman" charset="0"/>
                <a:ea typeface="ＭＳ Ｐゴシック" charset="0"/>
                <a:cs typeface="Times New Roman" charset="0"/>
              </a:rPr>
              <a:t>IQ #2</a:t>
            </a:r>
          </a:p>
        </p:txBody>
      </p:sp>
      <p:pic>
        <p:nvPicPr>
          <p:cNvPr id="25603" name="Picture 5" descr="Screen shot 2010-09-26 at 6.25.4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2513" y="962025"/>
            <a:ext cx="4743450" cy="54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5"/>
          <p:cNvSpPr txBox="1">
            <a:spLocks noChangeArrowheads="1"/>
          </p:cNvSpPr>
          <p:nvPr/>
        </p:nvSpPr>
        <p:spPr bwMode="auto">
          <a:xfrm>
            <a:off x="6202363" y="338138"/>
            <a:ext cx="2266950" cy="124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i="1">
                <a:solidFill>
                  <a:srgbClr val="FF0000"/>
                </a:solidFill>
                <a:latin typeface="Times New Roman" charset="0"/>
                <a:cs typeface="Times New Roman" charset="0"/>
              </a:rPr>
              <a:t>Le </a:t>
            </a:r>
            <a:r>
              <a:rPr lang="en-US" sz="2500">
                <a:solidFill>
                  <a:srgbClr val="FF0000"/>
                </a:solidFill>
                <a:latin typeface="Times New Roman" charset="0"/>
                <a:cs typeface="Times New Roman" charset="0"/>
              </a:rPr>
              <a:t>vs. short</a:t>
            </a:r>
          </a:p>
          <a:p>
            <a:pPr eaLnBrk="1" hangingPunct="1"/>
            <a:r>
              <a:rPr lang="en-US" sz="2500">
                <a:solidFill>
                  <a:srgbClr val="FF0000"/>
                </a:solidFill>
                <a:latin typeface="Times New Roman" charset="0"/>
                <a:cs typeface="Times New Roman" charset="0"/>
              </a:rPr>
              <a:t>BLAST2</a:t>
            </a:r>
          </a:p>
          <a:p>
            <a:pPr eaLnBrk="1" hangingPunct="1"/>
            <a:r>
              <a:rPr lang="en-US" sz="2500">
                <a:solidFill>
                  <a:srgbClr val="FF0000"/>
                </a:solidFill>
                <a:latin typeface="Times New Roman" charset="0"/>
                <a:cs typeface="Times New Roman" charset="0"/>
              </a:rPr>
              <a:t>DNA sequences</a:t>
            </a:r>
          </a:p>
        </p:txBody>
      </p:sp>
      <p:sp>
        <p:nvSpPr>
          <p:cNvPr id="6" name="Rectangle 5"/>
          <p:cNvSpPr/>
          <p:nvPr/>
        </p:nvSpPr>
        <p:spPr>
          <a:xfrm>
            <a:off x="2322513" y="1279525"/>
            <a:ext cx="3005137" cy="460375"/>
          </a:xfrm>
          <a:prstGeom prst="rect">
            <a:avLst/>
          </a:prstGeom>
          <a:noFill/>
          <a:ln w="5715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3"/>
          <p:cNvSpPr txBox="1">
            <a:spLocks noChangeArrowheads="1"/>
          </p:cNvSpPr>
          <p:nvPr/>
        </p:nvSpPr>
        <p:spPr bwMode="auto">
          <a:xfrm>
            <a:off x="0" y="3333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rPr>
              <a:t>IQ #2</a:t>
            </a:r>
          </a:p>
        </p:txBody>
      </p:sp>
      <p:sp>
        <p:nvSpPr>
          <p:cNvPr id="27650" name="Title 4"/>
          <p:cNvSpPr>
            <a:spLocks noGrp="1"/>
          </p:cNvSpPr>
          <p:nvPr>
            <p:ph type="title"/>
          </p:nvPr>
        </p:nvSpPr>
        <p:spPr>
          <a:xfrm>
            <a:off x="0" y="6330950"/>
            <a:ext cx="1560513" cy="527050"/>
          </a:xfrm>
        </p:spPr>
        <p:txBody>
          <a:bodyPr/>
          <a:lstStyle/>
          <a:p>
            <a:pPr algn="l"/>
            <a:r>
              <a:rPr lang="en-US" sz="2400">
                <a:latin typeface="Times New Roman" charset="0"/>
                <a:ea typeface="ＭＳ Ｐゴシック" charset="0"/>
                <a:cs typeface="Times New Roman" charset="0"/>
              </a:rPr>
              <a:t>IQ #2</a:t>
            </a:r>
          </a:p>
        </p:txBody>
      </p:sp>
      <p:pic>
        <p:nvPicPr>
          <p:cNvPr id="27651" name="Picture 5" descr="Screen shot 2010-09-26 at 6.25.49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22513" y="962025"/>
            <a:ext cx="4743450" cy="548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Box 5"/>
          <p:cNvSpPr txBox="1">
            <a:spLocks noChangeArrowheads="1"/>
          </p:cNvSpPr>
          <p:nvPr/>
        </p:nvSpPr>
        <p:spPr bwMode="auto">
          <a:xfrm>
            <a:off x="236538" y="4975225"/>
            <a:ext cx="1600200"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a:solidFill>
                  <a:srgbClr val="FF0000"/>
                </a:solidFill>
                <a:latin typeface="Times New Roman" charset="0"/>
                <a:cs typeface="Times New Roman" charset="0"/>
              </a:rPr>
              <a:t>single base </a:t>
            </a:r>
          </a:p>
          <a:p>
            <a:pPr eaLnBrk="1" hangingPunct="1"/>
            <a:r>
              <a:rPr lang="en-US" sz="2500">
                <a:solidFill>
                  <a:srgbClr val="FF0000"/>
                </a:solidFill>
                <a:latin typeface="Times New Roman" charset="0"/>
                <a:cs typeface="Times New Roman" charset="0"/>
              </a:rPr>
              <a:t>change</a:t>
            </a:r>
          </a:p>
        </p:txBody>
      </p:sp>
      <p:sp>
        <p:nvSpPr>
          <p:cNvPr id="8" name="Rectangle 7"/>
          <p:cNvSpPr/>
          <p:nvPr/>
        </p:nvSpPr>
        <p:spPr>
          <a:xfrm>
            <a:off x="4341813" y="6053138"/>
            <a:ext cx="423862" cy="349250"/>
          </a:xfrm>
          <a:prstGeom prst="rect">
            <a:avLst/>
          </a:prstGeom>
          <a:noFill/>
          <a:ln w="5715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654" name="TextBox 5"/>
          <p:cNvSpPr txBox="1">
            <a:spLocks noChangeArrowheads="1"/>
          </p:cNvSpPr>
          <p:nvPr/>
        </p:nvSpPr>
        <p:spPr bwMode="auto">
          <a:xfrm>
            <a:off x="7197725" y="5584825"/>
            <a:ext cx="157956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a:solidFill>
                  <a:srgbClr val="FF0000"/>
                </a:solidFill>
                <a:latin typeface="Times New Roman" charset="0"/>
                <a:cs typeface="Times New Roman" charset="0"/>
              </a:rPr>
              <a:t>G </a:t>
            </a:r>
            <a:r>
              <a:rPr lang="en-US" sz="2500">
                <a:solidFill>
                  <a:srgbClr val="FF0000"/>
                </a:solidFill>
                <a:latin typeface="Times New Roman" charset="0"/>
                <a:cs typeface="Times New Roman" charset="0"/>
                <a:sym typeface="Wingdings" charset="0"/>
              </a:rPr>
              <a:t> A</a:t>
            </a:r>
          </a:p>
          <a:p>
            <a:pPr eaLnBrk="1" hangingPunct="1"/>
            <a:r>
              <a:rPr lang="en-US" sz="2500">
                <a:solidFill>
                  <a:srgbClr val="FF0000"/>
                </a:solidFill>
                <a:latin typeface="Times New Roman" charset="0"/>
                <a:cs typeface="Times New Roman" charset="0"/>
                <a:sym typeface="Wingdings" charset="0"/>
              </a:rPr>
              <a:t>Ala  Thr</a:t>
            </a:r>
            <a:endParaRPr lang="en-US" sz="2500">
              <a:solidFill>
                <a:srgbClr val="FF0000"/>
              </a:solidFill>
              <a:latin typeface="Times New Roman" charset="0"/>
              <a:cs typeface="Times New Roman" charset="0"/>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3"/>
          <p:cNvSpPr txBox="1">
            <a:spLocks noChangeArrowheads="1"/>
          </p:cNvSpPr>
          <p:nvPr/>
        </p:nvSpPr>
        <p:spPr bwMode="auto">
          <a:xfrm>
            <a:off x="0" y="33338"/>
            <a:ext cx="91440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4400">
                <a:latin typeface="Times New Roman" charset="0"/>
              </a:rPr>
              <a:t>IQ #2</a:t>
            </a:r>
          </a:p>
        </p:txBody>
      </p:sp>
      <p:sp>
        <p:nvSpPr>
          <p:cNvPr id="29698" name="Title 4"/>
          <p:cNvSpPr>
            <a:spLocks noGrp="1"/>
          </p:cNvSpPr>
          <p:nvPr>
            <p:ph type="title"/>
          </p:nvPr>
        </p:nvSpPr>
        <p:spPr>
          <a:xfrm>
            <a:off x="0" y="6330950"/>
            <a:ext cx="1560513" cy="527050"/>
          </a:xfrm>
        </p:spPr>
        <p:txBody>
          <a:bodyPr/>
          <a:lstStyle/>
          <a:p>
            <a:pPr algn="l"/>
            <a:r>
              <a:rPr lang="en-US" sz="2400">
                <a:latin typeface="Times New Roman" charset="0"/>
                <a:ea typeface="ＭＳ Ｐゴシック" charset="0"/>
                <a:cs typeface="Times New Roman" charset="0"/>
              </a:rPr>
              <a:t>IQ #2</a:t>
            </a:r>
          </a:p>
        </p:txBody>
      </p:sp>
      <p:pic>
        <p:nvPicPr>
          <p:cNvPr id="29699" name="Picture 4" descr="Screen shot 2010-09-26 at 6.26.15 PM.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6550" y="1241425"/>
            <a:ext cx="8356600" cy="499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Box 5"/>
          <p:cNvSpPr txBox="1">
            <a:spLocks noChangeArrowheads="1"/>
          </p:cNvSpPr>
          <p:nvPr/>
        </p:nvSpPr>
        <p:spPr bwMode="auto">
          <a:xfrm>
            <a:off x="1144588" y="2582863"/>
            <a:ext cx="4324350"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a:solidFill>
                  <a:srgbClr val="FF0000"/>
                </a:solidFill>
                <a:latin typeface="Times New Roman" charset="0"/>
                <a:cs typeface="Times New Roman" charset="0"/>
              </a:rPr>
              <a:t>dot plot does not show mutation</a:t>
            </a:r>
          </a:p>
        </p:txBody>
      </p:sp>
      <p:sp>
        <p:nvSpPr>
          <p:cNvPr id="8" name="Rectangle 7"/>
          <p:cNvSpPr/>
          <p:nvPr/>
        </p:nvSpPr>
        <p:spPr>
          <a:xfrm>
            <a:off x="5202238" y="3181350"/>
            <a:ext cx="423862" cy="349250"/>
          </a:xfrm>
          <a:prstGeom prst="rect">
            <a:avLst/>
          </a:prstGeom>
          <a:noFill/>
          <a:ln w="57150" cap="flat" cmpd="sng" algn="ctr">
            <a:solidFill>
              <a:srgbClr val="FF0000"/>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9702" name="TextBox 5"/>
          <p:cNvSpPr txBox="1">
            <a:spLocks noChangeArrowheads="1"/>
          </p:cNvSpPr>
          <p:nvPr/>
        </p:nvSpPr>
        <p:spPr bwMode="auto">
          <a:xfrm>
            <a:off x="4868863" y="3644900"/>
            <a:ext cx="1108075"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2500">
                <a:solidFill>
                  <a:srgbClr val="FF0000"/>
                </a:solidFill>
                <a:latin typeface="Times New Roman" charset="0"/>
                <a:cs typeface="Times New Roman" charset="0"/>
              </a:rPr>
              <a:t>G </a:t>
            </a:r>
            <a:r>
              <a:rPr lang="en-US" sz="2500">
                <a:solidFill>
                  <a:srgbClr val="FF0000"/>
                </a:solidFill>
                <a:latin typeface="Times New Roman" charset="0"/>
                <a:cs typeface="Times New Roman" charset="0"/>
                <a:sym typeface="Wingdings" charset="0"/>
              </a:rPr>
              <a:t> A</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1974</TotalTime>
  <Words>1939</Words>
  <Application>Microsoft Macintosh PowerPoint</Application>
  <PresentationFormat>On-screen Show (4:3)</PresentationFormat>
  <Paragraphs>179</Paragraphs>
  <Slides>39</Slides>
  <Notes>36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Title Page</vt:lpstr>
      <vt:lpstr>Opening Figure</vt:lpstr>
      <vt:lpstr>Fig. 7.1</vt:lpstr>
      <vt:lpstr>IQ #1</vt:lpstr>
      <vt:lpstr>IQ #1</vt:lpstr>
      <vt:lpstr>IQ #1</vt:lpstr>
      <vt:lpstr>IQ #2</vt:lpstr>
      <vt:lpstr>IQ #2</vt:lpstr>
      <vt:lpstr>IQ #2</vt:lpstr>
      <vt:lpstr>Fig. 7.2</vt:lpstr>
      <vt:lpstr>IQ #2</vt:lpstr>
      <vt:lpstr>Fig. 7.3</vt:lpstr>
      <vt:lpstr>IQ #6</vt:lpstr>
      <vt:lpstr>IQ #7</vt:lpstr>
      <vt:lpstr>Fig. 7.4</vt:lpstr>
      <vt:lpstr>Fig. 7.5</vt:lpstr>
      <vt:lpstr>Fig. 7.6</vt:lpstr>
      <vt:lpstr>Fig. ELSI 7.1</vt:lpstr>
      <vt:lpstr>Title Page</vt:lpstr>
      <vt:lpstr>Fig. 7.7</vt:lpstr>
      <vt:lpstr>Fig. 7.8</vt:lpstr>
      <vt:lpstr>Fig. 7.9</vt:lpstr>
      <vt:lpstr>Fig. 7.10</vt:lpstr>
      <vt:lpstr>Fig. 7.11</vt:lpstr>
      <vt:lpstr>Fig. 7.12</vt:lpstr>
      <vt:lpstr>IQ # 18</vt:lpstr>
      <vt:lpstr>IQ # 18</vt:lpstr>
      <vt:lpstr>Fig. ELSI 7.2</vt:lpstr>
      <vt:lpstr>PowerPoint Presentation</vt:lpstr>
      <vt:lpstr>Table 7.1</vt:lpstr>
      <vt:lpstr>Fig. 7.13</vt:lpstr>
      <vt:lpstr>Fig. 7.14</vt:lpstr>
      <vt:lpstr>Fig. 7.15</vt:lpstr>
      <vt:lpstr>Fig. 7.16</vt:lpstr>
      <vt:lpstr>Fig. 7.17</vt:lpstr>
      <vt:lpstr>Fig. 7.18</vt:lpstr>
      <vt:lpstr>Fig. 7.19</vt:lpstr>
      <vt:lpstr>IQ # 24</vt:lpstr>
      <vt:lpstr>IQ # 26</vt:lpstr>
    </vt:vector>
  </TitlesOfParts>
  <Company>Davidson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Malcolm Campbell</dc:creator>
  <cp:lastModifiedBy>Malcolm Campbell</cp:lastModifiedBy>
  <cp:revision>357</cp:revision>
  <dcterms:created xsi:type="dcterms:W3CDTF">2010-09-08T22:30:35Z</dcterms:created>
  <dcterms:modified xsi:type="dcterms:W3CDTF">2013-08-15T19:27:39Z</dcterms:modified>
</cp:coreProperties>
</file>