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90" r:id="rId2"/>
    <p:sldId id="626" r:id="rId3"/>
    <p:sldId id="632" r:id="rId4"/>
    <p:sldId id="581" r:id="rId5"/>
    <p:sldId id="617" r:id="rId6"/>
    <p:sldId id="666" r:id="rId7"/>
    <p:sldId id="667" r:id="rId8"/>
    <p:sldId id="634" r:id="rId9"/>
    <p:sldId id="583" r:id="rId10"/>
    <p:sldId id="605" r:id="rId11"/>
    <p:sldId id="636" r:id="rId12"/>
    <p:sldId id="669" r:id="rId13"/>
    <p:sldId id="638" r:id="rId14"/>
    <p:sldId id="648" r:id="rId15"/>
    <p:sldId id="670" r:id="rId16"/>
    <p:sldId id="641" r:id="rId17"/>
    <p:sldId id="672" r:id="rId18"/>
    <p:sldId id="675" r:id="rId19"/>
    <p:sldId id="674" r:id="rId20"/>
    <p:sldId id="671" r:id="rId21"/>
    <p:sldId id="668" r:id="rId22"/>
    <p:sldId id="614" r:id="rId23"/>
    <p:sldId id="673" r:id="rId24"/>
    <p:sldId id="663" r:id="rId25"/>
    <p:sldId id="676" r:id="rId26"/>
    <p:sldId id="677" r:id="rId27"/>
    <p:sldId id="680" r:id="rId28"/>
    <p:sldId id="684" r:id="rId29"/>
    <p:sldId id="685" r:id="rId30"/>
    <p:sldId id="688" r:id="rId31"/>
    <p:sldId id="689" r:id="rId32"/>
    <p:sldId id="692" r:id="rId33"/>
    <p:sldId id="693" r:id="rId34"/>
    <p:sldId id="694" r:id="rId35"/>
    <p:sldId id="695" r:id="rId36"/>
    <p:sldId id="697" r:id="rId37"/>
    <p:sldId id="698" r:id="rId38"/>
    <p:sldId id="700" r:id="rId39"/>
    <p:sldId id="702" r:id="rId40"/>
    <p:sldId id="704" r:id="rId41"/>
    <p:sldId id="705" r:id="rId42"/>
    <p:sldId id="707" r:id="rId43"/>
    <p:sldId id="709" r:id="rId44"/>
    <p:sldId id="712" r:id="rId45"/>
    <p:sldId id="714" r:id="rId46"/>
    <p:sldId id="716" r:id="rId47"/>
    <p:sldId id="718" r:id="rId48"/>
    <p:sldId id="719" r:id="rId49"/>
    <p:sldId id="720" r:id="rId50"/>
    <p:sldId id="721" r:id="rId51"/>
    <p:sldId id="725" r:id="rId52"/>
    <p:sldId id="731" r:id="rId53"/>
    <p:sldId id="733" r:id="rId54"/>
    <p:sldId id="737" r:id="rId55"/>
    <p:sldId id="739" r:id="rId56"/>
    <p:sldId id="740" r:id="rId57"/>
    <p:sldId id="741" r:id="rId5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8FFF6"/>
    <a:srgbClr val="ECDCF2"/>
    <a:srgbClr val="FFC8E2"/>
    <a:srgbClr val="FACBCE"/>
    <a:srgbClr val="C3C3C3"/>
    <a:srgbClr val="C7C7C7"/>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9" autoAdjust="0"/>
    <p:restoredTop sz="68703" autoAdjust="0"/>
  </p:normalViewPr>
  <p:slideViewPr>
    <p:cSldViewPr snapToGrid="0" snapToObjects="1">
      <p:cViewPr varScale="1">
        <p:scale>
          <a:sx n="86" d="100"/>
          <a:sy n="86" d="100"/>
        </p:scale>
        <p:origin x="-25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75">
              <a:noFill/>
            </a:ln>
          </c:spPr>
          <c:marker>
            <c:symbol val="diamond"/>
            <c:size val="13"/>
          </c:marker>
          <c:trendline>
            <c:trendlineType val="linear"/>
            <c:dispRSqr val="0"/>
            <c:dispEq val="0"/>
          </c:trendline>
          <c:xVal>
            <c:numRef>
              <c:f>Sheet1!$A$2:$A$7</c:f>
              <c:numCache>
                <c:formatCode>General</c:formatCode>
                <c:ptCount val="6"/>
                <c:pt idx="0">
                  <c:v>9.120000000000001</c:v>
                </c:pt>
                <c:pt idx="1">
                  <c:v>2.16</c:v>
                </c:pt>
                <c:pt idx="2">
                  <c:v>8.140000000000001</c:v>
                </c:pt>
                <c:pt idx="3">
                  <c:v>6.42</c:v>
                </c:pt>
                <c:pt idx="4">
                  <c:v>7.53</c:v>
                </c:pt>
                <c:pt idx="5">
                  <c:v>2.4</c:v>
                </c:pt>
              </c:numCache>
            </c:numRef>
          </c:xVal>
          <c:yVal>
            <c:numRef>
              <c:f>Sheet1!$B$2:$B$7</c:f>
              <c:numCache>
                <c:formatCode>General</c:formatCode>
                <c:ptCount val="6"/>
                <c:pt idx="0">
                  <c:v>0.1871</c:v>
                </c:pt>
                <c:pt idx="1">
                  <c:v>0.3001</c:v>
                </c:pt>
                <c:pt idx="2">
                  <c:v>0.4176</c:v>
                </c:pt>
                <c:pt idx="3">
                  <c:v>0.4157</c:v>
                </c:pt>
                <c:pt idx="4">
                  <c:v>0.1133</c:v>
                </c:pt>
                <c:pt idx="5">
                  <c:v>0.454</c:v>
                </c:pt>
              </c:numCache>
            </c:numRef>
          </c:yVal>
          <c:smooth val="0"/>
        </c:ser>
        <c:dLbls>
          <c:showLegendKey val="0"/>
          <c:showVal val="0"/>
          <c:showCatName val="0"/>
          <c:showSerName val="0"/>
          <c:showPercent val="0"/>
          <c:showBubbleSize val="0"/>
        </c:dLbls>
        <c:axId val="-2044338792"/>
        <c:axId val="-2044333384"/>
      </c:scatterChart>
      <c:valAx>
        <c:axId val="-2044338792"/>
        <c:scaling>
          <c:orientation val="minMax"/>
        </c:scaling>
        <c:delete val="0"/>
        <c:axPos val="b"/>
        <c:title>
          <c:tx>
            <c:rich>
              <a:bodyPr/>
              <a:lstStyle/>
              <a:p>
                <a:pPr>
                  <a:defRPr/>
                </a:pPr>
                <a:r>
                  <a:rPr lang="en-US"/>
                  <a:t>geographic distance (km)</a:t>
                </a:r>
              </a:p>
            </c:rich>
          </c:tx>
          <c:layout/>
          <c:overlay val="0"/>
        </c:title>
        <c:numFmt formatCode="General" sourceLinked="1"/>
        <c:majorTickMark val="out"/>
        <c:minorTickMark val="none"/>
        <c:tickLblPos val="nextTo"/>
        <c:crossAx val="-2044333384"/>
        <c:crosses val="autoZero"/>
        <c:crossBetween val="midCat"/>
      </c:valAx>
      <c:valAx>
        <c:axId val="-2044333384"/>
        <c:scaling>
          <c:orientation val="minMax"/>
          <c:max val="0.5"/>
        </c:scaling>
        <c:delete val="0"/>
        <c:axPos val="l"/>
        <c:title>
          <c:tx>
            <c:rich>
              <a:bodyPr rot="-5400000" vert="horz"/>
              <a:lstStyle/>
              <a:p>
                <a:pPr>
                  <a:defRPr/>
                </a:pPr>
                <a:r>
                  <a:rPr lang="en-US"/>
                  <a:t>Genetic distance</a:t>
                </a:r>
              </a:p>
            </c:rich>
          </c:tx>
          <c:layout/>
          <c:overlay val="0"/>
        </c:title>
        <c:numFmt formatCode="General" sourceLinked="1"/>
        <c:majorTickMark val="out"/>
        <c:minorTickMark val="none"/>
        <c:tickLblPos val="nextTo"/>
        <c:crossAx val="-2044338792"/>
        <c:crosses val="autoZero"/>
        <c:crossBetween val="midCat"/>
        <c:majorUnit val="0.1"/>
      </c:valAx>
    </c:plotArea>
    <c:plotVisOnly val="1"/>
    <c:dispBlanksAs val="gap"/>
    <c:showDLblsOverMax val="0"/>
  </c:chart>
  <c:txPr>
    <a:bodyPr/>
    <a:lstStyle/>
    <a:p>
      <a:pPr>
        <a:defRPr sz="2400">
          <a:latin typeface="Times New Roman" pitchFamily="18" charset="0"/>
          <a:cs typeface="Times New Roman"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2C1E9724-FEAB-43D8-AAA0-530579E211DF}" type="datetime1">
              <a:rPr lang="en-US"/>
              <a:pPr>
                <a:defRPr/>
              </a:pPr>
              <a:t>8/16/13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6D5BE92E-1A93-4C0E-B879-2A13CE87F1D6}" type="slidenum">
              <a:rPr lang="en-US"/>
              <a:pPr>
                <a:defRPr/>
              </a:pPr>
              <a:t>‹#›</a:t>
            </a:fld>
            <a:endParaRPr lang="en-US"/>
          </a:p>
        </p:txBody>
      </p:sp>
    </p:spTree>
    <p:extLst>
      <p:ext uri="{BB962C8B-B14F-4D97-AF65-F5344CB8AC3E}">
        <p14:creationId xmlns:p14="http://schemas.microsoft.com/office/powerpoint/2010/main" val="28182602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a:t>
            </a:fld>
            <a:endParaRPr lang="en-US"/>
          </a:p>
        </p:txBody>
      </p:sp>
    </p:spTree>
    <p:extLst>
      <p:ext uri="{BB962C8B-B14F-4D97-AF65-F5344CB8AC3E}">
        <p14:creationId xmlns:p14="http://schemas.microsoft.com/office/powerpoint/2010/main" val="710945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ＭＳ Ｐゴシック" pitchFamily="-110" charset="-128"/>
                <a:cs typeface="ＭＳ Ｐゴシック" pitchFamily="-110" charset="-128"/>
              </a:rPr>
              <a:t>Figure 9.6</a:t>
            </a:r>
            <a:r>
              <a:rPr lang="en-US" sz="1200" kern="1200" dirty="0" smtClean="0">
                <a:solidFill>
                  <a:schemeClr val="tx1"/>
                </a:solidFill>
                <a:latin typeface="+mn-lt"/>
                <a:ea typeface="ＭＳ Ｐゴシック" pitchFamily="-110" charset="-128"/>
                <a:cs typeface="ＭＳ Ｐゴシック" pitchFamily="-110" charset="-128"/>
              </a:rPr>
              <a:t> Distribution of 13 mitochondrial allele combinations among 18 populations of bladder </a:t>
            </a:r>
            <a:r>
              <a:rPr lang="en-US" sz="1200" kern="1200" dirty="0" err="1" smtClean="0">
                <a:solidFill>
                  <a:schemeClr val="tx1"/>
                </a:solidFill>
                <a:latin typeface="+mn-lt"/>
                <a:ea typeface="ＭＳ Ｐゴシック" pitchFamily="-110" charset="-128"/>
                <a:cs typeface="ＭＳ Ｐゴシック" pitchFamily="-110" charset="-128"/>
              </a:rPr>
              <a:t>campion</a:t>
            </a:r>
            <a:r>
              <a:rPr lang="en-US" sz="1200" kern="1200" dirty="0" smtClean="0">
                <a:solidFill>
                  <a:schemeClr val="tx1"/>
                </a:solidFill>
                <a:latin typeface="+mn-lt"/>
                <a:ea typeface="ＭＳ Ｐゴシック" pitchFamily="-110" charset="-128"/>
                <a:cs typeface="ＭＳ Ｐゴシック" pitchFamily="-110" charset="-128"/>
              </a:rPr>
              <a:t>, with each pie chart representing the geographic location and frequency of different mitochondrial allele combinations. Numbers are arbitrarily assigned to each population.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18 populations of bladder </a:t>
            </a:r>
            <a:r>
              <a:rPr lang="en-US" sz="1200" kern="1200" dirty="0" err="1" smtClean="0">
                <a:solidFill>
                  <a:schemeClr val="tx1"/>
                </a:solidFill>
                <a:effectLst/>
                <a:latin typeface="+mn-lt"/>
                <a:ea typeface="ＭＳ Ｐゴシック" pitchFamily="-110" charset="-128"/>
                <a:cs typeface="ＭＳ Ｐゴシック" pitchFamily="-110" charset="-128"/>
              </a:rPr>
              <a:t>campion</a:t>
            </a:r>
            <a:r>
              <a:rPr lang="en-US" sz="1200" kern="1200" dirty="0" smtClean="0">
                <a:solidFill>
                  <a:schemeClr val="tx1"/>
                </a:solidFill>
                <a:effectLst/>
                <a:latin typeface="+mn-lt"/>
                <a:ea typeface="ＭＳ Ｐゴシック" pitchFamily="-110" charset="-128"/>
                <a:cs typeface="ＭＳ Ｐゴシック" pitchFamily="-110" charset="-128"/>
              </a:rPr>
              <a:t>, each &gt; 500 m from</a:t>
            </a:r>
            <a:r>
              <a:rPr lang="en-US" sz="1200" kern="1200" baseline="0" dirty="0" smtClean="0">
                <a:solidFill>
                  <a:schemeClr val="tx1"/>
                </a:solidFill>
                <a:effectLst/>
                <a:latin typeface="+mn-lt"/>
                <a:ea typeface="ＭＳ Ｐゴシック" pitchFamily="-110" charset="-128"/>
                <a:cs typeface="ＭＳ Ｐゴシック" pitchFamily="-110" charset="-128"/>
              </a:rPr>
              <a:t> any other population,</a:t>
            </a:r>
            <a:r>
              <a:rPr lang="en-US" sz="1200" kern="1200" dirty="0" smtClean="0">
                <a:solidFill>
                  <a:schemeClr val="tx1"/>
                </a:solidFill>
                <a:effectLst/>
                <a:latin typeface="+mn-lt"/>
                <a:ea typeface="ＭＳ Ｐゴシック" pitchFamily="-110" charset="-128"/>
                <a:cs typeface="ＭＳ Ｐゴシック" pitchFamily="-110" charset="-128"/>
              </a:rPr>
              <a:t> were assessed.</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DNA was extracted from plants in each</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population; 2 mitochondrial DNA genes were chopped up using </a:t>
            </a:r>
            <a:r>
              <a:rPr lang="en-US" sz="1200" b="0" kern="1200" dirty="0" smtClean="0">
                <a:solidFill>
                  <a:schemeClr val="tx1"/>
                </a:solidFill>
                <a:effectLst/>
                <a:latin typeface="+mn-lt"/>
                <a:ea typeface="ＭＳ Ｐゴシック" pitchFamily="-110" charset="-128"/>
                <a:cs typeface="ＭＳ Ｐゴシック" pitchFamily="-110" charset="-128"/>
              </a:rPr>
              <a:t>restriction enzymes, which cut DNA at variable locations, depending upon DNA sequence, resulting in fragments of variable siz</a:t>
            </a:r>
            <a:r>
              <a:rPr lang="en-US" sz="1200" kern="1200" dirty="0" smtClean="0">
                <a:solidFill>
                  <a:schemeClr val="tx1"/>
                </a:solidFill>
                <a:effectLst/>
                <a:latin typeface="+mn-lt"/>
                <a:ea typeface="ＭＳ Ｐゴシック" pitchFamily="-110" charset="-128"/>
                <a:cs typeface="ＭＳ Ｐゴシック" pitchFamily="-110" charset="-128"/>
              </a:rPr>
              <a:t>e.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Use variation in </a:t>
            </a:r>
            <a:r>
              <a:rPr lang="en-US" sz="1200" kern="1200" dirty="0" err="1" smtClean="0">
                <a:solidFill>
                  <a:schemeClr val="tx1"/>
                </a:solidFill>
                <a:effectLst/>
                <a:latin typeface="+mn-lt"/>
                <a:ea typeface="ＭＳ Ｐゴシック" pitchFamily="-110" charset="-128"/>
                <a:cs typeface="ＭＳ Ｐゴシック" pitchFamily="-110" charset="-128"/>
              </a:rPr>
              <a:t>mt</a:t>
            </a:r>
            <a:r>
              <a:rPr lang="en-US" sz="1200" kern="1200" dirty="0" smtClean="0">
                <a:solidFill>
                  <a:schemeClr val="tx1"/>
                </a:solidFill>
                <a:effectLst/>
                <a:latin typeface="+mn-lt"/>
                <a:ea typeface="ＭＳ Ｐゴシック" pitchFamily="-110" charset="-128"/>
                <a:cs typeface="ＭＳ Ｐゴシック" pitchFamily="-110" charset="-128"/>
              </a:rPr>
              <a:t> allele combination patterns as evidence of genetic variation among individuals.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13 different allele combinations of the two genes found among the 18 populations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ea typeface="ＭＳ Ｐゴシック"/>
                <a:cs typeface="ＭＳ Ｐゴシック"/>
              </a:rPr>
              <a:t>Some close populations are genetically similar, others are not.  Some distant populations are genetically similar.</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Populations farther away from each other had lower genetic distances than populations closer together, on average.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Bladder </a:t>
            </a:r>
            <a:r>
              <a:rPr lang="en-US" sz="1200" kern="1200" dirty="0" err="1" smtClean="0">
                <a:solidFill>
                  <a:schemeClr val="tx1"/>
                </a:solidFill>
                <a:effectLst/>
                <a:latin typeface="+mn-lt"/>
                <a:ea typeface="ＭＳ Ｐゴシック" pitchFamily="-110" charset="-128"/>
                <a:cs typeface="ＭＳ Ｐゴシック" pitchFamily="-110" charset="-128"/>
              </a:rPr>
              <a:t>campion</a:t>
            </a:r>
            <a:r>
              <a:rPr lang="en-US" sz="1200" kern="1200" dirty="0" smtClean="0">
                <a:solidFill>
                  <a:schemeClr val="tx1"/>
                </a:solidFill>
                <a:effectLst/>
                <a:latin typeface="+mn-lt"/>
                <a:ea typeface="ＭＳ Ｐゴシック" pitchFamily="-110" charset="-128"/>
                <a:cs typeface="ＭＳ Ｐゴシック" pitchFamily="-110" charset="-128"/>
              </a:rPr>
              <a:t> can disperse long distances.</a:t>
            </a: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7D73D15-29E9-4E1C-A900-6195FDDECC0C}" type="slidenum">
              <a:rPr lang="en-US"/>
              <a:pPr/>
              <a:t>11</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Talking Points: Genetic distance</a:t>
            </a:r>
            <a:r>
              <a:rPr lang="en-US" sz="1200" kern="1200" dirty="0" smtClean="0">
                <a:solidFill>
                  <a:schemeClr val="tx1"/>
                </a:solidFill>
                <a:effectLst/>
                <a:latin typeface="+mn-lt"/>
                <a:ea typeface="ＭＳ Ｐゴシック" pitchFamily="-110" charset="-128"/>
                <a:cs typeface="ＭＳ Ｐゴシック" pitchFamily="-110" charset="-128"/>
              </a:rPr>
              <a:t> between pairs of populations can be calculated. BME 9.2 discusses how to quantify genetic distance, and lets you explore the genetic distances between any two populations in Figure 9.6.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Genetic distance expresses the genetic differences among two populations as a single number.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GD near 0 means that two populations are very similar. GD near 1 means that two populations have diverged genetically.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allele frequencies for each population are in a table on the far right side of the Excel spreadsheet.</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formula for GD is relatively easy to calculate, even without Excel.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In Excel, column labeled </a:t>
            </a:r>
            <a:r>
              <a:rPr lang="en-US" sz="1200" kern="1200" dirty="0" err="1" smtClean="0">
                <a:solidFill>
                  <a:schemeClr val="tx1"/>
                </a:solidFill>
                <a:effectLst/>
                <a:latin typeface="+mn-lt"/>
                <a:ea typeface="ＭＳ Ｐゴシック" pitchFamily="-110" charset="-128"/>
                <a:cs typeface="ＭＳ Ｐゴシック" pitchFamily="-110" charset="-128"/>
              </a:rPr>
              <a:t>pbar</a:t>
            </a:r>
            <a:r>
              <a:rPr lang="en-US" sz="1200" kern="1200" dirty="0" smtClean="0">
                <a:solidFill>
                  <a:schemeClr val="tx1"/>
                </a:solidFill>
                <a:effectLst/>
                <a:latin typeface="+mn-lt"/>
                <a:ea typeface="ＭＳ Ｐゴシック" pitchFamily="-110" charset="-128"/>
                <a:cs typeface="ＭＳ Ｐゴシック" pitchFamily="-110" charset="-128"/>
              </a:rPr>
              <a:t> finds a weighted average of the allele frequencies between the two populations</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MSP and MSG estimate variability in frequencies, similar to the idea of standard deviation.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Understanding how these formulas model genetic relatedness requires advanced probability and statistics, but now you have a feel for the range of values for genetic distance.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excel file, genetic_distance.xls,</a:t>
            </a:r>
            <a:r>
              <a:rPr lang="en-US" baseline="0" dirty="0" smtClean="0"/>
              <a:t> available on website</a:t>
            </a:r>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12</a:t>
            </a:fld>
            <a:endParaRPr lang="en-US"/>
          </a:p>
        </p:txBody>
      </p:sp>
    </p:spTree>
    <p:extLst>
      <p:ext uri="{BB962C8B-B14F-4D97-AF65-F5344CB8AC3E}">
        <p14:creationId xmlns:p14="http://schemas.microsoft.com/office/powerpoint/2010/main" val="4154060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Talking Points: </a:t>
            </a:r>
            <a:r>
              <a:rPr lang="en-US" sz="1200" b="0" kern="1200" dirty="0" smtClean="0">
                <a:solidFill>
                  <a:schemeClr val="tx1"/>
                </a:solidFill>
                <a:effectLst/>
                <a:latin typeface="+mn-lt"/>
                <a:ea typeface="ＭＳ Ｐゴシック" pitchFamily="-110" charset="-128"/>
                <a:cs typeface="ＭＳ Ｐゴシック" pitchFamily="-110" charset="-128"/>
              </a:rPr>
              <a:t>Genetic distance between </a:t>
            </a:r>
            <a:r>
              <a:rPr lang="en-US" sz="1200" kern="1200" dirty="0" smtClean="0">
                <a:solidFill>
                  <a:schemeClr val="tx1"/>
                </a:solidFill>
                <a:effectLst/>
                <a:latin typeface="+mn-lt"/>
                <a:ea typeface="ＭＳ Ｐゴシック" pitchFamily="-110" charset="-128"/>
                <a:cs typeface="ＭＳ Ｐゴシック" pitchFamily="-110" charset="-128"/>
              </a:rPr>
              <a:t>pairs of populations can be calculated. BME 9.1 discusses how to quantify genetic distance, and lets you explore the genetic distances between any two populations in Figure 9.6.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BME IQs</a:t>
            </a:r>
            <a:r>
              <a:rPr lang="en-US" sz="1200" kern="1200" baseline="0" dirty="0" smtClean="0">
                <a:solidFill>
                  <a:schemeClr val="tx1"/>
                </a:solidFill>
                <a:effectLst/>
                <a:latin typeface="+mn-lt"/>
                <a:ea typeface="ＭＳ Ｐゴシック" pitchFamily="-110" charset="-128"/>
                <a:cs typeface="ＭＳ Ｐゴシック" pitchFamily="-110" charset="-128"/>
              </a:rPr>
              <a:t> ask the student to examine a set of the populations from Figure 9.6</a:t>
            </a:r>
            <a:r>
              <a:rPr lang="en-US" sz="1200" kern="1200" dirty="0" smtClean="0">
                <a:solidFill>
                  <a:schemeClr val="tx1"/>
                </a:solidFill>
                <a:effectLst/>
                <a:latin typeface="+mn-lt"/>
                <a:ea typeface="ＭＳ Ｐゴシック" pitchFamily="-110" charset="-128"/>
                <a:cs typeface="ＭＳ Ｐゴシック" pitchFamily="-110" charset="-128"/>
              </a:rPr>
              <a:t>.</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next few slides will help to answer these questions.</a:t>
            </a: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13</a:t>
            </a:fld>
            <a:endParaRPr lang="en-US"/>
          </a:p>
        </p:txBody>
      </p:sp>
    </p:spTree>
    <p:extLst>
      <p:ext uri="{BB962C8B-B14F-4D97-AF65-F5344CB8AC3E}">
        <p14:creationId xmlns:p14="http://schemas.microsoft.com/office/powerpoint/2010/main" val="416563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ＭＳ Ｐゴシック" pitchFamily="-110" charset="-128"/>
                <a:cs typeface="ＭＳ Ｐゴシック" pitchFamily="-110" charset="-128"/>
              </a:rPr>
              <a:t>Figure 9.6</a:t>
            </a:r>
            <a:r>
              <a:rPr lang="en-US" sz="1200" kern="1200" dirty="0" smtClean="0">
                <a:solidFill>
                  <a:schemeClr val="tx1"/>
                </a:solidFill>
                <a:latin typeface="+mn-lt"/>
                <a:ea typeface="ＭＳ Ｐゴシック" pitchFamily="-110" charset="-128"/>
                <a:cs typeface="ＭＳ Ｐゴシック" pitchFamily="-110" charset="-128"/>
              </a:rPr>
              <a:t> Distribution of 13 mitochondrial allele combinations among 18 populations of bladder </a:t>
            </a:r>
            <a:r>
              <a:rPr lang="en-US" sz="1200" kern="1200" dirty="0" err="1" smtClean="0">
                <a:solidFill>
                  <a:schemeClr val="tx1"/>
                </a:solidFill>
                <a:latin typeface="+mn-lt"/>
                <a:ea typeface="ＭＳ Ｐゴシック" pitchFamily="-110" charset="-128"/>
                <a:cs typeface="ＭＳ Ｐゴシック" pitchFamily="-110" charset="-128"/>
              </a:rPr>
              <a:t>campion</a:t>
            </a:r>
            <a:r>
              <a:rPr lang="en-US" sz="1200" kern="1200" dirty="0" smtClean="0">
                <a:solidFill>
                  <a:schemeClr val="tx1"/>
                </a:solidFill>
                <a:latin typeface="+mn-lt"/>
                <a:ea typeface="ＭＳ Ｐゴシック" pitchFamily="-110" charset="-128"/>
                <a:cs typeface="ＭＳ Ｐゴシック" pitchFamily="-110" charset="-128"/>
              </a:rPr>
              <a:t>, with each pie chart representing the geographic location and frequency of different mitochondrial allele combinations. Numbers are arbitrarily assigned to each population.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The</a:t>
            </a:r>
            <a:r>
              <a:rPr lang="en-US" sz="1200" kern="1200" baseline="0" dirty="0" smtClean="0">
                <a:solidFill>
                  <a:schemeClr val="tx1"/>
                </a:solidFill>
                <a:effectLst/>
                <a:latin typeface="+mn-lt"/>
                <a:ea typeface="ＭＳ Ｐゴシック" pitchFamily="-110" charset="-128"/>
                <a:cs typeface="ＭＳ Ｐゴシック" pitchFamily="-110" charset="-128"/>
              </a:rPr>
              <a:t> populations from the first IQ are outlined in the green box.</a:t>
            </a:r>
            <a:endParaRPr lang="en-US" sz="1200" kern="1200" dirty="0" smtClean="0">
              <a:solidFill>
                <a:schemeClr val="tx1"/>
              </a:solidFill>
              <a:effectLst/>
              <a:latin typeface="+mn-lt"/>
              <a:ea typeface="ＭＳ Ｐゴシック" pitchFamily="-110" charset="-128"/>
              <a:cs typeface="ＭＳ Ｐゴシック" pitchFamily="-110" charset="-128"/>
            </a:endParaRP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ea typeface="ＭＳ Ｐゴシック"/>
                <a:cs typeface="ＭＳ Ｐゴシック"/>
              </a:rPr>
              <a:t>By</a:t>
            </a:r>
            <a:r>
              <a:rPr lang="en-US" baseline="0" dirty="0" smtClean="0">
                <a:ea typeface="ＭＳ Ｐゴシック"/>
                <a:cs typeface="ＭＳ Ｐゴシック"/>
              </a:rPr>
              <a:t> inspection, students should be able to predict that populations 1 and 4 are closest genetically, as they both have the same two, and only those two, allele combinations.</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ea typeface="ＭＳ Ｐゴシック"/>
                <a:cs typeface="ＭＳ Ｐゴシック"/>
              </a:rPr>
              <a:t>Population 1 should be farthest genetically from population 3 – there are no allele combinations in common between the two populations.</a:t>
            </a:r>
            <a:endParaRPr lang="en-US" dirty="0" smtClean="0">
              <a:ea typeface="ＭＳ Ｐゴシック"/>
              <a:cs typeface="ＭＳ Ｐゴシック"/>
            </a:endParaRP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ea typeface="ＭＳ Ｐゴシック"/>
                <a:cs typeface="ＭＳ Ｐゴシック"/>
              </a:rPr>
              <a:t>Some close populations are genetically similar, others are not.  Some distant populations are genetically similar, as is the case for</a:t>
            </a:r>
            <a:r>
              <a:rPr lang="en-US" baseline="0" dirty="0" smtClean="0">
                <a:ea typeface="ＭＳ Ｐゴシック"/>
                <a:cs typeface="ＭＳ Ｐゴシック"/>
              </a:rPr>
              <a:t> the population 1 and 4 comparison</a:t>
            </a:r>
            <a:r>
              <a:rPr lang="en-US" dirty="0" smtClean="0">
                <a:ea typeface="ＭＳ Ｐゴシック"/>
                <a:cs typeface="ＭＳ Ｐゴシック"/>
              </a:rPr>
              <a:t>.</a:t>
            </a: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BME</a:t>
            </a:r>
            <a:r>
              <a:rPr lang="en-US" baseline="0" dirty="0" smtClean="0"/>
              <a:t> 9.2 and table from the companion excel spreadsheet</a:t>
            </a:r>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15</a:t>
            </a:fld>
            <a:endParaRPr lang="en-US"/>
          </a:p>
        </p:txBody>
      </p:sp>
    </p:spTree>
    <p:extLst>
      <p:ext uri="{BB962C8B-B14F-4D97-AF65-F5344CB8AC3E}">
        <p14:creationId xmlns:p14="http://schemas.microsoft.com/office/powerpoint/2010/main" val="2452715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Talking Points: </a:t>
            </a:r>
            <a:r>
              <a:rPr lang="en-US" sz="1200" b="0" kern="1200" dirty="0" smtClean="0">
                <a:solidFill>
                  <a:schemeClr val="tx1"/>
                </a:solidFill>
                <a:effectLst/>
                <a:latin typeface="+mn-lt"/>
                <a:ea typeface="ＭＳ Ｐゴシック" pitchFamily="-110" charset="-128"/>
                <a:cs typeface="ＭＳ Ｐゴシック" pitchFamily="-110" charset="-128"/>
              </a:rPr>
              <a:t>E</a:t>
            </a:r>
            <a:r>
              <a:rPr lang="en-US" sz="1200" kern="1200" dirty="0" smtClean="0">
                <a:solidFill>
                  <a:schemeClr val="tx1"/>
                </a:solidFill>
                <a:effectLst/>
                <a:latin typeface="+mn-lt"/>
                <a:ea typeface="ＭＳ Ｐゴシック" pitchFamily="-110" charset="-128"/>
                <a:cs typeface="ＭＳ Ｐゴシック" pitchFamily="-110" charset="-128"/>
              </a:rPr>
              <a:t>xplore the genetic distance between populations 1 and 4 from Figure 9.6 (BME 9.2).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GD near 0 means that two populations are very similar. GD near 1 means that two populations have diverged genetically.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GD between these two populations is 0.19, indicating high similarity.</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Even though they both have allele combinations f and g, frequencies of those allele combinations are different, which is why GD</a:t>
            </a:r>
            <a:r>
              <a:rPr lang="en-US" sz="1200" kern="1200" baseline="0" dirty="0" smtClean="0">
                <a:solidFill>
                  <a:schemeClr val="tx1"/>
                </a:solidFill>
                <a:effectLst/>
                <a:latin typeface="+mn-lt"/>
                <a:ea typeface="ＭＳ Ｐゴシック" pitchFamily="-110" charset="-128"/>
                <a:cs typeface="ＭＳ Ｐゴシック" pitchFamily="-110" charset="-128"/>
              </a:rPr>
              <a:t> is low, but &gt;0</a:t>
            </a:r>
            <a:r>
              <a:rPr lang="en-US" sz="1200" kern="1200" dirty="0" smtClean="0">
                <a:solidFill>
                  <a:schemeClr val="tx1"/>
                </a:solidFill>
                <a:effectLst/>
                <a:latin typeface="+mn-lt"/>
                <a:ea typeface="ＭＳ Ｐゴシック" pitchFamily="-110" charset="-128"/>
                <a:cs typeface="ＭＳ Ｐゴシック" pitchFamily="-110" charset="-128"/>
              </a:rPr>
              <a:t>.</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formula for GD is relatively easy to calculate, even without Excel.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In Excel, column labeled </a:t>
            </a:r>
            <a:r>
              <a:rPr lang="en-US" sz="1200" kern="1200" dirty="0" err="1" smtClean="0">
                <a:solidFill>
                  <a:schemeClr val="tx1"/>
                </a:solidFill>
                <a:effectLst/>
                <a:latin typeface="+mn-lt"/>
                <a:ea typeface="ＭＳ Ｐゴシック" pitchFamily="-110" charset="-128"/>
                <a:cs typeface="ＭＳ Ｐゴシック" pitchFamily="-110" charset="-128"/>
              </a:rPr>
              <a:t>pbar</a:t>
            </a:r>
            <a:r>
              <a:rPr lang="en-US" sz="1200" kern="1200" dirty="0" smtClean="0">
                <a:solidFill>
                  <a:schemeClr val="tx1"/>
                </a:solidFill>
                <a:effectLst/>
                <a:latin typeface="+mn-lt"/>
                <a:ea typeface="ＭＳ Ｐゴシック" pitchFamily="-110" charset="-128"/>
                <a:cs typeface="ＭＳ Ｐゴシック" pitchFamily="-110" charset="-128"/>
              </a:rPr>
              <a:t> finds a weighted average of the allele frequencies between the two populations</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MSP and MSG estimate variability in frequencies, similar to the idea of standard deviation. </a:t>
            </a: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16</a:t>
            </a:fld>
            <a:endParaRPr lang="en-US"/>
          </a:p>
        </p:txBody>
      </p:sp>
    </p:spTree>
    <p:extLst>
      <p:ext uri="{BB962C8B-B14F-4D97-AF65-F5344CB8AC3E}">
        <p14:creationId xmlns:p14="http://schemas.microsoft.com/office/powerpoint/2010/main" val="2071997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Talking Points: </a:t>
            </a:r>
            <a:r>
              <a:rPr lang="en-US" sz="1200" b="0" kern="1200" dirty="0" smtClean="0">
                <a:solidFill>
                  <a:schemeClr val="tx1"/>
                </a:solidFill>
                <a:effectLst/>
                <a:latin typeface="+mn-lt"/>
                <a:ea typeface="ＭＳ Ｐゴシック" pitchFamily="-110" charset="-128"/>
                <a:cs typeface="ＭＳ Ｐゴシック" pitchFamily="-110" charset="-128"/>
              </a:rPr>
              <a:t>E</a:t>
            </a:r>
            <a:r>
              <a:rPr lang="en-US" sz="1200" kern="1200" dirty="0" smtClean="0">
                <a:solidFill>
                  <a:schemeClr val="tx1"/>
                </a:solidFill>
                <a:effectLst/>
                <a:latin typeface="+mn-lt"/>
                <a:ea typeface="ＭＳ Ｐゴシック" pitchFamily="-110" charset="-128"/>
                <a:cs typeface="ＭＳ Ｐゴシック" pitchFamily="-110" charset="-128"/>
              </a:rPr>
              <a:t>xplore the genetic distance between populations 1 and 3 from Figure 9.6 (BME 9.2).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GD between these two populations is 0.42, indicating low similarity, or at least lower than between 1 and 4.</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two populations have a mutually exclusive set of allele combinations.  They do</a:t>
            </a:r>
            <a:r>
              <a:rPr lang="en-US" sz="1200" kern="1200" baseline="0" dirty="0" smtClean="0">
                <a:solidFill>
                  <a:schemeClr val="tx1"/>
                </a:solidFill>
                <a:effectLst/>
                <a:latin typeface="+mn-lt"/>
                <a:ea typeface="ＭＳ Ｐゴシック" pitchFamily="-110" charset="-128"/>
                <a:cs typeface="ＭＳ Ｐゴシック" pitchFamily="-110" charset="-128"/>
              </a:rPr>
              <a:t> not share any allele combinations.  </a:t>
            </a:r>
            <a:endParaRPr lang="en-US" sz="1200" kern="1200" dirty="0" smtClean="0">
              <a:solidFill>
                <a:schemeClr val="tx1"/>
              </a:solidFill>
              <a:effectLst/>
              <a:latin typeface="+mn-lt"/>
              <a:ea typeface="ＭＳ Ｐゴシック" pitchFamily="-110" charset="-128"/>
              <a:cs typeface="ＭＳ Ｐゴシック" pitchFamily="-110" charset="-128"/>
            </a:endParaRP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In Excel, column labeled </a:t>
            </a:r>
            <a:r>
              <a:rPr lang="en-US" sz="1200" kern="1200" dirty="0" err="1" smtClean="0">
                <a:solidFill>
                  <a:schemeClr val="tx1"/>
                </a:solidFill>
                <a:effectLst/>
                <a:latin typeface="+mn-lt"/>
                <a:ea typeface="ＭＳ Ｐゴシック" pitchFamily="-110" charset="-128"/>
                <a:cs typeface="ＭＳ Ｐゴシック" pitchFamily="-110" charset="-128"/>
              </a:rPr>
              <a:t>pbar</a:t>
            </a:r>
            <a:r>
              <a:rPr lang="en-US" sz="1200" kern="1200" dirty="0" smtClean="0">
                <a:solidFill>
                  <a:schemeClr val="tx1"/>
                </a:solidFill>
                <a:effectLst/>
                <a:latin typeface="+mn-lt"/>
                <a:ea typeface="ＭＳ Ｐゴシック" pitchFamily="-110" charset="-128"/>
                <a:cs typeface="ＭＳ Ｐゴシック" pitchFamily="-110" charset="-128"/>
              </a:rPr>
              <a:t> finds a weighted average of the allele frequencies between the two populations</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MSP and MSG estimate variability in frequencies, similar to the idea of standard deviation.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Here the math</a:t>
            </a:r>
            <a:r>
              <a:rPr lang="en-US" sz="1200" kern="1200" baseline="0" dirty="0" smtClean="0">
                <a:solidFill>
                  <a:schemeClr val="tx1"/>
                </a:solidFill>
                <a:effectLst/>
                <a:latin typeface="+mn-lt"/>
                <a:ea typeface="ＭＳ Ｐゴシック" pitchFamily="-110" charset="-128"/>
                <a:cs typeface="ＭＳ Ｐゴシック" pitchFamily="-110" charset="-128"/>
              </a:rPr>
              <a:t> should support the predictions made by inspecting the figure; that populations 1 and 3 have the highest GD, whereas populations 1 and 4 have the lowest.</a:t>
            </a:r>
            <a:endParaRPr lang="en-US" sz="1200" kern="1200" dirty="0" smtClean="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17</a:t>
            </a:fld>
            <a:endParaRPr lang="en-US"/>
          </a:p>
        </p:txBody>
      </p:sp>
    </p:spTree>
    <p:extLst>
      <p:ext uri="{BB962C8B-B14F-4D97-AF65-F5344CB8AC3E}">
        <p14:creationId xmlns:p14="http://schemas.microsoft.com/office/powerpoint/2010/main" val="1346590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Talking Points: </a:t>
            </a:r>
            <a:r>
              <a:rPr lang="en-US" sz="1200" b="0" kern="1200" dirty="0" smtClean="0">
                <a:solidFill>
                  <a:schemeClr val="tx1"/>
                </a:solidFill>
                <a:effectLst/>
                <a:latin typeface="+mn-lt"/>
                <a:ea typeface="ＭＳ Ｐゴシック" pitchFamily="-110" charset="-128"/>
                <a:cs typeface="ＭＳ Ｐゴシック" pitchFamily="-110" charset="-128"/>
              </a:rPr>
              <a:t>E</a:t>
            </a:r>
            <a:r>
              <a:rPr lang="en-US" sz="1200" kern="1200" dirty="0" smtClean="0">
                <a:solidFill>
                  <a:schemeClr val="tx1"/>
                </a:solidFill>
                <a:effectLst/>
                <a:latin typeface="+mn-lt"/>
                <a:ea typeface="ＭＳ Ｐゴシック" pitchFamily="-110" charset="-128"/>
                <a:cs typeface="ＭＳ Ｐゴシック" pitchFamily="-110" charset="-128"/>
              </a:rPr>
              <a:t>xplore the genetic distance between populations 1 and 3 from Figure 9.6 (BME 9.2).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GD between these two populations is 0.42, indicating low similarity, or at least lower than between 1 and 4.</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two populations have a mutually exclusive set of allele combinations.  They do</a:t>
            </a:r>
            <a:r>
              <a:rPr lang="en-US" sz="1200" kern="1200" baseline="0" dirty="0" smtClean="0">
                <a:solidFill>
                  <a:schemeClr val="tx1"/>
                </a:solidFill>
                <a:effectLst/>
                <a:latin typeface="+mn-lt"/>
                <a:ea typeface="ＭＳ Ｐゴシック" pitchFamily="-110" charset="-128"/>
                <a:cs typeface="ＭＳ Ｐゴシック" pitchFamily="-110" charset="-128"/>
              </a:rPr>
              <a:t> not share any allele combinations.  </a:t>
            </a:r>
            <a:endParaRPr lang="en-US" sz="1200" kern="1200" dirty="0" smtClean="0">
              <a:solidFill>
                <a:schemeClr val="tx1"/>
              </a:solidFill>
              <a:effectLst/>
              <a:latin typeface="+mn-lt"/>
              <a:ea typeface="ＭＳ Ｐゴシック" pitchFamily="-110" charset="-128"/>
              <a:cs typeface="ＭＳ Ｐゴシック" pitchFamily="-110" charset="-128"/>
            </a:endParaRP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In Excel, column labeled </a:t>
            </a:r>
            <a:r>
              <a:rPr lang="en-US" sz="1200" kern="1200" dirty="0" err="1" smtClean="0">
                <a:solidFill>
                  <a:schemeClr val="tx1"/>
                </a:solidFill>
                <a:effectLst/>
                <a:latin typeface="+mn-lt"/>
                <a:ea typeface="ＭＳ Ｐゴシック" pitchFamily="-110" charset="-128"/>
                <a:cs typeface="ＭＳ Ｐゴシック" pitchFamily="-110" charset="-128"/>
              </a:rPr>
              <a:t>pbar</a:t>
            </a:r>
            <a:r>
              <a:rPr lang="en-US" sz="1200" kern="1200" dirty="0" smtClean="0">
                <a:solidFill>
                  <a:schemeClr val="tx1"/>
                </a:solidFill>
                <a:effectLst/>
                <a:latin typeface="+mn-lt"/>
                <a:ea typeface="ＭＳ Ｐゴシック" pitchFamily="-110" charset="-128"/>
                <a:cs typeface="ＭＳ Ｐゴシック" pitchFamily="-110" charset="-128"/>
              </a:rPr>
              <a:t> finds a weighted average of the allele frequencies between the two populations</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MSP and MSG estimate variability in frequencies, similar to the idea of standard deviation.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Here the math</a:t>
            </a:r>
            <a:r>
              <a:rPr lang="en-US" sz="1200" kern="1200" baseline="0" dirty="0" smtClean="0">
                <a:solidFill>
                  <a:schemeClr val="tx1"/>
                </a:solidFill>
                <a:effectLst/>
                <a:latin typeface="+mn-lt"/>
                <a:ea typeface="ＭＳ Ｐゴシック" pitchFamily="-110" charset="-128"/>
                <a:cs typeface="ＭＳ Ｐゴシック" pitchFamily="-110" charset="-128"/>
              </a:rPr>
              <a:t> should support the predictions made by inspecting the figure; that populations 1 and 3 have the highest GD, whereas populations 1 and 4 have the lowest.</a:t>
            </a:r>
            <a:endParaRPr lang="en-US" sz="1200" kern="1200" dirty="0" smtClean="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18</a:t>
            </a:fld>
            <a:endParaRPr lang="en-US"/>
          </a:p>
        </p:txBody>
      </p:sp>
    </p:spTree>
    <p:extLst>
      <p:ext uri="{BB962C8B-B14F-4D97-AF65-F5344CB8AC3E}">
        <p14:creationId xmlns:p14="http://schemas.microsoft.com/office/powerpoint/2010/main" val="1346590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Talking Points: </a:t>
            </a:r>
            <a:r>
              <a:rPr lang="en-US" sz="1200" b="0" kern="1200" dirty="0" smtClean="0">
                <a:solidFill>
                  <a:schemeClr val="tx1"/>
                </a:solidFill>
                <a:effectLst/>
                <a:latin typeface="+mn-lt"/>
                <a:ea typeface="ＭＳ Ｐゴシック" pitchFamily="-110" charset="-128"/>
                <a:cs typeface="ＭＳ Ｐゴシック" pitchFamily="-110" charset="-128"/>
              </a:rPr>
              <a:t>Genetic distance between </a:t>
            </a:r>
            <a:r>
              <a:rPr lang="en-US" sz="1200" kern="1200" dirty="0" smtClean="0">
                <a:solidFill>
                  <a:schemeClr val="tx1"/>
                </a:solidFill>
                <a:effectLst/>
                <a:latin typeface="+mn-lt"/>
                <a:ea typeface="ＭＳ Ｐゴシック" pitchFamily="-110" charset="-128"/>
                <a:cs typeface="ＭＳ Ｐゴシック" pitchFamily="-110" charset="-128"/>
              </a:rPr>
              <a:t>pairs of populations can be calculated. BME 9.1 discusses how to quantify genetic distance, and lets you explore the genetic distances between any two populations in Figure 9.6.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BME IQs</a:t>
            </a:r>
            <a:r>
              <a:rPr lang="en-US" sz="1200" kern="1200" baseline="0" dirty="0" smtClean="0">
                <a:solidFill>
                  <a:schemeClr val="tx1"/>
                </a:solidFill>
                <a:effectLst/>
                <a:latin typeface="+mn-lt"/>
                <a:ea typeface="ＭＳ Ｐゴシック" pitchFamily="-110" charset="-128"/>
                <a:cs typeface="ＭＳ Ｐゴシック" pitchFamily="-110" charset="-128"/>
              </a:rPr>
              <a:t> ask the student to examine a set of the populations from Figure 9.6</a:t>
            </a:r>
            <a:r>
              <a:rPr lang="en-US" sz="1200" kern="1200" dirty="0" smtClean="0">
                <a:solidFill>
                  <a:schemeClr val="tx1"/>
                </a:solidFill>
                <a:effectLst/>
                <a:latin typeface="+mn-lt"/>
                <a:ea typeface="ＭＳ Ｐゴシック" pitchFamily="-110" charset="-128"/>
                <a:cs typeface="ＭＳ Ｐゴシック" pitchFamily="-110" charset="-128"/>
              </a:rPr>
              <a:t>.</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next few slides will help to answer these questions.</a:t>
            </a: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19</a:t>
            </a:fld>
            <a:endParaRPr lang="en-US"/>
          </a:p>
        </p:txBody>
      </p:sp>
    </p:spTree>
    <p:extLst>
      <p:ext uri="{BB962C8B-B14F-4D97-AF65-F5344CB8AC3E}">
        <p14:creationId xmlns:p14="http://schemas.microsoft.com/office/powerpoint/2010/main" val="416563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 </a:t>
            </a:r>
            <a:r>
              <a:rPr lang="en-US" sz="1200" kern="1200" dirty="0" smtClean="0">
                <a:solidFill>
                  <a:schemeClr val="tx1"/>
                </a:solidFill>
                <a:latin typeface="+mn-lt"/>
                <a:ea typeface="ＭＳ Ｐゴシック" pitchFamily="-110" charset="-128"/>
                <a:cs typeface="ＭＳ Ｐゴシック" pitchFamily="-110" charset="-128"/>
              </a:rPr>
              <a:t> Spatial structure of a fungus population in a forest, showing downed logs (squares and triangles), and the number of distinct genetic types of fungus at each log.  Solid lines indicate locations of streams, while shading indicates non-forested areas.  The red square is log R, which is shown in detail in Figure 9.2.</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Location of each log that had sprouting mushrooms was determined;</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position of clusters of mushrooms on each log were recorded, and samples collected.</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Between 1 and 16 distinct individuals were found on each of 21 logs, for a total of 53 individual fungi.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The researchers mapped the location of rotting logs and noted the number of individual fungi on each log</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Genetic similarity of individual fungi and their distribution relative to related individuals was determined.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Related oyster fungi more likely to be found near each other, usually on the same log.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Fungi also occupy logs nowhere near other logs, indicating ability to disperse beyond one log. A small percentage of spores</a:t>
            </a:r>
            <a:r>
              <a:rPr lang="en-US" sz="1200" kern="1200" baseline="0" dirty="0" smtClean="0">
                <a:solidFill>
                  <a:schemeClr val="tx1"/>
                </a:solidFill>
                <a:effectLst/>
                <a:latin typeface="+mn-lt"/>
                <a:ea typeface="ＭＳ Ｐゴシック" pitchFamily="-110" charset="-128"/>
                <a:cs typeface="ＭＳ Ｐゴシック" pitchFamily="-110" charset="-128"/>
              </a:rPr>
              <a:t> are </a:t>
            </a:r>
            <a:r>
              <a:rPr lang="en-US" sz="1200" kern="1200" dirty="0" smtClean="0">
                <a:solidFill>
                  <a:schemeClr val="tx1"/>
                </a:solidFill>
                <a:effectLst/>
                <a:latin typeface="+mn-lt"/>
                <a:ea typeface="ＭＳ Ｐゴシック" pitchFamily="-110" charset="-128"/>
                <a:cs typeface="ＭＳ Ｐゴシック" pitchFamily="-110" charset="-128"/>
              </a:rPr>
              <a:t>carried long distance by wind, water, or animals.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Talking Points: </a:t>
            </a:r>
            <a:r>
              <a:rPr lang="en-US" sz="1200" b="0" kern="1200" dirty="0" smtClean="0">
                <a:solidFill>
                  <a:schemeClr val="tx1"/>
                </a:solidFill>
                <a:effectLst/>
                <a:latin typeface="+mn-lt"/>
                <a:ea typeface="ＭＳ Ｐゴシック" pitchFamily="-110" charset="-128"/>
                <a:cs typeface="ＭＳ Ｐゴシック" pitchFamily="-110" charset="-128"/>
              </a:rPr>
              <a:t>E</a:t>
            </a:r>
            <a:r>
              <a:rPr lang="en-US" sz="1200" kern="1200" dirty="0" smtClean="0">
                <a:solidFill>
                  <a:schemeClr val="tx1"/>
                </a:solidFill>
                <a:effectLst/>
                <a:latin typeface="+mn-lt"/>
                <a:ea typeface="ＭＳ Ｐゴシック" pitchFamily="-110" charset="-128"/>
                <a:cs typeface="ＭＳ Ｐゴシック" pitchFamily="-110" charset="-128"/>
              </a:rPr>
              <a:t>xplore the genetic distance between populations 1 and 3 from Figure 9.6 (BME 9.2).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GD between these two populations is 0.42, indicating low similarity, or at least lower than between 1 and 4.</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two populations have a mutually exclusive set of allele combinations.  They do</a:t>
            </a:r>
            <a:r>
              <a:rPr lang="en-US" sz="1200" kern="1200" baseline="0" dirty="0" smtClean="0">
                <a:solidFill>
                  <a:schemeClr val="tx1"/>
                </a:solidFill>
                <a:effectLst/>
                <a:latin typeface="+mn-lt"/>
                <a:ea typeface="ＭＳ Ｐゴシック" pitchFamily="-110" charset="-128"/>
                <a:cs typeface="ＭＳ Ｐゴシック" pitchFamily="-110" charset="-128"/>
              </a:rPr>
              <a:t> not share any allele combinations.  </a:t>
            </a:r>
            <a:endParaRPr lang="en-US" sz="1200" kern="1200" dirty="0" smtClean="0">
              <a:solidFill>
                <a:schemeClr val="tx1"/>
              </a:solidFill>
              <a:effectLst/>
              <a:latin typeface="+mn-lt"/>
              <a:ea typeface="ＭＳ Ｐゴシック" pitchFamily="-110" charset="-128"/>
              <a:cs typeface="ＭＳ Ｐゴシック" pitchFamily="-110" charset="-128"/>
            </a:endParaRP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In Excel, column labeled </a:t>
            </a:r>
            <a:r>
              <a:rPr lang="en-US" sz="1200" kern="1200" dirty="0" err="1" smtClean="0">
                <a:solidFill>
                  <a:schemeClr val="tx1"/>
                </a:solidFill>
                <a:effectLst/>
                <a:latin typeface="+mn-lt"/>
                <a:ea typeface="ＭＳ Ｐゴシック" pitchFamily="-110" charset="-128"/>
                <a:cs typeface="ＭＳ Ｐゴシック" pitchFamily="-110" charset="-128"/>
              </a:rPr>
              <a:t>pbar</a:t>
            </a:r>
            <a:r>
              <a:rPr lang="en-US" sz="1200" kern="1200" dirty="0" smtClean="0">
                <a:solidFill>
                  <a:schemeClr val="tx1"/>
                </a:solidFill>
                <a:effectLst/>
                <a:latin typeface="+mn-lt"/>
                <a:ea typeface="ＭＳ Ｐゴシック" pitchFamily="-110" charset="-128"/>
                <a:cs typeface="ＭＳ Ｐゴシック" pitchFamily="-110" charset="-128"/>
              </a:rPr>
              <a:t> finds a weighted average of the allele frequencies between the two populations</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MSP and MSG estimate variability in frequencies, similar to the idea of standard deviation.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Here the math</a:t>
            </a:r>
            <a:r>
              <a:rPr lang="en-US" sz="1200" kern="1200" baseline="0" dirty="0" smtClean="0">
                <a:solidFill>
                  <a:schemeClr val="tx1"/>
                </a:solidFill>
                <a:effectLst/>
                <a:latin typeface="+mn-lt"/>
                <a:ea typeface="ＭＳ Ｐゴシック" pitchFamily="-110" charset="-128"/>
                <a:cs typeface="ＭＳ Ｐゴシック" pitchFamily="-110" charset="-128"/>
              </a:rPr>
              <a:t> should support the predictions made by inspecting the figure; that populations 1 and 3 have the highest GD, whereas populations 1 and 4 have the lowest.</a:t>
            </a:r>
            <a:endParaRPr lang="en-US" sz="1200" kern="1200" dirty="0" smtClean="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20</a:t>
            </a:fld>
            <a:endParaRPr lang="en-US"/>
          </a:p>
        </p:txBody>
      </p:sp>
    </p:spTree>
    <p:extLst>
      <p:ext uri="{BB962C8B-B14F-4D97-AF65-F5344CB8AC3E}">
        <p14:creationId xmlns:p14="http://schemas.microsoft.com/office/powerpoint/2010/main" val="1346590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Talking Points: </a:t>
            </a:r>
            <a:r>
              <a:rPr lang="en-US" sz="1200" b="0" kern="1200" dirty="0" smtClean="0">
                <a:solidFill>
                  <a:schemeClr val="tx1"/>
                </a:solidFill>
                <a:effectLst/>
                <a:latin typeface="+mn-lt"/>
                <a:ea typeface="ＭＳ Ｐゴシック" pitchFamily="-110" charset="-128"/>
                <a:cs typeface="ＭＳ Ｐゴシック" pitchFamily="-110" charset="-128"/>
              </a:rPr>
              <a:t>Genetic distance between </a:t>
            </a:r>
            <a:r>
              <a:rPr lang="en-US" sz="1200" kern="1200" dirty="0" smtClean="0">
                <a:solidFill>
                  <a:schemeClr val="tx1"/>
                </a:solidFill>
                <a:effectLst/>
                <a:latin typeface="+mn-lt"/>
                <a:ea typeface="ＭＳ Ｐゴシック" pitchFamily="-110" charset="-128"/>
                <a:cs typeface="ＭＳ Ｐゴシック" pitchFamily="-110" charset="-128"/>
              </a:rPr>
              <a:t>pairs of populations can be calculated. BME 9.1 discusses how to quantify genetic distance, and lets you explore the genetic distances between any two populations in Figure 9.6.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BME IQs</a:t>
            </a:r>
            <a:r>
              <a:rPr lang="en-US" sz="1200" kern="1200" baseline="0" dirty="0" smtClean="0">
                <a:solidFill>
                  <a:schemeClr val="tx1"/>
                </a:solidFill>
                <a:effectLst/>
                <a:latin typeface="+mn-lt"/>
                <a:ea typeface="ＭＳ Ｐゴシック" pitchFamily="-110" charset="-128"/>
                <a:cs typeface="ＭＳ Ｐゴシック" pitchFamily="-110" charset="-128"/>
              </a:rPr>
              <a:t> ask the student to examine a set of the populations from Figure 9.6</a:t>
            </a:r>
            <a:r>
              <a:rPr lang="en-US" sz="1200" kern="1200" dirty="0" smtClean="0">
                <a:solidFill>
                  <a:schemeClr val="tx1"/>
                </a:solidFill>
                <a:effectLst/>
                <a:latin typeface="+mn-lt"/>
                <a:ea typeface="ＭＳ Ｐゴシック" pitchFamily="-110" charset="-128"/>
                <a:cs typeface="ＭＳ Ｐゴシック" pitchFamily="-110" charset="-128"/>
              </a:rPr>
              <a:t>.</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next few slides will help to answer these questions.</a:t>
            </a: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21</a:t>
            </a:fld>
            <a:endParaRPr lang="en-US"/>
          </a:p>
        </p:txBody>
      </p:sp>
    </p:spTree>
    <p:extLst>
      <p:ext uri="{BB962C8B-B14F-4D97-AF65-F5344CB8AC3E}">
        <p14:creationId xmlns:p14="http://schemas.microsoft.com/office/powerpoint/2010/main" val="4165639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Talking Points: </a:t>
            </a:r>
            <a:r>
              <a:rPr lang="en-US" sz="1200" b="0" kern="1200" dirty="0" smtClean="0">
                <a:solidFill>
                  <a:schemeClr val="tx1"/>
                </a:solidFill>
                <a:effectLst/>
                <a:latin typeface="+mn-lt"/>
                <a:ea typeface="ＭＳ Ｐゴシック" pitchFamily="-110" charset="-128"/>
                <a:cs typeface="ＭＳ Ｐゴシック" pitchFamily="-110" charset="-128"/>
              </a:rPr>
              <a:t>E</a:t>
            </a:r>
            <a:r>
              <a:rPr lang="en-US" sz="1200" kern="1200" dirty="0" smtClean="0">
                <a:solidFill>
                  <a:schemeClr val="tx1"/>
                </a:solidFill>
                <a:effectLst/>
                <a:latin typeface="+mn-lt"/>
                <a:ea typeface="ＭＳ Ｐゴシック" pitchFamily="-110" charset="-128"/>
                <a:cs typeface="ＭＳ Ｐゴシック" pitchFamily="-110" charset="-128"/>
              </a:rPr>
              <a:t>xplore the genetic distance between populations 6 and 10 from Figure 9.6.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GD between these two populations is 0, indicating very high similarity.</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Here the math</a:t>
            </a:r>
            <a:r>
              <a:rPr lang="en-US" sz="1200" kern="1200" baseline="0" dirty="0" smtClean="0">
                <a:solidFill>
                  <a:schemeClr val="tx1"/>
                </a:solidFill>
                <a:effectLst/>
                <a:latin typeface="+mn-lt"/>
                <a:ea typeface="ＭＳ Ｐゴシック" pitchFamily="-110" charset="-128"/>
                <a:cs typeface="ＭＳ Ｐゴシック" pitchFamily="-110" charset="-128"/>
              </a:rPr>
              <a:t> should support the predictions made by inspecting the figure; that two populations with the same allele frequencies have GD of 0.</a:t>
            </a:r>
            <a:endParaRPr lang="en-US" sz="1200" kern="1200" dirty="0" smtClean="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22</a:t>
            </a:fld>
            <a:endParaRPr lang="en-US"/>
          </a:p>
        </p:txBody>
      </p:sp>
    </p:spTree>
    <p:extLst>
      <p:ext uri="{BB962C8B-B14F-4D97-AF65-F5344CB8AC3E}">
        <p14:creationId xmlns:p14="http://schemas.microsoft.com/office/powerpoint/2010/main" val="1448699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ＭＳ Ｐゴシック" pitchFamily="-110" charset="-128"/>
                <a:cs typeface="ＭＳ Ｐゴシック" pitchFamily="-110" charset="-128"/>
              </a:rPr>
              <a:t>Figure 9.6</a:t>
            </a:r>
            <a:r>
              <a:rPr lang="en-US" sz="1200" kern="1200" dirty="0" smtClean="0">
                <a:solidFill>
                  <a:schemeClr val="tx1"/>
                </a:solidFill>
                <a:latin typeface="+mn-lt"/>
                <a:ea typeface="ＭＳ Ｐゴシック" pitchFamily="-110" charset="-128"/>
                <a:cs typeface="ＭＳ Ｐゴシック" pitchFamily="-110" charset="-128"/>
              </a:rPr>
              <a:t> Distribution of 13 mitochondrial allele combinations among 18 populations of bladder </a:t>
            </a:r>
            <a:r>
              <a:rPr lang="en-US" sz="1200" kern="1200" dirty="0" err="1" smtClean="0">
                <a:solidFill>
                  <a:schemeClr val="tx1"/>
                </a:solidFill>
                <a:latin typeface="+mn-lt"/>
                <a:ea typeface="ＭＳ Ｐゴシック" pitchFamily="-110" charset="-128"/>
                <a:cs typeface="ＭＳ Ｐゴシック" pitchFamily="-110" charset="-128"/>
              </a:rPr>
              <a:t>campion</a:t>
            </a:r>
            <a:r>
              <a:rPr lang="en-US" sz="1200" kern="1200" dirty="0" smtClean="0">
                <a:solidFill>
                  <a:schemeClr val="tx1"/>
                </a:solidFill>
                <a:latin typeface="+mn-lt"/>
                <a:ea typeface="ＭＳ Ｐゴシック" pitchFamily="-110" charset="-128"/>
                <a:cs typeface="ＭＳ Ｐゴシック" pitchFamily="-110" charset="-128"/>
              </a:rPr>
              <a:t>, with each pie chart representing the geographic location and frequency of different mitochondrial allele combinations. Numbers are arbitrarily assigned to each population.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dirty="0" smtClean="0">
                <a:ea typeface="ＭＳ Ｐゴシック"/>
                <a:cs typeface="ＭＳ Ｐゴシック"/>
              </a:rPr>
              <a:t>Students can pick</a:t>
            </a:r>
            <a:r>
              <a:rPr lang="en-US" baseline="0" dirty="0" smtClean="0">
                <a:ea typeface="ＭＳ Ｐゴシック"/>
                <a:cs typeface="ＭＳ Ｐゴシック"/>
              </a:rPr>
              <a:t> out two populations they predict will be closest genetically to answer BME IQ 9.2</a:t>
            </a:r>
            <a:r>
              <a:rPr lang="en-US" dirty="0" smtClean="0">
                <a:ea typeface="ＭＳ Ｐゴシック"/>
                <a:cs typeface="ＭＳ Ｐゴシック"/>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a:cs typeface="ＭＳ Ｐゴシック"/>
              </a:rPr>
              <a:t>Populations 6 and 10 are an obvious</a:t>
            </a:r>
            <a:r>
              <a:rPr lang="en-US" baseline="0" dirty="0" smtClean="0">
                <a:ea typeface="ＭＳ Ｐゴシック"/>
                <a:cs typeface="ＭＳ Ｐゴシック"/>
              </a:rPr>
              <a:t> choice because they each have only one allele combination and it is the same one for both population.</a:t>
            </a:r>
            <a:endParaRPr lang="en-US" dirty="0" smtClean="0">
              <a:ea typeface="ＭＳ Ｐゴシック"/>
              <a:cs typeface="ＭＳ Ｐゴシック"/>
            </a:endParaRP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9.7 </a:t>
            </a:r>
            <a:r>
              <a:rPr lang="en-US" sz="1200" kern="1200" dirty="0" smtClean="0">
                <a:solidFill>
                  <a:schemeClr val="tx1"/>
                </a:solidFill>
                <a:latin typeface="+mn-lt"/>
                <a:ea typeface="ＭＳ Ｐゴシック" pitchFamily="-110" charset="-128"/>
                <a:cs typeface="ＭＳ Ｐゴシック" pitchFamily="-110" charset="-128"/>
              </a:rPr>
              <a:t>Frequency histogram of juvenile starling dispersal distances.  Note that the x-axis has a discontinuous scale.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European starlings (</a:t>
            </a:r>
            <a:r>
              <a:rPr lang="en-US" sz="1200" i="1" kern="1200" dirty="0" err="1" smtClean="0">
                <a:solidFill>
                  <a:schemeClr val="tx1"/>
                </a:solidFill>
                <a:effectLst/>
                <a:latin typeface="+mn-lt"/>
                <a:ea typeface="ＭＳ Ｐゴシック" pitchFamily="-110" charset="-128"/>
                <a:cs typeface="ＭＳ Ｐゴシック" pitchFamily="-110" charset="-128"/>
              </a:rPr>
              <a:t>Sternus</a:t>
            </a:r>
            <a:r>
              <a:rPr lang="en-US" sz="1200" i="1" kern="1200" dirty="0" smtClean="0">
                <a:solidFill>
                  <a:schemeClr val="tx1"/>
                </a:solidFill>
                <a:effectLst/>
                <a:latin typeface="+mn-lt"/>
                <a:ea typeface="ＭＳ Ｐゴシック" pitchFamily="-110" charset="-128"/>
                <a:cs typeface="ＭＳ Ｐゴシック" pitchFamily="-110" charset="-128"/>
              </a:rPr>
              <a:t> vulgaris</a:t>
            </a:r>
            <a:r>
              <a:rPr lang="en-US" sz="1200" kern="1200" dirty="0" smtClean="0">
                <a:solidFill>
                  <a:schemeClr val="tx1"/>
                </a:solidFill>
                <a:effectLst/>
                <a:latin typeface="+mn-lt"/>
                <a:ea typeface="ＭＳ Ｐゴシック" pitchFamily="-110" charset="-128"/>
                <a:cs typeface="ＭＳ Ｐゴシック" pitchFamily="-110" charset="-128"/>
              </a:rPr>
              <a:t>)</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have spread across North America</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Birds banded while still in the nest; date and location of the nest are recorded.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When collected or caught again, date and location are recorded to determine dispersal</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distance after leaving the nest.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Juvenile starlings move anywhere from 12 to 2,623 km between the time of leaving the nest and the subsequent season.</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Most disperse only a short distance from nest, relative to the maximum dispersal distance of this very mobile species. </a:t>
            </a:r>
            <a:endParaRPr lang="en-US" sz="1200" kern="1200" dirty="0" smtClean="0">
              <a:solidFill>
                <a:schemeClr val="tx1"/>
              </a:solidFill>
              <a:latin typeface="+mn-lt"/>
              <a:ea typeface="ＭＳ Ｐゴシック" pitchFamily="-110" charset="-128"/>
              <a:cs typeface="ＭＳ Ｐゴシック" pitchFamily="-110" charset="-128"/>
            </a:endParaRP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In addition, tissue samples from starlings in four states: CA, CO, VT, and VA were used to determine genotypic frequencies of 22 genes. Allele frequencies</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for each gene were calculated, and GD for each pair of populations</a:t>
            </a:r>
            <a:r>
              <a:rPr lang="en-US" sz="1200" kern="1200" baseline="0" dirty="0" smtClean="0">
                <a:solidFill>
                  <a:schemeClr val="tx1"/>
                </a:solidFill>
                <a:effectLst/>
                <a:latin typeface="+mn-lt"/>
                <a:ea typeface="ＭＳ Ｐゴシック" pitchFamily="-110" charset="-128"/>
                <a:cs typeface="ＭＳ Ｐゴシック" pitchFamily="-110" charset="-128"/>
              </a:rPr>
              <a:t> determined</a:t>
            </a:r>
            <a:r>
              <a:rPr lang="en-US" sz="1200" kern="1200" dirty="0" smtClean="0">
                <a:solidFill>
                  <a:schemeClr val="tx1"/>
                </a:solidFill>
                <a:effectLst/>
                <a:latin typeface="+mn-lt"/>
                <a:ea typeface="ＭＳ Ｐゴシック" pitchFamily="-110" charset="-128"/>
                <a:cs typeface="ＭＳ Ｐゴシック" pitchFamily="-110" charset="-128"/>
              </a:rPr>
              <a:t>.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16 of 22 genes contained only one allele in all of the starlings sampled in the four states.  All individuals were homozygous for the same allele in those 16 genetic loci.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Of 6 other loci where more than one allele was found, GD = 0 for 5 (all had same % of each allele for those five genes).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Only 1 out of 22 genes had multiple alleles found in different frequencies among populations in different states.</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9.8  </a:t>
            </a:r>
            <a:r>
              <a:rPr lang="en-US" sz="1200" kern="1200" dirty="0" smtClean="0">
                <a:solidFill>
                  <a:schemeClr val="tx1"/>
                </a:solidFill>
                <a:effectLst/>
                <a:latin typeface="+mn-lt"/>
                <a:ea typeface="ＭＳ Ｐゴシック" pitchFamily="-110" charset="-128"/>
                <a:cs typeface="ＭＳ Ｐゴシック" pitchFamily="-110" charset="-128"/>
              </a:rPr>
              <a:t>Heterozygosity and multiple alleles in Swiss Alp plant populations. a. The mean percentage of loci within a population that had multiple alleles, averaged over all populations.  b. Heterozygosity, the percentage of heterozygous genes within a population, averaged over all genes, individuals and populations. </a:t>
            </a:r>
            <a:endParaRPr lang="en-US" sz="1200" kern="1200" dirty="0" smtClean="0">
              <a:solidFill>
                <a:schemeClr val="tx1"/>
              </a:solidFill>
              <a:latin typeface="+mn-lt"/>
              <a:ea typeface="ＭＳ Ｐゴシック" pitchFamily="-110" charset="-128"/>
              <a:cs typeface="ＭＳ Ｐゴシック" pitchFamily="-110"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Consider species that live in mountainous regions, where populations are widely scattered and </a:t>
            </a:r>
            <a:r>
              <a:rPr lang="en-US" sz="1200" b="1" kern="1200" dirty="0" smtClean="0">
                <a:solidFill>
                  <a:schemeClr val="tx1"/>
                </a:solidFill>
                <a:effectLst/>
                <a:latin typeface="+mn-lt"/>
                <a:ea typeface="ＭＳ Ｐゴシック" pitchFamily="-110" charset="-128"/>
                <a:cs typeface="ＭＳ Ｐゴシック" pitchFamily="-110" charset="-128"/>
              </a:rPr>
              <a:t>fragmented</a:t>
            </a:r>
            <a:r>
              <a:rPr lang="en-US" sz="1200" kern="1200" dirty="0" smtClean="0">
                <a:solidFill>
                  <a:schemeClr val="tx1"/>
                </a:solidFill>
                <a:effectLst/>
                <a:latin typeface="+mn-lt"/>
                <a:ea typeface="ＭＳ Ｐゴシック" pitchFamily="-110" charset="-128"/>
                <a:cs typeface="ＭＳ Ｐゴシック" pitchFamily="-110" charset="-128"/>
              </a:rPr>
              <a:t>.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3 species of plants in the Swiss Alps were studied: alpine </a:t>
            </a:r>
            <a:r>
              <a:rPr lang="en-US" sz="1200" kern="1200" dirty="0" err="1" smtClean="0">
                <a:solidFill>
                  <a:schemeClr val="tx1"/>
                </a:solidFill>
                <a:effectLst/>
                <a:latin typeface="+mn-lt"/>
                <a:ea typeface="ＭＳ Ｐゴシック" pitchFamily="-110" charset="-128"/>
                <a:cs typeface="ＭＳ Ｐゴシック" pitchFamily="-110" charset="-128"/>
              </a:rPr>
              <a:t>willowherb</a:t>
            </a:r>
            <a:r>
              <a:rPr lang="en-US" sz="1200" kern="1200" dirty="0" smtClean="0">
                <a:solidFill>
                  <a:schemeClr val="tx1"/>
                </a:solidFill>
                <a:effectLst/>
                <a:latin typeface="+mn-lt"/>
                <a:ea typeface="ＭＳ Ｐゴシック" pitchFamily="-110" charset="-128"/>
                <a:cs typeface="ＭＳ Ｐゴシック" pitchFamily="-110" charset="-128"/>
              </a:rPr>
              <a:t>, a species of rose, and yellow bellflower.  Populations were separated by 5 to 30 kilometers.  These plants are all insect pollinated and seeds are dispersed by the wind.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Genetic structure of each species may be correlated with fragmented and isolated population structure.</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Random Amplification of Polymorphic DNA (RAPD) was used.</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0" kern="1200" dirty="0" smtClean="0">
                <a:solidFill>
                  <a:schemeClr val="tx1"/>
                </a:solidFill>
                <a:effectLst/>
                <a:latin typeface="+mn-lt"/>
                <a:ea typeface="ＭＳ Ｐゴシック" pitchFamily="-110" charset="-128"/>
                <a:cs typeface="ＭＳ Ｐゴシック" pitchFamily="-110" charset="-128"/>
              </a:rPr>
              <a:t>S</a:t>
            </a:r>
            <a:r>
              <a:rPr lang="en-US" sz="1200" kern="1200" dirty="0" smtClean="0">
                <a:solidFill>
                  <a:schemeClr val="tx1"/>
                </a:solidFill>
                <a:effectLst/>
                <a:latin typeface="+mn-lt"/>
                <a:ea typeface="ＭＳ Ｐゴシック" pitchFamily="-110" charset="-128"/>
                <a:cs typeface="ＭＳ Ｐゴシック" pitchFamily="-110" charset="-128"/>
              </a:rPr>
              <a:t>everal primers resulted in multiple fragments of different sizes, run on a gel that separates them based on size.  A pattern of bands for each plant results.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Genetic variation measured as number of unique band patterns and their frequencies. There were 47 to 89 polymorphic segments in this</a:t>
            </a:r>
            <a:r>
              <a:rPr lang="en-US" sz="1200" kern="1200" baseline="0" dirty="0" smtClean="0">
                <a:solidFill>
                  <a:schemeClr val="tx1"/>
                </a:solidFill>
                <a:effectLst/>
                <a:latin typeface="+mn-lt"/>
                <a:ea typeface="ＭＳ Ｐゴシック" pitchFamily="-110" charset="-128"/>
                <a:cs typeface="ＭＳ Ｐゴシック" pitchFamily="-110" charset="-128"/>
              </a:rPr>
              <a:t> study</a:t>
            </a:r>
            <a:r>
              <a:rPr lang="en-US" sz="1200" kern="1200" dirty="0" smtClean="0">
                <a:solidFill>
                  <a:schemeClr val="tx1"/>
                </a:solidFill>
                <a:effectLst/>
                <a:latin typeface="+mn-lt"/>
                <a:ea typeface="ＭＳ Ｐゴシック" pitchFamily="-110" charset="-128"/>
                <a:cs typeface="ＭＳ Ｐゴシック" pitchFamily="-110" charset="-128"/>
              </a:rPr>
              <a:t>, depending upon the species.</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Frequency of particular sized</a:t>
            </a:r>
            <a:r>
              <a:rPr lang="en-US" sz="1200" kern="1200" baseline="0" dirty="0" smtClean="0">
                <a:solidFill>
                  <a:schemeClr val="tx1"/>
                </a:solidFill>
                <a:effectLst/>
                <a:latin typeface="+mn-lt"/>
                <a:ea typeface="ＭＳ Ｐゴシック" pitchFamily="-110" charset="-128"/>
                <a:cs typeface="ＭＳ Ｐゴシック" pitchFamily="-110" charset="-128"/>
              </a:rPr>
              <a:t> bands</a:t>
            </a:r>
            <a:r>
              <a:rPr lang="en-US" sz="1200" kern="1200" dirty="0" smtClean="0">
                <a:solidFill>
                  <a:schemeClr val="tx1"/>
                </a:solidFill>
                <a:effectLst/>
                <a:latin typeface="+mn-lt"/>
                <a:ea typeface="ＭＳ Ｐゴシック" pitchFamily="-110" charset="-128"/>
                <a:cs typeface="ＭＳ Ｐゴシック" pitchFamily="-110" charset="-128"/>
              </a:rPr>
              <a:t> allowed determination</a:t>
            </a:r>
            <a:r>
              <a:rPr lang="en-US" sz="1200" kern="1200" baseline="0" dirty="0" smtClean="0">
                <a:solidFill>
                  <a:schemeClr val="tx1"/>
                </a:solidFill>
                <a:effectLst/>
                <a:latin typeface="+mn-lt"/>
                <a:ea typeface="ＭＳ Ｐゴシック" pitchFamily="-110" charset="-128"/>
                <a:cs typeface="ＭＳ Ｐゴシック" pitchFamily="-110" charset="-128"/>
              </a:rPr>
              <a:t> of </a:t>
            </a:r>
            <a:r>
              <a:rPr lang="en-US" sz="1200" kern="1200" dirty="0" err="1" smtClean="0">
                <a:solidFill>
                  <a:schemeClr val="tx1"/>
                </a:solidFill>
                <a:effectLst/>
                <a:latin typeface="+mn-lt"/>
                <a:ea typeface="ＭＳ Ｐゴシック" pitchFamily="-110" charset="-128"/>
                <a:cs typeface="ＭＳ Ｐゴシック" pitchFamily="-110" charset="-128"/>
              </a:rPr>
              <a:t>homozygosity</a:t>
            </a:r>
            <a:r>
              <a:rPr lang="en-US" sz="1200" kern="1200" dirty="0" smtClean="0">
                <a:solidFill>
                  <a:schemeClr val="tx1"/>
                </a:solidFill>
                <a:effectLst/>
                <a:latin typeface="+mn-lt"/>
                <a:ea typeface="ＭＳ Ｐゴシック" pitchFamily="-110" charset="-128"/>
                <a:cs typeface="ＭＳ Ｐゴシック" pitchFamily="-110" charset="-128"/>
              </a:rPr>
              <a:t> and </a:t>
            </a:r>
            <a:r>
              <a:rPr lang="en-US" sz="1200" kern="1200" dirty="0" err="1" smtClean="0">
                <a:solidFill>
                  <a:schemeClr val="tx1"/>
                </a:solidFill>
                <a:effectLst/>
                <a:latin typeface="+mn-lt"/>
                <a:ea typeface="ＭＳ Ｐゴシック" pitchFamily="-110" charset="-128"/>
                <a:cs typeface="ＭＳ Ｐゴシック" pitchFamily="-110" charset="-128"/>
              </a:rPr>
              <a:t>heterozygosity</a:t>
            </a:r>
            <a:r>
              <a:rPr lang="en-US" sz="1200" kern="1200" dirty="0" smtClean="0">
                <a:solidFill>
                  <a:schemeClr val="tx1"/>
                </a:solidFill>
                <a:effectLst/>
                <a:latin typeface="+mn-lt"/>
                <a:ea typeface="ＭＳ Ｐゴシック" pitchFamily="-110" charset="-128"/>
                <a:cs typeface="ＭＳ Ｐゴシック" pitchFamily="-110" charset="-128"/>
              </a:rPr>
              <a:t> for particular segments.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Two measures of diversity were calculated: a measure of </a:t>
            </a:r>
            <a:r>
              <a:rPr lang="en-US" sz="1200" kern="1200" dirty="0" err="1" smtClean="0">
                <a:solidFill>
                  <a:schemeClr val="tx1"/>
                </a:solidFill>
                <a:effectLst/>
                <a:latin typeface="+mn-lt"/>
                <a:ea typeface="ＭＳ Ｐゴシック" pitchFamily="-110" charset="-128"/>
                <a:cs typeface="ＭＳ Ｐゴシック" pitchFamily="-110" charset="-128"/>
              </a:rPr>
              <a:t>heterozygosity</a:t>
            </a:r>
            <a:r>
              <a:rPr lang="en-US" sz="1200" kern="1200" dirty="0" smtClean="0">
                <a:solidFill>
                  <a:schemeClr val="tx1"/>
                </a:solidFill>
                <a:effectLst/>
                <a:latin typeface="+mn-lt"/>
                <a:ea typeface="ＭＳ Ｐゴシック" pitchFamily="-110" charset="-128"/>
                <a:cs typeface="ＭＳ Ｐゴシック" pitchFamily="-110" charset="-128"/>
              </a:rPr>
              <a:t> and the percentage of genes that were polymorphic. </a:t>
            </a:r>
          </a:p>
          <a:p>
            <a:pPr marL="171450" indent="-171450">
              <a:buFont typeface="Arial" pitchFamily="34" charset="0"/>
              <a:buChar char="•"/>
            </a:pPr>
            <a:r>
              <a:rPr lang="en-US" sz="1200" kern="1200" dirty="0" err="1" smtClean="0">
                <a:solidFill>
                  <a:schemeClr val="tx1"/>
                </a:solidFill>
                <a:effectLst/>
                <a:latin typeface="+mn-lt"/>
                <a:ea typeface="ＭＳ Ｐゴシック" pitchFamily="-110" charset="-128"/>
                <a:cs typeface="ＭＳ Ｐゴシック" pitchFamily="-110" charset="-128"/>
              </a:rPr>
              <a:t>Heterozygosity</a:t>
            </a:r>
            <a:r>
              <a:rPr lang="en-US" sz="1200" kern="1200" dirty="0" smtClean="0">
                <a:solidFill>
                  <a:schemeClr val="tx1"/>
                </a:solidFill>
                <a:effectLst/>
                <a:latin typeface="+mn-lt"/>
                <a:ea typeface="ＭＳ Ｐゴシック" pitchFamily="-110" charset="-128"/>
                <a:cs typeface="ＭＳ Ｐゴシック" pitchFamily="-110" charset="-128"/>
              </a:rPr>
              <a:t> varied across the species of plants, when averaged over all populations </a:t>
            </a:r>
            <a:r>
              <a:rPr lang="en-US" sz="1200" b="0" kern="1200" dirty="0" smtClean="0">
                <a:solidFill>
                  <a:schemeClr val="tx1"/>
                </a:solidFill>
                <a:effectLst/>
                <a:latin typeface="+mn-lt"/>
                <a:ea typeface="ＭＳ Ｐゴシック" pitchFamily="-110" charset="-128"/>
                <a:cs typeface="ＭＳ Ｐゴシック" pitchFamily="-110" charset="-128"/>
              </a:rPr>
              <a:t>sampled.  H was low, which is predicted for isolated populations.</a:t>
            </a:r>
            <a:r>
              <a:rPr lang="en-US" sz="1200" b="0" kern="1200" baseline="0" dirty="0" smtClean="0">
                <a:solidFill>
                  <a:schemeClr val="tx1"/>
                </a:solidFill>
                <a:effectLst/>
                <a:latin typeface="+mn-lt"/>
                <a:ea typeface="ＭＳ Ｐゴシック" pitchFamily="-110" charset="-128"/>
                <a:cs typeface="ＭＳ Ｐゴシック" pitchFamily="-110" charset="-128"/>
              </a:rPr>
              <a:t>  Up to 80% of loci were estimated to be homozygous.</a:t>
            </a:r>
            <a:r>
              <a:rPr lang="en-US" sz="1200" b="0" kern="1200" dirty="0" smtClean="0">
                <a:solidFill>
                  <a:schemeClr val="tx1"/>
                </a:solidFill>
                <a:effectLst/>
                <a:latin typeface="+mn-lt"/>
                <a:ea typeface="ＭＳ Ｐゴシック" pitchFamily="-110" charset="-128"/>
                <a:cs typeface="ＭＳ Ｐゴシック" pitchFamily="-110" charset="-128"/>
              </a:rPr>
              <a:t>  </a:t>
            </a:r>
          </a:p>
          <a:p>
            <a:pPr marL="171450" indent="-171450">
              <a:buFont typeface="Arial" pitchFamily="34" charset="0"/>
              <a:buChar char="•"/>
            </a:pPr>
            <a:r>
              <a:rPr lang="en-US" sz="1200" b="0" kern="1200" dirty="0" smtClean="0">
                <a:solidFill>
                  <a:schemeClr val="tx1"/>
                </a:solidFill>
                <a:effectLst/>
                <a:latin typeface="+mn-lt"/>
                <a:ea typeface="ＭＳ Ｐゴシック" pitchFamily="-110" charset="-128"/>
                <a:cs typeface="ＭＳ Ｐゴシック" pitchFamily="-110" charset="-128"/>
              </a:rPr>
              <a:t>The percentage of polymorphic regions within a population was high, but varied (9.8b),</a:t>
            </a:r>
            <a:r>
              <a:rPr lang="en-US" sz="1200" b="0" kern="1200" baseline="0" dirty="0" smtClean="0">
                <a:solidFill>
                  <a:schemeClr val="tx1"/>
                </a:solidFill>
                <a:effectLst/>
                <a:latin typeface="+mn-lt"/>
                <a:ea typeface="ＭＳ Ｐゴシック" pitchFamily="-110" charset="-128"/>
                <a:cs typeface="ＭＳ Ｐゴシック" pitchFamily="-110" charset="-128"/>
              </a:rPr>
              <a:t> contrary to predictions.</a:t>
            </a:r>
            <a:r>
              <a:rPr lang="en-US" sz="1200" b="0" kern="1200" dirty="0" smtClean="0">
                <a:solidFill>
                  <a:schemeClr val="tx1"/>
                </a:solidFill>
                <a:effectLst/>
                <a:latin typeface="+mn-lt"/>
                <a:ea typeface="ＭＳ Ｐゴシック" pitchFamily="-110" charset="-128"/>
                <a:cs typeface="ＭＳ Ｐゴシック" pitchFamily="-110" charset="-128"/>
              </a:rPr>
              <a:t>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Diversity should decline over time as alleles are eliminated by chance events, or </a:t>
            </a:r>
            <a:r>
              <a:rPr lang="en-US" sz="1200" b="1" kern="1200" dirty="0" smtClean="0">
                <a:solidFill>
                  <a:schemeClr val="tx1"/>
                </a:solidFill>
                <a:effectLst/>
                <a:latin typeface="+mn-lt"/>
                <a:ea typeface="ＭＳ Ｐゴシック" pitchFamily="-110" charset="-128"/>
                <a:cs typeface="ＭＳ Ｐゴシック" pitchFamily="-110" charset="-128"/>
              </a:rPr>
              <a:t>genetic drift</a:t>
            </a:r>
            <a:r>
              <a:rPr lang="en-US" sz="1200" kern="1200" dirty="0" smtClean="0">
                <a:solidFill>
                  <a:schemeClr val="tx1"/>
                </a:solidFill>
                <a:effectLst/>
                <a:latin typeface="+mn-lt"/>
                <a:ea typeface="ＭＳ Ｐゴシック" pitchFamily="-110" charset="-128"/>
                <a:cs typeface="ＭＳ Ｐゴシック" pitchFamily="-110" charset="-128"/>
              </a:rPr>
              <a:t>. Many alleles were not eliminated, suggesting other evolutionary mechanisms acting on the populations, or short time since isolation.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There was no relationship between the size of populations and the two molecular diversity measures.  </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9.9  </a:t>
            </a:r>
            <a:r>
              <a:rPr lang="en-US" sz="1200" kern="1200" dirty="0" smtClean="0">
                <a:solidFill>
                  <a:schemeClr val="tx1"/>
                </a:solidFill>
                <a:latin typeface="+mn-lt"/>
                <a:ea typeface="ＭＳ Ｐゴシック" pitchFamily="-110" charset="-128"/>
                <a:cs typeface="ＭＳ Ｐゴシック" pitchFamily="-110" charset="-128"/>
              </a:rPr>
              <a:t>Genetic distances for each pair of populations, with a best fit regression line fit through the data (solid line), with 95% confidence interval for the best fit line (dotted lines).  a. Alpine </a:t>
            </a:r>
            <a:r>
              <a:rPr lang="en-US" sz="1200" kern="1200" dirty="0" err="1" smtClean="0">
                <a:solidFill>
                  <a:schemeClr val="tx1"/>
                </a:solidFill>
                <a:latin typeface="+mn-lt"/>
                <a:ea typeface="ＭＳ Ｐゴシック" pitchFamily="-110" charset="-128"/>
                <a:cs typeface="ＭＳ Ｐゴシック" pitchFamily="-110" charset="-128"/>
              </a:rPr>
              <a:t>willowherb</a:t>
            </a:r>
            <a:r>
              <a:rPr lang="en-US" sz="1200" kern="1200" dirty="0" smtClean="0">
                <a:solidFill>
                  <a:schemeClr val="tx1"/>
                </a:solidFill>
                <a:latin typeface="+mn-lt"/>
                <a:ea typeface="ＭＳ Ｐゴシック" pitchFamily="-110" charset="-128"/>
                <a:cs typeface="ＭＳ Ｐゴシック" pitchFamily="-110" charset="-128"/>
              </a:rPr>
              <a:t>.  b.  Rose-like plant.  c. Yellow bellflower.</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b="0" baseline="0" dirty="0" smtClean="0">
                <a:ea typeface="ＭＳ Ｐゴシック"/>
                <a:cs typeface="ＭＳ Ｐゴシック"/>
              </a:rPr>
              <a:t>For each pair of populations within a species, genetic and geographic distance were determined and then plotted on a scatterplot.</a:t>
            </a:r>
            <a:endParaRPr lang="en-US" b="1" dirty="0" smtClean="0">
              <a:ea typeface="ＭＳ Ｐゴシック"/>
              <a:cs typeface="ＭＳ Ｐゴシック"/>
            </a:endParaRP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Genetic distance</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correlated to geographical distance for all three species. Populations far</a:t>
            </a:r>
            <a:r>
              <a:rPr lang="en-US" sz="1200" kern="1200" baseline="0" dirty="0" smtClean="0">
                <a:solidFill>
                  <a:schemeClr val="tx1"/>
                </a:solidFill>
                <a:effectLst/>
                <a:latin typeface="+mn-lt"/>
                <a:ea typeface="ＭＳ Ｐゴシック" pitchFamily="-110" charset="-128"/>
                <a:cs typeface="ＭＳ Ｐゴシック" pitchFamily="-110" charset="-128"/>
              </a:rPr>
              <a:t> apart more distant genetically. </a:t>
            </a:r>
            <a:r>
              <a:rPr lang="en-US" sz="1200" kern="1200" dirty="0" smtClean="0">
                <a:solidFill>
                  <a:schemeClr val="tx1"/>
                </a:solidFill>
                <a:effectLst/>
                <a:latin typeface="+mn-lt"/>
                <a:ea typeface="ＭＳ Ｐゴシック" pitchFamily="-110" charset="-128"/>
                <a:cs typeface="ＭＳ Ｐゴシック" pitchFamily="-110" charset="-128"/>
              </a:rPr>
              <a:t>This effect was most pronounced for the rose (</a:t>
            </a:r>
            <a:r>
              <a:rPr lang="en-US" sz="1200" i="1" kern="1200" dirty="0" smtClean="0">
                <a:solidFill>
                  <a:schemeClr val="tx1"/>
                </a:solidFill>
                <a:effectLst/>
                <a:latin typeface="+mn-lt"/>
                <a:ea typeface="ＭＳ Ｐゴシック" pitchFamily="-110" charset="-128"/>
                <a:cs typeface="ＭＳ Ｐゴシック" pitchFamily="-110" charset="-128"/>
              </a:rPr>
              <a:t>G. </a:t>
            </a:r>
            <a:r>
              <a:rPr lang="en-US" sz="1200" i="1" kern="1200" dirty="0" err="1" smtClean="0">
                <a:solidFill>
                  <a:schemeClr val="tx1"/>
                </a:solidFill>
                <a:effectLst/>
                <a:latin typeface="+mn-lt"/>
                <a:ea typeface="ＭＳ Ｐゴシック" pitchFamily="-110" charset="-128"/>
                <a:cs typeface="ＭＳ Ｐゴシック" pitchFamily="-110" charset="-128"/>
              </a:rPr>
              <a:t>reptans</a:t>
            </a:r>
            <a:r>
              <a:rPr lang="en-US" sz="1200" kern="1200" dirty="0" smtClean="0">
                <a:solidFill>
                  <a:schemeClr val="tx1"/>
                </a:solidFill>
                <a:effectLst/>
                <a:latin typeface="+mn-lt"/>
                <a:ea typeface="ＭＳ Ｐゴシック" pitchFamily="-110" charset="-128"/>
                <a:cs typeface="ＭＳ Ｐゴシック" pitchFamily="-110" charset="-128"/>
              </a:rPr>
              <a:t>).</a:t>
            </a:r>
            <a:endParaRPr lang="en-US" sz="1200" kern="1200" baseline="0" dirty="0" smtClean="0">
              <a:solidFill>
                <a:schemeClr val="tx1"/>
              </a:solidFill>
              <a:effectLst/>
              <a:latin typeface="+mn-lt"/>
              <a:ea typeface="ＭＳ Ｐゴシック" pitchFamily="-110" charset="-128"/>
              <a:cs typeface="ＭＳ Ｐゴシック" pitchFamily="-110" charset="-128"/>
            </a:endParaRP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Fragmented</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populations are isolated. Far apart populations are less likely to exchange genetic material by gene flow.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The mechanisms for dispersal, insects and wind, are unlikely to lead to long distance dispersal for this species.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There</a:t>
            </a:r>
            <a:r>
              <a:rPr lang="en-US" sz="1200" kern="1200" baseline="0" dirty="0" smtClean="0">
                <a:solidFill>
                  <a:schemeClr val="tx1"/>
                </a:solidFill>
                <a:effectLst/>
                <a:latin typeface="+mn-lt"/>
                <a:ea typeface="ＭＳ Ｐゴシック" pitchFamily="-110" charset="-128"/>
                <a:cs typeface="ＭＳ Ｐゴシック" pitchFamily="-110" charset="-128"/>
              </a:rPr>
              <a:t> is variation in the plots.  I</a:t>
            </a:r>
            <a:r>
              <a:rPr lang="en-US" sz="1200" kern="1200" dirty="0" smtClean="0">
                <a:solidFill>
                  <a:schemeClr val="tx1"/>
                </a:solidFill>
                <a:effectLst/>
                <a:latin typeface="+mn-lt"/>
                <a:ea typeface="ＭＳ Ｐゴシック" pitchFamily="-110" charset="-128"/>
                <a:cs typeface="ＭＳ Ｐゴシック" pitchFamily="-110" charset="-128"/>
              </a:rPr>
              <a:t>ndicates perhaps that just by chance pollen or seeds from one population make it to another. </a:t>
            </a:r>
            <a:endParaRPr lang="en-US" sz="1200" kern="1200" dirty="0" smtClean="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pitchFamily="-110" charset="-128"/>
                <a:cs typeface="ＭＳ Ｐゴシック" pitchFamily="-110" charset="-128"/>
              </a:rPr>
              <a:t>Front art piece UN9.1 </a:t>
            </a:r>
            <a:r>
              <a:rPr lang="en-US" sz="1200" kern="1200" dirty="0" smtClean="0">
                <a:solidFill>
                  <a:schemeClr val="tx1"/>
                </a:solidFill>
                <a:latin typeface="+mn-lt"/>
                <a:ea typeface="ＭＳ Ｐゴシック" pitchFamily="-110" charset="-128"/>
                <a:cs typeface="ＭＳ Ｐゴシック" pitchFamily="-110" charset="-128"/>
              </a:rPr>
              <a:t>Declines in populations of black grouse in Europe led to loss of genetic diversity.</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b="0" baseline="0" dirty="0" smtClean="0">
                <a:ea typeface="ＭＳ Ｐゴシック"/>
                <a:cs typeface="ＭＳ Ｐゴシック"/>
              </a:rPr>
              <a:t>This will be one of the subjects of Section 9.2.</a:t>
            </a:r>
            <a:endParaRPr lang="en-US" b="1"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9.10  </a:t>
            </a:r>
            <a:r>
              <a:rPr lang="en-US" sz="1200" kern="1200" dirty="0" smtClean="0">
                <a:solidFill>
                  <a:schemeClr val="tx1"/>
                </a:solidFill>
                <a:latin typeface="+mn-lt"/>
                <a:ea typeface="ＭＳ Ｐゴシック" pitchFamily="-110" charset="-128"/>
                <a:cs typeface="ＭＳ Ｐゴシック" pitchFamily="-110" charset="-128"/>
              </a:rPr>
              <a:t>Change over time in number of displaying black grouse cocks and the number of occupied breeding areas in the Netherlands from 1940 to 2007.</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b="0" baseline="0" dirty="0" smtClean="0">
                <a:ea typeface="ＭＳ Ｐゴシック"/>
                <a:cs typeface="ＭＳ Ｐゴシック"/>
              </a:rPr>
              <a:t>A </a:t>
            </a:r>
            <a:r>
              <a:rPr lang="en-US" sz="1200" kern="1200" dirty="0" smtClean="0">
                <a:solidFill>
                  <a:schemeClr val="tx1"/>
                </a:solidFill>
                <a:effectLst/>
                <a:latin typeface="+mn-lt"/>
                <a:ea typeface="ＭＳ Ｐゴシック" pitchFamily="-110" charset="-128"/>
                <a:cs typeface="ＭＳ Ｐゴシック" pitchFamily="-110" charset="-128"/>
              </a:rPr>
              <a:t>sharp decline in an isolated population of grouse living in the Netherlands is shown.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Only 9 to 32 displaying cocks (males) were sighted from mid-1980’s to the mid-2000’s.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Dutch population is &gt;200 kilometers away from populations in Belgium and Germany; dispersal range grouse is no more than 30 kilometers for hens (females).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9.11  </a:t>
            </a:r>
            <a:r>
              <a:rPr lang="en-US" sz="1200" kern="1200" dirty="0" smtClean="0">
                <a:solidFill>
                  <a:schemeClr val="tx1"/>
                </a:solidFill>
                <a:latin typeface="+mn-lt"/>
                <a:ea typeface="ＭＳ Ｐゴシック" pitchFamily="-110" charset="-128"/>
                <a:cs typeface="ＭＳ Ｐゴシック" pitchFamily="-110" charset="-128"/>
              </a:rPr>
              <a:t>Estimates of genetic diversity, as measured by heterozygosity and number of alleles, in four black grouse populations.  The museum population estimated values for the Dutch population in the past, and the Norway and Austrian populations were current, but larger populations.  Values are averages (with standard deviation error bars).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b="0" baseline="0" dirty="0" smtClean="0">
                <a:ea typeface="ＭＳ Ｐゴシック"/>
                <a:cs typeface="ＭＳ Ｐゴシック"/>
              </a:rPr>
              <a:t>T</a:t>
            </a:r>
            <a:r>
              <a:rPr lang="en-US" sz="1200" kern="1200" dirty="0" smtClean="0">
                <a:solidFill>
                  <a:schemeClr val="tx1"/>
                </a:solidFill>
                <a:effectLst/>
                <a:latin typeface="+mn-lt"/>
                <a:ea typeface="ＭＳ Ｐゴシック" pitchFamily="-110" charset="-128"/>
                <a:cs typeface="ＭＳ Ｐゴシック" pitchFamily="-110" charset="-128"/>
              </a:rPr>
              <a:t>issue samples from museum specimens in the Netherlands, and collected feathers and eggshells from living birds in the Dutch population and several other populations were examined.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Norway and Austria populations were much larger than the Netherlands population, and were not isolated by distance.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Molecular techniques were</a:t>
            </a:r>
            <a:r>
              <a:rPr lang="en-US" sz="1200" kern="1200" baseline="0" dirty="0" smtClean="0">
                <a:solidFill>
                  <a:schemeClr val="tx1"/>
                </a:solidFill>
                <a:effectLst/>
                <a:latin typeface="+mn-lt"/>
                <a:ea typeface="ＭＳ Ｐゴシック" pitchFamily="-110" charset="-128"/>
                <a:cs typeface="ＭＳ Ｐゴシック" pitchFamily="-110" charset="-128"/>
              </a:rPr>
              <a:t> used </a:t>
            </a:r>
            <a:r>
              <a:rPr lang="en-US" sz="1200" kern="1200" dirty="0" smtClean="0">
                <a:solidFill>
                  <a:schemeClr val="tx1"/>
                </a:solidFill>
                <a:effectLst/>
                <a:latin typeface="+mn-lt"/>
                <a:ea typeface="ＭＳ Ｐゴシック" pitchFamily="-110" charset="-128"/>
                <a:cs typeface="ＭＳ Ｐゴシック" pitchFamily="-110" charset="-128"/>
              </a:rPr>
              <a:t>to extract DNA and determine the genotypes and number of alleles for multiple genes.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Mean number of alleles and the </a:t>
            </a:r>
            <a:r>
              <a:rPr lang="en-US" sz="1200" kern="1200" dirty="0" err="1" smtClean="0">
                <a:solidFill>
                  <a:schemeClr val="tx1"/>
                </a:solidFill>
                <a:effectLst/>
                <a:latin typeface="+mn-lt"/>
                <a:ea typeface="ＭＳ Ｐゴシック" pitchFamily="-110" charset="-128"/>
                <a:cs typeface="ＭＳ Ｐゴシック" pitchFamily="-110" charset="-128"/>
              </a:rPr>
              <a:t>heterozygosity</a:t>
            </a:r>
            <a:r>
              <a:rPr lang="en-US" sz="1200" kern="1200" dirty="0" smtClean="0">
                <a:solidFill>
                  <a:schemeClr val="tx1"/>
                </a:solidFill>
                <a:effectLst/>
                <a:latin typeface="+mn-lt"/>
                <a:ea typeface="ＭＳ Ｐゴシック" pitchFamily="-110" charset="-128"/>
                <a:cs typeface="ＭＳ Ｐゴシック" pitchFamily="-110" charset="-128"/>
              </a:rPr>
              <a:t> of each population were</a:t>
            </a:r>
            <a:r>
              <a:rPr lang="en-US" sz="1200" kern="1200" baseline="0" dirty="0" smtClean="0">
                <a:solidFill>
                  <a:schemeClr val="tx1"/>
                </a:solidFill>
                <a:effectLst/>
                <a:latin typeface="+mn-lt"/>
                <a:ea typeface="ＭＳ Ｐゴシック" pitchFamily="-110" charset="-128"/>
                <a:cs typeface="ＭＳ Ｐゴシック" pitchFamily="-110" charset="-128"/>
              </a:rPr>
              <a:t> calculated</a:t>
            </a:r>
            <a:r>
              <a:rPr lang="en-US" sz="1200" kern="1200" dirty="0" smtClean="0">
                <a:solidFill>
                  <a:schemeClr val="tx1"/>
                </a:solidFill>
                <a:effectLst/>
                <a:latin typeface="+mn-lt"/>
                <a:ea typeface="ＭＳ Ｐゴシック" pitchFamily="-110" charset="-128"/>
                <a:cs typeface="ＭＳ Ｐゴシック" pitchFamily="-110" charset="-128"/>
              </a:rPr>
              <a:t>.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Sudden decrease in population size of black grouse in the Netherlands led to lower </a:t>
            </a:r>
            <a:r>
              <a:rPr lang="en-US" sz="1200" kern="1200" dirty="0" err="1" smtClean="0">
                <a:solidFill>
                  <a:schemeClr val="tx1"/>
                </a:solidFill>
                <a:effectLst/>
                <a:latin typeface="+mn-lt"/>
                <a:ea typeface="ＭＳ Ｐゴシック" pitchFamily="-110" charset="-128"/>
                <a:cs typeface="ＭＳ Ｐゴシック" pitchFamily="-110" charset="-128"/>
              </a:rPr>
              <a:t>heterozygosity</a:t>
            </a:r>
            <a:r>
              <a:rPr lang="en-US" sz="1200" kern="1200" dirty="0" smtClean="0">
                <a:solidFill>
                  <a:schemeClr val="tx1"/>
                </a:solidFill>
                <a:effectLst/>
                <a:latin typeface="+mn-lt"/>
                <a:ea typeface="ＭＳ Ｐゴシック" pitchFamily="-110" charset="-128"/>
                <a:cs typeface="ＭＳ Ｐゴシック" pitchFamily="-110" charset="-128"/>
              </a:rPr>
              <a:t> and numbers of alleles.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This is expected when a population goes through a bottleneck.  </a:t>
            </a:r>
            <a:endParaRPr lang="en-US" sz="1200" b="0" kern="1200" dirty="0" smtClean="0">
              <a:solidFill>
                <a:schemeClr val="tx1"/>
              </a:solidFill>
              <a:effectLst/>
              <a:latin typeface="+mn-lt"/>
              <a:ea typeface="ＭＳ Ｐゴシック" pitchFamily="-110" charset="-128"/>
              <a:cs typeface="ＭＳ Ｐゴシック" pitchFamily="-110" charset="-128"/>
            </a:endParaRPr>
          </a:p>
          <a:p>
            <a:pPr marL="171450" indent="-171450">
              <a:buFont typeface="Arial" pitchFamily="34" charset="0"/>
              <a:buChar char="•"/>
            </a:pPr>
            <a:r>
              <a:rPr lang="en-US" sz="1200" b="0" kern="1200" dirty="0" smtClean="0">
                <a:solidFill>
                  <a:schemeClr val="tx1"/>
                </a:solidFill>
                <a:effectLst/>
                <a:latin typeface="+mn-lt"/>
                <a:ea typeface="ＭＳ Ｐゴシック" pitchFamily="-110" charset="-128"/>
                <a:cs typeface="ＭＳ Ｐゴシック" pitchFamily="-110" charset="-128"/>
              </a:rPr>
              <a:t>Low population size led to inbreeding as choice of mates is limited to related individuals in a small </a:t>
            </a:r>
            <a:r>
              <a:rPr lang="en-US" sz="1200" kern="1200" dirty="0" smtClean="0">
                <a:solidFill>
                  <a:schemeClr val="tx1"/>
                </a:solidFill>
                <a:effectLst/>
                <a:latin typeface="+mn-lt"/>
                <a:ea typeface="ＭＳ Ｐゴシック" pitchFamily="-110" charset="-128"/>
                <a:cs typeface="ＭＳ Ｐゴシック" pitchFamily="-110" charset="-128"/>
              </a:rPr>
              <a:t>isolated population.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Comparing one population at two different times was critical in determining how the genetic structure of the population changed as the population structure (size and distribution) changed.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Ancestral population similar to the larger populations in Norway and Austria.  </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9.2  </a:t>
            </a:r>
            <a:r>
              <a:rPr lang="en-US" sz="1200" kern="1200" dirty="0" smtClean="0">
                <a:solidFill>
                  <a:schemeClr val="tx1"/>
                </a:solidFill>
                <a:latin typeface="+mn-lt"/>
                <a:ea typeface="ＭＳ Ｐゴシック" pitchFamily="-110" charset="-128"/>
                <a:cs typeface="ＭＳ Ｐゴシック" pitchFamily="-110" charset="-128"/>
              </a:rPr>
              <a:t>Distribution of genetic types in a fungus inhabiting a rotting log whose location is indicated by the red square in Figure 9.1. Groups of genetically similar individuals are circled.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b="0" baseline="0" dirty="0" smtClean="0">
                <a:ea typeface="ＭＳ Ｐゴシック"/>
                <a:cs typeface="ＭＳ Ｐゴシック"/>
              </a:rPr>
              <a:t>G</a:t>
            </a:r>
            <a:r>
              <a:rPr lang="en-US" sz="1200" kern="1200" dirty="0" smtClean="0">
                <a:solidFill>
                  <a:schemeClr val="tx1"/>
                </a:solidFill>
                <a:effectLst/>
                <a:latin typeface="+mn-lt"/>
                <a:ea typeface="ＭＳ Ｐゴシック" pitchFamily="-110" charset="-128"/>
                <a:cs typeface="ＭＳ Ｐゴシック" pitchFamily="-110" charset="-128"/>
              </a:rPr>
              <a:t>enetic similarity of individual fungi and their distribution relative to related individuals was determined.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latin typeface="Times New Roman" pitchFamily="18" charset="0"/>
                <a:cs typeface="Times New Roman" pitchFamily="18" charset="0"/>
              </a:rPr>
              <a:t>Groups of genetically similar individuals are circled.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Movement and genetic relatedness of individuals within populations determine population structure and evolution.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Related oyster fungi more likely to be found near each other, usually on the same log.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Unrelated individuals also can inhabit the same log.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On a single log there are often multiple individual fungi of the same genotype, indicating localized dispersal.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Fungi also occupy logs nowhere near other logs, indicating ability to disperse beyond one log. A small percentage of spores</a:t>
            </a:r>
            <a:r>
              <a:rPr lang="en-US" sz="1200" kern="1200" baseline="0" dirty="0" smtClean="0">
                <a:solidFill>
                  <a:schemeClr val="tx1"/>
                </a:solidFill>
                <a:effectLst/>
                <a:latin typeface="+mn-lt"/>
                <a:ea typeface="ＭＳ Ｐゴシック" pitchFamily="-110" charset="-128"/>
                <a:cs typeface="ＭＳ Ｐゴシック" pitchFamily="-110" charset="-128"/>
              </a:rPr>
              <a:t> are </a:t>
            </a:r>
            <a:r>
              <a:rPr lang="en-US" sz="1200" kern="1200" dirty="0" smtClean="0">
                <a:solidFill>
                  <a:schemeClr val="tx1"/>
                </a:solidFill>
                <a:effectLst/>
                <a:latin typeface="+mn-lt"/>
                <a:ea typeface="ＭＳ Ｐゴシック" pitchFamily="-110" charset="-128"/>
                <a:cs typeface="ＭＳ Ｐゴシック" pitchFamily="-110" charset="-128"/>
              </a:rPr>
              <a:t>carried long distance by wind, water, or animals.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pitchFamily="-110" charset="-128"/>
                <a:cs typeface="ＭＳ Ｐゴシック" pitchFamily="-110" charset="-128"/>
              </a:rPr>
              <a:t>Table 9.1.</a:t>
            </a:r>
            <a:r>
              <a:rPr lang="en-US" sz="1200" kern="1200" dirty="0" smtClean="0">
                <a:solidFill>
                  <a:schemeClr val="tx1"/>
                </a:solidFill>
                <a:latin typeface="+mn-lt"/>
                <a:ea typeface="ＭＳ Ｐゴシック" pitchFamily="-110" charset="-128"/>
                <a:cs typeface="ＭＳ Ｐゴシック" pitchFamily="-110" charset="-128"/>
              </a:rPr>
              <a:t>  Estimates of genetic distance among four populations of black grouse in Europe.  Numbers in parentheses are the 95% confidence intervals for the estimates.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b="0" baseline="0" dirty="0" smtClean="0">
                <a:ea typeface="ＭＳ Ｐゴシック"/>
                <a:cs typeface="ＭＳ Ｐゴシック"/>
              </a:rPr>
              <a:t>T</a:t>
            </a:r>
            <a:r>
              <a:rPr lang="en-US" sz="1200" kern="1200" dirty="0" smtClean="0">
                <a:solidFill>
                  <a:schemeClr val="tx1"/>
                </a:solidFill>
                <a:effectLst/>
                <a:latin typeface="+mn-lt"/>
                <a:ea typeface="ＭＳ Ｐゴシック" pitchFamily="-110" charset="-128"/>
                <a:cs typeface="ＭＳ Ｐゴシック" pitchFamily="-110" charset="-128"/>
              </a:rPr>
              <a:t>issue samples from museum specimens in the Netherlands, and collected feathers and eggshells from living birds in the Dutch population and several other populations were examined.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Norway and Austria populations were much larger than the Netherlands population, and were not isolated by distance.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Genetic distance among populations was calculated.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Comparing one population at two different times was critical in determining how the genetic structure of the population changed as the population structure (size and distribution) changed.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Ancestral population similar to the larger populations in Norway and Austria.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Each was genetically less similar to the present Dutch population, suggesting the Norwegian and Austrian populations have not changed genetically in the last 50 to 60 years, but that the Dutch population has.  </a:t>
            </a: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r>
              <a:rPr lang="en-US" sz="1200" dirty="0" smtClean="0">
                <a:latin typeface="Times New Roman" pitchFamily="18" charset="0"/>
                <a:cs typeface="Times New Roman" pitchFamily="18" charset="0"/>
              </a:rPr>
              <a:t>Variation in the human species is apparent.  </a:t>
            </a:r>
          </a:p>
          <a:p>
            <a:pPr marL="342900" indent="-342900">
              <a:buFont typeface="Arial" pitchFamily="34" charset="0"/>
              <a:buChar char="•"/>
            </a:pPr>
            <a:r>
              <a:rPr lang="en-US" sz="1200" dirty="0" smtClean="0">
                <a:latin typeface="Times New Roman" pitchFamily="18" charset="0"/>
                <a:cs typeface="Times New Roman" pitchFamily="18" charset="0"/>
              </a:rPr>
              <a:t>Distinctly variable humans live side by side, in the same country, city, or neighborhood.  </a:t>
            </a:r>
          </a:p>
          <a:p>
            <a:pPr marL="342900" indent="-342900">
              <a:buFont typeface="Arial" pitchFamily="34" charset="0"/>
              <a:buChar char="•"/>
            </a:pPr>
            <a:r>
              <a:rPr lang="en-US" sz="1200" dirty="0" smtClean="0">
                <a:latin typeface="Times New Roman" pitchFamily="18" charset="0"/>
                <a:cs typeface="Times New Roman" pitchFamily="18" charset="0"/>
              </a:rPr>
              <a:t>Superficial, physical differences between groups are often at the heart of prejudices.</a:t>
            </a:r>
          </a:p>
          <a:p>
            <a:pPr marL="342900" indent="-342900">
              <a:buFont typeface="Arial" pitchFamily="34" charset="0"/>
              <a:buChar char="•"/>
            </a:pPr>
            <a:r>
              <a:rPr lang="en-US" sz="1200" dirty="0" smtClean="0">
                <a:latin typeface="Times New Roman" pitchFamily="18" charset="0"/>
                <a:cs typeface="Times New Roman" pitchFamily="18" charset="0"/>
              </a:rPr>
              <a:t>Prejudice and a sense of superiority may lead to view certain traits as genetically controlled, and that some traits are less desirable and some more beneficial than others.</a:t>
            </a: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34</a:t>
            </a:fld>
            <a:endParaRPr lang="en-US"/>
          </a:p>
        </p:txBody>
      </p:sp>
    </p:spTree>
    <p:extLst>
      <p:ext uri="{BB962C8B-B14F-4D97-AF65-F5344CB8AC3E}">
        <p14:creationId xmlns:p14="http://schemas.microsoft.com/office/powerpoint/2010/main" val="3117551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Talking Points:  </a:t>
            </a:r>
            <a:r>
              <a:rPr lang="en-US" sz="1200" kern="1200" dirty="0" smtClean="0">
                <a:solidFill>
                  <a:schemeClr val="tx1"/>
                </a:solidFill>
                <a:effectLst/>
                <a:latin typeface="+mn-lt"/>
                <a:ea typeface="ＭＳ Ｐゴシック" pitchFamily="-110" charset="-128"/>
                <a:cs typeface="ＭＳ Ｐゴシック" pitchFamily="-110" charset="-128"/>
              </a:rPr>
              <a:t>Degeneracy theory was based on a flawed understanding of genes and heredity and on Lamarckian evolution.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Lamarck proposed that the environment could cause heritable changes in organisms – a change in an organism during its lifetime could be passed on to its offspring. This idea is incorrect.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Degeneracy theory predicted that degenerate behavior could be removed within three generations by moving the family to a “good” social environment.</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Low IQs were associated with abnormal behavior, poverty, and crime.  There was a fear that “feebleminded” people might appear normal and possibly reproduce with intelligent people, mixing bad genes with good genes.  There was also widespread acceptance that genes alone explained all these attributes and behaviors and that the traits were recessive.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One misconception was that people with low IQs were more likely to exhibit abnormal behavior and be criminals.  This was degeneracy theory in action.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Another was that prevention of homozygous recessive individuals from breeding would rapidly reduce occurrence of recessive traits.  Population genetics and the Hardy-Weinberg equilibrium revealed this was not so because of heterozygous carriers.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A misconception of early eugenics was that complex behavioral traits were thought to be determined by a single gene. However, complex, continuous traits are very rarely, if ever, controlled by a single gene, and although complex traits may have a genetic component, there is a substantial environmental component.</a:t>
            </a: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35</a:t>
            </a:fld>
            <a:endParaRPr lang="en-US"/>
          </a:p>
        </p:txBody>
      </p:sp>
    </p:spTree>
    <p:extLst>
      <p:ext uri="{BB962C8B-B14F-4D97-AF65-F5344CB8AC3E}">
        <p14:creationId xmlns:p14="http://schemas.microsoft.com/office/powerpoint/2010/main" val="283020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9.12  </a:t>
            </a:r>
            <a:r>
              <a:rPr lang="en-US" sz="1200" kern="1200" dirty="0" smtClean="0">
                <a:solidFill>
                  <a:schemeClr val="tx1"/>
                </a:solidFill>
                <a:latin typeface="+mn-lt"/>
                <a:ea typeface="ＭＳ Ｐゴシック" pitchFamily="-110" charset="-128"/>
                <a:cs typeface="ＭＳ Ｐゴシック" pitchFamily="-110" charset="-128"/>
              </a:rPr>
              <a:t>Skull of </a:t>
            </a:r>
            <a:r>
              <a:rPr lang="en-US" sz="1200" i="1" kern="1200" dirty="0" err="1" smtClean="0">
                <a:solidFill>
                  <a:schemeClr val="tx1"/>
                </a:solidFill>
                <a:latin typeface="+mn-lt"/>
                <a:ea typeface="ＭＳ Ｐゴシック" pitchFamily="-110" charset="-128"/>
                <a:cs typeface="ＭＳ Ｐゴシック" pitchFamily="-110" charset="-128"/>
              </a:rPr>
              <a:t>Sahelanthropus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tchadensis</a:t>
            </a:r>
            <a:r>
              <a:rPr lang="en-US" sz="1200" kern="1200" dirty="0" smtClean="0">
                <a:solidFill>
                  <a:schemeClr val="tx1"/>
                </a:solidFill>
                <a:latin typeface="+mn-lt"/>
                <a:ea typeface="ＭＳ Ｐゴシック" pitchFamily="-110" charset="-128"/>
                <a:cs typeface="ＭＳ Ｐゴシック" pitchFamily="-110" charset="-128"/>
              </a:rPr>
              <a:t> discovered in Chad.  a. View from the front; note that skull has been compressed on one side. b. side view. c.  View from above. d. View from below.</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New fossils are discovered all the time, and the evidence is strong that humans evolved in Africa.  The discovery of fossils dated from 6-7 million years ago have extended the human family tree beyond what scientists thought was possible just several decades ago.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In 2001 and 2002 researchers discovered several fossils in Chad, in central Africa; an almost complete skull, along with several other bone fragments. </a:t>
            </a:r>
            <a:endParaRPr lang="en-US" sz="1200" kern="1200" dirty="0" smtClean="0">
              <a:solidFill>
                <a:schemeClr val="tx1"/>
              </a:solidFill>
              <a:latin typeface="+mn-lt"/>
              <a:ea typeface="ＭＳ Ｐゴシック" pitchFamily="-110" charset="-128"/>
              <a:cs typeface="ＭＳ Ｐゴシック" pitchFamily="-110" charset="-128"/>
            </a:endParaRP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Large brow ridge, thought to be a male.  </a:t>
            </a:r>
            <a:endParaRPr lang="en-US" sz="1200" b="0" kern="1200" dirty="0" smtClean="0">
              <a:solidFill>
                <a:schemeClr val="tx1"/>
              </a:solidFill>
              <a:effectLst/>
              <a:latin typeface="+mn-lt"/>
              <a:ea typeface="ＭＳ Ｐゴシック" pitchFamily="-110" charset="-128"/>
              <a:cs typeface="ＭＳ Ｐゴシック" pitchFamily="-110" charset="-128"/>
            </a:endParaRPr>
          </a:p>
          <a:p>
            <a:pPr marL="171450" indent="-171450">
              <a:buFont typeface="Arial" pitchFamily="34" charset="0"/>
              <a:buChar char="•"/>
            </a:pPr>
            <a:r>
              <a:rPr lang="en-US" sz="1200" b="0" kern="1200" dirty="0" smtClean="0">
                <a:solidFill>
                  <a:schemeClr val="tx1"/>
                </a:solidFill>
                <a:effectLst/>
                <a:latin typeface="+mn-lt"/>
                <a:ea typeface="ＭＳ Ｐゴシック" pitchFamily="-110" charset="-128"/>
                <a:cs typeface="ＭＳ Ｐゴシック" pitchFamily="-110" charset="-128"/>
              </a:rPr>
              <a:t>The middle of the face is short and does not jut forward as much as it does in chimpanzees or other ancient hominids.</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9.13  </a:t>
            </a:r>
            <a:r>
              <a:rPr lang="en-US" sz="1200" kern="1200" dirty="0" smtClean="0">
                <a:solidFill>
                  <a:schemeClr val="tx1"/>
                </a:solidFill>
                <a:latin typeface="+mn-lt"/>
                <a:ea typeface="ＭＳ Ｐゴシック" pitchFamily="-110" charset="-128"/>
                <a:cs typeface="ＭＳ Ｐゴシック" pitchFamily="-110" charset="-128"/>
              </a:rPr>
              <a:t>Skulls of several hominids and chimpanzees.   a. </a:t>
            </a:r>
            <a:r>
              <a:rPr lang="en-US" sz="1200" i="1" kern="1200" dirty="0" err="1" smtClean="0">
                <a:solidFill>
                  <a:schemeClr val="tx1"/>
                </a:solidFill>
                <a:latin typeface="+mn-lt"/>
                <a:ea typeface="ＭＳ Ｐゴシック" pitchFamily="-110" charset="-128"/>
                <a:cs typeface="ＭＳ Ｐゴシック" pitchFamily="-110" charset="-128"/>
              </a:rPr>
              <a:t>Sahelanthropus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tchadensis</a:t>
            </a:r>
            <a:r>
              <a:rPr lang="en-US" sz="1200" kern="1200" dirty="0" smtClean="0">
                <a:solidFill>
                  <a:schemeClr val="tx1"/>
                </a:solidFill>
                <a:latin typeface="+mn-lt"/>
                <a:ea typeface="ＭＳ Ｐゴシック" pitchFamily="-110" charset="-128"/>
                <a:cs typeface="ＭＳ Ｐゴシック" pitchFamily="-110" charset="-128"/>
              </a:rPr>
              <a:t> discovered in Chad.  b. </a:t>
            </a:r>
            <a:r>
              <a:rPr lang="en-US" sz="1200" i="1" kern="1200" dirty="0" smtClean="0">
                <a:solidFill>
                  <a:schemeClr val="tx1"/>
                </a:solidFill>
                <a:latin typeface="+mn-lt"/>
                <a:ea typeface="ＭＳ Ｐゴシック" pitchFamily="-110" charset="-128"/>
                <a:cs typeface="ＭＳ Ｐゴシック" pitchFamily="-110" charset="-128"/>
              </a:rPr>
              <a:t>Australopithecus </a:t>
            </a:r>
            <a:r>
              <a:rPr lang="en-US" sz="1200" i="1" kern="1200" dirty="0" err="1" smtClean="0">
                <a:solidFill>
                  <a:schemeClr val="tx1"/>
                </a:solidFill>
                <a:latin typeface="+mn-lt"/>
                <a:ea typeface="ＭＳ Ｐゴシック" pitchFamily="-110" charset="-128"/>
                <a:cs typeface="ＭＳ Ｐゴシック" pitchFamily="-110" charset="-128"/>
              </a:rPr>
              <a:t>africanus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kern="1200" dirty="0" smtClean="0">
                <a:solidFill>
                  <a:schemeClr val="tx1"/>
                </a:solidFill>
                <a:latin typeface="+mn-lt"/>
                <a:ea typeface="ＭＳ Ｐゴシック" pitchFamily="-110" charset="-128"/>
                <a:cs typeface="ＭＳ Ｐゴシック" pitchFamily="-110" charset="-128"/>
              </a:rPr>
              <a:t>c.  </a:t>
            </a:r>
            <a:r>
              <a:rPr lang="en-US" sz="1200" i="1" kern="1200" dirty="0" smtClean="0">
                <a:solidFill>
                  <a:schemeClr val="tx1"/>
                </a:solidFill>
                <a:latin typeface="+mn-lt"/>
                <a:ea typeface="ＭＳ Ｐゴシック" pitchFamily="-110" charset="-128"/>
                <a:cs typeface="ＭＳ Ｐゴシック" pitchFamily="-110" charset="-128"/>
              </a:rPr>
              <a:t>Homo sapiens</a:t>
            </a:r>
            <a:r>
              <a:rPr lang="en-US" sz="1200" kern="1200" dirty="0" smtClean="0">
                <a:solidFill>
                  <a:schemeClr val="tx1"/>
                </a:solidFill>
                <a:latin typeface="+mn-lt"/>
                <a:ea typeface="ＭＳ Ｐゴシック" pitchFamily="-110" charset="-128"/>
                <a:cs typeface="ＭＳ Ｐゴシック" pitchFamily="-110" charset="-128"/>
              </a:rPr>
              <a:t>, human. d. Two skulls of chimpanzees, </a:t>
            </a:r>
            <a:r>
              <a:rPr lang="en-US" sz="1200" i="1" kern="1200" dirty="0" smtClean="0">
                <a:solidFill>
                  <a:schemeClr val="tx1"/>
                </a:solidFill>
                <a:latin typeface="+mn-lt"/>
                <a:ea typeface="ＭＳ Ｐゴシック" pitchFamily="-110" charset="-128"/>
                <a:cs typeface="ＭＳ Ｐゴシック" pitchFamily="-110" charset="-128"/>
              </a:rPr>
              <a:t>Pan troglodytes</a:t>
            </a:r>
            <a:r>
              <a:rPr lang="en-US" sz="1200" kern="1200" dirty="0" smtClean="0">
                <a:solidFill>
                  <a:schemeClr val="tx1"/>
                </a:solidFill>
                <a:latin typeface="+mn-lt"/>
                <a:ea typeface="ＭＳ Ｐゴシック" pitchFamily="-110" charset="-128"/>
                <a:cs typeface="ＭＳ Ｐゴシック" pitchFamily="-110"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The middle of the f</a:t>
            </a:r>
            <a:r>
              <a:rPr lang="en-US" sz="1200" b="0" kern="1200" dirty="0" smtClean="0">
                <a:solidFill>
                  <a:schemeClr val="tx1"/>
                </a:solidFill>
                <a:effectLst/>
                <a:latin typeface="+mn-lt"/>
                <a:ea typeface="ＭＳ Ｐゴシック" pitchFamily="-110" charset="-128"/>
                <a:cs typeface="ＭＳ Ｐゴシック" pitchFamily="-110" charset="-128"/>
              </a:rPr>
              <a:t>ace of the Chad fossil is rather short and does not jut forward as much as it does in chimpanzees or other ancient hominids.</a:t>
            </a:r>
            <a:r>
              <a:rPr lang="en-US" sz="1200" kern="1200" dirty="0" smtClean="0">
                <a:solidFill>
                  <a:schemeClr val="tx1"/>
                </a:solidFill>
                <a:effectLst/>
                <a:latin typeface="+mn-lt"/>
                <a:ea typeface="ＭＳ Ｐゴシック" pitchFamily="-110" charset="-128"/>
                <a:cs typeface="ＭＳ Ｐゴシック" pitchFamily="-110"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ＭＳ Ｐゴシック"/>
                <a:cs typeface="ＭＳ Ｐゴシック"/>
              </a:rPr>
              <a:t>Australopithecus </a:t>
            </a:r>
            <a:r>
              <a:rPr lang="en-US" sz="1200" i="1" kern="1200" dirty="0" err="1" smtClean="0">
                <a:solidFill>
                  <a:schemeClr val="tx1"/>
                </a:solidFill>
                <a:effectLst/>
                <a:latin typeface="+mn-lt"/>
                <a:ea typeface="ＭＳ Ｐゴシック"/>
                <a:cs typeface="ＭＳ Ｐゴシック"/>
              </a:rPr>
              <a:t>africanus</a:t>
            </a:r>
            <a:r>
              <a:rPr lang="en-US" sz="1200" kern="1200" baseline="0" dirty="0" smtClean="0">
                <a:solidFill>
                  <a:schemeClr val="tx1"/>
                </a:solidFill>
                <a:effectLst/>
                <a:latin typeface="+mn-lt"/>
                <a:ea typeface="ＭＳ Ｐゴシック"/>
                <a:cs typeface="ＭＳ Ｐゴシック"/>
              </a:rPr>
              <a:t> </a:t>
            </a:r>
            <a:r>
              <a:rPr lang="en-US" sz="1200" kern="1200" dirty="0" smtClean="0">
                <a:solidFill>
                  <a:schemeClr val="tx1"/>
                </a:solidFill>
                <a:effectLst/>
                <a:latin typeface="+mn-lt"/>
                <a:ea typeface="ＭＳ Ｐゴシック"/>
                <a:cs typeface="ＭＳ Ｐゴシック"/>
              </a:rPr>
              <a:t>is estimated to be between 2 and 3 million years old.</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Table 9.2. </a:t>
            </a:r>
            <a:r>
              <a:rPr lang="en-US" sz="1200" kern="1200" dirty="0" smtClean="0">
                <a:solidFill>
                  <a:schemeClr val="tx1"/>
                </a:solidFill>
                <a:effectLst/>
                <a:latin typeface="+mn-lt"/>
                <a:ea typeface="ＭＳ Ｐゴシック" pitchFamily="-110" charset="-128"/>
                <a:cs typeface="ＭＳ Ｐゴシック" pitchFamily="-110" charset="-128"/>
              </a:rPr>
              <a:t> Skull measurements for unknown hominid fossil and several known species.  If the range from multiple specimens is known, that is shown.  Empty cells represent missing data.  The upper lip length is the distance from the base of the nasal cavity to the base of the upper teeth.  Canines are teeth.  </a:t>
            </a:r>
            <a:r>
              <a:rPr lang="en-US" sz="1200" i="1" kern="1200" dirty="0" smtClean="0">
                <a:solidFill>
                  <a:schemeClr val="tx1"/>
                </a:solidFill>
                <a:effectLst/>
                <a:latin typeface="+mn-lt"/>
                <a:ea typeface="ＭＳ Ｐゴシック" pitchFamily="-110" charset="-128"/>
                <a:cs typeface="ＭＳ Ｐゴシック" pitchFamily="-110" charset="-128"/>
              </a:rPr>
              <a:t>A.</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i="1" kern="1200" dirty="0" smtClean="0">
                <a:solidFill>
                  <a:schemeClr val="tx1"/>
                </a:solidFill>
                <a:effectLst/>
                <a:latin typeface="+mn-lt"/>
                <a:ea typeface="ＭＳ Ｐゴシック" pitchFamily="-110" charset="-128"/>
                <a:cs typeface="ＭＳ Ｐゴシック" pitchFamily="-110" charset="-128"/>
              </a:rPr>
              <a:t>Australopithecus</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i="1" kern="1200" dirty="0" smtClean="0">
                <a:solidFill>
                  <a:schemeClr val="tx1"/>
                </a:solidFill>
                <a:effectLst/>
                <a:latin typeface="+mn-lt"/>
                <a:ea typeface="ＭＳ Ｐゴシック" pitchFamily="-110" charset="-128"/>
                <a:cs typeface="ＭＳ Ｐゴシック" pitchFamily="-110" charset="-128"/>
              </a:rPr>
              <a:t>P.</a:t>
            </a:r>
            <a:r>
              <a:rPr lang="en-US" sz="1200" kern="1200" dirty="0" smtClean="0">
                <a:solidFill>
                  <a:schemeClr val="tx1"/>
                </a:solidFill>
                <a:effectLst/>
                <a:latin typeface="+mn-lt"/>
                <a:ea typeface="ＭＳ Ｐゴシック" pitchFamily="-110" charset="-128"/>
                <a:cs typeface="ＭＳ Ｐゴシック" pitchFamily="-110" charset="-128"/>
              </a:rPr>
              <a:t> = </a:t>
            </a:r>
            <a:r>
              <a:rPr lang="en-US" sz="1200" i="1" kern="1200" dirty="0" smtClean="0">
                <a:solidFill>
                  <a:schemeClr val="tx1"/>
                </a:solidFill>
                <a:effectLst/>
                <a:latin typeface="+mn-lt"/>
                <a:ea typeface="ＭＳ Ｐゴシック" pitchFamily="-110" charset="-128"/>
                <a:cs typeface="ＭＳ Ｐゴシック" pitchFamily="-110" charset="-128"/>
              </a:rPr>
              <a:t>Paranthropus</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i="1" kern="1200" dirty="0" smtClean="0">
                <a:solidFill>
                  <a:schemeClr val="tx1"/>
                </a:solidFill>
                <a:effectLst/>
                <a:latin typeface="+mn-lt"/>
                <a:ea typeface="ＭＳ Ｐゴシック" pitchFamily="-110" charset="-128"/>
                <a:cs typeface="ＭＳ Ｐゴシック" pitchFamily="-110" charset="-128"/>
              </a:rPr>
              <a:t>Pan troglodytes</a:t>
            </a:r>
            <a:r>
              <a:rPr lang="en-US" sz="1200" kern="1200" dirty="0" smtClean="0">
                <a:solidFill>
                  <a:schemeClr val="tx1"/>
                </a:solidFill>
                <a:effectLst/>
                <a:latin typeface="+mn-lt"/>
                <a:ea typeface="ＭＳ Ｐゴシック" pitchFamily="-110" charset="-128"/>
                <a:cs typeface="ＭＳ Ｐゴシック" pitchFamily="-110" charset="-128"/>
              </a:rPr>
              <a:t> is the chimpanzee.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10" charset="-128"/>
                <a:cs typeface="ＭＳ Ｐゴシック" pitchFamily="-110" charset="-128"/>
              </a:rPr>
              <a:t>*estimates based on reconstruction of the compressed skull.  #canines of </a:t>
            </a:r>
            <a:r>
              <a:rPr lang="en-US" sz="1200" i="1" kern="1200" dirty="0" smtClean="0">
                <a:solidFill>
                  <a:schemeClr val="tx1"/>
                </a:solidFill>
                <a:effectLst/>
                <a:latin typeface="+mn-lt"/>
                <a:ea typeface="ＭＳ Ｐゴシック" pitchFamily="-110" charset="-128"/>
                <a:cs typeface="ＭＳ Ｐゴシック" pitchFamily="-110" charset="-128"/>
              </a:rPr>
              <a:t>Paranthropus</a:t>
            </a:r>
            <a:r>
              <a:rPr lang="en-US" sz="1200" kern="1200" dirty="0" smtClean="0">
                <a:solidFill>
                  <a:schemeClr val="tx1"/>
                </a:solidFill>
                <a:effectLst/>
                <a:latin typeface="+mn-lt"/>
                <a:ea typeface="ＭＳ Ｐゴシック" pitchFamily="-110" charset="-128"/>
                <a:cs typeface="ＭＳ Ｐゴシック" pitchFamily="-110" charset="-128"/>
              </a:rPr>
              <a:t> described as “relatively small compared to </a:t>
            </a:r>
            <a:r>
              <a:rPr lang="en-US" sz="1200" i="1" kern="1200" dirty="0" smtClean="0">
                <a:solidFill>
                  <a:schemeClr val="tx1"/>
                </a:solidFill>
                <a:effectLst/>
                <a:latin typeface="+mn-lt"/>
                <a:ea typeface="ＭＳ Ｐゴシック" pitchFamily="-110" charset="-128"/>
                <a:cs typeface="ＭＳ Ｐゴシック" pitchFamily="-110" charset="-128"/>
              </a:rPr>
              <a:t>Australopithecus</a:t>
            </a:r>
            <a:r>
              <a:rPr lang="en-US" sz="1200" kern="1200" dirty="0" smtClean="0">
                <a:solidFill>
                  <a:schemeClr val="tx1"/>
                </a:solidFill>
                <a:effectLst/>
                <a:latin typeface="+mn-lt"/>
                <a:ea typeface="ＭＳ Ｐゴシック" pitchFamily="-110" charset="-128"/>
                <a:cs typeface="ＭＳ Ｐゴシック" pitchFamily="-110"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b="0" kern="1200" baseline="0" dirty="0" smtClean="0">
                <a:solidFill>
                  <a:schemeClr val="tx1"/>
                </a:solidFill>
                <a:effectLst/>
                <a:latin typeface="+mn-lt"/>
                <a:ea typeface="ＭＳ Ｐゴシック"/>
                <a:cs typeface="ＭＳ Ｐゴシック"/>
              </a:rPr>
              <a:t>M</a:t>
            </a:r>
            <a:r>
              <a:rPr lang="en-US" sz="1200" kern="1200" dirty="0" smtClean="0">
                <a:solidFill>
                  <a:schemeClr val="tx1"/>
                </a:solidFill>
                <a:effectLst/>
                <a:latin typeface="+mn-lt"/>
                <a:ea typeface="ＭＳ Ｐゴシック" pitchFamily="-110" charset="-128"/>
                <a:cs typeface="ＭＳ Ｐゴシック" pitchFamily="-110" charset="-128"/>
              </a:rPr>
              <a:t>easurements of skull size and other key features are compared among ancient and modern species.  This could help determine whether the Chad fossils were from a previously undiscovered species.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The brow ridge was thicker than even a large male gorilla, yet the face did not extend forward as it does with many great apes and human ancestors.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Smallish canines were human-like and unlike great apes (chimpanzees, gorillas, and orangutans).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Small canines are a </a:t>
            </a:r>
            <a:r>
              <a:rPr lang="en-US" sz="1200" b="1" kern="1200" dirty="0" smtClean="0">
                <a:solidFill>
                  <a:schemeClr val="tx1"/>
                </a:solidFill>
                <a:effectLst/>
                <a:latin typeface="+mn-lt"/>
                <a:ea typeface="ＭＳ Ｐゴシック" pitchFamily="-110" charset="-128"/>
                <a:cs typeface="ＭＳ Ｐゴシック" pitchFamily="-110" charset="-128"/>
              </a:rPr>
              <a:t>derived</a:t>
            </a:r>
            <a:r>
              <a:rPr lang="en-US" sz="1200" kern="1200" dirty="0" smtClean="0">
                <a:solidFill>
                  <a:schemeClr val="tx1"/>
                </a:solidFill>
                <a:effectLst/>
                <a:latin typeface="+mn-lt"/>
                <a:ea typeface="ＭＳ Ｐゴシック" pitchFamily="-110" charset="-128"/>
                <a:cs typeface="ＭＳ Ｐゴシック" pitchFamily="-110" charset="-128"/>
              </a:rPr>
              <a:t> phenotype of early human ancestors and the possession of these traits suggests that the Chad fossil is an early hominid species in the human family tree.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But small brain size, a primitive trait, suggests a more ape-like species.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Mixture of both primitive and derived traits led researchers to conclude that </a:t>
            </a:r>
            <a:r>
              <a:rPr lang="en-US" sz="1200" i="1" kern="1200" dirty="0" smtClean="0">
                <a:solidFill>
                  <a:schemeClr val="tx1"/>
                </a:solidFill>
                <a:effectLst/>
                <a:latin typeface="+mn-lt"/>
                <a:ea typeface="ＭＳ Ｐゴシック" pitchFamily="-110" charset="-128"/>
                <a:cs typeface="ＭＳ Ｐゴシック" pitchFamily="-110" charset="-128"/>
              </a:rPr>
              <a:t>S. </a:t>
            </a:r>
            <a:r>
              <a:rPr lang="en-US" sz="1200" i="1" kern="1200" dirty="0" err="1" smtClean="0">
                <a:solidFill>
                  <a:schemeClr val="tx1"/>
                </a:solidFill>
                <a:effectLst/>
                <a:latin typeface="+mn-lt"/>
                <a:ea typeface="ＭＳ Ｐゴシック" pitchFamily="-110" charset="-128"/>
                <a:cs typeface="ＭＳ Ｐゴシック" pitchFamily="-110" charset="-128"/>
              </a:rPr>
              <a:t>tchadensis</a:t>
            </a:r>
            <a:r>
              <a:rPr lang="en-US" sz="1200" kern="1200" dirty="0" smtClean="0">
                <a:solidFill>
                  <a:schemeClr val="tx1"/>
                </a:solidFill>
                <a:effectLst/>
                <a:latin typeface="+mn-lt"/>
                <a:ea typeface="ＭＳ Ｐゴシック" pitchFamily="-110" charset="-128"/>
                <a:cs typeface="ＭＳ Ｐゴシック" pitchFamily="-110" charset="-128"/>
              </a:rPr>
              <a:t> is close to the base of the human family tree, possibly being close to the last common ancestor of hominids and apes. </a:t>
            </a:r>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39</a:t>
            </a:fld>
            <a:endParaRPr lang="en-US"/>
          </a:p>
        </p:txBody>
      </p:sp>
    </p:spTree>
    <p:extLst>
      <p:ext uri="{BB962C8B-B14F-4D97-AF65-F5344CB8AC3E}">
        <p14:creationId xmlns:p14="http://schemas.microsoft.com/office/powerpoint/2010/main" val="395962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9.14  </a:t>
            </a:r>
            <a:r>
              <a:rPr lang="en-US" sz="1200" kern="1200" dirty="0" smtClean="0">
                <a:solidFill>
                  <a:schemeClr val="tx1"/>
                </a:solidFill>
                <a:latin typeface="+mn-lt"/>
                <a:ea typeface="ＭＳ Ｐゴシック" pitchFamily="-110" charset="-128"/>
                <a:cs typeface="ＭＳ Ｐゴシック" pitchFamily="-110" charset="-128"/>
              </a:rPr>
              <a:t>Estimates of brain volume ranges from fossil evidence of a variety of hominid species and three living species.  The fossil from Chad is at the lower left, and extinct hominids are also shown (</a:t>
            </a:r>
            <a:r>
              <a:rPr lang="en-US" sz="1200" i="1" kern="1200" dirty="0" smtClean="0">
                <a:solidFill>
                  <a:schemeClr val="tx1"/>
                </a:solidFill>
                <a:latin typeface="+mn-lt"/>
                <a:ea typeface="ＭＳ Ｐゴシック" pitchFamily="-110" charset="-128"/>
                <a:cs typeface="ＭＳ Ｐゴシック" pitchFamily="-110" charset="-128"/>
              </a:rPr>
              <a:t>Australopithecus </a:t>
            </a:r>
            <a:r>
              <a:rPr lang="en-US" sz="1200" i="1" kern="1200" dirty="0" err="1" smtClean="0">
                <a:solidFill>
                  <a:schemeClr val="tx1"/>
                </a:solidFill>
                <a:latin typeface="+mn-lt"/>
                <a:ea typeface="ＭＳ Ｐゴシック" pitchFamily="-110" charset="-128"/>
                <a:cs typeface="ＭＳ Ｐゴシック" pitchFamily="-110" charset="-128"/>
              </a:rPr>
              <a:t>afarensis</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smtClean="0">
                <a:solidFill>
                  <a:schemeClr val="tx1"/>
                </a:solidFill>
                <a:latin typeface="+mn-lt"/>
                <a:ea typeface="ＭＳ Ｐゴシック" pitchFamily="-110" charset="-128"/>
                <a:cs typeface="ＭＳ Ｐゴシック" pitchFamily="-110" charset="-128"/>
              </a:rPr>
              <a:t>Au. afar.</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smtClean="0">
                <a:solidFill>
                  <a:schemeClr val="tx1"/>
                </a:solidFill>
                <a:latin typeface="+mn-lt"/>
                <a:ea typeface="ＭＳ Ｐゴシック" pitchFamily="-110" charset="-128"/>
                <a:cs typeface="ＭＳ Ｐゴシック" pitchFamily="-110" charset="-128"/>
              </a:rPr>
              <a:t>Australopithecus </a:t>
            </a:r>
            <a:r>
              <a:rPr lang="en-US" sz="1200" i="1" kern="1200" dirty="0" err="1" smtClean="0">
                <a:solidFill>
                  <a:schemeClr val="tx1"/>
                </a:solidFill>
                <a:latin typeface="+mn-lt"/>
                <a:ea typeface="ＭＳ Ｐゴシック" pitchFamily="-110" charset="-128"/>
                <a:cs typeface="ＭＳ Ｐゴシック" pitchFamily="-110" charset="-128"/>
              </a:rPr>
              <a:t>africanus</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smtClean="0">
                <a:solidFill>
                  <a:schemeClr val="tx1"/>
                </a:solidFill>
                <a:latin typeface="+mn-lt"/>
                <a:ea typeface="ＭＳ Ｐゴシック" pitchFamily="-110" charset="-128"/>
                <a:cs typeface="ＭＳ Ｐゴシック" pitchFamily="-110" charset="-128"/>
              </a:rPr>
              <a:t>Au. </a:t>
            </a:r>
            <a:r>
              <a:rPr lang="en-US" sz="1200" i="1" kern="1200" dirty="0" err="1" smtClean="0">
                <a:solidFill>
                  <a:schemeClr val="tx1"/>
                </a:solidFill>
                <a:latin typeface="+mn-lt"/>
                <a:ea typeface="ＭＳ Ｐゴシック" pitchFamily="-110" charset="-128"/>
                <a:cs typeface="ＭＳ Ｐゴシック" pitchFamily="-110" charset="-128"/>
              </a:rPr>
              <a:t>afr</a:t>
            </a:r>
            <a:r>
              <a:rPr lang="en-US" sz="1200" i="1" kern="1200" dirty="0" smtClean="0">
                <a:solidFill>
                  <a:schemeClr val="tx1"/>
                </a:solidFill>
                <a:latin typeface="+mn-lt"/>
                <a:ea typeface="ＭＳ Ｐゴシック" pitchFamily="-110" charset="-128"/>
                <a:cs typeface="ＭＳ Ｐゴシック" pitchFamily="-110" charset="-128"/>
              </a:rPr>
              <a:t>.</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Paranthropus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boisei</a:t>
            </a:r>
            <a:r>
              <a:rPr lang="en-US" sz="1200" i="1" kern="1200" dirty="0" smtClean="0">
                <a:solidFill>
                  <a:schemeClr val="tx1"/>
                </a:solidFill>
                <a:latin typeface="+mn-lt"/>
                <a:ea typeface="ＭＳ Ｐゴシック" pitchFamily="-110" charset="-128"/>
                <a:cs typeface="ＭＳ Ｐゴシック" pitchFamily="-110" charset="-128"/>
              </a:rPr>
              <a:t> </a:t>
            </a:r>
            <a:r>
              <a:rPr lang="en-US" sz="1200" kern="1200" dirty="0" smtClean="0">
                <a:solidFill>
                  <a:schemeClr val="tx1"/>
                </a:solidFill>
                <a:latin typeface="+mn-lt"/>
                <a:ea typeface="ＭＳ Ｐゴシック" pitchFamily="-110" charset="-128"/>
                <a:cs typeface="ＭＳ Ｐゴシック" pitchFamily="-110" charset="-128"/>
              </a:rPr>
              <a:t>(</a:t>
            </a:r>
            <a:r>
              <a:rPr lang="en-US" sz="1200" i="1" kern="1200" dirty="0" smtClean="0">
                <a:solidFill>
                  <a:schemeClr val="tx1"/>
                </a:solidFill>
                <a:latin typeface="+mn-lt"/>
                <a:ea typeface="ＭＳ Ｐゴシック" pitchFamily="-110" charset="-128"/>
                <a:cs typeface="ＭＳ Ｐゴシック" pitchFamily="-110" charset="-128"/>
              </a:rPr>
              <a:t>P. </a:t>
            </a:r>
            <a:r>
              <a:rPr lang="en-US" sz="1200" i="1" kern="1200" dirty="0" err="1" smtClean="0">
                <a:solidFill>
                  <a:schemeClr val="tx1"/>
                </a:solidFill>
                <a:latin typeface="+mn-lt"/>
                <a:ea typeface="ＭＳ Ｐゴシック" pitchFamily="-110" charset="-128"/>
                <a:cs typeface="ＭＳ Ｐゴシック" pitchFamily="-110" charset="-128"/>
              </a:rPr>
              <a:t>bos</a:t>
            </a:r>
            <a:r>
              <a:rPr lang="en-US" sz="1200" i="1" kern="1200" dirty="0" smtClean="0">
                <a:solidFill>
                  <a:schemeClr val="tx1"/>
                </a:solidFill>
                <a:latin typeface="+mn-lt"/>
                <a:ea typeface="ＭＳ Ｐゴシック" pitchFamily="-110" charset="-128"/>
                <a:cs typeface="ＭＳ Ｐゴシック" pitchFamily="-110" charset="-128"/>
              </a:rPr>
              <a:t>.</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Paranthropus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robustus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kern="1200" dirty="0" smtClean="0">
                <a:solidFill>
                  <a:schemeClr val="tx1"/>
                </a:solidFill>
                <a:latin typeface="+mn-lt"/>
                <a:ea typeface="ＭＳ Ｐゴシック" pitchFamily="-110" charset="-128"/>
                <a:cs typeface="ＭＳ Ｐゴシック" pitchFamily="-110" charset="-128"/>
              </a:rPr>
              <a:t>(</a:t>
            </a:r>
            <a:r>
              <a:rPr lang="en-US" sz="1200" i="1" kern="1200" dirty="0" smtClean="0">
                <a:solidFill>
                  <a:schemeClr val="tx1"/>
                </a:solidFill>
                <a:latin typeface="+mn-lt"/>
                <a:ea typeface="ＭＳ Ｐゴシック" pitchFamily="-110" charset="-128"/>
                <a:cs typeface="ＭＳ Ｐゴシック" pitchFamily="-110" charset="-128"/>
              </a:rPr>
              <a:t>P. rob.</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smtClean="0">
                <a:solidFill>
                  <a:schemeClr val="tx1"/>
                </a:solidFill>
                <a:latin typeface="+mn-lt"/>
                <a:ea typeface="ＭＳ Ｐゴシック" pitchFamily="-110" charset="-128"/>
                <a:cs typeface="ＭＳ Ｐゴシック" pitchFamily="-110" charset="-128"/>
              </a:rPr>
              <a:t>Homo </a:t>
            </a:r>
            <a:r>
              <a:rPr lang="en-US" sz="1200" i="1" kern="1200" dirty="0" err="1" smtClean="0">
                <a:solidFill>
                  <a:schemeClr val="tx1"/>
                </a:solidFill>
                <a:latin typeface="+mn-lt"/>
                <a:ea typeface="ＭＳ Ｐゴシック" pitchFamily="-110" charset="-128"/>
                <a:cs typeface="ＭＳ Ｐゴシック" pitchFamily="-110" charset="-128"/>
              </a:rPr>
              <a:t>habilis</a:t>
            </a:r>
            <a:r>
              <a:rPr lang="en-US" sz="1200" i="1" kern="1200" dirty="0" smtClean="0">
                <a:solidFill>
                  <a:schemeClr val="tx1"/>
                </a:solidFill>
                <a:latin typeface="+mn-lt"/>
                <a:ea typeface="ＭＳ Ｐゴシック" pitchFamily="-110" charset="-128"/>
                <a:cs typeface="ＭＳ Ｐゴシック" pitchFamily="-110" charset="-128"/>
              </a:rPr>
              <a:t> </a:t>
            </a:r>
            <a:r>
              <a:rPr lang="en-US" sz="1200" kern="1200" dirty="0" smtClean="0">
                <a:solidFill>
                  <a:schemeClr val="tx1"/>
                </a:solidFill>
                <a:latin typeface="+mn-lt"/>
                <a:ea typeface="ＭＳ Ｐゴシック" pitchFamily="-110" charset="-128"/>
                <a:cs typeface="ＭＳ Ｐゴシック" pitchFamily="-110" charset="-128"/>
              </a:rPr>
              <a:t>(</a:t>
            </a:r>
            <a:r>
              <a:rPr lang="en-US" sz="1200" i="1" kern="1200" dirty="0" smtClean="0">
                <a:solidFill>
                  <a:schemeClr val="tx1"/>
                </a:solidFill>
                <a:latin typeface="+mn-lt"/>
                <a:ea typeface="ＭＳ Ｐゴシック" pitchFamily="-110" charset="-128"/>
                <a:cs typeface="ＭＳ Ｐゴシック" pitchFamily="-110" charset="-128"/>
              </a:rPr>
              <a:t>H. hab.</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smtClean="0">
                <a:solidFill>
                  <a:schemeClr val="tx1"/>
                </a:solidFill>
                <a:latin typeface="+mn-lt"/>
                <a:ea typeface="ＭＳ Ｐゴシック" pitchFamily="-110" charset="-128"/>
                <a:cs typeface="ＭＳ Ｐゴシック" pitchFamily="-110" charset="-128"/>
              </a:rPr>
              <a:t>Homo </a:t>
            </a:r>
            <a:r>
              <a:rPr lang="en-US" sz="1200" i="1" kern="1200" dirty="0" err="1" smtClean="0">
                <a:solidFill>
                  <a:schemeClr val="tx1"/>
                </a:solidFill>
                <a:latin typeface="+mn-lt"/>
                <a:ea typeface="ＭＳ Ｐゴシック" pitchFamily="-110" charset="-128"/>
                <a:cs typeface="ＭＳ Ｐゴシック" pitchFamily="-110" charset="-128"/>
              </a:rPr>
              <a:t>ergaster</a:t>
            </a:r>
            <a:r>
              <a:rPr lang="en-US" sz="1200" i="1" kern="1200" dirty="0" smtClean="0">
                <a:solidFill>
                  <a:schemeClr val="tx1"/>
                </a:solidFill>
                <a:latin typeface="+mn-lt"/>
                <a:ea typeface="ＭＳ Ｐゴシック" pitchFamily="-110" charset="-128"/>
                <a:cs typeface="ＭＳ Ｐゴシック" pitchFamily="-110" charset="-128"/>
              </a:rPr>
              <a:t> </a:t>
            </a:r>
            <a:r>
              <a:rPr lang="en-US" sz="1200" kern="1200" dirty="0" smtClean="0">
                <a:solidFill>
                  <a:schemeClr val="tx1"/>
                </a:solidFill>
                <a:latin typeface="+mn-lt"/>
                <a:ea typeface="ＭＳ Ｐゴシック" pitchFamily="-110" charset="-128"/>
                <a:cs typeface="ＭＳ Ｐゴシック" pitchFamily="-110" charset="-128"/>
              </a:rPr>
              <a:t>(</a:t>
            </a:r>
            <a:r>
              <a:rPr lang="en-US" sz="1200" i="1" kern="1200" dirty="0" smtClean="0">
                <a:solidFill>
                  <a:schemeClr val="tx1"/>
                </a:solidFill>
                <a:latin typeface="+mn-lt"/>
                <a:ea typeface="ＭＳ Ｐゴシック" pitchFamily="-110" charset="-128"/>
                <a:cs typeface="ＭＳ Ｐゴシック" pitchFamily="-110" charset="-128"/>
              </a:rPr>
              <a:t>H. erg.</a:t>
            </a:r>
            <a:r>
              <a:rPr lang="en-US" sz="1200" kern="1200" dirty="0" smtClean="0">
                <a:solidFill>
                  <a:schemeClr val="tx1"/>
                </a:solidFill>
                <a:latin typeface="+mn-lt"/>
                <a:ea typeface="ＭＳ Ｐゴシック" pitchFamily="-110" charset="-128"/>
                <a:cs typeface="ＭＳ Ｐゴシック" pitchFamily="-110" charset="-128"/>
              </a:rPr>
              <a:t>), </a:t>
            </a:r>
            <a:r>
              <a:rPr lang="en-US" sz="1200" i="1" kern="1200" dirty="0" smtClean="0">
                <a:solidFill>
                  <a:schemeClr val="tx1"/>
                </a:solidFill>
                <a:latin typeface="+mn-lt"/>
                <a:ea typeface="ＭＳ Ｐゴシック" pitchFamily="-110" charset="-128"/>
                <a:cs typeface="ＭＳ Ｐゴシック" pitchFamily="-110" charset="-128"/>
              </a:rPr>
              <a:t>Homo erectus </a:t>
            </a:r>
            <a:r>
              <a:rPr lang="en-US" sz="1200" kern="1200" dirty="0" smtClean="0">
                <a:solidFill>
                  <a:schemeClr val="tx1"/>
                </a:solidFill>
                <a:latin typeface="+mn-lt"/>
                <a:ea typeface="ＭＳ Ｐゴシック" pitchFamily="-110" charset="-128"/>
                <a:cs typeface="ＭＳ Ｐゴシック" pitchFamily="-110" charset="-128"/>
              </a:rPr>
              <a:t>(</a:t>
            </a:r>
            <a:r>
              <a:rPr lang="en-US" sz="1200" i="1" kern="1200" dirty="0" smtClean="0">
                <a:solidFill>
                  <a:schemeClr val="tx1"/>
                </a:solidFill>
                <a:latin typeface="+mn-lt"/>
                <a:ea typeface="ＭＳ Ｐゴシック" pitchFamily="-110" charset="-128"/>
                <a:cs typeface="ＭＳ Ｐゴシック" pitchFamily="-110" charset="-128"/>
              </a:rPr>
              <a:t>H. ere.</a:t>
            </a:r>
            <a:r>
              <a:rPr lang="en-US" sz="1200" kern="1200" dirty="0" smtClean="0">
                <a:solidFill>
                  <a:schemeClr val="tx1"/>
                </a:solidFill>
                <a:latin typeface="+mn-lt"/>
                <a:ea typeface="ＭＳ Ｐゴシック" pitchFamily="-110" charset="-128"/>
                <a:cs typeface="ＭＳ Ｐゴシック" pitchFamily="-110" charset="-128"/>
              </a:rPr>
              <a:t>)).  Modern humans, </a:t>
            </a:r>
            <a:r>
              <a:rPr lang="en-US" sz="1200" i="1" kern="1200" dirty="0" smtClean="0">
                <a:solidFill>
                  <a:schemeClr val="tx1"/>
                </a:solidFill>
                <a:latin typeface="+mn-lt"/>
                <a:ea typeface="ＭＳ Ｐゴシック" pitchFamily="-110" charset="-128"/>
                <a:cs typeface="ＭＳ Ｐゴシック" pitchFamily="-110" charset="-128"/>
              </a:rPr>
              <a:t>Homo sapiens </a:t>
            </a:r>
            <a:r>
              <a:rPr lang="en-US" sz="1200" kern="1200" dirty="0" smtClean="0">
                <a:solidFill>
                  <a:schemeClr val="tx1"/>
                </a:solidFill>
                <a:latin typeface="+mn-lt"/>
                <a:ea typeface="ＭＳ Ｐゴシック" pitchFamily="-110" charset="-128"/>
                <a:cs typeface="ＭＳ Ｐゴシック" pitchFamily="-110" charset="-128"/>
              </a:rPr>
              <a:t>(</a:t>
            </a:r>
            <a:r>
              <a:rPr lang="en-US" sz="1200" i="1" kern="1200" dirty="0" smtClean="0">
                <a:solidFill>
                  <a:schemeClr val="tx1"/>
                </a:solidFill>
                <a:latin typeface="+mn-lt"/>
                <a:ea typeface="ＭＳ Ｐゴシック" pitchFamily="-110" charset="-128"/>
                <a:cs typeface="ＭＳ Ｐゴシック" pitchFamily="-110" charset="-128"/>
              </a:rPr>
              <a:t>H. sap.</a:t>
            </a:r>
            <a:r>
              <a:rPr lang="en-US" sz="1200" kern="1200" dirty="0" smtClean="0">
                <a:solidFill>
                  <a:schemeClr val="tx1"/>
                </a:solidFill>
                <a:latin typeface="+mn-lt"/>
                <a:ea typeface="ＭＳ Ｐゴシック" pitchFamily="-110" charset="-128"/>
                <a:cs typeface="ＭＳ Ｐゴシック" pitchFamily="-110" charset="-128"/>
              </a:rPr>
              <a:t>), chimpanzees (</a:t>
            </a:r>
            <a:r>
              <a:rPr lang="en-US" sz="1200" i="1" kern="1200" dirty="0" smtClean="0">
                <a:solidFill>
                  <a:schemeClr val="tx1"/>
                </a:solidFill>
                <a:latin typeface="+mn-lt"/>
                <a:ea typeface="ＭＳ Ｐゴシック" pitchFamily="-110" charset="-128"/>
                <a:cs typeface="ＭＳ Ｐゴシック" pitchFamily="-110" charset="-128"/>
              </a:rPr>
              <a:t>Pan</a:t>
            </a:r>
            <a:r>
              <a:rPr lang="en-US" sz="1200" kern="1200" dirty="0" smtClean="0">
                <a:solidFill>
                  <a:schemeClr val="tx1"/>
                </a:solidFill>
                <a:latin typeface="+mn-lt"/>
                <a:ea typeface="ＭＳ Ｐゴシック" pitchFamily="-110" charset="-128"/>
                <a:cs typeface="ＭＳ Ｐゴシック" pitchFamily="-110" charset="-128"/>
              </a:rPr>
              <a:t>) and gorillas (</a:t>
            </a:r>
            <a:r>
              <a:rPr lang="en-US" sz="1200" i="1" kern="1200" dirty="0" err="1" smtClean="0">
                <a:solidFill>
                  <a:schemeClr val="tx1"/>
                </a:solidFill>
                <a:latin typeface="+mn-lt"/>
                <a:ea typeface="ＭＳ Ｐゴシック" pitchFamily="-110" charset="-128"/>
                <a:cs typeface="ＭＳ Ｐゴシック" pitchFamily="-110" charset="-128"/>
              </a:rPr>
              <a:t>Gor</a:t>
            </a:r>
            <a:r>
              <a:rPr lang="en-US" sz="1200" i="1" kern="1200" dirty="0" smtClean="0">
                <a:solidFill>
                  <a:schemeClr val="tx1"/>
                </a:solidFill>
                <a:latin typeface="+mn-lt"/>
                <a:ea typeface="ＭＳ Ｐゴシック" pitchFamily="-110" charset="-128"/>
                <a:cs typeface="ＭＳ Ｐゴシック" pitchFamily="-110" charset="-128"/>
              </a:rPr>
              <a:t>.</a:t>
            </a:r>
            <a:r>
              <a:rPr lang="en-US" sz="1200" kern="1200" dirty="0" smtClean="0">
                <a:solidFill>
                  <a:schemeClr val="tx1"/>
                </a:solidFill>
                <a:latin typeface="+mn-lt"/>
                <a:ea typeface="ＭＳ Ｐゴシック" pitchFamily="-110" charset="-128"/>
                <a:cs typeface="ＭＳ Ｐゴシック" pitchFamily="-110" charset="-128"/>
              </a:rPr>
              <a:t>) are shown for comparison.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Brain capacity of the Chad fossil was comparable to that of living chimpanzees and smaller than a gorilla.  </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effectLst/>
                <a:latin typeface="+mn-lt"/>
                <a:ea typeface="ＭＳ Ｐゴシック" pitchFamily="-110" charset="-128"/>
                <a:cs typeface="ＭＳ Ｐゴシック" pitchFamily="-110" charset="-128"/>
              </a:rPr>
              <a:t>Talking Points: </a:t>
            </a:r>
            <a:r>
              <a:rPr lang="en-US" sz="1200" kern="1200" dirty="0" smtClean="0">
                <a:solidFill>
                  <a:schemeClr val="tx1"/>
                </a:solidFill>
                <a:effectLst/>
                <a:latin typeface="+mn-lt"/>
                <a:ea typeface="ＭＳ Ｐゴシック" pitchFamily="-110" charset="-128"/>
                <a:cs typeface="ＭＳ Ｐゴシック" pitchFamily="-110" charset="-128"/>
              </a:rPr>
              <a:t>Many fossils found alongside the Chad fossil have descendants alive today.  Hyenas, many hooved mammals, and elephants are all common in grasslands, although some may also be found in forests.  Otters and amphibious species are found in or near bodies of water.  </a:t>
            </a:r>
          </a:p>
          <a:p>
            <a:r>
              <a:rPr lang="en-US" sz="1200" kern="1200" dirty="0" smtClean="0">
                <a:solidFill>
                  <a:schemeClr val="tx1"/>
                </a:solidFill>
                <a:effectLst/>
                <a:latin typeface="+mn-lt"/>
                <a:ea typeface="ＭＳ Ｐゴシック" pitchFamily="-110" charset="-128"/>
                <a:cs typeface="ＭＳ Ｐゴシック" pitchFamily="-110" charset="-128"/>
              </a:rPr>
              <a:t>In addition to using animals as evidence for habitat, it is known that trees often grow close to the edge of water, even in habitats dominated by grasses, so reasonable to conclude that both forest and grassland existed near the lake.  </a:t>
            </a:r>
          </a:p>
          <a:p>
            <a:r>
              <a:rPr lang="en-US" sz="1200" kern="1200" dirty="0" smtClean="0">
                <a:solidFill>
                  <a:schemeClr val="tx1"/>
                </a:solidFill>
                <a:effectLst/>
                <a:latin typeface="+mn-lt"/>
                <a:ea typeface="ＭＳ Ｐゴシック" pitchFamily="-110" charset="-128"/>
                <a:cs typeface="ＭＳ Ｐゴシック" pitchFamily="-110" charset="-128"/>
              </a:rPr>
              <a:t>Humans are interested in when and in</a:t>
            </a:r>
            <a:r>
              <a:rPr lang="en-US" sz="1200" kern="1200" baseline="0" dirty="0" smtClean="0">
                <a:solidFill>
                  <a:schemeClr val="tx1"/>
                </a:solidFill>
                <a:effectLst/>
                <a:latin typeface="+mn-lt"/>
                <a:ea typeface="ＭＳ Ｐゴシック" pitchFamily="-110" charset="-128"/>
                <a:cs typeface="ＭＳ Ｐゴシック" pitchFamily="-110" charset="-128"/>
              </a:rPr>
              <a:t> what habitats </a:t>
            </a:r>
            <a:r>
              <a:rPr lang="en-US" sz="1200" kern="1200" dirty="0" smtClean="0">
                <a:solidFill>
                  <a:schemeClr val="tx1"/>
                </a:solidFill>
                <a:effectLst/>
                <a:latin typeface="+mn-lt"/>
                <a:ea typeface="ＭＳ Ｐゴシック" pitchFamily="-110" charset="-128"/>
                <a:cs typeface="ＭＳ Ｐゴシック" pitchFamily="-110" charset="-128"/>
              </a:rPr>
              <a:t>adaptations evolved, and in what ancestral species.</a:t>
            </a:r>
          </a:p>
          <a:p>
            <a:r>
              <a:rPr lang="en-US" sz="1200" kern="1200" dirty="0" smtClean="0">
                <a:solidFill>
                  <a:schemeClr val="tx1"/>
                </a:solidFill>
                <a:effectLst/>
                <a:latin typeface="+mn-lt"/>
                <a:ea typeface="ＭＳ Ｐゴシック" pitchFamily="-110" charset="-128"/>
                <a:cs typeface="ＭＳ Ｐゴシック" pitchFamily="-110" charset="-128"/>
              </a:rPr>
              <a:t>The Chad fossil indicates that the human family tree began to evolve 1 to 2 million years before previous estimates.  </a:t>
            </a: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41</a:t>
            </a:fld>
            <a:endParaRPr lang="en-US"/>
          </a:p>
        </p:txBody>
      </p:sp>
    </p:spTree>
    <p:extLst>
      <p:ext uri="{BB962C8B-B14F-4D97-AF65-F5344CB8AC3E}">
        <p14:creationId xmlns:p14="http://schemas.microsoft.com/office/powerpoint/2010/main" val="2912447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9.15  </a:t>
            </a:r>
            <a:r>
              <a:rPr lang="en-US" sz="1200" kern="1200" dirty="0" smtClean="0">
                <a:solidFill>
                  <a:schemeClr val="tx1"/>
                </a:solidFill>
                <a:latin typeface="+mn-lt"/>
                <a:ea typeface="ＭＳ Ｐゴシック" pitchFamily="-110" charset="-128"/>
                <a:cs typeface="ＭＳ Ｐゴシック" pitchFamily="-110" charset="-128"/>
              </a:rPr>
              <a:t>This figure represents the known fossil record of hominids, including humans (top left) and chimpanzees (top right).  The height of a bar represents the dates of the earliest and latest fossil evidence.  Species are grouped by brain and tooth size, and posture and locomotion inferred by skeletal evidence.  Obligate bipedal organisms must walk on two legs; </a:t>
            </a:r>
            <a:r>
              <a:rPr lang="en-US" sz="1200" kern="1200" dirty="0" err="1" smtClean="0">
                <a:solidFill>
                  <a:schemeClr val="tx1"/>
                </a:solidFill>
                <a:latin typeface="+mn-lt"/>
                <a:ea typeface="ＭＳ Ｐゴシック" pitchFamily="-110" charset="-128"/>
                <a:cs typeface="ＭＳ Ｐゴシック" pitchFamily="-110" charset="-128"/>
              </a:rPr>
              <a:t>facultatively</a:t>
            </a:r>
            <a:r>
              <a:rPr lang="en-US" sz="1200" kern="1200" dirty="0" smtClean="0">
                <a:solidFill>
                  <a:schemeClr val="tx1"/>
                </a:solidFill>
                <a:latin typeface="+mn-lt"/>
                <a:ea typeface="ＭＳ Ｐゴシック" pitchFamily="-110" charset="-128"/>
                <a:cs typeface="ＭＳ Ｐゴシック" pitchFamily="-110" charset="-128"/>
              </a:rPr>
              <a:t> bipedal organisms can walk on two legs or using all four limbs, depending on circumstances and need.  Species marked with an asterisk were unknown prior to 1990.</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The Chad fossil was dated beyond the previously accepted divergence point of the human lineage and the great ape lineage (5 million years ago).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Features uniquely human were evident even back then, including small canines and more vertically oriented face.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Large brain evolved</a:t>
            </a:r>
            <a:r>
              <a:rPr lang="en-US" sz="1200" kern="1200" baseline="0" dirty="0" smtClean="0">
                <a:solidFill>
                  <a:schemeClr val="tx1"/>
                </a:solidFill>
                <a:effectLst/>
                <a:latin typeface="+mn-lt"/>
                <a:ea typeface="ＭＳ Ｐゴシック" pitchFamily="-110" charset="-128"/>
                <a:cs typeface="ＭＳ Ｐゴシック" pitchFamily="-110" charset="-128"/>
              </a:rPr>
              <a:t> later.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Not all hominids were similar in every way.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Evolutionary tree, based on available fossil evidence, suggests conclusions about evolution from </a:t>
            </a:r>
            <a:r>
              <a:rPr lang="en-US" sz="1200" i="1" kern="1200" dirty="0" smtClean="0">
                <a:solidFill>
                  <a:schemeClr val="tx1"/>
                </a:solidFill>
                <a:effectLst/>
                <a:latin typeface="+mn-lt"/>
                <a:ea typeface="ＭＳ Ｐゴシック" pitchFamily="-110" charset="-128"/>
                <a:cs typeface="ＭＳ Ｐゴシック" pitchFamily="-110" charset="-128"/>
              </a:rPr>
              <a:t>S. </a:t>
            </a:r>
            <a:r>
              <a:rPr lang="en-US" sz="1200" i="1" kern="1200" dirty="0" err="1" smtClean="0">
                <a:solidFill>
                  <a:schemeClr val="tx1"/>
                </a:solidFill>
                <a:effectLst/>
                <a:latin typeface="+mn-lt"/>
                <a:ea typeface="ＭＳ Ｐゴシック" pitchFamily="-110" charset="-128"/>
                <a:cs typeface="ＭＳ Ｐゴシック" pitchFamily="-110" charset="-128"/>
              </a:rPr>
              <a:t>tchadensis</a:t>
            </a:r>
            <a:r>
              <a:rPr lang="en-US" sz="1200" kern="1200" dirty="0" smtClean="0">
                <a:solidFill>
                  <a:schemeClr val="tx1"/>
                </a:solidFill>
                <a:effectLst/>
                <a:latin typeface="+mn-lt"/>
                <a:ea typeface="ＭＳ Ｐゴシック" pitchFamily="-110" charset="-128"/>
                <a:cs typeface="ＭＳ Ｐゴシック" pitchFamily="-110" charset="-128"/>
              </a:rPr>
              <a:t> to </a:t>
            </a:r>
            <a:r>
              <a:rPr lang="en-US" sz="1200" i="1" kern="1200" dirty="0" smtClean="0">
                <a:solidFill>
                  <a:schemeClr val="tx1"/>
                </a:solidFill>
                <a:effectLst/>
                <a:latin typeface="+mn-lt"/>
                <a:ea typeface="ＭＳ Ｐゴシック" pitchFamily="-110" charset="-128"/>
                <a:cs typeface="ＭＳ Ｐゴシック" pitchFamily="-110" charset="-128"/>
              </a:rPr>
              <a:t>H. sapiens</a:t>
            </a:r>
            <a:r>
              <a:rPr lang="en-US" sz="1200" kern="1200" dirty="0" smtClean="0">
                <a:solidFill>
                  <a:schemeClr val="tx1"/>
                </a:solidFill>
                <a:effectLst/>
                <a:latin typeface="+mn-lt"/>
                <a:ea typeface="ＭＳ Ｐゴシック" pitchFamily="-110" charset="-128"/>
                <a:cs typeface="ＭＳ Ｐゴシック" pitchFamily="-110" charset="-128"/>
              </a:rPr>
              <a:t>.</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Brain size, teeth size, and bipedalism all varied, even among species that lived at the same time.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Some evolutionary lineages went extinct.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Some species existed for longer periods of time than others.  Evolution from </a:t>
            </a:r>
            <a:r>
              <a:rPr lang="en-US" sz="1200" i="1" kern="1200" dirty="0" smtClean="0">
                <a:solidFill>
                  <a:schemeClr val="tx1"/>
                </a:solidFill>
                <a:effectLst/>
                <a:latin typeface="+mn-lt"/>
                <a:ea typeface="ＭＳ Ｐゴシック" pitchFamily="-110" charset="-128"/>
                <a:cs typeface="ＭＳ Ｐゴシック" pitchFamily="-110" charset="-128"/>
              </a:rPr>
              <a:t>S. </a:t>
            </a:r>
            <a:r>
              <a:rPr lang="en-US" sz="1200" i="1" kern="1200" dirty="0" err="1" smtClean="0">
                <a:solidFill>
                  <a:schemeClr val="tx1"/>
                </a:solidFill>
                <a:effectLst/>
                <a:latin typeface="+mn-lt"/>
                <a:ea typeface="ＭＳ Ｐゴシック" pitchFamily="-110" charset="-128"/>
                <a:cs typeface="ＭＳ Ｐゴシック" pitchFamily="-110" charset="-128"/>
              </a:rPr>
              <a:t>tchadensis</a:t>
            </a:r>
            <a:r>
              <a:rPr lang="en-US" sz="1200" kern="1200" dirty="0" smtClean="0">
                <a:solidFill>
                  <a:schemeClr val="tx1"/>
                </a:solidFill>
                <a:effectLst/>
                <a:latin typeface="+mn-lt"/>
                <a:ea typeface="ＭＳ Ｐゴシック" pitchFamily="-110" charset="-128"/>
                <a:cs typeface="ＭＳ Ｐゴシック" pitchFamily="-110" charset="-128"/>
              </a:rPr>
              <a:t> to </a:t>
            </a:r>
            <a:r>
              <a:rPr lang="en-US" sz="1200" i="1" kern="1200" dirty="0" smtClean="0">
                <a:solidFill>
                  <a:schemeClr val="tx1"/>
                </a:solidFill>
                <a:effectLst/>
                <a:latin typeface="+mn-lt"/>
                <a:ea typeface="ＭＳ Ｐゴシック" pitchFamily="-110" charset="-128"/>
                <a:cs typeface="ＭＳ Ｐゴシック" pitchFamily="-110" charset="-128"/>
              </a:rPr>
              <a:t>H. sapiens</a:t>
            </a:r>
            <a:r>
              <a:rPr lang="en-US" sz="1200" kern="1200" dirty="0" smtClean="0">
                <a:solidFill>
                  <a:schemeClr val="tx1"/>
                </a:solidFill>
                <a:effectLst/>
                <a:latin typeface="+mn-lt"/>
                <a:ea typeface="ＭＳ Ｐゴシック" pitchFamily="-110" charset="-128"/>
                <a:cs typeface="ＭＳ Ｐゴシック" pitchFamily="-110" charset="-128"/>
              </a:rPr>
              <a:t> was not linear and the evolutionary tree of hominids is more like a bush than a tree. </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9.16  </a:t>
            </a:r>
            <a:r>
              <a:rPr lang="en-US" sz="1200" kern="1200" dirty="0" smtClean="0">
                <a:solidFill>
                  <a:schemeClr val="tx1"/>
                </a:solidFill>
                <a:latin typeface="+mn-lt"/>
                <a:ea typeface="ＭＳ Ｐゴシック" pitchFamily="-110" charset="-128"/>
                <a:cs typeface="ＭＳ Ｐゴシック" pitchFamily="-110" charset="-128"/>
              </a:rPr>
              <a:t>Phylogenetic reconstruction of hominids; the human family tree.  Note that age ranges of fossils are shown by red lines, and tan lines represent inferred relationships based on fossil evidence.  Major groups are contained within colored boxes.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Evolutionary tree, based on available fossil evidence of known hominids, suggests several conclusions about the evolution from </a:t>
            </a:r>
            <a:r>
              <a:rPr lang="en-US" sz="1200" i="1" kern="1200" dirty="0" smtClean="0">
                <a:solidFill>
                  <a:schemeClr val="tx1"/>
                </a:solidFill>
                <a:effectLst/>
                <a:latin typeface="+mn-lt"/>
                <a:ea typeface="ＭＳ Ｐゴシック" pitchFamily="-110" charset="-128"/>
                <a:cs typeface="ＭＳ Ｐゴシック" pitchFamily="-110" charset="-128"/>
              </a:rPr>
              <a:t>S. </a:t>
            </a:r>
            <a:r>
              <a:rPr lang="en-US" sz="1200" i="1" kern="1200" dirty="0" err="1" smtClean="0">
                <a:solidFill>
                  <a:schemeClr val="tx1"/>
                </a:solidFill>
                <a:effectLst/>
                <a:latin typeface="+mn-lt"/>
                <a:ea typeface="ＭＳ Ｐゴシック" pitchFamily="-110" charset="-128"/>
                <a:cs typeface="ＭＳ Ｐゴシック" pitchFamily="-110" charset="-128"/>
              </a:rPr>
              <a:t>tchadensis</a:t>
            </a:r>
            <a:r>
              <a:rPr lang="en-US" sz="1200" kern="1200" dirty="0" smtClean="0">
                <a:solidFill>
                  <a:schemeClr val="tx1"/>
                </a:solidFill>
                <a:effectLst/>
                <a:latin typeface="+mn-lt"/>
                <a:ea typeface="ＭＳ Ｐゴシック" pitchFamily="-110" charset="-128"/>
                <a:cs typeface="ＭＳ Ｐゴシック" pitchFamily="-110" charset="-128"/>
              </a:rPr>
              <a:t> to </a:t>
            </a:r>
            <a:r>
              <a:rPr lang="en-US" sz="1200" i="1" kern="1200" dirty="0" smtClean="0">
                <a:solidFill>
                  <a:schemeClr val="tx1"/>
                </a:solidFill>
                <a:effectLst/>
                <a:latin typeface="+mn-lt"/>
                <a:ea typeface="ＭＳ Ｐゴシック" pitchFamily="-110" charset="-128"/>
                <a:cs typeface="ＭＳ Ｐゴシック" pitchFamily="-110" charset="-128"/>
              </a:rPr>
              <a:t>H. sapiens</a:t>
            </a:r>
            <a:r>
              <a:rPr lang="en-US" sz="1200" kern="1200" dirty="0" smtClean="0">
                <a:solidFill>
                  <a:schemeClr val="tx1"/>
                </a:solidFill>
                <a:effectLst/>
                <a:latin typeface="+mn-lt"/>
                <a:ea typeface="ＭＳ Ｐゴシック" pitchFamily="-110" charset="-128"/>
                <a:cs typeface="ＭＳ Ｐゴシック" pitchFamily="-110" charset="-128"/>
              </a:rPr>
              <a:t>.</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Some lineages went extinct</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Some species existed for longer periods of time, at least as evidenced by the fossil record.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Evolution from </a:t>
            </a:r>
            <a:r>
              <a:rPr lang="en-US" sz="1200" i="1" kern="1200" dirty="0" smtClean="0">
                <a:solidFill>
                  <a:schemeClr val="tx1"/>
                </a:solidFill>
                <a:effectLst/>
                <a:latin typeface="+mn-lt"/>
                <a:ea typeface="ＭＳ Ｐゴシック" pitchFamily="-110" charset="-128"/>
                <a:cs typeface="ＭＳ Ｐゴシック" pitchFamily="-110" charset="-128"/>
              </a:rPr>
              <a:t>S. </a:t>
            </a:r>
            <a:r>
              <a:rPr lang="en-US" sz="1200" i="1" kern="1200" dirty="0" err="1" smtClean="0">
                <a:solidFill>
                  <a:schemeClr val="tx1"/>
                </a:solidFill>
                <a:effectLst/>
                <a:latin typeface="+mn-lt"/>
                <a:ea typeface="ＭＳ Ｐゴシック" pitchFamily="-110" charset="-128"/>
                <a:cs typeface="ＭＳ Ｐゴシック" pitchFamily="-110" charset="-128"/>
              </a:rPr>
              <a:t>tchadensis</a:t>
            </a:r>
            <a:r>
              <a:rPr lang="en-US" sz="1200" kern="1200" dirty="0" smtClean="0">
                <a:solidFill>
                  <a:schemeClr val="tx1"/>
                </a:solidFill>
                <a:effectLst/>
                <a:latin typeface="+mn-lt"/>
                <a:ea typeface="ＭＳ Ｐゴシック" pitchFamily="-110" charset="-128"/>
                <a:cs typeface="ＭＳ Ｐゴシック" pitchFamily="-110" charset="-128"/>
              </a:rPr>
              <a:t> to </a:t>
            </a:r>
            <a:r>
              <a:rPr lang="en-US" sz="1200" i="1" kern="1200" dirty="0" smtClean="0">
                <a:solidFill>
                  <a:schemeClr val="tx1"/>
                </a:solidFill>
                <a:effectLst/>
                <a:latin typeface="+mn-lt"/>
                <a:ea typeface="ＭＳ Ｐゴシック" pitchFamily="-110" charset="-128"/>
                <a:cs typeface="ＭＳ Ｐゴシック" pitchFamily="-110" charset="-128"/>
              </a:rPr>
              <a:t>H. sapiens</a:t>
            </a:r>
            <a:r>
              <a:rPr lang="en-US" sz="1200" kern="1200" dirty="0" smtClean="0">
                <a:solidFill>
                  <a:schemeClr val="tx1"/>
                </a:solidFill>
                <a:effectLst/>
                <a:latin typeface="+mn-lt"/>
                <a:ea typeface="ＭＳ Ｐゴシック" pitchFamily="-110" charset="-128"/>
                <a:cs typeface="ＭＳ Ｐゴシック" pitchFamily="-110" charset="-128"/>
              </a:rPr>
              <a:t> was not linear and evolutionary tree of hominids is more like a bush than a tree. </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9.3  </a:t>
            </a:r>
            <a:r>
              <a:rPr lang="en-US" sz="1200" kern="1200" dirty="0" smtClean="0">
                <a:solidFill>
                  <a:schemeClr val="tx1"/>
                </a:solidFill>
                <a:latin typeface="+mn-lt"/>
                <a:ea typeface="ＭＳ Ｐゴシック" pitchFamily="-110" charset="-128"/>
                <a:cs typeface="ＭＳ Ｐゴシック" pitchFamily="-110" charset="-128"/>
              </a:rPr>
              <a:t>Groundsel (</a:t>
            </a:r>
            <a:r>
              <a:rPr lang="en-US" sz="1200" i="1" kern="1200" dirty="0" err="1" smtClean="0">
                <a:solidFill>
                  <a:schemeClr val="tx1"/>
                </a:solidFill>
                <a:latin typeface="+mn-lt"/>
                <a:ea typeface="ＭＳ Ｐゴシック" pitchFamily="-110" charset="-128"/>
                <a:cs typeface="ＭＳ Ｐゴシック" pitchFamily="-110" charset="-128"/>
              </a:rPr>
              <a:t>Senecio</a:t>
            </a:r>
            <a:r>
              <a:rPr lang="en-US" sz="1200" i="1" kern="1200" dirty="0" smtClean="0">
                <a:solidFill>
                  <a:schemeClr val="tx1"/>
                </a:solidFill>
                <a:latin typeface="+mn-lt"/>
                <a:ea typeface="ＭＳ Ｐゴシック" pitchFamily="-110" charset="-128"/>
                <a:cs typeface="ＭＳ Ｐゴシック" pitchFamily="-110" charset="-128"/>
              </a:rPr>
              <a:t> </a:t>
            </a:r>
            <a:r>
              <a:rPr lang="en-US" sz="1200" i="1" kern="1200" dirty="0" err="1" smtClean="0">
                <a:solidFill>
                  <a:schemeClr val="tx1"/>
                </a:solidFill>
                <a:latin typeface="+mn-lt"/>
                <a:ea typeface="ＭＳ Ｐゴシック" pitchFamily="-110" charset="-128"/>
                <a:cs typeface="ＭＳ Ｐゴシック" pitchFamily="-110" charset="-128"/>
              </a:rPr>
              <a:t>integerrimus</a:t>
            </a:r>
            <a:r>
              <a:rPr lang="en-US" sz="1200" kern="1200" dirty="0" smtClean="0">
                <a:solidFill>
                  <a:schemeClr val="tx1"/>
                </a:solidFill>
                <a:latin typeface="+mn-lt"/>
                <a:ea typeface="ＭＳ Ｐゴシック" pitchFamily="-110" charset="-128"/>
                <a:cs typeface="ＭＳ Ｐゴシック" pitchFamily="-110" charset="-128"/>
              </a:rPr>
              <a:t>), found in the Colorado Rockies.  Note the bee on the flower at the 9 o’clock position.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Johanna Schmitt examined neighborhoods and their sizes in three species of sunflower-like plants, relative to pollination by bees and butterflies.</a:t>
            </a:r>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9.17  </a:t>
            </a:r>
            <a:r>
              <a:rPr lang="en-US" sz="1200" kern="1200" dirty="0" smtClean="0">
                <a:solidFill>
                  <a:schemeClr val="tx1"/>
                </a:solidFill>
                <a:latin typeface="+mn-lt"/>
                <a:ea typeface="ＭＳ Ｐゴシック" pitchFamily="-110" charset="-128"/>
                <a:cs typeface="ＭＳ Ｐゴシック" pitchFamily="-110" charset="-128"/>
              </a:rPr>
              <a:t>Plot of the percentages of (a) grazing mammals, (b) tree-climbing/dwelling mammals, and (c) fruit eating mammals found in hominid fossil localities over time. The vertical dotted lines represent 2·5 and 1·8 million years ago (Ma = millions of years ago).  Diamonds = averages for east Africa locales, and circles represent averages for southern Africa locales.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Fossil evidence of the mammalian communities in eastern and southern Africa was used.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Regions are areas where major fossil finds of many hominids have been found.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community of mammals changed over time.  Percentages of grazing mammals indicates open habitats and grasslands, the percentages of tree-dwelling forest mammals and fruit eaters indicates shrubby or forested habitat.</a:t>
            </a:r>
          </a:p>
          <a:p>
            <a:pPr marL="171450" indent="-171450">
              <a:buFont typeface="Arial" pitchFamily="34" charset="0"/>
              <a:buChar char="•"/>
            </a:pPr>
            <a:r>
              <a:rPr lang="en-US" sz="1200" i="1" kern="1200" dirty="0" smtClean="0">
                <a:solidFill>
                  <a:schemeClr val="tx1"/>
                </a:solidFill>
                <a:effectLst/>
                <a:latin typeface="+mn-lt"/>
                <a:ea typeface="ＭＳ Ｐゴシック" pitchFamily="-110" charset="-128"/>
                <a:cs typeface="ＭＳ Ｐゴシック" pitchFamily="-110" charset="-128"/>
              </a:rPr>
              <a:t>Australopithecus</a:t>
            </a:r>
            <a:r>
              <a:rPr lang="en-US" sz="1200" kern="1200" dirty="0" smtClean="0">
                <a:solidFill>
                  <a:schemeClr val="tx1"/>
                </a:solidFill>
                <a:effectLst/>
                <a:latin typeface="+mn-lt"/>
                <a:ea typeface="ＭＳ Ｐゴシック" pitchFamily="-110" charset="-128"/>
                <a:cs typeface="ＭＳ Ｐゴシック" pitchFamily="-110" charset="-128"/>
              </a:rPr>
              <a:t> species, 4.5 and 2.5 MYA, seemed to have lived in woodland or shrubby habitat with some grasslands.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Around 2.5 MYA there was a change to drier, more open habitats, causing selection to occur.  </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9.17  </a:t>
            </a:r>
            <a:r>
              <a:rPr lang="en-US" sz="1200" kern="1200" dirty="0" smtClean="0">
                <a:solidFill>
                  <a:schemeClr val="tx1"/>
                </a:solidFill>
                <a:latin typeface="+mn-lt"/>
                <a:ea typeface="ＭＳ Ｐゴシック" pitchFamily="-110" charset="-128"/>
                <a:cs typeface="ＭＳ Ｐゴシック" pitchFamily="-110" charset="-128"/>
              </a:rPr>
              <a:t>Plot of the percentages of (a) grazing mammals, (b) tree-climbing/dwelling mammals, and (c) fruit eating mammals found in hominid fossil localities over time. The vertical dotted lines represent 2·5 and 1·8 million years ago (Ma = millions of years ago).  Diamonds = averages for east Africa locales, and circles represent averages for southern Africa locales.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Fossil evidence of the mammalian communities in eastern and southern Africa was used.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Regions are areas where major fossil finds of many hominids have been found.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community of mammals changed over time.  Percentages of grazing mammals indicates open habitats and grasslands, the percentages of tree-dwelling forest mammals and fruit eaters indicates shrubby or forested habitat.</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Around 2.5 MYA there was a change to drier, more open habitats, causing selection to occur.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Tree dwelling or climbing mammals declined sharply at that time, which corresponded to an increase in grazing mammals between 2.3 and 1.8 million years ago. Fruit eating mammals declined between 2.5 and 1.8 million years ago in eastern Africa.  </a:t>
            </a:r>
            <a:r>
              <a:rPr lang="en-US" sz="1200" i="1" kern="1200" dirty="0" smtClean="0">
                <a:solidFill>
                  <a:schemeClr val="tx1"/>
                </a:solidFill>
                <a:effectLst/>
                <a:latin typeface="+mn-lt"/>
                <a:ea typeface="ＭＳ Ｐゴシック" pitchFamily="-110" charset="-128"/>
                <a:cs typeface="ＭＳ Ｐゴシック" pitchFamily="-110" charset="-128"/>
              </a:rPr>
              <a:t>Australopithecus </a:t>
            </a:r>
            <a:r>
              <a:rPr lang="en-US" sz="1200" kern="1200" dirty="0" smtClean="0">
                <a:solidFill>
                  <a:schemeClr val="tx1"/>
                </a:solidFill>
                <a:effectLst/>
                <a:latin typeface="+mn-lt"/>
                <a:ea typeface="ＭＳ Ｐゴシック" pitchFamily="-110" charset="-128"/>
                <a:cs typeface="ＭＳ Ｐゴシック" pitchFamily="-110" charset="-128"/>
              </a:rPr>
              <a:t>species evolved into other species or went extinct at that time.</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Habitats of</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i="1" kern="1200" baseline="0" dirty="0" err="1" smtClean="0">
                <a:solidFill>
                  <a:schemeClr val="tx1"/>
                </a:solidFill>
                <a:effectLst/>
                <a:latin typeface="+mn-lt"/>
                <a:ea typeface="ＭＳ Ｐゴシック" pitchFamily="-110" charset="-128"/>
                <a:cs typeface="ＭＳ Ｐゴシック" pitchFamily="-110" charset="-128"/>
              </a:rPr>
              <a:t>Paranthropus</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have been classified as shrubby habitat to open woodland regions, with grasslands as a major component of the habitat, but with deltas and floodplains.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Some </a:t>
            </a:r>
            <a:r>
              <a:rPr lang="en-US" sz="1200" i="1" kern="1200" dirty="0" smtClean="0">
                <a:solidFill>
                  <a:schemeClr val="tx1"/>
                </a:solidFill>
                <a:effectLst/>
                <a:latin typeface="+mn-lt"/>
                <a:ea typeface="ＭＳ Ｐゴシック" pitchFamily="-110" charset="-128"/>
                <a:cs typeface="ＭＳ Ｐゴシック" pitchFamily="-110" charset="-128"/>
              </a:rPr>
              <a:t>Homo</a:t>
            </a:r>
            <a:r>
              <a:rPr lang="en-US" sz="1200" kern="1200" dirty="0" smtClean="0">
                <a:solidFill>
                  <a:schemeClr val="tx1"/>
                </a:solidFill>
                <a:effectLst/>
                <a:latin typeface="+mn-lt"/>
                <a:ea typeface="ＭＳ Ｐゴシック" pitchFamily="-110" charset="-128"/>
                <a:cs typeface="ＭＳ Ｐゴシック" pitchFamily="-110" charset="-128"/>
              </a:rPr>
              <a:t> localities have been classified as arid plains and </a:t>
            </a:r>
            <a:r>
              <a:rPr lang="en-US" sz="1200" kern="1200" dirty="0" err="1" smtClean="0">
                <a:solidFill>
                  <a:schemeClr val="tx1"/>
                </a:solidFill>
                <a:effectLst/>
                <a:latin typeface="+mn-lt"/>
                <a:ea typeface="ＭＳ Ｐゴシック" pitchFamily="-110" charset="-128"/>
                <a:cs typeface="ＭＳ Ｐゴシック" pitchFamily="-110" charset="-128"/>
              </a:rPr>
              <a:t>shrubland</a:t>
            </a:r>
            <a:r>
              <a:rPr lang="en-US" sz="1200" kern="1200" dirty="0" smtClean="0">
                <a:solidFill>
                  <a:schemeClr val="tx1"/>
                </a:solidFill>
                <a:effectLst/>
                <a:latin typeface="+mn-lt"/>
                <a:ea typeface="ＭＳ Ｐゴシック" pitchFamily="-110" charset="-128"/>
                <a:cs typeface="ＭＳ Ｐゴシック" pitchFamily="-110" charset="-128"/>
              </a:rPr>
              <a:t> with possible river-edge woodland.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The genus </a:t>
            </a:r>
            <a:r>
              <a:rPr lang="en-US" sz="1200" i="1" kern="1200" dirty="0" smtClean="0">
                <a:solidFill>
                  <a:schemeClr val="tx1"/>
                </a:solidFill>
                <a:effectLst/>
                <a:latin typeface="+mn-lt"/>
                <a:ea typeface="ＭＳ Ｐゴシック" pitchFamily="-110" charset="-128"/>
                <a:cs typeface="ＭＳ Ｐゴシック" pitchFamily="-110" charset="-128"/>
              </a:rPr>
              <a:t>Homo</a:t>
            </a:r>
            <a:r>
              <a:rPr lang="en-US" sz="1200" kern="1200" dirty="0" smtClean="0">
                <a:solidFill>
                  <a:schemeClr val="tx1"/>
                </a:solidFill>
                <a:effectLst/>
                <a:latin typeface="+mn-lt"/>
                <a:ea typeface="ＭＳ Ｐゴシック" pitchFamily="-110" charset="-128"/>
                <a:cs typeface="ＭＳ Ｐゴシック" pitchFamily="-110" charset="-128"/>
              </a:rPr>
              <a:t> arose about 2 million years ago in more open and arid habitats, possibly selecting for upright walking to see far and scan for predators.  Available resources changed, forcing them to adapt to new food sources or face extinction.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Brain size increased, the ability to walk upright became obligate, tool use developed, and complex social interactions evolved.</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9.17  </a:t>
            </a:r>
            <a:r>
              <a:rPr lang="en-US" sz="1200" kern="1200" dirty="0" smtClean="0">
                <a:solidFill>
                  <a:schemeClr val="tx1"/>
                </a:solidFill>
                <a:latin typeface="+mn-lt"/>
                <a:ea typeface="ＭＳ Ｐゴシック" pitchFamily="-110" charset="-128"/>
                <a:cs typeface="ＭＳ Ｐゴシック" pitchFamily="-110" charset="-128"/>
              </a:rPr>
              <a:t>Plot of the percentages of (a) grazing mammals, (b) tree-climbing/dwelling mammals, and (c) fruit eating mammals found in hominid fossil localities over time. The vertical dotted lines represent 2·5 and 1·8 million years ago (Ma = millions of years ago).  Diamonds = averages for east Africa locales, and circles represent averages for southern Africa locales.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Fossil evidence of the mammalian communities in eastern and southern Africa was used.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Regions are areas where major fossil finds of many hominids have been found.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community of mammals changed over time.  Percentages of grazing mammals indicates open habitats and grasslands, the percentages of tree-dwelling forest mammals and fruit eaters indicates shrubby or forested habitat.</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Some </a:t>
            </a:r>
            <a:r>
              <a:rPr lang="en-US" sz="1200" i="1" kern="1200" dirty="0" smtClean="0">
                <a:solidFill>
                  <a:schemeClr val="tx1"/>
                </a:solidFill>
                <a:effectLst/>
                <a:latin typeface="+mn-lt"/>
                <a:ea typeface="ＭＳ Ｐゴシック" pitchFamily="-110" charset="-128"/>
                <a:cs typeface="ＭＳ Ｐゴシック" pitchFamily="-110" charset="-128"/>
              </a:rPr>
              <a:t>Homo</a:t>
            </a:r>
            <a:r>
              <a:rPr lang="en-US" sz="1200" kern="1200" dirty="0" smtClean="0">
                <a:solidFill>
                  <a:schemeClr val="tx1"/>
                </a:solidFill>
                <a:effectLst/>
                <a:latin typeface="+mn-lt"/>
                <a:ea typeface="ＭＳ Ｐゴシック" pitchFamily="-110" charset="-128"/>
                <a:cs typeface="ＭＳ Ｐゴシック" pitchFamily="-110" charset="-128"/>
              </a:rPr>
              <a:t> localities have been classified as arid plains and </a:t>
            </a:r>
            <a:r>
              <a:rPr lang="en-US" sz="1200" kern="1200" dirty="0" err="1" smtClean="0">
                <a:solidFill>
                  <a:schemeClr val="tx1"/>
                </a:solidFill>
                <a:effectLst/>
                <a:latin typeface="+mn-lt"/>
                <a:ea typeface="ＭＳ Ｐゴシック" pitchFamily="-110" charset="-128"/>
                <a:cs typeface="ＭＳ Ｐゴシック" pitchFamily="-110" charset="-128"/>
              </a:rPr>
              <a:t>shrubland</a:t>
            </a:r>
            <a:r>
              <a:rPr lang="en-US" sz="1200" kern="1200" dirty="0" smtClean="0">
                <a:solidFill>
                  <a:schemeClr val="tx1"/>
                </a:solidFill>
                <a:effectLst/>
                <a:latin typeface="+mn-lt"/>
                <a:ea typeface="ＭＳ Ｐゴシック" pitchFamily="-110" charset="-128"/>
                <a:cs typeface="ＭＳ Ｐゴシック" pitchFamily="-110" charset="-128"/>
              </a:rPr>
              <a:t> with possible river-edge woodland.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The genus </a:t>
            </a:r>
            <a:r>
              <a:rPr lang="en-US" sz="1200" i="1" kern="1200" dirty="0" smtClean="0">
                <a:solidFill>
                  <a:schemeClr val="tx1"/>
                </a:solidFill>
                <a:effectLst/>
                <a:latin typeface="+mn-lt"/>
                <a:ea typeface="ＭＳ Ｐゴシック" pitchFamily="-110" charset="-128"/>
                <a:cs typeface="ＭＳ Ｐゴシック" pitchFamily="-110" charset="-128"/>
              </a:rPr>
              <a:t>Homo</a:t>
            </a:r>
            <a:r>
              <a:rPr lang="en-US" sz="1200" kern="1200" dirty="0" smtClean="0">
                <a:solidFill>
                  <a:schemeClr val="tx1"/>
                </a:solidFill>
                <a:effectLst/>
                <a:latin typeface="+mn-lt"/>
                <a:ea typeface="ＭＳ Ｐゴシック" pitchFamily="-110" charset="-128"/>
                <a:cs typeface="ＭＳ Ｐゴシック" pitchFamily="-110" charset="-128"/>
              </a:rPr>
              <a:t> arose about 2 million years ago in more open and arid habitats, possibly selecting for upright walking to see far and scan for predators.  Available resources changed, forcing them to adapt to new food sources or face extinction.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Brain size increased, the ability to walk upright became obligate, tool use developed, and complex social interactions evolved.</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9.17  </a:t>
            </a:r>
            <a:r>
              <a:rPr lang="en-US" sz="1200" kern="1200" dirty="0" smtClean="0">
                <a:solidFill>
                  <a:schemeClr val="tx1"/>
                </a:solidFill>
                <a:latin typeface="+mn-lt"/>
                <a:ea typeface="ＭＳ Ｐゴシック" pitchFamily="-110" charset="-128"/>
                <a:cs typeface="ＭＳ Ｐゴシック" pitchFamily="-110" charset="-128"/>
              </a:rPr>
              <a:t>Plot of the percentages of (a) grazing mammals, (b) tree-climbing/dwelling mammals, and (c) fruit eating mammals found in hominid fossil localities over time. The vertical dotted lines represent 2·5 and 1·8 million years ago (Ma = millions of years ago).  Diamonds = averages for east Africa locales, and circles represent averages for southern Africa locales.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Fossil evidence of the mammalian communities in eastern and southern Africa was used.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Regions are areas where major fossil finds of many hominids have been found.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community of mammals changed over time.  Percentages of grazing mammals indicates open habitats and grasslands, the percentages of tree-dwelling forest mammals and fruit eaters indicates shrubby or forested habitat.</a:t>
            </a:r>
          </a:p>
          <a:p>
            <a:pPr marL="171450" indent="-171450">
              <a:buFont typeface="Arial" pitchFamily="34" charset="0"/>
              <a:buChar char="•"/>
            </a:pPr>
            <a:r>
              <a:rPr lang="en-US" sz="1200" i="1" kern="1200" dirty="0" smtClean="0">
                <a:solidFill>
                  <a:schemeClr val="tx1"/>
                </a:solidFill>
                <a:effectLst/>
                <a:latin typeface="+mn-lt"/>
                <a:ea typeface="ＭＳ Ｐゴシック" pitchFamily="-110" charset="-128"/>
                <a:cs typeface="ＭＳ Ｐゴシック" pitchFamily="-110" charset="-128"/>
              </a:rPr>
              <a:t>Australopithecus</a:t>
            </a:r>
            <a:r>
              <a:rPr lang="en-US" sz="1200" kern="1200" dirty="0" smtClean="0">
                <a:solidFill>
                  <a:schemeClr val="tx1"/>
                </a:solidFill>
                <a:effectLst/>
                <a:latin typeface="+mn-lt"/>
                <a:ea typeface="ＭＳ Ｐゴシック" pitchFamily="-110" charset="-128"/>
                <a:cs typeface="ＭＳ Ｐゴシック" pitchFamily="-110" charset="-128"/>
              </a:rPr>
              <a:t> species, 4.5 and 2.5 MYA, seemed to have lived in woodland or shrubby habitat with some grasslands.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Around 2.5 MYA there was a change to drier, more open habitats, causing selection to occur.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Tree dwelling or climbing mammals declined sharply at that time, which corresponded to an increase in grazing mammals between 2.3 and 1.8 million years ago. Fruit eating mammals declined between 2.5 and 1.8 million years ago in eastern Africa.  </a:t>
            </a:r>
            <a:r>
              <a:rPr lang="en-US" sz="1200" i="1" kern="1200" dirty="0" smtClean="0">
                <a:solidFill>
                  <a:schemeClr val="tx1"/>
                </a:solidFill>
                <a:effectLst/>
                <a:latin typeface="+mn-lt"/>
                <a:ea typeface="ＭＳ Ｐゴシック" pitchFamily="-110" charset="-128"/>
                <a:cs typeface="ＭＳ Ｐゴシック" pitchFamily="-110" charset="-128"/>
              </a:rPr>
              <a:t>Australopithecus </a:t>
            </a:r>
            <a:r>
              <a:rPr lang="en-US" sz="1200" kern="1200" dirty="0" smtClean="0">
                <a:solidFill>
                  <a:schemeClr val="tx1"/>
                </a:solidFill>
                <a:effectLst/>
                <a:latin typeface="+mn-lt"/>
                <a:ea typeface="ＭＳ Ｐゴシック" pitchFamily="-110" charset="-128"/>
                <a:cs typeface="ＭＳ Ｐゴシック" pitchFamily="-110" charset="-128"/>
              </a:rPr>
              <a:t>species evolved into other species or went extinct at that time.</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Habitats of</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i="1" kern="1200" baseline="0" dirty="0" err="1" smtClean="0">
                <a:solidFill>
                  <a:schemeClr val="tx1"/>
                </a:solidFill>
                <a:effectLst/>
                <a:latin typeface="+mn-lt"/>
                <a:ea typeface="ＭＳ Ｐゴシック" pitchFamily="-110" charset="-128"/>
                <a:cs typeface="ＭＳ Ｐゴシック" pitchFamily="-110" charset="-128"/>
              </a:rPr>
              <a:t>Paranthropus</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have been classified as shrubby habitat to open woodland regions, with grasslands as a major component of the habitat, but with deltas and floodplains.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Some </a:t>
            </a:r>
            <a:r>
              <a:rPr lang="en-US" sz="1200" i="1" kern="1200" dirty="0" smtClean="0">
                <a:solidFill>
                  <a:schemeClr val="tx1"/>
                </a:solidFill>
                <a:effectLst/>
                <a:latin typeface="+mn-lt"/>
                <a:ea typeface="ＭＳ Ｐゴシック" pitchFamily="-110" charset="-128"/>
                <a:cs typeface="ＭＳ Ｐゴシック" pitchFamily="-110" charset="-128"/>
              </a:rPr>
              <a:t>Homo</a:t>
            </a:r>
            <a:r>
              <a:rPr lang="en-US" sz="1200" kern="1200" dirty="0" smtClean="0">
                <a:solidFill>
                  <a:schemeClr val="tx1"/>
                </a:solidFill>
                <a:effectLst/>
                <a:latin typeface="+mn-lt"/>
                <a:ea typeface="ＭＳ Ｐゴシック" pitchFamily="-110" charset="-128"/>
                <a:cs typeface="ＭＳ Ｐゴシック" pitchFamily="-110" charset="-128"/>
              </a:rPr>
              <a:t> localities have been classified as arid plains and </a:t>
            </a:r>
            <a:r>
              <a:rPr lang="en-US" sz="1200" kern="1200" dirty="0" err="1" smtClean="0">
                <a:solidFill>
                  <a:schemeClr val="tx1"/>
                </a:solidFill>
                <a:effectLst/>
                <a:latin typeface="+mn-lt"/>
                <a:ea typeface="ＭＳ Ｐゴシック" pitchFamily="-110" charset="-128"/>
                <a:cs typeface="ＭＳ Ｐゴシック" pitchFamily="-110" charset="-128"/>
              </a:rPr>
              <a:t>shrubland</a:t>
            </a:r>
            <a:r>
              <a:rPr lang="en-US" sz="1200" kern="1200" dirty="0" smtClean="0">
                <a:solidFill>
                  <a:schemeClr val="tx1"/>
                </a:solidFill>
                <a:effectLst/>
                <a:latin typeface="+mn-lt"/>
                <a:ea typeface="ＭＳ Ｐゴシック" pitchFamily="-110" charset="-128"/>
                <a:cs typeface="ＭＳ Ｐゴシック" pitchFamily="-110" charset="-128"/>
              </a:rPr>
              <a:t> with possible river-edge woodland.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The genus </a:t>
            </a:r>
            <a:r>
              <a:rPr lang="en-US" sz="1200" i="1" kern="1200" dirty="0" smtClean="0">
                <a:solidFill>
                  <a:schemeClr val="tx1"/>
                </a:solidFill>
                <a:effectLst/>
                <a:latin typeface="+mn-lt"/>
                <a:ea typeface="ＭＳ Ｐゴシック" pitchFamily="-110" charset="-128"/>
                <a:cs typeface="ＭＳ Ｐゴシック" pitchFamily="-110" charset="-128"/>
              </a:rPr>
              <a:t>Homo</a:t>
            </a:r>
            <a:r>
              <a:rPr lang="en-US" sz="1200" kern="1200" dirty="0" smtClean="0">
                <a:solidFill>
                  <a:schemeClr val="tx1"/>
                </a:solidFill>
                <a:effectLst/>
                <a:latin typeface="+mn-lt"/>
                <a:ea typeface="ＭＳ Ｐゴシック" pitchFamily="-110" charset="-128"/>
                <a:cs typeface="ＭＳ Ｐゴシック" pitchFamily="-110" charset="-128"/>
              </a:rPr>
              <a:t> arose about 2 million years ago in more open and arid habitats, possibly selecting for upright walking to see far and scan for predators.  Available resources changed, forcing them to adapt to new food sources or face extinction.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Brain size increased, the ability to walk upright became obligate, tool use developed, and complex social interactions evolved.</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a typeface="ＭＳ Ｐゴシック"/>
                <a:cs typeface="ＭＳ Ｐゴシック"/>
              </a:rPr>
              <a:t>Talking</a:t>
            </a:r>
            <a:r>
              <a:rPr lang="en-US" b="1" baseline="0" dirty="0" smtClean="0">
                <a:ea typeface="ＭＳ Ｐゴシック"/>
                <a:cs typeface="ＭＳ Ｐゴシック"/>
              </a:rPr>
              <a:t> Points: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Evolution is not directed and does not have a goal, so the conclusion that humanity is the endpoint of evolution is a misunderstanding of biological evolution.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The mechanisms of evolution about which you have learned: natural selection, mutation, gene flow, and genetic drift are not goal-directed, and will continue to occur in every species, as long as DNA is replicated.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During the course of hominid evolution, selection could have favored a solitary existence, if human ancestors ate a diet that could be obtained individually and they lived free from major predators.  </a:t>
            </a:r>
          </a:p>
          <a:p>
            <a:pPr marL="628650" lvl="1"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If so, a large brain, which requires a lot of energy to maintain, may not have been necessary.</a:t>
            </a:r>
          </a:p>
          <a:p>
            <a:pPr marL="171450" lvl="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The result of a high level of gene flow would be homogenization of the gene pool.  Mutations could spread from a source population to other populations, and separate populations would not be likely to diverge.</a:t>
            </a:r>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48</a:t>
            </a:fld>
            <a:endParaRPr lang="en-US"/>
          </a:p>
        </p:txBody>
      </p:sp>
    </p:spTree>
    <p:extLst>
      <p:ext uri="{BB962C8B-B14F-4D97-AF65-F5344CB8AC3E}">
        <p14:creationId xmlns:p14="http://schemas.microsoft.com/office/powerpoint/2010/main" val="2563710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The rise of lactase persistence seems to coincide with the rise of dairy farming, during the past 10,000 years.</a:t>
            </a:r>
          </a:p>
          <a:p>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49</a:t>
            </a:fld>
            <a:endParaRPr lang="en-US"/>
          </a:p>
        </p:txBody>
      </p:sp>
    </p:spTree>
    <p:extLst>
      <p:ext uri="{BB962C8B-B14F-4D97-AF65-F5344CB8AC3E}">
        <p14:creationId xmlns:p14="http://schemas.microsoft.com/office/powerpoint/2010/main" val="1826801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9.18  </a:t>
            </a:r>
            <a:r>
              <a:rPr lang="en-US" sz="1200" kern="1200" dirty="0" smtClean="0">
                <a:solidFill>
                  <a:schemeClr val="tx1"/>
                </a:solidFill>
                <a:latin typeface="+mn-lt"/>
                <a:ea typeface="ＭＳ Ｐゴシック" pitchFamily="-110" charset="-128"/>
                <a:cs typeface="ＭＳ Ｐゴシック" pitchFamily="-110" charset="-128"/>
              </a:rPr>
              <a:t>Some properties of the light environment in the forest understory, near edges or small gaps, and in clearings in a Panama rainforest.  a.  Average total daily light photons, which is a quantitative measure of light intensity.  b.  Number of time periods that receive bright light, correlated with number of light flashes.  c.  Duration of bright light periods, a measure of the length of light flashes.  d.  Percentage of total light from panel a that was attributed to light flashes.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Photosynthesis was examined in several species of rainforest shrubs under changing light conditions in three places: in the forest understory beneath the tree canopy, along the edges of forests, and in gaps.</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err="1" smtClean="0">
                <a:solidFill>
                  <a:schemeClr val="tx1"/>
                </a:solidFill>
                <a:effectLst/>
                <a:latin typeface="+mn-lt"/>
                <a:ea typeface="ＭＳ Ｐゴシック" pitchFamily="-110" charset="-128"/>
                <a:cs typeface="ＭＳ Ｐゴシック" pitchFamily="-110" charset="-128"/>
              </a:rPr>
              <a:t>Photosensors</a:t>
            </a:r>
            <a:r>
              <a:rPr lang="en-US" sz="1200" kern="1200" dirty="0" smtClean="0">
                <a:solidFill>
                  <a:schemeClr val="tx1"/>
                </a:solidFill>
                <a:effectLst/>
                <a:latin typeface="+mn-lt"/>
                <a:ea typeface="ＭＳ Ｐゴシック" pitchFamily="-110" charset="-128"/>
                <a:cs typeface="ＭＳ Ｐゴシック" pitchFamily="-110" charset="-128"/>
              </a:rPr>
              <a:t> recorded light intensity at regular intervals; total number of photons of light was a measure of light quantity.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Photons strike the sensor even when it is shaded, but more photons strike it when exposed to full sunlight, even if for only a brief period of time.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Frequency of high light periods and the overall intensity of light varied among the three habitats.</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Clearings had the highest total light occurring on a daily basis, more than twice as much as edges, and more than 30 times that of the understory.  They</a:t>
            </a:r>
            <a:r>
              <a:rPr lang="en-US" sz="1200" kern="1200" baseline="0" dirty="0" smtClean="0">
                <a:solidFill>
                  <a:schemeClr val="tx1"/>
                </a:solidFill>
                <a:effectLst/>
                <a:latin typeface="+mn-lt"/>
                <a:ea typeface="ＭＳ Ｐゴシック" pitchFamily="-110" charset="-128"/>
                <a:cs typeface="ＭＳ Ｐゴシック" pitchFamily="-110" charset="-128"/>
              </a:rPr>
              <a:t> also had higher duration of bright light periods.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mn-lt"/>
                <a:ea typeface="ＭＳ Ｐゴシック" pitchFamily="-110" charset="-128"/>
                <a:cs typeface="ＭＳ Ｐゴシック" pitchFamily="-110" charset="-128"/>
              </a:rPr>
              <a:t>Understory and Edge </a:t>
            </a:r>
            <a:r>
              <a:rPr lang="en-US" sz="1200" kern="1200" dirty="0" smtClean="0">
                <a:solidFill>
                  <a:schemeClr val="tx1"/>
                </a:solidFill>
                <a:effectLst/>
                <a:latin typeface="+mn-lt"/>
                <a:ea typeface="ＭＳ Ｐゴシック" pitchFamily="-110" charset="-128"/>
                <a:cs typeface="ＭＳ Ｐゴシック" pitchFamily="-110" charset="-128"/>
              </a:rPr>
              <a:t>had high frequencies of short duration periods of high intensity light. </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b="1" kern="1200" dirty="0" smtClean="0">
                <a:solidFill>
                  <a:schemeClr val="tx1"/>
                </a:solidFill>
                <a:latin typeface="+mn-lt"/>
                <a:ea typeface="ＭＳ Ｐゴシック" pitchFamily="-110" charset="-128"/>
                <a:cs typeface="ＭＳ Ｐゴシック" pitchFamily="-110" charset="-128"/>
              </a:rPr>
              <a:t>Figure 9.19  </a:t>
            </a:r>
            <a:r>
              <a:rPr lang="en-US" sz="1200" kern="1200" dirty="0" smtClean="0">
                <a:solidFill>
                  <a:schemeClr val="tx1"/>
                </a:solidFill>
                <a:latin typeface="+mn-lt"/>
                <a:ea typeface="ＭＳ Ｐゴシック" pitchFamily="-110" charset="-128"/>
                <a:cs typeface="ＭＳ Ｐゴシック" pitchFamily="-110" charset="-128"/>
              </a:rPr>
              <a:t>Percentage of maximum induction after 60 second exposure to bright light.  a.  Leaves were kept in shade for at least 14 hours.  Understory shrubs are U1-U3, Edge species are E1 and E2, and the open clearing specialist is C1.  The letter above each bar indicates groups that were not significantly different from each other, as determined by statistical test, and different letters above two bars indicate significant difference.  b.   Leaves were kept in high light, followed by varying exposure times to shade, prior to exposure to bright light.  Solid symbols are understory species, grey symbols are edge/gap species, and open symbols are for the clearing species.  Values are means </a:t>
            </a:r>
            <a:r>
              <a:rPr lang="en-US" sz="1200" u="sng" kern="1200" dirty="0" smtClean="0">
                <a:solidFill>
                  <a:schemeClr val="tx1"/>
                </a:solidFill>
                <a:latin typeface="+mn-lt"/>
                <a:ea typeface="ＭＳ Ｐゴシック" pitchFamily="-110" charset="-128"/>
                <a:cs typeface="ＭＳ Ｐゴシック" pitchFamily="-110" charset="-128"/>
              </a:rPr>
              <a:t>+</a:t>
            </a:r>
            <a:r>
              <a:rPr lang="en-US" sz="1200" kern="1200" dirty="0" smtClean="0">
                <a:solidFill>
                  <a:schemeClr val="tx1"/>
                </a:solidFill>
                <a:latin typeface="+mn-lt"/>
                <a:ea typeface="ＭＳ Ｐゴシック" pitchFamily="-110" charset="-128"/>
                <a:cs typeface="ＭＳ Ｐゴシック" pitchFamily="-110" charset="-128"/>
              </a:rPr>
              <a:t> 1 </a:t>
            </a:r>
            <a:r>
              <a:rPr lang="en-US" sz="1200" kern="1200" dirty="0" err="1" smtClean="0">
                <a:solidFill>
                  <a:schemeClr val="tx1"/>
                </a:solidFill>
                <a:latin typeface="+mn-lt"/>
                <a:ea typeface="ＭＳ Ｐゴシック" pitchFamily="-110" charset="-128"/>
                <a:cs typeface="ＭＳ Ｐゴシック" pitchFamily="-110" charset="-128"/>
              </a:rPr>
              <a:t>s.d.</a:t>
            </a:r>
            <a:endParaRPr lang="en-US" sz="1200" kern="1200" dirty="0" smtClean="0">
              <a:solidFill>
                <a:schemeClr val="tx1"/>
              </a:solidFill>
              <a:latin typeface="+mn-lt"/>
              <a:ea typeface="ＭＳ Ｐゴシック" pitchFamily="-110" charset="-128"/>
              <a:cs typeface="ＭＳ Ｐゴシック" pitchFamily="-110"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3 species were understory</a:t>
            </a:r>
            <a:r>
              <a:rPr lang="en-US" sz="1200" kern="1200" baseline="0" dirty="0" smtClean="0">
                <a:solidFill>
                  <a:schemeClr val="tx1"/>
                </a:solidFill>
                <a:effectLst/>
                <a:latin typeface="+mn-lt"/>
                <a:ea typeface="ＭＳ Ｐゴシック" pitchFamily="-110" charset="-128"/>
                <a:cs typeface="ＭＳ Ｐゴシック" pitchFamily="-110" charset="-128"/>
              </a:rPr>
              <a:t> plants</a:t>
            </a:r>
            <a:r>
              <a:rPr lang="en-US" sz="1200" kern="1200" dirty="0" smtClean="0">
                <a:solidFill>
                  <a:schemeClr val="tx1"/>
                </a:solidFill>
                <a:effectLst/>
                <a:latin typeface="+mn-lt"/>
                <a:ea typeface="ＭＳ Ｐゴシック" pitchFamily="-110" charset="-128"/>
                <a:cs typeface="ＭＳ Ｐゴシック" pitchFamily="-110" charset="-128"/>
              </a:rPr>
              <a:t>, 2</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were edge shrubs, and 1 grows in open clearings.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Special chamber used to enclose individual leaves to measure carbon dioxide flux.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During periods of intense photosynthesis,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baseline="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drops, and in low light,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increases. Changing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baseline="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reflected flow of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sz="1200" b="0" kern="1200" dirty="0" smtClean="0">
              <a:solidFill>
                <a:schemeClr val="tx1"/>
              </a:solidFill>
              <a:effectLst/>
              <a:latin typeface="+mn-lt"/>
              <a:ea typeface="ＭＳ Ｐゴシック" pitchFamily="-110" charset="-128"/>
              <a:cs typeface="ＭＳ Ｐゴシック" pitchFamily="-110" charset="-128"/>
            </a:endParaRPr>
          </a:p>
          <a:p>
            <a:pPr marL="171450" indent="-171450">
              <a:buFont typeface="Arial" pitchFamily="34" charset="0"/>
              <a:buChar char="•"/>
            </a:pPr>
            <a:r>
              <a:rPr lang="en-US" sz="1200" b="0" kern="1200" dirty="0" smtClean="0">
                <a:solidFill>
                  <a:schemeClr val="tx1"/>
                </a:solidFill>
                <a:effectLst/>
                <a:latin typeface="+mn-lt"/>
                <a:ea typeface="ＭＳ Ｐゴシック" pitchFamily="-110" charset="-128"/>
                <a:cs typeface="ＭＳ Ｐゴシック" pitchFamily="-110" charset="-128"/>
              </a:rPr>
              <a:t>Maximum net photosynthetic rate was determined;</a:t>
            </a:r>
            <a:r>
              <a:rPr lang="en-US" sz="1200" b="0" kern="1200" baseline="0" dirty="0" smtClean="0">
                <a:solidFill>
                  <a:schemeClr val="tx1"/>
                </a:solidFill>
                <a:effectLst/>
                <a:latin typeface="+mn-lt"/>
                <a:ea typeface="ＭＳ Ｐゴシック" pitchFamily="-110" charset="-128"/>
                <a:cs typeface="ＭＳ Ｐゴシック" pitchFamily="-110" charset="-128"/>
              </a:rPr>
              <a:t> the </a:t>
            </a:r>
            <a:r>
              <a:rPr lang="en-US" sz="1200" kern="1200" dirty="0" smtClean="0">
                <a:solidFill>
                  <a:schemeClr val="tx1"/>
                </a:solidFill>
                <a:effectLst/>
                <a:latin typeface="+mn-lt"/>
                <a:ea typeface="ＭＳ Ｐゴシック" pitchFamily="-110" charset="-128"/>
                <a:cs typeface="ＭＳ Ｐゴシック" pitchFamily="-110" charset="-128"/>
              </a:rPr>
              <a:t>maximum amount of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captured by photosynthesis after 1 minute of bright light</a:t>
            </a:r>
            <a:r>
              <a:rPr lang="en-US" sz="1200" kern="1200" baseline="0" dirty="0" smtClean="0">
                <a:solidFill>
                  <a:schemeClr val="tx1"/>
                </a:solidFill>
                <a:effectLst/>
                <a:latin typeface="+mn-lt"/>
                <a:ea typeface="ＭＳ Ｐゴシック" pitchFamily="-110" charset="-128"/>
                <a:cs typeface="ＭＳ Ｐゴシック" pitchFamily="-110" charset="-128"/>
              </a:rPr>
              <a:t> exposure.</a:t>
            </a:r>
            <a:endParaRPr lang="en-US" sz="1200" kern="1200" dirty="0" smtClean="0">
              <a:solidFill>
                <a:schemeClr val="tx1"/>
              </a:solidFill>
              <a:effectLst/>
              <a:latin typeface="+mn-lt"/>
              <a:ea typeface="ＭＳ Ｐゴシック" pitchFamily="-110" charset="-128"/>
              <a:cs typeface="ＭＳ Ｐゴシック" pitchFamily="-110" charset="-128"/>
            </a:endParaRP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The intensity of light that causes the maximum varies with the species.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To see how fast photosynthesis was induced when a leaf was exposed to flashes of light, the researchers recorded measurements in the shade, and then opened a shutter that let in intense light.</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Amount of light and pattern of occurrence of high and low light affect the distribution of plants.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Plants in understory dependent upon short flashes of light, and adapted to take advantage of these short duration flashes.</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Shrubs in understory had higher % induction after being kept in shade and</a:t>
            </a:r>
            <a:r>
              <a:rPr lang="en-US" sz="1200" kern="1200" baseline="0" dirty="0" smtClean="0">
                <a:solidFill>
                  <a:schemeClr val="tx1"/>
                </a:solidFill>
                <a:effectLst/>
                <a:latin typeface="+mn-lt"/>
                <a:ea typeface="ＭＳ Ｐゴシック" pitchFamily="-110" charset="-128"/>
                <a:cs typeface="ＭＳ Ｐゴシック" pitchFamily="-110" charset="-128"/>
              </a:rPr>
              <a:t> then </a:t>
            </a:r>
            <a:r>
              <a:rPr lang="en-US" sz="1200" kern="1200" dirty="0" smtClean="0">
                <a:solidFill>
                  <a:schemeClr val="tx1"/>
                </a:solidFill>
                <a:effectLst/>
                <a:latin typeface="+mn-lt"/>
                <a:ea typeface="ＭＳ Ｐゴシック" pitchFamily="-110" charset="-128"/>
                <a:cs typeface="ＭＳ Ｐゴシック" pitchFamily="-110" charset="-128"/>
              </a:rPr>
              <a:t>being exposed to bright light. These plants achieved a higher percentage of their maximum photosynthesis rate than other plants.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Good adaptations for plants living mostly in shade exposed to brief, but frequent, bursts of bright light.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These plants and the plants living in the forest edge had somewhat similar responses as the time in low light increased.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Clearing</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plants did not respond as well to light flashes.  </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b="1" kern="1200" dirty="0" smtClean="0">
                <a:solidFill>
                  <a:schemeClr val="tx1"/>
                </a:solidFill>
                <a:latin typeface="+mn-lt"/>
                <a:ea typeface="ＭＳ Ｐゴシック" pitchFamily="-110" charset="-128"/>
                <a:cs typeface="ＭＳ Ｐゴシック" pitchFamily="-110" charset="-128"/>
              </a:rPr>
              <a:t>Figure 9.19  </a:t>
            </a:r>
            <a:r>
              <a:rPr lang="en-US" sz="1200" kern="1200" dirty="0" smtClean="0">
                <a:solidFill>
                  <a:schemeClr val="tx1"/>
                </a:solidFill>
                <a:latin typeface="+mn-lt"/>
                <a:ea typeface="ＭＳ Ｐゴシック" pitchFamily="-110" charset="-128"/>
                <a:cs typeface="ＭＳ Ｐゴシック" pitchFamily="-110" charset="-128"/>
              </a:rPr>
              <a:t>Percentage of maximum induction after 60 second exposure to bright light.  a.  Leaves were kept in shade for at least 14 hours.  Understory shrubs are U1-U3, Edge species are E1 and E2, and the open clearing specialist is C1.  The letter above each bar indicates groups that were not significantly different from each other, as determined by statistical test, and different letters above two bars indicate significant difference.  b.   Leaves were kept in high light, followed by varying exposure times to shade, prior to exposure to bright light.  Solid symbols are understory species, grey symbols are edge/gap species, and open symbols are for the clearing species.  Values are means </a:t>
            </a:r>
            <a:r>
              <a:rPr lang="en-US" sz="1200" u="sng" kern="1200" dirty="0" smtClean="0">
                <a:solidFill>
                  <a:schemeClr val="tx1"/>
                </a:solidFill>
                <a:latin typeface="+mn-lt"/>
                <a:ea typeface="ＭＳ Ｐゴシック" pitchFamily="-110" charset="-128"/>
                <a:cs typeface="ＭＳ Ｐゴシック" pitchFamily="-110" charset="-128"/>
              </a:rPr>
              <a:t>+</a:t>
            </a:r>
            <a:r>
              <a:rPr lang="en-US" sz="1200" kern="1200" dirty="0" smtClean="0">
                <a:solidFill>
                  <a:schemeClr val="tx1"/>
                </a:solidFill>
                <a:latin typeface="+mn-lt"/>
                <a:ea typeface="ＭＳ Ｐゴシック" pitchFamily="-110" charset="-128"/>
                <a:cs typeface="ＭＳ Ｐゴシック" pitchFamily="-110" charset="-128"/>
              </a:rPr>
              <a:t> 1 </a:t>
            </a:r>
            <a:r>
              <a:rPr lang="en-US" sz="1200" kern="1200" dirty="0" err="1" smtClean="0">
                <a:solidFill>
                  <a:schemeClr val="tx1"/>
                </a:solidFill>
                <a:latin typeface="+mn-lt"/>
                <a:ea typeface="ＭＳ Ｐゴシック" pitchFamily="-110" charset="-128"/>
                <a:cs typeface="ＭＳ Ｐゴシック" pitchFamily="-110" charset="-128"/>
              </a:rPr>
              <a:t>s.d.</a:t>
            </a:r>
            <a:endParaRPr lang="en-US" sz="1200" kern="1200" dirty="0" smtClean="0">
              <a:solidFill>
                <a:schemeClr val="tx1"/>
              </a:solidFill>
              <a:latin typeface="+mn-lt"/>
              <a:ea typeface="ＭＳ Ｐゴシック" pitchFamily="-110" charset="-128"/>
              <a:cs typeface="ＭＳ Ｐゴシック" pitchFamily="-110"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3 species were understory</a:t>
            </a:r>
            <a:r>
              <a:rPr lang="en-US" sz="1200" kern="1200" baseline="0" dirty="0" smtClean="0">
                <a:solidFill>
                  <a:schemeClr val="tx1"/>
                </a:solidFill>
                <a:effectLst/>
                <a:latin typeface="+mn-lt"/>
                <a:ea typeface="ＭＳ Ｐゴシック" pitchFamily="-110" charset="-128"/>
                <a:cs typeface="ＭＳ Ｐゴシック" pitchFamily="-110" charset="-128"/>
              </a:rPr>
              <a:t> plants</a:t>
            </a:r>
            <a:r>
              <a:rPr lang="en-US" sz="1200" kern="1200" dirty="0" smtClean="0">
                <a:solidFill>
                  <a:schemeClr val="tx1"/>
                </a:solidFill>
                <a:effectLst/>
                <a:latin typeface="+mn-lt"/>
                <a:ea typeface="ＭＳ Ｐゴシック" pitchFamily="-110" charset="-128"/>
                <a:cs typeface="ＭＳ Ｐゴシック" pitchFamily="-110" charset="-128"/>
              </a:rPr>
              <a:t>, 2</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were edge shrubs, and 1 grows in open clearings.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Special chamber used to enclose individual leaves to measure carbon dioxide flux.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During periods of intense photosynthesis,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baseline="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drops, and in low light,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increases. Changing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baseline="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reflected flow of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sz="1200" b="0" kern="1200" dirty="0" smtClean="0">
              <a:solidFill>
                <a:schemeClr val="tx1"/>
              </a:solidFill>
              <a:effectLst/>
              <a:latin typeface="+mn-lt"/>
              <a:ea typeface="ＭＳ Ｐゴシック" pitchFamily="-110" charset="-128"/>
              <a:cs typeface="ＭＳ Ｐゴシック" pitchFamily="-110" charset="-128"/>
            </a:endParaRPr>
          </a:p>
          <a:p>
            <a:pPr marL="171450" indent="-171450">
              <a:buFont typeface="Arial" pitchFamily="34" charset="0"/>
              <a:buChar char="•"/>
            </a:pPr>
            <a:r>
              <a:rPr lang="en-US" sz="1200" b="0" kern="1200" dirty="0" smtClean="0">
                <a:solidFill>
                  <a:schemeClr val="tx1"/>
                </a:solidFill>
                <a:effectLst/>
                <a:latin typeface="+mn-lt"/>
                <a:ea typeface="ＭＳ Ｐゴシック" pitchFamily="-110" charset="-128"/>
                <a:cs typeface="ＭＳ Ｐゴシック" pitchFamily="-110" charset="-128"/>
              </a:rPr>
              <a:t>Maximum net photosynthetic rate was determined;</a:t>
            </a:r>
            <a:r>
              <a:rPr lang="en-US" sz="1200" b="0" kern="1200" baseline="0" dirty="0" smtClean="0">
                <a:solidFill>
                  <a:schemeClr val="tx1"/>
                </a:solidFill>
                <a:effectLst/>
                <a:latin typeface="+mn-lt"/>
                <a:ea typeface="ＭＳ Ｐゴシック" pitchFamily="-110" charset="-128"/>
                <a:cs typeface="ＭＳ Ｐゴシック" pitchFamily="-110" charset="-128"/>
              </a:rPr>
              <a:t> the </a:t>
            </a:r>
            <a:r>
              <a:rPr lang="en-US" sz="1200" kern="1200" dirty="0" smtClean="0">
                <a:solidFill>
                  <a:schemeClr val="tx1"/>
                </a:solidFill>
                <a:effectLst/>
                <a:latin typeface="+mn-lt"/>
                <a:ea typeface="ＭＳ Ｐゴシック" pitchFamily="-110" charset="-128"/>
                <a:cs typeface="ＭＳ Ｐゴシック" pitchFamily="-110" charset="-128"/>
              </a:rPr>
              <a:t>maximum amount of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captured by photosynthesis after 1 minute of bright light</a:t>
            </a:r>
            <a:r>
              <a:rPr lang="en-US" sz="1200" kern="1200" baseline="0" dirty="0" smtClean="0">
                <a:solidFill>
                  <a:schemeClr val="tx1"/>
                </a:solidFill>
                <a:effectLst/>
                <a:latin typeface="+mn-lt"/>
                <a:ea typeface="ＭＳ Ｐゴシック" pitchFamily="-110" charset="-128"/>
                <a:cs typeface="ＭＳ Ｐゴシック" pitchFamily="-110" charset="-128"/>
              </a:rPr>
              <a:t> exposure.</a:t>
            </a:r>
            <a:endParaRPr lang="en-US" sz="1200" kern="1200" dirty="0" smtClean="0">
              <a:solidFill>
                <a:schemeClr val="tx1"/>
              </a:solidFill>
              <a:effectLst/>
              <a:latin typeface="+mn-lt"/>
              <a:ea typeface="ＭＳ Ｐゴシック" pitchFamily="-110" charset="-128"/>
              <a:cs typeface="ＭＳ Ｐゴシック" pitchFamily="-110" charset="-128"/>
            </a:endParaRP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The intensity of light that causes the maximum varies with the species.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To see how fast photosynthesis was induced when a leaf was exposed to flashes of light, the researchers recorded measurements in the shade, and then opened a shutter that let in intense light.</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Plants in understory dependent upon short flashes of light, and adapted to take advantage of these short duration flashes.</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Shrubs in understory had higher % induction after being kept in shade and</a:t>
            </a:r>
            <a:r>
              <a:rPr lang="en-US" sz="1200" kern="1200" baseline="0" dirty="0" smtClean="0">
                <a:solidFill>
                  <a:schemeClr val="tx1"/>
                </a:solidFill>
                <a:effectLst/>
                <a:latin typeface="+mn-lt"/>
                <a:ea typeface="ＭＳ Ｐゴシック" pitchFamily="-110" charset="-128"/>
                <a:cs typeface="ＭＳ Ｐゴシック" pitchFamily="-110" charset="-128"/>
              </a:rPr>
              <a:t> then </a:t>
            </a:r>
            <a:r>
              <a:rPr lang="en-US" sz="1200" kern="1200" dirty="0" smtClean="0">
                <a:solidFill>
                  <a:schemeClr val="tx1"/>
                </a:solidFill>
                <a:effectLst/>
                <a:latin typeface="+mn-lt"/>
                <a:ea typeface="ＭＳ Ｐゴシック" pitchFamily="-110" charset="-128"/>
                <a:cs typeface="ＭＳ Ｐゴシック" pitchFamily="-110" charset="-128"/>
              </a:rPr>
              <a:t>being exposed to bright light. These plants achieved a higher percentage of their maximum photosynthesis rate than other plants.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Good adaptations for plants living mostly in shade exposed to brief, but frequent, bursts of bright light.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These plants and the plants living in the forest edge had somewhat similar responses as the time in low light increased.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Clearing</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plants did not respond as well to light flashes.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Plant distributions, or where plants are found, are affected by the amount and pattern of light available.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Amount of light and pattern of occurrence of high and low light affect the distribution of plants. </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9.20  </a:t>
            </a:r>
            <a:r>
              <a:rPr lang="en-US" sz="1200" kern="1200" dirty="0" err="1" smtClean="0">
                <a:solidFill>
                  <a:schemeClr val="tx1"/>
                </a:solidFill>
                <a:effectLst/>
                <a:latin typeface="+mn-lt"/>
                <a:ea typeface="ＭＳ Ｐゴシック" pitchFamily="-110" charset="-128"/>
                <a:cs typeface="ＭＳ Ｐゴシック" pitchFamily="-110" charset="-128"/>
              </a:rPr>
              <a:t>Lightflash</a:t>
            </a:r>
            <a:r>
              <a:rPr lang="en-US" sz="1200" kern="1200" dirty="0" smtClean="0">
                <a:solidFill>
                  <a:schemeClr val="tx1"/>
                </a:solidFill>
                <a:effectLst/>
                <a:latin typeface="+mn-lt"/>
                <a:ea typeface="ＭＳ Ｐゴシック" pitchFamily="-110" charset="-128"/>
                <a:cs typeface="ＭＳ Ｐゴシック" pitchFamily="-110" charset="-128"/>
              </a:rPr>
              <a:t> use efficiency (LUE) as a function of the duration of light flashes.  a.  Values for leaves that had been induced with high light intensity to produce maximum photosynthesis response, followed by a period of time in shade, prior to light flash exposure.  b.  Values for leaves that had not been induced prior to light flash exposure. </a:t>
            </a:r>
            <a:endParaRPr lang="en-US" b="1" dirty="0" smtClean="0">
              <a:ea typeface="ＭＳ Ｐゴシック"/>
              <a:cs typeface="ＭＳ Ｐゴシック"/>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Some leaves exposed to high light, then low light, and then high light again. </a:t>
            </a:r>
            <a:r>
              <a:rPr lang="en-US" sz="1200" kern="1200" dirty="0" err="1" smtClean="0">
                <a:solidFill>
                  <a:schemeClr val="tx1"/>
                </a:solidFill>
                <a:effectLst/>
                <a:latin typeface="+mn-lt"/>
                <a:ea typeface="ＭＳ Ｐゴシック" pitchFamily="-110" charset="-128"/>
                <a:cs typeface="ＭＳ Ｐゴシック" pitchFamily="-110" charset="-128"/>
              </a:rPr>
              <a:t>Lightflash</a:t>
            </a:r>
            <a:r>
              <a:rPr lang="en-US" sz="1200" kern="1200" dirty="0" smtClean="0">
                <a:solidFill>
                  <a:schemeClr val="tx1"/>
                </a:solidFill>
                <a:effectLst/>
                <a:latin typeface="+mn-lt"/>
                <a:ea typeface="ＭＳ Ｐゴシック" pitchFamily="-110" charset="-128"/>
                <a:cs typeface="ＭＳ Ｐゴシック" pitchFamily="-110" charset="-128"/>
              </a:rPr>
              <a:t> use efficiency (LUE) was measured, where leaves subjected to flashes of light of increasing duration after periods of shade and high intensity light. </a:t>
            </a:r>
            <a:endParaRPr lang="en-US" dirty="0" smtClean="0">
              <a:ea typeface="ＭＳ Ｐゴシック"/>
              <a:cs typeface="ＭＳ Ｐゴシック"/>
            </a:endParaRP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LUE calculated as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fixed by photosynthesis during a </a:t>
            </a:r>
            <a:r>
              <a:rPr lang="en-US" sz="1200" kern="1200" dirty="0" err="1" smtClean="0">
                <a:solidFill>
                  <a:schemeClr val="tx1"/>
                </a:solidFill>
                <a:effectLst/>
                <a:latin typeface="+mn-lt"/>
                <a:ea typeface="ＭＳ Ｐゴシック" pitchFamily="-110" charset="-128"/>
                <a:cs typeface="ＭＳ Ｐゴシック" pitchFamily="-110" charset="-128"/>
              </a:rPr>
              <a:t>lightflash</a:t>
            </a:r>
            <a:r>
              <a:rPr lang="en-US" sz="1200" kern="1200" dirty="0" smtClean="0">
                <a:solidFill>
                  <a:schemeClr val="tx1"/>
                </a:solidFill>
                <a:effectLst/>
                <a:latin typeface="+mn-lt"/>
                <a:ea typeface="ＭＳ Ｐゴシック" pitchFamily="-110" charset="-128"/>
                <a:cs typeface="ＭＳ Ｐゴシック" pitchFamily="-110" charset="-128"/>
              </a:rPr>
              <a:t> / maximum amount of CO</a:t>
            </a:r>
            <a:r>
              <a:rPr lang="en-US" sz="1200" kern="1200" baseline="-25000" dirty="0" smtClean="0">
                <a:solidFill>
                  <a:schemeClr val="tx1"/>
                </a:solidFill>
                <a:effectLst/>
                <a:latin typeface="+mn-lt"/>
                <a:ea typeface="ＭＳ Ｐゴシック" pitchFamily="-110" charset="-128"/>
                <a:cs typeface="ＭＳ Ｐゴシック" pitchFamily="-110" charset="-128"/>
              </a:rPr>
              <a:t>2 </a:t>
            </a:r>
            <a:r>
              <a:rPr lang="en-US" sz="1200" kern="1200" dirty="0" smtClean="0">
                <a:solidFill>
                  <a:schemeClr val="tx1"/>
                </a:solidFill>
                <a:effectLst/>
                <a:latin typeface="+mn-lt"/>
                <a:ea typeface="ＭＳ Ｐゴシック" pitchFamily="-110" charset="-128"/>
                <a:cs typeface="ＭＳ Ｐゴシック" pitchFamily="-110" charset="-128"/>
              </a:rPr>
              <a:t>fixed by photosynthesis under constant high intensity light.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LUE ratio close to 100% = achievement</a:t>
            </a:r>
            <a:r>
              <a:rPr lang="en-US" sz="1200" kern="1200" baseline="0" dirty="0" smtClean="0">
                <a:solidFill>
                  <a:schemeClr val="tx1"/>
                </a:solidFill>
                <a:effectLst/>
                <a:latin typeface="+mn-lt"/>
                <a:ea typeface="ＭＳ Ｐゴシック" pitchFamily="-110" charset="-128"/>
                <a:cs typeface="ＭＳ Ｐゴシック" pitchFamily="-110" charset="-128"/>
              </a:rPr>
              <a:t> of</a:t>
            </a:r>
            <a:r>
              <a:rPr lang="en-US" sz="1200" kern="1200" dirty="0" smtClean="0">
                <a:solidFill>
                  <a:schemeClr val="tx1"/>
                </a:solidFill>
                <a:effectLst/>
                <a:latin typeface="+mn-lt"/>
                <a:ea typeface="ＭＳ Ｐゴシック" pitchFamily="-110" charset="-128"/>
                <a:cs typeface="ＭＳ Ｐゴシック" pitchFamily="-110" charset="-128"/>
              </a:rPr>
              <a:t> maximum photosynthesis during the brief exposure to light flash.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LUE varied by species and by the length of the </a:t>
            </a:r>
            <a:r>
              <a:rPr lang="en-US" sz="1200" kern="1200" dirty="0" err="1" smtClean="0">
                <a:solidFill>
                  <a:schemeClr val="tx1"/>
                </a:solidFill>
                <a:effectLst/>
                <a:latin typeface="+mn-lt"/>
                <a:ea typeface="ＭＳ Ｐゴシック" pitchFamily="-110" charset="-128"/>
                <a:cs typeface="ＭＳ Ｐゴシック" pitchFamily="-110" charset="-128"/>
              </a:rPr>
              <a:t>lightflash</a:t>
            </a:r>
            <a:r>
              <a:rPr lang="en-US" sz="1200" kern="1200" dirty="0" smtClean="0">
                <a:solidFill>
                  <a:schemeClr val="tx1"/>
                </a:solidFill>
                <a:effectLst/>
                <a:latin typeface="+mn-lt"/>
                <a:ea typeface="ＭＳ Ｐゴシック" pitchFamily="-110" charset="-128"/>
                <a:cs typeface="ＭＳ Ｐゴシック" pitchFamily="-110" charset="-128"/>
              </a:rPr>
              <a:t> to which a leaf was exposed, and depended upon whether the leaf had been induced by bright light prior to exposure to the </a:t>
            </a:r>
            <a:r>
              <a:rPr lang="en-US" sz="1200" kern="1200" dirty="0" err="1" smtClean="0">
                <a:solidFill>
                  <a:schemeClr val="tx1"/>
                </a:solidFill>
                <a:effectLst/>
                <a:latin typeface="+mn-lt"/>
                <a:ea typeface="ＭＳ Ｐゴシック" pitchFamily="-110" charset="-128"/>
                <a:cs typeface="ＭＳ Ｐゴシック" pitchFamily="-110" charset="-128"/>
              </a:rPr>
              <a:t>lightflash</a:t>
            </a:r>
            <a:r>
              <a:rPr lang="en-US" sz="1200" kern="1200" dirty="0" smtClean="0">
                <a:solidFill>
                  <a:schemeClr val="tx1"/>
                </a:solidFill>
                <a:effectLst/>
                <a:latin typeface="+mn-lt"/>
                <a:ea typeface="ＭＳ Ｐゴシック" pitchFamily="-110" charset="-128"/>
                <a:cs typeface="ＭＳ Ｐゴシック" pitchFamily="-110" charset="-128"/>
              </a:rPr>
              <a:t>.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Understory shrubs generally</a:t>
            </a:r>
            <a:r>
              <a:rPr lang="en-US" sz="1200" kern="1200" baseline="0" dirty="0" smtClean="0">
                <a:solidFill>
                  <a:schemeClr val="tx1"/>
                </a:solidFill>
                <a:effectLst/>
                <a:latin typeface="+mn-lt"/>
                <a:ea typeface="ＭＳ Ｐゴシック" pitchFamily="-110" charset="-128"/>
                <a:cs typeface="ＭＳ Ｐゴシック" pitchFamily="-110" charset="-128"/>
              </a:rPr>
              <a:t> had higher LUE across most light flash durations, especially short durations.</a:t>
            </a:r>
          </a:p>
          <a:p>
            <a:pPr marL="171450" indent="-171450">
              <a:buFont typeface="Arial" pitchFamily="34" charset="0"/>
              <a:buChar char="•"/>
            </a:pPr>
            <a:r>
              <a:rPr lang="en-US" sz="1200" kern="1200" baseline="0" dirty="0" smtClean="0">
                <a:solidFill>
                  <a:schemeClr val="tx1"/>
                </a:solidFill>
                <a:effectLst/>
                <a:latin typeface="+mn-lt"/>
                <a:ea typeface="ＭＳ Ｐゴシック" pitchFamily="-110" charset="-128"/>
                <a:cs typeface="ＭＳ Ｐゴシック" pitchFamily="-110" charset="-128"/>
              </a:rPr>
              <a:t>Open clearing plant did not have high LUE except when </a:t>
            </a:r>
            <a:r>
              <a:rPr lang="en-US" sz="1200" kern="1200" baseline="0" dirty="0" err="1" smtClean="0">
                <a:solidFill>
                  <a:schemeClr val="tx1"/>
                </a:solidFill>
                <a:effectLst/>
                <a:latin typeface="+mn-lt"/>
                <a:ea typeface="ＭＳ Ｐゴシック" pitchFamily="-110" charset="-128"/>
                <a:cs typeface="ＭＳ Ｐゴシック" pitchFamily="-110" charset="-128"/>
              </a:rPr>
              <a:t>uninduced</a:t>
            </a:r>
            <a:r>
              <a:rPr lang="en-US" sz="1200" kern="1200" baseline="0" dirty="0" smtClean="0">
                <a:solidFill>
                  <a:schemeClr val="tx1"/>
                </a:solidFill>
                <a:effectLst/>
                <a:latin typeface="+mn-lt"/>
                <a:ea typeface="ＭＳ Ｐゴシック" pitchFamily="-110" charset="-128"/>
                <a:cs typeface="ＭＳ Ｐゴシック" pitchFamily="-110" charset="-128"/>
              </a:rPr>
              <a:t> and duration of flash was long.</a:t>
            </a:r>
          </a:p>
          <a:p>
            <a:pPr marL="171450" indent="-171450">
              <a:buFont typeface="Arial" pitchFamily="34" charset="0"/>
              <a:buChar char="•"/>
            </a:pPr>
            <a:r>
              <a:rPr lang="en-US" sz="1200" kern="1200" baseline="0" dirty="0" smtClean="0">
                <a:solidFill>
                  <a:schemeClr val="tx1"/>
                </a:solidFill>
                <a:effectLst/>
                <a:latin typeface="+mn-lt"/>
                <a:ea typeface="ＭＳ Ｐゴシック" pitchFamily="-110" charset="-128"/>
                <a:cs typeface="ＭＳ Ｐゴシック" pitchFamily="-110" charset="-128"/>
              </a:rPr>
              <a:t>Induction led to very high LUE, even for open clearing plant, but especially for understory shrubs.</a:t>
            </a:r>
            <a:endParaRPr lang="en-US" sz="1200" kern="1200" dirty="0" smtClean="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9.4 </a:t>
            </a:r>
            <a:r>
              <a:rPr lang="en-US" sz="1200" kern="1200" dirty="0" smtClean="0">
                <a:solidFill>
                  <a:schemeClr val="tx1"/>
                </a:solidFill>
                <a:latin typeface="+mn-lt"/>
                <a:ea typeface="ＭＳ Ｐゴシック" pitchFamily="-110" charset="-128"/>
                <a:cs typeface="ＭＳ Ｐゴシック" pitchFamily="-110" charset="-128"/>
              </a:rPr>
              <a:t>Frequency histogram of juvenile starling dispersal distances.  Note that the x-axis has a discontinuous scale.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Bees typically visit many flowers in rapid succession.</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Butterflies feed on nectar and are also often looking for mates while flying and foraging.  Butterflies often pass by flowers next to one at which they just fed.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When plants are pollinated by several species, population structure can</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be affected by different pollinator types.  Isolation could occur if individuals disperse only short distances and mate only with individuals within a small geographic range.</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Dispersal ability for</a:t>
            </a:r>
            <a:r>
              <a:rPr lang="en-US" sz="1200" kern="1200" baseline="0" dirty="0" smtClean="0">
                <a:solidFill>
                  <a:schemeClr val="tx1"/>
                </a:solidFill>
                <a:effectLst/>
                <a:latin typeface="+mn-lt"/>
                <a:ea typeface="ＭＳ Ｐゴシック" pitchFamily="-110" charset="-128"/>
                <a:cs typeface="ＭＳ Ｐゴシック" pitchFamily="-110" charset="-128"/>
              </a:rPr>
              <a:t> this plant </a:t>
            </a:r>
            <a:r>
              <a:rPr lang="en-US" sz="1200" kern="1200" dirty="0" smtClean="0">
                <a:solidFill>
                  <a:schemeClr val="tx1"/>
                </a:solidFill>
                <a:effectLst/>
                <a:latin typeface="+mn-lt"/>
                <a:ea typeface="ＭＳ Ｐゴシック" pitchFamily="-110" charset="-128"/>
                <a:cs typeface="ＭＳ Ｐゴシック" pitchFamily="-110" charset="-128"/>
              </a:rPr>
              <a:t>is determined by the pollinator.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About 95% of bumblebee flights were less than 1 meter in length; thus &lt;5% were greater</a:t>
            </a:r>
            <a:r>
              <a:rPr lang="en-US" sz="1200" kern="1200" baseline="0" dirty="0" smtClean="0">
                <a:solidFill>
                  <a:schemeClr val="tx1"/>
                </a:solidFill>
                <a:effectLst/>
                <a:latin typeface="+mn-lt"/>
                <a:ea typeface="ＭＳ Ｐゴシック" pitchFamily="-110" charset="-128"/>
                <a:cs typeface="ＭＳ Ｐゴシック" pitchFamily="-110" charset="-128"/>
              </a:rPr>
              <a:t> than 1 meter.</a:t>
            </a:r>
            <a:endParaRPr lang="en-US" sz="1200" kern="1200" dirty="0" smtClean="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a:t>
            </a:r>
            <a:r>
              <a:rPr lang="en-US" baseline="0" dirty="0" smtClean="0"/>
              <a:t> not found in text</a:t>
            </a:r>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55</a:t>
            </a:fld>
            <a:endParaRPr lang="en-US"/>
          </a:p>
        </p:txBody>
      </p:sp>
    </p:spTree>
    <p:extLst>
      <p:ext uri="{BB962C8B-B14F-4D97-AF65-F5344CB8AC3E}">
        <p14:creationId xmlns:p14="http://schemas.microsoft.com/office/powerpoint/2010/main" val="7195947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Table 9.3. </a:t>
            </a:r>
            <a:r>
              <a:rPr lang="en-US" sz="1200" dirty="0" smtClean="0">
                <a:latin typeface="Times New Roman" pitchFamily="18" charset="0"/>
                <a:cs typeface="Times New Roman" pitchFamily="18" charset="0"/>
              </a:rPr>
              <a:t>Photosynthetic and respiration characteristics of </a:t>
            </a:r>
            <a:r>
              <a:rPr lang="en-US" sz="1200" dirty="0" err="1" smtClean="0">
                <a:latin typeface="Times New Roman" pitchFamily="18" charset="0"/>
                <a:cs typeface="Times New Roman" pitchFamily="18" charset="0"/>
              </a:rPr>
              <a:t>hydrilla</a:t>
            </a:r>
            <a:r>
              <a:rPr lang="en-US" sz="1200" dirty="0" smtClean="0">
                <a:latin typeface="Times New Roman" pitchFamily="18" charset="0"/>
                <a:cs typeface="Times New Roman" pitchFamily="18" charset="0"/>
              </a:rPr>
              <a:t> plants grown under several light levels.  Light levels are µ</a:t>
            </a:r>
            <a:r>
              <a:rPr lang="en-US" sz="1200" dirty="0" err="1" smtClean="0">
                <a:latin typeface="Times New Roman" pitchFamily="18" charset="0"/>
                <a:cs typeface="Times New Roman" pitchFamily="18" charset="0"/>
              </a:rPr>
              <a:t>einsteins</a:t>
            </a:r>
            <a:r>
              <a:rPr lang="en-US" sz="1200" dirty="0" smtClean="0">
                <a:latin typeface="Times New Roman" pitchFamily="18" charset="0"/>
                <a:cs typeface="Times New Roman" pitchFamily="18" charset="0"/>
              </a:rPr>
              <a:t>/m2/sec, and rates are µmoles of CO2/mg chlorophyll/hour.  Values from first two columns are estimates from a best fit curve of carbon dioxide change vs. light level, and values from last two columns are means of 6 plants + 1 </a:t>
            </a:r>
            <a:r>
              <a:rPr lang="en-US" sz="1200" dirty="0" err="1" smtClean="0">
                <a:latin typeface="Times New Roman" pitchFamily="18" charset="0"/>
                <a:cs typeface="Times New Roman" pitchFamily="18" charset="0"/>
              </a:rPr>
              <a:t>s.d.</a:t>
            </a:r>
            <a:endParaRPr lang="en-US" sz="1200" dirty="0" smtClean="0">
              <a:latin typeface="Times New Roman" pitchFamily="18" charset="0"/>
              <a:cs typeface="Times New Roman"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What are the limits to the growth of an aquatic plant under different light conditions?  What are lowest light levels at which </a:t>
            </a:r>
            <a:r>
              <a:rPr lang="en-US" sz="1200" kern="1200" dirty="0" err="1" smtClean="0">
                <a:solidFill>
                  <a:schemeClr val="tx1"/>
                </a:solidFill>
                <a:effectLst/>
                <a:latin typeface="+mn-lt"/>
                <a:ea typeface="ＭＳ Ｐゴシック" pitchFamily="-110" charset="-128"/>
                <a:cs typeface="ＭＳ Ｐゴシック" pitchFamily="-110" charset="-128"/>
              </a:rPr>
              <a:t>hydrilla</a:t>
            </a:r>
            <a:r>
              <a:rPr lang="en-US" sz="1200" kern="1200" baseline="0" dirty="0" smtClean="0">
                <a:solidFill>
                  <a:schemeClr val="tx1"/>
                </a:solidFill>
                <a:effectLst/>
                <a:latin typeface="+mn-lt"/>
                <a:ea typeface="ＭＳ Ｐゴシック" pitchFamily="-110" charset="-128"/>
                <a:cs typeface="ＭＳ Ｐゴシック" pitchFamily="-110" charset="-128"/>
              </a:rPr>
              <a:t> is predicted to grow and spread?</a:t>
            </a:r>
            <a:endParaRPr lang="en-US" sz="1200" kern="1200" dirty="0" smtClean="0">
              <a:solidFill>
                <a:schemeClr val="tx1"/>
              </a:solidFill>
              <a:effectLst/>
              <a:latin typeface="+mn-lt"/>
              <a:ea typeface="ＭＳ Ｐゴシック" pitchFamily="-110" charset="-128"/>
              <a:cs typeface="ＭＳ Ｐゴシック" pitchFamily="-110" charset="-128"/>
            </a:endParaRPr>
          </a:p>
          <a:p>
            <a:pPr marL="171450" indent="-171450">
              <a:buFont typeface="Arial" pitchFamily="34" charset="0"/>
              <a:buChar char="•"/>
            </a:pPr>
            <a:r>
              <a:rPr lang="en-US" sz="1200" kern="1200" dirty="0" err="1" smtClean="0">
                <a:solidFill>
                  <a:schemeClr val="tx1"/>
                </a:solidFill>
                <a:effectLst/>
                <a:latin typeface="+mn-lt"/>
                <a:ea typeface="ＭＳ Ｐゴシック" pitchFamily="-110" charset="-128"/>
                <a:cs typeface="ＭＳ Ｐゴシック" pitchFamily="-110" charset="-128"/>
              </a:rPr>
              <a:t>Hydrilla</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Hydrilla</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verticillata</a:t>
            </a:r>
            <a:r>
              <a:rPr lang="en-US" sz="1200" kern="1200" dirty="0" smtClean="0">
                <a:solidFill>
                  <a:schemeClr val="tx1"/>
                </a:solidFill>
                <a:effectLst/>
                <a:latin typeface="+mn-lt"/>
                <a:ea typeface="ＭＳ Ｐゴシック" pitchFamily="-110" charset="-128"/>
                <a:cs typeface="ＭＳ Ｐゴシック" pitchFamily="-110" charset="-128"/>
              </a:rPr>
              <a:t>)</a:t>
            </a:r>
            <a:r>
              <a:rPr lang="en-US" sz="1200" kern="1200" baseline="0" dirty="0" smtClean="0">
                <a:solidFill>
                  <a:schemeClr val="tx1"/>
                </a:solidFill>
                <a:effectLst/>
                <a:latin typeface="+mn-lt"/>
                <a:ea typeface="ＭＳ Ｐゴシック" pitchFamily="-110" charset="-128"/>
                <a:cs typeface="ＭＳ Ｐゴシック" pitchFamily="-110" charset="-128"/>
              </a:rPr>
              <a:t> is</a:t>
            </a:r>
            <a:r>
              <a:rPr lang="en-US" sz="1200" kern="1200" dirty="0" smtClean="0">
                <a:solidFill>
                  <a:schemeClr val="tx1"/>
                </a:solidFill>
                <a:effectLst/>
                <a:latin typeface="+mn-lt"/>
                <a:ea typeface="ＭＳ Ｐゴシック" pitchFamily="-110" charset="-128"/>
                <a:cs typeface="ＭＳ Ｐゴシック" pitchFamily="-110" charset="-128"/>
              </a:rPr>
              <a:t> a plant species introduced into the southeastern U.S. and is a serious weed problem.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Aquaria with </a:t>
            </a:r>
            <a:r>
              <a:rPr lang="en-US" sz="1200" kern="1200" dirty="0" err="1" smtClean="0">
                <a:solidFill>
                  <a:schemeClr val="tx1"/>
                </a:solidFill>
                <a:effectLst/>
                <a:latin typeface="+mn-lt"/>
                <a:ea typeface="ＭＳ Ｐゴシック" pitchFamily="-110" charset="-128"/>
                <a:cs typeface="ＭＳ Ｐゴシック" pitchFamily="-110" charset="-128"/>
              </a:rPr>
              <a:t>hydrilla</a:t>
            </a:r>
            <a:r>
              <a:rPr lang="en-US" sz="1200" kern="1200" dirty="0" smtClean="0">
                <a:solidFill>
                  <a:schemeClr val="tx1"/>
                </a:solidFill>
                <a:effectLst/>
                <a:latin typeface="+mn-lt"/>
                <a:ea typeface="ＭＳ Ｐゴシック" pitchFamily="-110" charset="-128"/>
                <a:cs typeface="ＭＳ Ｐゴシック" pitchFamily="-110" charset="-128"/>
              </a:rPr>
              <a:t> were exposed to 16 hours of light each day, but at one four light levels.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Each week dry mass of several plants was measured. Photosynthetic and respiration rates on several plants three weeks into the experiment were measured, using changes in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levels, relative to amount of chlorophyll, as a proxy.</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As light levels increase, photosynthesis will increase until it reaches a maximum rate.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Change in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is </a:t>
            </a:r>
            <a:r>
              <a:rPr lang="en-US" sz="1200" i="1" kern="1200" dirty="0" smtClean="0">
                <a:solidFill>
                  <a:schemeClr val="tx1"/>
                </a:solidFill>
                <a:effectLst/>
                <a:latin typeface="+mn-lt"/>
                <a:ea typeface="ＭＳ Ｐゴシック" pitchFamily="-110" charset="-128"/>
                <a:cs typeface="ＭＳ Ｐゴシック" pitchFamily="-110" charset="-128"/>
              </a:rPr>
              <a:t>net</a:t>
            </a:r>
            <a:r>
              <a:rPr lang="en-US" sz="1200" kern="1200" dirty="0" smtClean="0">
                <a:solidFill>
                  <a:schemeClr val="tx1"/>
                </a:solidFill>
                <a:effectLst/>
                <a:latin typeface="+mn-lt"/>
                <a:ea typeface="ＭＳ Ｐゴシック" pitchFamily="-110" charset="-128"/>
                <a:cs typeface="ＭＳ Ｐゴシック" pitchFamily="-110" charset="-128"/>
              </a:rPr>
              <a:t> photosynthesis.  When the net change is zero, the two processes are in balance.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Distribution of </a:t>
            </a:r>
            <a:r>
              <a:rPr lang="en-US" sz="1200" kern="1200" dirty="0" err="1" smtClean="0">
                <a:solidFill>
                  <a:schemeClr val="tx1"/>
                </a:solidFill>
                <a:effectLst/>
                <a:latin typeface="+mn-lt"/>
                <a:ea typeface="ＭＳ Ｐゴシック" pitchFamily="-110" charset="-128"/>
                <a:cs typeface="ＭＳ Ｐゴシック" pitchFamily="-110" charset="-128"/>
              </a:rPr>
              <a:t>hydrilla</a:t>
            </a:r>
            <a:r>
              <a:rPr lang="en-US" sz="1200" kern="1200" dirty="0" smtClean="0">
                <a:solidFill>
                  <a:schemeClr val="tx1"/>
                </a:solidFill>
                <a:effectLst/>
                <a:latin typeface="+mn-lt"/>
                <a:ea typeface="ＭＳ Ｐゴシック" pitchFamily="-110" charset="-128"/>
                <a:cs typeface="ＭＳ Ｐゴシック" pitchFamily="-110" charset="-128"/>
              </a:rPr>
              <a:t> appears to be limited by low light levels, although there is a large degree of physiological compensation that plants can undergo to live in a range of light conditions.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err="1" smtClean="0">
                <a:solidFill>
                  <a:schemeClr val="tx1"/>
                </a:solidFill>
                <a:effectLst/>
                <a:latin typeface="+mn-lt"/>
                <a:ea typeface="ＭＳ Ｐゴシック" pitchFamily="-110" charset="-128"/>
                <a:cs typeface="ＭＳ Ｐゴシック" pitchFamily="-110" charset="-128"/>
              </a:rPr>
              <a:t>Hydrilla</a:t>
            </a:r>
            <a:r>
              <a:rPr lang="en-US" sz="1200" kern="1200" dirty="0" smtClean="0">
                <a:solidFill>
                  <a:schemeClr val="tx1"/>
                </a:solidFill>
                <a:effectLst/>
                <a:latin typeface="+mn-lt"/>
                <a:ea typeface="ＭＳ Ｐゴシック" pitchFamily="-110" charset="-128"/>
                <a:cs typeface="ＭＳ Ｐゴシック" pitchFamily="-110" charset="-128"/>
              </a:rPr>
              <a:t> could adjust its physiology to reduce both photosynthetic capacity and respiration when in the dark.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Plants in low light were more responsive to low light.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err="1" smtClean="0">
                <a:solidFill>
                  <a:schemeClr val="tx1"/>
                </a:solidFill>
                <a:effectLst/>
                <a:latin typeface="+mn-lt"/>
                <a:ea typeface="ＭＳ Ｐゴシック" pitchFamily="-110" charset="-128"/>
                <a:cs typeface="ＭＳ Ｐゴシック" pitchFamily="-110" charset="-128"/>
              </a:rPr>
              <a:t>Hydrilla</a:t>
            </a:r>
            <a:r>
              <a:rPr lang="en-US" sz="1200" kern="1200" dirty="0" smtClean="0">
                <a:solidFill>
                  <a:schemeClr val="tx1"/>
                </a:solidFill>
                <a:effectLst/>
                <a:latin typeface="+mn-lt"/>
                <a:ea typeface="ＭＳ Ｐゴシック" pitchFamily="-110" charset="-128"/>
                <a:cs typeface="ＭＳ Ｐゴシック" pitchFamily="-110" charset="-128"/>
              </a:rPr>
              <a:t> may have a wider distribution and be a better competitor in lakes because it has great tolerance to low light.  </a:t>
            </a: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56</a:t>
            </a:fld>
            <a:endParaRPr lang="en-US"/>
          </a:p>
        </p:txBody>
      </p:sp>
    </p:spTree>
    <p:extLst>
      <p:ext uri="{BB962C8B-B14F-4D97-AF65-F5344CB8AC3E}">
        <p14:creationId xmlns:p14="http://schemas.microsoft.com/office/powerpoint/2010/main" val="32045902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9.21  </a:t>
            </a:r>
            <a:r>
              <a:rPr lang="en-US" sz="1200" kern="1200" dirty="0" smtClean="0">
                <a:solidFill>
                  <a:schemeClr val="tx1"/>
                </a:solidFill>
                <a:latin typeface="+mn-lt"/>
                <a:ea typeface="ＭＳ Ｐゴシック" pitchFamily="-110" charset="-128"/>
                <a:cs typeface="ＭＳ Ｐゴシック" pitchFamily="-110" charset="-128"/>
              </a:rPr>
              <a:t>Growth of </a:t>
            </a:r>
            <a:r>
              <a:rPr lang="en-US" sz="1200" kern="1200" dirty="0" err="1" smtClean="0">
                <a:solidFill>
                  <a:schemeClr val="tx1"/>
                </a:solidFill>
                <a:latin typeface="+mn-lt"/>
                <a:ea typeface="ＭＳ Ｐゴシック" pitchFamily="-110" charset="-128"/>
                <a:cs typeface="ＭＳ Ｐゴシック" pitchFamily="-110" charset="-128"/>
              </a:rPr>
              <a:t>hydrilla</a:t>
            </a:r>
            <a:r>
              <a:rPr lang="en-US" sz="1200" kern="1200" dirty="0" smtClean="0">
                <a:solidFill>
                  <a:schemeClr val="tx1"/>
                </a:solidFill>
                <a:latin typeface="+mn-lt"/>
                <a:ea typeface="ＭＳ Ｐゴシック" pitchFamily="-110" charset="-128"/>
                <a:cs typeface="ＭＳ Ｐゴシック" pitchFamily="-110" charset="-128"/>
              </a:rPr>
              <a:t> exposed to one of four light levels, expressed as change in dry mass.  L = low, M-L = medium-low, M-H = medium-high, and H = high light.  The distance separating each treatment on the x-axis is relative to the difference in the amount of light to which plants were exposed.  Each point is the mean of 6 plants harvested at 1 week, 2 weeks, and 3 weeks.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Growth of plants, as measured by changes in dry mass in plants collected each week, were measured and compared among light level treatments.</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At the lowest light level tested, plants lost mass, more energy spent in respiration than gained during photosynthesis.  True even after</a:t>
            </a:r>
            <a:r>
              <a:rPr lang="en-US" sz="1200" kern="1200" baseline="0" dirty="0" smtClean="0">
                <a:solidFill>
                  <a:schemeClr val="tx1"/>
                </a:solidFill>
                <a:effectLst/>
                <a:latin typeface="+mn-lt"/>
                <a:ea typeface="ＭＳ Ｐゴシック" pitchFamily="-110" charset="-128"/>
                <a:cs typeface="ＭＳ Ｐゴシック" pitchFamily="-110" charset="-128"/>
              </a:rPr>
              <a:t> 3 weeks.</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mn-lt"/>
                <a:ea typeface="ＭＳ Ｐゴシック" pitchFamily="-110" charset="-128"/>
                <a:cs typeface="ＭＳ Ｐゴシック" pitchFamily="-110" charset="-128"/>
              </a:rPr>
              <a:t>All other light levels showed gain in mass over the three week test period.</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mn-lt"/>
                <a:ea typeface="ＭＳ Ｐゴシック" pitchFamily="-110" charset="-128"/>
                <a:cs typeface="ＭＳ Ｐゴシック" pitchFamily="-110" charset="-128"/>
              </a:rPr>
              <a:t>Medium-high and high light levels no that different, but both showed higher gains than medium-low.</a:t>
            </a:r>
            <a:endParaRPr lang="en-US" sz="1200" kern="1200" dirty="0" smtClean="0">
              <a:solidFill>
                <a:schemeClr val="tx1"/>
              </a:solidFill>
              <a:effectLst/>
              <a:latin typeface="+mn-lt"/>
              <a:ea typeface="ＭＳ Ｐゴシック" pitchFamily="-110" charset="-128"/>
              <a:cs typeface="ＭＳ Ｐゴシック" pitchFamily="-110"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57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a:t>
            </a:r>
            <a:r>
              <a:rPr lang="en-US" sz="1200" kern="1200" dirty="0" smtClean="0">
                <a:solidFill>
                  <a:schemeClr val="tx1"/>
                </a:solidFill>
                <a:effectLst/>
                <a:latin typeface="+mn-lt"/>
                <a:ea typeface="ＭＳ Ｐゴシック" pitchFamily="-110" charset="-128"/>
                <a:cs typeface="ＭＳ Ｐゴシック" pitchFamily="-110" charset="-128"/>
              </a:rPr>
              <a:t> To estimate mean flight distance from a relative frequency distribution, use a process much like that used to compute average grade in a class.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For example, compute course grade with the following percentages: 3 tests (15% each), lab reports (25%) and a final exam (30%). To find average, multiply each score by corresponding percentage, and add the results. This is the weighted average.</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Determine percentage of flights in each 1 m interval along the x-axis (analogous to % that each score counts toward grade).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Skip this step by using the spreadsheet “flight_distances.xls;” can do this as</a:t>
            </a:r>
            <a:r>
              <a:rPr lang="en-US" sz="1200" kern="1200" baseline="0" dirty="0" smtClean="0">
                <a:solidFill>
                  <a:schemeClr val="tx1"/>
                </a:solidFill>
                <a:effectLst/>
                <a:latin typeface="+mn-lt"/>
                <a:ea typeface="ＭＳ Ｐゴシック" pitchFamily="-110" charset="-128"/>
                <a:cs typeface="ＭＳ Ｐゴシック" pitchFamily="-110" charset="-128"/>
              </a:rPr>
              <a:t> a group in class</a:t>
            </a:r>
            <a:r>
              <a:rPr lang="en-US" sz="1200" kern="1200" dirty="0" smtClean="0">
                <a:solidFill>
                  <a:schemeClr val="tx1"/>
                </a:solidFill>
                <a:effectLst/>
                <a:latin typeface="+mn-lt"/>
                <a:ea typeface="ＭＳ Ｐゴシック" pitchFamily="-110" charset="-128"/>
                <a:cs typeface="ＭＳ Ｐゴシック" pitchFamily="-110" charset="-128"/>
              </a:rPr>
              <a:t> to be sure students understand how to get these percentages.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spreadsheet shows the remaining steps in estimating the mean (see next slide): </a:t>
            </a:r>
          </a:p>
          <a:p>
            <a:pPr marL="6286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(1) represent each interval by the average number in the interval, </a:t>
            </a:r>
          </a:p>
          <a:p>
            <a:pPr marL="6286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(2) multiply the average number in each interval by the proportion in that interval, and </a:t>
            </a:r>
          </a:p>
          <a:p>
            <a:pPr marL="6286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(3) add these numbers. </a:t>
            </a:r>
          </a:p>
          <a:p>
            <a:pPr marL="171450" marR="0" lvl="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Note that these averages are not exactly what was reported (see </a:t>
            </a:r>
            <a:r>
              <a:rPr lang="en-US" sz="1200" b="1" kern="1200" dirty="0" smtClean="0">
                <a:solidFill>
                  <a:schemeClr val="tx1"/>
                </a:solidFill>
                <a:effectLst/>
                <a:latin typeface="+mn-lt"/>
                <a:ea typeface="ＭＳ Ｐゴシック" pitchFamily="-110" charset="-128"/>
                <a:cs typeface="ＭＳ Ｐゴシック" pitchFamily="-110" charset="-128"/>
              </a:rPr>
              <a:t>Figure</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b="1" kern="1200" dirty="0" smtClean="0">
                <a:solidFill>
                  <a:schemeClr val="tx1"/>
                </a:solidFill>
                <a:effectLst/>
                <a:latin typeface="+mn-lt"/>
                <a:ea typeface="ＭＳ Ｐゴシック" pitchFamily="-110" charset="-128"/>
                <a:cs typeface="ＭＳ Ｐゴシック" pitchFamily="-110" charset="-128"/>
              </a:rPr>
              <a:t>9.4</a:t>
            </a:r>
            <a:r>
              <a:rPr lang="en-US" sz="1200" kern="1200" dirty="0" smtClean="0">
                <a:solidFill>
                  <a:schemeClr val="tx1"/>
                </a:solidFill>
                <a:effectLst/>
                <a:latin typeface="+mn-lt"/>
                <a:ea typeface="ＭＳ Ｐゴシック" pitchFamily="-110" charset="-128"/>
                <a:cs typeface="ＭＳ Ｐゴシック" pitchFamily="-110" charset="-128"/>
              </a:rPr>
              <a:t>), because she had all the original flight distances from which exact average could be computed.</a:t>
            </a:r>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6</a:t>
            </a:fld>
            <a:endParaRPr lang="en-US"/>
          </a:p>
        </p:txBody>
      </p:sp>
    </p:spTree>
    <p:extLst>
      <p:ext uri="{BB962C8B-B14F-4D97-AF65-F5344CB8AC3E}">
        <p14:creationId xmlns:p14="http://schemas.microsoft.com/office/powerpoint/2010/main" val="180723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a:t>
            </a:r>
            <a:r>
              <a:rPr lang="en-US" sz="1200" kern="1200" dirty="0" smtClean="0">
                <a:solidFill>
                  <a:schemeClr val="tx1"/>
                </a:solidFill>
                <a:effectLst/>
                <a:latin typeface="+mn-lt"/>
                <a:ea typeface="ＭＳ Ｐゴシック" pitchFamily="-110" charset="-128"/>
                <a:cs typeface="ＭＳ Ｐゴシック" pitchFamily="-110" charset="-128"/>
              </a:rPr>
              <a:t> To estimate mean flight distance from a relative frequency distribution, use a process much like that used to compute average grade in a class.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For example, compute course grade with the following percentages: 3 tests (15% each), lab reports (25%) and a final exam (30%). To find average, multiply each score by corresponding percentage, and add the results. This is the weighted average.</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Determine percentage of flights in each 1 m interval along the x-axis (analogous to % that each score counts toward grade).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Skip this step by using the spreadsheet “flight_distances.xls;” can do this as</a:t>
            </a:r>
            <a:r>
              <a:rPr lang="en-US" sz="1200" kern="1200" baseline="0" dirty="0" smtClean="0">
                <a:solidFill>
                  <a:schemeClr val="tx1"/>
                </a:solidFill>
                <a:effectLst/>
                <a:latin typeface="+mn-lt"/>
                <a:ea typeface="ＭＳ Ｐゴシック" pitchFamily="-110" charset="-128"/>
                <a:cs typeface="ＭＳ Ｐゴシック" pitchFamily="-110" charset="-128"/>
              </a:rPr>
              <a:t> a group in class</a:t>
            </a:r>
            <a:r>
              <a:rPr lang="en-US" sz="1200" kern="1200" dirty="0" smtClean="0">
                <a:solidFill>
                  <a:schemeClr val="tx1"/>
                </a:solidFill>
                <a:effectLst/>
                <a:latin typeface="+mn-lt"/>
                <a:ea typeface="ＭＳ Ｐゴシック" pitchFamily="-110" charset="-128"/>
                <a:cs typeface="ＭＳ Ｐゴシック" pitchFamily="-110" charset="-128"/>
              </a:rPr>
              <a:t> to be sure students understand how to get these percentages.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The spreadsheet shows the remaining steps in estimating the mean (see next slide): </a:t>
            </a:r>
          </a:p>
          <a:p>
            <a:pPr marL="6286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(1) represent each interval by the average number in the interval, </a:t>
            </a:r>
          </a:p>
          <a:p>
            <a:pPr marL="6286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(2) multiply the average number in each interval by the proportion in that interval, and </a:t>
            </a:r>
          </a:p>
          <a:p>
            <a:pPr marL="6286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(3) add these numbers. </a:t>
            </a:r>
          </a:p>
          <a:p>
            <a:pPr marL="171450" marR="0" lvl="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pitchFamily="-110" charset="-128"/>
                <a:cs typeface="ＭＳ Ｐゴシック" pitchFamily="-110" charset="-128"/>
              </a:rPr>
              <a:t>Note that these averages are not exactly what Schmitt reported (see </a:t>
            </a:r>
            <a:r>
              <a:rPr lang="en-US" sz="1200" b="1" kern="1200" dirty="0" smtClean="0">
                <a:solidFill>
                  <a:schemeClr val="tx1"/>
                </a:solidFill>
                <a:effectLst/>
                <a:latin typeface="+mn-lt"/>
                <a:ea typeface="ＭＳ Ｐゴシック" pitchFamily="-110" charset="-128"/>
                <a:cs typeface="ＭＳ Ｐゴシック" pitchFamily="-110" charset="-128"/>
              </a:rPr>
              <a:t>Figure</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b="1" kern="1200" dirty="0" smtClean="0">
                <a:solidFill>
                  <a:schemeClr val="tx1"/>
                </a:solidFill>
                <a:effectLst/>
                <a:latin typeface="+mn-lt"/>
                <a:ea typeface="ＭＳ Ｐゴシック" pitchFamily="-110" charset="-128"/>
                <a:cs typeface="ＭＳ Ｐゴシック" pitchFamily="-110" charset="-128"/>
              </a:rPr>
              <a:t>9.7</a:t>
            </a:r>
            <a:r>
              <a:rPr lang="en-US" sz="1200" kern="1200" dirty="0" smtClean="0">
                <a:solidFill>
                  <a:schemeClr val="tx1"/>
                </a:solidFill>
                <a:effectLst/>
                <a:latin typeface="+mn-lt"/>
                <a:ea typeface="ＭＳ Ｐゴシック" pitchFamily="-110" charset="-128"/>
                <a:cs typeface="ＭＳ Ｐゴシック" pitchFamily="-110" charset="-128"/>
              </a:rPr>
              <a:t>), because she had all the original flight distances from which she could compute the exact average.</a:t>
            </a:r>
            <a:endParaRPr lang="en-US"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7</a:t>
            </a:fld>
            <a:endParaRPr lang="en-US"/>
          </a:p>
        </p:txBody>
      </p:sp>
    </p:spTree>
    <p:extLst>
      <p:ext uri="{BB962C8B-B14F-4D97-AF65-F5344CB8AC3E}">
        <p14:creationId xmlns:p14="http://schemas.microsoft.com/office/powerpoint/2010/main" val="1807233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9.4</a:t>
            </a:r>
            <a:r>
              <a:rPr lang="en-US" sz="1200" kern="1200" dirty="0" smtClean="0">
                <a:solidFill>
                  <a:schemeClr val="tx1"/>
                </a:solidFill>
                <a:latin typeface="+mn-lt"/>
                <a:ea typeface="ＭＳ Ｐゴシック" pitchFamily="-110" charset="-128"/>
                <a:cs typeface="ＭＳ Ｐゴシック" pitchFamily="-110" charset="-128"/>
              </a:rPr>
              <a:t>  Distribution of flight distances for bumblebees and butterflies visiting flowers.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Butterflies feed on nectar and are also often looking for mates while flying and foraging.  Butterflies often pass by flowers next to one at which they just fed.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Almost 50% of butterfly flights were greater than 1 meter in length, and ranged up to 50 meters.  The</a:t>
            </a:r>
            <a:r>
              <a:rPr lang="en-US" sz="1200" kern="1200" baseline="0" dirty="0" smtClean="0">
                <a:solidFill>
                  <a:schemeClr val="tx1"/>
                </a:solidFill>
                <a:effectLst/>
                <a:latin typeface="+mn-lt"/>
                <a:ea typeface="ＭＳ Ｐゴシック" pitchFamily="-110" charset="-128"/>
                <a:cs typeface="ＭＳ Ｐゴシック" pitchFamily="-110" charset="-128"/>
              </a:rPr>
              <a:t> median is about 0.5 meters, while the mean is almost 4 meters.</a:t>
            </a:r>
            <a:endParaRPr lang="en-US" sz="1200" kern="1200" dirty="0" smtClean="0">
              <a:solidFill>
                <a:schemeClr val="tx1"/>
              </a:solidFill>
              <a:effectLst/>
              <a:latin typeface="+mn-lt"/>
              <a:ea typeface="ＭＳ Ｐゴシック" pitchFamily="-110" charset="-128"/>
              <a:cs typeface="ＭＳ Ｐゴシック" pitchFamily="-110" charset="-128"/>
            </a:endParaRPr>
          </a:p>
          <a:p>
            <a:pPr marL="171450" indent="-171450">
              <a:buFont typeface="Arial" pitchFamily="34" charset="0"/>
              <a:buChar char="•"/>
            </a:pPr>
            <a:r>
              <a:rPr lang="en-US" b="0" baseline="0" dirty="0" smtClean="0">
                <a:ea typeface="ＭＳ Ｐゴシック"/>
                <a:cs typeface="ＭＳ Ｐゴシック"/>
              </a:rPr>
              <a:t>Distributions with long tails and are not symmetrical tend to have median and mean that are not similar.</a:t>
            </a:r>
            <a:endParaRPr lang="en-US" b="1"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ＭＳ Ｐゴシック" pitchFamily="-110" charset="-128"/>
                <a:cs typeface="ＭＳ Ｐゴシック" pitchFamily="-110" charset="-128"/>
              </a:rPr>
              <a:t>Figure 9.5</a:t>
            </a:r>
            <a:r>
              <a:rPr lang="en-US" sz="1200" kern="1200" dirty="0" smtClean="0">
                <a:solidFill>
                  <a:schemeClr val="tx1"/>
                </a:solidFill>
                <a:latin typeface="+mn-lt"/>
                <a:ea typeface="ＭＳ Ｐゴシック" pitchFamily="-110" charset="-128"/>
                <a:cs typeface="ＭＳ Ｐゴシック" pitchFamily="-110" charset="-128"/>
              </a:rPr>
              <a:t>  Mean flight distance (a) and number of flowers visited per plant (b) for bumblebees and butterflies.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Mean flight distances between flowers are much lower for bumblebees than butterflies, while # of flowers visited per plant was higher.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Butterflies sometimes visited flowers close together, but often flew a significant distance before stopping to collect nectar.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In populations where bumblebees are the primary pollinator, neighborhoods may be small, both in numbers of individuals and area occupied.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When butterflies are the pollinator, neighborhoods are predicted to be much bigger and to be connected genetically, as gene flow and mating between widely separated individuals would be much more substantial.  </a:t>
            </a:r>
          </a:p>
          <a:p>
            <a:pPr marL="171450" indent="-171450">
              <a:buFont typeface="Arial" pitchFamily="34" charset="0"/>
              <a:buChar char="•"/>
            </a:pPr>
            <a:r>
              <a:rPr lang="en-US" sz="1200" kern="1200" dirty="0" smtClean="0">
                <a:solidFill>
                  <a:schemeClr val="tx1"/>
                </a:solidFill>
                <a:effectLst/>
                <a:latin typeface="+mn-lt"/>
                <a:ea typeface="ＭＳ Ｐゴシック" pitchFamily="-110" charset="-128"/>
                <a:cs typeface="ＭＳ Ｐゴシック" pitchFamily="-110" charset="-128"/>
              </a:rPr>
              <a:t>The result of gene flow is to prevent divergence of populations; the flow of genetic material helps maintain genetic similarity among populations.  In addition, mutations or adaptations that arose in one population could spread among populations.  </a:t>
            </a:r>
          </a:p>
          <a:p>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618DEE-6DCA-42E3-B161-AEF6352673A3}"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D91C7-928B-4484-BD88-622A1807D0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F1956B-3FA3-4037-9CD6-F91603F34D3C}"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62786-4C2B-4005-A1B5-D6CC5BD3D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C7606-4727-4D9D-9DBC-1B77839C64BF}"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98D3D-CDFF-4809-A9D2-2CF78CF350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91D726-8FF3-44E7-804B-AE0A2B8B9FF9}"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89AEC0-77B5-4761-8DFC-03CBC901DD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B30B69-AE1D-4795-B454-DEC423D9C9AB}" type="datetime1">
              <a:rPr lang="en-US"/>
              <a:pPr>
                <a:defRPr/>
              </a:pPr>
              <a:t>8/16/13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30A955-B500-4FA6-BEF0-0B1DE83D62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D6FDA6-3F86-4166-8C8E-6FE5474F62B5}" type="datetime1">
              <a:rPr lang="en-US"/>
              <a:pPr>
                <a:defRPr/>
              </a:pPr>
              <a:t>8/16/13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DADF2-DF4A-4FD9-A06D-3EB1E4D18C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4F07DE-5F26-464F-8892-10A79A6D4BB4}" type="datetime1">
              <a:rPr lang="en-US"/>
              <a:pPr>
                <a:defRPr/>
              </a:pPr>
              <a:t>8/16/13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835B44-731E-46D1-A3BE-384507AB0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4CADCB-07EA-4407-ABD4-5F6D2DBD7744}" type="datetime1">
              <a:rPr lang="en-US"/>
              <a:pPr>
                <a:defRPr/>
              </a:pPr>
              <a:t>8/16/13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B2E1B7-21BD-4850-8BC3-DFB38C5777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3CEF54-FE33-49B4-B0D0-C8C265185E35}" type="datetime1">
              <a:rPr lang="en-US"/>
              <a:pPr>
                <a:defRPr/>
              </a:pPr>
              <a:t>8/16/13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0DCA2B-B2E9-4F9C-B263-4D8B5AF98C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065385-1431-4F97-B953-B4A2919C7205}" type="datetime1">
              <a:rPr lang="en-US"/>
              <a:pPr>
                <a:defRPr/>
              </a:pPr>
              <a:t>8/16/13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941D3E-F9F8-47FF-97A3-8E470127E4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FE522E-B55B-4CFE-A3FE-1022C524D80D}" type="datetime1">
              <a:rPr lang="en-US"/>
              <a:pPr>
                <a:defRPr/>
              </a:pPr>
              <a:t>8/16/13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9937D6-9F70-4B14-887E-F0A2C458E2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mn-cs"/>
              </a:defRPr>
            </a:lvl1pPr>
          </a:lstStyle>
          <a:p>
            <a:pPr>
              <a:defRPr/>
            </a:pPr>
            <a:fld id="{387BC215-9F17-4B72-924B-E908CDD8A944}" type="datetime1">
              <a:rPr lang="en-US"/>
              <a:pPr>
                <a:defRPr/>
              </a:pPr>
              <a:t>8/16/13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mn-cs"/>
              </a:defRPr>
            </a:lvl1pPr>
          </a:lstStyle>
          <a:p>
            <a:pPr>
              <a:defRPr/>
            </a:pPr>
            <a:fld id="{F8E84652-9F2F-4100-8485-3CD1364162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latimesblogs.latimes.com/nationnow/2012/01/north-carolina-sterilization-compensation.html" TargetMode="External"/><Relationship Id="rId5" Type="http://schemas.openxmlformats.org/officeDocument/2006/relationships/hyperlink" Target="http://againsttheirwill.journalnow.com/" TargetMode="External"/><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9.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22.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24.gif"/></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1362075"/>
            <a:ext cx="9144000" cy="2862322"/>
          </a:xfrm>
          <a:prstGeom prst="rect">
            <a:avLst/>
          </a:prstGeom>
          <a:noFill/>
          <a:ln w="9525">
            <a:noFill/>
            <a:miter lim="800000"/>
            <a:headEnd/>
            <a:tailEnd/>
          </a:ln>
        </p:spPr>
        <p:txBody>
          <a:bodyPr>
            <a:spAutoFit/>
          </a:bodyPr>
          <a:lstStyle/>
          <a:p>
            <a:pPr algn="ctr"/>
            <a:r>
              <a:rPr lang="en-US" sz="3600" dirty="0" smtClean="0">
                <a:latin typeface="Times New Roman" pitchFamily="18" charset="0"/>
                <a:cs typeface="Times New Roman" pitchFamily="18" charset="0"/>
              </a:rPr>
              <a:t>Chapter 9:</a:t>
            </a:r>
            <a:endParaRPr lang="en-US" sz="3600" dirty="0">
              <a:latin typeface="Times New Roman" pitchFamily="18" charset="0"/>
              <a:cs typeface="Times New Roman" pitchFamily="18" charset="0"/>
            </a:endParaRPr>
          </a:p>
          <a:p>
            <a:pPr algn="ctr"/>
            <a:r>
              <a:rPr lang="en-US" sz="3600" dirty="0">
                <a:latin typeface="Times New Roman" pitchFamily="18" charset="0"/>
                <a:cs typeface="Times New Roman" pitchFamily="18" charset="0"/>
              </a:rPr>
              <a:t>Evolution of </a:t>
            </a:r>
            <a:r>
              <a:rPr lang="en-US" sz="3600" dirty="0" smtClean="0">
                <a:latin typeface="Times New Roman" pitchFamily="18" charset="0"/>
                <a:cs typeface="Times New Roman" pitchFamily="18" charset="0"/>
              </a:rPr>
              <a:t>Populations</a:t>
            </a:r>
          </a:p>
          <a:p>
            <a:pPr algn="ctr"/>
            <a:endParaRPr lang="en-US" sz="3600" dirty="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Section 9.1</a:t>
            </a:r>
            <a:r>
              <a:rPr lang="en-US" sz="3600" dirty="0">
                <a:latin typeface="Times New Roman" pitchFamily="18" charset="0"/>
                <a:cs typeface="Times New Roman" pitchFamily="18" charset="0"/>
              </a:rPr>
              <a:t>: When are two isolated populations not isolated?</a:t>
            </a:r>
          </a:p>
        </p:txBody>
      </p:sp>
      <p:sp>
        <p:nvSpPr>
          <p:cNvPr id="4" name="TextBox 2"/>
          <p:cNvSpPr txBox="1">
            <a:spLocks noChangeArrowheads="1"/>
          </p:cNvSpPr>
          <p:nvPr/>
        </p:nvSpPr>
        <p:spPr bwMode="auto">
          <a:xfrm>
            <a:off x="0" y="4619625"/>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dirty="0">
                <a:latin typeface="Times New Roman" pitchFamily="18" charset="0"/>
                <a:cs typeface="Times New Roman" pitchFamily="18" charset="0"/>
              </a:rPr>
              <a:t>by</a:t>
            </a:r>
          </a:p>
          <a:p>
            <a:pPr algn="ctr" eaLnBrk="1" hangingPunct="1"/>
            <a:r>
              <a:rPr lang="en-US" sz="3600" dirty="0">
                <a:latin typeface="Times New Roman" pitchFamily="18" charset="0"/>
                <a:cs typeface="Times New Roman" pitchFamily="18" charset="0"/>
              </a:rPr>
              <a:t>A. Malcolm Campbell, Laurie J. Heyer, and Chris Paradise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774"/>
            <a:ext cx="8610600" cy="1295400"/>
          </a:xfrm>
        </p:spPr>
        <p:txBody>
          <a:bodyPr>
            <a:normAutofit/>
          </a:bodyPr>
          <a:lstStyle/>
          <a:p>
            <a:r>
              <a:rPr lang="en-US" sz="3600" b="0" dirty="0" smtClean="0">
                <a:solidFill>
                  <a:schemeClr val="tx1"/>
                </a:solidFill>
                <a:latin typeface="Times New Roman" pitchFamily="18" charset="0"/>
                <a:cs typeface="Times New Roman" pitchFamily="18" charset="0"/>
              </a:rPr>
              <a:t>Distribution of 13 </a:t>
            </a:r>
            <a:r>
              <a:rPr lang="en-US" sz="3600" b="0" dirty="0" err="1" smtClean="0">
                <a:solidFill>
                  <a:schemeClr val="tx1"/>
                </a:solidFill>
                <a:latin typeface="Times New Roman" pitchFamily="18" charset="0"/>
                <a:cs typeface="Times New Roman" pitchFamily="18" charset="0"/>
              </a:rPr>
              <a:t>mt</a:t>
            </a:r>
            <a:r>
              <a:rPr lang="en-US" sz="3600" b="0" dirty="0" smtClean="0">
                <a:solidFill>
                  <a:schemeClr val="tx1"/>
                </a:solidFill>
                <a:latin typeface="Times New Roman" pitchFamily="18" charset="0"/>
                <a:cs typeface="Times New Roman" pitchFamily="18" charset="0"/>
              </a:rPr>
              <a:t> allele combinations among 18 populations of bladder </a:t>
            </a:r>
            <a:r>
              <a:rPr lang="en-US" sz="3600" b="0" dirty="0" err="1" smtClean="0">
                <a:solidFill>
                  <a:schemeClr val="tx1"/>
                </a:solidFill>
                <a:latin typeface="Times New Roman" pitchFamily="18" charset="0"/>
                <a:cs typeface="Times New Roman" pitchFamily="18" charset="0"/>
              </a:rPr>
              <a:t>campion</a:t>
            </a:r>
            <a:endParaRPr lang="en-US" sz="3600" b="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1191352" y="5715000"/>
            <a:ext cx="7419248" cy="990600"/>
          </a:xfrm>
        </p:spPr>
        <p:txBody>
          <a:bodyPr>
            <a:normAutofit lnSpcReduction="10000"/>
          </a:bodyPr>
          <a:lstStyle/>
          <a:p>
            <a:pPr marL="0" indent="0">
              <a:buNone/>
            </a:pPr>
            <a:r>
              <a:rPr lang="en-US" sz="2000" b="0" dirty="0" smtClean="0">
                <a:solidFill>
                  <a:schemeClr val="tx1"/>
                </a:solidFill>
                <a:latin typeface="Times New Roman" pitchFamily="18" charset="0"/>
                <a:cs typeface="Times New Roman" pitchFamily="18" charset="0"/>
              </a:rPr>
              <a:t>Each pie chart represents the geographic location and frequency of different mitochondrial allele combinations. Numbers are arbitrarily assigned to each population.  </a:t>
            </a:r>
            <a:endParaRPr lang="en-US" sz="2000" b="0" dirty="0">
              <a:solidFill>
                <a:schemeClr val="tx1"/>
              </a:solidFill>
              <a:latin typeface="Times New Roman" pitchFamily="18" charset="0"/>
              <a:cs typeface="Times New Roman" pitchFamily="18" charset="0"/>
            </a:endParaRPr>
          </a:p>
        </p:txBody>
      </p:sp>
      <p:pic>
        <p:nvPicPr>
          <p:cNvPr id="4" name="Picture 3" descr="Figure9_3"/>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086600" cy="4419600"/>
          </a:xfrm>
          <a:prstGeom prst="rect">
            <a:avLst/>
          </a:prstGeom>
          <a:noFill/>
          <a:ln>
            <a:noFill/>
          </a:ln>
        </p:spPr>
      </p:pic>
      <p:sp>
        <p:nvSpPr>
          <p:cNvPr id="5"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9.6 </a:t>
            </a:r>
            <a:endParaRPr lang="en-US" dirty="0">
              <a:latin typeface="Times New Roman" pitchFamily="18" charset="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z="4400" b="0" dirty="0" smtClean="0">
                <a:solidFill>
                  <a:schemeClr val="tx1"/>
                </a:solidFill>
                <a:latin typeface="Times New Roman" pitchFamily="18" charset="0"/>
                <a:cs typeface="Times New Roman" pitchFamily="18" charset="0"/>
              </a:rPr>
              <a:t>BME 9.2: How genetically different are two populations?</a:t>
            </a:r>
            <a:endParaRPr lang="en-US" sz="4800" b="0" dirty="0">
              <a:solidFill>
                <a:schemeClr val="tx1"/>
              </a:solidFill>
              <a:latin typeface="Times New Roman" pitchFamily="18" charset="0"/>
              <a:cs typeface="Times New Roman" pitchFamily="18" charset="0"/>
            </a:endParaRPr>
          </a:p>
        </p:txBody>
      </p:sp>
      <p:sp>
        <p:nvSpPr>
          <p:cNvPr id="33798" name="Rectangle 6"/>
          <p:cNvSpPr>
            <a:spLocks noChangeArrowheads="1"/>
          </p:cNvSpPr>
          <p:nvPr/>
        </p:nvSpPr>
        <p:spPr bwMode="auto">
          <a:xfrm>
            <a:off x="228600" y="1371600"/>
            <a:ext cx="8686800" cy="4495800"/>
          </a:xfrm>
          <a:prstGeom prst="rect">
            <a:avLst/>
          </a:prstGeom>
          <a:noFill/>
          <a:ln w="9525">
            <a:noFill/>
            <a:miter lim="800000"/>
            <a:headEnd/>
            <a:tailEnd/>
          </a:ln>
        </p:spPr>
        <p:txBody>
          <a:bodyPr/>
          <a:lstStyle/>
          <a:p>
            <a:pPr marL="228600" lvl="0" indent="-228600" algn="l">
              <a:buFont typeface="Arial" pitchFamily="34" charset="0"/>
              <a:buChar char="•"/>
            </a:pPr>
            <a:r>
              <a:rPr lang="en-US" sz="3200" dirty="0" smtClean="0">
                <a:latin typeface="Times New Roman" pitchFamily="18" charset="0"/>
                <a:cs typeface="Times New Roman" pitchFamily="18" charset="0"/>
              </a:rPr>
              <a:t>Objective: Interpret measures of genetic distance (GD)</a:t>
            </a:r>
          </a:p>
          <a:p>
            <a:pPr marL="228600" indent="-228600" algn="l">
              <a:buFont typeface="Arial" pitchFamily="34" charset="0"/>
              <a:buChar char="•"/>
            </a:pPr>
            <a:r>
              <a:rPr lang="en-US" sz="3200" dirty="0" smtClean="0">
                <a:latin typeface="Times New Roman" pitchFamily="18" charset="0"/>
                <a:cs typeface="Times New Roman" pitchFamily="18" charset="0"/>
              </a:rPr>
              <a:t>Olson and McCauley computed GD between pairs of populations to determine if GD was correlated with geographic distance. </a:t>
            </a:r>
          </a:p>
          <a:p>
            <a:pPr marL="228600" indent="-228600" algn="l">
              <a:buFont typeface="Arial" pitchFamily="34" charset="0"/>
              <a:buChar char="•"/>
            </a:pPr>
            <a:r>
              <a:rPr lang="en-US" sz="3200" dirty="0" smtClean="0">
                <a:latin typeface="Times New Roman" pitchFamily="18" charset="0"/>
                <a:cs typeface="Times New Roman" pitchFamily="18" charset="0"/>
              </a:rPr>
              <a:t>Use “genetic_distance.xls” to explore properties of GD between pairs of populations.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6060458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21803002"/>
              </p:ext>
            </p:extLst>
          </p:nvPr>
        </p:nvGraphicFramePr>
        <p:xfrm>
          <a:off x="457200" y="1005848"/>
          <a:ext cx="8229600" cy="5440671"/>
        </p:xfrm>
        <a:graphic>
          <a:graphicData uri="http://schemas.openxmlformats.org/drawingml/2006/table">
            <a:tbl>
              <a:tblPr/>
              <a:tblGrid>
                <a:gridCol w="685800"/>
                <a:gridCol w="685800"/>
                <a:gridCol w="685800"/>
                <a:gridCol w="685800"/>
                <a:gridCol w="685800"/>
                <a:gridCol w="685800"/>
                <a:gridCol w="685800"/>
                <a:gridCol w="685800"/>
                <a:gridCol w="685800"/>
                <a:gridCol w="685800"/>
                <a:gridCol w="685800"/>
                <a:gridCol w="685800"/>
              </a:tblGrid>
              <a:tr h="286351">
                <a:tc>
                  <a:txBody>
                    <a:bodyPr/>
                    <a:lstStyle/>
                    <a:p>
                      <a:pPr algn="ctr" fontAlgn="b"/>
                      <a:endParaRPr lang="en-US" sz="1600" b="0" i="0" u="none" strike="noStrike" dirty="0">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gridSpan="11">
                  <a:txBody>
                    <a:bodyPr/>
                    <a:lstStyle/>
                    <a:p>
                      <a:pPr algn="ctr" fontAlgn="b"/>
                      <a:r>
                        <a:rPr lang="en-US" sz="1600" b="0" i="0" u="none" strike="noStrike">
                          <a:solidFill>
                            <a:srgbClr val="000000"/>
                          </a:solidFill>
                          <a:effectLst/>
                          <a:latin typeface="Times New Roman" pitchFamily="18" charset="0"/>
                          <a:cs typeface="Times New Roman" pitchFamily="18" charset="0"/>
                        </a:rPr>
                        <a:t>Population</a:t>
                      </a:r>
                    </a:p>
                  </a:txBody>
                  <a:tcPr marL="7793" marR="7793" marT="779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351">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2</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3</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4</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5</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6</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7</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8</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9</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10</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11</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r>
              <a:tr h="572704">
                <a:tc>
                  <a:txBody>
                    <a:bodyPr/>
                    <a:lstStyle/>
                    <a:p>
                      <a:pPr algn="ctr" fontAlgn="b"/>
                      <a:r>
                        <a:rPr lang="en-US" sz="1600" b="0" i="0" u="none" strike="noStrike" dirty="0" smtClean="0">
                          <a:solidFill>
                            <a:srgbClr val="000000"/>
                          </a:solidFill>
                          <a:effectLst/>
                          <a:latin typeface="Times New Roman" pitchFamily="18" charset="0"/>
                          <a:cs typeface="Times New Roman" pitchFamily="18" charset="0"/>
                        </a:rPr>
                        <a:t>Pop </a:t>
                      </a:r>
                      <a:r>
                        <a:rPr lang="en-US" sz="1600" b="0" i="0" u="none" strike="noStrike" dirty="0">
                          <a:solidFill>
                            <a:srgbClr val="000000"/>
                          </a:solidFill>
                          <a:effectLst/>
                          <a:latin typeface="Times New Roman" pitchFamily="18" charset="0"/>
                          <a:cs typeface="Times New Roman" pitchFamily="18" charset="0"/>
                        </a:rPr>
                        <a:t>Size</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74</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18</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250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20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100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33</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9</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250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30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250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250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Allele</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a</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0.3</a:t>
                      </a:r>
                    </a:p>
                  </a:txBody>
                  <a:tcPr marL="7793" marR="7793" marT="7793" marB="0" anchor="b">
                    <a:lnL>
                      <a:noFill/>
                    </a:lnL>
                    <a:lnR>
                      <a:noFill/>
                    </a:lnR>
                    <a:lnT>
                      <a:noFill/>
                    </a:lnT>
                    <a:lnB>
                      <a:noFill/>
                    </a:lnB>
                    <a:solidFill>
                      <a:srgbClr val="E3D3E8"/>
                    </a:solidFill>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0.05</a:t>
                      </a:r>
                    </a:p>
                  </a:txBody>
                  <a:tcPr marL="7793" marR="7793" marT="7793" marB="0" anchor="b">
                    <a:lnL>
                      <a:noFill/>
                    </a:lnL>
                    <a:lnR>
                      <a:noFill/>
                    </a:lnR>
                    <a:lnT>
                      <a:noFill/>
                    </a:lnT>
                    <a:lnB>
                      <a:noFill/>
                    </a:lnB>
                    <a:solidFill>
                      <a:srgbClr val="FBF8FC"/>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0.05</a:t>
                      </a:r>
                    </a:p>
                  </a:txBody>
                  <a:tcPr marL="7793" marR="7793" marT="7793" marB="0" anchor="b">
                    <a:lnL>
                      <a:noFill/>
                    </a:lnL>
                    <a:lnR>
                      <a:noFill/>
                    </a:lnR>
                    <a:lnT>
                      <a:noFill/>
                    </a:lnT>
                    <a:lnB>
                      <a:noFill/>
                    </a:lnB>
                    <a:solidFill>
                      <a:srgbClr val="FBF8FC"/>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b</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0.2</a:t>
                      </a:r>
                    </a:p>
                  </a:txBody>
                  <a:tcPr marL="7793" marR="7793" marT="7793" marB="0" anchor="b">
                    <a:lnL>
                      <a:noFill/>
                    </a:lnL>
                    <a:lnR>
                      <a:noFill/>
                    </a:lnR>
                    <a:lnT>
                      <a:noFill/>
                    </a:lnT>
                    <a:lnB>
                      <a:noFill/>
                    </a:lnB>
                    <a:solidFill>
                      <a:srgbClr val="EDE2F0"/>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0.5</a:t>
                      </a:r>
                    </a:p>
                  </a:txBody>
                  <a:tcPr marL="7793" marR="7793" marT="7793" marB="0" anchor="b">
                    <a:lnL>
                      <a:noFill/>
                    </a:lnL>
                    <a:lnR>
                      <a:noFill/>
                    </a:lnR>
                    <a:lnT>
                      <a:noFill/>
                    </a:lnT>
                    <a:lnB>
                      <a:noFill/>
                    </a:lnB>
                    <a:solidFill>
                      <a:srgbClr val="D0B5D8"/>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c</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0.35</a:t>
                      </a:r>
                    </a:p>
                  </a:txBody>
                  <a:tcPr marL="7793" marR="7793" marT="7793" marB="0" anchor="b">
                    <a:lnL>
                      <a:noFill/>
                    </a:lnL>
                    <a:lnR>
                      <a:noFill/>
                    </a:lnR>
                    <a:lnT>
                      <a:noFill/>
                    </a:lnT>
                    <a:lnB>
                      <a:noFill/>
                    </a:lnB>
                    <a:solidFill>
                      <a:srgbClr val="DFCCE4"/>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0.5</a:t>
                      </a:r>
                    </a:p>
                  </a:txBody>
                  <a:tcPr marL="7793" marR="7793" marT="7793" marB="0" anchor="b">
                    <a:lnL>
                      <a:noFill/>
                    </a:lnL>
                    <a:lnR>
                      <a:noFill/>
                    </a:lnR>
                    <a:lnT>
                      <a:noFill/>
                    </a:lnT>
                    <a:lnB>
                      <a:noFill/>
                    </a:lnB>
                    <a:solidFill>
                      <a:srgbClr val="D0B5D8"/>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d</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0.55</a:t>
                      </a:r>
                    </a:p>
                  </a:txBody>
                  <a:tcPr marL="7793" marR="7793" marT="7793" marB="0" anchor="b">
                    <a:lnL>
                      <a:noFill/>
                    </a:lnL>
                    <a:lnR>
                      <a:noFill/>
                    </a:lnR>
                    <a:lnT>
                      <a:noFill/>
                    </a:lnT>
                    <a:lnB>
                      <a:noFill/>
                    </a:lnB>
                    <a:solidFill>
                      <a:srgbClr val="CCAED5"/>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0.45</a:t>
                      </a:r>
                    </a:p>
                  </a:txBody>
                  <a:tcPr marL="7793" marR="7793" marT="7793" marB="0" anchor="b">
                    <a:lnL>
                      <a:noFill/>
                    </a:lnL>
                    <a:lnR>
                      <a:noFill/>
                    </a:lnR>
                    <a:lnT>
                      <a:noFill/>
                    </a:lnT>
                    <a:lnB>
                      <a:noFill/>
                    </a:lnB>
                    <a:solidFill>
                      <a:srgbClr val="D5BDDC"/>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e</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0.65</a:t>
                      </a:r>
                    </a:p>
                  </a:txBody>
                  <a:tcPr marL="7793" marR="7793" marT="7793" marB="0" anchor="b">
                    <a:lnL>
                      <a:noFill/>
                    </a:lnL>
                    <a:lnR>
                      <a:noFill/>
                    </a:lnR>
                    <a:lnT>
                      <a:noFill/>
                    </a:lnT>
                    <a:lnB>
                      <a:noFill/>
                    </a:lnB>
                    <a:solidFill>
                      <a:srgbClr val="C29FCD"/>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a:noFill/>
                    </a:lnT>
                    <a:lnB>
                      <a:noFill/>
                    </a:lnB>
                    <a:solidFill>
                      <a:srgbClr val="A16BB1"/>
                    </a:solidFill>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f</a:t>
                      </a: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0.45</a:t>
                      </a:r>
                    </a:p>
                  </a:txBody>
                  <a:tcPr marL="7793" marR="7793" marT="7793" marB="0" anchor="b">
                    <a:lnL>
                      <a:noFill/>
                    </a:lnL>
                    <a:lnR>
                      <a:noFill/>
                    </a:lnR>
                    <a:lnT>
                      <a:noFill/>
                    </a:lnT>
                    <a:lnB>
                      <a:noFill/>
                    </a:lnB>
                    <a:solidFill>
                      <a:srgbClr val="D5BDDC"/>
                    </a:solidFill>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0.7</a:t>
                      </a:r>
                    </a:p>
                  </a:txBody>
                  <a:tcPr marL="7793" marR="7793" marT="7793" marB="0" anchor="b">
                    <a:lnL>
                      <a:noFill/>
                    </a:lnL>
                    <a:lnR>
                      <a:noFill/>
                    </a:lnR>
                    <a:lnT>
                      <a:noFill/>
                    </a:lnT>
                    <a:lnB>
                      <a:noFill/>
                    </a:lnB>
                    <a:solidFill>
                      <a:srgbClr val="BE98C9"/>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0.8</a:t>
                      </a:r>
                    </a:p>
                  </a:txBody>
                  <a:tcPr marL="7793" marR="7793" marT="7793" marB="0" anchor="b">
                    <a:lnL>
                      <a:noFill/>
                    </a:lnL>
                    <a:lnR>
                      <a:noFill/>
                    </a:lnR>
                    <a:lnT>
                      <a:noFill/>
                    </a:lnT>
                    <a:lnB>
                      <a:noFill/>
                    </a:lnB>
                    <a:solidFill>
                      <a:srgbClr val="B489C1"/>
                    </a:solidFill>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0.15</a:t>
                      </a:r>
                    </a:p>
                  </a:txBody>
                  <a:tcPr marL="7793" marR="7793" marT="7793" marB="0" anchor="b">
                    <a:lnL>
                      <a:noFill/>
                    </a:lnL>
                    <a:lnR>
                      <a:noFill/>
                    </a:lnR>
                    <a:lnT>
                      <a:noFill/>
                    </a:lnT>
                    <a:lnB>
                      <a:noFill/>
                    </a:lnB>
                    <a:solidFill>
                      <a:srgbClr val="F1E9F4"/>
                    </a:solidFill>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a:noFill/>
                    </a:lnT>
                    <a:lnB>
                      <a:noFill/>
                    </a:lnB>
                    <a:solidFill>
                      <a:srgbClr val="A16BB1"/>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a:noFill/>
                    </a:lnT>
                    <a:lnB>
                      <a:noFill/>
                    </a:lnB>
                    <a:solidFill>
                      <a:srgbClr val="A16BB1"/>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g</a:t>
                      </a: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0.55</a:t>
                      </a:r>
                    </a:p>
                  </a:txBody>
                  <a:tcPr marL="7793" marR="7793" marT="7793" marB="0" anchor="b">
                    <a:lnL>
                      <a:noFill/>
                    </a:lnL>
                    <a:lnR>
                      <a:noFill/>
                    </a:lnR>
                    <a:lnT>
                      <a:noFill/>
                    </a:lnT>
                    <a:lnB>
                      <a:noFill/>
                    </a:lnB>
                    <a:solidFill>
                      <a:srgbClr val="CCAED5"/>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0.2</a:t>
                      </a:r>
                    </a:p>
                  </a:txBody>
                  <a:tcPr marL="7793" marR="7793" marT="7793" marB="0" anchor="b">
                    <a:lnL>
                      <a:noFill/>
                    </a:lnL>
                    <a:lnR>
                      <a:noFill/>
                    </a:lnR>
                    <a:lnT>
                      <a:noFill/>
                    </a:lnT>
                    <a:lnB>
                      <a:noFill/>
                    </a:lnB>
                    <a:solidFill>
                      <a:srgbClr val="EDE2F0"/>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a:noFill/>
                    </a:lnT>
                    <a:lnB>
                      <a:noFill/>
                    </a:lnB>
                    <a:solidFill>
                      <a:srgbClr val="A16BB1"/>
                    </a:solidFill>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0.05</a:t>
                      </a:r>
                    </a:p>
                  </a:txBody>
                  <a:tcPr marL="7793" marR="7793" marT="7793" marB="0" anchor="b">
                    <a:lnL>
                      <a:noFill/>
                    </a:lnL>
                    <a:lnR>
                      <a:noFill/>
                    </a:lnR>
                    <a:lnT>
                      <a:noFill/>
                    </a:lnT>
                    <a:lnB>
                      <a:noFill/>
                    </a:lnB>
                    <a:solidFill>
                      <a:srgbClr val="FBF8FC"/>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j</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l</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0.15</a:t>
                      </a:r>
                    </a:p>
                  </a:txBody>
                  <a:tcPr marL="7793" marR="7793" marT="7793" marB="0" anchor="b">
                    <a:lnL>
                      <a:noFill/>
                    </a:lnL>
                    <a:lnR>
                      <a:noFill/>
                    </a:lnR>
                    <a:lnT>
                      <a:noFill/>
                    </a:lnT>
                    <a:lnB>
                      <a:noFill/>
                    </a:lnB>
                    <a:solidFill>
                      <a:srgbClr val="F1E9F4"/>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m</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n</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0.05</a:t>
                      </a:r>
                    </a:p>
                  </a:txBody>
                  <a:tcPr marL="7793" marR="7793" marT="7793" marB="0" anchor="b">
                    <a:lnL>
                      <a:noFill/>
                    </a:lnL>
                    <a:lnR>
                      <a:noFill/>
                    </a:lnR>
                    <a:lnT>
                      <a:noFill/>
                    </a:lnT>
                    <a:lnB>
                      <a:noFill/>
                    </a:lnB>
                    <a:solidFill>
                      <a:srgbClr val="FBF8FC"/>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o</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0.3</a:t>
                      </a:r>
                    </a:p>
                  </a:txBody>
                  <a:tcPr marL="7793" marR="7793" marT="7793" marB="0" anchor="b">
                    <a:lnL>
                      <a:noFill/>
                    </a:lnL>
                    <a:lnR>
                      <a:noFill/>
                    </a:lnR>
                    <a:lnT>
                      <a:noFill/>
                    </a:lnT>
                    <a:lnB>
                      <a:noFill/>
                    </a:lnB>
                    <a:solidFill>
                      <a:srgbClr val="E3D3E8"/>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p</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Total</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6" name="Title 1"/>
          <p:cNvSpPr txBox="1">
            <a:spLocks/>
          </p:cNvSpPr>
          <p:nvPr/>
        </p:nvSpPr>
        <p:spPr bwMode="auto">
          <a:xfrm>
            <a:off x="457200" y="0"/>
            <a:ext cx="8229600" cy="7924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a:lstStyle>
          <a:p>
            <a:r>
              <a:rPr lang="en-US" smtClean="0">
                <a:latin typeface="Times New Roman" pitchFamily="18" charset="0"/>
                <a:cs typeface="Times New Roman" pitchFamily="18" charset="0"/>
              </a:rPr>
              <a:t>genetic_distance.xlsx</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38055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4770"/>
            <a:ext cx="8229600" cy="868680"/>
          </a:xfrm>
        </p:spPr>
        <p:txBody>
          <a:bodyPr/>
          <a:lstStyle/>
          <a:p>
            <a:r>
              <a:rPr lang="en-US" sz="4400" b="0" dirty="0" smtClean="0">
                <a:solidFill>
                  <a:schemeClr val="tx1"/>
                </a:solidFill>
                <a:latin typeface="Times New Roman" pitchFamily="18" charset="0"/>
                <a:cs typeface="Times New Roman" pitchFamily="18" charset="0"/>
              </a:rPr>
              <a:t>BME Integrating Questions</a:t>
            </a:r>
            <a:endParaRPr lang="en-US" b="0" dirty="0">
              <a:solidFill>
                <a:schemeClr val="tx1"/>
              </a:solidFill>
              <a:latin typeface="Times New Roman" pitchFamily="18" charset="0"/>
              <a:cs typeface="Times New Roman" pitchFamily="18" charset="0"/>
            </a:endParaRPr>
          </a:p>
        </p:txBody>
      </p:sp>
      <p:sp>
        <p:nvSpPr>
          <p:cNvPr id="4" name="Content Placeholder 3"/>
          <p:cNvSpPr>
            <a:spLocks noGrp="1"/>
          </p:cNvSpPr>
          <p:nvPr>
            <p:ph sz="quarter" idx="1"/>
          </p:nvPr>
        </p:nvSpPr>
        <p:spPr>
          <a:xfrm>
            <a:off x="152400" y="857250"/>
            <a:ext cx="8763000" cy="5448300"/>
          </a:xfrm>
        </p:spPr>
        <p:txBody>
          <a:bodyPr>
            <a:noAutofit/>
          </a:bodyPr>
          <a:lstStyle/>
          <a:p>
            <a:r>
              <a:rPr lang="en-US" sz="2800" dirty="0" smtClean="0">
                <a:latin typeface="Times New Roman" pitchFamily="18" charset="0"/>
                <a:cs typeface="Times New Roman" pitchFamily="18" charset="0"/>
              </a:rPr>
              <a:t>9.2a</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By </a:t>
            </a:r>
            <a:r>
              <a:rPr lang="en-US" sz="2800" dirty="0">
                <a:latin typeface="Times New Roman" pitchFamily="18" charset="0"/>
                <a:cs typeface="Times New Roman" pitchFamily="18" charset="0"/>
              </a:rPr>
              <a:t>looking at the allele frequencies of the populations 1 - 4, predict which of populations 2, 3, or 4 is genetically closest to population 1, and which is genetically furthest from population 1. Compute the genetic distance between population 1 and 2, 1 and 3, and 1 and 4 to verify your predictions</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427812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774"/>
            <a:ext cx="8610600" cy="1295400"/>
          </a:xfrm>
        </p:spPr>
        <p:txBody>
          <a:bodyPr>
            <a:normAutofit/>
          </a:bodyPr>
          <a:lstStyle/>
          <a:p>
            <a:r>
              <a:rPr lang="en-US" sz="3600" b="0" dirty="0" smtClean="0">
                <a:solidFill>
                  <a:schemeClr val="tx1"/>
                </a:solidFill>
                <a:latin typeface="Times New Roman" pitchFamily="18" charset="0"/>
                <a:cs typeface="Times New Roman" pitchFamily="18" charset="0"/>
              </a:rPr>
              <a:t>Distribution of 13 </a:t>
            </a:r>
            <a:r>
              <a:rPr lang="en-US" sz="3600" b="0" dirty="0" err="1" smtClean="0">
                <a:solidFill>
                  <a:schemeClr val="tx1"/>
                </a:solidFill>
                <a:latin typeface="Times New Roman" pitchFamily="18" charset="0"/>
                <a:cs typeface="Times New Roman" pitchFamily="18" charset="0"/>
              </a:rPr>
              <a:t>mt</a:t>
            </a:r>
            <a:r>
              <a:rPr lang="en-US" sz="3600" b="0" dirty="0" smtClean="0">
                <a:solidFill>
                  <a:schemeClr val="tx1"/>
                </a:solidFill>
                <a:latin typeface="Times New Roman" pitchFamily="18" charset="0"/>
                <a:cs typeface="Times New Roman" pitchFamily="18" charset="0"/>
              </a:rPr>
              <a:t> allele combinations among 18 populations of bladder </a:t>
            </a:r>
            <a:r>
              <a:rPr lang="en-US" sz="3600" b="0" dirty="0" err="1" smtClean="0">
                <a:solidFill>
                  <a:schemeClr val="tx1"/>
                </a:solidFill>
                <a:latin typeface="Times New Roman" pitchFamily="18" charset="0"/>
                <a:cs typeface="Times New Roman" pitchFamily="18" charset="0"/>
              </a:rPr>
              <a:t>campion</a:t>
            </a:r>
            <a:endParaRPr lang="en-US" sz="3600" b="0" dirty="0">
              <a:solidFill>
                <a:schemeClr val="tx1"/>
              </a:solidFill>
              <a:latin typeface="Times New Roman" pitchFamily="18" charset="0"/>
              <a:cs typeface="Times New Roman" pitchFamily="18" charset="0"/>
            </a:endParaRPr>
          </a:p>
        </p:txBody>
      </p:sp>
      <p:pic>
        <p:nvPicPr>
          <p:cNvPr id="4" name="Picture 3" descr="Figure9_3"/>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086600" cy="4419600"/>
          </a:xfrm>
          <a:prstGeom prst="rect">
            <a:avLst/>
          </a:prstGeom>
          <a:noFill/>
          <a:ln>
            <a:noFill/>
          </a:ln>
        </p:spPr>
      </p:pic>
      <p:sp>
        <p:nvSpPr>
          <p:cNvPr id="5"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9.6 </a:t>
            </a:r>
            <a:endParaRPr lang="en-US" dirty="0">
              <a:latin typeface="Times New Roman" pitchFamily="18" charset="0"/>
              <a:cs typeface="Times New Roman" pitchFamily="18" charset="0"/>
            </a:endParaRPr>
          </a:p>
        </p:txBody>
      </p:sp>
      <p:sp>
        <p:nvSpPr>
          <p:cNvPr id="3" name="Oval 2"/>
          <p:cNvSpPr/>
          <p:nvPr/>
        </p:nvSpPr>
        <p:spPr>
          <a:xfrm rot="20745128">
            <a:off x="670342" y="1872055"/>
            <a:ext cx="2090542" cy="3509736"/>
          </a:xfrm>
          <a:prstGeom prst="ellipse">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342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08608744"/>
              </p:ext>
            </p:extLst>
          </p:nvPr>
        </p:nvGraphicFramePr>
        <p:xfrm>
          <a:off x="457200" y="1005848"/>
          <a:ext cx="8229600" cy="5440671"/>
        </p:xfrm>
        <a:graphic>
          <a:graphicData uri="http://schemas.openxmlformats.org/drawingml/2006/table">
            <a:tbl>
              <a:tblPr/>
              <a:tblGrid>
                <a:gridCol w="685800"/>
                <a:gridCol w="685800"/>
                <a:gridCol w="685800"/>
                <a:gridCol w="685800"/>
                <a:gridCol w="685800"/>
                <a:gridCol w="685800"/>
                <a:gridCol w="685800"/>
                <a:gridCol w="685800"/>
                <a:gridCol w="685800"/>
                <a:gridCol w="685800"/>
                <a:gridCol w="685800"/>
                <a:gridCol w="685800"/>
              </a:tblGrid>
              <a:tr h="286351">
                <a:tc>
                  <a:txBody>
                    <a:bodyPr/>
                    <a:lstStyle/>
                    <a:p>
                      <a:pPr algn="ctr" fontAlgn="b"/>
                      <a:endParaRPr lang="en-US" sz="1600" b="0" i="0" u="none" strike="noStrike" dirty="0">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gridSpan="11">
                  <a:txBody>
                    <a:bodyPr/>
                    <a:lstStyle/>
                    <a:p>
                      <a:pPr algn="ctr" fontAlgn="b"/>
                      <a:r>
                        <a:rPr lang="en-US" sz="1600" b="0" i="0" u="none" strike="noStrike">
                          <a:solidFill>
                            <a:srgbClr val="000000"/>
                          </a:solidFill>
                          <a:effectLst/>
                          <a:latin typeface="Times New Roman" pitchFamily="18" charset="0"/>
                          <a:cs typeface="Times New Roman" pitchFamily="18" charset="0"/>
                        </a:rPr>
                        <a:t>Population</a:t>
                      </a:r>
                    </a:p>
                  </a:txBody>
                  <a:tcPr marL="7793" marR="7793" marT="779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351">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2</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3</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4</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5</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6</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7</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8</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9</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10</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11</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r>
              <a:tr h="572704">
                <a:tc>
                  <a:txBody>
                    <a:bodyPr/>
                    <a:lstStyle/>
                    <a:p>
                      <a:pPr algn="ctr" fontAlgn="b"/>
                      <a:r>
                        <a:rPr lang="en-US" sz="1600" b="0" i="0" u="none" strike="noStrike" dirty="0" smtClean="0">
                          <a:solidFill>
                            <a:srgbClr val="000000"/>
                          </a:solidFill>
                          <a:effectLst/>
                          <a:latin typeface="Times New Roman" pitchFamily="18" charset="0"/>
                          <a:cs typeface="Times New Roman" pitchFamily="18" charset="0"/>
                        </a:rPr>
                        <a:t>Pop </a:t>
                      </a:r>
                      <a:r>
                        <a:rPr lang="en-US" sz="1600" b="0" i="0" u="none" strike="noStrike" dirty="0">
                          <a:solidFill>
                            <a:srgbClr val="000000"/>
                          </a:solidFill>
                          <a:effectLst/>
                          <a:latin typeface="Times New Roman" pitchFamily="18" charset="0"/>
                          <a:cs typeface="Times New Roman" pitchFamily="18" charset="0"/>
                        </a:rPr>
                        <a:t>Size</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74</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18</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250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20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100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33</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9</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250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30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250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250</a:t>
                      </a:r>
                    </a:p>
                  </a:txBody>
                  <a:tcPr marL="7793" marR="7793" marT="77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Allele</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a</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0.3</a:t>
                      </a:r>
                    </a:p>
                  </a:txBody>
                  <a:tcPr marL="7793" marR="7793" marT="7793" marB="0" anchor="b">
                    <a:lnL>
                      <a:noFill/>
                    </a:lnL>
                    <a:lnR>
                      <a:noFill/>
                    </a:lnR>
                    <a:lnT>
                      <a:noFill/>
                    </a:lnT>
                    <a:lnB>
                      <a:noFill/>
                    </a:lnB>
                    <a:solidFill>
                      <a:srgbClr val="E3D3E8"/>
                    </a:solidFill>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0.05</a:t>
                      </a:r>
                    </a:p>
                  </a:txBody>
                  <a:tcPr marL="7793" marR="7793" marT="7793" marB="0" anchor="b">
                    <a:lnL>
                      <a:noFill/>
                    </a:lnL>
                    <a:lnR>
                      <a:noFill/>
                    </a:lnR>
                    <a:lnT>
                      <a:noFill/>
                    </a:lnT>
                    <a:lnB>
                      <a:noFill/>
                    </a:lnB>
                    <a:solidFill>
                      <a:srgbClr val="FBF8FC"/>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0.05</a:t>
                      </a:r>
                    </a:p>
                  </a:txBody>
                  <a:tcPr marL="7793" marR="7793" marT="7793" marB="0" anchor="b">
                    <a:lnL>
                      <a:noFill/>
                    </a:lnL>
                    <a:lnR>
                      <a:noFill/>
                    </a:lnR>
                    <a:lnT>
                      <a:noFill/>
                    </a:lnT>
                    <a:lnB>
                      <a:noFill/>
                    </a:lnB>
                    <a:solidFill>
                      <a:srgbClr val="FBF8FC"/>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b</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0.2</a:t>
                      </a:r>
                    </a:p>
                  </a:txBody>
                  <a:tcPr marL="7793" marR="7793" marT="7793" marB="0" anchor="b">
                    <a:lnL>
                      <a:noFill/>
                    </a:lnL>
                    <a:lnR>
                      <a:noFill/>
                    </a:lnR>
                    <a:lnT>
                      <a:noFill/>
                    </a:lnT>
                    <a:lnB>
                      <a:noFill/>
                    </a:lnB>
                    <a:solidFill>
                      <a:srgbClr val="EDE2F0"/>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0.5</a:t>
                      </a:r>
                    </a:p>
                  </a:txBody>
                  <a:tcPr marL="7793" marR="7793" marT="7793" marB="0" anchor="b">
                    <a:lnL>
                      <a:noFill/>
                    </a:lnL>
                    <a:lnR>
                      <a:noFill/>
                    </a:lnR>
                    <a:lnT>
                      <a:noFill/>
                    </a:lnT>
                    <a:lnB>
                      <a:noFill/>
                    </a:lnB>
                    <a:solidFill>
                      <a:srgbClr val="D0B5D8"/>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c</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0.35</a:t>
                      </a:r>
                    </a:p>
                  </a:txBody>
                  <a:tcPr marL="7793" marR="7793" marT="7793" marB="0" anchor="b">
                    <a:lnL>
                      <a:noFill/>
                    </a:lnL>
                    <a:lnR>
                      <a:noFill/>
                    </a:lnR>
                    <a:lnT>
                      <a:noFill/>
                    </a:lnT>
                    <a:lnB>
                      <a:noFill/>
                    </a:lnB>
                    <a:solidFill>
                      <a:srgbClr val="DFCCE4"/>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0.5</a:t>
                      </a:r>
                    </a:p>
                  </a:txBody>
                  <a:tcPr marL="7793" marR="7793" marT="7793" marB="0" anchor="b">
                    <a:lnL>
                      <a:noFill/>
                    </a:lnL>
                    <a:lnR>
                      <a:noFill/>
                    </a:lnR>
                    <a:lnT>
                      <a:noFill/>
                    </a:lnT>
                    <a:lnB>
                      <a:noFill/>
                    </a:lnB>
                    <a:solidFill>
                      <a:srgbClr val="D0B5D8"/>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d</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0.55</a:t>
                      </a:r>
                    </a:p>
                  </a:txBody>
                  <a:tcPr marL="7793" marR="7793" marT="7793" marB="0" anchor="b">
                    <a:lnL>
                      <a:noFill/>
                    </a:lnL>
                    <a:lnR>
                      <a:noFill/>
                    </a:lnR>
                    <a:lnT>
                      <a:noFill/>
                    </a:lnT>
                    <a:lnB>
                      <a:noFill/>
                    </a:lnB>
                    <a:solidFill>
                      <a:srgbClr val="CCAED5"/>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0.45</a:t>
                      </a:r>
                    </a:p>
                  </a:txBody>
                  <a:tcPr marL="7793" marR="7793" marT="7793" marB="0" anchor="b">
                    <a:lnL>
                      <a:noFill/>
                    </a:lnL>
                    <a:lnR>
                      <a:noFill/>
                    </a:lnR>
                    <a:lnT>
                      <a:noFill/>
                    </a:lnT>
                    <a:lnB>
                      <a:noFill/>
                    </a:lnB>
                    <a:solidFill>
                      <a:srgbClr val="D5BDDC"/>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e</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0.65</a:t>
                      </a:r>
                    </a:p>
                  </a:txBody>
                  <a:tcPr marL="7793" marR="7793" marT="7793" marB="0" anchor="b">
                    <a:lnL>
                      <a:noFill/>
                    </a:lnL>
                    <a:lnR>
                      <a:noFill/>
                    </a:lnR>
                    <a:lnT>
                      <a:noFill/>
                    </a:lnT>
                    <a:lnB>
                      <a:noFill/>
                    </a:lnB>
                    <a:solidFill>
                      <a:srgbClr val="C29FCD"/>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a:noFill/>
                    </a:lnT>
                    <a:lnB>
                      <a:noFill/>
                    </a:lnB>
                    <a:solidFill>
                      <a:srgbClr val="A16BB1"/>
                    </a:solidFill>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f</a:t>
                      </a: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0.45</a:t>
                      </a:r>
                    </a:p>
                  </a:txBody>
                  <a:tcPr marL="7793" marR="7793" marT="7793" marB="0" anchor="b">
                    <a:lnL>
                      <a:noFill/>
                    </a:lnL>
                    <a:lnR>
                      <a:noFill/>
                    </a:lnR>
                    <a:lnT>
                      <a:noFill/>
                    </a:lnT>
                    <a:lnB>
                      <a:noFill/>
                    </a:lnB>
                    <a:solidFill>
                      <a:srgbClr val="D5BDDC"/>
                    </a:solidFill>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0.7</a:t>
                      </a:r>
                    </a:p>
                  </a:txBody>
                  <a:tcPr marL="7793" marR="7793" marT="7793" marB="0" anchor="b">
                    <a:lnL>
                      <a:noFill/>
                    </a:lnL>
                    <a:lnR>
                      <a:noFill/>
                    </a:lnR>
                    <a:lnT>
                      <a:noFill/>
                    </a:lnT>
                    <a:lnB>
                      <a:noFill/>
                    </a:lnB>
                    <a:solidFill>
                      <a:srgbClr val="BE98C9"/>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0.8</a:t>
                      </a:r>
                    </a:p>
                  </a:txBody>
                  <a:tcPr marL="7793" marR="7793" marT="7793" marB="0" anchor="b">
                    <a:lnL>
                      <a:noFill/>
                    </a:lnL>
                    <a:lnR>
                      <a:noFill/>
                    </a:lnR>
                    <a:lnT>
                      <a:noFill/>
                    </a:lnT>
                    <a:lnB>
                      <a:noFill/>
                    </a:lnB>
                    <a:solidFill>
                      <a:srgbClr val="B489C1"/>
                    </a:solidFill>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0.15</a:t>
                      </a:r>
                    </a:p>
                  </a:txBody>
                  <a:tcPr marL="7793" marR="7793" marT="7793" marB="0" anchor="b">
                    <a:lnL>
                      <a:noFill/>
                    </a:lnL>
                    <a:lnR>
                      <a:noFill/>
                    </a:lnR>
                    <a:lnT>
                      <a:noFill/>
                    </a:lnT>
                    <a:lnB>
                      <a:noFill/>
                    </a:lnB>
                    <a:solidFill>
                      <a:srgbClr val="F1E9F4"/>
                    </a:solidFill>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a:noFill/>
                    </a:lnT>
                    <a:lnB>
                      <a:noFill/>
                    </a:lnB>
                    <a:solidFill>
                      <a:srgbClr val="A16BB1"/>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a:noFill/>
                    </a:lnT>
                    <a:lnB>
                      <a:noFill/>
                    </a:lnB>
                    <a:solidFill>
                      <a:srgbClr val="A16BB1"/>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g</a:t>
                      </a: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0.55</a:t>
                      </a:r>
                    </a:p>
                  </a:txBody>
                  <a:tcPr marL="7793" marR="7793" marT="7793" marB="0" anchor="b">
                    <a:lnL>
                      <a:noFill/>
                    </a:lnL>
                    <a:lnR>
                      <a:noFill/>
                    </a:lnR>
                    <a:lnT>
                      <a:noFill/>
                    </a:lnT>
                    <a:lnB>
                      <a:noFill/>
                    </a:lnB>
                    <a:solidFill>
                      <a:srgbClr val="CCAED5"/>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0.2</a:t>
                      </a:r>
                    </a:p>
                  </a:txBody>
                  <a:tcPr marL="7793" marR="7793" marT="7793" marB="0" anchor="b">
                    <a:lnL>
                      <a:noFill/>
                    </a:lnL>
                    <a:lnR>
                      <a:noFill/>
                    </a:lnR>
                    <a:lnT>
                      <a:noFill/>
                    </a:lnT>
                    <a:lnB>
                      <a:noFill/>
                    </a:lnB>
                    <a:solidFill>
                      <a:srgbClr val="EDE2F0"/>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a:noFill/>
                    </a:lnT>
                    <a:lnB>
                      <a:noFill/>
                    </a:lnB>
                    <a:solidFill>
                      <a:srgbClr val="A16BB1"/>
                    </a:solidFill>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0.05</a:t>
                      </a:r>
                    </a:p>
                  </a:txBody>
                  <a:tcPr marL="7793" marR="7793" marT="7793" marB="0" anchor="b">
                    <a:lnL>
                      <a:noFill/>
                    </a:lnL>
                    <a:lnR>
                      <a:noFill/>
                    </a:lnR>
                    <a:lnT>
                      <a:noFill/>
                    </a:lnT>
                    <a:lnB>
                      <a:noFill/>
                    </a:lnB>
                    <a:solidFill>
                      <a:srgbClr val="FBF8FC"/>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j</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l</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0.15</a:t>
                      </a:r>
                    </a:p>
                  </a:txBody>
                  <a:tcPr marL="7793" marR="7793" marT="7793" marB="0" anchor="b">
                    <a:lnL>
                      <a:noFill/>
                    </a:lnL>
                    <a:lnR>
                      <a:noFill/>
                    </a:lnR>
                    <a:lnT>
                      <a:noFill/>
                    </a:lnT>
                    <a:lnB>
                      <a:noFill/>
                    </a:lnB>
                    <a:solidFill>
                      <a:srgbClr val="F1E9F4"/>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m</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n</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0.05</a:t>
                      </a:r>
                    </a:p>
                  </a:txBody>
                  <a:tcPr marL="7793" marR="7793" marT="7793" marB="0" anchor="b">
                    <a:lnL>
                      <a:noFill/>
                    </a:lnL>
                    <a:lnR>
                      <a:noFill/>
                    </a:lnR>
                    <a:lnT>
                      <a:noFill/>
                    </a:lnT>
                    <a:lnB>
                      <a:noFill/>
                    </a:lnB>
                    <a:solidFill>
                      <a:srgbClr val="FBF8FC"/>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o</a:t>
                      </a: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0.3</a:t>
                      </a:r>
                    </a:p>
                  </a:txBody>
                  <a:tcPr marL="7793" marR="7793" marT="7793" marB="0" anchor="b">
                    <a:lnL>
                      <a:noFill/>
                    </a:lnL>
                    <a:lnR>
                      <a:noFill/>
                    </a:lnR>
                    <a:lnT>
                      <a:noFill/>
                    </a:lnT>
                    <a:lnB>
                      <a:noFill/>
                    </a:lnB>
                    <a:solidFill>
                      <a:srgbClr val="E3D3E8"/>
                    </a:solidFill>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a:noFill/>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p</a:t>
                      </a: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Times New Roman" pitchFamily="18" charset="0"/>
                        <a:cs typeface="Times New Roman" pitchFamily="18" charset="0"/>
                      </a:endParaRPr>
                    </a:p>
                  </a:txBody>
                  <a:tcPr marL="7793" marR="7793" marT="7793" marB="0" anchor="b">
                    <a:lnL>
                      <a:noFill/>
                    </a:lnL>
                    <a:lnR>
                      <a:noFill/>
                    </a:lnR>
                    <a:lnT>
                      <a:noFill/>
                    </a:lnT>
                    <a:lnB w="6350" cap="flat" cmpd="sng" algn="ctr">
                      <a:solidFill>
                        <a:srgbClr val="000000"/>
                      </a:solidFill>
                      <a:prstDash val="solid"/>
                      <a:round/>
                      <a:headEnd type="none" w="med" len="med"/>
                      <a:tailEnd type="none" w="med" len="med"/>
                    </a:lnB>
                  </a:tcPr>
                </a:tc>
              </a:tr>
              <a:tr h="286351">
                <a:tc>
                  <a:txBody>
                    <a:bodyPr/>
                    <a:lstStyle/>
                    <a:p>
                      <a:pPr algn="ctr" fontAlgn="b"/>
                      <a:r>
                        <a:rPr lang="en-US" sz="1600" b="0" i="0" u="none" strike="noStrike">
                          <a:solidFill>
                            <a:srgbClr val="000000"/>
                          </a:solidFill>
                          <a:effectLst/>
                          <a:latin typeface="Times New Roman" pitchFamily="18" charset="0"/>
                          <a:cs typeface="Times New Roman" pitchFamily="18" charset="0"/>
                        </a:rPr>
                        <a:t>Total</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Times New Roman" pitchFamily="18" charset="0"/>
                          <a:cs typeface="Times New Roman" pitchFamily="18" charset="0"/>
                        </a:rPr>
                        <a:t>1</a:t>
                      </a:r>
                    </a:p>
                  </a:txBody>
                  <a:tcPr marL="7793" marR="7793" marT="7793"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6" name="Title 1"/>
          <p:cNvSpPr txBox="1">
            <a:spLocks/>
          </p:cNvSpPr>
          <p:nvPr/>
        </p:nvSpPr>
        <p:spPr bwMode="auto">
          <a:xfrm>
            <a:off x="457200" y="0"/>
            <a:ext cx="8229600" cy="7924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a:lstStyle>
          <a:p>
            <a:r>
              <a:rPr lang="en-US" smtClean="0">
                <a:latin typeface="Times New Roman" pitchFamily="18" charset="0"/>
                <a:cs typeface="Times New Roman" pitchFamily="18" charset="0"/>
              </a:rPr>
              <a:t>genetic_distance.xlsx</a:t>
            </a:r>
            <a:endParaRPr lang="en-US" dirty="0">
              <a:latin typeface="Times New Roman" pitchFamily="18" charset="0"/>
              <a:cs typeface="Times New Roman" pitchFamily="18" charset="0"/>
            </a:endParaRPr>
          </a:p>
        </p:txBody>
      </p:sp>
      <p:sp>
        <p:nvSpPr>
          <p:cNvPr id="4" name="Rectangle 3"/>
          <p:cNvSpPr/>
          <p:nvPr/>
        </p:nvSpPr>
        <p:spPr>
          <a:xfrm>
            <a:off x="1104900" y="1188720"/>
            <a:ext cx="2743200" cy="544068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503611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500914" y="56610"/>
            <a:ext cx="3185886" cy="792480"/>
          </a:xfrm>
        </p:spPr>
        <p:txBody>
          <a:bodyPr>
            <a:normAutofit/>
          </a:bodyPr>
          <a:lstStyle/>
          <a:p>
            <a:r>
              <a:rPr lang="en-US" sz="4400" b="0" dirty="0" smtClean="0">
                <a:solidFill>
                  <a:schemeClr val="tx1"/>
                </a:solidFill>
                <a:latin typeface="Times New Roman" pitchFamily="18" charset="0"/>
                <a:cs typeface="Times New Roman" pitchFamily="18" charset="0"/>
              </a:rPr>
              <a:t>BME 9.2</a:t>
            </a:r>
            <a:endParaRPr lang="en-US" sz="4400" b="0" dirty="0">
              <a:solidFill>
                <a:schemeClr val="tx1"/>
              </a:solidFill>
              <a:latin typeface="Times New Roman" pitchFamily="18" charset="0"/>
              <a:cs typeface="Times New Roman"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96151036"/>
              </p:ext>
            </p:extLst>
          </p:nvPr>
        </p:nvGraphicFramePr>
        <p:xfrm>
          <a:off x="504190" y="887984"/>
          <a:ext cx="7405370" cy="1095374"/>
        </p:xfrm>
        <a:graphic>
          <a:graphicData uri="http://schemas.openxmlformats.org/drawingml/2006/table">
            <a:tbl>
              <a:tblPr/>
              <a:tblGrid>
                <a:gridCol w="1160937"/>
                <a:gridCol w="1389606"/>
                <a:gridCol w="1372016"/>
                <a:gridCol w="1160937"/>
                <a:gridCol w="1160937"/>
                <a:gridCol w="1160937"/>
              </a:tblGrid>
              <a:tr h="200025">
                <a:tc>
                  <a:txBody>
                    <a:bodyPr/>
                    <a:lstStyle/>
                    <a:p>
                      <a:pPr algn="l" fontAlgn="b"/>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400" b="0" i="0" u="none" strike="noStrike" dirty="0">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400" b="0" i="0" u="none" strike="noStrike" dirty="0">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800" b="0" i="0" u="none" strike="noStrike">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800" b="0" i="0" u="none" strike="noStrike">
                          <a:solidFill>
                            <a:srgbClr val="000000"/>
                          </a:solidFill>
                          <a:effectLst/>
                          <a:latin typeface="Times New Roman" pitchFamily="18" charset="0"/>
                          <a:cs typeface="Times New Roman"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800" b="0" i="0" u="none" strike="noStrike">
                          <a:solidFill>
                            <a:srgbClr val="000000"/>
                          </a:solidFill>
                          <a:effectLst/>
                          <a:latin typeface="Times New Roman" pitchFamily="18" charset="0"/>
                          <a:cs typeface="Times New Roman" pitchFamily="18"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8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800" b="0" i="0" u="none" strike="noStrike" dirty="0">
                          <a:solidFill>
                            <a:srgbClr val="000000"/>
                          </a:solidFill>
                          <a:effectLst/>
                          <a:latin typeface="Times New Roman" pitchFamily="18" charset="0"/>
                          <a:cs typeface="Times New Roman" pitchFamily="18" charset="0"/>
                        </a:rPr>
                        <a:t>0.1871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89" y="2167414"/>
            <a:ext cx="7643874" cy="378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743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72514" y="-17184"/>
            <a:ext cx="2340066" cy="792480"/>
          </a:xfrm>
        </p:spPr>
        <p:txBody>
          <a:bodyPr>
            <a:normAutofit/>
          </a:bodyPr>
          <a:lstStyle/>
          <a:p>
            <a:r>
              <a:rPr lang="en-US" sz="4400" b="0" dirty="0" smtClean="0">
                <a:solidFill>
                  <a:schemeClr val="tx1"/>
                </a:solidFill>
                <a:latin typeface="Times New Roman" pitchFamily="18" charset="0"/>
                <a:cs typeface="Times New Roman" pitchFamily="18" charset="0"/>
              </a:rPr>
              <a:t>BME 9.2</a:t>
            </a:r>
            <a:endParaRPr lang="en-US" sz="4400" b="0" dirty="0">
              <a:solidFill>
                <a:schemeClr val="tx1"/>
              </a:solidFill>
              <a:latin typeface="Times New Roman" pitchFamily="18" charset="0"/>
              <a:cs typeface="Times New Roman" pitchFamily="18" charset="0"/>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446336237"/>
              </p:ext>
            </p:extLst>
          </p:nvPr>
        </p:nvGraphicFramePr>
        <p:xfrm>
          <a:off x="391160" y="463828"/>
          <a:ext cx="6665361" cy="942975"/>
        </p:xfrm>
        <a:graphic>
          <a:graphicData uri="http://schemas.openxmlformats.org/drawingml/2006/table">
            <a:tbl>
              <a:tblPr/>
              <a:tblGrid>
                <a:gridCol w="1044926"/>
                <a:gridCol w="1250745"/>
                <a:gridCol w="1234912"/>
                <a:gridCol w="1044926"/>
                <a:gridCol w="1044926"/>
                <a:gridCol w="1044926"/>
              </a:tblGrid>
              <a:tr h="200025">
                <a:tc>
                  <a:txBody>
                    <a:bodyPr/>
                    <a:lstStyle/>
                    <a:p>
                      <a:pPr algn="l" fontAlgn="b"/>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dirty="0">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dirty="0">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0.1871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88073401"/>
              </p:ext>
            </p:extLst>
          </p:nvPr>
        </p:nvGraphicFramePr>
        <p:xfrm>
          <a:off x="412751" y="1366840"/>
          <a:ext cx="6643768" cy="942975"/>
        </p:xfrm>
        <a:graphic>
          <a:graphicData uri="http://schemas.openxmlformats.org/drawingml/2006/table">
            <a:tbl>
              <a:tblPr/>
              <a:tblGrid>
                <a:gridCol w="1041541"/>
                <a:gridCol w="1246693"/>
                <a:gridCol w="1230911"/>
                <a:gridCol w="1041541"/>
                <a:gridCol w="1041541"/>
                <a:gridCol w="1041541"/>
              </a:tblGrid>
              <a:tr h="200025">
                <a:tc>
                  <a:txBody>
                    <a:bodyPr/>
                    <a:lstStyle/>
                    <a:p>
                      <a:pPr algn="l" fontAlgn="b"/>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dirty="0">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dirty="0">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0.3001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1548217"/>
              </p:ext>
            </p:extLst>
          </p:nvPr>
        </p:nvGraphicFramePr>
        <p:xfrm>
          <a:off x="412751" y="2372680"/>
          <a:ext cx="6643768" cy="942975"/>
        </p:xfrm>
        <a:graphic>
          <a:graphicData uri="http://schemas.openxmlformats.org/drawingml/2006/table">
            <a:tbl>
              <a:tblPr/>
              <a:tblGrid>
                <a:gridCol w="1041541"/>
                <a:gridCol w="1246693"/>
                <a:gridCol w="1230911"/>
                <a:gridCol w="1041541"/>
                <a:gridCol w="1041541"/>
                <a:gridCol w="1041541"/>
              </a:tblGrid>
              <a:tr h="200025">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0.4176</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spTree>
    <p:extLst>
      <p:ext uri="{BB962C8B-B14F-4D97-AF65-F5344CB8AC3E}">
        <p14:creationId xmlns:p14="http://schemas.microsoft.com/office/powerpoint/2010/main" val="22765723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72514" y="-17184"/>
            <a:ext cx="2340066" cy="792480"/>
          </a:xfrm>
        </p:spPr>
        <p:txBody>
          <a:bodyPr>
            <a:normAutofit/>
          </a:bodyPr>
          <a:lstStyle/>
          <a:p>
            <a:r>
              <a:rPr lang="en-US" sz="4400" b="0" dirty="0" smtClean="0">
                <a:solidFill>
                  <a:schemeClr val="tx1"/>
                </a:solidFill>
                <a:latin typeface="Times New Roman" pitchFamily="18" charset="0"/>
                <a:cs typeface="Times New Roman" pitchFamily="18" charset="0"/>
              </a:rPr>
              <a:t>BME 9.2</a:t>
            </a:r>
            <a:endParaRPr lang="en-US" sz="4400" b="0" dirty="0">
              <a:solidFill>
                <a:schemeClr val="tx1"/>
              </a:solidFill>
              <a:latin typeface="Times New Roman" pitchFamily="18" charset="0"/>
              <a:cs typeface="Times New Roman" pitchFamily="18" charset="0"/>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286601669"/>
              </p:ext>
            </p:extLst>
          </p:nvPr>
        </p:nvGraphicFramePr>
        <p:xfrm>
          <a:off x="391160" y="463828"/>
          <a:ext cx="6665361" cy="942975"/>
        </p:xfrm>
        <a:graphic>
          <a:graphicData uri="http://schemas.openxmlformats.org/drawingml/2006/table">
            <a:tbl>
              <a:tblPr/>
              <a:tblGrid>
                <a:gridCol w="1044926"/>
                <a:gridCol w="1250745"/>
                <a:gridCol w="1234912"/>
                <a:gridCol w="1044926"/>
                <a:gridCol w="1044926"/>
                <a:gridCol w="1044926"/>
              </a:tblGrid>
              <a:tr h="200025">
                <a:tc>
                  <a:txBody>
                    <a:bodyPr/>
                    <a:lstStyle/>
                    <a:p>
                      <a:pPr algn="l" fontAlgn="b"/>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dirty="0">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dirty="0">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0.1871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35784557"/>
              </p:ext>
            </p:extLst>
          </p:nvPr>
        </p:nvGraphicFramePr>
        <p:xfrm>
          <a:off x="412751" y="1366840"/>
          <a:ext cx="6643768" cy="942975"/>
        </p:xfrm>
        <a:graphic>
          <a:graphicData uri="http://schemas.openxmlformats.org/drawingml/2006/table">
            <a:tbl>
              <a:tblPr/>
              <a:tblGrid>
                <a:gridCol w="1041541"/>
                <a:gridCol w="1246693"/>
                <a:gridCol w="1230911"/>
                <a:gridCol w="1041541"/>
                <a:gridCol w="1041541"/>
                <a:gridCol w="1041541"/>
              </a:tblGrid>
              <a:tr h="200025">
                <a:tc>
                  <a:txBody>
                    <a:bodyPr/>
                    <a:lstStyle/>
                    <a:p>
                      <a:pPr algn="l" fontAlgn="b"/>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dirty="0">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dirty="0">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0.3001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98986301"/>
              </p:ext>
            </p:extLst>
          </p:nvPr>
        </p:nvGraphicFramePr>
        <p:xfrm>
          <a:off x="412751" y="2372680"/>
          <a:ext cx="6643768" cy="942975"/>
        </p:xfrm>
        <a:graphic>
          <a:graphicData uri="http://schemas.openxmlformats.org/drawingml/2006/table">
            <a:tbl>
              <a:tblPr/>
              <a:tblGrid>
                <a:gridCol w="1041541"/>
                <a:gridCol w="1246693"/>
                <a:gridCol w="1230911"/>
                <a:gridCol w="1041541"/>
                <a:gridCol w="1041541"/>
                <a:gridCol w="1041541"/>
              </a:tblGrid>
              <a:tr h="200025">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0.4176</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28605761"/>
              </p:ext>
            </p:extLst>
          </p:nvPr>
        </p:nvGraphicFramePr>
        <p:xfrm>
          <a:off x="391160" y="3276744"/>
          <a:ext cx="6643768" cy="942975"/>
        </p:xfrm>
        <a:graphic>
          <a:graphicData uri="http://schemas.openxmlformats.org/drawingml/2006/table">
            <a:tbl>
              <a:tblPr/>
              <a:tblGrid>
                <a:gridCol w="1041541"/>
                <a:gridCol w="1246693"/>
                <a:gridCol w="1230911"/>
                <a:gridCol w="1041541"/>
                <a:gridCol w="1041541"/>
                <a:gridCol w="1041541"/>
              </a:tblGrid>
              <a:tr h="200025">
                <a:tc>
                  <a:txBody>
                    <a:bodyPr/>
                    <a:lstStyle/>
                    <a:p>
                      <a:pPr algn="l" fontAlgn="b"/>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dirty="0">
                          <a:solidFill>
                            <a:srgbClr val="000000"/>
                          </a:solidFill>
                          <a:effectLst/>
                          <a:latin typeface="Times New Roman" pitchFamily="18" charset="0"/>
                          <a:cs typeface="Times New Roman" pitchFamily="18"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0.4157</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65016486"/>
              </p:ext>
            </p:extLst>
          </p:nvPr>
        </p:nvGraphicFramePr>
        <p:xfrm>
          <a:off x="412751" y="4181971"/>
          <a:ext cx="6643768" cy="942975"/>
        </p:xfrm>
        <a:graphic>
          <a:graphicData uri="http://schemas.openxmlformats.org/drawingml/2006/table">
            <a:tbl>
              <a:tblPr/>
              <a:tblGrid>
                <a:gridCol w="1041541"/>
                <a:gridCol w="1246693"/>
                <a:gridCol w="1230911"/>
                <a:gridCol w="1041541"/>
                <a:gridCol w="1041541"/>
                <a:gridCol w="1041541"/>
              </a:tblGrid>
              <a:tr h="200025">
                <a:tc>
                  <a:txBody>
                    <a:bodyPr/>
                    <a:lstStyle/>
                    <a:p>
                      <a:pPr algn="l" fontAlgn="b"/>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dirty="0">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0.1133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74510353"/>
              </p:ext>
            </p:extLst>
          </p:nvPr>
        </p:nvGraphicFramePr>
        <p:xfrm>
          <a:off x="433206" y="5116014"/>
          <a:ext cx="6643768" cy="942975"/>
        </p:xfrm>
        <a:graphic>
          <a:graphicData uri="http://schemas.openxmlformats.org/drawingml/2006/table">
            <a:tbl>
              <a:tblPr/>
              <a:tblGrid>
                <a:gridCol w="1041541"/>
                <a:gridCol w="1246693"/>
                <a:gridCol w="1230911"/>
                <a:gridCol w="1041541"/>
                <a:gridCol w="1041541"/>
                <a:gridCol w="1041541"/>
              </a:tblGrid>
              <a:tr h="200025">
                <a:tc>
                  <a:txBody>
                    <a:bodyPr/>
                    <a:lstStyle/>
                    <a:p>
                      <a:pPr algn="l" fontAlgn="b"/>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dirty="0">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0.454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spTree>
    <p:extLst>
      <p:ext uri="{BB962C8B-B14F-4D97-AF65-F5344CB8AC3E}">
        <p14:creationId xmlns:p14="http://schemas.microsoft.com/office/powerpoint/2010/main" val="5450882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4770"/>
            <a:ext cx="8229600" cy="868680"/>
          </a:xfrm>
        </p:spPr>
        <p:txBody>
          <a:bodyPr/>
          <a:lstStyle/>
          <a:p>
            <a:r>
              <a:rPr lang="en-US" sz="4400" b="0" dirty="0" smtClean="0">
                <a:solidFill>
                  <a:schemeClr val="tx1"/>
                </a:solidFill>
                <a:latin typeface="Times New Roman" pitchFamily="18" charset="0"/>
                <a:cs typeface="Times New Roman" pitchFamily="18" charset="0"/>
              </a:rPr>
              <a:t>BME Integrating Questions</a:t>
            </a:r>
            <a:endParaRPr lang="en-US" b="0" dirty="0">
              <a:solidFill>
                <a:schemeClr val="tx1"/>
              </a:solidFill>
              <a:latin typeface="Times New Roman" pitchFamily="18" charset="0"/>
              <a:cs typeface="Times New Roman" pitchFamily="18" charset="0"/>
            </a:endParaRPr>
          </a:p>
        </p:txBody>
      </p:sp>
      <p:sp>
        <p:nvSpPr>
          <p:cNvPr id="4" name="Content Placeholder 3"/>
          <p:cNvSpPr>
            <a:spLocks noGrp="1"/>
          </p:cNvSpPr>
          <p:nvPr>
            <p:ph sz="quarter" idx="1"/>
          </p:nvPr>
        </p:nvSpPr>
        <p:spPr>
          <a:xfrm>
            <a:off x="152400" y="857250"/>
            <a:ext cx="8763000" cy="5448300"/>
          </a:xfrm>
        </p:spPr>
        <p:txBody>
          <a:bodyPr>
            <a:noAutofit/>
          </a:bodyPr>
          <a:lstStyle/>
          <a:p>
            <a:r>
              <a:rPr lang="en-US" sz="2800" dirty="0" smtClean="0">
                <a:latin typeface="Times New Roman" pitchFamily="18" charset="0"/>
                <a:cs typeface="Times New Roman" pitchFamily="18" charset="0"/>
              </a:rPr>
              <a:t>9.2b</a:t>
            </a:r>
            <a:r>
              <a:rPr lang="en-US" sz="2800" dirty="0">
                <a:latin typeface="Times New Roman" pitchFamily="18" charset="0"/>
                <a:cs typeface="Times New Roman" pitchFamily="18" charset="0"/>
              </a:rPr>
              <a:t>: Which two populations do you predict are closest to each other? Compute the genetic distance between these two populations. Explain why you think their distance is less than the distance between populations 1 and 4.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9.2c: Which two populations do you predict are furthest from each other? Compute their genetic distance. Explain why you think their distance is greater than the distance between populations 1 and 3.</a:t>
            </a:r>
          </a:p>
        </p:txBody>
      </p:sp>
    </p:spTree>
    <p:extLst>
      <p:ext uri="{BB962C8B-B14F-4D97-AF65-F5344CB8AC3E}">
        <p14:creationId xmlns:p14="http://schemas.microsoft.com/office/powerpoint/2010/main" val="2822160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0" y="0"/>
            <a:ext cx="4438650" cy="1754326"/>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Spatial structure of a fungus population in a forest  </a:t>
            </a:r>
          </a:p>
        </p:txBody>
      </p:sp>
      <p:sp>
        <p:nvSpPr>
          <p:cNvPr id="7172"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 </a:t>
            </a:r>
            <a:endParaRPr lang="en-US" dirty="0">
              <a:latin typeface="Times New Roman" pitchFamily="18" charset="0"/>
              <a:cs typeface="Times New Roman" pitchFamily="18" charset="0"/>
            </a:endParaRPr>
          </a:p>
        </p:txBody>
      </p:sp>
      <p:pic>
        <p:nvPicPr>
          <p:cNvPr id="6" name="Picture 5" descr="Figure9_1.gif"/>
          <p:cNvPicPr/>
          <p:nvPr/>
        </p:nvPicPr>
        <p:blipFill>
          <a:blip r:embed="rId3">
            <a:extLst>
              <a:ext uri="{28A0092B-C50C-407E-A947-70E740481C1C}">
                <a14:useLocalDpi xmlns:a14="http://schemas.microsoft.com/office/drawing/2010/main" val="0"/>
              </a:ext>
            </a:extLst>
          </a:blip>
          <a:srcRect/>
          <a:stretch>
            <a:fillRect/>
          </a:stretch>
        </p:blipFill>
        <p:spPr bwMode="auto">
          <a:xfrm>
            <a:off x="4362450" y="0"/>
            <a:ext cx="4781550" cy="6858000"/>
          </a:xfrm>
          <a:prstGeom prst="rect">
            <a:avLst/>
          </a:prstGeom>
          <a:noFill/>
          <a:ln>
            <a:noFill/>
          </a:ln>
        </p:spPr>
      </p:pic>
      <p:sp>
        <p:nvSpPr>
          <p:cNvPr id="5" name="Rectangle 4"/>
          <p:cNvSpPr/>
          <p:nvPr/>
        </p:nvSpPr>
        <p:spPr>
          <a:xfrm>
            <a:off x="1613838" y="2952750"/>
            <a:ext cx="2098651" cy="523220"/>
          </a:xfrm>
          <a:prstGeom prst="rect">
            <a:avLst/>
          </a:prstGeom>
        </p:spPr>
        <p:txBody>
          <a:bodyPr wrap="none">
            <a:spAutoFit/>
          </a:bodyPr>
          <a:lstStyle/>
          <a:p>
            <a:r>
              <a:rPr lang="en-US" sz="2800" dirty="0" smtClean="0">
                <a:latin typeface="Times New Roman" pitchFamily="18" charset="0"/>
                <a:cs typeface="Times New Roman" pitchFamily="18" charset="0"/>
              </a:rPr>
              <a:t>downed logs </a:t>
            </a:r>
            <a:endParaRPr lang="en-US" sz="2800" dirty="0"/>
          </a:p>
        </p:txBody>
      </p:sp>
      <p:sp>
        <p:nvSpPr>
          <p:cNvPr id="8" name="Rectangle 7"/>
          <p:cNvSpPr/>
          <p:nvPr/>
        </p:nvSpPr>
        <p:spPr>
          <a:xfrm>
            <a:off x="2808292" y="4567773"/>
            <a:ext cx="1279517" cy="523220"/>
          </a:xfrm>
          <a:prstGeom prst="rect">
            <a:avLst/>
          </a:prstGeom>
        </p:spPr>
        <p:txBody>
          <a:bodyPr wrap="none">
            <a:spAutoFit/>
          </a:bodyPr>
          <a:lstStyle/>
          <a:p>
            <a:r>
              <a:rPr lang="en-US" sz="2800" dirty="0" smtClean="0">
                <a:latin typeface="Times New Roman" pitchFamily="18" charset="0"/>
                <a:cs typeface="Times New Roman" pitchFamily="18" charset="0"/>
              </a:rPr>
              <a:t>streams</a:t>
            </a:r>
            <a:endParaRPr lang="en-US" sz="2800" dirty="0"/>
          </a:p>
        </p:txBody>
      </p:sp>
      <p:sp>
        <p:nvSpPr>
          <p:cNvPr id="9" name="Rectangle 8"/>
          <p:cNvSpPr/>
          <p:nvPr/>
        </p:nvSpPr>
        <p:spPr>
          <a:xfrm>
            <a:off x="1613838" y="1572280"/>
            <a:ext cx="2824812" cy="523220"/>
          </a:xfrm>
          <a:prstGeom prst="rect">
            <a:avLst/>
          </a:prstGeom>
        </p:spPr>
        <p:txBody>
          <a:bodyPr wrap="none">
            <a:spAutoFit/>
          </a:bodyPr>
          <a:lstStyle/>
          <a:p>
            <a:r>
              <a:rPr lang="en-US" sz="2800" dirty="0" smtClean="0">
                <a:latin typeface="Times New Roman" pitchFamily="18" charset="0"/>
                <a:cs typeface="Times New Roman" pitchFamily="18" charset="0"/>
              </a:rPr>
              <a:t>non-forested areas</a:t>
            </a:r>
            <a:endParaRPr lang="en-US" sz="2800" dirty="0"/>
          </a:p>
        </p:txBody>
      </p:sp>
      <p:cxnSp>
        <p:nvCxnSpPr>
          <p:cNvPr id="12" name="Straight Arrow Connector 11"/>
          <p:cNvCxnSpPr>
            <a:stCxn id="9" idx="3"/>
          </p:cNvCxnSpPr>
          <p:nvPr/>
        </p:nvCxnSpPr>
        <p:spPr>
          <a:xfrm flipV="1">
            <a:off x="4438650" y="1295400"/>
            <a:ext cx="1733550" cy="538490"/>
          </a:xfrm>
          <a:prstGeom prst="straightConnector1">
            <a:avLst/>
          </a:prstGeom>
          <a:ln w="5715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571875" y="2343150"/>
            <a:ext cx="1495425" cy="878845"/>
          </a:xfrm>
          <a:prstGeom prst="straightConnector1">
            <a:avLst/>
          </a:prstGeom>
          <a:ln w="5715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636289" y="3221995"/>
            <a:ext cx="1733550" cy="492755"/>
          </a:xfrm>
          <a:prstGeom prst="straightConnector1">
            <a:avLst/>
          </a:prstGeom>
          <a:ln w="5715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087809" y="4336628"/>
            <a:ext cx="1282030" cy="538490"/>
          </a:xfrm>
          <a:prstGeom prst="straightConnector1">
            <a:avLst/>
          </a:prstGeom>
          <a:ln w="5715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72514" y="-17184"/>
            <a:ext cx="2340066" cy="792480"/>
          </a:xfrm>
        </p:spPr>
        <p:txBody>
          <a:bodyPr>
            <a:normAutofit/>
          </a:bodyPr>
          <a:lstStyle/>
          <a:p>
            <a:r>
              <a:rPr lang="en-US" sz="4400" b="0" dirty="0" smtClean="0">
                <a:solidFill>
                  <a:schemeClr val="tx1"/>
                </a:solidFill>
                <a:latin typeface="Times New Roman" pitchFamily="18" charset="0"/>
                <a:cs typeface="Times New Roman" pitchFamily="18" charset="0"/>
              </a:rPr>
              <a:t>BME 9.1</a:t>
            </a:r>
            <a:endParaRPr lang="en-US" sz="4400" b="0" dirty="0">
              <a:solidFill>
                <a:schemeClr val="tx1"/>
              </a:solidFill>
              <a:latin typeface="Times New Roman" pitchFamily="18" charset="0"/>
              <a:cs typeface="Times New Roman" pitchFamily="18" charset="0"/>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4189423977"/>
              </p:ext>
            </p:extLst>
          </p:nvPr>
        </p:nvGraphicFramePr>
        <p:xfrm>
          <a:off x="391160" y="463828"/>
          <a:ext cx="6665361" cy="942975"/>
        </p:xfrm>
        <a:graphic>
          <a:graphicData uri="http://schemas.openxmlformats.org/drawingml/2006/table">
            <a:tbl>
              <a:tblPr/>
              <a:tblGrid>
                <a:gridCol w="1044926"/>
                <a:gridCol w="1250745"/>
                <a:gridCol w="1234912"/>
                <a:gridCol w="1044926"/>
                <a:gridCol w="1044926"/>
                <a:gridCol w="1044926"/>
              </a:tblGrid>
              <a:tr h="200025">
                <a:tc>
                  <a:txBody>
                    <a:bodyPr/>
                    <a:lstStyle/>
                    <a:p>
                      <a:pPr algn="l" fontAlgn="b"/>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dirty="0">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dirty="0">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0.1871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79297695"/>
              </p:ext>
            </p:extLst>
          </p:nvPr>
        </p:nvGraphicFramePr>
        <p:xfrm>
          <a:off x="412751" y="1366840"/>
          <a:ext cx="6643768" cy="942975"/>
        </p:xfrm>
        <a:graphic>
          <a:graphicData uri="http://schemas.openxmlformats.org/drawingml/2006/table">
            <a:tbl>
              <a:tblPr/>
              <a:tblGrid>
                <a:gridCol w="1041541"/>
                <a:gridCol w="1246693"/>
                <a:gridCol w="1230911"/>
                <a:gridCol w="1041541"/>
                <a:gridCol w="1041541"/>
                <a:gridCol w="1041541"/>
              </a:tblGrid>
              <a:tr h="200025">
                <a:tc>
                  <a:txBody>
                    <a:bodyPr/>
                    <a:lstStyle/>
                    <a:p>
                      <a:pPr algn="l" fontAlgn="b"/>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dirty="0">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dirty="0">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0.3001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5875244"/>
              </p:ext>
            </p:extLst>
          </p:nvPr>
        </p:nvGraphicFramePr>
        <p:xfrm>
          <a:off x="412751" y="2372680"/>
          <a:ext cx="6643768" cy="942975"/>
        </p:xfrm>
        <a:graphic>
          <a:graphicData uri="http://schemas.openxmlformats.org/drawingml/2006/table">
            <a:tbl>
              <a:tblPr/>
              <a:tblGrid>
                <a:gridCol w="1041541"/>
                <a:gridCol w="1246693"/>
                <a:gridCol w="1230911"/>
                <a:gridCol w="1041541"/>
                <a:gridCol w="1041541"/>
                <a:gridCol w="1041541"/>
              </a:tblGrid>
              <a:tr h="200025">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0.4176</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44556256"/>
              </p:ext>
            </p:extLst>
          </p:nvPr>
        </p:nvGraphicFramePr>
        <p:xfrm>
          <a:off x="391160" y="3276744"/>
          <a:ext cx="6643768" cy="942975"/>
        </p:xfrm>
        <a:graphic>
          <a:graphicData uri="http://schemas.openxmlformats.org/drawingml/2006/table">
            <a:tbl>
              <a:tblPr/>
              <a:tblGrid>
                <a:gridCol w="1041541"/>
                <a:gridCol w="1246693"/>
                <a:gridCol w="1230911"/>
                <a:gridCol w="1041541"/>
                <a:gridCol w="1041541"/>
                <a:gridCol w="1041541"/>
              </a:tblGrid>
              <a:tr h="200025">
                <a:tc>
                  <a:txBody>
                    <a:bodyPr/>
                    <a:lstStyle/>
                    <a:p>
                      <a:pPr algn="l" fontAlgn="b"/>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dirty="0">
                          <a:solidFill>
                            <a:srgbClr val="000000"/>
                          </a:solidFill>
                          <a:effectLst/>
                          <a:latin typeface="Times New Roman" pitchFamily="18" charset="0"/>
                          <a:cs typeface="Times New Roman" pitchFamily="18"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0.4157</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08596384"/>
              </p:ext>
            </p:extLst>
          </p:nvPr>
        </p:nvGraphicFramePr>
        <p:xfrm>
          <a:off x="412751" y="4181971"/>
          <a:ext cx="6643768" cy="942975"/>
        </p:xfrm>
        <a:graphic>
          <a:graphicData uri="http://schemas.openxmlformats.org/drawingml/2006/table">
            <a:tbl>
              <a:tblPr/>
              <a:tblGrid>
                <a:gridCol w="1041541"/>
                <a:gridCol w="1246693"/>
                <a:gridCol w="1230911"/>
                <a:gridCol w="1041541"/>
                <a:gridCol w="1041541"/>
                <a:gridCol w="1041541"/>
              </a:tblGrid>
              <a:tr h="200025">
                <a:tc>
                  <a:txBody>
                    <a:bodyPr/>
                    <a:lstStyle/>
                    <a:p>
                      <a:pPr algn="l" fontAlgn="b"/>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dirty="0">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0.1133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78536304"/>
              </p:ext>
            </p:extLst>
          </p:nvPr>
        </p:nvGraphicFramePr>
        <p:xfrm>
          <a:off x="433206" y="5116014"/>
          <a:ext cx="6643768" cy="942975"/>
        </p:xfrm>
        <a:graphic>
          <a:graphicData uri="http://schemas.openxmlformats.org/drawingml/2006/table">
            <a:tbl>
              <a:tblPr/>
              <a:tblGrid>
                <a:gridCol w="1041541"/>
                <a:gridCol w="1246693"/>
                <a:gridCol w="1230911"/>
                <a:gridCol w="1041541"/>
                <a:gridCol w="1041541"/>
                <a:gridCol w="1041541"/>
              </a:tblGrid>
              <a:tr h="200025">
                <a:tc>
                  <a:txBody>
                    <a:bodyPr/>
                    <a:lstStyle/>
                    <a:p>
                      <a:pPr algn="l" fontAlgn="b"/>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00">
                <a:tc gridSpan="3">
                  <a:txBody>
                    <a:bodyPr/>
                    <a:lstStyle/>
                    <a:p>
                      <a:pPr algn="ctr" fontAlgn="b"/>
                      <a:r>
                        <a:rPr lang="en-US" sz="2000" b="0" i="0" u="none" strike="noStrike">
                          <a:solidFill>
                            <a:srgbClr val="000000"/>
                          </a:solidFill>
                          <a:effectLst/>
                          <a:latin typeface="Times New Roman" pitchFamily="18" charset="0"/>
                          <a:cs typeface="Times New Roman" pitchFamily="18" charset="0"/>
                        </a:rPr>
                        <a:t>Populations to Compare: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00"/>
                    </a:solidFill>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2000" b="0" i="0" u="none" strike="noStrike">
                          <a:solidFill>
                            <a:srgbClr val="000000"/>
                          </a:solidFill>
                          <a:effectLst/>
                          <a:latin typeface="Times New Roman" pitchFamily="18" charset="0"/>
                          <a:cs typeface="Times New Roman" pitchFamily="18" charset="0"/>
                        </a:rPr>
                        <a:t>Genetic Distance: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138"/>
                    </a:solidFill>
                  </a:tcPr>
                </a:tc>
                <a:tc hMerge="1">
                  <a:txBody>
                    <a:bodyPr/>
                    <a:lstStyle/>
                    <a:p>
                      <a:endParaRPr lang="en-US"/>
                    </a:p>
                  </a:txBody>
                  <a:tcPr/>
                </a:tc>
              </a:tr>
              <a:tr h="369570">
                <a:tc>
                  <a:txBody>
                    <a:bodyPr/>
                    <a:lstStyle/>
                    <a:p>
                      <a:pPr algn="l" fontAlgn="b"/>
                      <a:r>
                        <a:rPr lang="en-US" sz="1600" b="0" i="0" u="none" strike="noStrike" dirty="0">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ctr" fontAlgn="b"/>
                      <a:r>
                        <a:rPr lang="en-US" sz="2400" b="0" i="0" u="none" strike="noStrike">
                          <a:solidFill>
                            <a:srgbClr val="000000"/>
                          </a:solidFill>
                          <a:effectLst/>
                          <a:latin typeface="Times New Roman" pitchFamily="18" charset="0"/>
                          <a:cs typeface="Times New Roman" pitchFamily="18"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00"/>
                    </a:solidFill>
                  </a:tcPr>
                </a:tc>
                <a:tc>
                  <a:txBody>
                    <a:bodyPr/>
                    <a:lstStyle/>
                    <a:p>
                      <a:pPr algn="l" fontAlgn="b"/>
                      <a:endParaRPr lang="en-US" sz="1600" b="0" i="0" u="none" strike="noStrike">
                        <a:solidFill>
                          <a:srgbClr val="000000"/>
                        </a:solidFill>
                        <a:effectLst/>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138"/>
                    </a:solidFill>
                  </a:tcPr>
                </a:tc>
                <a:tc>
                  <a:txBody>
                    <a:bodyPr/>
                    <a:lstStyle/>
                    <a:p>
                      <a:pPr algn="r" fontAlgn="b"/>
                      <a:r>
                        <a:rPr lang="en-US" sz="2400" b="0" i="0" u="none" strike="noStrike" dirty="0">
                          <a:solidFill>
                            <a:srgbClr val="000000"/>
                          </a:solidFill>
                          <a:effectLst/>
                          <a:latin typeface="Times New Roman" pitchFamily="18" charset="0"/>
                          <a:cs typeface="Times New Roman" pitchFamily="18" charset="0"/>
                        </a:rPr>
                        <a:t>0.454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138"/>
                    </a:solidFill>
                  </a:tcPr>
                </a:tc>
              </a:tr>
            </a:tbl>
          </a:graphicData>
        </a:graphic>
      </p:graphicFrame>
      <p:sp>
        <p:nvSpPr>
          <p:cNvPr id="2" name="Rectangle 1"/>
          <p:cNvSpPr/>
          <p:nvPr/>
        </p:nvSpPr>
        <p:spPr>
          <a:xfrm>
            <a:off x="160020" y="4320540"/>
            <a:ext cx="7146773" cy="891540"/>
          </a:xfrm>
          <a:prstGeom prst="rect">
            <a:avLst/>
          </a:prstGeom>
          <a:noFill/>
          <a:ln w="5715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52400" y="5250180"/>
            <a:ext cx="7146773" cy="891540"/>
          </a:xfrm>
          <a:prstGeom prst="rect">
            <a:avLst/>
          </a:prstGeom>
          <a:noFill/>
          <a:ln w="5715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461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4077" y="19050"/>
            <a:ext cx="8587408" cy="868680"/>
          </a:xfrm>
        </p:spPr>
        <p:txBody>
          <a:bodyPr/>
          <a:lstStyle/>
          <a:p>
            <a:r>
              <a:rPr lang="en-US" sz="4400" b="0" dirty="0" smtClean="0">
                <a:solidFill>
                  <a:schemeClr val="tx1"/>
                </a:solidFill>
                <a:latin typeface="Times New Roman" pitchFamily="18" charset="0"/>
                <a:cs typeface="Times New Roman" pitchFamily="18" charset="0"/>
              </a:rPr>
              <a:t>BME Integrating Questions</a:t>
            </a:r>
            <a:endParaRPr lang="en-US" b="0" dirty="0">
              <a:solidFill>
                <a:schemeClr val="tx1"/>
              </a:solidFill>
              <a:latin typeface="Times New Roman" pitchFamily="18" charset="0"/>
              <a:cs typeface="Times New Roman" pitchFamily="18" charset="0"/>
            </a:endParaRPr>
          </a:p>
        </p:txBody>
      </p:sp>
      <p:sp>
        <p:nvSpPr>
          <p:cNvPr id="4" name="Content Placeholder 3"/>
          <p:cNvSpPr>
            <a:spLocks noGrp="1"/>
          </p:cNvSpPr>
          <p:nvPr>
            <p:ph sz="quarter" idx="1"/>
          </p:nvPr>
        </p:nvSpPr>
        <p:spPr>
          <a:xfrm>
            <a:off x="0" y="811530"/>
            <a:ext cx="9144000" cy="5448300"/>
          </a:xfrm>
        </p:spPr>
        <p:txBody>
          <a:bodyPr>
            <a:noAutofit/>
          </a:bodyPr>
          <a:lstStyle/>
          <a:p>
            <a:r>
              <a:rPr lang="en-US" sz="2800" dirty="0" smtClean="0">
                <a:latin typeface="Times New Roman" pitchFamily="18" charset="0"/>
                <a:cs typeface="Times New Roman" pitchFamily="18" charset="0"/>
              </a:rPr>
              <a:t>9.2c</a:t>
            </a:r>
            <a:r>
              <a:rPr lang="en-US" sz="2800" dirty="0">
                <a:latin typeface="Times New Roman" pitchFamily="18" charset="0"/>
                <a:cs typeface="Times New Roman" pitchFamily="18" charset="0"/>
              </a:rPr>
              <a:t>: Use </a:t>
            </a:r>
            <a:r>
              <a:rPr lang="en-US" sz="2800" dirty="0" smtClean="0">
                <a:latin typeface="Times New Roman" pitchFamily="18" charset="0"/>
                <a:cs typeface="Times New Roman" pitchFamily="18" charset="0"/>
              </a:rPr>
              <a:t>Fig 9.6 </a:t>
            </a:r>
            <a:r>
              <a:rPr lang="en-US" sz="2800" dirty="0">
                <a:latin typeface="Times New Roman" pitchFamily="18" charset="0"/>
                <a:cs typeface="Times New Roman" pitchFamily="18" charset="0"/>
              </a:rPr>
              <a:t>and </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genetic_distance.xls” to determine </a:t>
            </a:r>
            <a:r>
              <a:rPr lang="en-US" sz="2800" dirty="0" smtClean="0">
                <a:latin typeface="Times New Roman" pitchFamily="18" charset="0"/>
                <a:cs typeface="Times New Roman" pitchFamily="18" charset="0"/>
              </a:rPr>
              <a:t>genetic </a:t>
            </a:r>
            <a:r>
              <a:rPr lang="en-US" sz="2800" dirty="0">
                <a:latin typeface="Times New Roman" pitchFamily="18" charset="0"/>
                <a:cs typeface="Times New Roman" pitchFamily="18" charset="0"/>
              </a:rPr>
              <a:t>and geographic distances between populations 6 vs. 7, 6 vs. 10, 6 vs. 11, 7 vs. 11, 7 vs. 10, and 10 vs. 11.  To estimate geographic distance, measure the distance between the centers of two population circles, and then estimate using the scale bar. What conclusions about the relationship between genetic and geographic distance can you draw from just these six pairs of populations? Can you find </a:t>
            </a:r>
            <a:r>
              <a:rPr lang="en-US" sz="2800" dirty="0" smtClean="0">
                <a:latin typeface="Times New Roman" pitchFamily="18" charset="0"/>
                <a:cs typeface="Times New Roman" pitchFamily="18" charset="0"/>
              </a:rPr>
              <a:t>four other </a:t>
            </a:r>
            <a:r>
              <a:rPr lang="en-US" sz="2800" dirty="0">
                <a:latin typeface="Times New Roman" pitchFamily="18" charset="0"/>
                <a:cs typeface="Times New Roman" pitchFamily="18" charset="0"/>
              </a:rPr>
              <a:t>populations that do not support this conclusion? </a:t>
            </a:r>
          </a:p>
        </p:txBody>
      </p:sp>
    </p:spTree>
    <p:extLst>
      <p:ext uri="{BB962C8B-B14F-4D97-AF65-F5344CB8AC3E}">
        <p14:creationId xmlns:p14="http://schemas.microsoft.com/office/powerpoint/2010/main" val="1410257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90900" y="56610"/>
            <a:ext cx="5295900" cy="792480"/>
          </a:xfrm>
        </p:spPr>
        <p:txBody>
          <a:bodyPr>
            <a:normAutofit/>
          </a:bodyPr>
          <a:lstStyle/>
          <a:p>
            <a:r>
              <a:rPr lang="en-US" sz="4400" b="0" dirty="0" smtClean="0">
                <a:solidFill>
                  <a:schemeClr val="tx1"/>
                </a:solidFill>
                <a:latin typeface="Times New Roman" pitchFamily="18" charset="0"/>
                <a:cs typeface="Times New Roman" pitchFamily="18" charset="0"/>
              </a:rPr>
              <a:t>BME 9.2 &amp; IQ #7</a:t>
            </a:r>
            <a:endParaRPr lang="en-US" sz="4400" b="0" dirty="0">
              <a:solidFill>
                <a:schemeClr val="tx1"/>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9936518"/>
              </p:ext>
            </p:extLst>
          </p:nvPr>
        </p:nvGraphicFramePr>
        <p:xfrm>
          <a:off x="457200" y="849090"/>
          <a:ext cx="8229600" cy="51660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774"/>
            <a:ext cx="8610600" cy="1295400"/>
          </a:xfrm>
        </p:spPr>
        <p:txBody>
          <a:bodyPr>
            <a:normAutofit/>
          </a:bodyPr>
          <a:lstStyle/>
          <a:p>
            <a:r>
              <a:rPr lang="en-US" sz="3600" b="0" dirty="0" smtClean="0">
                <a:solidFill>
                  <a:schemeClr val="tx1"/>
                </a:solidFill>
                <a:latin typeface="Times New Roman" pitchFamily="18" charset="0"/>
                <a:cs typeface="Times New Roman" pitchFamily="18" charset="0"/>
              </a:rPr>
              <a:t>Distribution of 13 </a:t>
            </a:r>
            <a:r>
              <a:rPr lang="en-US" sz="3600" b="0" dirty="0" err="1" smtClean="0">
                <a:solidFill>
                  <a:schemeClr val="tx1"/>
                </a:solidFill>
                <a:latin typeface="Times New Roman" pitchFamily="18" charset="0"/>
                <a:cs typeface="Times New Roman" pitchFamily="18" charset="0"/>
              </a:rPr>
              <a:t>mt</a:t>
            </a:r>
            <a:r>
              <a:rPr lang="en-US" sz="3600" b="0" dirty="0" smtClean="0">
                <a:solidFill>
                  <a:schemeClr val="tx1"/>
                </a:solidFill>
                <a:latin typeface="Times New Roman" pitchFamily="18" charset="0"/>
                <a:cs typeface="Times New Roman" pitchFamily="18" charset="0"/>
              </a:rPr>
              <a:t> allele combinations among 18 populations of bladder </a:t>
            </a:r>
            <a:r>
              <a:rPr lang="en-US" sz="3600" b="0" dirty="0" err="1" smtClean="0">
                <a:solidFill>
                  <a:schemeClr val="tx1"/>
                </a:solidFill>
                <a:latin typeface="Times New Roman" pitchFamily="18" charset="0"/>
                <a:cs typeface="Times New Roman" pitchFamily="18" charset="0"/>
              </a:rPr>
              <a:t>campion</a:t>
            </a:r>
            <a:endParaRPr lang="en-US" sz="3600" b="0" dirty="0">
              <a:solidFill>
                <a:schemeClr val="tx1"/>
              </a:solidFill>
              <a:latin typeface="Times New Roman" pitchFamily="18" charset="0"/>
              <a:cs typeface="Times New Roman" pitchFamily="18" charset="0"/>
            </a:endParaRPr>
          </a:p>
        </p:txBody>
      </p:sp>
      <p:pic>
        <p:nvPicPr>
          <p:cNvPr id="4" name="Picture 3" descr="Figure9_3"/>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086600" cy="4419600"/>
          </a:xfrm>
          <a:prstGeom prst="rect">
            <a:avLst/>
          </a:prstGeom>
          <a:noFill/>
          <a:ln>
            <a:noFill/>
          </a:ln>
        </p:spPr>
      </p:pic>
      <p:sp>
        <p:nvSpPr>
          <p:cNvPr id="5"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9.6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555437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41445" y="1204686"/>
            <a:ext cx="7730324" cy="5088163"/>
          </a:xfrm>
          <a:prstGeom prst="rect">
            <a:avLst/>
          </a:prstGeom>
          <a:noFill/>
          <a:ln>
            <a:noFill/>
          </a:ln>
        </p:spPr>
      </p:pic>
      <p:sp>
        <p:nvSpPr>
          <p:cNvPr id="7171" name="TextBox 3"/>
          <p:cNvSpPr txBox="1">
            <a:spLocks noChangeArrowheads="1"/>
          </p:cNvSpPr>
          <p:nvPr/>
        </p:nvSpPr>
        <p:spPr bwMode="auto">
          <a:xfrm>
            <a:off x="97155" y="147639"/>
            <a:ext cx="9046845" cy="1200329"/>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Frequency histogram of juvenile starling dispersal distances </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9.7 </a:t>
            </a:r>
            <a:endParaRPr lang="en-US" dirty="0">
              <a:latin typeface="Times New Roman" pitchFamily="18" charset="0"/>
              <a:cs typeface="Times New Roman" pitchFamily="18" charset="0"/>
            </a:endParaRPr>
          </a:p>
        </p:txBody>
      </p:sp>
      <p:sp>
        <p:nvSpPr>
          <p:cNvPr id="2" name="Rectangle 1"/>
          <p:cNvSpPr/>
          <p:nvPr/>
        </p:nvSpPr>
        <p:spPr>
          <a:xfrm>
            <a:off x="5793316" y="6246683"/>
            <a:ext cx="3336170" cy="461665"/>
          </a:xfrm>
          <a:prstGeom prst="rect">
            <a:avLst/>
          </a:prstGeom>
        </p:spPr>
        <p:txBody>
          <a:bodyPr wrap="none">
            <a:spAutoFit/>
          </a:bodyPr>
          <a:lstStyle/>
          <a:p>
            <a:r>
              <a:rPr lang="en-US" sz="2400" dirty="0">
                <a:latin typeface="Times New Roman" pitchFamily="18" charset="0"/>
                <a:cs typeface="Times New Roman" pitchFamily="18" charset="0"/>
              </a:rPr>
              <a:t>Note </a:t>
            </a:r>
            <a:r>
              <a:rPr lang="en-US" sz="2400" dirty="0" smtClean="0">
                <a:latin typeface="Times New Roman" pitchFamily="18" charset="0"/>
                <a:cs typeface="Times New Roman" pitchFamily="18" charset="0"/>
              </a:rPr>
              <a:t>discontinuous scale </a:t>
            </a:r>
            <a:endParaRPr lang="en-US" sz="2400" dirty="0">
              <a:latin typeface="Times New Roman" pitchFamily="18" charset="0"/>
              <a:cs typeface="Times New Roman" pitchFamily="18" charset="0"/>
            </a:endParaRPr>
          </a:p>
        </p:txBody>
      </p:sp>
      <p:cxnSp>
        <p:nvCxnSpPr>
          <p:cNvPr id="6" name="Straight Arrow Connector 5"/>
          <p:cNvCxnSpPr/>
          <p:nvPr/>
        </p:nvCxnSpPr>
        <p:spPr>
          <a:xfrm flipV="1">
            <a:off x="7576457" y="5805714"/>
            <a:ext cx="0" cy="487136"/>
          </a:xfrm>
          <a:prstGeom prst="straightConnector1">
            <a:avLst/>
          </a:prstGeom>
          <a:ln w="5715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529546" y="1347968"/>
            <a:ext cx="2692160" cy="1200329"/>
          </a:xfrm>
          <a:prstGeom prst="rect">
            <a:avLst/>
          </a:prstGeom>
        </p:spPr>
        <p:txBody>
          <a:bodyPr wrap="square">
            <a:spAutoFit/>
          </a:bodyPr>
          <a:lstStyle/>
          <a:p>
            <a:r>
              <a:rPr lang="en-US" sz="2400" dirty="0">
                <a:latin typeface="Times New Roman" pitchFamily="18" charset="0"/>
                <a:ea typeface="ＭＳ Ｐゴシック" pitchFamily="-110" charset="-128"/>
                <a:cs typeface="Times New Roman" pitchFamily="18" charset="0"/>
              </a:rPr>
              <a:t>12 </a:t>
            </a:r>
            <a:r>
              <a:rPr lang="en-US" sz="2400" dirty="0" smtClean="0">
                <a:latin typeface="Times New Roman" pitchFamily="18" charset="0"/>
                <a:ea typeface="ＭＳ Ｐゴシック" pitchFamily="-110" charset="-128"/>
                <a:cs typeface="Times New Roman" pitchFamily="18" charset="0"/>
              </a:rPr>
              <a:t>km: shortest measured dispersal distance</a:t>
            </a:r>
            <a:endParaRPr lang="en-US" sz="2400" dirty="0">
              <a:latin typeface="Times New Roman" pitchFamily="18" charset="0"/>
              <a:cs typeface="Times New Roman" pitchFamily="18" charset="0"/>
            </a:endParaRPr>
          </a:p>
        </p:txBody>
      </p:sp>
      <p:sp>
        <p:nvSpPr>
          <p:cNvPr id="8" name="Rectangle 7"/>
          <p:cNvSpPr/>
          <p:nvPr/>
        </p:nvSpPr>
        <p:spPr>
          <a:xfrm>
            <a:off x="6943494" y="2067035"/>
            <a:ext cx="1767369" cy="2308324"/>
          </a:xfrm>
          <a:prstGeom prst="rect">
            <a:avLst/>
          </a:prstGeom>
        </p:spPr>
        <p:txBody>
          <a:bodyPr wrap="square">
            <a:spAutoFit/>
          </a:bodyPr>
          <a:lstStyle/>
          <a:p>
            <a:r>
              <a:rPr lang="en-US" sz="2400" dirty="0" smtClean="0">
                <a:latin typeface="Times New Roman" pitchFamily="18" charset="0"/>
                <a:ea typeface="ＭＳ Ｐゴシック" pitchFamily="-110" charset="-128"/>
                <a:cs typeface="Times New Roman" pitchFamily="18" charset="0"/>
              </a:rPr>
              <a:t>2,623 km: maximum measured dispersal distance (1 bird)</a:t>
            </a:r>
            <a:endParaRPr lang="en-US" sz="2400" dirty="0">
              <a:latin typeface="Times New Roman" pitchFamily="18" charset="0"/>
              <a:cs typeface="Times New Roman" pitchFamily="18" charset="0"/>
            </a:endParaRPr>
          </a:p>
        </p:txBody>
      </p:sp>
      <p:cxnSp>
        <p:nvCxnSpPr>
          <p:cNvPr id="9" name="Straight Arrow Connector 8"/>
          <p:cNvCxnSpPr/>
          <p:nvPr/>
        </p:nvCxnSpPr>
        <p:spPr>
          <a:xfrm>
            <a:off x="7801046" y="4183328"/>
            <a:ext cx="0" cy="804244"/>
          </a:xfrm>
          <a:prstGeom prst="straightConnector1">
            <a:avLst/>
          </a:prstGeom>
          <a:ln w="5715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1660358" y="1948132"/>
            <a:ext cx="869188" cy="313805"/>
          </a:xfrm>
          <a:prstGeom prst="straightConnector1">
            <a:avLst/>
          </a:prstGeom>
          <a:ln w="5715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8165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1285875"/>
            <a:ext cx="9144000" cy="2862322"/>
          </a:xfrm>
          <a:prstGeom prst="rect">
            <a:avLst/>
          </a:prstGeom>
          <a:noFill/>
          <a:ln w="9525">
            <a:noFill/>
            <a:miter lim="800000"/>
            <a:headEnd/>
            <a:tailEnd/>
          </a:ln>
        </p:spPr>
        <p:txBody>
          <a:bodyPr>
            <a:spAutoFit/>
          </a:bodyPr>
          <a:lstStyle/>
          <a:p>
            <a:pPr algn="ctr"/>
            <a:r>
              <a:rPr lang="en-US" sz="3600" dirty="0" smtClean="0">
                <a:latin typeface="Times New Roman" pitchFamily="18" charset="0"/>
                <a:cs typeface="Times New Roman" pitchFamily="18" charset="0"/>
              </a:rPr>
              <a:t>Chapter 9:</a:t>
            </a:r>
            <a:endParaRPr lang="en-US" sz="3600" dirty="0">
              <a:latin typeface="Times New Roman" pitchFamily="18" charset="0"/>
              <a:cs typeface="Times New Roman" pitchFamily="18" charset="0"/>
            </a:endParaRPr>
          </a:p>
          <a:p>
            <a:pPr algn="ctr"/>
            <a:r>
              <a:rPr lang="en-US" sz="3600" dirty="0">
                <a:latin typeface="Times New Roman" pitchFamily="18" charset="0"/>
                <a:cs typeface="Times New Roman" pitchFamily="18" charset="0"/>
              </a:rPr>
              <a:t>Evolution of </a:t>
            </a:r>
            <a:r>
              <a:rPr lang="en-US" sz="3600" dirty="0" smtClean="0">
                <a:latin typeface="Times New Roman" pitchFamily="18" charset="0"/>
                <a:cs typeface="Times New Roman" pitchFamily="18" charset="0"/>
              </a:rPr>
              <a:t>Populations</a:t>
            </a:r>
          </a:p>
          <a:p>
            <a:pPr algn="ctr"/>
            <a:endParaRPr lang="en-US" sz="3600" dirty="0">
              <a:latin typeface="Times New Roman" pitchFamily="18" charset="0"/>
              <a:cs typeface="Times New Roman" pitchFamily="18" charset="0"/>
            </a:endParaRPr>
          </a:p>
          <a:p>
            <a:pPr algn="ctr"/>
            <a:r>
              <a:rPr lang="en-US" sz="3600" dirty="0">
                <a:latin typeface="Times New Roman" pitchFamily="18" charset="0"/>
                <a:cs typeface="Times New Roman" pitchFamily="18" charset="0"/>
              </a:rPr>
              <a:t>Section 9.2: Do populations evolve in the absence of natural selection?</a:t>
            </a:r>
          </a:p>
        </p:txBody>
      </p:sp>
      <p:sp>
        <p:nvSpPr>
          <p:cNvPr id="4" name="TextBox 2"/>
          <p:cNvSpPr txBox="1">
            <a:spLocks noChangeArrowheads="1"/>
          </p:cNvSpPr>
          <p:nvPr/>
        </p:nvSpPr>
        <p:spPr bwMode="auto">
          <a:xfrm>
            <a:off x="0" y="4619625"/>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dirty="0">
                <a:latin typeface="Times New Roman" pitchFamily="18" charset="0"/>
                <a:cs typeface="Times New Roman" pitchFamily="18" charset="0"/>
              </a:rPr>
              <a:t>by</a:t>
            </a:r>
          </a:p>
          <a:p>
            <a:pPr algn="ctr" eaLnBrk="1" hangingPunct="1"/>
            <a:r>
              <a:rPr lang="en-US" sz="3600" dirty="0">
                <a:latin typeface="Times New Roman" pitchFamily="18" charset="0"/>
                <a:cs typeface="Times New Roman" pitchFamily="18" charset="0"/>
              </a:rPr>
              <a:t>A. Malcolm Campbell, Laurie J. Heyer, and Chris Paradise</a:t>
            </a:r>
          </a:p>
        </p:txBody>
      </p:sp>
    </p:spTree>
    <p:extLst>
      <p:ext uri="{BB962C8B-B14F-4D97-AF65-F5344CB8AC3E}">
        <p14:creationId xmlns:p14="http://schemas.microsoft.com/office/powerpoint/2010/main" val="16412830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547"/>
            <a:ext cx="9144000" cy="4643046"/>
          </a:xfrm>
          <a:prstGeom prst="rect">
            <a:avLst/>
          </a:prstGeom>
        </p:spPr>
      </p:pic>
      <p:sp>
        <p:nvSpPr>
          <p:cNvPr id="7171" name="TextBox 3"/>
          <p:cNvSpPr txBox="1">
            <a:spLocks noChangeArrowheads="1"/>
          </p:cNvSpPr>
          <p:nvPr/>
        </p:nvSpPr>
        <p:spPr bwMode="auto">
          <a:xfrm>
            <a:off x="246745" y="46041"/>
            <a:ext cx="8810171" cy="1077218"/>
          </a:xfrm>
          <a:prstGeom prst="rect">
            <a:avLst/>
          </a:prstGeom>
          <a:noFill/>
          <a:ln w="9525">
            <a:noFill/>
            <a:miter lim="800000"/>
            <a:headEnd/>
            <a:tailEnd/>
          </a:ln>
        </p:spPr>
        <p:txBody>
          <a:bodyPr wrap="square">
            <a:spAutoFit/>
          </a:bodyPr>
          <a:lstStyle/>
          <a:p>
            <a:pPr algn="ctr"/>
            <a:r>
              <a:rPr lang="en-US" sz="3200" dirty="0">
                <a:latin typeface="Times New Roman" pitchFamily="18" charset="0"/>
                <a:cs typeface="Times New Roman" pitchFamily="18" charset="0"/>
              </a:rPr>
              <a:t>Heterozygosity and multiple alleles in Swiss Alp plant </a:t>
            </a:r>
            <a:r>
              <a:rPr lang="en-US" sz="3200" dirty="0" smtClean="0">
                <a:latin typeface="Times New Roman" pitchFamily="18" charset="0"/>
                <a:cs typeface="Times New Roman" pitchFamily="18" charset="0"/>
              </a:rPr>
              <a:t>populations</a:t>
            </a:r>
            <a:endParaRPr lang="en-US" sz="32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13364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9.8</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87368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304805" y="75068"/>
            <a:ext cx="8606971" cy="1077218"/>
          </a:xfrm>
          <a:prstGeom prst="rect">
            <a:avLst/>
          </a:prstGeom>
          <a:noFill/>
          <a:ln w="9525">
            <a:noFill/>
            <a:miter lim="800000"/>
            <a:headEnd/>
            <a:tailEnd/>
          </a:ln>
        </p:spPr>
        <p:txBody>
          <a:bodyPr wrap="square">
            <a:spAutoFit/>
          </a:bodyPr>
          <a:lstStyle/>
          <a:p>
            <a:pPr algn="ctr"/>
            <a:r>
              <a:rPr lang="en-US" sz="3200" dirty="0" smtClean="0">
                <a:latin typeface="Times New Roman" pitchFamily="18" charset="0"/>
                <a:cs typeface="Times New Roman" pitchFamily="18" charset="0"/>
              </a:rPr>
              <a:t>Genetic distances for each pair of populations, with a best fit line and 95% confidence interval</a:t>
            </a:r>
          </a:p>
        </p:txBody>
      </p:sp>
      <p:sp>
        <p:nvSpPr>
          <p:cNvPr id="7172"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9.9 </a:t>
            </a:r>
            <a:endParaRPr lang="en-US" dirty="0">
              <a:latin typeface="Times New Roman" pitchFamily="18" charset="0"/>
              <a:cs typeface="Times New Roman" pitchFamily="18" charset="0"/>
            </a:endParaRPr>
          </a:p>
        </p:txBody>
      </p:sp>
      <p:pic>
        <p:nvPicPr>
          <p:cNvPr id="4" name="Picture 3" descr="Figure9_9"/>
          <p:cNvPicPr/>
          <p:nvPr/>
        </p:nvPicPr>
        <p:blipFill>
          <a:blip r:embed="rId3">
            <a:extLst>
              <a:ext uri="{28A0092B-C50C-407E-A947-70E740481C1C}">
                <a14:useLocalDpi xmlns:a14="http://schemas.microsoft.com/office/drawing/2010/main" val="0"/>
              </a:ext>
            </a:extLst>
          </a:blip>
          <a:srcRect/>
          <a:stretch>
            <a:fillRect/>
          </a:stretch>
        </p:blipFill>
        <p:spPr bwMode="auto">
          <a:xfrm>
            <a:off x="159658" y="2242681"/>
            <a:ext cx="8752118" cy="3417890"/>
          </a:xfrm>
          <a:prstGeom prst="rect">
            <a:avLst/>
          </a:prstGeom>
          <a:noFill/>
          <a:ln>
            <a:noFill/>
          </a:ln>
        </p:spPr>
      </p:pic>
      <p:sp>
        <p:nvSpPr>
          <p:cNvPr id="2" name="Rectangle 1"/>
          <p:cNvSpPr/>
          <p:nvPr/>
        </p:nvSpPr>
        <p:spPr>
          <a:xfrm>
            <a:off x="333826" y="1693711"/>
            <a:ext cx="8752118" cy="523220"/>
          </a:xfrm>
          <a:prstGeom prst="rect">
            <a:avLst/>
          </a:prstGeom>
        </p:spPr>
        <p:txBody>
          <a:bodyPr wrap="square">
            <a:spAutoFit/>
          </a:bodyPr>
          <a:lstStyle/>
          <a:p>
            <a:r>
              <a:rPr lang="en-US" sz="2800" dirty="0" smtClean="0">
                <a:latin typeface="Times New Roman" pitchFamily="18" charset="0"/>
                <a:cs typeface="Times New Roman" pitchFamily="18" charset="0"/>
              </a:rPr>
              <a:t>Alpine </a:t>
            </a:r>
            <a:r>
              <a:rPr lang="en-US" sz="2800" dirty="0" err="1" smtClean="0">
                <a:latin typeface="Times New Roman" pitchFamily="18" charset="0"/>
                <a:cs typeface="Times New Roman" pitchFamily="18" charset="0"/>
              </a:rPr>
              <a:t>willowherb</a:t>
            </a:r>
            <a:r>
              <a:rPr lang="en-US" sz="2800" dirty="0" smtClean="0">
                <a:latin typeface="Times New Roman" pitchFamily="18" charset="0"/>
                <a:cs typeface="Times New Roman" pitchFamily="18" charset="0"/>
              </a:rPr>
              <a:t>		Rose-like plant		Yellow bellflower</a:t>
            </a:r>
            <a:endParaRPr lang="en-US" sz="2800" dirty="0">
              <a:latin typeface="Times New Roman" pitchFamily="18" charset="0"/>
              <a:cs typeface="Times New Roman" pitchFamily="18" charset="0"/>
            </a:endParaRPr>
          </a:p>
        </p:txBody>
      </p:sp>
      <p:cxnSp>
        <p:nvCxnSpPr>
          <p:cNvPr id="6" name="Straight Arrow Connector 5"/>
          <p:cNvCxnSpPr/>
          <p:nvPr/>
        </p:nvCxnSpPr>
        <p:spPr>
          <a:xfrm>
            <a:off x="1959429" y="2098222"/>
            <a:ext cx="0" cy="565150"/>
          </a:xfrm>
          <a:prstGeom prst="straightConnector1">
            <a:avLst/>
          </a:prstGeom>
          <a:ln w="5715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731657" y="2098222"/>
            <a:ext cx="0" cy="565150"/>
          </a:xfrm>
          <a:prstGeom prst="straightConnector1">
            <a:avLst/>
          </a:prstGeom>
          <a:ln w="5715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7598228" y="2098222"/>
            <a:ext cx="0" cy="565150"/>
          </a:xfrm>
          <a:prstGeom prst="straightConnector1">
            <a:avLst/>
          </a:prstGeom>
          <a:ln w="5715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95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4992688" y="147638"/>
            <a:ext cx="4151312" cy="707886"/>
          </a:xfrm>
          <a:prstGeom prst="rect">
            <a:avLst/>
          </a:prstGeom>
          <a:noFill/>
          <a:ln w="9525">
            <a:noFill/>
            <a:miter lim="800000"/>
            <a:headEnd/>
            <a:tailEnd/>
          </a:ln>
        </p:spPr>
        <p:txBody>
          <a:bodyPr>
            <a:spAutoFit/>
          </a:bodyPr>
          <a:lstStyle/>
          <a:p>
            <a:r>
              <a:rPr lang="en-US" sz="4000" dirty="0" smtClean="0">
                <a:latin typeface="Times New Roman" pitchFamily="18" charset="0"/>
                <a:cs typeface="Times New Roman" pitchFamily="18" charset="0"/>
              </a:rPr>
              <a:t>Black grouse</a:t>
            </a:r>
            <a:endParaRPr lang="en-US" sz="40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2268538" cy="369888"/>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Front art piece </a:t>
            </a:r>
            <a:r>
              <a:rPr lang="en-US" dirty="0" smtClean="0">
                <a:latin typeface="Times New Roman" pitchFamily="18" charset="0"/>
                <a:cs typeface="Times New Roman" pitchFamily="18" charset="0"/>
              </a:rPr>
              <a:t>UN9.1 </a:t>
            </a:r>
            <a:endParaRPr lang="en-US" dirty="0">
              <a:latin typeface="Times New Roman" pitchFamily="18" charset="0"/>
              <a:cs typeface="Times New Roman" pitchFamily="18" charset="0"/>
            </a:endParaRPr>
          </a:p>
        </p:txBody>
      </p:sp>
      <p:pic>
        <p:nvPicPr>
          <p:cNvPr id="5" name="Picture 4" descr="black-grouse-27216"/>
          <p:cNvPicPr/>
          <p:nvPr/>
        </p:nvPicPr>
        <p:blipFill>
          <a:blip r:embed="rId3">
            <a:extLst>
              <a:ext uri="{28A0092B-C50C-407E-A947-70E740481C1C}">
                <a14:useLocalDpi xmlns:a14="http://schemas.microsoft.com/office/drawing/2010/main" val="0"/>
              </a:ext>
            </a:extLst>
          </a:blip>
          <a:srcRect/>
          <a:stretch>
            <a:fillRect/>
          </a:stretch>
        </p:blipFill>
        <p:spPr bwMode="auto">
          <a:xfrm>
            <a:off x="741362" y="855524"/>
            <a:ext cx="7678738" cy="5437327"/>
          </a:xfrm>
          <a:prstGeom prst="rect">
            <a:avLst/>
          </a:prstGeom>
          <a:noFill/>
          <a:ln>
            <a:noFill/>
          </a:ln>
        </p:spPr>
      </p:pic>
    </p:spTree>
    <p:extLst>
      <p:ext uri="{BB962C8B-B14F-4D97-AF65-F5344CB8AC3E}">
        <p14:creationId xmlns:p14="http://schemas.microsoft.com/office/powerpoint/2010/main" val="1996422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320221" y="33338"/>
            <a:ext cx="8766629" cy="1077218"/>
          </a:xfrm>
          <a:prstGeom prst="rect">
            <a:avLst/>
          </a:prstGeom>
          <a:noFill/>
          <a:ln w="9525">
            <a:noFill/>
            <a:miter lim="800000"/>
            <a:headEnd/>
            <a:tailEnd/>
          </a:ln>
        </p:spPr>
        <p:txBody>
          <a:bodyPr wrap="square">
            <a:spAutoFit/>
          </a:bodyPr>
          <a:lstStyle/>
          <a:p>
            <a:r>
              <a:rPr lang="en-US" sz="3200" dirty="0" smtClean="0">
                <a:latin typeface="Times New Roman" pitchFamily="18" charset="0"/>
                <a:cs typeface="Times New Roman" pitchFamily="18" charset="0"/>
              </a:rPr>
              <a:t>Change over time in # of displaying black grouse cocks and # of occupied breeding areas</a:t>
            </a:r>
            <a:endParaRPr lang="en-US" sz="32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24906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9.10</a:t>
            </a:r>
            <a:endParaRPr lang="en-US" dirty="0">
              <a:latin typeface="Times New Roman" pitchFamily="18" charset="0"/>
              <a:cs typeface="Times New Roman"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059618" y="1153054"/>
            <a:ext cx="6887532" cy="5090027"/>
          </a:xfrm>
          <a:prstGeom prst="rect">
            <a:avLst/>
          </a:prstGeom>
          <a:noFill/>
          <a:ln>
            <a:noFill/>
          </a:ln>
        </p:spPr>
      </p:pic>
      <p:cxnSp>
        <p:nvCxnSpPr>
          <p:cNvPr id="3" name="Straight Arrow Connector 2"/>
          <p:cNvCxnSpPr/>
          <p:nvPr/>
        </p:nvCxnSpPr>
        <p:spPr>
          <a:xfrm flipV="1">
            <a:off x="1439384" y="1447800"/>
            <a:ext cx="865666" cy="6477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439384" y="2247900"/>
            <a:ext cx="865666" cy="13335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82171" y="1790700"/>
            <a:ext cx="1119163"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Note scale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7617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666750" y="147638"/>
            <a:ext cx="8477250" cy="1077218"/>
          </a:xfrm>
          <a:prstGeom prst="rect">
            <a:avLst/>
          </a:prstGeom>
          <a:noFill/>
          <a:ln w="9525">
            <a:noFill/>
            <a:miter lim="800000"/>
            <a:headEnd/>
            <a:tailEnd/>
          </a:ln>
        </p:spPr>
        <p:txBody>
          <a:bodyPr wrap="square">
            <a:spAutoFit/>
          </a:bodyPr>
          <a:lstStyle/>
          <a:p>
            <a:r>
              <a:rPr lang="en-US" sz="3200" dirty="0" smtClean="0">
                <a:latin typeface="Times New Roman" pitchFamily="18" charset="0"/>
                <a:cs typeface="Times New Roman" pitchFamily="18" charset="0"/>
              </a:rPr>
              <a:t>Figure 9.2  Distribution of genetic types in a fungus inhabiting a rotting log (R in Figure 9.1)</a:t>
            </a:r>
            <a:endParaRPr lang="en-US" sz="32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9.2 </a:t>
            </a:r>
            <a:endParaRPr lang="en-US" dirty="0">
              <a:latin typeface="Times New Roman" pitchFamily="18" charset="0"/>
              <a:cs typeface="Times New Roman" pitchFamily="18" charset="0"/>
            </a:endParaRPr>
          </a:p>
        </p:txBody>
      </p:sp>
      <p:pic>
        <p:nvPicPr>
          <p:cNvPr id="4" name="Picture 3" descr="Figure9_2.gif"/>
          <p:cNvPicPr/>
          <p:nvPr/>
        </p:nvPicPr>
        <p:blipFill>
          <a:blip r:embed="rId3">
            <a:extLst>
              <a:ext uri="{28A0092B-C50C-407E-A947-70E740481C1C}">
                <a14:useLocalDpi xmlns:a14="http://schemas.microsoft.com/office/drawing/2010/main" val="0"/>
              </a:ext>
            </a:extLst>
          </a:blip>
          <a:srcRect/>
          <a:stretch>
            <a:fillRect/>
          </a:stretch>
        </p:blipFill>
        <p:spPr bwMode="auto">
          <a:xfrm>
            <a:off x="666750" y="1224856"/>
            <a:ext cx="7772400" cy="3537644"/>
          </a:xfrm>
          <a:prstGeom prst="rect">
            <a:avLst/>
          </a:prstGeom>
          <a:noFill/>
          <a:ln>
            <a:noFill/>
          </a:ln>
        </p:spPr>
      </p:pic>
      <p:sp>
        <p:nvSpPr>
          <p:cNvPr id="5" name="Rectangle 4"/>
          <p:cNvSpPr/>
          <p:nvPr/>
        </p:nvSpPr>
        <p:spPr>
          <a:xfrm>
            <a:off x="2019300" y="4762500"/>
            <a:ext cx="4572000" cy="954107"/>
          </a:xfrm>
          <a:prstGeom prst="rect">
            <a:avLst/>
          </a:prstGeom>
        </p:spPr>
        <p:txBody>
          <a:bodyPr>
            <a:spAutoFit/>
          </a:bodyPr>
          <a:lstStyle/>
          <a:p>
            <a:r>
              <a:rPr lang="en-US" sz="2800" dirty="0" smtClean="0">
                <a:latin typeface="Times New Roman" pitchFamily="18" charset="0"/>
                <a:cs typeface="Times New Roman" pitchFamily="18" charset="0"/>
              </a:rPr>
              <a:t>Groups of genetically similar individuals are circled. </a:t>
            </a:r>
            <a:endParaRPr lang="en-US" sz="28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5109028" y="147638"/>
            <a:ext cx="4034971" cy="2862322"/>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Estimates of </a:t>
            </a:r>
            <a:r>
              <a:rPr lang="en-US" sz="3600" dirty="0" err="1" smtClean="0">
                <a:latin typeface="Times New Roman" pitchFamily="18" charset="0"/>
                <a:cs typeface="Times New Roman" pitchFamily="18" charset="0"/>
              </a:rPr>
              <a:t>heterozygosity</a:t>
            </a:r>
            <a:r>
              <a:rPr lang="en-US" sz="3600" dirty="0" smtClean="0">
                <a:latin typeface="Times New Roman" pitchFamily="18" charset="0"/>
                <a:cs typeface="Times New Roman" pitchFamily="18" charset="0"/>
              </a:rPr>
              <a:t> and number of alleles in black grouse populations  </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298176"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9.11 </a:t>
            </a:r>
            <a:endParaRPr lang="en-US" dirty="0">
              <a:latin typeface="Times New Roman" pitchFamily="18" charset="0"/>
              <a:cs typeface="Times New Roman" pitchFamily="18" charset="0"/>
            </a:endParaRPr>
          </a:p>
        </p:txBody>
      </p:sp>
      <p:pic>
        <p:nvPicPr>
          <p:cNvPr id="4" name="Picture 3" descr="Figure9_12"/>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109029" cy="6292850"/>
          </a:xfrm>
          <a:prstGeom prst="rect">
            <a:avLst/>
          </a:prstGeom>
          <a:noFill/>
          <a:ln>
            <a:noFill/>
          </a:ln>
        </p:spPr>
      </p:pic>
      <p:sp>
        <p:nvSpPr>
          <p:cNvPr id="5" name="Rectangle 4"/>
          <p:cNvSpPr/>
          <p:nvPr/>
        </p:nvSpPr>
        <p:spPr>
          <a:xfrm>
            <a:off x="653384" y="304800"/>
            <a:ext cx="1156366" cy="2841625"/>
          </a:xfrm>
          <a:prstGeom prst="rect">
            <a:avLst/>
          </a:prstGeom>
          <a:noFill/>
          <a:ln w="571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325818" y="685800"/>
            <a:ext cx="922082" cy="342900"/>
          </a:xfrm>
          <a:prstGeom prst="straightConnector1">
            <a:avLst/>
          </a:prstGeom>
          <a:ln w="38100">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653384" y="3486150"/>
            <a:ext cx="1156366" cy="2841625"/>
          </a:xfrm>
          <a:prstGeom prst="rect">
            <a:avLst/>
          </a:prstGeom>
          <a:noFill/>
          <a:ln w="571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1325818" y="3619500"/>
            <a:ext cx="922082" cy="742950"/>
          </a:xfrm>
          <a:prstGeom prst="straightConnector1">
            <a:avLst/>
          </a:prstGeom>
          <a:ln w="38100">
            <a:solidFill>
              <a:schemeClr val="accent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396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4645755"/>
              </p:ext>
            </p:extLst>
          </p:nvPr>
        </p:nvGraphicFramePr>
        <p:xfrm>
          <a:off x="145144" y="1464822"/>
          <a:ext cx="8810175" cy="3078164"/>
        </p:xfrm>
        <a:graphic>
          <a:graphicData uri="http://schemas.openxmlformats.org/drawingml/2006/table">
            <a:tbl>
              <a:tblPr/>
              <a:tblGrid>
                <a:gridCol w="1939442"/>
                <a:gridCol w="2345370"/>
                <a:gridCol w="2322819"/>
                <a:gridCol w="2202544"/>
              </a:tblGrid>
              <a:tr h="769541">
                <a:tc>
                  <a:txBody>
                    <a:bodyPr/>
                    <a:lstStyle/>
                    <a:p>
                      <a:pPr marL="0" marR="0" algn="ctr">
                        <a:lnSpc>
                          <a:spcPct val="200000"/>
                        </a:lnSpc>
                        <a:spcBef>
                          <a:spcPts val="0"/>
                        </a:spcBef>
                        <a:spcAft>
                          <a:spcPts val="0"/>
                        </a:spcAft>
                      </a:pPr>
                      <a:endParaRPr lang="en-US" sz="14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i="1">
                          <a:latin typeface="Times New Roman"/>
                          <a:ea typeface="Times New Roman"/>
                          <a:cs typeface="Times New Roman"/>
                        </a:rPr>
                        <a:t>Dutch museum</a:t>
                      </a:r>
                      <a:endParaRPr lang="en-US"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i="1" dirty="0">
                          <a:latin typeface="Times New Roman"/>
                          <a:ea typeface="Times New Roman"/>
                          <a:cs typeface="Times New Roman"/>
                        </a:rPr>
                        <a:t>Norway</a:t>
                      </a:r>
                      <a:endParaRPr lang="en-US" sz="1400"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i="1">
                          <a:latin typeface="Times New Roman"/>
                          <a:ea typeface="Times New Roman"/>
                          <a:cs typeface="Times New Roman"/>
                        </a:rPr>
                        <a:t>Austria</a:t>
                      </a:r>
                      <a:endParaRPr lang="en-US" sz="14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541">
                <a:tc>
                  <a:txBody>
                    <a:bodyPr/>
                    <a:lstStyle/>
                    <a:p>
                      <a:pPr marL="0" marR="0" algn="ctr">
                        <a:lnSpc>
                          <a:spcPct val="200000"/>
                        </a:lnSpc>
                        <a:spcBef>
                          <a:spcPts val="0"/>
                        </a:spcBef>
                        <a:spcAft>
                          <a:spcPts val="0"/>
                        </a:spcAft>
                      </a:pPr>
                      <a:r>
                        <a:rPr lang="en-US" sz="2000">
                          <a:latin typeface="Times New Roman"/>
                          <a:ea typeface="Times New Roman"/>
                          <a:cs typeface="Times New Roman"/>
                        </a:rPr>
                        <a:t>Dutch present</a:t>
                      </a:r>
                      <a:endParaRPr lang="en-US" sz="14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000" dirty="0">
                          <a:latin typeface="Times New Roman"/>
                          <a:ea typeface="Times New Roman"/>
                          <a:cs typeface="Times New Roman"/>
                        </a:rPr>
                        <a:t>0.111 (0.062-0.177)</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0.160 (0.124-0.193)</a:t>
                      </a:r>
                      <a:endParaRPr lang="en-US"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0.152 (0.108-0.194)</a:t>
                      </a:r>
                      <a:endParaRPr lang="en-US"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769541">
                <a:tc>
                  <a:txBody>
                    <a:bodyPr/>
                    <a:lstStyle/>
                    <a:p>
                      <a:pPr marL="0" marR="0" algn="ctr">
                        <a:lnSpc>
                          <a:spcPct val="200000"/>
                        </a:lnSpc>
                        <a:spcBef>
                          <a:spcPts val="0"/>
                        </a:spcBef>
                        <a:spcAft>
                          <a:spcPts val="0"/>
                        </a:spcAft>
                      </a:pPr>
                      <a:r>
                        <a:rPr lang="en-US" sz="2000">
                          <a:latin typeface="Times New Roman"/>
                          <a:ea typeface="Times New Roman"/>
                          <a:cs typeface="Times New Roman"/>
                        </a:rPr>
                        <a:t>Dutch museum</a:t>
                      </a:r>
                      <a:endParaRPr lang="en-US" sz="14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0.050 (0.011-0.109)</a:t>
                      </a:r>
                      <a:endParaRPr lang="en-US" sz="14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0.036 (0.006-0.078)</a:t>
                      </a:r>
                      <a:endParaRPr lang="en-US" sz="1400">
                        <a:latin typeface="Times New Roman"/>
                        <a:ea typeface="Times New Roman"/>
                        <a:cs typeface="Times New Roman"/>
                      </a:endParaRPr>
                    </a:p>
                  </a:txBody>
                  <a:tcPr marL="68580" marR="68580" marT="0" marB="0">
                    <a:lnL>
                      <a:noFill/>
                    </a:lnL>
                    <a:lnR>
                      <a:noFill/>
                    </a:lnR>
                    <a:lnT>
                      <a:noFill/>
                    </a:lnT>
                    <a:lnB>
                      <a:noFill/>
                    </a:lnB>
                  </a:tcPr>
                </a:tc>
              </a:tr>
              <a:tr h="769541">
                <a:tc>
                  <a:txBody>
                    <a:bodyPr/>
                    <a:lstStyle/>
                    <a:p>
                      <a:pPr marL="0" marR="0" algn="ctr">
                        <a:lnSpc>
                          <a:spcPct val="200000"/>
                        </a:lnSpc>
                        <a:spcBef>
                          <a:spcPts val="0"/>
                        </a:spcBef>
                        <a:spcAft>
                          <a:spcPts val="0"/>
                        </a:spcAft>
                      </a:pPr>
                      <a:r>
                        <a:rPr lang="en-US" sz="2000">
                          <a:latin typeface="Times New Roman"/>
                          <a:ea typeface="Times New Roman"/>
                          <a:cs typeface="Times New Roman"/>
                        </a:rPr>
                        <a:t>Norway</a:t>
                      </a:r>
                      <a:endParaRPr lang="en-US" sz="14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endParaRPr lang="en-US" sz="200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dirty="0">
                          <a:latin typeface="Times New Roman"/>
                          <a:ea typeface="Times New Roman"/>
                          <a:cs typeface="Times New Roman"/>
                        </a:rPr>
                        <a:t>0.031 (0.013-0.050)</a:t>
                      </a:r>
                      <a:endParaRPr lang="en-US" sz="1400" dirty="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552450" y="142935"/>
            <a:ext cx="7296150"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Estimates of genetic distance among four populations of black grouse  </a:t>
            </a:r>
            <a:endParaRPr lang="en-US" sz="3200" dirty="0">
              <a:latin typeface="Times New Roman" pitchFamily="18" charset="0"/>
              <a:cs typeface="Times New Roman" pitchFamily="18" charset="0"/>
            </a:endParaRPr>
          </a:p>
        </p:txBody>
      </p:sp>
      <p:sp>
        <p:nvSpPr>
          <p:cNvPr id="4" name="Rectangle 3"/>
          <p:cNvSpPr/>
          <p:nvPr/>
        </p:nvSpPr>
        <p:spPr>
          <a:xfrm>
            <a:off x="1618343" y="4857082"/>
            <a:ext cx="3214914" cy="1569660"/>
          </a:xfrm>
          <a:prstGeom prst="rect">
            <a:avLst/>
          </a:prstGeom>
        </p:spPr>
        <p:txBody>
          <a:bodyPr wrap="square">
            <a:spAutoFit/>
          </a:bodyPr>
          <a:lstStyle/>
          <a:p>
            <a:r>
              <a:rPr lang="en-US" sz="2400" dirty="0" smtClean="0">
                <a:latin typeface="Times New Roman" pitchFamily="18" charset="0"/>
                <a:cs typeface="Times New Roman" pitchFamily="18" charset="0"/>
              </a:rPr>
              <a:t>Genetic distance between Dutch museum specimens and Dutch present population</a:t>
            </a:r>
            <a:endParaRPr lang="en-US" sz="2400" dirty="0">
              <a:latin typeface="Times New Roman" pitchFamily="18" charset="0"/>
              <a:cs typeface="Times New Roman" pitchFamily="18" charset="0"/>
            </a:endParaRPr>
          </a:p>
        </p:txBody>
      </p:sp>
      <p:cxnSp>
        <p:nvCxnSpPr>
          <p:cNvPr id="5" name="Straight Arrow Connector 4"/>
          <p:cNvCxnSpPr/>
          <p:nvPr/>
        </p:nvCxnSpPr>
        <p:spPr>
          <a:xfrm flipH="1" flipV="1">
            <a:off x="2533650" y="2663372"/>
            <a:ext cx="190500" cy="2193710"/>
          </a:xfrm>
          <a:prstGeom prst="straightConnector1">
            <a:avLst/>
          </a:prstGeom>
          <a:ln w="5715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a:spLocks noChangeArrowheads="1"/>
          </p:cNvSpPr>
          <p:nvPr/>
        </p:nvSpPr>
        <p:spPr bwMode="auto">
          <a:xfrm>
            <a:off x="0" y="6292850"/>
            <a:ext cx="109831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9.1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807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671" y="1452282"/>
            <a:ext cx="7978588" cy="3970318"/>
          </a:xfrm>
          <a:prstGeom prst="rect">
            <a:avLst/>
          </a:prstGeom>
        </p:spPr>
        <p:txBody>
          <a:bodyPr wrap="square">
            <a:spAutoFit/>
          </a:bodyPr>
          <a:lstStyle/>
          <a:p>
            <a:r>
              <a:rPr lang="en-US" sz="2800" b="1" dirty="0">
                <a:latin typeface="Times New Roman" pitchFamily="18" charset="0"/>
                <a:cs typeface="Times New Roman" pitchFamily="18" charset="0"/>
              </a:rPr>
              <a:t>Bio-Math Exploration Integrating Questions:</a:t>
            </a:r>
            <a:endParaRPr lang="en-US" sz="2800" dirty="0">
              <a:latin typeface="Times New Roman" pitchFamily="18" charset="0"/>
              <a:cs typeface="Times New Roman" pitchFamily="18" charset="0"/>
            </a:endParaRPr>
          </a:p>
          <a:p>
            <a:pPr marL="466725" indent="-466725"/>
            <a:r>
              <a:rPr lang="en-US" sz="2800" dirty="0">
                <a:latin typeface="Times New Roman" pitchFamily="18" charset="0"/>
                <a:cs typeface="Times New Roman" pitchFamily="18" charset="0"/>
              </a:rPr>
              <a:t>9.3.a You learned how to compute the genetic distance between two populations in </a:t>
            </a:r>
            <a:r>
              <a:rPr lang="en-US" sz="2800">
                <a:latin typeface="Times New Roman" pitchFamily="18" charset="0"/>
                <a:cs typeface="Times New Roman" pitchFamily="18" charset="0"/>
              </a:rPr>
              <a:t>BME </a:t>
            </a:r>
            <a:r>
              <a:rPr lang="en-US" sz="2800" smtClean="0">
                <a:latin typeface="Times New Roman" pitchFamily="18" charset="0"/>
                <a:cs typeface="Times New Roman" pitchFamily="18" charset="0"/>
              </a:rPr>
              <a:t>9.2. </a:t>
            </a:r>
            <a:r>
              <a:rPr lang="en-US" sz="2800" dirty="0">
                <a:latin typeface="Times New Roman" pitchFamily="18" charset="0"/>
                <a:cs typeface="Times New Roman" pitchFamily="18" charset="0"/>
              </a:rPr>
              <a:t>Because there is a formula for the distance, why can’t you be 100% sure what the true distance is?</a:t>
            </a:r>
          </a:p>
          <a:p>
            <a:pPr marL="466725" indent="-466725"/>
            <a:r>
              <a:rPr lang="en-US" sz="2800" dirty="0">
                <a:latin typeface="Times New Roman" pitchFamily="18" charset="0"/>
                <a:cs typeface="Times New Roman" pitchFamily="18" charset="0"/>
              </a:rPr>
              <a:t>9.3.b Would you get a larger confidence interval if you multiplied the </a:t>
            </a:r>
            <a:r>
              <a:rPr lang="en-US" sz="2800" dirty="0" err="1">
                <a:latin typeface="Times New Roman" pitchFamily="18" charset="0"/>
                <a:cs typeface="Times New Roman" pitchFamily="18" charset="0"/>
              </a:rPr>
              <a:t>s.e.</a:t>
            </a:r>
            <a:r>
              <a:rPr lang="en-US" sz="2800" dirty="0">
                <a:latin typeface="Times New Roman" pitchFamily="18" charset="0"/>
                <a:cs typeface="Times New Roman" pitchFamily="18" charset="0"/>
              </a:rPr>
              <a:t> by 1 or by 2? Which one could you be more confident held the true genetic distance?</a:t>
            </a:r>
          </a:p>
        </p:txBody>
      </p:sp>
      <p:sp>
        <p:nvSpPr>
          <p:cNvPr id="3" name="Rectangle 2"/>
          <p:cNvSpPr/>
          <p:nvPr/>
        </p:nvSpPr>
        <p:spPr>
          <a:xfrm>
            <a:off x="552450" y="142935"/>
            <a:ext cx="7296150" cy="1077218"/>
          </a:xfrm>
          <a:prstGeom prst="rect">
            <a:avLst/>
          </a:prstGeom>
        </p:spPr>
        <p:txBody>
          <a:bodyPr wrap="square">
            <a:spAutoFit/>
          </a:bodyPr>
          <a:lstStyle/>
          <a:p>
            <a:pPr algn="ctr"/>
            <a:r>
              <a:rPr lang="en-US" sz="3200" dirty="0">
                <a:latin typeface="Times New Roman" pitchFamily="18" charset="0"/>
                <a:cs typeface="Times New Roman" pitchFamily="18" charset="0"/>
              </a:rPr>
              <a:t>Bio-Math Exploration 9.3: How confident can you be in your observations?  </a:t>
            </a:r>
          </a:p>
        </p:txBody>
      </p:sp>
    </p:spTree>
    <p:extLst>
      <p:ext uri="{BB962C8B-B14F-4D97-AF65-F5344CB8AC3E}">
        <p14:creationId xmlns:p14="http://schemas.microsoft.com/office/powerpoint/2010/main" val="3560499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686" y="742951"/>
            <a:ext cx="3814314" cy="304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4210050"/>
            <a:ext cx="66675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0936" y="0"/>
            <a:ext cx="5357364" cy="3416320"/>
          </a:xfrm>
          <a:prstGeom prst="rect">
            <a:avLst/>
          </a:prstGeom>
        </p:spPr>
        <p:txBody>
          <a:bodyPr wrap="square">
            <a:spAutoFit/>
          </a:bodyPr>
          <a:lstStyle/>
          <a:p>
            <a:r>
              <a:rPr lang="en-US" sz="2400" dirty="0" smtClean="0">
                <a:latin typeface="Times New Roman" pitchFamily="18" charset="0"/>
                <a:cs typeface="Times New Roman" pitchFamily="18" charset="0"/>
              </a:rPr>
              <a:t>NC: first state </a:t>
            </a:r>
            <a:r>
              <a:rPr lang="en-US" sz="2400" dirty="0">
                <a:latin typeface="Times New Roman" pitchFamily="18" charset="0"/>
                <a:cs typeface="Times New Roman" pitchFamily="18" charset="0"/>
              </a:rPr>
              <a:t>moving to compensate victims of forced sterilization, a </a:t>
            </a:r>
            <a:r>
              <a:rPr lang="en-US" sz="2400" dirty="0" smtClean="0">
                <a:latin typeface="Times New Roman" pitchFamily="18" charset="0"/>
                <a:cs typeface="Times New Roman" pitchFamily="18" charset="0"/>
              </a:rPr>
              <a:t>panel voted Jan. ‘12 to </a:t>
            </a:r>
            <a:r>
              <a:rPr lang="en-US" sz="2400" dirty="0">
                <a:latin typeface="Times New Roman" pitchFamily="18" charset="0"/>
                <a:cs typeface="Times New Roman" pitchFamily="18" charset="0"/>
              </a:rPr>
              <a:t>pay victims of a </a:t>
            </a:r>
            <a:r>
              <a:rPr lang="en-US" sz="2400" dirty="0" smtClean="0">
                <a:latin typeface="Times New Roman" pitchFamily="18" charset="0"/>
                <a:cs typeface="Times New Roman" pitchFamily="18" charset="0"/>
              </a:rPr>
              <a:t>eugenics </a:t>
            </a:r>
            <a:r>
              <a:rPr lang="en-US" sz="2400" dirty="0">
                <a:latin typeface="Times New Roman" pitchFamily="18" charset="0"/>
                <a:cs typeface="Times New Roman" pitchFamily="18" charset="0"/>
              </a:rPr>
              <a:t>program that forcibly sterilized more than 7,500 people.</a:t>
            </a:r>
          </a:p>
          <a:p>
            <a:r>
              <a:rPr lang="en-US" sz="2400" dirty="0" smtClean="0">
                <a:latin typeface="Times New Roman" pitchFamily="18" charset="0"/>
                <a:cs typeface="Times New Roman" pitchFamily="18" charset="0"/>
              </a:rPr>
              <a:t>At </a:t>
            </a:r>
            <a:r>
              <a:rPr lang="en-US" sz="2400" dirty="0">
                <a:latin typeface="Times New Roman" pitchFamily="18" charset="0"/>
                <a:cs typeface="Times New Roman" pitchFamily="18" charset="0"/>
              </a:rPr>
              <a:t>least </a:t>
            </a:r>
            <a:r>
              <a:rPr lang="en-US" sz="2400" dirty="0" smtClean="0">
                <a:latin typeface="Times New Roman" pitchFamily="18" charset="0"/>
                <a:cs typeface="Times New Roman" pitchFamily="18" charset="0"/>
              </a:rPr>
              <a:t>7/33 </a:t>
            </a:r>
            <a:r>
              <a:rPr lang="en-US" sz="2400" dirty="0">
                <a:latin typeface="Times New Roman" pitchFamily="18" charset="0"/>
                <a:cs typeface="Times New Roman" pitchFamily="18" charset="0"/>
              </a:rPr>
              <a:t>states that carried out eugenics programs have acknowledged or </a:t>
            </a:r>
            <a:r>
              <a:rPr lang="en-US" sz="2400" dirty="0" smtClean="0">
                <a:latin typeface="Times New Roman" pitchFamily="18" charset="0"/>
                <a:cs typeface="Times New Roman" pitchFamily="18" charset="0"/>
              </a:rPr>
              <a:t>apologized; NC </a:t>
            </a:r>
            <a:r>
              <a:rPr lang="en-US" sz="2400" dirty="0">
                <a:latin typeface="Times New Roman" pitchFamily="18" charset="0"/>
                <a:cs typeface="Times New Roman" pitchFamily="18" charset="0"/>
              </a:rPr>
              <a:t>is the first to propose </a:t>
            </a:r>
            <a:r>
              <a:rPr lang="en-US" sz="2400" dirty="0" smtClean="0">
                <a:latin typeface="Times New Roman" pitchFamily="18" charset="0"/>
                <a:cs typeface="Times New Roman" pitchFamily="18" charset="0"/>
              </a:rPr>
              <a:t>compensating. </a:t>
            </a:r>
            <a:endParaRPr lang="en-US" sz="2400" dirty="0">
              <a:latin typeface="Times New Roman" pitchFamily="18" charset="0"/>
              <a:cs typeface="Times New Roman" pitchFamily="18" charset="0"/>
            </a:endParaRPr>
          </a:p>
        </p:txBody>
      </p:sp>
      <p:sp>
        <p:nvSpPr>
          <p:cNvPr id="3" name="Rectangle 2"/>
          <p:cNvSpPr/>
          <p:nvPr/>
        </p:nvSpPr>
        <p:spPr>
          <a:xfrm>
            <a:off x="90936" y="3563719"/>
            <a:ext cx="5238750" cy="646331"/>
          </a:xfrm>
          <a:prstGeom prst="rect">
            <a:avLst/>
          </a:prstGeom>
        </p:spPr>
        <p:txBody>
          <a:bodyPr wrap="square">
            <a:spAutoFit/>
          </a:bodyPr>
          <a:lstStyle/>
          <a:p>
            <a:r>
              <a:rPr lang="en-US" dirty="0">
                <a:latin typeface="Times New Roman" pitchFamily="18" charset="0"/>
                <a:cs typeface="Times New Roman" pitchFamily="18" charset="0"/>
                <a:hlinkClick r:id="rId4"/>
              </a:rPr>
              <a:t>http://</a:t>
            </a:r>
            <a:r>
              <a:rPr lang="en-US" dirty="0" smtClean="0">
                <a:latin typeface="Times New Roman" pitchFamily="18" charset="0"/>
                <a:cs typeface="Times New Roman" pitchFamily="18" charset="0"/>
                <a:hlinkClick r:id="rId4"/>
              </a:rPr>
              <a:t>latimesblogs.latimes.com/nationnow/2012/01/north-carolina-sterilization-compensation.html</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Rectangle 5"/>
          <p:cNvSpPr/>
          <p:nvPr/>
        </p:nvSpPr>
        <p:spPr>
          <a:xfrm>
            <a:off x="5329686" y="3783807"/>
            <a:ext cx="3843745" cy="369332"/>
          </a:xfrm>
          <a:prstGeom prst="rect">
            <a:avLst/>
          </a:prstGeom>
        </p:spPr>
        <p:txBody>
          <a:bodyPr wrap="none">
            <a:spAutoFit/>
          </a:bodyPr>
          <a:lstStyle/>
          <a:p>
            <a:r>
              <a:rPr lang="en-US" dirty="0">
                <a:latin typeface="Times New Roman" pitchFamily="18" charset="0"/>
                <a:cs typeface="Times New Roman" pitchFamily="18" charset="0"/>
                <a:hlinkClick r:id="rId5"/>
              </a:rPr>
              <a:t>http://againsttheirwill.journalnow.com</a:t>
            </a:r>
            <a:r>
              <a:rPr lang="en-US" dirty="0" smtClean="0">
                <a:latin typeface="Times New Roman" pitchFamily="18" charset="0"/>
                <a:cs typeface="Times New Roman" pitchFamily="18" charset="0"/>
                <a:hlinkClick r:id="rId5"/>
              </a:rPr>
              <a: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397081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515" y="0"/>
            <a:ext cx="8498114" cy="1077218"/>
          </a:xfrm>
          <a:prstGeom prst="rect">
            <a:avLst/>
          </a:prstGeom>
        </p:spPr>
        <p:txBody>
          <a:bodyPr wrap="square">
            <a:spAutoFit/>
          </a:bodyPr>
          <a:lstStyle/>
          <a:p>
            <a:pPr algn="ctr"/>
            <a:r>
              <a:rPr lang="en-US" sz="3200" dirty="0">
                <a:latin typeface="Times New Roman" pitchFamily="18" charset="0"/>
                <a:cs typeface="Times New Roman" pitchFamily="18" charset="0"/>
              </a:rPr>
              <a:t>ELSI 9.1 What is prejudice vs. good science? Eugenics yesterday and today </a:t>
            </a:r>
          </a:p>
        </p:txBody>
      </p:sp>
      <p:sp>
        <p:nvSpPr>
          <p:cNvPr id="3" name="Rectangle 2"/>
          <p:cNvSpPr/>
          <p:nvPr/>
        </p:nvSpPr>
        <p:spPr>
          <a:xfrm>
            <a:off x="438148" y="1077218"/>
            <a:ext cx="8328479" cy="4401205"/>
          </a:xfrm>
          <a:prstGeom prst="rect">
            <a:avLst/>
          </a:prstGeom>
        </p:spPr>
        <p:txBody>
          <a:bodyPr wrap="square">
            <a:spAutoFit/>
          </a:bodyPr>
          <a:lstStyle/>
          <a:p>
            <a:pPr marL="342900" indent="-342900">
              <a:buFont typeface="Arial" pitchFamily="34" charset="0"/>
              <a:buChar char="•"/>
            </a:pPr>
            <a:r>
              <a:rPr lang="en-US" sz="2800" b="1" dirty="0" smtClean="0">
                <a:latin typeface="Times New Roman" pitchFamily="18" charset="0"/>
                <a:cs typeface="Times New Roman" pitchFamily="18" charset="0"/>
              </a:rPr>
              <a:t>Eugenics: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science that deals with improvement of the human race through selective breeding. </a:t>
            </a:r>
            <a:endParaRPr lang="en-US" sz="2800" dirty="0" smtClean="0">
              <a:latin typeface="Times New Roman" pitchFamily="18" charset="0"/>
              <a:cs typeface="Times New Roman" pitchFamily="18" charset="0"/>
            </a:endParaRPr>
          </a:p>
          <a:p>
            <a:pPr marL="342900" indent="-342900">
              <a:buFont typeface="Arial" pitchFamily="34" charset="0"/>
              <a:buChar char="•"/>
            </a:pPr>
            <a:r>
              <a:rPr lang="en-US" sz="2800" dirty="0" smtClean="0">
                <a:latin typeface="Times New Roman" pitchFamily="18" charset="0"/>
                <a:cs typeface="Times New Roman" pitchFamily="18" charset="0"/>
              </a:rPr>
              <a:t>Positive eugenics: </a:t>
            </a:r>
            <a:r>
              <a:rPr lang="en-US" sz="2800" dirty="0">
                <a:latin typeface="Times New Roman" pitchFamily="18" charset="0"/>
                <a:cs typeface="Times New Roman" pitchFamily="18" charset="0"/>
              </a:rPr>
              <a:t>voluntary breeding </a:t>
            </a:r>
            <a:r>
              <a:rPr lang="en-US" sz="2800" dirty="0" smtClean="0">
                <a:latin typeface="Times New Roman" pitchFamily="18" charset="0"/>
                <a:cs typeface="Times New Roman" pitchFamily="18" charset="0"/>
              </a:rPr>
              <a:t>programs </a:t>
            </a:r>
            <a:endParaRPr lang="en-US" sz="2800" dirty="0">
              <a:latin typeface="Times New Roman" pitchFamily="18" charset="0"/>
              <a:cs typeface="Times New Roman" pitchFamily="18" charset="0"/>
            </a:endParaRPr>
          </a:p>
          <a:p>
            <a:pPr marL="342900" indent="-342900">
              <a:buFont typeface="Arial" pitchFamily="34" charset="0"/>
              <a:buChar char="•"/>
            </a:pPr>
            <a:r>
              <a:rPr lang="en-US" sz="2800" dirty="0">
                <a:latin typeface="Times New Roman" pitchFamily="18" charset="0"/>
                <a:cs typeface="Times New Roman" pitchFamily="18" charset="0"/>
              </a:rPr>
              <a:t>Negative </a:t>
            </a:r>
            <a:r>
              <a:rPr lang="en-US" sz="2800" dirty="0" smtClean="0">
                <a:latin typeface="Times New Roman" pitchFamily="18" charset="0"/>
                <a:cs typeface="Times New Roman" pitchFamily="18" charset="0"/>
              </a:rPr>
              <a:t>eugenics: </a:t>
            </a:r>
            <a:r>
              <a:rPr lang="en-US" sz="2800" dirty="0">
                <a:latin typeface="Times New Roman" pitchFamily="18" charset="0"/>
                <a:cs typeface="Times New Roman" pitchFamily="18" charset="0"/>
              </a:rPr>
              <a:t>prevent unfit people from </a:t>
            </a:r>
            <a:r>
              <a:rPr lang="en-US" sz="2800" dirty="0" smtClean="0">
                <a:latin typeface="Times New Roman" pitchFamily="18" charset="0"/>
                <a:cs typeface="Times New Roman" pitchFamily="18" charset="0"/>
              </a:rPr>
              <a:t>breeding  </a:t>
            </a:r>
          </a:p>
          <a:p>
            <a:pPr marL="800100" lvl="1" indent="-342900">
              <a:buFont typeface="Arial" pitchFamily="34" charset="0"/>
              <a:buChar char="•"/>
            </a:pPr>
            <a:r>
              <a:rPr lang="en-US" sz="2800" dirty="0" smtClean="0">
                <a:latin typeface="Times New Roman" pitchFamily="18" charset="0"/>
                <a:cs typeface="Times New Roman" pitchFamily="18" charset="0"/>
              </a:rPr>
              <a:t>“Degeneracy </a:t>
            </a:r>
            <a:r>
              <a:rPr lang="en-US" sz="2800" dirty="0">
                <a:latin typeface="Times New Roman" pitchFamily="18" charset="0"/>
                <a:cs typeface="Times New Roman" pitchFamily="18" charset="0"/>
              </a:rPr>
              <a:t>theory” </a:t>
            </a:r>
            <a:r>
              <a:rPr lang="en-US" sz="2800" dirty="0" smtClean="0">
                <a:latin typeface="Times New Roman" pitchFamily="18" charset="0"/>
                <a:cs typeface="Times New Roman" pitchFamily="18" charset="0"/>
              </a:rPr>
              <a:t>a </a:t>
            </a:r>
            <a:r>
              <a:rPr lang="en-US" sz="2800" dirty="0">
                <a:latin typeface="Times New Roman" pitchFamily="18" charset="0"/>
                <a:cs typeface="Times New Roman" pitchFamily="18" charset="0"/>
              </a:rPr>
              <a:t>guiding principle. </a:t>
            </a:r>
            <a:endParaRPr lang="en-US" sz="2800" dirty="0" smtClean="0">
              <a:latin typeface="Times New Roman" pitchFamily="18" charset="0"/>
              <a:cs typeface="Times New Roman" pitchFamily="18" charset="0"/>
            </a:endParaRPr>
          </a:p>
          <a:p>
            <a:pPr marL="800100" lvl="1" indent="-342900">
              <a:buFont typeface="Arial" pitchFamily="34" charset="0"/>
              <a:buChar char="•"/>
            </a:pPr>
            <a:r>
              <a:rPr lang="en-US" sz="2800" dirty="0" smtClean="0">
                <a:latin typeface="Times New Roman" pitchFamily="18" charset="0"/>
                <a:cs typeface="Times New Roman" pitchFamily="18" charset="0"/>
              </a:rPr>
              <a:t>Flawed </a:t>
            </a:r>
            <a:r>
              <a:rPr lang="en-US" sz="2800" dirty="0">
                <a:latin typeface="Times New Roman" pitchFamily="18" charset="0"/>
                <a:cs typeface="Times New Roman" pitchFamily="18" charset="0"/>
              </a:rPr>
              <a:t>understanding of </a:t>
            </a:r>
            <a:r>
              <a:rPr lang="en-US" sz="2800" dirty="0" smtClean="0">
                <a:latin typeface="Times New Roman" pitchFamily="18" charset="0"/>
                <a:cs typeface="Times New Roman" pitchFamily="18" charset="0"/>
              </a:rPr>
              <a:t>heredity and evolution</a:t>
            </a:r>
            <a:endParaRPr lang="en-US" sz="2800" dirty="0">
              <a:latin typeface="Times New Roman" pitchFamily="18" charset="0"/>
              <a:cs typeface="Times New Roman" pitchFamily="18" charset="0"/>
            </a:endParaRPr>
          </a:p>
          <a:p>
            <a:pPr marL="342900" indent="-342900">
              <a:buFont typeface="Arial" pitchFamily="34" charset="0"/>
              <a:buChar char="•"/>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downfall of eugenics began at the end of World War </a:t>
            </a:r>
            <a:r>
              <a:rPr lang="en-US" sz="2800" dirty="0" smtClean="0">
                <a:latin typeface="Times New Roman" pitchFamily="18" charset="0"/>
                <a:cs typeface="Times New Roman" pitchFamily="18" charset="0"/>
              </a:rPr>
              <a:t>II  </a:t>
            </a:r>
            <a:endParaRPr lang="en-US" sz="2800" dirty="0">
              <a:latin typeface="Times New Roman" pitchFamily="18" charset="0"/>
              <a:cs typeface="Times New Roman" pitchFamily="18" charset="0"/>
            </a:endParaRPr>
          </a:p>
          <a:p>
            <a:pPr marL="342900" indent="-342900">
              <a:buFont typeface="Arial" pitchFamily="34" charset="0"/>
              <a:buChar char="•"/>
            </a:pPr>
            <a:r>
              <a:rPr lang="en-US" sz="2800" dirty="0" smtClean="0">
                <a:latin typeface="Times New Roman" pitchFamily="18" charset="0"/>
                <a:cs typeface="Times New Roman" pitchFamily="18" charset="0"/>
              </a:rPr>
              <a:t>Recent studies </a:t>
            </a:r>
            <a:r>
              <a:rPr lang="en-US" sz="2800" dirty="0">
                <a:latin typeface="Times New Roman" pitchFamily="18" charset="0"/>
                <a:cs typeface="Times New Roman" pitchFamily="18" charset="0"/>
              </a:rPr>
              <a:t>have shown correlations between possession of a certain allele and a particular </a:t>
            </a:r>
            <a:r>
              <a:rPr lang="en-US" sz="2800" dirty="0" smtClean="0">
                <a:latin typeface="Times New Roman" pitchFamily="18" charset="0"/>
                <a:cs typeface="Times New Roman" pitchFamily="18" charset="0"/>
              </a:rPr>
              <a:t>trait</a:t>
            </a:r>
          </a:p>
        </p:txBody>
      </p:sp>
    </p:spTree>
    <p:extLst>
      <p:ext uri="{BB962C8B-B14F-4D97-AF65-F5344CB8AC3E}">
        <p14:creationId xmlns:p14="http://schemas.microsoft.com/office/powerpoint/2010/main" val="42809734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955" y="1318847"/>
            <a:ext cx="7983414" cy="3108543"/>
          </a:xfrm>
          <a:prstGeom prst="rect">
            <a:avLst/>
          </a:prstGeom>
        </p:spPr>
        <p:txBody>
          <a:bodyPr wrap="square">
            <a:spAutoFit/>
          </a:bodyPr>
          <a:lstStyle/>
          <a:p>
            <a:pPr marL="342900" indent="-342900">
              <a:buFont typeface="Arial" pitchFamily="34" charset="0"/>
              <a:buChar char="•"/>
            </a:pPr>
            <a:r>
              <a:rPr lang="en-US" sz="2800" dirty="0" smtClean="0">
                <a:latin typeface="Times New Roman" pitchFamily="18" charset="0"/>
                <a:cs typeface="Times New Roman" pitchFamily="18" charset="0"/>
              </a:rPr>
              <a:t>People </a:t>
            </a:r>
            <a:r>
              <a:rPr lang="en-US" sz="2800" dirty="0">
                <a:latin typeface="Times New Roman" pitchFamily="18" charset="0"/>
                <a:cs typeface="Times New Roman" pitchFamily="18" charset="0"/>
              </a:rPr>
              <a:t>with low IQs </a:t>
            </a:r>
            <a:r>
              <a:rPr lang="en-US" sz="2800" dirty="0" smtClean="0">
                <a:latin typeface="Times New Roman" pitchFamily="18" charset="0"/>
                <a:cs typeface="Times New Roman" pitchFamily="18" charset="0"/>
              </a:rPr>
              <a:t>more </a:t>
            </a:r>
            <a:r>
              <a:rPr lang="en-US" sz="2800" dirty="0">
                <a:latin typeface="Times New Roman" pitchFamily="18" charset="0"/>
                <a:cs typeface="Times New Roman" pitchFamily="18" charset="0"/>
              </a:rPr>
              <a:t>likely to exhibit abnormal behavior and be criminals.  </a:t>
            </a:r>
          </a:p>
          <a:p>
            <a:pPr marL="342900" indent="-342900">
              <a:buFont typeface="Arial" pitchFamily="34" charset="0"/>
              <a:buChar char="•"/>
            </a:pPr>
            <a:r>
              <a:rPr lang="en-US" sz="2800" dirty="0" smtClean="0">
                <a:latin typeface="Times New Roman" pitchFamily="18" charset="0"/>
                <a:cs typeface="Times New Roman" pitchFamily="18" charset="0"/>
              </a:rPr>
              <a:t>Prevention </a:t>
            </a:r>
            <a:r>
              <a:rPr lang="en-US" sz="2800" dirty="0">
                <a:latin typeface="Times New Roman" pitchFamily="18" charset="0"/>
                <a:cs typeface="Times New Roman" pitchFamily="18" charset="0"/>
              </a:rPr>
              <a:t>of homozygous recessive individuals from breeding would rapidly reduce the occurrence of the recessive trait. </a:t>
            </a:r>
          </a:p>
          <a:p>
            <a:pPr marL="342900" indent="-342900">
              <a:buFont typeface="Arial" pitchFamily="34" charset="0"/>
              <a:buChar char="•"/>
            </a:pPr>
            <a:r>
              <a:rPr lang="en-US" sz="2800" dirty="0" smtClean="0">
                <a:latin typeface="Times New Roman" pitchFamily="18" charset="0"/>
                <a:cs typeface="Times New Roman" pitchFamily="18" charset="0"/>
              </a:rPr>
              <a:t>Complex </a:t>
            </a:r>
            <a:r>
              <a:rPr lang="en-US" sz="2800" dirty="0">
                <a:latin typeface="Times New Roman" pitchFamily="18" charset="0"/>
                <a:cs typeface="Times New Roman" pitchFamily="18" charset="0"/>
              </a:rPr>
              <a:t>behavioral traits </a:t>
            </a:r>
            <a:r>
              <a:rPr lang="en-US" sz="2800" dirty="0" smtClean="0">
                <a:latin typeface="Times New Roman" pitchFamily="18" charset="0"/>
                <a:cs typeface="Times New Roman" pitchFamily="18" charset="0"/>
              </a:rPr>
              <a:t>determined </a:t>
            </a:r>
            <a:r>
              <a:rPr lang="en-US" sz="2800" dirty="0">
                <a:latin typeface="Times New Roman" pitchFamily="18" charset="0"/>
                <a:cs typeface="Times New Roman" pitchFamily="18" charset="0"/>
              </a:rPr>
              <a:t>by a single gene.  </a:t>
            </a:r>
          </a:p>
        </p:txBody>
      </p:sp>
      <p:sp>
        <p:nvSpPr>
          <p:cNvPr id="3" name="Rectangle 2"/>
          <p:cNvSpPr/>
          <p:nvPr/>
        </p:nvSpPr>
        <p:spPr>
          <a:xfrm>
            <a:off x="268515" y="0"/>
            <a:ext cx="8498114" cy="1077218"/>
          </a:xfrm>
          <a:prstGeom prst="rect">
            <a:avLst/>
          </a:prstGeom>
        </p:spPr>
        <p:txBody>
          <a:bodyPr wrap="square">
            <a:spAutoFit/>
          </a:bodyPr>
          <a:lstStyle/>
          <a:p>
            <a:pPr algn="ctr"/>
            <a:r>
              <a:rPr lang="en-US" sz="3200" dirty="0">
                <a:latin typeface="Times New Roman" pitchFamily="18" charset="0"/>
                <a:cs typeface="Times New Roman" pitchFamily="18" charset="0"/>
              </a:rPr>
              <a:t>ELSI 9.1 What is prejudice vs. good science? </a:t>
            </a:r>
            <a:r>
              <a:rPr lang="en-US" sz="3200" dirty="0" smtClean="0">
                <a:latin typeface="Times New Roman" pitchFamily="18" charset="0"/>
                <a:cs typeface="Times New Roman" pitchFamily="18" charset="0"/>
              </a:rPr>
              <a:t>Eugenics and misconceptions</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3337854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1285875"/>
            <a:ext cx="9144000" cy="2308324"/>
          </a:xfrm>
          <a:prstGeom prst="rect">
            <a:avLst/>
          </a:prstGeom>
          <a:noFill/>
          <a:ln w="9525">
            <a:noFill/>
            <a:miter lim="800000"/>
            <a:headEnd/>
            <a:tailEnd/>
          </a:ln>
        </p:spPr>
        <p:txBody>
          <a:bodyPr>
            <a:spAutoFit/>
          </a:bodyPr>
          <a:lstStyle/>
          <a:p>
            <a:pPr algn="ctr"/>
            <a:r>
              <a:rPr lang="en-US" sz="3600" dirty="0" smtClean="0">
                <a:latin typeface="Times New Roman" pitchFamily="18" charset="0"/>
                <a:cs typeface="Times New Roman" pitchFamily="18" charset="0"/>
              </a:rPr>
              <a:t>Chapter 9: Evolution </a:t>
            </a:r>
            <a:r>
              <a:rPr lang="en-US" sz="3600" dirty="0">
                <a:latin typeface="Times New Roman" pitchFamily="18" charset="0"/>
                <a:cs typeface="Times New Roman" pitchFamily="18" charset="0"/>
              </a:rPr>
              <a:t>of </a:t>
            </a:r>
            <a:r>
              <a:rPr lang="en-US" sz="3600" dirty="0" smtClean="0">
                <a:latin typeface="Times New Roman" pitchFamily="18" charset="0"/>
                <a:cs typeface="Times New Roman" pitchFamily="18" charset="0"/>
              </a:rPr>
              <a:t>Populations</a:t>
            </a:r>
          </a:p>
          <a:p>
            <a:pPr algn="ctr"/>
            <a:endParaRPr lang="en-US" sz="3600" dirty="0">
              <a:latin typeface="Times New Roman" pitchFamily="18" charset="0"/>
              <a:cs typeface="Times New Roman" pitchFamily="18" charset="0"/>
            </a:endParaRPr>
          </a:p>
          <a:p>
            <a:pPr algn="ctr"/>
            <a:r>
              <a:rPr lang="en-US" sz="3600" dirty="0">
                <a:latin typeface="Times New Roman" pitchFamily="18" charset="0"/>
                <a:cs typeface="Times New Roman" pitchFamily="18" charset="0"/>
              </a:rPr>
              <a:t>Section </a:t>
            </a:r>
            <a:r>
              <a:rPr lang="en-US" sz="3600" dirty="0" smtClean="0">
                <a:latin typeface="Times New Roman" pitchFamily="18" charset="0"/>
                <a:cs typeface="Times New Roman" pitchFamily="18" charset="0"/>
              </a:rPr>
              <a:t>9.3</a:t>
            </a:r>
            <a:r>
              <a:rPr lang="en-US" sz="3600" dirty="0">
                <a:latin typeface="Times New Roman" pitchFamily="18" charset="0"/>
                <a:cs typeface="Times New Roman" pitchFamily="18" charset="0"/>
              </a:rPr>
              <a:t>: Where, when, and from what ancestors did humans evolve? </a:t>
            </a:r>
          </a:p>
        </p:txBody>
      </p:sp>
      <p:sp>
        <p:nvSpPr>
          <p:cNvPr id="4" name="TextBox 2"/>
          <p:cNvSpPr txBox="1">
            <a:spLocks noChangeArrowheads="1"/>
          </p:cNvSpPr>
          <p:nvPr/>
        </p:nvSpPr>
        <p:spPr bwMode="auto">
          <a:xfrm>
            <a:off x="0" y="4619625"/>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sz="3600" dirty="0">
                <a:latin typeface="Times New Roman" pitchFamily="18" charset="0"/>
                <a:cs typeface="Times New Roman" pitchFamily="18" charset="0"/>
              </a:rPr>
              <a:t>by</a:t>
            </a:r>
          </a:p>
          <a:p>
            <a:pPr algn="ctr" eaLnBrk="1" hangingPunct="1"/>
            <a:r>
              <a:rPr lang="en-US" sz="3600" dirty="0">
                <a:latin typeface="Times New Roman" pitchFamily="18" charset="0"/>
                <a:cs typeface="Times New Roman" pitchFamily="18" charset="0"/>
              </a:rPr>
              <a:t>A. Malcolm Campbell, Laurie J. Heyer, and Chris Paradise</a:t>
            </a:r>
          </a:p>
        </p:txBody>
      </p:sp>
    </p:spTree>
    <p:extLst>
      <p:ext uri="{BB962C8B-B14F-4D97-AF65-F5344CB8AC3E}">
        <p14:creationId xmlns:p14="http://schemas.microsoft.com/office/powerpoint/2010/main" val="12969963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5905500" y="147638"/>
            <a:ext cx="3238500" cy="2554545"/>
          </a:xfrm>
          <a:prstGeom prst="rect">
            <a:avLst/>
          </a:prstGeom>
          <a:noFill/>
          <a:ln w="9525">
            <a:noFill/>
            <a:miter lim="800000"/>
            <a:headEnd/>
            <a:tailEnd/>
          </a:ln>
        </p:spPr>
        <p:txBody>
          <a:bodyPr wrap="square">
            <a:spAutoFit/>
          </a:bodyPr>
          <a:lstStyle/>
          <a:p>
            <a:r>
              <a:rPr lang="en-US" sz="3200" dirty="0" smtClean="0">
                <a:latin typeface="Times New Roman" pitchFamily="18" charset="0"/>
                <a:cs typeface="Times New Roman" pitchFamily="18" charset="0"/>
              </a:rPr>
              <a:t>Skull of </a:t>
            </a:r>
            <a:r>
              <a:rPr lang="en-US" sz="3200" i="1" dirty="0" err="1" smtClean="0">
                <a:latin typeface="Times New Roman" pitchFamily="18" charset="0"/>
                <a:cs typeface="Times New Roman" pitchFamily="18" charset="0"/>
              </a:rPr>
              <a:t>Sahelanthropus</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tchadensis</a:t>
            </a:r>
            <a:r>
              <a:rPr lang="en-US" sz="3200" i="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discovered in Chad</a:t>
            </a:r>
            <a:endParaRPr lang="en-US" sz="32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9.12 </a:t>
            </a:r>
            <a:endParaRPr lang="en-US" dirty="0">
              <a:latin typeface="Times New Roman" pitchFamily="18" charset="0"/>
              <a:cs typeface="Times New Roman"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37250" cy="6130290"/>
          </a:xfrm>
          <a:prstGeom prst="rect">
            <a:avLst/>
          </a:prstGeom>
          <a:noFill/>
          <a:ln>
            <a:noFill/>
          </a:ln>
        </p:spPr>
      </p:pic>
      <p:sp>
        <p:nvSpPr>
          <p:cNvPr id="2" name="Rectangle 1"/>
          <p:cNvSpPr/>
          <p:nvPr/>
        </p:nvSpPr>
        <p:spPr>
          <a:xfrm>
            <a:off x="336853" y="2209755"/>
            <a:ext cx="1720539" cy="461665"/>
          </a:xfrm>
          <a:prstGeom prst="rect">
            <a:avLst/>
          </a:prstGeom>
        </p:spPr>
        <p:txBody>
          <a:bodyPr wrap="square">
            <a:spAutoFit/>
          </a:bodyPr>
          <a:lstStyle/>
          <a:p>
            <a:r>
              <a:rPr lang="en-US" sz="2400" dirty="0" smtClean="0">
                <a:latin typeface="Times New Roman" pitchFamily="18" charset="0"/>
                <a:ea typeface="ＭＳ Ｐゴシック" pitchFamily="-110" charset="-128"/>
                <a:cs typeface="Times New Roman" pitchFamily="18" charset="0"/>
              </a:rPr>
              <a:t>Front view</a:t>
            </a:r>
            <a:endParaRPr lang="en-US" sz="2400" dirty="0">
              <a:latin typeface="Times New Roman" pitchFamily="18" charset="0"/>
              <a:ea typeface="ＭＳ Ｐゴシック" pitchFamily="-110" charset="-128"/>
              <a:cs typeface="Times New Roman" pitchFamily="18" charset="0"/>
            </a:endParaRPr>
          </a:p>
        </p:txBody>
      </p:sp>
      <p:sp>
        <p:nvSpPr>
          <p:cNvPr id="6" name="Rectangle 5"/>
          <p:cNvSpPr/>
          <p:nvPr/>
        </p:nvSpPr>
        <p:spPr>
          <a:xfrm>
            <a:off x="3352799" y="2095005"/>
            <a:ext cx="1498956" cy="461665"/>
          </a:xfrm>
          <a:prstGeom prst="rect">
            <a:avLst/>
          </a:prstGeom>
        </p:spPr>
        <p:txBody>
          <a:bodyPr wrap="square">
            <a:spAutoFit/>
          </a:bodyPr>
          <a:lstStyle/>
          <a:p>
            <a:r>
              <a:rPr lang="en-US" sz="2400" dirty="0" smtClean="0">
                <a:latin typeface="Times New Roman" pitchFamily="18" charset="0"/>
                <a:ea typeface="ＭＳ Ｐゴシック" pitchFamily="-110" charset="-128"/>
                <a:cs typeface="Times New Roman" pitchFamily="18" charset="0"/>
              </a:rPr>
              <a:t>Side view</a:t>
            </a:r>
            <a:endParaRPr lang="en-US" sz="2400" dirty="0">
              <a:latin typeface="Times New Roman" pitchFamily="18" charset="0"/>
              <a:ea typeface="ＭＳ Ｐゴシック" pitchFamily="-110" charset="-128"/>
              <a:cs typeface="Times New Roman" pitchFamily="18" charset="0"/>
            </a:endParaRPr>
          </a:p>
        </p:txBody>
      </p:sp>
      <p:sp>
        <p:nvSpPr>
          <p:cNvPr id="7" name="Rectangle 6"/>
          <p:cNvSpPr/>
          <p:nvPr/>
        </p:nvSpPr>
        <p:spPr>
          <a:xfrm>
            <a:off x="2016370" y="3797874"/>
            <a:ext cx="1622181" cy="1200329"/>
          </a:xfrm>
          <a:prstGeom prst="rect">
            <a:avLst/>
          </a:prstGeom>
        </p:spPr>
        <p:txBody>
          <a:bodyPr wrap="square">
            <a:spAutoFit/>
          </a:bodyPr>
          <a:lstStyle/>
          <a:p>
            <a:r>
              <a:rPr lang="en-US" sz="2400" dirty="0" smtClean="0">
                <a:latin typeface="Times New Roman" pitchFamily="18" charset="0"/>
                <a:ea typeface="ＭＳ Ｐゴシック" pitchFamily="-110" charset="-128"/>
                <a:cs typeface="Times New Roman" pitchFamily="18" charset="0"/>
              </a:rPr>
              <a:t>View </a:t>
            </a:r>
            <a:r>
              <a:rPr lang="en-US" sz="2400" dirty="0">
                <a:latin typeface="Times New Roman" pitchFamily="18" charset="0"/>
                <a:ea typeface="ＭＳ Ｐゴシック" pitchFamily="-110" charset="-128"/>
                <a:cs typeface="Times New Roman" pitchFamily="18" charset="0"/>
              </a:rPr>
              <a:t>from </a:t>
            </a:r>
            <a:r>
              <a:rPr lang="en-US" sz="2400" dirty="0" smtClean="0">
                <a:latin typeface="Times New Roman" pitchFamily="18" charset="0"/>
                <a:ea typeface="ＭＳ Ｐゴシック" pitchFamily="-110" charset="-128"/>
                <a:cs typeface="Times New Roman" pitchFamily="18" charset="0"/>
              </a:rPr>
              <a:t>above and below</a:t>
            </a:r>
            <a:endParaRPr lang="en-US" sz="2400" dirty="0">
              <a:latin typeface="Times New Roman" pitchFamily="18" charset="0"/>
              <a:ea typeface="ＭＳ Ｐゴシック" pitchFamily="-110" charset="-128"/>
              <a:cs typeface="Times New Roman" pitchFamily="18" charset="0"/>
            </a:endParaRPr>
          </a:p>
        </p:txBody>
      </p:sp>
      <p:cxnSp>
        <p:nvCxnSpPr>
          <p:cNvPr id="5" name="Straight Arrow Connector 4"/>
          <p:cNvCxnSpPr/>
          <p:nvPr/>
        </p:nvCxnSpPr>
        <p:spPr>
          <a:xfrm flipH="1" flipV="1">
            <a:off x="1652955" y="4398038"/>
            <a:ext cx="416170" cy="1"/>
          </a:xfrm>
          <a:prstGeom prst="straightConnector1">
            <a:avLst/>
          </a:prstGeom>
          <a:ln w="5715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889755" y="4761460"/>
            <a:ext cx="748796" cy="1"/>
          </a:xfrm>
          <a:prstGeom prst="straightConnector1">
            <a:avLst/>
          </a:prstGeom>
          <a:ln w="5715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7585" y="0"/>
            <a:ext cx="2069125" cy="2671420"/>
          </a:xfrm>
          <a:prstGeom prst="rect">
            <a:avLst/>
          </a:pr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09844" y="298938"/>
            <a:ext cx="3695655" cy="2257732"/>
          </a:xfrm>
          <a:prstGeom prst="rect">
            <a:avLst/>
          </a:pr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4421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609600" y="147638"/>
            <a:ext cx="8534400" cy="584775"/>
          </a:xfrm>
          <a:prstGeom prst="rect">
            <a:avLst/>
          </a:prstGeom>
          <a:noFill/>
          <a:ln w="9525">
            <a:noFill/>
            <a:miter lim="800000"/>
            <a:headEnd/>
            <a:tailEnd/>
          </a:ln>
        </p:spPr>
        <p:txBody>
          <a:bodyPr wrap="square">
            <a:spAutoFit/>
          </a:bodyPr>
          <a:lstStyle/>
          <a:p>
            <a:r>
              <a:rPr lang="en-US" sz="3200" dirty="0" smtClean="0">
                <a:latin typeface="Times New Roman" pitchFamily="18" charset="0"/>
                <a:cs typeface="Times New Roman" pitchFamily="18" charset="0"/>
              </a:rPr>
              <a:t>Skulls of several hominids and chimpanzees</a:t>
            </a:r>
            <a:endParaRPr lang="en-US" sz="32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9.13 </a:t>
            </a:r>
            <a:endParaRPr lang="en-US" dirty="0">
              <a:latin typeface="Times New Roman" pitchFamily="18" charset="0"/>
              <a:cs typeface="Times New Roman" pitchFamily="18" charset="0"/>
            </a:endParaRPr>
          </a:p>
        </p:txBody>
      </p:sp>
      <p:pic>
        <p:nvPicPr>
          <p:cNvPr id="4" name="Picture 3" descr="Figure9_14chimp"/>
          <p:cNvPicPr/>
          <p:nvPr/>
        </p:nvPicPr>
        <p:blipFill>
          <a:blip r:embed="rId3">
            <a:extLst>
              <a:ext uri="{28A0092B-C50C-407E-A947-70E740481C1C}">
                <a14:useLocalDpi xmlns:a14="http://schemas.microsoft.com/office/drawing/2010/main" val="0"/>
              </a:ext>
            </a:extLst>
          </a:blip>
          <a:srcRect/>
          <a:stretch>
            <a:fillRect/>
          </a:stretch>
        </p:blipFill>
        <p:spPr bwMode="auto">
          <a:xfrm>
            <a:off x="566298" y="732412"/>
            <a:ext cx="7982616" cy="5560437"/>
          </a:xfrm>
          <a:prstGeom prst="rect">
            <a:avLst/>
          </a:prstGeom>
          <a:noFill/>
          <a:ln>
            <a:noFill/>
          </a:ln>
        </p:spPr>
      </p:pic>
      <p:sp>
        <p:nvSpPr>
          <p:cNvPr id="2" name="Rectangle 1"/>
          <p:cNvSpPr/>
          <p:nvPr/>
        </p:nvSpPr>
        <p:spPr>
          <a:xfrm>
            <a:off x="1306767" y="5445822"/>
            <a:ext cx="2089575" cy="707886"/>
          </a:xfrm>
          <a:prstGeom prst="rect">
            <a:avLst/>
          </a:prstGeom>
        </p:spPr>
        <p:txBody>
          <a:bodyPr wrap="square">
            <a:spAutoFit/>
          </a:bodyPr>
          <a:lstStyle/>
          <a:p>
            <a:r>
              <a:rPr lang="en-US" sz="2000" dirty="0" smtClean="0">
                <a:solidFill>
                  <a:srgbClr val="FF0000"/>
                </a:solidFill>
                <a:latin typeface="Times New Roman" pitchFamily="18" charset="0"/>
                <a:cs typeface="Times New Roman" pitchFamily="18" charset="0"/>
              </a:rPr>
              <a:t>Two </a:t>
            </a:r>
            <a:r>
              <a:rPr lang="en-US" sz="2000" dirty="0">
                <a:solidFill>
                  <a:srgbClr val="FF0000"/>
                </a:solidFill>
                <a:latin typeface="Times New Roman" pitchFamily="18" charset="0"/>
                <a:cs typeface="Times New Roman" pitchFamily="18" charset="0"/>
              </a:rPr>
              <a:t>skulls of </a:t>
            </a:r>
            <a:r>
              <a:rPr lang="en-US" sz="2000" dirty="0" smtClean="0">
                <a:solidFill>
                  <a:srgbClr val="FF0000"/>
                </a:solidFill>
                <a:latin typeface="Times New Roman" pitchFamily="18" charset="0"/>
                <a:cs typeface="Times New Roman" pitchFamily="18" charset="0"/>
              </a:rPr>
              <a:t>chimpanzees</a:t>
            </a:r>
            <a:endParaRPr lang="en-US" sz="2000" dirty="0">
              <a:solidFill>
                <a:srgbClr val="FF0000"/>
              </a:solidFill>
              <a:latin typeface="Times New Roman" pitchFamily="18" charset="0"/>
              <a:cs typeface="Times New Roman" pitchFamily="18" charset="0"/>
            </a:endParaRPr>
          </a:p>
        </p:txBody>
      </p:sp>
      <p:sp>
        <p:nvSpPr>
          <p:cNvPr id="3" name="Rectangle 2"/>
          <p:cNvSpPr/>
          <p:nvPr/>
        </p:nvSpPr>
        <p:spPr>
          <a:xfrm>
            <a:off x="920883" y="2853622"/>
            <a:ext cx="2220480" cy="400110"/>
          </a:xfrm>
          <a:prstGeom prst="rect">
            <a:avLst/>
          </a:prstGeom>
        </p:spPr>
        <p:txBody>
          <a:bodyPr wrap="none">
            <a:spAutoFit/>
          </a:bodyPr>
          <a:lstStyle/>
          <a:p>
            <a:r>
              <a:rPr lang="en-US" sz="2000" dirty="0">
                <a:solidFill>
                  <a:srgbClr val="FF0000"/>
                </a:solidFill>
                <a:latin typeface="Times New Roman" pitchFamily="18" charset="0"/>
                <a:cs typeface="Times New Roman" pitchFamily="18" charset="0"/>
              </a:rPr>
              <a:t>Discovered in Chad</a:t>
            </a:r>
            <a:endParaRPr lang="en-US" sz="2000" dirty="0"/>
          </a:p>
        </p:txBody>
      </p:sp>
      <p:sp>
        <p:nvSpPr>
          <p:cNvPr id="5" name="Rectangle 4"/>
          <p:cNvSpPr/>
          <p:nvPr/>
        </p:nvSpPr>
        <p:spPr>
          <a:xfrm>
            <a:off x="7042687" y="2968903"/>
            <a:ext cx="939681" cy="400110"/>
          </a:xfrm>
          <a:prstGeom prst="rect">
            <a:avLst/>
          </a:prstGeom>
        </p:spPr>
        <p:txBody>
          <a:bodyPr wrap="none">
            <a:spAutoFit/>
          </a:bodyPr>
          <a:lstStyle/>
          <a:p>
            <a:r>
              <a:rPr lang="en-US" sz="2000" dirty="0">
                <a:solidFill>
                  <a:srgbClr val="FF0000"/>
                </a:solidFill>
                <a:latin typeface="Times New Roman" pitchFamily="18" charset="0"/>
                <a:cs typeface="Times New Roman" pitchFamily="18" charset="0"/>
              </a:rPr>
              <a:t>Human</a:t>
            </a:r>
          </a:p>
        </p:txBody>
      </p:sp>
      <p:cxnSp>
        <p:nvCxnSpPr>
          <p:cNvPr id="7" name="Straight Arrow Connector 6"/>
          <p:cNvCxnSpPr/>
          <p:nvPr/>
        </p:nvCxnSpPr>
        <p:spPr>
          <a:xfrm flipH="1">
            <a:off x="2831122" y="1881556"/>
            <a:ext cx="275071" cy="562707"/>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550932" y="1946031"/>
            <a:ext cx="275071" cy="562707"/>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767616" y="4759571"/>
            <a:ext cx="275071" cy="562707"/>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95285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6032083"/>
              </p:ext>
            </p:extLst>
          </p:nvPr>
        </p:nvGraphicFramePr>
        <p:xfrm>
          <a:off x="377369" y="1795156"/>
          <a:ext cx="8447317" cy="5010815"/>
        </p:xfrm>
        <a:graphic>
          <a:graphicData uri="http://schemas.openxmlformats.org/drawingml/2006/table">
            <a:tbl>
              <a:tblPr/>
              <a:tblGrid>
                <a:gridCol w="1596574"/>
                <a:gridCol w="1248228"/>
                <a:gridCol w="1436915"/>
                <a:gridCol w="1277257"/>
                <a:gridCol w="1386951"/>
                <a:gridCol w="1501392"/>
              </a:tblGrid>
              <a:tr h="1109375">
                <a:tc>
                  <a:txBody>
                    <a:bodyPr/>
                    <a:lstStyle/>
                    <a:p>
                      <a:pPr marL="0" marR="0">
                        <a:lnSpc>
                          <a:spcPct val="200000"/>
                        </a:lnSpc>
                        <a:spcBef>
                          <a:spcPts val="0"/>
                        </a:spcBef>
                        <a:spcAft>
                          <a:spcPts val="0"/>
                        </a:spcAft>
                      </a:pPr>
                      <a:endParaRPr lang="en-US" sz="12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i="1">
                          <a:latin typeface="Times New Roman"/>
                          <a:ea typeface="Times New Roman"/>
                          <a:cs typeface="Times New Roman"/>
                        </a:rPr>
                        <a:t>Upper lip length (mm)</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i="1">
                          <a:latin typeface="Times New Roman"/>
                          <a:ea typeface="Times New Roman"/>
                          <a:cs typeface="Times New Roman"/>
                        </a:rPr>
                        <a:t>Upper canine thickness (mm)</a:t>
                      </a:r>
                      <a:endParaRPr lang="en-US" sz="12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i="1">
                          <a:latin typeface="Times New Roman"/>
                          <a:ea typeface="Times New Roman"/>
                          <a:cs typeface="Times New Roman"/>
                        </a:rPr>
                        <a:t>Lower canine width (mm)</a:t>
                      </a:r>
                      <a:endParaRPr lang="en-US" sz="12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i="1">
                          <a:latin typeface="Times New Roman"/>
                          <a:ea typeface="Times New Roman"/>
                          <a:cs typeface="Times New Roman"/>
                        </a:rPr>
                        <a:t>Lower canine thickness (mm)</a:t>
                      </a:r>
                      <a:endParaRPr lang="en-US" sz="12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i="1" dirty="0">
                          <a:latin typeface="Times New Roman"/>
                          <a:ea typeface="Times New Roman"/>
                          <a:cs typeface="Times New Roman"/>
                        </a:rPr>
                        <a:t>Brow ridge thickness (mm)</a:t>
                      </a:r>
                      <a:endParaRPr lang="en-US" sz="1200"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16">
                <a:tc>
                  <a:txBody>
                    <a:bodyPr/>
                    <a:lstStyle/>
                    <a:p>
                      <a:pPr marL="114300" marR="0" indent="-114300">
                        <a:lnSpc>
                          <a:spcPct val="200000"/>
                        </a:lnSpc>
                        <a:spcBef>
                          <a:spcPts val="0"/>
                        </a:spcBef>
                        <a:spcAft>
                          <a:spcPts val="0"/>
                        </a:spcAft>
                      </a:pPr>
                      <a:r>
                        <a:rPr lang="en-US" sz="1600">
                          <a:latin typeface="Times New Roman"/>
                          <a:ea typeface="Times New Roman"/>
                          <a:cs typeface="Times New Roman"/>
                        </a:rPr>
                        <a:t>Chad fossil*</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600" dirty="0">
                          <a:latin typeface="Times New Roman"/>
                          <a:ea typeface="Times New Roman"/>
                          <a:cs typeface="Times New Roman"/>
                        </a:rPr>
                        <a:t>22</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10.2</a:t>
                      </a:r>
                      <a:endParaRPr lang="en-US"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11.0</a:t>
                      </a:r>
                      <a:endParaRPr lang="en-US"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8.5</a:t>
                      </a:r>
                      <a:endParaRPr lang="en-US"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18.2</a:t>
                      </a:r>
                      <a:endParaRPr lang="en-US"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03546">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A. afarensis</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1600" dirty="0">
                          <a:latin typeface="Times New Roman"/>
                          <a:ea typeface="Times New Roman"/>
                          <a:cs typeface="Times New Roman"/>
                        </a:rPr>
                        <a:t>30 – 33 </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9.3 – 12.5</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7.5 – 11.7</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8.8 – 12.4</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r>
              <a:tr h="454618">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A. africanus</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1600" dirty="0">
                          <a:latin typeface="Times New Roman"/>
                          <a:ea typeface="Times New Roman"/>
                          <a:cs typeface="Times New Roman"/>
                        </a:rPr>
                        <a:t>21.1 – 30 </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dirty="0">
                          <a:latin typeface="Times New Roman"/>
                          <a:ea typeface="Times New Roman"/>
                          <a:cs typeface="Times New Roman"/>
                        </a:rPr>
                        <a:t>6 – 10 </a:t>
                      </a:r>
                      <a:endParaRPr lang="en-US" sz="1200" dirty="0">
                        <a:latin typeface="Times New Roman"/>
                        <a:ea typeface="Times New Roman"/>
                        <a:cs typeface="Times New Roman"/>
                      </a:endParaRPr>
                    </a:p>
                  </a:txBody>
                  <a:tcPr marL="68580" marR="68580" marT="0" marB="0">
                    <a:lnL>
                      <a:noFill/>
                    </a:lnL>
                    <a:lnR>
                      <a:noFill/>
                    </a:lnR>
                    <a:lnT>
                      <a:noFill/>
                    </a:lnT>
                    <a:lnB>
                      <a:noFill/>
                    </a:lnB>
                  </a:tcPr>
                </a:tc>
              </a:tr>
              <a:tr h="391885">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P. boisei</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42.2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marL="0" marR="0" algn="ctr">
                        <a:lnSpc>
                          <a:spcPct val="200000"/>
                        </a:lnSpc>
                        <a:spcBef>
                          <a:spcPts val="0"/>
                        </a:spcBef>
                        <a:spcAft>
                          <a:spcPts val="0"/>
                        </a:spcAft>
                      </a:pPr>
                      <a:r>
                        <a:rPr lang="en-US" sz="1600" dirty="0" smtClean="0">
                          <a:latin typeface="Times New Roman"/>
                          <a:ea typeface="Times New Roman"/>
                          <a:cs typeface="Times New Roman"/>
                        </a:rPr>
                        <a:t>relatively small compared to </a:t>
                      </a:r>
                      <a:r>
                        <a:rPr lang="en-US" sz="1600" i="1" dirty="0" smtClean="0">
                          <a:latin typeface="Times New Roman"/>
                          <a:ea typeface="Times New Roman"/>
                          <a:cs typeface="Times New Roman"/>
                        </a:rPr>
                        <a:t>Australopithecus</a:t>
                      </a:r>
                      <a:endParaRPr lang="en-US" sz="1600" i="1" dirty="0">
                        <a:latin typeface="Times New Roman"/>
                        <a:ea typeface="Times New Roman"/>
                        <a:cs typeface="Times New Roman"/>
                      </a:endParaRPr>
                    </a:p>
                  </a:txBody>
                  <a:tcPr marL="68580" marR="68580" marT="0" marB="0">
                    <a:lnL>
                      <a:noFill/>
                    </a:lnL>
                    <a:lnR>
                      <a:noFill/>
                    </a:lnR>
                    <a:lnT>
                      <a:noFill/>
                    </a:lnT>
                    <a:lnB>
                      <a:noFill/>
                    </a:lnB>
                  </a:tcPr>
                </a:tc>
                <a:tc hMerge="1">
                  <a:txBody>
                    <a:bodyPr/>
                    <a:lstStyle/>
                    <a:p>
                      <a:pPr marL="0" marR="0" algn="ctr">
                        <a:lnSpc>
                          <a:spcPct val="200000"/>
                        </a:lnSpc>
                        <a:spcBef>
                          <a:spcPts val="0"/>
                        </a:spcBef>
                        <a:spcAft>
                          <a:spcPts val="0"/>
                        </a:spcAft>
                      </a:pPr>
                      <a:endParaRPr lang="en-US" sz="1600" dirty="0">
                        <a:latin typeface="Times New Roman"/>
                        <a:ea typeface="Times New Roman"/>
                        <a:cs typeface="Times New Roman"/>
                      </a:endParaRPr>
                    </a:p>
                  </a:txBody>
                  <a:tcPr marL="68580" marR="68580" marT="0" marB="0">
                    <a:lnL>
                      <a:noFill/>
                    </a:lnL>
                    <a:lnR>
                      <a:noFill/>
                    </a:lnR>
                    <a:lnT>
                      <a:noFill/>
                    </a:lnT>
                    <a:lnB>
                      <a:noFill/>
                    </a:lnB>
                  </a:tcPr>
                </a:tc>
                <a:tc hMerge="1">
                  <a:txBody>
                    <a:bodyPr/>
                    <a:lstStyle/>
                    <a:p>
                      <a:pPr marL="0" marR="0" algn="ctr">
                        <a:lnSpc>
                          <a:spcPct val="200000"/>
                        </a:lnSpc>
                        <a:spcBef>
                          <a:spcPts val="0"/>
                        </a:spcBef>
                        <a:spcAft>
                          <a:spcPts val="0"/>
                        </a:spcAft>
                      </a:pPr>
                      <a:endParaRPr lang="en-US" sz="1600"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r>
              <a:tr h="399415">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Homo habilis</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25 – 31 </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endParaRPr lang="en-US" sz="1600"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a:noFill/>
                    </a:lnB>
                  </a:tcPr>
                </a:tc>
              </a:tr>
              <a:tr h="377915">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Homo sapiens</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1600" dirty="0" smtClean="0">
                          <a:latin typeface="Times New Roman"/>
                          <a:ea typeface="Times New Roman"/>
                          <a:cs typeface="Times New Roman"/>
                        </a:rPr>
                        <a:t>short</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6.5 – 7.7</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6.5 – 10.4</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1.8 – 10.1</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dirty="0" smtClean="0">
                          <a:latin typeface="Times New Roman"/>
                          <a:ea typeface="Times New Roman"/>
                          <a:cs typeface="Times New Roman"/>
                        </a:rPr>
                        <a:t>0 - ~5</a:t>
                      </a:r>
                      <a:endParaRPr lang="en-US" sz="1600" dirty="0">
                        <a:latin typeface="Times New Roman"/>
                        <a:ea typeface="Times New Roman"/>
                        <a:cs typeface="Times New Roman"/>
                      </a:endParaRPr>
                    </a:p>
                  </a:txBody>
                  <a:tcPr marL="68580" marR="68580" marT="0" marB="0">
                    <a:lnL>
                      <a:noFill/>
                    </a:lnL>
                    <a:lnR>
                      <a:noFill/>
                    </a:lnR>
                    <a:lnT>
                      <a:noFill/>
                    </a:lnT>
                    <a:lnB>
                      <a:noFill/>
                    </a:lnB>
                  </a:tcPr>
                </a:tc>
              </a:tr>
              <a:tr h="414473">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Pan troglodytes</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9.5 – 11.8</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7.0 – 17.9</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11.4</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5.2 – 11.8</a:t>
                      </a:r>
                      <a:endParaRPr lang="en-US" sz="1200">
                        <a:latin typeface="Times New Roman"/>
                        <a:ea typeface="Times New Roman"/>
                        <a:cs typeface="Times New Roman"/>
                      </a:endParaRPr>
                    </a:p>
                  </a:txBody>
                  <a:tcPr marL="68580" marR="68580" marT="0" marB="0">
                    <a:lnL>
                      <a:noFill/>
                    </a:lnL>
                    <a:lnR>
                      <a:noFill/>
                    </a:lnR>
                    <a:lnT>
                      <a:noFill/>
                    </a:lnT>
                    <a:lnB>
                      <a:noFill/>
                    </a:lnB>
                  </a:tcPr>
                </a:tc>
              </a:tr>
              <a:tr h="406400">
                <a:tc>
                  <a:txBody>
                    <a:bodyPr/>
                    <a:lstStyle/>
                    <a:p>
                      <a:pPr marL="114300" marR="0" indent="-114300">
                        <a:lnSpc>
                          <a:spcPct val="200000"/>
                        </a:lnSpc>
                        <a:spcBef>
                          <a:spcPts val="0"/>
                        </a:spcBef>
                        <a:spcAft>
                          <a:spcPts val="0"/>
                        </a:spcAft>
                      </a:pPr>
                      <a:r>
                        <a:rPr lang="en-US" sz="1600" i="1">
                          <a:latin typeface="Times New Roman"/>
                          <a:ea typeface="Times New Roman"/>
                          <a:cs typeface="Times New Roman"/>
                        </a:rPr>
                        <a:t>Gorilla </a:t>
                      </a:r>
                      <a:r>
                        <a:rPr lang="en-US" sz="1600">
                          <a:latin typeface="Times New Roman"/>
                          <a:ea typeface="Times New Roman"/>
                          <a:cs typeface="Times New Roman"/>
                        </a:rPr>
                        <a:t>(gorilla)</a:t>
                      </a:r>
                      <a:endParaRPr lang="en-US" sz="12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11.3 – 16.8 </a:t>
                      </a:r>
                      <a:endParaRPr lang="en-US" sz="120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a:latin typeface="Times New Roman"/>
                          <a:ea typeface="Times New Roman"/>
                          <a:cs typeface="Times New Roman"/>
                        </a:rPr>
                        <a:t>8.0 – 20.9</a:t>
                      </a:r>
                      <a:endParaRPr lang="en-US" sz="120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a:latin typeface="Times New Roman"/>
                          <a:ea typeface="Times New Roman"/>
                          <a:cs typeface="Times New Roman"/>
                        </a:rPr>
                        <a:t>7.3 – 17.5</a:t>
                      </a:r>
                      <a:endParaRPr lang="en-US" sz="1200" dirty="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3" name="TextBox 3"/>
          <p:cNvSpPr txBox="1">
            <a:spLocks noChangeArrowheads="1"/>
          </p:cNvSpPr>
          <p:nvPr/>
        </p:nvSpPr>
        <p:spPr bwMode="auto">
          <a:xfrm>
            <a:off x="188686" y="46041"/>
            <a:ext cx="8955314" cy="1815882"/>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Skull measurements for unknown hominid fossil and several known species.  Ranges are shown, if known. A. = </a:t>
            </a:r>
            <a:r>
              <a:rPr lang="en-US" sz="2800" i="1" dirty="0" smtClean="0">
                <a:latin typeface="Times New Roman" pitchFamily="18" charset="0"/>
                <a:cs typeface="Times New Roman" pitchFamily="18" charset="0"/>
              </a:rPr>
              <a:t>Australopithecus</a:t>
            </a:r>
            <a:r>
              <a:rPr lang="en-US" sz="2800" dirty="0" smtClean="0">
                <a:latin typeface="Times New Roman" pitchFamily="18" charset="0"/>
                <a:cs typeface="Times New Roman" pitchFamily="18" charset="0"/>
              </a:rPr>
              <a:t>, P. = </a:t>
            </a:r>
            <a:r>
              <a:rPr lang="en-US" sz="2800" i="1" dirty="0" err="1" smtClean="0">
                <a:latin typeface="Times New Roman" pitchFamily="18" charset="0"/>
                <a:cs typeface="Times New Roman" pitchFamily="18" charset="0"/>
              </a:rPr>
              <a:t>Paranthropus</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Pan troglodytes </a:t>
            </a:r>
            <a:r>
              <a:rPr lang="en-US" sz="2800" dirty="0" smtClean="0">
                <a:latin typeface="Times New Roman" pitchFamily="18" charset="0"/>
                <a:cs typeface="Times New Roman" pitchFamily="18" charset="0"/>
              </a:rPr>
              <a:t>is the chimpanzee. </a:t>
            </a:r>
            <a:endParaRPr lang="en-US" sz="2800" dirty="0">
              <a:latin typeface="Times New Roman" pitchFamily="18" charset="0"/>
              <a:cs typeface="Times New Roman" pitchFamily="18" charset="0"/>
            </a:endParaRPr>
          </a:p>
        </p:txBody>
      </p:sp>
      <p:sp>
        <p:nvSpPr>
          <p:cNvPr id="4" name="Rectangle 3"/>
          <p:cNvSpPr/>
          <p:nvPr/>
        </p:nvSpPr>
        <p:spPr>
          <a:xfrm>
            <a:off x="342200" y="2971812"/>
            <a:ext cx="8447316" cy="422021"/>
          </a:xfrm>
          <a:prstGeom prst="rect">
            <a:avLst/>
          </a:pr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36335" y="3475912"/>
            <a:ext cx="8447316" cy="1869811"/>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36335" y="5427847"/>
            <a:ext cx="8447316" cy="422021"/>
          </a:xfrm>
          <a:prstGeom prst="rect">
            <a:avLst/>
          </a:prstGeom>
          <a:noFill/>
          <a:ln w="571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8055" y="5967117"/>
            <a:ext cx="8447316" cy="838854"/>
          </a:xfrm>
          <a:prstGeom prst="rect">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944817" y="4765298"/>
            <a:ext cx="2113084" cy="400110"/>
          </a:xfrm>
          <a:prstGeom prst="rect">
            <a:avLst/>
          </a:prstGeom>
          <a:ln w="57150">
            <a:solidFill>
              <a:schemeClr val="accent2"/>
            </a:solidFill>
          </a:ln>
        </p:spPr>
        <p:txBody>
          <a:bodyPr wrap="square">
            <a:spAutoFit/>
          </a:bodyPr>
          <a:lstStyle/>
          <a:p>
            <a:r>
              <a:rPr lang="en-US" sz="2000" dirty="0" smtClean="0">
                <a:latin typeface="Times New Roman" pitchFamily="18" charset="0"/>
                <a:cs typeface="Times New Roman" pitchFamily="18" charset="0"/>
              </a:rPr>
              <a:t>Extinct hominids</a:t>
            </a:r>
            <a:endParaRPr lang="en-US" sz="2000" dirty="0"/>
          </a:p>
        </p:txBody>
      </p:sp>
      <p:sp>
        <p:nvSpPr>
          <p:cNvPr id="9" name="Rectangle 8"/>
          <p:cNvSpPr/>
          <p:nvPr/>
        </p:nvSpPr>
        <p:spPr>
          <a:xfrm>
            <a:off x="8018587" y="4945613"/>
            <a:ext cx="1125413" cy="400110"/>
          </a:xfrm>
          <a:prstGeom prst="rect">
            <a:avLst/>
          </a:prstGeom>
          <a:ln w="57150">
            <a:solidFill>
              <a:srgbClr val="92D050"/>
            </a:solidFill>
          </a:ln>
        </p:spPr>
        <p:txBody>
          <a:bodyPr wrap="square">
            <a:spAutoFit/>
          </a:bodyPr>
          <a:lstStyle/>
          <a:p>
            <a:r>
              <a:rPr lang="en-US" sz="2000" dirty="0" smtClean="0">
                <a:latin typeface="Times New Roman" pitchFamily="18" charset="0"/>
                <a:cs typeface="Times New Roman" pitchFamily="18" charset="0"/>
              </a:rPr>
              <a:t>Humans</a:t>
            </a:r>
            <a:endParaRPr lang="en-US" sz="2000" dirty="0"/>
          </a:p>
        </p:txBody>
      </p:sp>
      <p:sp>
        <p:nvSpPr>
          <p:cNvPr id="10" name="Rectangle 9"/>
          <p:cNvSpPr/>
          <p:nvPr/>
        </p:nvSpPr>
        <p:spPr>
          <a:xfrm>
            <a:off x="1966548" y="6035235"/>
            <a:ext cx="871902" cy="707886"/>
          </a:xfrm>
          <a:prstGeom prst="rect">
            <a:avLst/>
          </a:prstGeom>
          <a:ln w="57150">
            <a:solidFill>
              <a:schemeClr val="accent6"/>
            </a:solidFill>
          </a:ln>
        </p:spPr>
        <p:txBody>
          <a:bodyPr wrap="square">
            <a:spAutoFit/>
          </a:bodyPr>
          <a:lstStyle/>
          <a:p>
            <a:r>
              <a:rPr lang="en-US" sz="2000" dirty="0" smtClean="0">
                <a:latin typeface="Times New Roman" pitchFamily="18" charset="0"/>
                <a:cs typeface="Times New Roman" pitchFamily="18" charset="0"/>
              </a:rPr>
              <a:t>Great apes</a:t>
            </a:r>
            <a:endParaRPr lang="en-US" sz="2000" dirty="0"/>
          </a:p>
        </p:txBody>
      </p:sp>
    </p:spTree>
    <p:extLst>
      <p:ext uri="{BB962C8B-B14F-4D97-AF65-F5344CB8AC3E}">
        <p14:creationId xmlns:p14="http://schemas.microsoft.com/office/powerpoint/2010/main" val="9891298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5905500" y="147638"/>
            <a:ext cx="3238500" cy="4524315"/>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Groundsel (</a:t>
            </a:r>
            <a:r>
              <a:rPr lang="en-US" sz="3600" i="1" dirty="0" err="1" smtClean="0">
                <a:latin typeface="Times New Roman" pitchFamily="18" charset="0"/>
                <a:cs typeface="Times New Roman" pitchFamily="18" charset="0"/>
              </a:rPr>
              <a:t>Senecio</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integerrimus</a:t>
            </a:r>
            <a:r>
              <a:rPr lang="en-US" sz="3600" dirty="0" smtClean="0">
                <a:latin typeface="Times New Roman" pitchFamily="18" charset="0"/>
                <a:cs typeface="Times New Roman" pitchFamily="18" charset="0"/>
              </a:rPr>
              <a:t>), found in the Colorado Rockies.  </a:t>
            </a:r>
          </a:p>
          <a:p>
            <a:r>
              <a:rPr lang="en-US" sz="3600" dirty="0" smtClean="0">
                <a:latin typeface="Times New Roman" pitchFamily="18" charset="0"/>
                <a:cs typeface="Times New Roman" pitchFamily="18" charset="0"/>
              </a:rPr>
              <a:t>Note the bee on the flower.</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9.3 </a:t>
            </a:r>
            <a:endParaRPr lang="en-US" dirty="0">
              <a:latin typeface="Times New Roman" pitchFamily="18" charset="0"/>
              <a:cs typeface="Times New Roman" pitchFamily="18" charset="0"/>
            </a:endParaRPr>
          </a:p>
        </p:txBody>
      </p:sp>
      <p:pic>
        <p:nvPicPr>
          <p:cNvPr id="4" name="Picture 3" descr="http://www.landscapeimagery.com/arthur10.jpg"/>
          <p:cNvPicPr/>
          <p:nvPr/>
        </p:nvPicPr>
        <p:blipFill>
          <a:blip r:embed="rId3">
            <a:extLst>
              <a:ext uri="{28A0092B-C50C-407E-A947-70E740481C1C}">
                <a14:useLocalDpi xmlns:a14="http://schemas.microsoft.com/office/drawing/2010/main" val="0"/>
              </a:ext>
            </a:extLst>
          </a:blip>
          <a:srcRect/>
          <a:stretch>
            <a:fillRect/>
          </a:stretch>
        </p:blipFill>
        <p:spPr bwMode="auto">
          <a:xfrm>
            <a:off x="253002" y="420914"/>
            <a:ext cx="5652498" cy="5715182"/>
          </a:xfrm>
          <a:prstGeom prst="rect">
            <a:avLst/>
          </a:prstGeom>
          <a:noFill/>
          <a:ln>
            <a:noFill/>
          </a:ln>
        </p:spPr>
      </p:pic>
      <p:cxnSp>
        <p:nvCxnSpPr>
          <p:cNvPr id="5" name="Straight Arrow Connector 4"/>
          <p:cNvCxnSpPr/>
          <p:nvPr/>
        </p:nvCxnSpPr>
        <p:spPr>
          <a:xfrm flipH="1" flipV="1">
            <a:off x="1335316" y="3091545"/>
            <a:ext cx="4570184" cy="798284"/>
          </a:xfrm>
          <a:prstGeom prst="straightConnector1">
            <a:avLst/>
          </a:prstGeom>
          <a:ln w="57150">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9_14.gif"/>
          <p:cNvPicPr/>
          <p:nvPr/>
        </p:nvPicPr>
        <p:blipFill>
          <a:blip r:embed="rId3">
            <a:extLst>
              <a:ext uri="{28A0092B-C50C-407E-A947-70E740481C1C}">
                <a14:useLocalDpi xmlns:a14="http://schemas.microsoft.com/office/drawing/2010/main" val="0"/>
              </a:ext>
            </a:extLst>
          </a:blip>
          <a:srcRect/>
          <a:stretch>
            <a:fillRect/>
          </a:stretch>
        </p:blipFill>
        <p:spPr bwMode="auto">
          <a:xfrm>
            <a:off x="1176139" y="983859"/>
            <a:ext cx="7227631" cy="5678323"/>
          </a:xfrm>
          <a:prstGeom prst="rect">
            <a:avLst/>
          </a:prstGeom>
          <a:noFill/>
          <a:ln>
            <a:noFill/>
          </a:ln>
        </p:spPr>
      </p:pic>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9.14 </a:t>
            </a:r>
            <a:endParaRPr lang="en-US" dirty="0">
              <a:latin typeface="Times New Roman" pitchFamily="18" charset="0"/>
              <a:cs typeface="Times New Roman" pitchFamily="18" charset="0"/>
            </a:endParaRPr>
          </a:p>
        </p:txBody>
      </p:sp>
      <p:sp>
        <p:nvSpPr>
          <p:cNvPr id="5" name="TextBox 3"/>
          <p:cNvSpPr txBox="1">
            <a:spLocks noChangeArrowheads="1"/>
          </p:cNvSpPr>
          <p:nvPr/>
        </p:nvSpPr>
        <p:spPr bwMode="auto">
          <a:xfrm>
            <a:off x="232229" y="78139"/>
            <a:ext cx="8534399" cy="1077218"/>
          </a:xfrm>
          <a:prstGeom prst="rect">
            <a:avLst/>
          </a:prstGeom>
          <a:noFill/>
          <a:ln w="9525">
            <a:noFill/>
            <a:miter lim="800000"/>
            <a:headEnd/>
            <a:tailEnd/>
          </a:ln>
        </p:spPr>
        <p:txBody>
          <a:bodyPr wrap="square">
            <a:spAutoFit/>
          </a:bodyPr>
          <a:lstStyle/>
          <a:p>
            <a:r>
              <a:rPr lang="en-US" sz="3200" dirty="0" smtClean="0">
                <a:latin typeface="Times New Roman" pitchFamily="18" charset="0"/>
                <a:cs typeface="Times New Roman" pitchFamily="18" charset="0"/>
              </a:rPr>
              <a:t>Estimates of brain volume ranges of a variety of hominid species and three living species</a:t>
            </a:r>
            <a:endParaRPr lang="en-US" sz="3200" dirty="0">
              <a:latin typeface="Times New Roman" pitchFamily="18" charset="0"/>
              <a:cs typeface="Times New Roman" pitchFamily="18" charset="0"/>
            </a:endParaRPr>
          </a:p>
        </p:txBody>
      </p:sp>
      <p:sp>
        <p:nvSpPr>
          <p:cNvPr id="7171" name="TextBox 3"/>
          <p:cNvSpPr txBox="1">
            <a:spLocks noChangeArrowheads="1"/>
          </p:cNvSpPr>
          <p:nvPr/>
        </p:nvSpPr>
        <p:spPr bwMode="auto">
          <a:xfrm>
            <a:off x="2466242" y="4427592"/>
            <a:ext cx="1984828" cy="646331"/>
          </a:xfrm>
          <a:prstGeom prst="rect">
            <a:avLst/>
          </a:prstGeom>
          <a:noFill/>
          <a:ln w="9525">
            <a:noFill/>
            <a:miter lim="800000"/>
            <a:headEnd/>
            <a:tailEnd/>
          </a:ln>
        </p:spPr>
        <p:txBody>
          <a:bodyPr wrap="square">
            <a:spAutoFit/>
          </a:bodyPr>
          <a:lstStyle/>
          <a:p>
            <a:r>
              <a:rPr lang="en-US" i="1" dirty="0" smtClean="0">
                <a:latin typeface="Times New Roman" pitchFamily="18" charset="0"/>
                <a:cs typeface="Times New Roman" pitchFamily="18" charset="0"/>
              </a:rPr>
              <a:t>Australopithecus </a:t>
            </a:r>
            <a:r>
              <a:rPr lang="en-US" i="1" dirty="0" err="1" smtClean="0">
                <a:latin typeface="Times New Roman" pitchFamily="18" charset="0"/>
                <a:cs typeface="Times New Roman" pitchFamily="18" charset="0"/>
              </a:rPr>
              <a:t>afarensis</a:t>
            </a:r>
            <a:endParaRPr lang="en-US" i="1" dirty="0" smtClean="0">
              <a:latin typeface="Times New Roman" pitchFamily="18" charset="0"/>
              <a:cs typeface="Times New Roman" pitchFamily="18" charset="0"/>
            </a:endParaRPr>
          </a:p>
        </p:txBody>
      </p:sp>
      <p:sp>
        <p:nvSpPr>
          <p:cNvPr id="7" name="TextBox 3"/>
          <p:cNvSpPr txBox="1">
            <a:spLocks noChangeArrowheads="1"/>
          </p:cNvSpPr>
          <p:nvPr/>
        </p:nvSpPr>
        <p:spPr bwMode="auto">
          <a:xfrm>
            <a:off x="2514600" y="3742199"/>
            <a:ext cx="1984828" cy="646331"/>
          </a:xfrm>
          <a:prstGeom prst="rect">
            <a:avLst/>
          </a:prstGeom>
          <a:noFill/>
          <a:ln w="9525">
            <a:noFill/>
            <a:miter lim="800000"/>
            <a:headEnd/>
            <a:tailEnd/>
          </a:ln>
        </p:spPr>
        <p:txBody>
          <a:bodyPr wrap="square">
            <a:spAutoFit/>
          </a:bodyPr>
          <a:lstStyle/>
          <a:p>
            <a:r>
              <a:rPr lang="en-US" i="1" dirty="0" smtClean="0">
                <a:latin typeface="Times New Roman" pitchFamily="18" charset="0"/>
                <a:cs typeface="Times New Roman" pitchFamily="18" charset="0"/>
              </a:rPr>
              <a:t>Australopithecus </a:t>
            </a:r>
            <a:r>
              <a:rPr lang="en-US" i="1" dirty="0" err="1" smtClean="0">
                <a:latin typeface="Times New Roman" pitchFamily="18" charset="0"/>
                <a:cs typeface="Times New Roman" pitchFamily="18" charset="0"/>
              </a:rPr>
              <a:t>africanus</a:t>
            </a:r>
            <a:endParaRPr lang="en-US" i="1" dirty="0">
              <a:latin typeface="Times New Roman" pitchFamily="18" charset="0"/>
              <a:cs typeface="Times New Roman" pitchFamily="18" charset="0"/>
            </a:endParaRPr>
          </a:p>
        </p:txBody>
      </p:sp>
      <p:sp>
        <p:nvSpPr>
          <p:cNvPr id="8" name="TextBox 3"/>
          <p:cNvSpPr txBox="1">
            <a:spLocks noChangeArrowheads="1"/>
          </p:cNvSpPr>
          <p:nvPr/>
        </p:nvSpPr>
        <p:spPr bwMode="auto">
          <a:xfrm>
            <a:off x="2466242" y="3335020"/>
            <a:ext cx="2503959" cy="369332"/>
          </a:xfrm>
          <a:prstGeom prst="rect">
            <a:avLst/>
          </a:prstGeom>
          <a:noFill/>
          <a:ln w="9525">
            <a:noFill/>
            <a:miter lim="800000"/>
            <a:headEnd/>
            <a:tailEnd/>
          </a:ln>
        </p:spPr>
        <p:txBody>
          <a:bodyPr wrap="square">
            <a:spAutoFit/>
          </a:bodyPr>
          <a:lstStyle/>
          <a:p>
            <a:r>
              <a:rPr lang="en-US" i="1" dirty="0" err="1" smtClean="0">
                <a:latin typeface="Times New Roman" pitchFamily="18" charset="0"/>
                <a:cs typeface="Times New Roman" pitchFamily="18" charset="0"/>
              </a:rPr>
              <a:t>Paranthropus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boisei</a:t>
            </a:r>
            <a:endParaRPr lang="en-US" i="1" dirty="0" smtClean="0">
              <a:latin typeface="Times New Roman" pitchFamily="18" charset="0"/>
              <a:cs typeface="Times New Roman" pitchFamily="18" charset="0"/>
            </a:endParaRPr>
          </a:p>
        </p:txBody>
      </p:sp>
      <p:sp>
        <p:nvSpPr>
          <p:cNvPr id="9" name="TextBox 3"/>
          <p:cNvSpPr txBox="1">
            <a:spLocks noChangeArrowheads="1"/>
          </p:cNvSpPr>
          <p:nvPr/>
        </p:nvSpPr>
        <p:spPr bwMode="auto">
          <a:xfrm>
            <a:off x="2466242" y="2917325"/>
            <a:ext cx="2686050" cy="369332"/>
          </a:xfrm>
          <a:prstGeom prst="rect">
            <a:avLst/>
          </a:prstGeom>
          <a:noFill/>
          <a:ln w="9525">
            <a:noFill/>
            <a:miter lim="800000"/>
            <a:headEnd/>
            <a:tailEnd/>
          </a:ln>
        </p:spPr>
        <p:txBody>
          <a:bodyPr wrap="square">
            <a:spAutoFit/>
          </a:bodyPr>
          <a:lstStyle/>
          <a:p>
            <a:r>
              <a:rPr lang="en-US" i="1" dirty="0" err="1" smtClean="0">
                <a:latin typeface="Times New Roman" pitchFamily="18" charset="0"/>
                <a:cs typeface="Times New Roman" pitchFamily="18" charset="0"/>
              </a:rPr>
              <a:t>Paranthropus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robustus</a:t>
            </a:r>
            <a:endParaRPr lang="en-US" i="1" dirty="0" smtClean="0">
              <a:latin typeface="Times New Roman" pitchFamily="18" charset="0"/>
              <a:cs typeface="Times New Roman" pitchFamily="18" charset="0"/>
            </a:endParaRPr>
          </a:p>
        </p:txBody>
      </p:sp>
      <p:sp>
        <p:nvSpPr>
          <p:cNvPr id="10" name="TextBox 3"/>
          <p:cNvSpPr txBox="1">
            <a:spLocks noChangeArrowheads="1"/>
          </p:cNvSpPr>
          <p:nvPr/>
        </p:nvSpPr>
        <p:spPr bwMode="auto">
          <a:xfrm>
            <a:off x="6657975" y="3776853"/>
            <a:ext cx="1657350" cy="369332"/>
          </a:xfrm>
          <a:prstGeom prst="rect">
            <a:avLst/>
          </a:prstGeom>
          <a:noFill/>
          <a:ln w="9525">
            <a:noFill/>
            <a:miter lim="800000"/>
            <a:headEnd/>
            <a:tailEnd/>
          </a:ln>
        </p:spPr>
        <p:txBody>
          <a:bodyPr wrap="square">
            <a:spAutoFit/>
          </a:bodyPr>
          <a:lstStyle/>
          <a:p>
            <a:r>
              <a:rPr lang="en-US" i="1" dirty="0" smtClean="0">
                <a:latin typeface="Times New Roman" pitchFamily="18" charset="0"/>
                <a:cs typeface="Times New Roman" pitchFamily="18" charset="0"/>
              </a:rPr>
              <a:t>Homo </a:t>
            </a:r>
            <a:r>
              <a:rPr lang="en-US" i="1" dirty="0" err="1" smtClean="0">
                <a:latin typeface="Times New Roman" pitchFamily="18" charset="0"/>
                <a:cs typeface="Times New Roman" pitchFamily="18" charset="0"/>
              </a:rPr>
              <a:t>habilis</a:t>
            </a:r>
            <a:endParaRPr lang="en-US" i="1" dirty="0" smtClean="0">
              <a:latin typeface="Times New Roman" pitchFamily="18" charset="0"/>
              <a:cs typeface="Times New Roman" pitchFamily="18" charset="0"/>
            </a:endParaRPr>
          </a:p>
        </p:txBody>
      </p:sp>
      <p:sp>
        <p:nvSpPr>
          <p:cNvPr id="11" name="TextBox 3"/>
          <p:cNvSpPr txBox="1">
            <a:spLocks noChangeArrowheads="1"/>
          </p:cNvSpPr>
          <p:nvPr/>
        </p:nvSpPr>
        <p:spPr bwMode="auto">
          <a:xfrm>
            <a:off x="8039448" y="4242410"/>
            <a:ext cx="1054380"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gorilla</a:t>
            </a:r>
            <a:endParaRPr lang="en-US" dirty="0">
              <a:latin typeface="Times New Roman" pitchFamily="18" charset="0"/>
              <a:cs typeface="Times New Roman" pitchFamily="18" charset="0"/>
            </a:endParaRPr>
          </a:p>
        </p:txBody>
      </p:sp>
      <p:sp>
        <p:nvSpPr>
          <p:cNvPr id="12" name="TextBox 3"/>
          <p:cNvSpPr txBox="1">
            <a:spLocks noChangeArrowheads="1"/>
          </p:cNvSpPr>
          <p:nvPr/>
        </p:nvSpPr>
        <p:spPr bwMode="auto">
          <a:xfrm>
            <a:off x="5088899" y="2601659"/>
            <a:ext cx="1793630" cy="369332"/>
          </a:xfrm>
          <a:prstGeom prst="rect">
            <a:avLst/>
          </a:prstGeom>
          <a:noFill/>
          <a:ln w="9525">
            <a:noFill/>
            <a:miter lim="800000"/>
            <a:headEnd/>
            <a:tailEnd/>
          </a:ln>
        </p:spPr>
        <p:txBody>
          <a:bodyPr wrap="square">
            <a:spAutoFit/>
          </a:bodyPr>
          <a:lstStyle/>
          <a:p>
            <a:r>
              <a:rPr lang="en-US" i="1" dirty="0" smtClean="0">
                <a:latin typeface="Times New Roman" pitchFamily="18" charset="0"/>
                <a:cs typeface="Times New Roman" pitchFamily="18" charset="0"/>
              </a:rPr>
              <a:t>Homo </a:t>
            </a:r>
            <a:r>
              <a:rPr lang="en-US" i="1" dirty="0" err="1" smtClean="0">
                <a:latin typeface="Times New Roman" pitchFamily="18" charset="0"/>
                <a:cs typeface="Times New Roman" pitchFamily="18" charset="0"/>
              </a:rPr>
              <a:t>ergaster</a:t>
            </a:r>
            <a:endParaRPr lang="en-US" i="1" dirty="0" smtClean="0">
              <a:latin typeface="Times New Roman" pitchFamily="18" charset="0"/>
              <a:cs typeface="Times New Roman" pitchFamily="18" charset="0"/>
            </a:endParaRPr>
          </a:p>
        </p:txBody>
      </p:sp>
      <p:sp>
        <p:nvSpPr>
          <p:cNvPr id="13" name="TextBox 3"/>
          <p:cNvSpPr txBox="1">
            <a:spLocks noChangeArrowheads="1"/>
          </p:cNvSpPr>
          <p:nvPr/>
        </p:nvSpPr>
        <p:spPr bwMode="auto">
          <a:xfrm>
            <a:off x="7247789" y="2446415"/>
            <a:ext cx="1657351" cy="369332"/>
          </a:xfrm>
          <a:prstGeom prst="rect">
            <a:avLst/>
          </a:prstGeom>
          <a:noFill/>
          <a:ln w="9525">
            <a:noFill/>
            <a:miter lim="800000"/>
            <a:headEnd/>
            <a:tailEnd/>
          </a:ln>
        </p:spPr>
        <p:txBody>
          <a:bodyPr wrap="square">
            <a:spAutoFit/>
          </a:bodyPr>
          <a:lstStyle/>
          <a:p>
            <a:r>
              <a:rPr lang="en-US" i="1" dirty="0" smtClean="0">
                <a:latin typeface="Times New Roman" pitchFamily="18" charset="0"/>
                <a:cs typeface="Times New Roman" pitchFamily="18" charset="0"/>
              </a:rPr>
              <a:t>Homo erectus</a:t>
            </a:r>
          </a:p>
        </p:txBody>
      </p:sp>
      <p:sp>
        <p:nvSpPr>
          <p:cNvPr id="14" name="TextBox 3"/>
          <p:cNvSpPr txBox="1">
            <a:spLocks noChangeArrowheads="1"/>
          </p:cNvSpPr>
          <p:nvPr/>
        </p:nvSpPr>
        <p:spPr bwMode="auto">
          <a:xfrm>
            <a:off x="6774265" y="5334644"/>
            <a:ext cx="1479133" cy="369332"/>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chimpanzee</a:t>
            </a:r>
          </a:p>
        </p:txBody>
      </p:sp>
      <p:sp>
        <p:nvSpPr>
          <p:cNvPr id="15" name="TextBox 3"/>
          <p:cNvSpPr txBox="1">
            <a:spLocks noChangeArrowheads="1"/>
          </p:cNvSpPr>
          <p:nvPr/>
        </p:nvSpPr>
        <p:spPr bwMode="auto">
          <a:xfrm>
            <a:off x="7370884" y="1359764"/>
            <a:ext cx="1740529" cy="369332"/>
          </a:xfrm>
          <a:prstGeom prst="rect">
            <a:avLst/>
          </a:prstGeom>
          <a:noFill/>
          <a:ln w="9525">
            <a:noFill/>
            <a:miter lim="800000"/>
            <a:headEnd/>
            <a:tailEnd/>
          </a:ln>
        </p:spPr>
        <p:txBody>
          <a:bodyPr wrap="square">
            <a:spAutoFit/>
          </a:bodyPr>
          <a:lstStyle/>
          <a:p>
            <a:r>
              <a:rPr lang="en-US" i="1" dirty="0" smtClean="0">
                <a:latin typeface="Times New Roman" pitchFamily="18" charset="0"/>
                <a:cs typeface="Times New Roman" pitchFamily="18" charset="0"/>
              </a:rPr>
              <a:t>Homo sapiens</a:t>
            </a:r>
          </a:p>
        </p:txBody>
      </p:sp>
      <p:cxnSp>
        <p:nvCxnSpPr>
          <p:cNvPr id="16" name="Straight Arrow Connector 15"/>
          <p:cNvCxnSpPr/>
          <p:nvPr/>
        </p:nvCxnSpPr>
        <p:spPr>
          <a:xfrm>
            <a:off x="4097215" y="4750758"/>
            <a:ext cx="872986" cy="15535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915500" y="4111833"/>
            <a:ext cx="2256700" cy="794275"/>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499428" y="3553389"/>
            <a:ext cx="1936541" cy="1197368"/>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686998" y="3195824"/>
            <a:ext cx="2195531" cy="1415918"/>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73029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55" y="757042"/>
            <a:ext cx="9003323" cy="5262979"/>
          </a:xfrm>
          <a:prstGeom prst="rect">
            <a:avLst/>
          </a:prstGeom>
        </p:spPr>
        <p:txBody>
          <a:bodyPr wrap="square">
            <a:spAutoFit/>
          </a:bodyPr>
          <a:lstStyle/>
          <a:p>
            <a:pPr marL="342900" indent="-342900">
              <a:buFont typeface="Arial" pitchFamily="34" charset="0"/>
              <a:buChar char="•"/>
            </a:pPr>
            <a:r>
              <a:rPr lang="en-US" sz="2400" dirty="0" smtClean="0">
                <a:latin typeface="Times New Roman" pitchFamily="18" charset="0"/>
                <a:cs typeface="Times New Roman" pitchFamily="18" charset="0"/>
              </a:rPr>
              <a:t>&gt;700 mammal </a:t>
            </a:r>
            <a:r>
              <a:rPr lang="en-US" sz="2400" dirty="0">
                <a:latin typeface="Times New Roman" pitchFamily="18" charset="0"/>
                <a:cs typeface="Times New Roman" pitchFamily="18" charset="0"/>
              </a:rPr>
              <a:t>fossils </a:t>
            </a:r>
            <a:r>
              <a:rPr lang="en-US" sz="2400" dirty="0" smtClean="0">
                <a:latin typeface="Times New Roman" pitchFamily="18" charset="0"/>
                <a:cs typeface="Times New Roman" pitchFamily="18" charset="0"/>
              </a:rPr>
              <a:t>from where </a:t>
            </a:r>
            <a:r>
              <a:rPr lang="en-US" sz="2400" i="1" dirty="0" smtClean="0">
                <a:latin typeface="Times New Roman" pitchFamily="18" charset="0"/>
                <a:cs typeface="Times New Roman" pitchFamily="18" charset="0"/>
              </a:rPr>
              <a:t>S</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tchadensis</a:t>
            </a:r>
            <a:r>
              <a:rPr lang="en-US" sz="2400" dirty="0">
                <a:latin typeface="Times New Roman" pitchFamily="18" charset="0"/>
                <a:cs typeface="Times New Roman" pitchFamily="18" charset="0"/>
              </a:rPr>
              <a:t> skull was </a:t>
            </a:r>
            <a:r>
              <a:rPr lang="en-US" sz="2400" dirty="0" smtClean="0">
                <a:latin typeface="Times New Roman" pitchFamily="18" charset="0"/>
                <a:cs typeface="Times New Roman" pitchFamily="18" charset="0"/>
              </a:rPr>
              <a:t>found</a:t>
            </a:r>
          </a:p>
          <a:p>
            <a:pPr marL="342900" indent="-342900">
              <a:buFont typeface="Arial" pitchFamily="34" charset="0"/>
              <a:buChar char="•"/>
            </a:pPr>
            <a:r>
              <a:rPr lang="en-US" sz="2400" dirty="0" smtClean="0">
                <a:latin typeface="Times New Roman" pitchFamily="18" charset="0"/>
                <a:cs typeface="Times New Roman" pitchFamily="18" charset="0"/>
              </a:rPr>
              <a:t>Rock </a:t>
            </a:r>
            <a:r>
              <a:rPr lang="en-US" sz="2400" dirty="0">
                <a:latin typeface="Times New Roman" pitchFamily="18" charset="0"/>
                <a:cs typeface="Times New Roman" pitchFamily="18" charset="0"/>
              </a:rPr>
              <a:t>layers </a:t>
            </a:r>
            <a:r>
              <a:rPr lang="en-US" sz="2400" dirty="0" smtClean="0">
                <a:latin typeface="Times New Roman" pitchFamily="18" charset="0"/>
                <a:cs typeface="Times New Roman" pitchFamily="18" charset="0"/>
              </a:rPr>
              <a:t>formed </a:t>
            </a:r>
            <a:r>
              <a:rPr lang="en-US" sz="2400" dirty="0">
                <a:latin typeface="Times New Roman" pitchFamily="18" charset="0"/>
                <a:cs typeface="Times New Roman" pitchFamily="18" charset="0"/>
              </a:rPr>
              <a:t>from sediments deposited at </a:t>
            </a:r>
            <a:r>
              <a:rPr lang="en-US" sz="2400" dirty="0" smtClean="0">
                <a:latin typeface="Times New Roman" pitchFamily="18" charset="0"/>
                <a:cs typeface="Times New Roman" pitchFamily="18" charset="0"/>
              </a:rPr>
              <a:t>lake bottom, and from winds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floods during </a:t>
            </a:r>
            <a:r>
              <a:rPr lang="en-US" sz="2400" dirty="0">
                <a:latin typeface="Times New Roman" pitchFamily="18" charset="0"/>
                <a:cs typeface="Times New Roman" pitchFamily="18" charset="0"/>
              </a:rPr>
              <a:t>times when </a:t>
            </a:r>
            <a:r>
              <a:rPr lang="en-US" sz="2400" dirty="0" smtClean="0">
                <a:latin typeface="Times New Roman" pitchFamily="18" charset="0"/>
                <a:cs typeface="Times New Roman" pitchFamily="18" charset="0"/>
              </a:rPr>
              <a:t>area </a:t>
            </a:r>
            <a:r>
              <a:rPr lang="en-US" sz="2400" dirty="0">
                <a:latin typeface="Times New Roman" pitchFamily="18" charset="0"/>
                <a:cs typeface="Times New Roman" pitchFamily="18" charset="0"/>
              </a:rPr>
              <a:t>was not under water.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Researchers </a:t>
            </a:r>
            <a:r>
              <a:rPr lang="en-US" sz="2400" dirty="0">
                <a:latin typeface="Times New Roman" pitchFamily="18" charset="0"/>
                <a:cs typeface="Times New Roman" pitchFamily="18" charset="0"/>
              </a:rPr>
              <a:t>used </a:t>
            </a:r>
            <a:r>
              <a:rPr lang="en-US" sz="2400" b="1" dirty="0" smtClean="0">
                <a:latin typeface="Times New Roman" pitchFamily="18" charset="0"/>
                <a:cs typeface="Times New Roman" pitchFamily="18" charset="0"/>
              </a:rPr>
              <a:t>relative dating</a:t>
            </a:r>
            <a:endParaRPr lang="en-US" sz="2400" dirty="0">
              <a:latin typeface="Times New Roman" pitchFamily="18" charset="0"/>
              <a:cs typeface="Times New Roman" pitchFamily="18" charset="0"/>
            </a:endParaRPr>
          </a:p>
          <a:p>
            <a:pPr marL="800100" lvl="1" indent="-342900">
              <a:buFont typeface="Arial" pitchFamily="34" charset="0"/>
              <a:buChar char="•"/>
            </a:pPr>
            <a:r>
              <a:rPr lang="en-US" sz="2400" dirty="0" smtClean="0">
                <a:latin typeface="Times New Roman" pitchFamily="18" charset="0"/>
                <a:cs typeface="Times New Roman" pitchFamily="18" charset="0"/>
              </a:rPr>
              <a:t>Mammal </a:t>
            </a:r>
            <a:r>
              <a:rPr lang="en-US" sz="2400" dirty="0">
                <a:latin typeface="Times New Roman" pitchFamily="18" charset="0"/>
                <a:cs typeface="Times New Roman" pitchFamily="18" charset="0"/>
              </a:rPr>
              <a:t>fossils </a:t>
            </a:r>
            <a:r>
              <a:rPr lang="en-US" sz="2400" dirty="0" smtClean="0">
                <a:latin typeface="Times New Roman" pitchFamily="18" charset="0"/>
                <a:cs typeface="Times New Roman" pitchFamily="18" charset="0"/>
              </a:rPr>
              <a:t>found in </a:t>
            </a:r>
            <a:r>
              <a:rPr lang="en-US" sz="2400" dirty="0">
                <a:latin typeface="Times New Roman" pitchFamily="18" charset="0"/>
                <a:cs typeface="Times New Roman" pitchFamily="18" charset="0"/>
              </a:rPr>
              <a:t>one particular </a:t>
            </a:r>
            <a:r>
              <a:rPr lang="en-US" sz="2400" dirty="0" smtClean="0">
                <a:latin typeface="Times New Roman" pitchFamily="18" charset="0"/>
                <a:cs typeface="Times New Roman" pitchFamily="18" charset="0"/>
              </a:rPr>
              <a:t>layer</a:t>
            </a:r>
          </a:p>
          <a:p>
            <a:pPr marL="800100" lvl="1" indent="-342900">
              <a:buFont typeface="Arial" pitchFamily="34" charset="0"/>
              <a:buChar char="•"/>
            </a:pPr>
            <a:r>
              <a:rPr lang="en-US" sz="2400" dirty="0" smtClean="0">
                <a:latin typeface="Times New Roman" pitchFamily="18" charset="0"/>
                <a:cs typeface="Times New Roman" pitchFamily="18" charset="0"/>
              </a:rPr>
              <a:t>Wave </a:t>
            </a:r>
            <a:r>
              <a:rPr lang="en-US" sz="2400" dirty="0">
                <a:latin typeface="Times New Roman" pitchFamily="18" charset="0"/>
                <a:cs typeface="Times New Roman" pitchFamily="18" charset="0"/>
              </a:rPr>
              <a:t>ripples in </a:t>
            </a:r>
            <a:r>
              <a:rPr lang="en-US" sz="2400" dirty="0" smtClean="0">
                <a:latin typeface="Times New Roman" pitchFamily="18" charset="0"/>
                <a:cs typeface="Times New Roman" pitchFamily="18" charset="0"/>
              </a:rPr>
              <a:t>layers</a:t>
            </a:r>
            <a:r>
              <a:rPr lang="en-US" sz="2400" dirty="0">
                <a:latin typeface="Times New Roman" pitchFamily="18" charset="0"/>
                <a:cs typeface="Times New Roman" pitchFamily="18" charset="0"/>
              </a:rPr>
              <a:t>, formed from water </a:t>
            </a:r>
            <a:r>
              <a:rPr lang="en-US" sz="2400" dirty="0" smtClean="0">
                <a:latin typeface="Times New Roman" pitchFamily="18" charset="0"/>
                <a:cs typeface="Times New Roman" pitchFamily="18" charset="0"/>
              </a:rPr>
              <a:t>flow, running </a:t>
            </a:r>
            <a:r>
              <a:rPr lang="en-US" sz="2400" dirty="0">
                <a:latin typeface="Times New Roman" pitchFamily="18" charset="0"/>
                <a:cs typeface="Times New Roman" pitchFamily="18" charset="0"/>
              </a:rPr>
              <a:t>in many different directions.  </a:t>
            </a:r>
            <a:r>
              <a:rPr lang="en-US" sz="2400" dirty="0" smtClean="0">
                <a:latin typeface="Times New Roman" pitchFamily="18" charset="0"/>
                <a:cs typeface="Times New Roman" pitchFamily="18" charset="0"/>
              </a:rPr>
              <a:t>Indicates episodic </a:t>
            </a:r>
            <a:r>
              <a:rPr lang="en-US" sz="2400" dirty="0">
                <a:latin typeface="Times New Roman" pitchFamily="18" charset="0"/>
                <a:cs typeface="Times New Roman" pitchFamily="18" charset="0"/>
              </a:rPr>
              <a:t>flooding and </a:t>
            </a:r>
            <a:r>
              <a:rPr lang="en-US" sz="2400" dirty="0" smtClean="0">
                <a:latin typeface="Times New Roman" pitchFamily="18" charset="0"/>
                <a:cs typeface="Times New Roman" pitchFamily="18" charset="0"/>
              </a:rPr>
              <a:t>draining</a:t>
            </a:r>
          </a:p>
          <a:p>
            <a:pPr marL="800100" lvl="1" indent="-342900">
              <a:buFont typeface="Arial" pitchFamily="34" charset="0"/>
              <a:buChar char="•"/>
            </a:pPr>
            <a:r>
              <a:rPr lang="en-US" sz="2400" dirty="0" smtClean="0">
                <a:latin typeface="Times New Roman" pitchFamily="18" charset="0"/>
                <a:cs typeface="Times New Roman" pitchFamily="18" charset="0"/>
              </a:rPr>
              <a:t>Shallow</a:t>
            </a:r>
            <a:r>
              <a:rPr lang="en-US" sz="2400" dirty="0">
                <a:latin typeface="Times New Roman" pitchFamily="18" charset="0"/>
                <a:cs typeface="Times New Roman" pitchFamily="18" charset="0"/>
              </a:rPr>
              <a:t>, semi-aquatic area </a:t>
            </a:r>
            <a:r>
              <a:rPr lang="en-US" sz="2400" dirty="0" smtClean="0">
                <a:latin typeface="Times New Roman" pitchFamily="18" charset="0"/>
                <a:cs typeface="Times New Roman" pitchFamily="18" charset="0"/>
              </a:rPr>
              <a:t>provides different habitats</a:t>
            </a: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Fish fossils known to be </a:t>
            </a:r>
            <a:r>
              <a:rPr lang="en-US" sz="2400" dirty="0">
                <a:latin typeface="Times New Roman" pitchFamily="18" charset="0"/>
                <a:cs typeface="Times New Roman" pitchFamily="18" charset="0"/>
              </a:rPr>
              <a:t>present in </a:t>
            </a:r>
            <a:r>
              <a:rPr lang="en-US" sz="2400" dirty="0" smtClean="0">
                <a:latin typeface="Times New Roman" pitchFamily="18" charset="0"/>
                <a:cs typeface="Times New Roman" pitchFamily="18" charset="0"/>
              </a:rPr>
              <a:t>Africa </a:t>
            </a:r>
            <a:r>
              <a:rPr lang="en-US" sz="2400" dirty="0">
                <a:latin typeface="Times New Roman" pitchFamily="18" charset="0"/>
                <a:cs typeface="Times New Roman" pitchFamily="18" charset="0"/>
              </a:rPr>
              <a:t>since about 8 </a:t>
            </a:r>
            <a:r>
              <a:rPr lang="en-US" sz="2400" dirty="0" smtClean="0">
                <a:latin typeface="Times New Roman" pitchFamily="18" charset="0"/>
                <a:cs typeface="Times New Roman" pitchFamily="18" charset="0"/>
              </a:rPr>
              <a:t>MYA</a:t>
            </a:r>
          </a:p>
          <a:p>
            <a:pPr marL="342900" indent="-342900">
              <a:buFont typeface="Arial" pitchFamily="34" charset="0"/>
              <a:buChar char="•"/>
            </a:pPr>
            <a:r>
              <a:rPr lang="en-US" sz="2400" dirty="0" smtClean="0">
                <a:latin typeface="Times New Roman" pitchFamily="18" charset="0"/>
                <a:cs typeface="Times New Roman" pitchFamily="18" charset="0"/>
              </a:rPr>
              <a:t>Terrestrial </a:t>
            </a:r>
            <a:r>
              <a:rPr lang="en-US" sz="2400" dirty="0">
                <a:latin typeface="Times New Roman" pitchFamily="18" charset="0"/>
                <a:cs typeface="Times New Roman" pitchFamily="18" charset="0"/>
              </a:rPr>
              <a:t>mammals </a:t>
            </a:r>
            <a:r>
              <a:rPr lang="en-US" sz="2400" dirty="0" smtClean="0">
                <a:latin typeface="Times New Roman" pitchFamily="18" charset="0"/>
                <a:cs typeface="Times New Roman" pitchFamily="18" charset="0"/>
              </a:rPr>
              <a:t>were diverse</a:t>
            </a:r>
          </a:p>
          <a:p>
            <a:pPr marL="342900" indent="-342900">
              <a:buFont typeface="Arial" pitchFamily="34" charset="0"/>
              <a:buChar char="•"/>
            </a:pPr>
            <a:r>
              <a:rPr lang="en-US" sz="2400" dirty="0" smtClean="0">
                <a:latin typeface="Times New Roman" pitchFamily="18" charset="0"/>
                <a:cs typeface="Times New Roman" pitchFamily="18" charset="0"/>
              </a:rPr>
              <a:t>Based </a:t>
            </a:r>
            <a:r>
              <a:rPr lang="en-US" sz="2400" dirty="0">
                <a:latin typeface="Times New Roman" pitchFamily="18" charset="0"/>
                <a:cs typeface="Times New Roman" pitchFamily="18" charset="0"/>
              </a:rPr>
              <a:t>on a comparison of </a:t>
            </a:r>
            <a:r>
              <a:rPr lang="en-US" sz="2400" dirty="0" smtClean="0">
                <a:latin typeface="Times New Roman" pitchFamily="18" charset="0"/>
                <a:cs typeface="Times New Roman" pitchFamily="18" charset="0"/>
              </a:rPr>
              <a:t>sites </a:t>
            </a:r>
            <a:r>
              <a:rPr lang="en-US" sz="2400" dirty="0">
                <a:latin typeface="Times New Roman" pitchFamily="18" charset="0"/>
                <a:cs typeface="Times New Roman" pitchFamily="18" charset="0"/>
              </a:rPr>
              <a:t>of known age </a:t>
            </a:r>
            <a:r>
              <a:rPr lang="en-US" sz="2400" dirty="0" smtClean="0">
                <a:latin typeface="Times New Roman" pitchFamily="18" charset="0"/>
                <a:cs typeface="Times New Roman" pitchFamily="18" charset="0"/>
              </a:rPr>
              <a:t>w/ or w/out the </a:t>
            </a:r>
            <a:r>
              <a:rPr lang="en-US" sz="2400" dirty="0">
                <a:latin typeface="Times New Roman" pitchFamily="18" charset="0"/>
                <a:cs typeface="Times New Roman" pitchFamily="18" charset="0"/>
              </a:rPr>
              <a:t>species, </a:t>
            </a:r>
            <a:r>
              <a:rPr lang="en-US" sz="2400" dirty="0" smtClean="0">
                <a:latin typeface="Times New Roman" pitchFamily="18" charset="0"/>
                <a:cs typeface="Times New Roman" pitchFamily="18" charset="0"/>
              </a:rPr>
              <a:t>the site determined to be 6 to 7 </a:t>
            </a:r>
            <a:r>
              <a:rPr lang="en-US" sz="2400" dirty="0">
                <a:latin typeface="Times New Roman" pitchFamily="18" charset="0"/>
                <a:cs typeface="Times New Roman" pitchFamily="18" charset="0"/>
              </a:rPr>
              <a:t>million years old.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i="1" dirty="0" smtClean="0">
                <a:latin typeface="Times New Roman" pitchFamily="18" charset="0"/>
                <a:cs typeface="Times New Roman" pitchFamily="18" charset="0"/>
              </a:rPr>
              <a:t>S</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tchadensis</a:t>
            </a:r>
            <a:r>
              <a:rPr lang="en-US" sz="2400" dirty="0">
                <a:latin typeface="Times New Roman" pitchFamily="18" charset="0"/>
                <a:cs typeface="Times New Roman" pitchFamily="18" charset="0"/>
              </a:rPr>
              <a:t> lived in an area </a:t>
            </a:r>
            <a:r>
              <a:rPr lang="en-US" sz="2400" dirty="0" smtClean="0">
                <a:latin typeface="Times New Roman" pitchFamily="18" charset="0"/>
                <a:cs typeface="Times New Roman" pitchFamily="18" charset="0"/>
              </a:rPr>
              <a:t>w/ </a:t>
            </a:r>
            <a:r>
              <a:rPr lang="en-US" sz="2400" dirty="0">
                <a:latin typeface="Times New Roman" pitchFamily="18" charset="0"/>
                <a:cs typeface="Times New Roman" pitchFamily="18" charset="0"/>
              </a:rPr>
              <a:t>aquatic </a:t>
            </a:r>
            <a:r>
              <a:rPr lang="en-US" sz="2400" dirty="0" smtClean="0">
                <a:latin typeface="Times New Roman" pitchFamily="18" charset="0"/>
                <a:cs typeface="Times New Roman" pitchFamily="18" charset="0"/>
              </a:rPr>
              <a:t>habitats, bounded </a:t>
            </a:r>
            <a:r>
              <a:rPr lang="en-US" sz="2400" dirty="0">
                <a:latin typeface="Times New Roman" pitchFamily="18" charset="0"/>
                <a:cs typeface="Times New Roman" pitchFamily="18" charset="0"/>
              </a:rPr>
              <a:t>by forest close to shore with open grassland </a:t>
            </a:r>
            <a:r>
              <a:rPr lang="en-US" sz="2400" dirty="0" smtClean="0">
                <a:latin typeface="Times New Roman" pitchFamily="18" charset="0"/>
                <a:cs typeface="Times New Roman" pitchFamily="18" charset="0"/>
              </a:rPr>
              <a:t>dominant away </a:t>
            </a:r>
            <a:r>
              <a:rPr lang="en-US" sz="2400" dirty="0">
                <a:latin typeface="Times New Roman" pitchFamily="18" charset="0"/>
                <a:cs typeface="Times New Roman" pitchFamily="18" charset="0"/>
              </a:rPr>
              <a:t>from the </a:t>
            </a:r>
            <a:r>
              <a:rPr lang="en-US" sz="2400" dirty="0" smtClean="0">
                <a:latin typeface="Times New Roman" pitchFamily="18" charset="0"/>
                <a:cs typeface="Times New Roman" pitchFamily="18" charset="0"/>
              </a:rPr>
              <a:t>shore  </a:t>
            </a:r>
            <a:endParaRPr lang="en-US" sz="2400" dirty="0">
              <a:latin typeface="Times New Roman" pitchFamily="18" charset="0"/>
              <a:cs typeface="Times New Roman" pitchFamily="18" charset="0"/>
            </a:endParaRPr>
          </a:p>
        </p:txBody>
      </p:sp>
      <p:sp>
        <p:nvSpPr>
          <p:cNvPr id="3" name="TextBox 3"/>
          <p:cNvSpPr txBox="1">
            <a:spLocks noChangeArrowheads="1"/>
          </p:cNvSpPr>
          <p:nvPr/>
        </p:nvSpPr>
        <p:spPr bwMode="auto">
          <a:xfrm>
            <a:off x="232229" y="60554"/>
            <a:ext cx="8534399" cy="584775"/>
          </a:xfrm>
          <a:prstGeom prst="rect">
            <a:avLst/>
          </a:prstGeom>
          <a:noFill/>
          <a:ln w="9525">
            <a:noFill/>
            <a:miter lim="800000"/>
            <a:headEnd/>
            <a:tailEnd/>
          </a:ln>
        </p:spPr>
        <p:txBody>
          <a:bodyPr wrap="square">
            <a:spAutoFit/>
          </a:bodyPr>
          <a:lstStyle/>
          <a:p>
            <a:r>
              <a:rPr lang="en-US" sz="3200" dirty="0" smtClean="0">
                <a:latin typeface="Times New Roman" pitchFamily="18" charset="0"/>
                <a:cs typeface="Times New Roman" pitchFamily="18" charset="0"/>
              </a:rPr>
              <a:t>Analysis of fossil species near </a:t>
            </a:r>
            <a:r>
              <a:rPr lang="en-US" sz="3200" i="1" dirty="0" smtClean="0">
                <a:latin typeface="Times New Roman" pitchFamily="18" charset="0"/>
                <a:cs typeface="Times New Roman" pitchFamily="18" charset="0"/>
              </a:rPr>
              <a:t>S. </a:t>
            </a:r>
            <a:r>
              <a:rPr lang="en-US" sz="3200" i="1" dirty="0" err="1" smtClean="0">
                <a:latin typeface="Times New Roman" pitchFamily="18" charset="0"/>
                <a:cs typeface="Times New Roman" pitchFamily="18" charset="0"/>
              </a:rPr>
              <a:t>tchadensis</a:t>
            </a:r>
            <a:r>
              <a:rPr lang="en-US" sz="3200" i="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fossil</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839281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348343" y="147638"/>
            <a:ext cx="8795657" cy="1077218"/>
          </a:xfrm>
          <a:prstGeom prst="rect">
            <a:avLst/>
          </a:prstGeom>
          <a:noFill/>
          <a:ln w="9525">
            <a:noFill/>
            <a:miter lim="800000"/>
            <a:headEnd/>
            <a:tailEnd/>
          </a:ln>
        </p:spPr>
        <p:txBody>
          <a:bodyPr wrap="square">
            <a:spAutoFit/>
          </a:bodyPr>
          <a:lstStyle/>
          <a:p>
            <a:r>
              <a:rPr lang="en-US" sz="3200" dirty="0" smtClean="0">
                <a:latin typeface="Times New Roman" pitchFamily="18" charset="0"/>
                <a:cs typeface="Times New Roman" pitchFamily="18" charset="0"/>
              </a:rPr>
              <a:t>Known fossil record of hominids, including humans and chimpanzees, grouped by brain and tooth size</a:t>
            </a:r>
            <a:endParaRPr lang="en-US" sz="32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9.15 </a:t>
            </a:r>
            <a:endParaRPr lang="en-US" dirty="0">
              <a:latin typeface="Times New Roman" pitchFamily="18" charset="0"/>
              <a:cs typeface="Times New Roman"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20874" y="1195828"/>
            <a:ext cx="7555139" cy="5097022"/>
          </a:xfrm>
          <a:prstGeom prst="rect">
            <a:avLst/>
          </a:prstGeom>
          <a:noFill/>
          <a:ln>
            <a:noFill/>
          </a:ln>
        </p:spPr>
      </p:pic>
      <p:sp>
        <p:nvSpPr>
          <p:cNvPr id="5" name="TextBox 3"/>
          <p:cNvSpPr txBox="1">
            <a:spLocks noChangeArrowheads="1"/>
          </p:cNvSpPr>
          <p:nvPr/>
        </p:nvSpPr>
        <p:spPr bwMode="auto">
          <a:xfrm>
            <a:off x="7285535" y="1954233"/>
            <a:ext cx="1858466" cy="1569660"/>
          </a:xfrm>
          <a:prstGeom prst="rect">
            <a:avLst/>
          </a:prstGeom>
          <a:noFill/>
          <a:ln w="9525">
            <a:noFill/>
            <a:miter lim="800000"/>
            <a:headEnd/>
            <a:tailEnd/>
          </a:ln>
        </p:spPr>
        <p:txBody>
          <a:bodyPr wrap="square">
            <a:spAutoFit/>
          </a:bodyPr>
          <a:lstStyle/>
          <a:p>
            <a:r>
              <a:rPr lang="en-US" sz="2400" dirty="0" smtClean="0">
                <a:latin typeface="Times New Roman" pitchFamily="18" charset="0"/>
                <a:cs typeface="Times New Roman" pitchFamily="18" charset="0"/>
              </a:rPr>
              <a:t>Dates of earliest and latest fossil evidence</a:t>
            </a:r>
            <a:endParaRPr lang="en-US" sz="2400" dirty="0">
              <a:latin typeface="Times New Roman" pitchFamily="18" charset="0"/>
              <a:cs typeface="Times New Roman" pitchFamily="18" charset="0"/>
            </a:endParaRPr>
          </a:p>
        </p:txBody>
      </p:sp>
      <p:cxnSp>
        <p:nvCxnSpPr>
          <p:cNvPr id="3" name="Straight Arrow Connector 2"/>
          <p:cNvCxnSpPr/>
          <p:nvPr/>
        </p:nvCxnSpPr>
        <p:spPr>
          <a:xfrm flipH="1">
            <a:off x="6787662" y="2584938"/>
            <a:ext cx="497873" cy="369277"/>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6787662" y="2233246"/>
            <a:ext cx="562349" cy="662357"/>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18214" y="2215661"/>
            <a:ext cx="6134278"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612349" y="2948366"/>
            <a:ext cx="6134278"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43547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5486113" y="112467"/>
            <a:ext cx="3323771" cy="1754326"/>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Evolutionary reconstruction of hominids</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9.16 </a:t>
            </a:r>
            <a:endParaRPr lang="en-US" dirty="0">
              <a:latin typeface="Times New Roman" pitchFamily="18" charset="0"/>
              <a:cs typeface="Times New Roman" pitchFamily="18" charset="0"/>
            </a:endParaRPr>
          </a:p>
        </p:txBody>
      </p:sp>
      <p:pic>
        <p:nvPicPr>
          <p:cNvPr id="4" name="Picture 3" descr="http://farm1.static.flickr.com/193/463256571_931cf92975.jpg?v=0"/>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83200" cy="6292850"/>
          </a:xfrm>
          <a:prstGeom prst="rect">
            <a:avLst/>
          </a:prstGeom>
          <a:noFill/>
          <a:ln>
            <a:noFill/>
          </a:ln>
        </p:spPr>
      </p:pic>
      <p:sp>
        <p:nvSpPr>
          <p:cNvPr id="5" name="TextBox 3"/>
          <p:cNvSpPr txBox="1">
            <a:spLocks noChangeArrowheads="1"/>
          </p:cNvSpPr>
          <p:nvPr/>
        </p:nvSpPr>
        <p:spPr bwMode="auto">
          <a:xfrm>
            <a:off x="5656104" y="2306047"/>
            <a:ext cx="3323771" cy="3539430"/>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Age ranges shown by red lines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Tan lines represent inferred relationships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Major groups within colored boxes</a:t>
            </a:r>
            <a:endParaRPr lang="en-US" sz="2800" dirty="0">
              <a:latin typeface="Times New Roman" pitchFamily="18" charset="0"/>
              <a:cs typeface="Times New Roman" pitchFamily="18" charset="0"/>
            </a:endParaRPr>
          </a:p>
        </p:txBody>
      </p:sp>
      <p:cxnSp>
        <p:nvCxnSpPr>
          <p:cNvPr id="3" name="Straight Arrow Connector 2"/>
          <p:cNvCxnSpPr/>
          <p:nvPr/>
        </p:nvCxnSpPr>
        <p:spPr>
          <a:xfrm flipH="1" flipV="1">
            <a:off x="4114800" y="1652954"/>
            <a:ext cx="1588194" cy="1354015"/>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3763108" y="3006969"/>
            <a:ext cx="1939886" cy="855804"/>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63769" y="5081954"/>
            <a:ext cx="1547447" cy="949569"/>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114800" y="17585"/>
            <a:ext cx="1168400" cy="597877"/>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52901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3672114" y="147638"/>
            <a:ext cx="5471886" cy="2308324"/>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Plot of the percentages of mammals found in hominid fossil localities between 3.6 and 2.5 million years ago</a:t>
            </a:r>
          </a:p>
        </p:txBody>
      </p:sp>
      <p:sp>
        <p:nvSpPr>
          <p:cNvPr id="7172" name="Rectangle 5"/>
          <p:cNvSpPr>
            <a:spLocks noChangeArrowheads="1"/>
          </p:cNvSpPr>
          <p:nvPr/>
        </p:nvSpPr>
        <p:spPr bwMode="auto">
          <a:xfrm>
            <a:off x="0" y="6292850"/>
            <a:ext cx="124906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9.17</a:t>
            </a:r>
            <a:endParaRPr lang="en-US" dirty="0">
              <a:latin typeface="Times New Roman" pitchFamily="18" charset="0"/>
              <a:cs typeface="Times New Roman" pitchFamily="18" charset="0"/>
            </a:endParaRPr>
          </a:p>
        </p:txBody>
      </p:sp>
      <p:pic>
        <p:nvPicPr>
          <p:cNvPr id="4" name="Picture 3" descr="Figure9_17.gif"/>
          <p:cNvPicPr/>
          <p:nvPr/>
        </p:nvPicPr>
        <p:blipFill rotWithShape="1">
          <a:blip r:embed="rId3">
            <a:extLst>
              <a:ext uri="{28A0092B-C50C-407E-A947-70E740481C1C}">
                <a14:useLocalDpi xmlns:a14="http://schemas.microsoft.com/office/drawing/2010/main" val="0"/>
              </a:ext>
            </a:extLst>
          </a:blip>
          <a:srcRect r="50000"/>
          <a:stretch/>
        </p:blipFill>
        <p:spPr bwMode="auto">
          <a:xfrm>
            <a:off x="-1" y="0"/>
            <a:ext cx="2276475" cy="6292850"/>
          </a:xfrm>
          <a:prstGeom prst="rect">
            <a:avLst/>
          </a:prstGeom>
          <a:noFill/>
          <a:ln>
            <a:noFill/>
          </a:ln>
        </p:spPr>
      </p:pic>
      <p:sp>
        <p:nvSpPr>
          <p:cNvPr id="2" name="Rectangle 1"/>
          <p:cNvSpPr/>
          <p:nvPr/>
        </p:nvSpPr>
        <p:spPr>
          <a:xfrm>
            <a:off x="3279322" y="2491253"/>
            <a:ext cx="2090964" cy="1569660"/>
          </a:xfrm>
          <a:prstGeom prst="rect">
            <a:avLst/>
          </a:prstGeom>
        </p:spPr>
        <p:txBody>
          <a:bodyPr wrap="square">
            <a:spAutoFit/>
          </a:bodyPr>
          <a:lstStyle/>
          <a:p>
            <a:r>
              <a:rPr lang="en-US" sz="2400" dirty="0">
                <a:latin typeface="Times New Roman" pitchFamily="18" charset="0"/>
                <a:ea typeface="ＭＳ Ｐゴシック" pitchFamily="-110" charset="-128"/>
                <a:cs typeface="Times New Roman" pitchFamily="18" charset="0"/>
              </a:rPr>
              <a:t>woodland or shrubby habitat with some grasslands</a:t>
            </a:r>
            <a:endParaRPr lang="en-US" sz="2400" dirty="0">
              <a:latin typeface="Times New Roman" pitchFamily="18" charset="0"/>
              <a:cs typeface="Times New Roman" pitchFamily="18" charset="0"/>
            </a:endParaRPr>
          </a:p>
        </p:txBody>
      </p:sp>
      <p:cxnSp>
        <p:nvCxnSpPr>
          <p:cNvPr id="6" name="Straight Arrow Connector 5"/>
          <p:cNvCxnSpPr/>
          <p:nvPr/>
        </p:nvCxnSpPr>
        <p:spPr>
          <a:xfrm flipH="1" flipV="1">
            <a:off x="2133600" y="2847312"/>
            <a:ext cx="1261623" cy="1"/>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2276474" y="972457"/>
            <a:ext cx="1118749" cy="2855083"/>
          </a:xfrm>
          <a:prstGeom prst="straightConnector1">
            <a:avLst/>
          </a:prstGeom>
          <a:ln w="38100">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2133600" y="2847313"/>
            <a:ext cx="1261624" cy="210205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pic>
        <p:nvPicPr>
          <p:cNvPr id="9" name="Picture 8" descr="http://farm1.static.flickr.com/193/463256571_931cf92975.jpg?v=0"/>
          <p:cNvPicPr/>
          <p:nvPr/>
        </p:nvPicPr>
        <p:blipFill rotWithShape="1">
          <a:blip r:embed="rId4">
            <a:extLst>
              <a:ext uri="{28A0092B-C50C-407E-A947-70E740481C1C}">
                <a14:useLocalDpi xmlns:a14="http://schemas.microsoft.com/office/drawing/2010/main" val="0"/>
              </a:ext>
            </a:extLst>
          </a:blip>
          <a:srcRect t="38139" b="44904"/>
          <a:stretch/>
        </p:blipFill>
        <p:spPr bwMode="auto">
          <a:xfrm>
            <a:off x="3086100" y="4781248"/>
            <a:ext cx="5283200" cy="1067102"/>
          </a:xfrm>
          <a:prstGeom prst="rect">
            <a:avLst/>
          </a:prstGeom>
          <a:noFill/>
          <a:ln>
            <a:noFill/>
          </a:ln>
        </p:spPr>
      </p:pic>
      <p:sp>
        <p:nvSpPr>
          <p:cNvPr id="11" name="Rectangle 10"/>
          <p:cNvSpPr/>
          <p:nvPr/>
        </p:nvSpPr>
        <p:spPr>
          <a:xfrm>
            <a:off x="6019800" y="3460748"/>
            <a:ext cx="2838450" cy="1200329"/>
          </a:xfrm>
          <a:prstGeom prst="rect">
            <a:avLst/>
          </a:prstGeom>
        </p:spPr>
        <p:txBody>
          <a:bodyPr wrap="square">
            <a:spAutoFit/>
          </a:bodyPr>
          <a:lstStyle/>
          <a:p>
            <a:r>
              <a:rPr lang="en-US" sz="2400" dirty="0" smtClean="0">
                <a:latin typeface="Times New Roman" pitchFamily="18" charset="0"/>
                <a:ea typeface="ＭＳ Ｐゴシック" pitchFamily="-110" charset="-128"/>
                <a:cs typeface="Times New Roman" pitchFamily="18" charset="0"/>
              </a:rPr>
              <a:t>time frame and hominids in existence during time frame</a:t>
            </a:r>
            <a:endParaRPr lang="en-US" sz="2400" dirty="0">
              <a:latin typeface="Times New Roman" pitchFamily="18" charset="0"/>
              <a:cs typeface="Times New Roman" pitchFamily="18" charset="0"/>
            </a:endParaRPr>
          </a:p>
        </p:txBody>
      </p:sp>
      <p:cxnSp>
        <p:nvCxnSpPr>
          <p:cNvPr id="12" name="Straight Arrow Connector 11"/>
          <p:cNvCxnSpPr/>
          <p:nvPr/>
        </p:nvCxnSpPr>
        <p:spPr>
          <a:xfrm flipH="1">
            <a:off x="5727700" y="4060913"/>
            <a:ext cx="292100" cy="720335"/>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1971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4552950" y="147638"/>
            <a:ext cx="4591050" cy="2862322"/>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Plot of the percentages of mammals found in hominid fossil localities between 2.5 and 1.8 MYA</a:t>
            </a:r>
          </a:p>
        </p:txBody>
      </p:sp>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9.17 </a:t>
            </a:r>
            <a:endParaRPr lang="en-US" dirty="0">
              <a:latin typeface="Times New Roman" pitchFamily="18" charset="0"/>
              <a:cs typeface="Times New Roman" pitchFamily="18" charset="0"/>
            </a:endParaRPr>
          </a:p>
        </p:txBody>
      </p:sp>
      <p:pic>
        <p:nvPicPr>
          <p:cNvPr id="4" name="Picture 3" descr="Figure9_17.gif"/>
          <p:cNvPicPr/>
          <p:nvPr/>
        </p:nvPicPr>
        <p:blipFill rotWithShape="1">
          <a:blip r:embed="rId3">
            <a:extLst>
              <a:ext uri="{28A0092B-C50C-407E-A947-70E740481C1C}">
                <a14:useLocalDpi xmlns:a14="http://schemas.microsoft.com/office/drawing/2010/main" val="0"/>
              </a:ext>
            </a:extLst>
          </a:blip>
          <a:srcRect l="49051" r="28910"/>
          <a:stretch/>
        </p:blipFill>
        <p:spPr bwMode="auto">
          <a:xfrm>
            <a:off x="2233246" y="0"/>
            <a:ext cx="1003440" cy="6292850"/>
          </a:xfrm>
          <a:prstGeom prst="rect">
            <a:avLst/>
          </a:prstGeom>
          <a:noFill/>
          <a:ln>
            <a:noFill/>
          </a:ln>
        </p:spPr>
      </p:pic>
      <p:pic>
        <p:nvPicPr>
          <p:cNvPr id="6" name="Picture 5" descr="Figure9_17.gif"/>
          <p:cNvPicPr/>
          <p:nvPr/>
        </p:nvPicPr>
        <p:blipFill rotWithShape="1">
          <a:blip r:embed="rId3">
            <a:extLst>
              <a:ext uri="{28A0092B-C50C-407E-A947-70E740481C1C}">
                <a14:useLocalDpi xmlns:a14="http://schemas.microsoft.com/office/drawing/2010/main" val="0"/>
              </a:ext>
            </a:extLst>
          </a:blip>
          <a:srcRect r="87210"/>
          <a:stretch/>
        </p:blipFill>
        <p:spPr bwMode="auto">
          <a:xfrm>
            <a:off x="1633351" y="17585"/>
            <a:ext cx="582318" cy="6292850"/>
          </a:xfrm>
          <a:prstGeom prst="rect">
            <a:avLst/>
          </a:prstGeom>
          <a:noFill/>
          <a:ln>
            <a:noFill/>
          </a:ln>
        </p:spPr>
      </p:pic>
      <p:pic>
        <p:nvPicPr>
          <p:cNvPr id="7" name="Picture 6" descr="http://farm1.static.flickr.com/193/463256571_931cf92975.jpg?v=0"/>
          <p:cNvPicPr/>
          <p:nvPr/>
        </p:nvPicPr>
        <p:blipFill rotWithShape="1">
          <a:blip r:embed="rId4">
            <a:extLst>
              <a:ext uri="{28A0092B-C50C-407E-A947-70E740481C1C}">
                <a14:useLocalDpi xmlns:a14="http://schemas.microsoft.com/office/drawing/2010/main" val="0"/>
              </a:ext>
            </a:extLst>
          </a:blip>
          <a:srcRect t="21192" b="49720"/>
          <a:stretch/>
        </p:blipFill>
        <p:spPr bwMode="auto">
          <a:xfrm>
            <a:off x="3619500" y="4171950"/>
            <a:ext cx="5283200" cy="1830510"/>
          </a:xfrm>
          <a:prstGeom prst="rect">
            <a:avLst/>
          </a:prstGeom>
          <a:noFill/>
          <a:ln>
            <a:noFill/>
          </a:ln>
        </p:spPr>
      </p:pic>
      <p:sp>
        <p:nvSpPr>
          <p:cNvPr id="8" name="Rectangle 7"/>
          <p:cNvSpPr/>
          <p:nvPr/>
        </p:nvSpPr>
        <p:spPr>
          <a:xfrm>
            <a:off x="6064250" y="2860583"/>
            <a:ext cx="2838450" cy="1200329"/>
          </a:xfrm>
          <a:prstGeom prst="rect">
            <a:avLst/>
          </a:prstGeom>
        </p:spPr>
        <p:txBody>
          <a:bodyPr wrap="square">
            <a:spAutoFit/>
          </a:bodyPr>
          <a:lstStyle/>
          <a:p>
            <a:r>
              <a:rPr lang="en-US" sz="2400" dirty="0" smtClean="0">
                <a:latin typeface="Times New Roman" pitchFamily="18" charset="0"/>
                <a:ea typeface="ＭＳ Ｐゴシック" pitchFamily="-110" charset="-128"/>
                <a:cs typeface="Times New Roman" pitchFamily="18" charset="0"/>
              </a:rPr>
              <a:t>time frame and hominids in existence during time frame</a:t>
            </a:r>
            <a:endParaRPr lang="en-US" sz="2400" dirty="0">
              <a:latin typeface="Times New Roman" pitchFamily="18" charset="0"/>
              <a:cs typeface="Times New Roman" pitchFamily="18" charset="0"/>
            </a:endParaRPr>
          </a:p>
        </p:txBody>
      </p:sp>
      <p:cxnSp>
        <p:nvCxnSpPr>
          <p:cNvPr id="9" name="Straight Arrow Connector 8"/>
          <p:cNvCxnSpPr/>
          <p:nvPr/>
        </p:nvCxnSpPr>
        <p:spPr>
          <a:xfrm flipH="1">
            <a:off x="5842000" y="3451615"/>
            <a:ext cx="292100" cy="720335"/>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2242122"/>
            <a:ext cx="1698866" cy="1569660"/>
          </a:xfrm>
          <a:prstGeom prst="rect">
            <a:avLst/>
          </a:prstGeom>
        </p:spPr>
        <p:txBody>
          <a:bodyPr wrap="square">
            <a:spAutoFit/>
          </a:bodyPr>
          <a:lstStyle/>
          <a:p>
            <a:r>
              <a:rPr lang="en-US" sz="2400" dirty="0">
                <a:latin typeface="Times New Roman" pitchFamily="18" charset="0"/>
                <a:ea typeface="ＭＳ Ｐゴシック" pitchFamily="-110" charset="-128"/>
                <a:cs typeface="Times New Roman" pitchFamily="18" charset="0"/>
              </a:rPr>
              <a:t>woodland </a:t>
            </a:r>
            <a:r>
              <a:rPr lang="en-US" sz="2400" dirty="0" smtClean="0">
                <a:latin typeface="Times New Roman" pitchFamily="18" charset="0"/>
                <a:ea typeface="ＭＳ Ｐゴシック" pitchFamily="-110" charset="-128"/>
                <a:cs typeface="Times New Roman" pitchFamily="18" charset="0"/>
              </a:rPr>
              <a:t>decreasing, grasslands increasing</a:t>
            </a:r>
            <a:endParaRPr lang="en-US" sz="2400" dirty="0">
              <a:latin typeface="Times New Roman" pitchFamily="18" charset="0"/>
              <a:cs typeface="Times New Roman" pitchFamily="18" charset="0"/>
            </a:endParaRPr>
          </a:p>
        </p:txBody>
      </p:sp>
      <p:cxnSp>
        <p:nvCxnSpPr>
          <p:cNvPr id="11" name="Straight Arrow Connector 10"/>
          <p:cNvCxnSpPr/>
          <p:nvPr/>
        </p:nvCxnSpPr>
        <p:spPr>
          <a:xfrm flipV="1">
            <a:off x="1306768" y="1123950"/>
            <a:ext cx="1428198" cy="2336798"/>
          </a:xfrm>
          <a:prstGeom prst="straightConnector1">
            <a:avLst/>
          </a:prstGeom>
          <a:ln w="38100">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306768" y="2860583"/>
            <a:ext cx="1428198" cy="591032"/>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81717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4552950" y="147638"/>
            <a:ext cx="4591050" cy="2308324"/>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Plot of the percentages of mammals found in hominid fossil localities from 1.8 to 1 MYA</a:t>
            </a:r>
          </a:p>
        </p:txBody>
      </p:sp>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9.17 </a:t>
            </a:r>
            <a:endParaRPr lang="en-US" dirty="0">
              <a:latin typeface="Times New Roman" pitchFamily="18" charset="0"/>
              <a:cs typeface="Times New Roman" pitchFamily="18" charset="0"/>
            </a:endParaRPr>
          </a:p>
        </p:txBody>
      </p:sp>
      <p:pic>
        <p:nvPicPr>
          <p:cNvPr id="4" name="Picture 3" descr="Figure9_17.gif"/>
          <p:cNvPicPr/>
          <p:nvPr/>
        </p:nvPicPr>
        <p:blipFill rotWithShape="1">
          <a:blip r:embed="rId3">
            <a:extLst>
              <a:ext uri="{28A0092B-C50C-407E-A947-70E740481C1C}">
                <a14:useLocalDpi xmlns:a14="http://schemas.microsoft.com/office/drawing/2010/main" val="0"/>
              </a:ext>
            </a:extLst>
          </a:blip>
          <a:srcRect l="69907"/>
          <a:stretch/>
        </p:blipFill>
        <p:spPr bwMode="auto">
          <a:xfrm>
            <a:off x="3182815" y="0"/>
            <a:ext cx="1370135" cy="6292850"/>
          </a:xfrm>
          <a:prstGeom prst="rect">
            <a:avLst/>
          </a:prstGeom>
          <a:noFill/>
          <a:ln>
            <a:noFill/>
          </a:ln>
        </p:spPr>
      </p:pic>
      <p:pic>
        <p:nvPicPr>
          <p:cNvPr id="5" name="Picture 4" descr="Figure9_17.gif"/>
          <p:cNvPicPr/>
          <p:nvPr/>
        </p:nvPicPr>
        <p:blipFill rotWithShape="1">
          <a:blip r:embed="rId3">
            <a:extLst>
              <a:ext uri="{28A0092B-C50C-407E-A947-70E740481C1C}">
                <a14:useLocalDpi xmlns:a14="http://schemas.microsoft.com/office/drawing/2010/main" val="0"/>
              </a:ext>
            </a:extLst>
          </a:blip>
          <a:srcRect r="87210"/>
          <a:stretch/>
        </p:blipFill>
        <p:spPr bwMode="auto">
          <a:xfrm>
            <a:off x="2600526" y="17585"/>
            <a:ext cx="582318" cy="6292850"/>
          </a:xfrm>
          <a:prstGeom prst="rect">
            <a:avLst/>
          </a:prstGeom>
          <a:noFill/>
          <a:ln>
            <a:noFill/>
          </a:ln>
        </p:spPr>
      </p:pic>
      <p:sp>
        <p:nvSpPr>
          <p:cNvPr id="6" name="Rectangle 5"/>
          <p:cNvSpPr/>
          <p:nvPr/>
        </p:nvSpPr>
        <p:spPr>
          <a:xfrm>
            <a:off x="261286" y="2209899"/>
            <a:ext cx="2090964" cy="1569660"/>
          </a:xfrm>
          <a:prstGeom prst="rect">
            <a:avLst/>
          </a:prstGeom>
        </p:spPr>
        <p:txBody>
          <a:bodyPr wrap="square">
            <a:spAutoFit/>
          </a:bodyPr>
          <a:lstStyle/>
          <a:p>
            <a:r>
              <a:rPr lang="en-US" sz="2400" dirty="0" smtClean="0">
                <a:latin typeface="Times New Roman" pitchFamily="18" charset="0"/>
                <a:ea typeface="ＭＳ Ｐゴシック" pitchFamily="-110" charset="-128"/>
                <a:cs typeface="Times New Roman" pitchFamily="18" charset="0"/>
              </a:rPr>
              <a:t>Grasslands come to dominate these areas</a:t>
            </a:r>
            <a:endParaRPr lang="en-US" sz="2400" dirty="0">
              <a:latin typeface="Times New Roman" pitchFamily="18" charset="0"/>
              <a:cs typeface="Times New Roman" pitchFamily="18" charset="0"/>
            </a:endParaRPr>
          </a:p>
        </p:txBody>
      </p:sp>
      <p:cxnSp>
        <p:nvCxnSpPr>
          <p:cNvPr id="7" name="Straight Arrow Connector 6"/>
          <p:cNvCxnSpPr/>
          <p:nvPr/>
        </p:nvCxnSpPr>
        <p:spPr>
          <a:xfrm flipV="1">
            <a:off x="1776046" y="972458"/>
            <a:ext cx="1846385" cy="1483504"/>
          </a:xfrm>
          <a:prstGeom prst="straightConnector1">
            <a:avLst/>
          </a:prstGeom>
          <a:ln w="38100">
            <a:solidFill>
              <a:schemeClr val="accent3"/>
            </a:solidFill>
            <a:tailEnd type="arrow"/>
          </a:ln>
        </p:spPr>
        <p:style>
          <a:lnRef idx="2">
            <a:schemeClr val="accent1"/>
          </a:lnRef>
          <a:fillRef idx="0">
            <a:schemeClr val="accent1"/>
          </a:fillRef>
          <a:effectRef idx="1">
            <a:schemeClr val="accent1"/>
          </a:effectRef>
          <a:fontRef idx="minor">
            <a:schemeClr val="tx1"/>
          </a:fontRef>
        </p:style>
      </p:cxnSp>
      <p:pic>
        <p:nvPicPr>
          <p:cNvPr id="8" name="Picture 7" descr="http://farm1.static.flickr.com/193/463256571_931cf92975.jpg?v=0"/>
          <p:cNvPicPr/>
          <p:nvPr/>
        </p:nvPicPr>
        <p:blipFill rotWithShape="1">
          <a:blip r:embed="rId4">
            <a:extLst>
              <a:ext uri="{28A0092B-C50C-407E-A947-70E740481C1C}">
                <a14:useLocalDpi xmlns:a14="http://schemas.microsoft.com/office/drawing/2010/main" val="0"/>
              </a:ext>
            </a:extLst>
          </a:blip>
          <a:srcRect l="27404" t="279" b="64883"/>
          <a:stretch/>
        </p:blipFill>
        <p:spPr bwMode="auto">
          <a:xfrm>
            <a:off x="4930775" y="3637084"/>
            <a:ext cx="3835400" cy="2192315"/>
          </a:xfrm>
          <a:prstGeom prst="rect">
            <a:avLst/>
          </a:prstGeom>
          <a:noFill/>
          <a:ln>
            <a:noFill/>
          </a:ln>
        </p:spPr>
      </p:pic>
      <p:sp>
        <p:nvSpPr>
          <p:cNvPr id="9" name="Rectangle 8"/>
          <p:cNvSpPr/>
          <p:nvPr/>
        </p:nvSpPr>
        <p:spPr>
          <a:xfrm>
            <a:off x="6019800" y="2394564"/>
            <a:ext cx="2838450" cy="1200329"/>
          </a:xfrm>
          <a:prstGeom prst="rect">
            <a:avLst/>
          </a:prstGeom>
        </p:spPr>
        <p:txBody>
          <a:bodyPr wrap="square">
            <a:spAutoFit/>
          </a:bodyPr>
          <a:lstStyle/>
          <a:p>
            <a:r>
              <a:rPr lang="en-US" sz="2400" dirty="0" smtClean="0">
                <a:latin typeface="Times New Roman" pitchFamily="18" charset="0"/>
                <a:ea typeface="ＭＳ Ｐゴシック" pitchFamily="-110" charset="-128"/>
                <a:cs typeface="Times New Roman" pitchFamily="18" charset="0"/>
              </a:rPr>
              <a:t>time frame and hominids in existence during time frame</a:t>
            </a:r>
            <a:endParaRPr lang="en-US" sz="2400" dirty="0">
              <a:latin typeface="Times New Roman" pitchFamily="18" charset="0"/>
              <a:cs typeface="Times New Roman" pitchFamily="18" charset="0"/>
            </a:endParaRPr>
          </a:p>
        </p:txBody>
      </p:sp>
      <p:cxnSp>
        <p:nvCxnSpPr>
          <p:cNvPr id="10" name="Straight Arrow Connector 9"/>
          <p:cNvCxnSpPr/>
          <p:nvPr/>
        </p:nvCxnSpPr>
        <p:spPr>
          <a:xfrm flipH="1">
            <a:off x="5778500" y="2994429"/>
            <a:ext cx="292100" cy="720335"/>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24966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4552950" y="147638"/>
            <a:ext cx="4591050" cy="2308324"/>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Plot of the percentages of mammals found in hominid fossil localities over time</a:t>
            </a:r>
          </a:p>
        </p:txBody>
      </p:sp>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9.17 </a:t>
            </a:r>
            <a:endParaRPr lang="en-US" dirty="0">
              <a:latin typeface="Times New Roman" pitchFamily="18" charset="0"/>
              <a:cs typeface="Times New Roman" pitchFamily="18" charset="0"/>
            </a:endParaRPr>
          </a:p>
        </p:txBody>
      </p:sp>
      <p:pic>
        <p:nvPicPr>
          <p:cNvPr id="4" name="Picture 3" descr="Figure9_17.gif"/>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552951" cy="6292850"/>
          </a:xfrm>
          <a:prstGeom prst="rect">
            <a:avLst/>
          </a:prstGeom>
          <a:noFill/>
          <a:ln>
            <a:noFill/>
          </a:ln>
        </p:spPr>
      </p:pic>
      <p:sp>
        <p:nvSpPr>
          <p:cNvPr id="2" name="Rectangle 1"/>
          <p:cNvSpPr/>
          <p:nvPr/>
        </p:nvSpPr>
        <p:spPr>
          <a:xfrm>
            <a:off x="4552950" y="2691864"/>
            <a:ext cx="4362450" cy="3785652"/>
          </a:xfrm>
          <a:prstGeom prst="rect">
            <a:avLst/>
          </a:prstGeom>
        </p:spPr>
        <p:txBody>
          <a:bodyPr wrap="square">
            <a:spAutoFit/>
          </a:bodyPr>
          <a:lstStyle/>
          <a:p>
            <a:pPr marL="285750" indent="-285750">
              <a:buFont typeface="Arial" pitchFamily="34" charset="0"/>
              <a:buChar char="•"/>
            </a:pPr>
            <a:r>
              <a:rPr lang="en-US" sz="2400" dirty="0" smtClean="0">
                <a:latin typeface="Times New Roman" pitchFamily="18" charset="0"/>
                <a:ea typeface="ＭＳ Ｐゴシック" pitchFamily="-110" charset="-128"/>
                <a:cs typeface="Times New Roman" pitchFamily="18" charset="0"/>
              </a:rPr>
              <a:t>Climbing </a:t>
            </a:r>
            <a:r>
              <a:rPr lang="en-US" sz="2400" dirty="0">
                <a:latin typeface="Times New Roman" pitchFamily="18" charset="0"/>
                <a:ea typeface="ＭＳ Ｐゴシック" pitchFamily="-110" charset="-128"/>
                <a:cs typeface="Times New Roman" pitchFamily="18" charset="0"/>
              </a:rPr>
              <a:t>mammals </a:t>
            </a:r>
            <a:r>
              <a:rPr lang="en-US" sz="2400" dirty="0" smtClean="0">
                <a:latin typeface="Times New Roman" pitchFamily="18" charset="0"/>
                <a:ea typeface="ＭＳ Ｐゴシック" pitchFamily="-110" charset="-128"/>
                <a:cs typeface="Times New Roman" pitchFamily="18" charset="0"/>
              </a:rPr>
              <a:t>declined, grazers increased </a:t>
            </a:r>
            <a:r>
              <a:rPr lang="en-US" sz="2400" dirty="0">
                <a:latin typeface="Times New Roman" pitchFamily="18" charset="0"/>
                <a:ea typeface="ＭＳ Ｐゴシック" pitchFamily="-110" charset="-128"/>
                <a:cs typeface="Times New Roman" pitchFamily="18" charset="0"/>
              </a:rPr>
              <a:t>between 2.3 and 1.8 </a:t>
            </a:r>
            <a:r>
              <a:rPr lang="en-US" sz="2400" dirty="0" smtClean="0">
                <a:latin typeface="Times New Roman" pitchFamily="18" charset="0"/>
                <a:ea typeface="ＭＳ Ｐゴシック" pitchFamily="-110" charset="-128"/>
                <a:cs typeface="Times New Roman" pitchFamily="18" charset="0"/>
              </a:rPr>
              <a:t>MYA</a:t>
            </a:r>
          </a:p>
          <a:p>
            <a:pPr marL="285750" indent="-285750">
              <a:buFont typeface="Arial" pitchFamily="34" charset="0"/>
              <a:buChar char="•"/>
            </a:pPr>
            <a:r>
              <a:rPr lang="en-US" sz="2400" i="1" dirty="0" smtClean="0">
                <a:latin typeface="Times New Roman" pitchFamily="18" charset="0"/>
                <a:ea typeface="ＭＳ Ｐゴシック" pitchFamily="-110" charset="-128"/>
                <a:cs typeface="Times New Roman" pitchFamily="18" charset="0"/>
              </a:rPr>
              <a:t>Australopithecus </a:t>
            </a:r>
            <a:r>
              <a:rPr lang="en-US" sz="2400" dirty="0">
                <a:latin typeface="Times New Roman" pitchFamily="18" charset="0"/>
                <a:ea typeface="ＭＳ Ｐゴシック" pitchFamily="-110" charset="-128"/>
                <a:cs typeface="Times New Roman" pitchFamily="18" charset="0"/>
              </a:rPr>
              <a:t>species evolved </a:t>
            </a:r>
            <a:r>
              <a:rPr lang="en-US" sz="2400" dirty="0" smtClean="0">
                <a:latin typeface="Times New Roman" pitchFamily="18" charset="0"/>
                <a:ea typeface="ＭＳ Ｐゴシック" pitchFamily="-110" charset="-128"/>
                <a:cs typeface="Times New Roman" pitchFamily="18" charset="0"/>
              </a:rPr>
              <a:t>or </a:t>
            </a:r>
            <a:r>
              <a:rPr lang="en-US" sz="2400" dirty="0">
                <a:latin typeface="Times New Roman" pitchFamily="18" charset="0"/>
                <a:ea typeface="ＭＳ Ｐゴシック" pitchFamily="-110" charset="-128"/>
                <a:cs typeface="Times New Roman" pitchFamily="18" charset="0"/>
              </a:rPr>
              <a:t>went </a:t>
            </a:r>
            <a:r>
              <a:rPr lang="en-US" sz="2400" dirty="0" smtClean="0">
                <a:latin typeface="Times New Roman" pitchFamily="18" charset="0"/>
                <a:ea typeface="ＭＳ Ｐゴシック" pitchFamily="-110" charset="-128"/>
                <a:cs typeface="Times New Roman" pitchFamily="18" charset="0"/>
              </a:rPr>
              <a:t>extinct</a:t>
            </a:r>
            <a:endParaRPr lang="en-US" sz="2400" dirty="0">
              <a:latin typeface="Times New Roman" pitchFamily="18" charset="0"/>
              <a:ea typeface="ＭＳ Ｐゴシック" pitchFamily="-110" charset="-128"/>
              <a:cs typeface="Times New Roman" pitchFamily="18" charset="0"/>
            </a:endParaRPr>
          </a:p>
          <a:p>
            <a:pPr marL="285750" indent="-285750">
              <a:buFont typeface="Arial" pitchFamily="34" charset="0"/>
              <a:buChar char="•"/>
            </a:pPr>
            <a:r>
              <a:rPr lang="en-US" sz="2400" i="1" dirty="0" smtClean="0">
                <a:latin typeface="Times New Roman" pitchFamily="18" charset="0"/>
                <a:ea typeface="ＭＳ Ｐゴシック" pitchFamily="-110" charset="-128"/>
                <a:cs typeface="Times New Roman" pitchFamily="18" charset="0"/>
              </a:rPr>
              <a:t>Paranthropus: </a:t>
            </a:r>
            <a:r>
              <a:rPr lang="en-US" sz="2400" dirty="0" smtClean="0">
                <a:latin typeface="Times New Roman" pitchFamily="18" charset="0"/>
                <a:ea typeface="ＭＳ Ｐゴシック" pitchFamily="-110" charset="-128"/>
                <a:cs typeface="Times New Roman" pitchFamily="18" charset="0"/>
              </a:rPr>
              <a:t>shrubby to </a:t>
            </a:r>
            <a:r>
              <a:rPr lang="en-US" sz="2400" dirty="0">
                <a:latin typeface="Times New Roman" pitchFamily="18" charset="0"/>
                <a:ea typeface="ＭＳ Ｐゴシック" pitchFamily="-110" charset="-128"/>
                <a:cs typeface="Times New Roman" pitchFamily="18" charset="0"/>
              </a:rPr>
              <a:t>open woodland regions, with </a:t>
            </a:r>
            <a:r>
              <a:rPr lang="en-US" sz="2400" dirty="0" smtClean="0">
                <a:latin typeface="Times New Roman" pitchFamily="18" charset="0"/>
                <a:ea typeface="ＭＳ Ｐゴシック" pitchFamily="-110" charset="-128"/>
                <a:cs typeface="Times New Roman" pitchFamily="18" charset="0"/>
              </a:rPr>
              <a:t>much grassland, </a:t>
            </a:r>
            <a:r>
              <a:rPr lang="en-US" sz="2400" dirty="0">
                <a:latin typeface="Times New Roman" pitchFamily="18" charset="0"/>
                <a:ea typeface="ＭＳ Ｐゴシック" pitchFamily="-110" charset="-128"/>
                <a:cs typeface="Times New Roman" pitchFamily="18" charset="0"/>
              </a:rPr>
              <a:t>but </a:t>
            </a:r>
            <a:r>
              <a:rPr lang="en-US" sz="2400" dirty="0" smtClean="0">
                <a:latin typeface="Times New Roman" pitchFamily="18" charset="0"/>
                <a:ea typeface="ＭＳ Ｐゴシック" pitchFamily="-110" charset="-128"/>
                <a:cs typeface="Times New Roman" pitchFamily="18" charset="0"/>
              </a:rPr>
              <a:t>near water</a:t>
            </a:r>
            <a:endParaRPr lang="en-US" sz="2400" dirty="0">
              <a:latin typeface="Times New Roman" pitchFamily="18" charset="0"/>
              <a:ea typeface="ＭＳ Ｐゴシック" pitchFamily="-110" charset="-128"/>
              <a:cs typeface="Times New Roman" pitchFamily="18" charset="0"/>
            </a:endParaRPr>
          </a:p>
          <a:p>
            <a:pPr marL="285750" indent="-285750">
              <a:buFont typeface="Arial" pitchFamily="34" charset="0"/>
              <a:buChar char="•"/>
            </a:pPr>
            <a:r>
              <a:rPr lang="en-US" sz="2400" i="1" dirty="0" smtClean="0">
                <a:latin typeface="Times New Roman" pitchFamily="18" charset="0"/>
                <a:ea typeface="ＭＳ Ｐゴシック" pitchFamily="-110" charset="-128"/>
                <a:cs typeface="Times New Roman" pitchFamily="18" charset="0"/>
              </a:rPr>
              <a:t>Homo</a:t>
            </a:r>
            <a:r>
              <a:rPr lang="en-US" sz="2400" dirty="0" smtClean="0">
                <a:latin typeface="Times New Roman" pitchFamily="18" charset="0"/>
                <a:ea typeface="ＭＳ Ｐゴシック" pitchFamily="-110" charset="-128"/>
                <a:cs typeface="Times New Roman" pitchFamily="18" charset="0"/>
              </a:rPr>
              <a:t> </a:t>
            </a:r>
            <a:r>
              <a:rPr lang="en-US" sz="2400" dirty="0">
                <a:latin typeface="Times New Roman" pitchFamily="18" charset="0"/>
                <a:ea typeface="ＭＳ Ｐゴシック" pitchFamily="-110" charset="-128"/>
                <a:cs typeface="Times New Roman" pitchFamily="18" charset="0"/>
              </a:rPr>
              <a:t>arose about 2 </a:t>
            </a:r>
            <a:r>
              <a:rPr lang="en-US" sz="2400" dirty="0" smtClean="0">
                <a:latin typeface="Times New Roman" pitchFamily="18" charset="0"/>
                <a:ea typeface="ＭＳ Ｐゴシック" pitchFamily="-110" charset="-128"/>
                <a:cs typeface="Times New Roman" pitchFamily="18" charset="0"/>
              </a:rPr>
              <a:t>MYA </a:t>
            </a:r>
            <a:r>
              <a:rPr lang="en-US" sz="2400" dirty="0">
                <a:latin typeface="Times New Roman" pitchFamily="18" charset="0"/>
                <a:ea typeface="ＭＳ Ｐゴシック" pitchFamily="-110" charset="-128"/>
                <a:cs typeface="Times New Roman" pitchFamily="18" charset="0"/>
              </a:rPr>
              <a:t>in </a:t>
            </a:r>
            <a:r>
              <a:rPr lang="en-US" sz="2400" dirty="0" smtClean="0">
                <a:latin typeface="Times New Roman" pitchFamily="18" charset="0"/>
                <a:ea typeface="ＭＳ Ｐゴシック" pitchFamily="-110" charset="-128"/>
                <a:cs typeface="Times New Roman" pitchFamily="18" charset="0"/>
              </a:rPr>
              <a:t>open </a:t>
            </a:r>
            <a:r>
              <a:rPr lang="en-US" sz="2400" dirty="0">
                <a:latin typeface="Times New Roman" pitchFamily="18" charset="0"/>
                <a:ea typeface="ＭＳ Ｐゴシック" pitchFamily="-110" charset="-128"/>
                <a:cs typeface="Times New Roman" pitchFamily="18" charset="0"/>
              </a:rPr>
              <a:t>and arid </a:t>
            </a:r>
            <a:r>
              <a:rPr lang="en-US" sz="2400" dirty="0" smtClean="0">
                <a:latin typeface="Times New Roman" pitchFamily="18" charset="0"/>
                <a:ea typeface="ＭＳ Ｐゴシック" pitchFamily="-110" charset="-128"/>
                <a:cs typeface="Times New Roman" pitchFamily="18" charset="0"/>
              </a:rPr>
              <a:t>habitats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949866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513" y="147152"/>
            <a:ext cx="8628743" cy="1077218"/>
          </a:xfrm>
          <a:prstGeom prst="rect">
            <a:avLst/>
          </a:prstGeom>
        </p:spPr>
        <p:txBody>
          <a:bodyPr wrap="square">
            <a:spAutoFit/>
          </a:bodyPr>
          <a:lstStyle/>
          <a:p>
            <a:r>
              <a:rPr lang="en-US" sz="3200" dirty="0">
                <a:latin typeface="Times New Roman" pitchFamily="18" charset="0"/>
                <a:cs typeface="Times New Roman" pitchFamily="18" charset="0"/>
              </a:rPr>
              <a:t>ELSI 9.2 Has evolution reached its peak? Are humans still evolving? </a:t>
            </a:r>
          </a:p>
        </p:txBody>
      </p:sp>
      <p:sp>
        <p:nvSpPr>
          <p:cNvPr id="3" name="Rectangle 2"/>
          <p:cNvSpPr/>
          <p:nvPr/>
        </p:nvSpPr>
        <p:spPr>
          <a:xfrm>
            <a:off x="268513" y="1206785"/>
            <a:ext cx="8628744" cy="5693866"/>
          </a:xfrm>
          <a:prstGeom prst="rect">
            <a:avLst/>
          </a:prstGeom>
        </p:spPr>
        <p:txBody>
          <a:bodyPr wrap="square">
            <a:spAutoFit/>
          </a:bodyPr>
          <a:lstStyle/>
          <a:p>
            <a:pPr marL="285750" indent="-285750">
              <a:buFont typeface="Arial" pitchFamily="34" charset="0"/>
              <a:buChar char="•"/>
            </a:pPr>
            <a:r>
              <a:rPr lang="en-US" sz="2800" dirty="0" smtClean="0">
                <a:latin typeface="Times New Roman" pitchFamily="18" charset="0"/>
                <a:cs typeface="Times New Roman" pitchFamily="18" charset="0"/>
              </a:rPr>
              <a:t>Humans considered </a:t>
            </a:r>
            <a:r>
              <a:rPr lang="en-US" sz="2800" dirty="0">
                <a:latin typeface="Times New Roman" pitchFamily="18" charset="0"/>
                <a:cs typeface="Times New Roman" pitchFamily="18" charset="0"/>
              </a:rPr>
              <a:t>by many </a:t>
            </a:r>
            <a:r>
              <a:rPr lang="en-US" sz="2800" dirty="0" smtClean="0">
                <a:latin typeface="Times New Roman" pitchFamily="18" charset="0"/>
                <a:cs typeface="Times New Roman" pitchFamily="18" charset="0"/>
              </a:rPr>
              <a:t>as pinnacle of evolution </a:t>
            </a:r>
          </a:p>
          <a:p>
            <a:pPr marL="285750" indent="-285750">
              <a:buFont typeface="Arial" pitchFamily="34" charset="0"/>
              <a:buChar char="•"/>
            </a:pPr>
            <a:r>
              <a:rPr lang="en-US" sz="2800" dirty="0" smtClean="0">
                <a:latin typeface="Times New Roman" pitchFamily="18" charset="0"/>
                <a:cs typeface="Times New Roman" pitchFamily="18" charset="0"/>
              </a:rPr>
              <a:t>Complexity has increased over time</a:t>
            </a:r>
          </a:p>
          <a:p>
            <a:pPr marL="742950" lvl="1" indent="-285750">
              <a:buFont typeface="Arial" pitchFamily="34" charset="0"/>
              <a:buChar char="•"/>
            </a:pPr>
            <a:r>
              <a:rPr lang="en-US" sz="2800" dirty="0" smtClean="0">
                <a:latin typeface="Times New Roman" pitchFamily="18" charset="0"/>
                <a:cs typeface="Times New Roman" pitchFamily="18" charset="0"/>
              </a:rPr>
              <a:t>Does selection always lead </a:t>
            </a:r>
            <a:r>
              <a:rPr lang="en-US" sz="2800" dirty="0">
                <a:latin typeface="Times New Roman" pitchFamily="18" charset="0"/>
                <a:cs typeface="Times New Roman" pitchFamily="18" charset="0"/>
              </a:rPr>
              <a:t>to </a:t>
            </a:r>
            <a:r>
              <a:rPr lang="en-US" sz="2800" dirty="0" smtClean="0">
                <a:latin typeface="Times New Roman" pitchFamily="18" charset="0"/>
                <a:cs typeface="Times New Roman" pitchFamily="18" charset="0"/>
              </a:rPr>
              <a:t>greater complexity? </a:t>
            </a:r>
          </a:p>
          <a:p>
            <a:pPr marL="742950" lvl="1" indent="-285750">
              <a:buFont typeface="Arial" pitchFamily="34" charset="0"/>
              <a:buChar char="•"/>
            </a:pPr>
            <a:r>
              <a:rPr lang="en-US" sz="2800" dirty="0" smtClean="0">
                <a:latin typeface="Times New Roman" pitchFamily="18" charset="0"/>
                <a:cs typeface="Times New Roman" pitchFamily="18" charset="0"/>
              </a:rPr>
              <a:t>Does evolution have a goal? </a:t>
            </a:r>
            <a:endParaRPr lang="en-US" sz="2800" dirty="0">
              <a:latin typeface="Times New Roman" pitchFamily="18" charset="0"/>
              <a:cs typeface="Times New Roman" pitchFamily="18" charset="0"/>
            </a:endParaRPr>
          </a:p>
          <a:p>
            <a:pPr marL="285750" indent="-285750">
              <a:buFont typeface="Arial" pitchFamily="34" charset="0"/>
              <a:buChar char="•"/>
            </a:pPr>
            <a:r>
              <a:rPr lang="en-US" sz="2800" dirty="0" smtClean="0">
                <a:latin typeface="Times New Roman" pitchFamily="18" charset="0"/>
                <a:cs typeface="Times New Roman" pitchFamily="18" charset="0"/>
              </a:rPr>
              <a:t>Certain characteristics of living </a:t>
            </a:r>
            <a:r>
              <a:rPr lang="en-US" sz="2800" dirty="0">
                <a:latin typeface="Times New Roman" pitchFamily="18" charset="0"/>
                <a:cs typeface="Times New Roman" pitchFamily="18" charset="0"/>
              </a:rPr>
              <a:t>in social </a:t>
            </a:r>
            <a:r>
              <a:rPr lang="en-US" sz="2800" dirty="0" smtClean="0">
                <a:latin typeface="Times New Roman" pitchFamily="18" charset="0"/>
                <a:cs typeface="Times New Roman" pitchFamily="18" charset="0"/>
              </a:rPr>
              <a:t>groups contributed </a:t>
            </a:r>
            <a:r>
              <a:rPr lang="en-US" sz="2800" dirty="0">
                <a:latin typeface="Times New Roman" pitchFamily="18" charset="0"/>
                <a:cs typeface="Times New Roman" pitchFamily="18" charset="0"/>
              </a:rPr>
              <a:t>to </a:t>
            </a:r>
            <a:r>
              <a:rPr lang="en-US" sz="2800" dirty="0" smtClean="0">
                <a:latin typeface="Times New Roman" pitchFamily="18" charset="0"/>
                <a:cs typeface="Times New Roman" pitchFamily="18" charset="0"/>
              </a:rPr>
              <a:t>evolution </a:t>
            </a:r>
            <a:r>
              <a:rPr lang="en-US" sz="2800" dirty="0">
                <a:latin typeface="Times New Roman" pitchFamily="18" charset="0"/>
                <a:cs typeface="Times New Roman" pitchFamily="18" charset="0"/>
              </a:rPr>
              <a:t>of a large, </a:t>
            </a:r>
            <a:r>
              <a:rPr lang="en-US" sz="2800" dirty="0" smtClean="0">
                <a:latin typeface="Times New Roman" pitchFamily="18" charset="0"/>
                <a:cs typeface="Times New Roman" pitchFamily="18" charset="0"/>
              </a:rPr>
              <a:t>complex brain  </a:t>
            </a:r>
          </a:p>
          <a:p>
            <a:pPr marL="742950" lvl="1" indent="-285750">
              <a:buFont typeface="Arial" pitchFamily="34" charset="0"/>
              <a:buChar char="•"/>
            </a:pPr>
            <a:r>
              <a:rPr lang="en-US" sz="2800" dirty="0" smtClean="0">
                <a:latin typeface="Times New Roman" pitchFamily="18" charset="0"/>
                <a:cs typeface="Times New Roman" pitchFamily="18" charset="0"/>
              </a:rPr>
              <a:t>What if a large brain was not favored by selection?</a:t>
            </a:r>
            <a:endParaRPr lang="en-US" sz="2800" dirty="0">
              <a:latin typeface="Times New Roman" pitchFamily="18" charset="0"/>
              <a:cs typeface="Times New Roman" pitchFamily="18" charset="0"/>
            </a:endParaRPr>
          </a:p>
          <a:p>
            <a:pPr marL="285750" indent="-285750">
              <a:buFont typeface="Arial" pitchFamily="34" charset="0"/>
              <a:buChar char="•"/>
            </a:pPr>
            <a:r>
              <a:rPr lang="en-US" sz="2800" dirty="0" smtClean="0">
                <a:latin typeface="Times New Roman" pitchFamily="18" charset="0"/>
                <a:cs typeface="Times New Roman" pitchFamily="18" charset="0"/>
              </a:rPr>
              <a:t>What would you predict regarding effects of mechanisms of evolution?</a:t>
            </a:r>
          </a:p>
          <a:p>
            <a:pPr marL="742950" lvl="1" indent="-285750">
              <a:buFont typeface="Arial" pitchFamily="34" charset="0"/>
              <a:buChar char="•"/>
            </a:pPr>
            <a:r>
              <a:rPr lang="en-US" sz="2800" dirty="0" smtClean="0">
                <a:latin typeface="Times New Roman" pitchFamily="18" charset="0"/>
                <a:cs typeface="Times New Roman" pitchFamily="18" charset="0"/>
              </a:rPr>
              <a:t>Natural selection?</a:t>
            </a:r>
          </a:p>
          <a:p>
            <a:pPr marL="742950" lvl="1" indent="-285750">
              <a:buFont typeface="Arial" pitchFamily="34" charset="0"/>
              <a:buChar char="•"/>
            </a:pPr>
            <a:r>
              <a:rPr lang="en-US" sz="2800" dirty="0" smtClean="0">
                <a:latin typeface="Times New Roman" pitchFamily="18" charset="0"/>
                <a:cs typeface="Times New Roman" pitchFamily="18" charset="0"/>
              </a:rPr>
              <a:t>Gene flow?</a:t>
            </a:r>
          </a:p>
          <a:p>
            <a:pPr marL="742950" lvl="1" indent="-285750">
              <a:buFont typeface="Arial" pitchFamily="34" charset="0"/>
              <a:buChar char="•"/>
            </a:pPr>
            <a:r>
              <a:rPr lang="en-US" sz="2800" dirty="0" smtClean="0">
                <a:latin typeface="Times New Roman" pitchFamily="18" charset="0"/>
                <a:cs typeface="Times New Roman" pitchFamily="18" charset="0"/>
              </a:rPr>
              <a:t>Genetic drift?</a:t>
            </a:r>
          </a:p>
          <a:p>
            <a:pPr marL="742950" lvl="1" indent="-285750">
              <a:buFont typeface="Arial" pitchFamily="34" charset="0"/>
              <a:buChar char="•"/>
            </a:pPr>
            <a:r>
              <a:rPr lang="en-US" sz="2800" dirty="0" smtClean="0">
                <a:latin typeface="Times New Roman" pitchFamily="18" charset="0"/>
                <a:cs typeface="Times New Roman" pitchFamily="18" charset="0"/>
              </a:rPr>
              <a:t>Mutation?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9611935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48535"/>
            <a:ext cx="8721969" cy="4832092"/>
          </a:xfrm>
          <a:prstGeom prst="rect">
            <a:avLst/>
          </a:prstGeom>
        </p:spPr>
        <p:txBody>
          <a:bodyPr wrap="square">
            <a:spAutoFit/>
          </a:bodyPr>
          <a:lstStyle/>
          <a:p>
            <a:pPr marL="285750" indent="-285750">
              <a:buFont typeface="Arial" pitchFamily="34" charset="0"/>
              <a:buChar char="•"/>
            </a:pP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&gt;75% of </a:t>
            </a:r>
            <a:r>
              <a:rPr lang="en-US" sz="2800" dirty="0" smtClean="0">
                <a:latin typeface="Times New Roman" pitchFamily="18" charset="0"/>
                <a:cs typeface="Times New Roman" pitchFamily="18" charset="0"/>
              </a:rPr>
              <a:t>human </a:t>
            </a:r>
            <a:r>
              <a:rPr lang="en-US" sz="2800" dirty="0" err="1" smtClean="0">
                <a:latin typeface="Times New Roman" pitchFamily="18" charset="0"/>
                <a:cs typeface="Times New Roman" pitchFamily="18" charset="0"/>
              </a:rPr>
              <a:t>pop’ns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lactase </a:t>
            </a:r>
            <a:r>
              <a:rPr lang="en-US" sz="2800" dirty="0" smtClean="0">
                <a:latin typeface="Times New Roman" pitchFamily="18" charset="0"/>
                <a:cs typeface="Times New Roman" pitchFamily="18" charset="0"/>
              </a:rPr>
              <a:t>activity declines by </a:t>
            </a:r>
            <a:r>
              <a:rPr lang="en-US" sz="2800" dirty="0">
                <a:latin typeface="Times New Roman" pitchFamily="18" charset="0"/>
                <a:cs typeface="Times New Roman" pitchFamily="18" charset="0"/>
              </a:rPr>
              <a:t>95% </a:t>
            </a:r>
            <a:r>
              <a:rPr lang="en-US" sz="2800" dirty="0" smtClean="0">
                <a:latin typeface="Times New Roman" pitchFamily="18" charset="0"/>
                <a:cs typeface="Times New Roman" pitchFamily="18" charset="0"/>
              </a:rPr>
              <a:t>at </a:t>
            </a:r>
            <a:r>
              <a:rPr lang="en-US" sz="2800" dirty="0">
                <a:latin typeface="Times New Roman" pitchFamily="18" charset="0"/>
                <a:cs typeface="Times New Roman" pitchFamily="18" charset="0"/>
              </a:rPr>
              <a:t>birth. </a:t>
            </a:r>
            <a:endParaRPr lang="en-US" sz="2800" dirty="0" smtClean="0">
              <a:latin typeface="Times New Roman" pitchFamily="18" charset="0"/>
              <a:cs typeface="Times New Roman" pitchFamily="18" charset="0"/>
            </a:endParaRPr>
          </a:p>
          <a:p>
            <a:pPr marL="742950" lvl="1" indent="-285750">
              <a:buFont typeface="Arial" pitchFamily="34" charset="0"/>
              <a:buChar char="•"/>
            </a:pPr>
            <a:r>
              <a:rPr lang="en-US" sz="2800" dirty="0" smtClean="0">
                <a:latin typeface="Times New Roman" pitchFamily="18" charset="0"/>
                <a:cs typeface="Times New Roman" pitchFamily="18" charset="0"/>
              </a:rPr>
              <a:t>Adult </a:t>
            </a:r>
            <a:r>
              <a:rPr lang="en-US" sz="2800" dirty="0">
                <a:latin typeface="Times New Roman" pitchFamily="18" charset="0"/>
                <a:cs typeface="Times New Roman" pitchFamily="18" charset="0"/>
              </a:rPr>
              <a:t>lactase activity </a:t>
            </a: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95% of </a:t>
            </a:r>
            <a:r>
              <a:rPr lang="en-US" sz="2800" dirty="0" smtClean="0">
                <a:latin typeface="Times New Roman" pitchFamily="18" charset="0"/>
                <a:cs typeface="Times New Roman" pitchFamily="18" charset="0"/>
              </a:rPr>
              <a:t>European-derived </a:t>
            </a:r>
            <a:r>
              <a:rPr lang="en-US" sz="2800" dirty="0" err="1" smtClean="0">
                <a:latin typeface="Times New Roman" pitchFamily="18" charset="0"/>
                <a:cs typeface="Times New Roman" pitchFamily="18" charset="0"/>
              </a:rPr>
              <a:t>pop’ns</a:t>
            </a:r>
            <a:r>
              <a:rPr lang="en-US" sz="2800" dirty="0">
                <a:latin typeface="Times New Roman" pitchFamily="18" charset="0"/>
                <a:cs typeface="Times New Roman" pitchFamily="18" charset="0"/>
              </a:rPr>
              <a:t>, but in only about 10% of </a:t>
            </a:r>
            <a:r>
              <a:rPr lang="en-US" sz="2800" dirty="0" smtClean="0">
                <a:latin typeface="Times New Roman" pitchFamily="18" charset="0"/>
                <a:cs typeface="Times New Roman" pitchFamily="18" charset="0"/>
              </a:rPr>
              <a:t>Asians </a:t>
            </a:r>
            <a:r>
              <a:rPr lang="en-US" sz="2800" dirty="0">
                <a:latin typeface="Times New Roman" pitchFamily="18" charset="0"/>
                <a:cs typeface="Times New Roman" pitchFamily="18" charset="0"/>
              </a:rPr>
              <a:t>and </a:t>
            </a:r>
            <a:r>
              <a:rPr lang="en-US" sz="2800" dirty="0" smtClean="0">
                <a:latin typeface="Times New Roman" pitchFamily="18" charset="0"/>
                <a:cs typeface="Times New Roman" pitchFamily="18" charset="0"/>
              </a:rPr>
              <a:t>Africans. </a:t>
            </a:r>
            <a:endParaRPr lang="en-US" sz="2800" dirty="0">
              <a:latin typeface="Times New Roman" pitchFamily="18" charset="0"/>
              <a:cs typeface="Times New Roman" pitchFamily="18" charset="0"/>
            </a:endParaRPr>
          </a:p>
          <a:p>
            <a:pPr marL="285750" indent="-285750">
              <a:buFont typeface="Arial" pitchFamily="34" charset="0"/>
              <a:buChar char="•"/>
            </a:pPr>
            <a:r>
              <a:rPr lang="en-US" sz="2800" dirty="0">
                <a:latin typeface="Times New Roman" pitchFamily="18" charset="0"/>
                <a:cs typeface="Times New Roman" pitchFamily="18" charset="0"/>
              </a:rPr>
              <a:t>In </a:t>
            </a:r>
            <a:r>
              <a:rPr lang="en-US" sz="2800" dirty="0" smtClean="0">
                <a:latin typeface="Times New Roman" pitchFamily="18" charset="0"/>
                <a:cs typeface="Times New Roman" pitchFamily="18" charset="0"/>
              </a:rPr>
              <a:t>malaria-prevalent regions </a:t>
            </a:r>
            <a:r>
              <a:rPr lang="en-US" sz="2800" dirty="0">
                <a:latin typeface="Times New Roman" pitchFamily="18" charset="0"/>
                <a:cs typeface="Times New Roman" pitchFamily="18" charset="0"/>
              </a:rPr>
              <a:t>of </a:t>
            </a:r>
            <a:r>
              <a:rPr lang="en-US" sz="2800" dirty="0" smtClean="0">
                <a:latin typeface="Times New Roman" pitchFamily="18" charset="0"/>
                <a:cs typeface="Times New Roman" pitchFamily="18" charset="0"/>
              </a:rPr>
              <a:t>Africa</a:t>
            </a:r>
          </a:p>
          <a:p>
            <a:pPr marL="742950" lvl="1" indent="-285750">
              <a:buFont typeface="Arial" pitchFamily="34" charset="0"/>
              <a:buChar char="•"/>
            </a:pPr>
            <a:r>
              <a:rPr lang="en-US" sz="2800" dirty="0" smtClean="0">
                <a:latin typeface="Times New Roman" pitchFamily="18" charset="0"/>
                <a:cs typeface="Times New Roman" pitchFamily="18" charset="0"/>
              </a:rPr>
              <a:t>Mutation in glucose-6-phosphate </a:t>
            </a:r>
            <a:r>
              <a:rPr lang="en-US" sz="2800" dirty="0">
                <a:latin typeface="Times New Roman" pitchFamily="18" charset="0"/>
                <a:cs typeface="Times New Roman" pitchFamily="18" charset="0"/>
              </a:rPr>
              <a:t>dehydrogenase (G6PD</a:t>
            </a:r>
            <a:r>
              <a:rPr lang="en-US" sz="2800" dirty="0" smtClean="0">
                <a:latin typeface="Times New Roman" pitchFamily="18" charset="0"/>
                <a:cs typeface="Times New Roman" pitchFamily="18" charset="0"/>
              </a:rPr>
              <a:t>) causes problems in blood, affecting &gt;400 </a:t>
            </a:r>
            <a:r>
              <a:rPr lang="en-US" sz="2800" dirty="0">
                <a:latin typeface="Times New Roman" pitchFamily="18" charset="0"/>
                <a:cs typeface="Times New Roman" pitchFamily="18" charset="0"/>
              </a:rPr>
              <a:t>million </a:t>
            </a:r>
            <a:r>
              <a:rPr lang="en-US" sz="2800" dirty="0" smtClean="0">
                <a:latin typeface="Times New Roman" pitchFamily="18" charset="0"/>
                <a:cs typeface="Times New Roman" pitchFamily="18" charset="0"/>
              </a:rPr>
              <a:t>people</a:t>
            </a:r>
          </a:p>
          <a:p>
            <a:pPr marL="742950" lvl="1" indent="-285750">
              <a:buFont typeface="Arial" pitchFamily="34" charset="0"/>
              <a:buChar char="•"/>
            </a:pPr>
            <a:r>
              <a:rPr lang="en-US" sz="2800" dirty="0" smtClean="0">
                <a:latin typeface="Times New Roman" pitchFamily="18" charset="0"/>
                <a:cs typeface="Times New Roman" pitchFamily="18" charset="0"/>
              </a:rPr>
              <a:t>But </a:t>
            </a:r>
            <a:r>
              <a:rPr lang="en-US" sz="2800" dirty="0">
                <a:latin typeface="Times New Roman" pitchFamily="18" charset="0"/>
                <a:cs typeface="Times New Roman" pitchFamily="18" charset="0"/>
              </a:rPr>
              <a:t>improves resistance to </a:t>
            </a:r>
            <a:r>
              <a:rPr lang="en-US" sz="2800" dirty="0" smtClean="0">
                <a:latin typeface="Times New Roman" pitchFamily="18" charset="0"/>
                <a:cs typeface="Times New Roman" pitchFamily="18" charset="0"/>
              </a:rPr>
              <a:t>malaria</a:t>
            </a:r>
          </a:p>
          <a:p>
            <a:pPr marL="285750" indent="-285750">
              <a:buFont typeface="Arial" pitchFamily="34" charset="0"/>
              <a:buChar char="•"/>
            </a:pPr>
            <a:r>
              <a:rPr lang="en-US" sz="2800" dirty="0" smtClean="0">
                <a:latin typeface="Times New Roman" pitchFamily="18" charset="0"/>
                <a:cs typeface="Times New Roman" pitchFamily="18" charset="0"/>
              </a:rPr>
              <a:t>Knowledge </a:t>
            </a:r>
            <a:r>
              <a:rPr lang="en-US" sz="2800" dirty="0">
                <a:latin typeface="Times New Roman" pitchFamily="18" charset="0"/>
                <a:cs typeface="Times New Roman" pitchFamily="18" charset="0"/>
              </a:rPr>
              <a:t>of the mechanisms of evolution would lead us to suspect that </a:t>
            </a:r>
            <a:r>
              <a:rPr lang="en-US" sz="2800" i="1" dirty="0">
                <a:latin typeface="Times New Roman" pitchFamily="18" charset="0"/>
                <a:cs typeface="Times New Roman" pitchFamily="18" charset="0"/>
              </a:rPr>
              <a:t>Homo sapiens</a:t>
            </a:r>
            <a:r>
              <a:rPr lang="en-US" sz="2800" dirty="0">
                <a:latin typeface="Times New Roman" pitchFamily="18" charset="0"/>
                <a:cs typeface="Times New Roman" pitchFamily="18" charset="0"/>
              </a:rPr>
              <a:t> is subject to </a:t>
            </a:r>
            <a:r>
              <a:rPr lang="en-US" sz="2800" dirty="0" smtClean="0">
                <a:latin typeface="Times New Roman" pitchFamily="18" charset="0"/>
                <a:cs typeface="Times New Roman" pitchFamily="18" charset="0"/>
              </a:rPr>
              <a:t>them </a:t>
            </a:r>
            <a:endParaRPr lang="en-US" sz="2800" dirty="0">
              <a:latin typeface="Times New Roman" pitchFamily="18" charset="0"/>
              <a:cs typeface="Times New Roman" pitchFamily="18" charset="0"/>
            </a:endParaRPr>
          </a:p>
        </p:txBody>
      </p:sp>
      <p:sp>
        <p:nvSpPr>
          <p:cNvPr id="3" name="Rectangle 2"/>
          <p:cNvSpPr/>
          <p:nvPr/>
        </p:nvSpPr>
        <p:spPr>
          <a:xfrm>
            <a:off x="268513" y="147152"/>
            <a:ext cx="8628743" cy="1077218"/>
          </a:xfrm>
          <a:prstGeom prst="rect">
            <a:avLst/>
          </a:prstGeom>
        </p:spPr>
        <p:txBody>
          <a:bodyPr wrap="square">
            <a:spAutoFit/>
          </a:bodyPr>
          <a:lstStyle/>
          <a:p>
            <a:r>
              <a:rPr lang="en-US" sz="3200" dirty="0">
                <a:latin typeface="Times New Roman" pitchFamily="18" charset="0"/>
                <a:cs typeface="Times New Roman" pitchFamily="18" charset="0"/>
              </a:rPr>
              <a:t>ELSI 9.2 Has evolution reached its peak? Are humans still evolving? </a:t>
            </a:r>
            <a:r>
              <a:rPr lang="en-US" sz="3200" dirty="0" smtClean="0">
                <a:latin typeface="Times New Roman" pitchFamily="18" charset="0"/>
                <a:cs typeface="Times New Roman" pitchFamily="18" charset="0"/>
              </a:rPr>
              <a:t>Evidence</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7421997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342900" y="75449"/>
            <a:ext cx="8801100" cy="1200329"/>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Bio-Math Exploration 9.1: What information is in a relative frequency distribution?</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9.4 </a:t>
            </a:r>
            <a:endParaRPr lang="en-US" dirty="0">
              <a:latin typeface="Times New Roman" pitchFamily="18" charset="0"/>
              <a:cs typeface="Times New Roman" pitchFamily="18" charset="0"/>
            </a:endParaRPr>
          </a:p>
        </p:txBody>
      </p:sp>
      <p:sp>
        <p:nvSpPr>
          <p:cNvPr id="5" name="TextBox 4"/>
          <p:cNvSpPr txBox="1">
            <a:spLocks noChangeArrowheads="1"/>
          </p:cNvSpPr>
          <p:nvPr/>
        </p:nvSpPr>
        <p:spPr bwMode="auto">
          <a:xfrm>
            <a:off x="5101388" y="1423002"/>
            <a:ext cx="3413961" cy="2677656"/>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9.1a: What percent of bumblebee flights are greater than 1 m? Of butterfly flights? (Hint: first find the % of flights </a:t>
            </a:r>
            <a:r>
              <a:rPr lang="en-US" sz="2800" u="sng" dirty="0" smtClean="0">
                <a:latin typeface="Times New Roman" pitchFamily="18" charset="0"/>
                <a:cs typeface="Times New Roman" pitchFamily="18" charset="0"/>
              </a:rPr>
              <a:t>&lt;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 m.)</a:t>
            </a:r>
          </a:p>
        </p:txBody>
      </p:sp>
      <p:pic>
        <p:nvPicPr>
          <p:cNvPr id="7" name="Picture 6" descr="Figure9_6.gif"/>
          <p:cNvPicPr/>
          <p:nvPr/>
        </p:nvPicPr>
        <p:blipFill>
          <a:blip r:embed="rId3"/>
          <a:stretch>
            <a:fillRect/>
          </a:stretch>
        </p:blipFill>
        <p:spPr>
          <a:xfrm>
            <a:off x="595676" y="1238336"/>
            <a:ext cx="4266666" cy="50545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1285875"/>
            <a:ext cx="9144000" cy="2308324"/>
          </a:xfrm>
          <a:prstGeom prst="rect">
            <a:avLst/>
          </a:prstGeom>
          <a:noFill/>
          <a:ln w="9525">
            <a:noFill/>
            <a:miter lim="800000"/>
            <a:headEnd/>
            <a:tailEnd/>
          </a:ln>
        </p:spPr>
        <p:txBody>
          <a:bodyPr>
            <a:spAutoFit/>
          </a:bodyPr>
          <a:lstStyle/>
          <a:p>
            <a:pPr algn="ctr"/>
            <a:r>
              <a:rPr lang="en-US" sz="3600" dirty="0" smtClean="0">
                <a:latin typeface="Times New Roman" pitchFamily="18" charset="0"/>
                <a:cs typeface="Times New Roman" pitchFamily="18" charset="0"/>
              </a:rPr>
              <a:t>Chapter 9: Evolution </a:t>
            </a:r>
            <a:r>
              <a:rPr lang="en-US" sz="3600" dirty="0">
                <a:latin typeface="Times New Roman" pitchFamily="18" charset="0"/>
                <a:cs typeface="Times New Roman" pitchFamily="18" charset="0"/>
              </a:rPr>
              <a:t>of </a:t>
            </a:r>
            <a:r>
              <a:rPr lang="en-US" sz="3600" dirty="0" smtClean="0">
                <a:latin typeface="Times New Roman" pitchFamily="18" charset="0"/>
                <a:cs typeface="Times New Roman" pitchFamily="18" charset="0"/>
              </a:rPr>
              <a:t>Populations</a:t>
            </a:r>
          </a:p>
          <a:p>
            <a:pPr algn="ctr"/>
            <a:endParaRPr lang="en-US" sz="3600" dirty="0">
              <a:latin typeface="Times New Roman" pitchFamily="18" charset="0"/>
              <a:cs typeface="Times New Roman" pitchFamily="18" charset="0"/>
            </a:endParaRPr>
          </a:p>
          <a:p>
            <a:pPr algn="ctr"/>
            <a:r>
              <a:rPr lang="en-US" sz="3600" dirty="0">
                <a:latin typeface="Times New Roman" pitchFamily="18" charset="0"/>
                <a:cs typeface="Times New Roman" pitchFamily="18" charset="0"/>
              </a:rPr>
              <a:t>Section </a:t>
            </a:r>
            <a:r>
              <a:rPr lang="en-US" sz="3600" dirty="0" smtClean="0">
                <a:latin typeface="Times New Roman" pitchFamily="18" charset="0"/>
                <a:cs typeface="Times New Roman" pitchFamily="18" charset="0"/>
              </a:rPr>
              <a:t>9.4</a:t>
            </a:r>
            <a:r>
              <a:rPr lang="en-US" sz="3600" dirty="0">
                <a:latin typeface="Times New Roman" pitchFamily="18" charset="0"/>
                <a:cs typeface="Times New Roman" pitchFamily="18" charset="0"/>
              </a:rPr>
              <a:t>: How does the amount of light affect the distribution of photosynthesizing organisms</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11360053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349" y="0"/>
            <a:ext cx="5946491" cy="6520603"/>
          </a:xfrm>
          <a:prstGeom prst="rect">
            <a:avLst/>
          </a:prstGeom>
        </p:spPr>
      </p:pic>
      <p:sp>
        <p:nvSpPr>
          <p:cNvPr id="7171" name="TextBox 3"/>
          <p:cNvSpPr txBox="1">
            <a:spLocks noChangeArrowheads="1"/>
          </p:cNvSpPr>
          <p:nvPr/>
        </p:nvSpPr>
        <p:spPr bwMode="auto">
          <a:xfrm>
            <a:off x="42637" y="-1"/>
            <a:ext cx="3324678" cy="3046988"/>
          </a:xfrm>
          <a:prstGeom prst="rect">
            <a:avLst/>
          </a:prstGeom>
          <a:noFill/>
          <a:ln w="9525">
            <a:noFill/>
            <a:miter lim="800000"/>
            <a:headEnd/>
            <a:tailEnd/>
          </a:ln>
        </p:spPr>
        <p:txBody>
          <a:bodyPr wrap="square">
            <a:spAutoFit/>
          </a:bodyPr>
          <a:lstStyle/>
          <a:p>
            <a:r>
              <a:rPr lang="en-US" sz="3200" dirty="0" smtClean="0">
                <a:latin typeface="Times New Roman" pitchFamily="18" charset="0"/>
                <a:cs typeface="Times New Roman" pitchFamily="18" charset="0"/>
              </a:rPr>
              <a:t>Properties of the light environment in the rainforest understory, near edges or gaps, and in clearings</a:t>
            </a:r>
            <a:endParaRPr lang="en-US" sz="32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9.18 </a:t>
            </a:r>
            <a:endParaRPr lang="en-US" dirty="0">
              <a:latin typeface="Times New Roman" pitchFamily="18" charset="0"/>
              <a:cs typeface="Times New Roman" pitchFamily="18" charset="0"/>
            </a:endParaRPr>
          </a:p>
        </p:txBody>
      </p:sp>
      <p:sp>
        <p:nvSpPr>
          <p:cNvPr id="2" name="Rectangle 1"/>
          <p:cNvSpPr/>
          <p:nvPr/>
        </p:nvSpPr>
        <p:spPr>
          <a:xfrm>
            <a:off x="6848476" y="3092014"/>
            <a:ext cx="1990724" cy="923330"/>
          </a:xfrm>
          <a:prstGeom prst="rect">
            <a:avLst/>
          </a:prstGeom>
        </p:spPr>
        <p:txBody>
          <a:bodyPr wrap="square">
            <a:spAutoFit/>
          </a:bodyPr>
          <a:lstStyle/>
          <a:p>
            <a:r>
              <a:rPr lang="en-US" dirty="0" smtClean="0">
                <a:latin typeface="Times New Roman" pitchFamily="18" charset="0"/>
                <a:ea typeface="ＭＳ Ｐゴシック" pitchFamily="-110" charset="-128"/>
                <a:cs typeface="Times New Roman" pitchFamily="18" charset="0"/>
              </a:rPr>
              <a:t>% of </a:t>
            </a:r>
            <a:r>
              <a:rPr lang="en-US" dirty="0">
                <a:latin typeface="Times New Roman" pitchFamily="18" charset="0"/>
                <a:ea typeface="ＭＳ Ｐゴシック" pitchFamily="-110" charset="-128"/>
                <a:cs typeface="Times New Roman" pitchFamily="18" charset="0"/>
              </a:rPr>
              <a:t>total light from </a:t>
            </a:r>
            <a:r>
              <a:rPr lang="en-US" dirty="0" smtClean="0">
                <a:latin typeface="Times New Roman" pitchFamily="18" charset="0"/>
                <a:ea typeface="ＭＳ Ｐゴシック" pitchFamily="-110" charset="-128"/>
                <a:cs typeface="Times New Roman" pitchFamily="18" charset="0"/>
              </a:rPr>
              <a:t>“a” attributed </a:t>
            </a:r>
            <a:r>
              <a:rPr lang="en-US" dirty="0">
                <a:latin typeface="Times New Roman" pitchFamily="18" charset="0"/>
                <a:ea typeface="ＭＳ Ｐゴシック" pitchFamily="-110" charset="-128"/>
                <a:cs typeface="Times New Roman" pitchFamily="18" charset="0"/>
              </a:rPr>
              <a:t>to light </a:t>
            </a:r>
            <a:r>
              <a:rPr lang="en-US" dirty="0" smtClean="0">
                <a:latin typeface="Times New Roman" pitchFamily="18" charset="0"/>
                <a:ea typeface="ＭＳ Ｐゴシック" pitchFamily="-110" charset="-128"/>
                <a:cs typeface="Times New Roman" pitchFamily="18" charset="0"/>
              </a:rPr>
              <a:t>flashes</a:t>
            </a:r>
            <a:endParaRPr lang="en-US" dirty="0">
              <a:latin typeface="Times New Roman" pitchFamily="18" charset="0"/>
              <a:cs typeface="Times New Roman" pitchFamily="18" charset="0"/>
            </a:endParaRPr>
          </a:p>
        </p:txBody>
      </p:sp>
      <p:sp>
        <p:nvSpPr>
          <p:cNvPr id="3" name="Rectangle 2"/>
          <p:cNvSpPr/>
          <p:nvPr/>
        </p:nvSpPr>
        <p:spPr>
          <a:xfrm>
            <a:off x="4076700" y="304978"/>
            <a:ext cx="1543050" cy="1200329"/>
          </a:xfrm>
          <a:prstGeom prst="rect">
            <a:avLst/>
          </a:prstGeom>
        </p:spPr>
        <p:txBody>
          <a:bodyPr wrap="square">
            <a:spAutoFit/>
          </a:bodyPr>
          <a:lstStyle/>
          <a:p>
            <a:r>
              <a:rPr lang="en-US" dirty="0">
                <a:latin typeface="Times New Roman" pitchFamily="18" charset="0"/>
                <a:ea typeface="ＭＳ Ｐゴシック" pitchFamily="-110" charset="-128"/>
                <a:cs typeface="Times New Roman" pitchFamily="18" charset="0"/>
              </a:rPr>
              <a:t>Average total daily </a:t>
            </a:r>
            <a:r>
              <a:rPr lang="en-US" dirty="0" smtClean="0">
                <a:latin typeface="Times New Roman" pitchFamily="18" charset="0"/>
                <a:ea typeface="ＭＳ Ｐゴシック" pitchFamily="-110" charset="-128"/>
                <a:cs typeface="Times New Roman" pitchFamily="18" charset="0"/>
              </a:rPr>
              <a:t>photons, a measure </a:t>
            </a:r>
            <a:r>
              <a:rPr lang="en-US" dirty="0">
                <a:latin typeface="Times New Roman" pitchFamily="18" charset="0"/>
                <a:ea typeface="ＭＳ Ｐゴシック" pitchFamily="-110" charset="-128"/>
                <a:cs typeface="Times New Roman" pitchFamily="18" charset="0"/>
              </a:rPr>
              <a:t>of light intensity</a:t>
            </a:r>
            <a:endParaRPr lang="en-US" dirty="0"/>
          </a:p>
        </p:txBody>
      </p:sp>
      <p:sp>
        <p:nvSpPr>
          <p:cNvPr id="5" name="Rectangle 4"/>
          <p:cNvSpPr/>
          <p:nvPr/>
        </p:nvSpPr>
        <p:spPr>
          <a:xfrm>
            <a:off x="6848476" y="2167591"/>
            <a:ext cx="2162174" cy="646331"/>
          </a:xfrm>
          <a:prstGeom prst="rect">
            <a:avLst/>
          </a:prstGeom>
          <a:solidFill>
            <a:schemeClr val="bg1"/>
          </a:solidFill>
        </p:spPr>
        <p:txBody>
          <a:bodyPr wrap="square">
            <a:spAutoFit/>
          </a:bodyPr>
          <a:lstStyle/>
          <a:p>
            <a:r>
              <a:rPr lang="en-US" dirty="0" smtClean="0">
                <a:latin typeface="Times New Roman" pitchFamily="18" charset="0"/>
                <a:ea typeface="ＭＳ Ｐゴシック" pitchFamily="-110" charset="-128"/>
                <a:cs typeface="Times New Roman" pitchFamily="18" charset="0"/>
              </a:rPr>
              <a:t>Time </a:t>
            </a:r>
            <a:r>
              <a:rPr lang="en-US" dirty="0">
                <a:latin typeface="Times New Roman" pitchFamily="18" charset="0"/>
                <a:ea typeface="ＭＳ Ｐゴシック" pitchFamily="-110" charset="-128"/>
                <a:cs typeface="Times New Roman" pitchFamily="18" charset="0"/>
              </a:rPr>
              <a:t>periods that receive </a:t>
            </a:r>
            <a:r>
              <a:rPr lang="en-US" dirty="0" smtClean="0">
                <a:latin typeface="Times New Roman" pitchFamily="18" charset="0"/>
                <a:ea typeface="ＭＳ Ｐゴシック" pitchFamily="-110" charset="-128"/>
                <a:cs typeface="Times New Roman" pitchFamily="18" charset="0"/>
              </a:rPr>
              <a:t>bright light</a:t>
            </a:r>
            <a:endParaRPr lang="en-US" dirty="0"/>
          </a:p>
        </p:txBody>
      </p:sp>
      <p:sp>
        <p:nvSpPr>
          <p:cNvPr id="6" name="Rectangle 5"/>
          <p:cNvSpPr/>
          <p:nvPr/>
        </p:nvSpPr>
        <p:spPr>
          <a:xfrm>
            <a:off x="4267200" y="3168214"/>
            <a:ext cx="1504950" cy="923330"/>
          </a:xfrm>
          <a:prstGeom prst="rect">
            <a:avLst/>
          </a:prstGeom>
        </p:spPr>
        <p:txBody>
          <a:bodyPr wrap="square">
            <a:spAutoFit/>
          </a:bodyPr>
          <a:lstStyle/>
          <a:p>
            <a:r>
              <a:rPr lang="en-US" dirty="0" smtClean="0">
                <a:latin typeface="Times New Roman" pitchFamily="18" charset="0"/>
                <a:ea typeface="ＭＳ Ｐゴシック" pitchFamily="-110" charset="-128"/>
                <a:cs typeface="Times New Roman" pitchFamily="18" charset="0"/>
              </a:rPr>
              <a:t>A </a:t>
            </a:r>
            <a:r>
              <a:rPr lang="en-US" dirty="0">
                <a:latin typeface="Times New Roman" pitchFamily="18" charset="0"/>
                <a:ea typeface="ＭＳ Ｐゴシック" pitchFamily="-110" charset="-128"/>
                <a:cs typeface="Times New Roman" pitchFamily="18" charset="0"/>
              </a:rPr>
              <a:t>measure of the length of light </a:t>
            </a:r>
            <a:r>
              <a:rPr lang="en-US" dirty="0" smtClean="0">
                <a:latin typeface="Times New Roman" pitchFamily="18" charset="0"/>
                <a:ea typeface="ＭＳ Ｐゴシック" pitchFamily="-110" charset="-128"/>
                <a:cs typeface="Times New Roman" pitchFamily="18" charset="0"/>
              </a:rPr>
              <a:t>flashes</a:t>
            </a:r>
            <a:endParaRPr lang="en-US" dirty="0"/>
          </a:p>
        </p:txBody>
      </p:sp>
    </p:spTree>
    <p:extLst>
      <p:ext uri="{BB962C8B-B14F-4D97-AF65-F5344CB8AC3E}">
        <p14:creationId xmlns:p14="http://schemas.microsoft.com/office/powerpoint/2010/main" val="427421469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4881562" y="147638"/>
            <a:ext cx="4262438" cy="2308324"/>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 of maximum induction after 60 sec exposure to bright light</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3516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9.19a</a:t>
            </a:r>
            <a:endParaRPr lang="en-US" dirty="0">
              <a:latin typeface="Times New Roman" pitchFamily="18" charset="0"/>
              <a:cs typeface="Times New Roman" pitchFamily="18" charset="0"/>
            </a:endParaRPr>
          </a:p>
        </p:txBody>
      </p:sp>
      <p:pic>
        <p:nvPicPr>
          <p:cNvPr id="4" name="Picture 3" descr="Figure9_19.gif"/>
          <p:cNvPicPr/>
          <p:nvPr/>
        </p:nvPicPr>
        <p:blipFill rotWithShape="1">
          <a:blip r:embed="rId3">
            <a:extLst>
              <a:ext uri="{28A0092B-C50C-407E-A947-70E740481C1C}">
                <a14:useLocalDpi xmlns:a14="http://schemas.microsoft.com/office/drawing/2010/main" val="0"/>
              </a:ext>
            </a:extLst>
          </a:blip>
          <a:srcRect b="52170"/>
          <a:stretch/>
        </p:blipFill>
        <p:spPr bwMode="auto">
          <a:xfrm>
            <a:off x="164282" y="0"/>
            <a:ext cx="4141018" cy="3009900"/>
          </a:xfrm>
          <a:prstGeom prst="rect">
            <a:avLst/>
          </a:prstGeom>
          <a:noFill/>
          <a:ln>
            <a:noFill/>
          </a:ln>
        </p:spPr>
      </p:pic>
      <p:sp>
        <p:nvSpPr>
          <p:cNvPr id="5" name="TextBox 3"/>
          <p:cNvSpPr txBox="1">
            <a:spLocks noChangeArrowheads="1"/>
          </p:cNvSpPr>
          <p:nvPr/>
        </p:nvSpPr>
        <p:spPr bwMode="auto">
          <a:xfrm>
            <a:off x="6057900" y="2990850"/>
            <a:ext cx="2873579" cy="830997"/>
          </a:xfrm>
          <a:prstGeom prst="rect">
            <a:avLst/>
          </a:prstGeom>
          <a:noFill/>
          <a:ln w="9525">
            <a:noFill/>
            <a:miter lim="800000"/>
            <a:headEnd/>
            <a:tailEnd/>
          </a:ln>
        </p:spPr>
        <p:txBody>
          <a:bodyPr wrap="square">
            <a:spAutoFit/>
          </a:bodyPr>
          <a:lstStyle/>
          <a:p>
            <a:r>
              <a:rPr lang="en-US" sz="2400" dirty="0" smtClean="0">
                <a:latin typeface="Times New Roman" pitchFamily="18" charset="0"/>
                <a:cs typeface="Times New Roman" pitchFamily="18" charset="0"/>
              </a:rPr>
              <a:t>Leaves were kept in shade for 14 hours</a:t>
            </a:r>
            <a:endParaRPr lang="en-US" sz="2400" dirty="0">
              <a:latin typeface="Times New Roman" pitchFamily="18" charset="0"/>
              <a:cs typeface="Times New Roman" pitchFamily="18" charset="0"/>
            </a:endParaRPr>
          </a:p>
        </p:txBody>
      </p:sp>
      <p:sp>
        <p:nvSpPr>
          <p:cNvPr id="6" name="TextBox 3"/>
          <p:cNvSpPr txBox="1">
            <a:spLocks noChangeArrowheads="1"/>
          </p:cNvSpPr>
          <p:nvPr/>
        </p:nvSpPr>
        <p:spPr bwMode="auto">
          <a:xfrm>
            <a:off x="1457324" y="4563408"/>
            <a:ext cx="3333750" cy="1200329"/>
          </a:xfrm>
          <a:prstGeom prst="rect">
            <a:avLst/>
          </a:prstGeom>
          <a:noFill/>
          <a:ln w="9525">
            <a:noFill/>
            <a:miter lim="800000"/>
            <a:headEnd/>
            <a:tailEnd/>
          </a:ln>
        </p:spPr>
        <p:txBody>
          <a:bodyPr wrap="square">
            <a:spAutoFit/>
          </a:bodyPr>
          <a:lstStyle/>
          <a:p>
            <a:r>
              <a:rPr lang="en-US" sz="2400" dirty="0" smtClean="0">
                <a:latin typeface="Times New Roman" pitchFamily="18" charset="0"/>
                <a:cs typeface="Times New Roman" pitchFamily="18" charset="0"/>
              </a:rPr>
              <a:t>Different letters above two bars indicate significant difference.  </a:t>
            </a:r>
            <a:endParaRPr lang="en-US" sz="2400" dirty="0">
              <a:latin typeface="Times New Roman" pitchFamily="18" charset="0"/>
              <a:cs typeface="Times New Roman" pitchFamily="18" charset="0"/>
            </a:endParaRPr>
          </a:p>
        </p:txBody>
      </p:sp>
      <p:sp>
        <p:nvSpPr>
          <p:cNvPr id="7" name="TextBox 3"/>
          <p:cNvSpPr txBox="1">
            <a:spLocks noChangeArrowheads="1"/>
          </p:cNvSpPr>
          <p:nvPr/>
        </p:nvSpPr>
        <p:spPr bwMode="auto">
          <a:xfrm>
            <a:off x="800100" y="3009900"/>
            <a:ext cx="1758541" cy="830997"/>
          </a:xfrm>
          <a:prstGeom prst="rect">
            <a:avLst/>
          </a:prstGeom>
          <a:noFill/>
          <a:ln w="9525">
            <a:noFill/>
            <a:miter lim="800000"/>
            <a:headEnd/>
            <a:tailEnd/>
          </a:ln>
        </p:spPr>
        <p:txBody>
          <a:bodyPr wrap="square">
            <a:spAutoFit/>
          </a:bodyPr>
          <a:lstStyle/>
          <a:p>
            <a:pPr algn="ctr"/>
            <a:r>
              <a:rPr lang="en-US" sz="2400" dirty="0" smtClean="0">
                <a:latin typeface="Times New Roman" pitchFamily="18" charset="0"/>
                <a:cs typeface="Times New Roman" pitchFamily="18" charset="0"/>
              </a:rPr>
              <a:t>Understory shrubs</a:t>
            </a:r>
            <a:endParaRPr lang="en-US" sz="2400" dirty="0">
              <a:latin typeface="Times New Roman" pitchFamily="18" charset="0"/>
              <a:cs typeface="Times New Roman" pitchFamily="18" charset="0"/>
            </a:endParaRPr>
          </a:p>
        </p:txBody>
      </p:sp>
      <p:sp>
        <p:nvSpPr>
          <p:cNvPr id="8" name="TextBox 3"/>
          <p:cNvSpPr txBox="1">
            <a:spLocks noChangeArrowheads="1"/>
          </p:cNvSpPr>
          <p:nvPr/>
        </p:nvSpPr>
        <p:spPr bwMode="auto">
          <a:xfrm>
            <a:off x="2428875" y="3009900"/>
            <a:ext cx="1133475" cy="830997"/>
          </a:xfrm>
          <a:prstGeom prst="rect">
            <a:avLst/>
          </a:prstGeom>
          <a:noFill/>
          <a:ln w="9525">
            <a:noFill/>
            <a:miter lim="800000"/>
            <a:headEnd/>
            <a:tailEnd/>
          </a:ln>
        </p:spPr>
        <p:txBody>
          <a:bodyPr wrap="square">
            <a:spAutoFit/>
          </a:bodyPr>
          <a:lstStyle/>
          <a:p>
            <a:pPr algn="ctr"/>
            <a:r>
              <a:rPr lang="en-US" sz="2400" dirty="0" smtClean="0">
                <a:latin typeface="Times New Roman" pitchFamily="18" charset="0"/>
                <a:cs typeface="Times New Roman" pitchFamily="18" charset="0"/>
              </a:rPr>
              <a:t>Edge species</a:t>
            </a:r>
            <a:endParaRPr lang="en-US" sz="2400" dirty="0">
              <a:latin typeface="Times New Roman" pitchFamily="18" charset="0"/>
              <a:cs typeface="Times New Roman" pitchFamily="18" charset="0"/>
            </a:endParaRPr>
          </a:p>
        </p:txBody>
      </p:sp>
      <p:sp>
        <p:nvSpPr>
          <p:cNvPr id="9" name="TextBox 3"/>
          <p:cNvSpPr txBox="1">
            <a:spLocks noChangeArrowheads="1"/>
          </p:cNvSpPr>
          <p:nvPr/>
        </p:nvSpPr>
        <p:spPr bwMode="auto">
          <a:xfrm>
            <a:off x="3328987" y="2885302"/>
            <a:ext cx="1552575" cy="1200329"/>
          </a:xfrm>
          <a:prstGeom prst="rect">
            <a:avLst/>
          </a:prstGeom>
          <a:noFill/>
          <a:ln w="9525">
            <a:noFill/>
            <a:miter lim="800000"/>
            <a:headEnd/>
            <a:tailEnd/>
          </a:ln>
        </p:spPr>
        <p:txBody>
          <a:bodyPr wrap="square">
            <a:spAutoFit/>
          </a:bodyPr>
          <a:lstStyle/>
          <a:p>
            <a:pPr algn="ctr"/>
            <a:r>
              <a:rPr lang="en-US" sz="2400" dirty="0" smtClean="0">
                <a:latin typeface="Times New Roman" pitchFamily="18" charset="0"/>
                <a:cs typeface="Times New Roman" pitchFamily="18" charset="0"/>
              </a:rPr>
              <a:t>Open clearing specialist </a:t>
            </a:r>
          </a:p>
        </p:txBody>
      </p:sp>
      <p:sp>
        <p:nvSpPr>
          <p:cNvPr id="10" name="Rectangle 9"/>
          <p:cNvSpPr/>
          <p:nvPr/>
        </p:nvSpPr>
        <p:spPr>
          <a:xfrm>
            <a:off x="1011194" y="147638"/>
            <a:ext cx="1547447" cy="3693259"/>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536214" y="147638"/>
            <a:ext cx="988036" cy="3693259"/>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507764" y="1104900"/>
            <a:ext cx="1235686" cy="2980731"/>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24860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4495800" y="147638"/>
            <a:ext cx="4648200" cy="1754326"/>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 of maximum induction after 60 sec exposure to bright light</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364476"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9.19b</a:t>
            </a:r>
            <a:endParaRPr lang="en-US" dirty="0">
              <a:latin typeface="Times New Roman" pitchFamily="18" charset="0"/>
              <a:cs typeface="Times New Roman" pitchFamily="18" charset="0"/>
            </a:endParaRPr>
          </a:p>
        </p:txBody>
      </p:sp>
      <p:pic>
        <p:nvPicPr>
          <p:cNvPr id="4" name="Picture 3" descr="Figure9_19.gif"/>
          <p:cNvPicPr/>
          <p:nvPr/>
        </p:nvPicPr>
        <p:blipFill rotWithShape="1">
          <a:blip r:embed="rId3">
            <a:extLst>
              <a:ext uri="{28A0092B-C50C-407E-A947-70E740481C1C}">
                <a14:useLocalDpi xmlns:a14="http://schemas.microsoft.com/office/drawing/2010/main" val="0"/>
              </a:ext>
            </a:extLst>
          </a:blip>
          <a:srcRect t="48738"/>
          <a:stretch/>
        </p:blipFill>
        <p:spPr bwMode="auto">
          <a:xfrm>
            <a:off x="164282" y="3067050"/>
            <a:ext cx="4141018" cy="3225800"/>
          </a:xfrm>
          <a:prstGeom prst="rect">
            <a:avLst/>
          </a:prstGeom>
          <a:noFill/>
          <a:ln>
            <a:noFill/>
          </a:ln>
        </p:spPr>
      </p:pic>
      <p:sp>
        <p:nvSpPr>
          <p:cNvPr id="6" name="TextBox 3"/>
          <p:cNvSpPr txBox="1">
            <a:spLocks noChangeArrowheads="1"/>
          </p:cNvSpPr>
          <p:nvPr/>
        </p:nvSpPr>
        <p:spPr bwMode="auto">
          <a:xfrm>
            <a:off x="5143500" y="3525788"/>
            <a:ext cx="2819400" cy="2308324"/>
          </a:xfrm>
          <a:prstGeom prst="rect">
            <a:avLst/>
          </a:prstGeom>
          <a:noFill/>
          <a:ln w="9525">
            <a:noFill/>
            <a:miter lim="800000"/>
            <a:headEnd/>
            <a:tailEnd/>
          </a:ln>
        </p:spPr>
        <p:txBody>
          <a:bodyPr wrap="square">
            <a:spAutoFit/>
          </a:bodyPr>
          <a:lstStyle/>
          <a:p>
            <a:pPr marL="342900" indent="-342900">
              <a:buFont typeface="Arial" pitchFamily="34" charset="0"/>
              <a:buChar char="•"/>
            </a:pPr>
            <a:r>
              <a:rPr lang="en-US" sz="2400" dirty="0" smtClean="0">
                <a:latin typeface="Times New Roman" pitchFamily="18" charset="0"/>
                <a:cs typeface="Times New Roman" pitchFamily="18" charset="0"/>
              </a:rPr>
              <a:t>Solid symbols = understory species</a:t>
            </a:r>
          </a:p>
          <a:p>
            <a:pPr marL="342900" indent="-342900">
              <a:buFont typeface="Arial" pitchFamily="34" charset="0"/>
              <a:buChar char="•"/>
            </a:pPr>
            <a:r>
              <a:rPr lang="en-US" sz="2400" dirty="0" smtClean="0">
                <a:latin typeface="Times New Roman" pitchFamily="18" charset="0"/>
                <a:cs typeface="Times New Roman" pitchFamily="18" charset="0"/>
              </a:rPr>
              <a:t>Grey symbols = edge/gap species</a:t>
            </a:r>
          </a:p>
          <a:p>
            <a:pPr marL="342900" indent="-342900">
              <a:buFont typeface="Arial" pitchFamily="34" charset="0"/>
              <a:buChar char="•"/>
            </a:pPr>
            <a:r>
              <a:rPr lang="en-US" sz="2400" dirty="0" smtClean="0">
                <a:latin typeface="Times New Roman" pitchFamily="18" charset="0"/>
                <a:cs typeface="Times New Roman" pitchFamily="18" charset="0"/>
              </a:rPr>
              <a:t>Open symbols = clearing species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1250939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06768" y="1171196"/>
            <a:ext cx="6854776" cy="5306320"/>
          </a:xfrm>
          <a:prstGeom prst="rect">
            <a:avLst/>
          </a:prstGeom>
        </p:spPr>
      </p:pic>
      <p:sp>
        <p:nvSpPr>
          <p:cNvPr id="7171" name="TextBox 3"/>
          <p:cNvSpPr txBox="1">
            <a:spLocks noChangeArrowheads="1"/>
          </p:cNvSpPr>
          <p:nvPr/>
        </p:nvSpPr>
        <p:spPr bwMode="auto">
          <a:xfrm>
            <a:off x="-1" y="0"/>
            <a:ext cx="8766313" cy="1200329"/>
          </a:xfrm>
          <a:prstGeom prst="rect">
            <a:avLst/>
          </a:prstGeom>
          <a:noFill/>
          <a:ln w="9525">
            <a:noFill/>
            <a:miter lim="800000"/>
            <a:headEnd/>
            <a:tailEnd/>
          </a:ln>
        </p:spPr>
        <p:txBody>
          <a:bodyPr wrap="square">
            <a:spAutoFit/>
          </a:bodyPr>
          <a:lstStyle/>
          <a:p>
            <a:pPr algn="ctr"/>
            <a:r>
              <a:rPr lang="en-US" sz="3600" dirty="0" smtClean="0">
                <a:latin typeface="Times New Roman" pitchFamily="18" charset="0"/>
                <a:cs typeface="Times New Roman" pitchFamily="18" charset="0"/>
              </a:rPr>
              <a:t>Light-flash use efficiency (LUE) as a function of the duration of light flashes</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9.20 </a:t>
            </a:r>
            <a:endParaRPr lang="en-US" dirty="0">
              <a:latin typeface="Times New Roman" pitchFamily="18" charset="0"/>
              <a:cs typeface="Times New Roman" pitchFamily="18" charset="0"/>
            </a:endParaRPr>
          </a:p>
        </p:txBody>
      </p:sp>
      <p:sp>
        <p:nvSpPr>
          <p:cNvPr id="3" name="Rectangle 2"/>
          <p:cNvSpPr/>
          <p:nvPr/>
        </p:nvSpPr>
        <p:spPr>
          <a:xfrm>
            <a:off x="5804454" y="2452696"/>
            <a:ext cx="3339546" cy="1569660"/>
          </a:xfrm>
          <a:prstGeom prst="rect">
            <a:avLst/>
          </a:prstGeom>
        </p:spPr>
        <p:txBody>
          <a:bodyPr wrap="square">
            <a:spAutoFit/>
          </a:bodyPr>
          <a:lstStyle/>
          <a:p>
            <a:r>
              <a:rPr lang="en-US" sz="2400" dirty="0">
                <a:latin typeface="Times New Roman" pitchFamily="18" charset="0"/>
                <a:ea typeface="ＭＳ Ｐゴシック" pitchFamily="-110" charset="-128"/>
                <a:cs typeface="Times New Roman" pitchFamily="18" charset="0"/>
              </a:rPr>
              <a:t>LUE ratio close to 100% = achievement of </a:t>
            </a:r>
            <a:r>
              <a:rPr lang="en-US" sz="2400" dirty="0" smtClean="0">
                <a:latin typeface="Times New Roman" pitchFamily="18" charset="0"/>
                <a:ea typeface="ＭＳ Ｐゴシック" pitchFamily="-110" charset="-128"/>
                <a:cs typeface="Times New Roman" pitchFamily="18" charset="0"/>
              </a:rPr>
              <a:t>max </a:t>
            </a:r>
            <a:r>
              <a:rPr lang="en-US" sz="2400" dirty="0">
                <a:latin typeface="Times New Roman" pitchFamily="18" charset="0"/>
                <a:ea typeface="ＭＳ Ｐゴシック" pitchFamily="-110" charset="-128"/>
                <a:cs typeface="Times New Roman" pitchFamily="18" charset="0"/>
              </a:rPr>
              <a:t>photosynthesis during </a:t>
            </a:r>
            <a:r>
              <a:rPr lang="en-US" sz="2400" dirty="0" smtClean="0">
                <a:latin typeface="Times New Roman" pitchFamily="18" charset="0"/>
                <a:ea typeface="ＭＳ Ｐゴシック" pitchFamily="-110" charset="-128"/>
                <a:cs typeface="Times New Roman" pitchFamily="18" charset="0"/>
              </a:rPr>
              <a:t>brief </a:t>
            </a:r>
            <a:r>
              <a:rPr lang="en-US" sz="2400" dirty="0">
                <a:latin typeface="Times New Roman" pitchFamily="18" charset="0"/>
                <a:ea typeface="ＭＳ Ｐゴシック" pitchFamily="-110" charset="-128"/>
                <a:cs typeface="Times New Roman" pitchFamily="18" charset="0"/>
              </a:rPr>
              <a:t>exposure to </a:t>
            </a:r>
            <a:r>
              <a:rPr lang="en-US" sz="2400" dirty="0" smtClean="0">
                <a:latin typeface="Times New Roman" pitchFamily="18" charset="0"/>
                <a:ea typeface="ＭＳ Ｐゴシック" pitchFamily="-110" charset="-128"/>
                <a:cs typeface="Times New Roman" pitchFamily="18" charset="0"/>
              </a:rPr>
              <a:t>flash </a:t>
            </a:r>
            <a:endParaRPr lang="en-US" sz="2400" dirty="0">
              <a:latin typeface="Times New Roman" pitchFamily="18" charset="0"/>
              <a:ea typeface="ＭＳ Ｐゴシック" pitchFamily="-110" charset="-128"/>
              <a:cs typeface="Times New Roman" pitchFamily="18" charset="0"/>
            </a:endParaRPr>
          </a:p>
        </p:txBody>
      </p:sp>
    </p:spTree>
    <p:extLst>
      <p:ext uri="{BB962C8B-B14F-4D97-AF65-F5344CB8AC3E}">
        <p14:creationId xmlns:p14="http://schemas.microsoft.com/office/powerpoint/2010/main" val="383156999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013" y="0"/>
            <a:ext cx="3805237" cy="285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8656" y="6120884"/>
            <a:ext cx="4282006" cy="461665"/>
          </a:xfrm>
          <a:prstGeom prst="rect">
            <a:avLst/>
          </a:prstGeom>
        </p:spPr>
        <p:txBody>
          <a:bodyPr wrap="none">
            <a:spAutoFit/>
          </a:bodyPr>
          <a:lstStyle/>
          <a:p>
            <a:r>
              <a:rPr lang="en-US" sz="2400" dirty="0">
                <a:latin typeface="Times New Roman" pitchFamily="18" charset="0"/>
                <a:cs typeface="Times New Roman" pitchFamily="18" charset="0"/>
              </a:rPr>
              <a:t>http://www.focl.org/hydrilla.html</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0346"/>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0" y="3606284"/>
            <a:ext cx="3810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3"/>
          <p:cNvSpPr txBox="1">
            <a:spLocks noChangeArrowheads="1"/>
          </p:cNvSpPr>
          <p:nvPr/>
        </p:nvSpPr>
        <p:spPr bwMode="auto">
          <a:xfrm>
            <a:off x="266700" y="147638"/>
            <a:ext cx="4313962" cy="1200329"/>
          </a:xfrm>
          <a:prstGeom prst="rect">
            <a:avLst/>
          </a:prstGeom>
          <a:noFill/>
          <a:ln w="9525">
            <a:noFill/>
            <a:miter lim="800000"/>
            <a:headEnd/>
            <a:tailEnd/>
          </a:ln>
        </p:spPr>
        <p:txBody>
          <a:bodyPr wrap="square">
            <a:spAutoFit/>
          </a:bodyPr>
          <a:lstStyle/>
          <a:p>
            <a:r>
              <a:rPr lang="en-US" sz="3600" i="1" dirty="0" err="1" smtClean="0">
                <a:latin typeface="Times New Roman" pitchFamily="18" charset="0"/>
                <a:cs typeface="Times New Roman" pitchFamily="18" charset="0"/>
              </a:rPr>
              <a:t>Hydrilla</a:t>
            </a:r>
            <a:r>
              <a:rPr lang="en-US" sz="3600" dirty="0" smtClean="0">
                <a:latin typeface="Times New Roman" pitchFamily="18" charset="0"/>
                <a:cs typeface="Times New Roman" pitchFamily="18" charset="0"/>
              </a:rPr>
              <a:t> in southeastern US lake</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13434216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275771" y="147639"/>
            <a:ext cx="8868229" cy="1200329"/>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Photosynthetic &amp; respiration characteristics of </a:t>
            </a:r>
            <a:r>
              <a:rPr lang="en-US" sz="3600" dirty="0" err="1" smtClean="0">
                <a:latin typeface="Times New Roman" pitchFamily="18" charset="0"/>
                <a:cs typeface="Times New Roman" pitchFamily="18" charset="0"/>
              </a:rPr>
              <a:t>hydrilla</a:t>
            </a:r>
            <a:r>
              <a:rPr lang="en-US" sz="3600" dirty="0" smtClean="0">
                <a:latin typeface="Times New Roman" pitchFamily="18" charset="0"/>
                <a:cs typeface="Times New Roman" pitchFamily="18" charset="0"/>
              </a:rPr>
              <a:t> plants grown under several light levels</a:t>
            </a:r>
            <a:endParaRPr lang="en-US" sz="36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88668088"/>
              </p:ext>
            </p:extLst>
          </p:nvPr>
        </p:nvGraphicFramePr>
        <p:xfrm>
          <a:off x="275769" y="1612452"/>
          <a:ext cx="8577944" cy="4389120"/>
        </p:xfrm>
        <a:graphic>
          <a:graphicData uri="http://schemas.openxmlformats.org/drawingml/2006/table">
            <a:tbl>
              <a:tblPr/>
              <a:tblGrid>
                <a:gridCol w="1553031"/>
                <a:gridCol w="2228850"/>
                <a:gridCol w="1581150"/>
                <a:gridCol w="1530973"/>
                <a:gridCol w="1683940"/>
              </a:tblGrid>
              <a:tr h="973276">
                <a:tc>
                  <a:txBody>
                    <a:bodyPr/>
                    <a:lstStyle/>
                    <a:p>
                      <a:pPr marL="0" marR="0">
                        <a:lnSpc>
                          <a:spcPct val="200000"/>
                        </a:lnSpc>
                        <a:spcBef>
                          <a:spcPts val="0"/>
                        </a:spcBef>
                        <a:spcAft>
                          <a:spcPts val="0"/>
                        </a:spcAft>
                      </a:pPr>
                      <a:endParaRPr lang="en-US" sz="1600" dirty="0">
                        <a:latin typeface="Times New Roman"/>
                        <a:ea typeface="Times New Roman"/>
                        <a:cs typeface="Times New Roman"/>
                      </a:endParaRPr>
                    </a:p>
                    <a:p>
                      <a:pPr marL="0" marR="0">
                        <a:lnSpc>
                          <a:spcPct val="200000"/>
                        </a:lnSpc>
                        <a:spcBef>
                          <a:spcPts val="0"/>
                        </a:spcBef>
                        <a:spcAft>
                          <a:spcPts val="0"/>
                        </a:spcAft>
                      </a:pPr>
                      <a:r>
                        <a:rPr lang="en-US" sz="2400" dirty="0">
                          <a:latin typeface="Times New Roman"/>
                          <a:ea typeface="Times New Roman"/>
                          <a:cs typeface="Times New Roman"/>
                        </a:rPr>
                        <a:t>Light level</a:t>
                      </a:r>
                      <a:endParaRPr lang="en-US" sz="16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dirty="0">
                          <a:latin typeface="Times New Roman"/>
                          <a:ea typeface="Times New Roman"/>
                          <a:cs typeface="Times New Roman"/>
                        </a:rPr>
                        <a:t>Light level where Ps = </a:t>
                      </a:r>
                      <a:r>
                        <a:rPr lang="en-US" sz="2400" dirty="0" err="1">
                          <a:latin typeface="Times New Roman"/>
                          <a:ea typeface="Times New Roman"/>
                          <a:cs typeface="Times New Roman"/>
                        </a:rPr>
                        <a:t>Resp</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Light level of max. Ps</a:t>
                      </a:r>
                      <a:endParaRPr lang="en-US" sz="16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dirty="0" smtClean="0">
                          <a:latin typeface="Times New Roman"/>
                          <a:ea typeface="Times New Roman"/>
                          <a:cs typeface="Times New Roman"/>
                        </a:rPr>
                        <a:t>Max </a:t>
                      </a:r>
                      <a:r>
                        <a:rPr lang="en-US" sz="2400" dirty="0">
                          <a:latin typeface="Times New Roman"/>
                          <a:ea typeface="Times New Roman"/>
                          <a:cs typeface="Times New Roman"/>
                        </a:rPr>
                        <a:t>Ps rate</a:t>
                      </a:r>
                      <a:endParaRPr lang="en-US" sz="1600"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Resp rate in darkness</a:t>
                      </a:r>
                      <a:endParaRPr lang="en-US" sz="16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638">
                <a:tc>
                  <a:txBody>
                    <a:bodyPr/>
                    <a:lstStyle/>
                    <a:p>
                      <a:pPr marL="0" marR="0">
                        <a:lnSpc>
                          <a:spcPct val="200000"/>
                        </a:lnSpc>
                        <a:spcBef>
                          <a:spcPts val="0"/>
                        </a:spcBef>
                        <a:spcAft>
                          <a:spcPts val="0"/>
                        </a:spcAft>
                      </a:pPr>
                      <a:r>
                        <a:rPr lang="en-US" sz="2400">
                          <a:latin typeface="Times New Roman"/>
                          <a:ea typeface="Times New Roman"/>
                          <a:cs typeface="Times New Roman"/>
                        </a:rPr>
                        <a:t>Low</a:t>
                      </a:r>
                      <a:endParaRPr lang="en-US" sz="16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7</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150</a:t>
                      </a:r>
                      <a:endParaRPr lang="en-US" sz="16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2.6 </a:t>
                      </a:r>
                      <a:r>
                        <a:rPr lang="en-US" sz="2400" u="sng">
                          <a:latin typeface="Times New Roman"/>
                          <a:ea typeface="Times New Roman"/>
                          <a:cs typeface="Times New Roman"/>
                        </a:rPr>
                        <a:t>+</a:t>
                      </a:r>
                      <a:r>
                        <a:rPr lang="en-US" sz="2400">
                          <a:latin typeface="Times New Roman"/>
                          <a:ea typeface="Times New Roman"/>
                          <a:cs typeface="Times New Roman"/>
                        </a:rPr>
                        <a:t> 0.3</a:t>
                      </a:r>
                      <a:endParaRPr lang="en-US" sz="16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1.2 </a:t>
                      </a:r>
                      <a:r>
                        <a:rPr lang="en-US" sz="2400" u="sng">
                          <a:latin typeface="Times New Roman"/>
                          <a:ea typeface="Times New Roman"/>
                          <a:cs typeface="Times New Roman"/>
                        </a:rPr>
                        <a:t>+</a:t>
                      </a:r>
                      <a:r>
                        <a:rPr lang="en-US" sz="2400">
                          <a:latin typeface="Times New Roman"/>
                          <a:ea typeface="Times New Roman"/>
                          <a:cs typeface="Times New Roman"/>
                        </a:rPr>
                        <a:t> 0.9</a:t>
                      </a:r>
                      <a:endParaRPr lang="en-US" sz="16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86638">
                <a:tc>
                  <a:txBody>
                    <a:bodyPr/>
                    <a:lstStyle/>
                    <a:p>
                      <a:pPr marL="0" marR="0">
                        <a:lnSpc>
                          <a:spcPct val="200000"/>
                        </a:lnSpc>
                        <a:spcBef>
                          <a:spcPts val="0"/>
                        </a:spcBef>
                        <a:spcAft>
                          <a:spcPts val="0"/>
                        </a:spcAft>
                      </a:pPr>
                      <a:r>
                        <a:rPr lang="en-US" sz="2400" dirty="0" smtClean="0">
                          <a:latin typeface="Times New Roman"/>
                          <a:ea typeface="Times New Roman"/>
                          <a:cs typeface="Times New Roman"/>
                        </a:rPr>
                        <a:t>Med-low</a:t>
                      </a:r>
                      <a:endParaRPr lang="en-US" sz="16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10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200</a:t>
                      </a: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3.3 </a:t>
                      </a:r>
                      <a:r>
                        <a:rPr lang="en-US" sz="2400" u="sng">
                          <a:latin typeface="Times New Roman"/>
                          <a:ea typeface="Times New Roman"/>
                          <a:cs typeface="Times New Roman"/>
                        </a:rPr>
                        <a:t>+</a:t>
                      </a:r>
                      <a:r>
                        <a:rPr lang="en-US" sz="2400">
                          <a:latin typeface="Times New Roman"/>
                          <a:ea typeface="Times New Roman"/>
                          <a:cs typeface="Times New Roman"/>
                        </a:rPr>
                        <a:t> 0.4</a:t>
                      </a: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1.4 </a:t>
                      </a:r>
                      <a:r>
                        <a:rPr lang="en-US" sz="2400" u="sng">
                          <a:latin typeface="Times New Roman"/>
                          <a:ea typeface="Times New Roman"/>
                          <a:cs typeface="Times New Roman"/>
                        </a:rPr>
                        <a:t>+</a:t>
                      </a:r>
                      <a:r>
                        <a:rPr lang="en-US" sz="2400">
                          <a:latin typeface="Times New Roman"/>
                          <a:ea typeface="Times New Roman"/>
                          <a:cs typeface="Times New Roman"/>
                        </a:rPr>
                        <a:t> 0.2</a:t>
                      </a:r>
                      <a:endParaRPr lang="en-US" sz="1600">
                        <a:latin typeface="Times New Roman"/>
                        <a:ea typeface="Times New Roman"/>
                        <a:cs typeface="Times New Roman"/>
                      </a:endParaRPr>
                    </a:p>
                  </a:txBody>
                  <a:tcPr marL="68580" marR="68580" marT="0" marB="0">
                    <a:lnL>
                      <a:noFill/>
                    </a:lnL>
                    <a:lnR>
                      <a:noFill/>
                    </a:lnR>
                    <a:lnT>
                      <a:noFill/>
                    </a:lnT>
                    <a:lnB>
                      <a:noFill/>
                    </a:lnB>
                  </a:tcPr>
                </a:tc>
              </a:tr>
              <a:tr h="486638">
                <a:tc>
                  <a:txBody>
                    <a:bodyPr/>
                    <a:lstStyle/>
                    <a:p>
                      <a:pPr marL="0" marR="0">
                        <a:lnSpc>
                          <a:spcPct val="200000"/>
                        </a:lnSpc>
                        <a:spcBef>
                          <a:spcPts val="0"/>
                        </a:spcBef>
                        <a:spcAft>
                          <a:spcPts val="0"/>
                        </a:spcAft>
                      </a:pPr>
                      <a:r>
                        <a:rPr lang="en-US" sz="2400" dirty="0" smtClean="0">
                          <a:latin typeface="Times New Roman"/>
                          <a:ea typeface="Times New Roman"/>
                          <a:cs typeface="Times New Roman"/>
                        </a:rPr>
                        <a:t>Med-high</a:t>
                      </a:r>
                      <a:endParaRPr lang="en-US" sz="16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15</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350</a:t>
                      </a:r>
                      <a:endParaRPr lang="en-US" sz="16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2400" dirty="0">
                          <a:latin typeface="Times New Roman"/>
                          <a:ea typeface="Times New Roman"/>
                          <a:cs typeface="Times New Roman"/>
                        </a:rPr>
                        <a:t>4.3 </a:t>
                      </a:r>
                      <a:r>
                        <a:rPr lang="en-US" sz="2400" u="sng" dirty="0">
                          <a:latin typeface="Times New Roman"/>
                          <a:ea typeface="Times New Roman"/>
                          <a:cs typeface="Times New Roman"/>
                        </a:rPr>
                        <a:t>+</a:t>
                      </a:r>
                      <a:r>
                        <a:rPr lang="en-US" sz="2400" dirty="0">
                          <a:latin typeface="Times New Roman"/>
                          <a:ea typeface="Times New Roman"/>
                          <a:cs typeface="Times New Roman"/>
                        </a:rPr>
                        <a:t> 0.2</a:t>
                      </a:r>
                      <a:endParaRPr lang="en-US" sz="1600" dirty="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2.0 </a:t>
                      </a:r>
                      <a:r>
                        <a:rPr lang="en-US" sz="2400" u="sng">
                          <a:latin typeface="Times New Roman"/>
                          <a:ea typeface="Times New Roman"/>
                          <a:cs typeface="Times New Roman"/>
                        </a:rPr>
                        <a:t>+</a:t>
                      </a:r>
                      <a:r>
                        <a:rPr lang="en-US" sz="2400">
                          <a:latin typeface="Times New Roman"/>
                          <a:ea typeface="Times New Roman"/>
                          <a:cs typeface="Times New Roman"/>
                        </a:rPr>
                        <a:t> 0.3</a:t>
                      </a:r>
                      <a:endParaRPr lang="en-US" sz="1600">
                        <a:latin typeface="Times New Roman"/>
                        <a:ea typeface="Times New Roman"/>
                        <a:cs typeface="Times New Roman"/>
                      </a:endParaRPr>
                    </a:p>
                  </a:txBody>
                  <a:tcPr marL="68580" marR="68580" marT="0" marB="0">
                    <a:lnL>
                      <a:noFill/>
                    </a:lnL>
                    <a:lnR>
                      <a:noFill/>
                    </a:lnR>
                    <a:lnT>
                      <a:noFill/>
                    </a:lnT>
                    <a:lnB>
                      <a:noFill/>
                    </a:lnB>
                  </a:tcPr>
                </a:tc>
              </a:tr>
              <a:tr h="486638">
                <a:tc>
                  <a:txBody>
                    <a:bodyPr/>
                    <a:lstStyle/>
                    <a:p>
                      <a:pPr marL="0" marR="0">
                        <a:lnSpc>
                          <a:spcPct val="200000"/>
                        </a:lnSpc>
                        <a:spcBef>
                          <a:spcPts val="0"/>
                        </a:spcBef>
                        <a:spcAft>
                          <a:spcPts val="0"/>
                        </a:spcAft>
                      </a:pPr>
                      <a:r>
                        <a:rPr lang="en-US" sz="2400">
                          <a:latin typeface="Times New Roman"/>
                          <a:ea typeface="Times New Roman"/>
                          <a:cs typeface="Times New Roman"/>
                        </a:rPr>
                        <a:t>High</a:t>
                      </a:r>
                      <a:endParaRPr lang="en-US" sz="160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20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600</a:t>
                      </a:r>
                      <a:endParaRPr lang="en-US" sz="160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a:latin typeface="Times New Roman"/>
                          <a:ea typeface="Times New Roman"/>
                          <a:cs typeface="Times New Roman"/>
                        </a:rPr>
                        <a:t>5.4 </a:t>
                      </a:r>
                      <a:r>
                        <a:rPr lang="en-US" sz="2400" u="sng">
                          <a:latin typeface="Times New Roman"/>
                          <a:ea typeface="Times New Roman"/>
                          <a:cs typeface="Times New Roman"/>
                        </a:rPr>
                        <a:t>+</a:t>
                      </a:r>
                      <a:r>
                        <a:rPr lang="en-US" sz="2400">
                          <a:latin typeface="Times New Roman"/>
                          <a:ea typeface="Times New Roman"/>
                          <a:cs typeface="Times New Roman"/>
                        </a:rPr>
                        <a:t> 0.6</a:t>
                      </a:r>
                      <a:endParaRPr lang="en-US" sz="160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dirty="0">
                          <a:latin typeface="Times New Roman"/>
                          <a:ea typeface="Times New Roman"/>
                          <a:cs typeface="Times New Roman"/>
                        </a:rPr>
                        <a:t>2.5 </a:t>
                      </a:r>
                      <a:r>
                        <a:rPr lang="en-US" sz="2400" u="sng" dirty="0">
                          <a:latin typeface="Times New Roman"/>
                          <a:ea typeface="Times New Roman"/>
                          <a:cs typeface="Times New Roman"/>
                        </a:rPr>
                        <a:t>+</a:t>
                      </a:r>
                      <a:r>
                        <a:rPr lang="en-US" sz="2400" dirty="0">
                          <a:latin typeface="Times New Roman"/>
                          <a:ea typeface="Times New Roman"/>
                          <a:cs typeface="Times New Roman"/>
                        </a:rPr>
                        <a:t> 0.2</a:t>
                      </a:r>
                      <a:endParaRPr lang="en-US" sz="1600" dirty="0">
                        <a:latin typeface="Times New Roman"/>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5" name="Rectangle 5"/>
          <p:cNvSpPr>
            <a:spLocks noChangeArrowheads="1"/>
          </p:cNvSpPr>
          <p:nvPr/>
        </p:nvSpPr>
        <p:spPr bwMode="auto">
          <a:xfrm>
            <a:off x="0" y="6292850"/>
            <a:ext cx="109831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9.3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4140578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266700" y="147638"/>
            <a:ext cx="8877300" cy="1200329"/>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Growth of </a:t>
            </a:r>
            <a:r>
              <a:rPr lang="en-US" sz="3600" dirty="0" err="1" smtClean="0">
                <a:latin typeface="Times New Roman" pitchFamily="18" charset="0"/>
                <a:cs typeface="Times New Roman" pitchFamily="18" charset="0"/>
              </a:rPr>
              <a:t>hydrilla</a:t>
            </a:r>
            <a:r>
              <a:rPr lang="en-US" sz="3600" dirty="0" smtClean="0">
                <a:latin typeface="Times New Roman" pitchFamily="18" charset="0"/>
                <a:cs typeface="Times New Roman" pitchFamily="18" charset="0"/>
              </a:rPr>
              <a:t> exposed to one of four light levels</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9.21 </a:t>
            </a:r>
            <a:endParaRPr lang="en-US" dirty="0">
              <a:latin typeface="Times New Roman" pitchFamily="18" charset="0"/>
              <a:cs typeface="Times New Roman" pitchFamily="18" charset="0"/>
            </a:endParaRPr>
          </a:p>
        </p:txBody>
      </p:sp>
      <p:pic>
        <p:nvPicPr>
          <p:cNvPr id="4" name="Picture 3" descr="Figure9_21.gif"/>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47802"/>
            <a:ext cx="7353299" cy="5545048"/>
          </a:xfrm>
          <a:prstGeom prst="rect">
            <a:avLst/>
          </a:prstGeom>
          <a:noFill/>
          <a:ln>
            <a:noFill/>
          </a:ln>
        </p:spPr>
      </p:pic>
      <p:sp>
        <p:nvSpPr>
          <p:cNvPr id="5" name="TextBox 3"/>
          <p:cNvSpPr txBox="1">
            <a:spLocks noChangeArrowheads="1"/>
          </p:cNvSpPr>
          <p:nvPr/>
        </p:nvSpPr>
        <p:spPr bwMode="auto">
          <a:xfrm>
            <a:off x="1981199" y="6186825"/>
            <a:ext cx="6972300" cy="523220"/>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Distance relative to difference in light level</a:t>
            </a:r>
            <a:endParaRPr lang="en-US" sz="2800" dirty="0">
              <a:latin typeface="Times New Roman" pitchFamily="18" charset="0"/>
              <a:cs typeface="Times New Roman" pitchFamily="18" charset="0"/>
            </a:endParaRPr>
          </a:p>
        </p:txBody>
      </p:sp>
      <p:cxnSp>
        <p:nvCxnSpPr>
          <p:cNvPr id="3" name="Straight Arrow Connector 2"/>
          <p:cNvCxnSpPr/>
          <p:nvPr/>
        </p:nvCxnSpPr>
        <p:spPr>
          <a:xfrm flipH="1" flipV="1">
            <a:off x="2971800" y="5715000"/>
            <a:ext cx="171450" cy="577850"/>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467100" y="5695950"/>
            <a:ext cx="571500" cy="654050"/>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143250" y="5588000"/>
            <a:ext cx="876300" cy="3185"/>
          </a:xfrm>
          <a:prstGeom prst="straightConnector1">
            <a:avLst/>
          </a:prstGeom>
          <a:ln w="38100">
            <a:solidFill>
              <a:schemeClr val="tx2"/>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4" name="TextBox 3"/>
          <p:cNvSpPr txBox="1">
            <a:spLocks noChangeArrowheads="1"/>
          </p:cNvSpPr>
          <p:nvPr/>
        </p:nvSpPr>
        <p:spPr bwMode="auto">
          <a:xfrm>
            <a:off x="2809874" y="980183"/>
            <a:ext cx="4933950" cy="954107"/>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Each point = mean of 6 plants harvested at each time</a:t>
            </a:r>
            <a:endParaRPr lang="en-US" sz="2800" dirty="0">
              <a:latin typeface="Times New Roman" pitchFamily="18" charset="0"/>
              <a:cs typeface="Times New Roman" pitchFamily="18" charset="0"/>
            </a:endParaRPr>
          </a:p>
        </p:txBody>
      </p:sp>
      <p:cxnSp>
        <p:nvCxnSpPr>
          <p:cNvPr id="15" name="Straight Arrow Connector 14"/>
          <p:cNvCxnSpPr/>
          <p:nvPr/>
        </p:nvCxnSpPr>
        <p:spPr>
          <a:xfrm>
            <a:off x="4076700" y="1896190"/>
            <a:ext cx="209550" cy="370760"/>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1" name="TextBox 3"/>
          <p:cNvSpPr txBox="1">
            <a:spLocks noChangeArrowheads="1"/>
          </p:cNvSpPr>
          <p:nvPr/>
        </p:nvSpPr>
        <p:spPr bwMode="auto">
          <a:xfrm>
            <a:off x="0" y="3702016"/>
            <a:ext cx="1600200" cy="2246769"/>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Weight gain</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Weight loss</a:t>
            </a:r>
            <a:endParaRPr lang="en-US" sz="2800" dirty="0">
              <a:latin typeface="Times New Roman" pitchFamily="18" charset="0"/>
              <a:cs typeface="Times New Roman" pitchFamily="18" charset="0"/>
            </a:endParaRPr>
          </a:p>
        </p:txBody>
      </p:sp>
      <p:cxnSp>
        <p:nvCxnSpPr>
          <p:cNvPr id="12" name="Straight Connector 11"/>
          <p:cNvCxnSpPr/>
          <p:nvPr/>
        </p:nvCxnSpPr>
        <p:spPr>
          <a:xfrm flipH="1">
            <a:off x="0" y="4863500"/>
            <a:ext cx="8953499" cy="1"/>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333500" y="3848100"/>
            <a:ext cx="0" cy="896675"/>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333500" y="4973376"/>
            <a:ext cx="0" cy="975409"/>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6934200" y="2623651"/>
            <a:ext cx="0" cy="896675"/>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6934200" y="1842602"/>
            <a:ext cx="19050" cy="685799"/>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9" name="TextBox 3"/>
          <p:cNvSpPr txBox="1">
            <a:spLocks noChangeArrowheads="1"/>
          </p:cNvSpPr>
          <p:nvPr/>
        </p:nvSpPr>
        <p:spPr bwMode="auto">
          <a:xfrm>
            <a:off x="7429499" y="2598998"/>
            <a:ext cx="1581149" cy="954107"/>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Weekly gains</a:t>
            </a:r>
            <a:endParaRPr lang="en-US" sz="2800" dirty="0">
              <a:latin typeface="Times New Roman" pitchFamily="18" charset="0"/>
              <a:cs typeface="Times New Roman" pitchFamily="18" charset="0"/>
            </a:endParaRPr>
          </a:p>
        </p:txBody>
      </p:sp>
      <p:cxnSp>
        <p:nvCxnSpPr>
          <p:cNvPr id="20" name="Straight Arrow Connector 19"/>
          <p:cNvCxnSpPr/>
          <p:nvPr/>
        </p:nvCxnSpPr>
        <p:spPr>
          <a:xfrm flipH="1">
            <a:off x="6934201" y="3076051"/>
            <a:ext cx="561973" cy="63276"/>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6981824" y="2185501"/>
            <a:ext cx="514350" cy="725227"/>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2971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342900" y="75449"/>
            <a:ext cx="8801100" cy="1200329"/>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Bio-Math Exploration 9.1: What information is in a relative frequency distribution?</a:t>
            </a:r>
            <a:endParaRPr lang="en-US" sz="3600" dirty="0">
              <a:latin typeface="Times New Roman" pitchFamily="18" charset="0"/>
              <a:cs typeface="Times New Roman" pitchFamily="18" charset="0"/>
            </a:endParaRPr>
          </a:p>
        </p:txBody>
      </p:sp>
      <p:pic>
        <p:nvPicPr>
          <p:cNvPr id="4" name="Picture 3" descr="Figure9_6.gif"/>
          <p:cNvPicPr/>
          <p:nvPr/>
        </p:nvPicPr>
        <p:blipFill rotWithShape="1">
          <a:blip r:embed="rId3"/>
          <a:srcRect b="51746"/>
          <a:stretch/>
        </p:blipFill>
        <p:spPr>
          <a:xfrm>
            <a:off x="2208951" y="4066674"/>
            <a:ext cx="4817491" cy="2598821"/>
          </a:xfrm>
          <a:prstGeom prst="rect">
            <a:avLst/>
          </a:prstGeom>
        </p:spPr>
      </p:pic>
      <p:sp>
        <p:nvSpPr>
          <p:cNvPr id="5" name="TextBox 3"/>
          <p:cNvSpPr txBox="1">
            <a:spLocks noChangeArrowheads="1"/>
          </p:cNvSpPr>
          <p:nvPr/>
        </p:nvSpPr>
        <p:spPr bwMode="auto">
          <a:xfrm>
            <a:off x="6665494" y="4889030"/>
            <a:ext cx="2478506" cy="954107"/>
          </a:xfrm>
          <a:prstGeom prst="rect">
            <a:avLst/>
          </a:prstGeom>
          <a:noFill/>
          <a:ln w="9525">
            <a:noFill/>
            <a:miter lim="800000"/>
            <a:headEnd/>
            <a:tailEnd/>
          </a:ln>
        </p:spPr>
        <p:txBody>
          <a:bodyPr wrap="square">
            <a:spAutoFit/>
          </a:bodyPr>
          <a:lstStyle/>
          <a:p>
            <a:pPr algn="ctr"/>
            <a:r>
              <a:rPr lang="en-US" sz="2800" dirty="0" smtClean="0">
                <a:latin typeface="Times New Roman" pitchFamily="18" charset="0"/>
                <a:cs typeface="Times New Roman" pitchFamily="18" charset="0"/>
              </a:rPr>
              <a:t>Compare to median of 0.54</a:t>
            </a:r>
            <a:endParaRPr lang="en-US" sz="2800" dirty="0">
              <a:latin typeface="Times New Roman" pitchFamily="18" charset="0"/>
              <a:cs typeface="Times New Roman" pitchFamily="18" charset="0"/>
            </a:endParaRPr>
          </a:p>
        </p:txBody>
      </p:sp>
      <p:cxnSp>
        <p:nvCxnSpPr>
          <p:cNvPr id="7" name="Straight Arrow Connector 6"/>
          <p:cNvCxnSpPr>
            <a:stCxn id="5" idx="0"/>
          </p:cNvCxnSpPr>
          <p:nvPr/>
        </p:nvCxnSpPr>
        <p:spPr>
          <a:xfrm flipV="1">
            <a:off x="7904747" y="3978444"/>
            <a:ext cx="0" cy="910586"/>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166451425"/>
              </p:ext>
            </p:extLst>
          </p:nvPr>
        </p:nvGraphicFramePr>
        <p:xfrm>
          <a:off x="342900" y="1275780"/>
          <a:ext cx="8550090" cy="2546733"/>
        </p:xfrm>
        <a:graphic>
          <a:graphicData uri="http://schemas.openxmlformats.org/drawingml/2006/table">
            <a:tbl>
              <a:tblPr>
                <a:tableStyleId>{5C22544A-7EE6-4342-B048-85BDC9FD1C3A}</a:tableStyleId>
              </a:tblPr>
              <a:tblGrid>
                <a:gridCol w="1710018"/>
                <a:gridCol w="1710018"/>
                <a:gridCol w="1710018"/>
                <a:gridCol w="1710018"/>
                <a:gridCol w="1710018"/>
              </a:tblGrid>
              <a:tr h="319482">
                <a:tc gridSpan="5">
                  <a:txBody>
                    <a:bodyPr/>
                    <a:lstStyle/>
                    <a:p>
                      <a:pPr algn="ctr" fontAlgn="b"/>
                      <a:r>
                        <a:rPr lang="en-US" sz="1800" u="none" strike="noStrike" dirty="0">
                          <a:effectLst/>
                          <a:latin typeface="Times New Roman" pitchFamily="18" charset="0"/>
                          <a:cs typeface="Times New Roman" pitchFamily="18" charset="0"/>
                        </a:rPr>
                        <a:t>Bumblebees</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8244">
                <a:tc>
                  <a:txBody>
                    <a:bodyPr/>
                    <a:lstStyle/>
                    <a:p>
                      <a:pPr algn="ctr" fontAlgn="b"/>
                      <a:r>
                        <a:rPr lang="en-US" sz="1800" u="none" strike="noStrike" dirty="0">
                          <a:effectLst/>
                          <a:latin typeface="Times New Roman" pitchFamily="18" charset="0"/>
                          <a:cs typeface="Times New Roman" pitchFamily="18" charset="0"/>
                        </a:rPr>
                        <a:t>Lower bound of interval</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Upper bound of interval</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Average of interval</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Proportion in interval</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Value times Proportion</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9482">
                <a:tc>
                  <a:txBody>
                    <a:bodyPr/>
                    <a:lstStyle/>
                    <a:p>
                      <a:pPr algn="ctr" fontAlgn="b"/>
                      <a:r>
                        <a:rPr lang="en-US" sz="1800" u="none" strike="noStrike">
                          <a:effectLst/>
                          <a:latin typeface="Times New Roman" pitchFamily="18" charset="0"/>
                          <a:cs typeface="Times New Roman" pitchFamily="18" charset="0"/>
                        </a:rPr>
                        <a:t>0</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1</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0.5</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0.92</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0.46</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9482">
                <a:tc>
                  <a:txBody>
                    <a:bodyPr/>
                    <a:lstStyle/>
                    <a:p>
                      <a:pPr algn="ctr" fontAlgn="b"/>
                      <a:r>
                        <a:rPr lang="en-US" sz="1800" u="none" strike="noStrike">
                          <a:effectLst/>
                          <a:latin typeface="Times New Roman" pitchFamily="18" charset="0"/>
                          <a:cs typeface="Times New Roman" pitchFamily="18" charset="0"/>
                        </a:rPr>
                        <a:t>1</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2</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1.5</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0.05</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0.075</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9482">
                <a:tc>
                  <a:txBody>
                    <a:bodyPr/>
                    <a:lstStyle/>
                    <a:p>
                      <a:pPr algn="ctr" fontAlgn="b"/>
                      <a:r>
                        <a:rPr lang="en-US" sz="1800" u="none" strike="noStrike">
                          <a:effectLst/>
                          <a:latin typeface="Times New Roman" pitchFamily="18" charset="0"/>
                          <a:cs typeface="Times New Roman" pitchFamily="18" charset="0"/>
                        </a:rPr>
                        <a:t>2</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3</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2.5</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0.02</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0.05</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9482">
                <a:tc>
                  <a:txBody>
                    <a:bodyPr/>
                    <a:lstStyle/>
                    <a:p>
                      <a:pPr algn="ctr" fontAlgn="b"/>
                      <a:r>
                        <a:rPr lang="en-US" sz="1800" u="none" strike="noStrike">
                          <a:effectLst/>
                          <a:latin typeface="Times New Roman" pitchFamily="18" charset="0"/>
                          <a:cs typeface="Times New Roman" pitchFamily="18" charset="0"/>
                        </a:rPr>
                        <a:t>3</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4</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3.5</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0.01</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0.035</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079">
                <a:tc>
                  <a:txBody>
                    <a:bodyPr/>
                    <a:lstStyle/>
                    <a:p>
                      <a:pPr algn="ctr" fontAlgn="b"/>
                      <a:r>
                        <a:rPr lang="en-US" sz="1800" u="none" strike="noStrike">
                          <a:effectLst/>
                          <a:latin typeface="Times New Roman" pitchFamily="18" charset="0"/>
                          <a:cs typeface="Times New Roman" pitchFamily="18" charset="0"/>
                        </a:rPr>
                        <a:t> </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 </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 </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Times New Roman" pitchFamily="18" charset="0"/>
                          <a:cs typeface="Times New Roman" pitchFamily="18" charset="0"/>
                        </a:rPr>
                        <a:t>1</a:t>
                      </a:r>
                      <a:endParaRPr lang="en-US" sz="18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Times New Roman" pitchFamily="18" charset="0"/>
                          <a:cs typeface="Times New Roman" pitchFamily="18" charset="0"/>
                        </a:rPr>
                        <a:t>0.62</a:t>
                      </a:r>
                      <a:endParaRPr lang="en-US"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3215326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91762953"/>
              </p:ext>
            </p:extLst>
          </p:nvPr>
        </p:nvGraphicFramePr>
        <p:xfrm>
          <a:off x="125331" y="1166813"/>
          <a:ext cx="7772400" cy="5657704"/>
        </p:xfrm>
        <a:graphic>
          <a:graphicData uri="http://schemas.openxmlformats.org/drawingml/2006/table">
            <a:tbl>
              <a:tblPr>
                <a:tableStyleId>{5C22544A-7EE6-4342-B048-85BDC9FD1C3A}</a:tableStyleId>
              </a:tblPr>
              <a:tblGrid>
                <a:gridCol w="1554480"/>
                <a:gridCol w="1554480"/>
                <a:gridCol w="1554480"/>
                <a:gridCol w="1554480"/>
                <a:gridCol w="1554480"/>
              </a:tblGrid>
              <a:tr h="225397">
                <a:tc gridSpan="5">
                  <a:txBody>
                    <a:bodyPr/>
                    <a:lstStyle/>
                    <a:p>
                      <a:pPr algn="ctr" fontAlgn="b"/>
                      <a:r>
                        <a:rPr lang="en-US" sz="1800" u="none" strike="noStrike" dirty="0">
                          <a:effectLst/>
                        </a:rPr>
                        <a:t>Butterflies</a:t>
                      </a:r>
                      <a:endParaRPr lang="en-US" sz="1800" b="0" i="0" u="none" strike="noStrike" dirty="0">
                        <a:solidFill>
                          <a:srgbClr val="000000"/>
                        </a:solidFill>
                        <a:effectLst/>
                        <a:latin typeface="Calibri"/>
                      </a:endParaRPr>
                    </a:p>
                  </a:txBody>
                  <a:tcPr marL="9016" marR="9016" marT="9016" marB="0" anchor="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0793">
                <a:tc>
                  <a:txBody>
                    <a:bodyPr/>
                    <a:lstStyle/>
                    <a:p>
                      <a:pPr algn="ctr" fontAlgn="b"/>
                      <a:r>
                        <a:rPr lang="en-US" sz="1800" u="none" strike="noStrike">
                          <a:effectLst/>
                        </a:rPr>
                        <a:t>Lower bound of interval</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Upper bound of interval</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dirty="0">
                          <a:effectLst/>
                        </a:rPr>
                        <a:t>Average of interval</a:t>
                      </a:r>
                      <a:endParaRPr lang="en-US" sz="1800" b="0" i="0" u="none" strike="noStrike" dirty="0">
                        <a:solidFill>
                          <a:srgbClr val="000000"/>
                        </a:solidFill>
                        <a:effectLst/>
                        <a:latin typeface="Calibri"/>
                      </a:endParaRPr>
                    </a:p>
                  </a:txBody>
                  <a:tcPr marL="9016" marR="9016" marT="9016" marB="0" anchor="b"/>
                </a:tc>
                <a:tc>
                  <a:txBody>
                    <a:bodyPr/>
                    <a:lstStyle/>
                    <a:p>
                      <a:pPr algn="ctr" fontAlgn="b"/>
                      <a:r>
                        <a:rPr lang="en-US" sz="1800" u="none" strike="noStrike" dirty="0">
                          <a:effectLst/>
                        </a:rPr>
                        <a:t>Proportion in interval</a:t>
                      </a:r>
                      <a:endParaRPr lang="en-US" sz="1800" b="0" i="0" u="none" strike="noStrike" dirty="0">
                        <a:solidFill>
                          <a:srgbClr val="000000"/>
                        </a:solidFill>
                        <a:effectLst/>
                        <a:latin typeface="Calibri"/>
                      </a:endParaRPr>
                    </a:p>
                  </a:txBody>
                  <a:tcPr marL="9016" marR="9016" marT="9016" marB="0" anchor="b"/>
                </a:tc>
                <a:tc>
                  <a:txBody>
                    <a:bodyPr/>
                    <a:lstStyle/>
                    <a:p>
                      <a:pPr algn="ctr" fontAlgn="b"/>
                      <a:r>
                        <a:rPr lang="en-US" sz="1800" u="none" strike="noStrike">
                          <a:effectLst/>
                        </a:rPr>
                        <a:t>Value times Proportion</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0</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1</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0.52</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0.26</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1</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1.5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0.14</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0.21</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3</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2.5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0.08</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0.2</a:t>
                      </a:r>
                      <a:endParaRPr lang="en-US" sz="1800" b="0" i="0" u="none" strike="noStrike">
                        <a:solidFill>
                          <a:srgbClr val="000000"/>
                        </a:solidFill>
                        <a:effectLst/>
                        <a:latin typeface="Calibri"/>
                      </a:endParaRPr>
                    </a:p>
                  </a:txBody>
                  <a:tcPr marL="9016" marR="9016" marT="9016" marB="0" anchor="b"/>
                </a:tc>
              </a:tr>
              <a:tr h="234412">
                <a:tc>
                  <a:txBody>
                    <a:bodyPr/>
                    <a:lstStyle/>
                    <a:p>
                      <a:pPr algn="ctr" fontAlgn="b"/>
                      <a:r>
                        <a:rPr lang="en-US" sz="1800" u="none" strike="noStrike">
                          <a:effectLst/>
                        </a:rPr>
                        <a:t>3</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4</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3.5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0.02</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0.07</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4</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4.5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0.02</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0.09</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6</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5.5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0.275</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6</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7</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6.5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0.02</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0.13</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7</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8</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7.5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0.02</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0.15</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8</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9</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8.5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0.02</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0.17</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9</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10</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9.5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10</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11</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10.5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0.04</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0.42</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15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16</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15.5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0.01</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0.155</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20</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21</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20.5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0.01</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0.205</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25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26</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25.5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0.02</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0.51</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30</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31</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30.5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0.02</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0.61</a:t>
                      </a:r>
                      <a:endParaRPr lang="en-US" sz="1800" b="0" i="0" u="none" strike="noStrike">
                        <a:solidFill>
                          <a:srgbClr val="000000"/>
                        </a:solidFill>
                        <a:effectLst/>
                        <a:latin typeface="Calibri"/>
                      </a:endParaRPr>
                    </a:p>
                  </a:txBody>
                  <a:tcPr marL="9016" marR="9016" marT="9016" marB="0" anchor="b"/>
                </a:tc>
              </a:tr>
              <a:tr h="225397">
                <a:tc>
                  <a:txBody>
                    <a:bodyPr/>
                    <a:lstStyle/>
                    <a:p>
                      <a:pPr algn="ctr" fontAlgn="b"/>
                      <a:r>
                        <a:rPr lang="en-US" sz="1800" u="none" strike="noStrike">
                          <a:effectLst/>
                        </a:rPr>
                        <a:t>50</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51</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50.5</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dirty="0">
                          <a:effectLst/>
                        </a:rPr>
                        <a:t>0.01</a:t>
                      </a:r>
                      <a:endParaRPr lang="en-US" sz="1800" b="0" i="0" u="none" strike="noStrike" dirty="0">
                        <a:solidFill>
                          <a:srgbClr val="000000"/>
                        </a:solidFill>
                        <a:effectLst/>
                        <a:latin typeface="Calibri"/>
                      </a:endParaRPr>
                    </a:p>
                  </a:txBody>
                  <a:tcPr marL="9016" marR="9016" marT="9016" marB="0" anchor="b"/>
                </a:tc>
                <a:tc>
                  <a:txBody>
                    <a:bodyPr/>
                    <a:lstStyle/>
                    <a:p>
                      <a:pPr algn="ctr" fontAlgn="b"/>
                      <a:r>
                        <a:rPr lang="en-US" sz="1800" u="none" strike="noStrike" dirty="0">
                          <a:effectLst/>
                        </a:rPr>
                        <a:t>0.505</a:t>
                      </a:r>
                      <a:endParaRPr lang="en-US" sz="1800" b="0" i="0" u="none" strike="noStrike" dirty="0">
                        <a:solidFill>
                          <a:srgbClr val="000000"/>
                        </a:solidFill>
                        <a:effectLst/>
                        <a:latin typeface="Calibri"/>
                      </a:endParaRPr>
                    </a:p>
                  </a:txBody>
                  <a:tcPr marL="9016" marR="9016" marT="9016" marB="0" anchor="b"/>
                </a:tc>
              </a:tr>
              <a:tr h="234412">
                <a:tc>
                  <a:txBody>
                    <a:bodyPr/>
                    <a:lstStyle/>
                    <a:p>
                      <a:pPr algn="ctr" fontAlgn="b"/>
                      <a:r>
                        <a:rPr lang="en-US" sz="1800" u="none" strike="noStrike">
                          <a:effectLst/>
                        </a:rPr>
                        <a:t> </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 </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a:effectLst/>
                        </a:rPr>
                        <a:t> </a:t>
                      </a:r>
                      <a:endParaRPr lang="en-US" sz="1800" b="0" i="0" u="none" strike="noStrike">
                        <a:solidFill>
                          <a:srgbClr val="000000"/>
                        </a:solidFill>
                        <a:effectLst/>
                        <a:latin typeface="Calibri"/>
                      </a:endParaRPr>
                    </a:p>
                  </a:txBody>
                  <a:tcPr marL="9016" marR="9016" marT="9016"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a:endParaRPr>
                    </a:p>
                  </a:txBody>
                  <a:tcPr marL="9016" marR="9016" marT="9016" marB="0" anchor="b"/>
                </a:tc>
                <a:tc>
                  <a:txBody>
                    <a:bodyPr/>
                    <a:lstStyle/>
                    <a:p>
                      <a:pPr algn="ctr" fontAlgn="b"/>
                      <a:r>
                        <a:rPr lang="en-US" sz="1800" u="none" strike="noStrike" dirty="0">
                          <a:effectLst/>
                        </a:rPr>
                        <a:t>3.96</a:t>
                      </a:r>
                      <a:endParaRPr lang="en-US" sz="1800" b="0" i="0" u="none" strike="noStrike" dirty="0">
                        <a:solidFill>
                          <a:srgbClr val="000000"/>
                        </a:solidFill>
                        <a:effectLst/>
                        <a:latin typeface="Calibri"/>
                      </a:endParaRPr>
                    </a:p>
                  </a:txBody>
                  <a:tcPr marL="9016" marR="9016" marT="9016" marB="0" anchor="b">
                    <a:solidFill>
                      <a:srgbClr val="FFC000"/>
                    </a:solidFill>
                  </a:tcPr>
                </a:tc>
              </a:tr>
            </a:tbl>
          </a:graphicData>
        </a:graphic>
      </p:graphicFrame>
      <p:sp>
        <p:nvSpPr>
          <p:cNvPr id="3" name="TextBox 3"/>
          <p:cNvSpPr txBox="1">
            <a:spLocks noChangeArrowheads="1"/>
          </p:cNvSpPr>
          <p:nvPr/>
        </p:nvSpPr>
        <p:spPr bwMode="auto">
          <a:xfrm>
            <a:off x="342900" y="75449"/>
            <a:ext cx="8801100" cy="1200329"/>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Bio-Math Exploration 9.1: What information is in a relative frequency distribution?</a:t>
            </a:r>
            <a:endParaRPr lang="en-US" sz="3600" dirty="0">
              <a:latin typeface="Times New Roman" pitchFamily="18" charset="0"/>
              <a:cs typeface="Times New Roman" pitchFamily="18" charset="0"/>
            </a:endParaRPr>
          </a:p>
        </p:txBody>
      </p:sp>
      <p:sp>
        <p:nvSpPr>
          <p:cNvPr id="5" name="TextBox 3"/>
          <p:cNvSpPr txBox="1">
            <a:spLocks noChangeArrowheads="1"/>
          </p:cNvSpPr>
          <p:nvPr/>
        </p:nvSpPr>
        <p:spPr bwMode="auto">
          <a:xfrm>
            <a:off x="7897730" y="5448600"/>
            <a:ext cx="1246269" cy="1015663"/>
          </a:xfrm>
          <a:prstGeom prst="rect">
            <a:avLst/>
          </a:prstGeom>
          <a:noFill/>
          <a:ln w="9525">
            <a:noFill/>
            <a:miter lim="800000"/>
            <a:headEnd/>
            <a:tailEnd/>
          </a:ln>
        </p:spPr>
        <p:txBody>
          <a:bodyPr wrap="square">
            <a:spAutoFit/>
          </a:bodyPr>
          <a:lstStyle/>
          <a:p>
            <a:pPr algn="ctr"/>
            <a:r>
              <a:rPr lang="en-US" sz="2000" dirty="0" smtClean="0">
                <a:latin typeface="Times New Roman" pitchFamily="18" charset="0"/>
                <a:cs typeface="Times New Roman" pitchFamily="18" charset="0"/>
              </a:rPr>
              <a:t>Compare to median of 0.5</a:t>
            </a:r>
            <a:endParaRPr lang="en-US" sz="2000" dirty="0">
              <a:latin typeface="Times New Roman" pitchFamily="18" charset="0"/>
              <a:cs typeface="Times New Roman" pitchFamily="18" charset="0"/>
            </a:endParaRPr>
          </a:p>
        </p:txBody>
      </p:sp>
      <p:cxnSp>
        <p:nvCxnSpPr>
          <p:cNvPr id="7" name="Straight Arrow Connector 6"/>
          <p:cNvCxnSpPr/>
          <p:nvPr/>
        </p:nvCxnSpPr>
        <p:spPr>
          <a:xfrm flipH="1">
            <a:off x="7427494" y="6311863"/>
            <a:ext cx="616118" cy="360254"/>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4005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5905500" y="147638"/>
            <a:ext cx="3238500" cy="2862322"/>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Distribution of flight distances for bumblebees and butterflies visiting flowers</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426200"/>
            <a:ext cx="119135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9.4 </a:t>
            </a:r>
            <a:endParaRPr lang="en-US" dirty="0">
              <a:latin typeface="Times New Roman" pitchFamily="18" charset="0"/>
              <a:cs typeface="Times New Roman" pitchFamily="18" charset="0"/>
            </a:endParaRPr>
          </a:p>
        </p:txBody>
      </p:sp>
      <p:pic>
        <p:nvPicPr>
          <p:cNvPr id="4" name="Picture 3" descr="Figure9_6.gif"/>
          <p:cNvPicPr/>
          <p:nvPr/>
        </p:nvPicPr>
        <p:blipFill rotWithShape="1">
          <a:blip r:embed="rId3"/>
          <a:srcRect t="48030"/>
          <a:stretch/>
        </p:blipFill>
        <p:spPr>
          <a:xfrm>
            <a:off x="552450" y="3120570"/>
            <a:ext cx="5068997" cy="3376531"/>
          </a:xfrm>
          <a:prstGeom prst="rect">
            <a:avLst/>
          </a:prstGeom>
        </p:spPr>
      </p:pic>
      <p:sp>
        <p:nvSpPr>
          <p:cNvPr id="5" name="TextBox 3"/>
          <p:cNvSpPr txBox="1">
            <a:spLocks noChangeArrowheads="1"/>
          </p:cNvSpPr>
          <p:nvPr/>
        </p:nvSpPr>
        <p:spPr bwMode="auto">
          <a:xfrm>
            <a:off x="1191352" y="886301"/>
            <a:ext cx="3837848" cy="1815882"/>
          </a:xfrm>
          <a:prstGeom prst="rect">
            <a:avLst/>
          </a:prstGeom>
          <a:noFill/>
          <a:ln w="9525">
            <a:noFill/>
            <a:miter lim="800000"/>
            <a:headEnd/>
            <a:tailEnd/>
          </a:ln>
        </p:spPr>
        <p:txBody>
          <a:bodyPr wrap="square">
            <a:spAutoFit/>
          </a:bodyPr>
          <a:lstStyle/>
          <a:p>
            <a:pPr algn="ctr"/>
            <a:r>
              <a:rPr lang="en-US" sz="2800" dirty="0" smtClean="0">
                <a:latin typeface="Times New Roman" pitchFamily="18" charset="0"/>
                <a:cs typeface="Times New Roman" pitchFamily="18" charset="0"/>
              </a:rPr>
              <a:t>For this frequency distribution median and mean are very different (0.5 vs. 3.96)</a:t>
            </a:r>
            <a:endParaRPr lang="en-US" sz="28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290285" y="176667"/>
            <a:ext cx="3238500" cy="3970318"/>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Mean flight distance (a) and number of flowers visited per plant (b) for bumblebees and butterflies.</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13364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9.5</a:t>
            </a:r>
            <a:endParaRPr lang="en-US" dirty="0">
              <a:latin typeface="Times New Roman" pitchFamily="18" charset="0"/>
              <a:cs typeface="Times New Roman" pitchFamily="18" charset="0"/>
            </a:endParaRPr>
          </a:p>
        </p:txBody>
      </p:sp>
      <p:pic>
        <p:nvPicPr>
          <p:cNvPr id="4" name="Picture 3" descr="Figure9_7"/>
          <p:cNvPicPr/>
          <p:nvPr/>
        </p:nvPicPr>
        <p:blipFill>
          <a:blip r:embed="rId3">
            <a:extLst>
              <a:ext uri="{28A0092B-C50C-407E-A947-70E740481C1C}">
                <a14:useLocalDpi xmlns:a14="http://schemas.microsoft.com/office/drawing/2010/main" val="0"/>
              </a:ext>
            </a:extLst>
          </a:blip>
          <a:srcRect/>
          <a:stretch>
            <a:fillRect/>
          </a:stretch>
        </p:blipFill>
        <p:spPr bwMode="auto">
          <a:xfrm>
            <a:off x="3962401" y="0"/>
            <a:ext cx="5297714" cy="686841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23494</TotalTime>
  <Words>11314</Words>
  <Application>Microsoft Macintosh PowerPoint</Application>
  <PresentationFormat>On-screen Show (4:3)</PresentationFormat>
  <Paragraphs>1053</Paragraphs>
  <Slides>57</Slides>
  <Notes>52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Distribution of 13 mt allele combinations among 18 populations of bladder campion</vt:lpstr>
      <vt:lpstr>BME 9.2: How genetically different are two populations?</vt:lpstr>
      <vt:lpstr>PowerPoint Presentation</vt:lpstr>
      <vt:lpstr>BME Integrating Questions</vt:lpstr>
      <vt:lpstr>Distribution of 13 mt allele combinations among 18 populations of bladder campion</vt:lpstr>
      <vt:lpstr>PowerPoint Presentation</vt:lpstr>
      <vt:lpstr>BME 9.2</vt:lpstr>
      <vt:lpstr>BME 9.2</vt:lpstr>
      <vt:lpstr>BME 9.2</vt:lpstr>
      <vt:lpstr>BME Integrating Questions</vt:lpstr>
      <vt:lpstr>BME 9.1</vt:lpstr>
      <vt:lpstr>BME Integrating Questions</vt:lpstr>
      <vt:lpstr>BME 9.2 &amp; IQ #7</vt:lpstr>
      <vt:lpstr>Distribution of 13 mt allele combinations among 18 populations of bladder campion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Malcolm Campbell</cp:lastModifiedBy>
  <cp:revision>868</cp:revision>
  <dcterms:created xsi:type="dcterms:W3CDTF">2010-03-23T21:30:28Z</dcterms:created>
  <dcterms:modified xsi:type="dcterms:W3CDTF">2013-08-16T13:18:46Z</dcterms:modified>
</cp:coreProperties>
</file>