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3"/>
  </p:notesMasterIdLst>
  <p:sldIdLst>
    <p:sldId id="256" r:id="rId2"/>
    <p:sldId id="300" r:id="rId3"/>
    <p:sldId id="257" r:id="rId4"/>
    <p:sldId id="261" r:id="rId5"/>
    <p:sldId id="260" r:id="rId6"/>
    <p:sldId id="311" r:id="rId7"/>
    <p:sldId id="277" r:id="rId8"/>
    <p:sldId id="286" r:id="rId9"/>
    <p:sldId id="270" r:id="rId10"/>
    <p:sldId id="319" r:id="rId11"/>
    <p:sldId id="289" r:id="rId12"/>
    <p:sldId id="281" r:id="rId13"/>
    <p:sldId id="290" r:id="rId14"/>
    <p:sldId id="314" r:id="rId15"/>
    <p:sldId id="266" r:id="rId16"/>
    <p:sldId id="295" r:id="rId17"/>
    <p:sldId id="318" r:id="rId18"/>
    <p:sldId id="285" r:id="rId19"/>
    <p:sldId id="280" r:id="rId20"/>
    <p:sldId id="297" r:id="rId21"/>
    <p:sldId id="282" r:id="rId22"/>
    <p:sldId id="298" r:id="rId23"/>
    <p:sldId id="272" r:id="rId24"/>
    <p:sldId id="299" r:id="rId25"/>
    <p:sldId id="301" r:id="rId26"/>
    <p:sldId id="267" r:id="rId27"/>
    <p:sldId id="302" r:id="rId28"/>
    <p:sldId id="306" r:id="rId29"/>
    <p:sldId id="279" r:id="rId30"/>
    <p:sldId id="303" r:id="rId31"/>
    <p:sldId id="278" r:id="rId32"/>
    <p:sldId id="308" r:id="rId33"/>
    <p:sldId id="276" r:id="rId34"/>
    <p:sldId id="262" r:id="rId35"/>
    <p:sldId id="309" r:id="rId36"/>
    <p:sldId id="283" r:id="rId37"/>
    <p:sldId id="307" r:id="rId38"/>
    <p:sldId id="287" r:id="rId39"/>
    <p:sldId id="264" r:id="rId40"/>
    <p:sldId id="292" r:id="rId41"/>
    <p:sldId id="312" r:id="rId42"/>
    <p:sldId id="273" r:id="rId43"/>
    <p:sldId id="268" r:id="rId44"/>
    <p:sldId id="313" r:id="rId45"/>
    <p:sldId id="284" r:id="rId46"/>
    <p:sldId id="293" r:id="rId47"/>
    <p:sldId id="269" r:id="rId48"/>
    <p:sldId id="315" r:id="rId49"/>
    <p:sldId id="271" r:id="rId50"/>
    <p:sldId id="316" r:id="rId51"/>
    <p:sldId id="291" r:id="rId52"/>
    <p:sldId id="317" r:id="rId53"/>
    <p:sldId id="288" r:id="rId54"/>
    <p:sldId id="294" r:id="rId55"/>
    <p:sldId id="320" r:id="rId56"/>
    <p:sldId id="275" r:id="rId57"/>
    <p:sldId id="263" r:id="rId58"/>
    <p:sldId id="310" r:id="rId59"/>
    <p:sldId id="296" r:id="rId60"/>
    <p:sldId id="265" r:id="rId61"/>
    <p:sldId id="321" r:id="rId6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A00"/>
    <a:srgbClr val="929292"/>
    <a:srgbClr val="945200"/>
    <a:srgbClr val="FF40FF"/>
    <a:srgbClr val="D883FF"/>
    <a:srgbClr val="009193"/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5"/>
    <p:restoredTop sz="88322"/>
  </p:normalViewPr>
  <p:slideViewPr>
    <p:cSldViewPr snapToGrid="0" snapToObjects="1">
      <p:cViewPr varScale="1">
        <p:scale>
          <a:sx n="86" d="100"/>
          <a:sy n="86" d="100"/>
        </p:scale>
        <p:origin x="24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4" d="100"/>
        <a:sy n="3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notesMaster" Target="notesMasters/notesMaster1.xml"/><Relationship Id="rId64" Type="http://schemas.openxmlformats.org/officeDocument/2006/relationships/presProps" Target="presProps.xml"/><Relationship Id="rId65" Type="http://schemas.openxmlformats.org/officeDocument/2006/relationships/viewProps" Target="viewProps.xml"/><Relationship Id="rId66" Type="http://schemas.openxmlformats.org/officeDocument/2006/relationships/theme" Target="theme/theme1.xml"/><Relationship Id="rId67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5B1671-8299-3D47-9745-5AD08BF058F0}" type="datetimeFigureOut">
              <a:rPr lang="en-US" smtClean="0"/>
              <a:t>10/15/17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DE6483-0FDA-A646-B6B2-28330275F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176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5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5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5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5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5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5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5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_rels/notesSlide5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5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0.xml"/></Relationships>
</file>

<file path=ppt/notesSlides/_rels/notesSlide6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Do not move this slide.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2618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7482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5770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9326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3439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8608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612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4785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34091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21407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1373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Do not move this slide.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67565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7256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62112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00958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44812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53032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3825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23981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5222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5270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8212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Do not move this slide.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6203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92608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02206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58076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29155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97577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45570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18036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34951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7465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8491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Do not move this slide.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46845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56858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3904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99588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24693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2313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23541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53653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830896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889945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5461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Do not move this slide.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343979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031415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34983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28186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989339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081433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667380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934402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082431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256843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2858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Sort this slide to its correct place in the sequence of all 61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044515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736624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</a:t>
            </a:r>
            <a:r>
              <a:rPr lang="en-US" smtClean="0"/>
              <a:t>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2188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0972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2385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Sort this slide to its correct place in the sequence of all 42 slides.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Copyright, A. Malcolm Campbell, 2016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6483-0FDA-A646-B6B2-28330275FE7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62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438F-DF8F-6940-AAF3-B14DF859C541}" type="datetimeFigureOut">
              <a:rPr lang="en-US" smtClean="0"/>
              <a:t>10/15/17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A514-B148-9643-9794-C7704CB2A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825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438F-DF8F-6940-AAF3-B14DF859C541}" type="datetimeFigureOut">
              <a:rPr lang="en-US" smtClean="0"/>
              <a:t>10/15/17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A514-B148-9643-9794-C7704CB2A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882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438F-DF8F-6940-AAF3-B14DF859C541}" type="datetimeFigureOut">
              <a:rPr lang="en-US" smtClean="0"/>
              <a:t>10/15/17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A514-B148-9643-9794-C7704CB2A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363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438F-DF8F-6940-AAF3-B14DF859C541}" type="datetimeFigureOut">
              <a:rPr lang="en-US" smtClean="0"/>
              <a:t>10/15/17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A514-B148-9643-9794-C7704CB2A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321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438F-DF8F-6940-AAF3-B14DF859C541}" type="datetimeFigureOut">
              <a:rPr lang="en-US" smtClean="0"/>
              <a:t>10/15/17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A514-B148-9643-9794-C7704CB2A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3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438F-DF8F-6940-AAF3-B14DF859C541}" type="datetimeFigureOut">
              <a:rPr lang="en-US" smtClean="0"/>
              <a:t>10/15/17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A514-B148-9643-9794-C7704CB2A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82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438F-DF8F-6940-AAF3-B14DF859C541}" type="datetimeFigureOut">
              <a:rPr lang="en-US" smtClean="0"/>
              <a:t>10/15/17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A514-B148-9643-9794-C7704CB2A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976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438F-DF8F-6940-AAF3-B14DF859C541}" type="datetimeFigureOut">
              <a:rPr lang="en-US" smtClean="0"/>
              <a:t>10/15/17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A514-B148-9643-9794-C7704CB2A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228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438F-DF8F-6940-AAF3-B14DF859C541}" type="datetimeFigureOut">
              <a:rPr lang="en-US" smtClean="0"/>
              <a:t>10/15/17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A514-B148-9643-9794-C7704CB2A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61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438F-DF8F-6940-AAF3-B14DF859C541}" type="datetimeFigureOut">
              <a:rPr lang="en-US" smtClean="0"/>
              <a:t>10/15/17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A514-B148-9643-9794-C7704CB2A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472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438F-DF8F-6940-AAF3-B14DF859C541}" type="datetimeFigureOut">
              <a:rPr lang="en-US" smtClean="0"/>
              <a:t>10/15/17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A514-B148-9643-9794-C7704CB2A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62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B438F-DF8F-6940-AAF3-B14DF859C541}" type="datetimeFigureOut">
              <a:rPr lang="en-US" smtClean="0"/>
              <a:t>10/15/17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CDA514-B148-9643-9794-C7704CB2A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250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5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8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0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1219200"/>
            <a:ext cx="1156854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This exercise is designed to help you understand how neurons work. </a:t>
            </a:r>
          </a:p>
          <a:p>
            <a:endParaRPr lang="en-US" sz="2800" dirty="0">
              <a:latin typeface="Times" charset="0"/>
              <a:ea typeface="Times" charset="0"/>
              <a:cs typeface="Times" charset="0"/>
            </a:endParaRPr>
          </a:p>
          <a:p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Sort the slides until they are in the correct sequence. Slides 1 </a:t>
            </a:r>
            <a:r>
              <a:rPr lang="en-US" sz="2800" smtClean="0">
                <a:latin typeface="Times" charset="0"/>
                <a:ea typeface="Times" charset="0"/>
                <a:cs typeface="Times" charset="0"/>
              </a:rPr>
              <a:t>– 5 </a:t>
            </a:r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are in the correct order, as is the last one. </a:t>
            </a:r>
          </a:p>
          <a:p>
            <a:endParaRPr lang="en-US" sz="2800" dirty="0">
              <a:latin typeface="Times" charset="0"/>
              <a:ea typeface="Times" charset="0"/>
              <a:cs typeface="Times" charset="0"/>
            </a:endParaRPr>
          </a:p>
          <a:p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The neuron icon at the top shows you where within a neuron the zoomed in portion is located. 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412247" y="6488668"/>
            <a:ext cx="3779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Copyright, A. Malcolm Campbell,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577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rapezoid 15"/>
          <p:cNvSpPr/>
          <p:nvPr/>
        </p:nvSpPr>
        <p:spPr>
          <a:xfrm rot="16200000">
            <a:off x="2111350" y="-1433515"/>
            <a:ext cx="6075501" cy="9840036"/>
          </a:xfrm>
          <a:prstGeom prst="trapezoid">
            <a:avLst>
              <a:gd name="adj" fmla="val 42752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" name="Diamond 307"/>
          <p:cNvSpPr/>
          <p:nvPr/>
        </p:nvSpPr>
        <p:spPr>
          <a:xfrm>
            <a:off x="4070599" y="319076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268167" y="435639"/>
            <a:ext cx="6818865" cy="803563"/>
            <a:chOff x="268167" y="435639"/>
            <a:chExt cx="6818865" cy="803563"/>
          </a:xfrm>
        </p:grpSpPr>
        <p:sp>
          <p:nvSpPr>
            <p:cNvPr id="199" name="Triangle 198"/>
            <p:cNvSpPr/>
            <p:nvPr/>
          </p:nvSpPr>
          <p:spPr>
            <a:xfrm rot="6960000">
              <a:off x="544225" y="354537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Triangle 199"/>
            <p:cNvSpPr/>
            <p:nvPr/>
          </p:nvSpPr>
          <p:spPr>
            <a:xfrm rot="5400000">
              <a:off x="469444" y="606015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Triangle 200"/>
            <p:cNvSpPr/>
            <p:nvPr/>
          </p:nvSpPr>
          <p:spPr>
            <a:xfrm rot="4380000">
              <a:off x="598416" y="817979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/>
            <p:cNvSpPr/>
            <p:nvPr/>
          </p:nvSpPr>
          <p:spPr>
            <a:xfrm>
              <a:off x="568470" y="435639"/>
              <a:ext cx="831272" cy="803563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/>
            <p:cNvSpPr/>
            <p:nvPr/>
          </p:nvSpPr>
          <p:spPr>
            <a:xfrm>
              <a:off x="1399741" y="823570"/>
              <a:ext cx="5153891" cy="11083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Trapezoid 203"/>
            <p:cNvSpPr/>
            <p:nvPr/>
          </p:nvSpPr>
          <p:spPr>
            <a:xfrm rot="16200000">
              <a:off x="6553632" y="612288"/>
              <a:ext cx="533400" cy="533400"/>
            </a:xfrm>
            <a:prstGeom prst="trapezoid">
              <a:avLst>
                <a:gd name="adj" fmla="val 37698"/>
              </a:avLst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11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96550" y="1523559"/>
            <a:ext cx="1716868" cy="980516"/>
            <a:chOff x="96550" y="1523559"/>
            <a:chExt cx="1716868" cy="980516"/>
          </a:xfrm>
        </p:grpSpPr>
        <p:sp>
          <p:nvSpPr>
            <p:cNvPr id="25" name="Oval 24"/>
            <p:cNvSpPr/>
            <p:nvPr/>
          </p:nvSpPr>
          <p:spPr>
            <a:xfrm>
              <a:off x="905781" y="197075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370529" y="2111515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96550" y="186644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1305227" y="192061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1139911" y="1523559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105266" y="233016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567100" y="17348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715264" y="22979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1635288" y="1960928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Oval 53"/>
          <p:cNvSpPr/>
          <p:nvPr/>
        </p:nvSpPr>
        <p:spPr>
          <a:xfrm>
            <a:off x="517969" y="451137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1281310" y="468529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2136673" y="474242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2223023" y="525800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3046283" y="613133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5247805" y="57173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895958" y="427224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2343510" y="604438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3189315" y="552828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3775742" y="521270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1279438" y="228280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1807096" y="461369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5705630" y="645752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3788642" y="618949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1913149" y="631507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441894" y="261467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1876209" y="139880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1964889" y="21984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4037242" y="557297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2514815" y="558210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1305916" y="627517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2794449" y="478625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778444" y="61995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1651876" y="593739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2331608" y="105344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179886" y="424036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3549185" y="576839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2019511" y="558105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/>
          <p:cNvSpPr/>
          <p:nvPr/>
        </p:nvSpPr>
        <p:spPr>
          <a:xfrm>
            <a:off x="280144" y="607382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/>
          <p:nvPr/>
        </p:nvSpPr>
        <p:spPr>
          <a:xfrm flipV="1">
            <a:off x="5395278" y="106848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/>
          <p:nvPr/>
        </p:nvSpPr>
        <p:spPr>
          <a:xfrm flipV="1">
            <a:off x="4432857" y="13840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/>
          <p:nvPr/>
        </p:nvSpPr>
        <p:spPr>
          <a:xfrm flipV="1">
            <a:off x="6098853" y="56494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Diamond 153"/>
          <p:cNvSpPr/>
          <p:nvPr/>
        </p:nvSpPr>
        <p:spPr>
          <a:xfrm>
            <a:off x="3147226" y="356124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Diamond 155"/>
          <p:cNvSpPr/>
          <p:nvPr/>
        </p:nvSpPr>
        <p:spPr>
          <a:xfrm>
            <a:off x="4780274" y="206256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Diamond 159"/>
          <p:cNvSpPr/>
          <p:nvPr/>
        </p:nvSpPr>
        <p:spPr>
          <a:xfrm>
            <a:off x="2675654" y="293324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Diamond 160"/>
          <p:cNvSpPr/>
          <p:nvPr/>
        </p:nvSpPr>
        <p:spPr>
          <a:xfrm>
            <a:off x="3817138" y="377105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Diamond 161"/>
          <p:cNvSpPr/>
          <p:nvPr/>
        </p:nvSpPr>
        <p:spPr>
          <a:xfrm>
            <a:off x="2482481" y="342494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Diamond 164"/>
          <p:cNvSpPr/>
          <p:nvPr/>
        </p:nvSpPr>
        <p:spPr>
          <a:xfrm>
            <a:off x="3605875" y="276313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Diamond 168"/>
          <p:cNvSpPr/>
          <p:nvPr/>
        </p:nvSpPr>
        <p:spPr>
          <a:xfrm>
            <a:off x="4670483" y="320595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Diamond 169"/>
          <p:cNvSpPr/>
          <p:nvPr/>
        </p:nvSpPr>
        <p:spPr>
          <a:xfrm>
            <a:off x="4296009" y="391455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Diamond 175"/>
          <p:cNvSpPr/>
          <p:nvPr/>
        </p:nvSpPr>
        <p:spPr>
          <a:xfrm>
            <a:off x="2374879" y="254324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Diamond 176"/>
          <p:cNvSpPr/>
          <p:nvPr/>
        </p:nvSpPr>
        <p:spPr>
          <a:xfrm>
            <a:off x="3433918" y="230219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Diamond 181"/>
          <p:cNvSpPr/>
          <p:nvPr/>
        </p:nvSpPr>
        <p:spPr>
          <a:xfrm>
            <a:off x="2176267" y="390832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Diamond 182"/>
          <p:cNvSpPr/>
          <p:nvPr/>
        </p:nvSpPr>
        <p:spPr>
          <a:xfrm>
            <a:off x="3339369" y="411775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Diamond 183"/>
          <p:cNvSpPr/>
          <p:nvPr/>
        </p:nvSpPr>
        <p:spPr>
          <a:xfrm>
            <a:off x="3881502" y="431891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Diamond 185"/>
          <p:cNvSpPr/>
          <p:nvPr/>
        </p:nvSpPr>
        <p:spPr>
          <a:xfrm>
            <a:off x="4348070" y="466908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Diamond 189"/>
          <p:cNvSpPr/>
          <p:nvPr/>
        </p:nvSpPr>
        <p:spPr>
          <a:xfrm>
            <a:off x="5364777" y="223557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Diamond 190"/>
          <p:cNvSpPr/>
          <p:nvPr/>
        </p:nvSpPr>
        <p:spPr>
          <a:xfrm>
            <a:off x="2625765" y="422647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Diamond 191"/>
          <p:cNvSpPr/>
          <p:nvPr/>
        </p:nvSpPr>
        <p:spPr>
          <a:xfrm>
            <a:off x="5312604" y="48227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Diamond 193"/>
          <p:cNvSpPr/>
          <p:nvPr/>
        </p:nvSpPr>
        <p:spPr>
          <a:xfrm>
            <a:off x="2828843" y="249410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Diamond 194"/>
          <p:cNvSpPr/>
          <p:nvPr/>
        </p:nvSpPr>
        <p:spPr>
          <a:xfrm>
            <a:off x="4544140" y="266939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Diamond 195"/>
          <p:cNvSpPr/>
          <p:nvPr/>
        </p:nvSpPr>
        <p:spPr>
          <a:xfrm>
            <a:off x="4092267" y="212774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Diamond 196"/>
          <p:cNvSpPr/>
          <p:nvPr/>
        </p:nvSpPr>
        <p:spPr>
          <a:xfrm>
            <a:off x="5100764" y="432474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Rectangle 204"/>
          <p:cNvSpPr/>
          <p:nvPr/>
        </p:nvSpPr>
        <p:spPr>
          <a:xfrm>
            <a:off x="6469742" y="561786"/>
            <a:ext cx="875836" cy="65011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Oval 207"/>
          <p:cNvSpPr/>
          <p:nvPr/>
        </p:nvSpPr>
        <p:spPr>
          <a:xfrm rot="4278770">
            <a:off x="1226877" y="2479326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Oval 210"/>
          <p:cNvSpPr/>
          <p:nvPr/>
        </p:nvSpPr>
        <p:spPr>
          <a:xfrm rot="4278770">
            <a:off x="502627" y="2683348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Oval 213"/>
          <p:cNvSpPr/>
          <p:nvPr/>
        </p:nvSpPr>
        <p:spPr>
          <a:xfrm rot="17321230" flipV="1">
            <a:off x="441365" y="4197610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Oval 216"/>
          <p:cNvSpPr/>
          <p:nvPr/>
        </p:nvSpPr>
        <p:spPr>
          <a:xfrm rot="17321230" flipV="1">
            <a:off x="1164378" y="4385027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Oval 219"/>
          <p:cNvSpPr/>
          <p:nvPr/>
        </p:nvSpPr>
        <p:spPr>
          <a:xfrm rot="17321230" flipV="1">
            <a:off x="1865987" y="4569154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TextBox 258"/>
          <p:cNvSpPr txBox="1"/>
          <p:nvPr/>
        </p:nvSpPr>
        <p:spPr>
          <a:xfrm>
            <a:off x="4638688" y="38773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61" name="TextBox 260"/>
          <p:cNvSpPr txBox="1"/>
          <p:nvPr/>
        </p:nvSpPr>
        <p:spPr>
          <a:xfrm>
            <a:off x="4177488" y="6291009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62" name="Oval 261"/>
          <p:cNvSpPr/>
          <p:nvPr/>
        </p:nvSpPr>
        <p:spPr>
          <a:xfrm>
            <a:off x="2817411" y="567703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Oval 262"/>
          <p:cNvSpPr/>
          <p:nvPr/>
        </p:nvSpPr>
        <p:spPr>
          <a:xfrm>
            <a:off x="2536700" y="50744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Oval 263"/>
          <p:cNvSpPr/>
          <p:nvPr/>
        </p:nvSpPr>
        <p:spPr>
          <a:xfrm>
            <a:off x="3135348" y="513213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Oval 264"/>
          <p:cNvSpPr/>
          <p:nvPr/>
        </p:nvSpPr>
        <p:spPr>
          <a:xfrm flipV="1">
            <a:off x="2785016" y="15838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Oval 265"/>
          <p:cNvSpPr/>
          <p:nvPr/>
        </p:nvSpPr>
        <p:spPr>
          <a:xfrm flipV="1">
            <a:off x="2066590" y="18332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Oval 266"/>
          <p:cNvSpPr/>
          <p:nvPr/>
        </p:nvSpPr>
        <p:spPr>
          <a:xfrm flipV="1">
            <a:off x="3782412" y="9998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8" name="Regular Pentagon 267"/>
          <p:cNvSpPr/>
          <p:nvPr/>
        </p:nvSpPr>
        <p:spPr>
          <a:xfrm rot="16200000">
            <a:off x="10612869" y="1566843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0" name="Regular Pentagon 269"/>
          <p:cNvSpPr/>
          <p:nvPr/>
        </p:nvSpPr>
        <p:spPr>
          <a:xfrm rot="16200000">
            <a:off x="11083468" y="1714108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Regular Pentagon 270"/>
          <p:cNvSpPr/>
          <p:nvPr/>
        </p:nvSpPr>
        <p:spPr>
          <a:xfrm rot="16200000">
            <a:off x="11304883" y="958556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2" name="Regular Pentagon 271"/>
          <p:cNvSpPr/>
          <p:nvPr/>
        </p:nvSpPr>
        <p:spPr>
          <a:xfrm rot="16200000">
            <a:off x="10754022" y="989711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5" name="Regular Pentagon 274"/>
          <p:cNvSpPr/>
          <p:nvPr/>
        </p:nvSpPr>
        <p:spPr>
          <a:xfrm rot="5400000">
            <a:off x="10554699" y="2298315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7" name="Regular Pentagon 276"/>
          <p:cNvSpPr/>
          <p:nvPr/>
        </p:nvSpPr>
        <p:spPr>
          <a:xfrm rot="5400000">
            <a:off x="10507920" y="3241355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8" name="Regular Pentagon 277"/>
          <p:cNvSpPr/>
          <p:nvPr/>
        </p:nvSpPr>
        <p:spPr>
          <a:xfrm rot="5400000">
            <a:off x="11256898" y="2777311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9" name="Regular Pentagon 278"/>
          <p:cNvSpPr/>
          <p:nvPr/>
        </p:nvSpPr>
        <p:spPr>
          <a:xfrm rot="5400000">
            <a:off x="11251975" y="2326088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2" name="Regular Pentagon 281"/>
          <p:cNvSpPr/>
          <p:nvPr/>
        </p:nvSpPr>
        <p:spPr>
          <a:xfrm flipV="1">
            <a:off x="10578148" y="4388253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3" name="Regular Pentagon 282"/>
          <p:cNvSpPr/>
          <p:nvPr/>
        </p:nvSpPr>
        <p:spPr>
          <a:xfrm flipV="1">
            <a:off x="10998950" y="3128471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5" name="Regular Pentagon 284"/>
          <p:cNvSpPr/>
          <p:nvPr/>
        </p:nvSpPr>
        <p:spPr>
          <a:xfrm flipV="1">
            <a:off x="11487304" y="4265794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6" name="Regular Pentagon 285"/>
          <p:cNvSpPr/>
          <p:nvPr/>
        </p:nvSpPr>
        <p:spPr>
          <a:xfrm flipV="1">
            <a:off x="10778447" y="3906057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9" name="Regular Pentagon 288"/>
          <p:cNvSpPr/>
          <p:nvPr/>
        </p:nvSpPr>
        <p:spPr>
          <a:xfrm flipH="1">
            <a:off x="11366790" y="5476361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0" name="Regular Pentagon 289"/>
          <p:cNvSpPr/>
          <p:nvPr/>
        </p:nvSpPr>
        <p:spPr>
          <a:xfrm flipH="1">
            <a:off x="11466246" y="3683942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1" name="Regular Pentagon 290"/>
          <p:cNvSpPr/>
          <p:nvPr/>
        </p:nvSpPr>
        <p:spPr>
          <a:xfrm flipH="1">
            <a:off x="11354951" y="6065225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2" name="Regular Pentagon 291"/>
          <p:cNvSpPr/>
          <p:nvPr/>
        </p:nvSpPr>
        <p:spPr>
          <a:xfrm flipH="1">
            <a:off x="10629198" y="6130970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3" name="Regular Pentagon 292"/>
          <p:cNvSpPr/>
          <p:nvPr/>
        </p:nvSpPr>
        <p:spPr>
          <a:xfrm flipH="1">
            <a:off x="10642113" y="5089487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4" name="Group 293"/>
          <p:cNvGrpSpPr/>
          <p:nvPr/>
        </p:nvGrpSpPr>
        <p:grpSpPr>
          <a:xfrm>
            <a:off x="8318058" y="4512352"/>
            <a:ext cx="872266" cy="841261"/>
            <a:chOff x="8633405" y="1235346"/>
            <a:chExt cx="872266" cy="841261"/>
          </a:xfrm>
        </p:grpSpPr>
        <p:sp>
          <p:nvSpPr>
            <p:cNvPr id="295" name="Oval 294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6" name="Regular Pentagon 295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7" name="Regular Pentagon 296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8" name="Regular Pentagon 297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9" name="Regular Pentagon 298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0" name="Regular Pentagon 299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2" name="Group 331"/>
          <p:cNvGrpSpPr/>
          <p:nvPr/>
        </p:nvGrpSpPr>
        <p:grpSpPr>
          <a:xfrm flipV="1">
            <a:off x="260814" y="4722580"/>
            <a:ext cx="1716868" cy="980516"/>
            <a:chOff x="96550" y="1523559"/>
            <a:chExt cx="1716868" cy="980516"/>
          </a:xfrm>
        </p:grpSpPr>
        <p:sp>
          <p:nvSpPr>
            <p:cNvPr id="333" name="Oval 332"/>
            <p:cNvSpPr/>
            <p:nvPr/>
          </p:nvSpPr>
          <p:spPr>
            <a:xfrm>
              <a:off x="905781" y="197075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4" name="Oval 333"/>
            <p:cNvSpPr/>
            <p:nvPr/>
          </p:nvSpPr>
          <p:spPr>
            <a:xfrm>
              <a:off x="370529" y="2111515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5" name="Oval 334"/>
            <p:cNvSpPr/>
            <p:nvPr/>
          </p:nvSpPr>
          <p:spPr>
            <a:xfrm>
              <a:off x="96550" y="186644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6" name="Oval 335"/>
            <p:cNvSpPr/>
            <p:nvPr/>
          </p:nvSpPr>
          <p:spPr>
            <a:xfrm>
              <a:off x="1305227" y="192061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7" name="Oval 336"/>
            <p:cNvSpPr/>
            <p:nvPr/>
          </p:nvSpPr>
          <p:spPr>
            <a:xfrm>
              <a:off x="1139911" y="1523559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8" name="Oval 337"/>
            <p:cNvSpPr/>
            <p:nvPr/>
          </p:nvSpPr>
          <p:spPr>
            <a:xfrm>
              <a:off x="105266" y="233016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9" name="Oval 338"/>
            <p:cNvSpPr/>
            <p:nvPr/>
          </p:nvSpPr>
          <p:spPr>
            <a:xfrm>
              <a:off x="567100" y="17348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0" name="Oval 339"/>
            <p:cNvSpPr/>
            <p:nvPr/>
          </p:nvSpPr>
          <p:spPr>
            <a:xfrm>
              <a:off x="715264" y="22979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1" name="Oval 340"/>
            <p:cNvSpPr/>
            <p:nvPr/>
          </p:nvSpPr>
          <p:spPr>
            <a:xfrm>
              <a:off x="1635288" y="1960928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7" name="Diamond 346"/>
          <p:cNvSpPr/>
          <p:nvPr/>
        </p:nvSpPr>
        <p:spPr>
          <a:xfrm>
            <a:off x="667844" y="323421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" name="Diamond 347"/>
          <p:cNvSpPr/>
          <p:nvPr/>
        </p:nvSpPr>
        <p:spPr>
          <a:xfrm>
            <a:off x="1054392" y="309324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" name="Diamond 348"/>
          <p:cNvSpPr/>
          <p:nvPr/>
        </p:nvSpPr>
        <p:spPr>
          <a:xfrm>
            <a:off x="300063" y="335607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Diamond 350"/>
          <p:cNvSpPr/>
          <p:nvPr/>
        </p:nvSpPr>
        <p:spPr>
          <a:xfrm>
            <a:off x="1682183" y="387199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2" name="Diamond 351"/>
          <p:cNvSpPr/>
          <p:nvPr/>
        </p:nvSpPr>
        <p:spPr>
          <a:xfrm>
            <a:off x="1895453" y="294301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3" name="Diamond 352"/>
          <p:cNvSpPr/>
          <p:nvPr/>
        </p:nvSpPr>
        <p:spPr>
          <a:xfrm>
            <a:off x="1643681" y="31239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4" name="Diamond 353"/>
          <p:cNvSpPr/>
          <p:nvPr/>
        </p:nvSpPr>
        <p:spPr>
          <a:xfrm>
            <a:off x="624835" y="354863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" name="Diamond 354"/>
          <p:cNvSpPr/>
          <p:nvPr/>
        </p:nvSpPr>
        <p:spPr>
          <a:xfrm>
            <a:off x="1352518" y="306775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" name="Diamond 355"/>
          <p:cNvSpPr/>
          <p:nvPr/>
        </p:nvSpPr>
        <p:spPr>
          <a:xfrm>
            <a:off x="933214" y="339839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" name="Diamond 356"/>
          <p:cNvSpPr/>
          <p:nvPr/>
        </p:nvSpPr>
        <p:spPr>
          <a:xfrm>
            <a:off x="1330500" y="369903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" name="Diamond 357"/>
          <p:cNvSpPr/>
          <p:nvPr/>
        </p:nvSpPr>
        <p:spPr>
          <a:xfrm>
            <a:off x="1640909" y="360742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Diamond 358"/>
          <p:cNvSpPr/>
          <p:nvPr/>
        </p:nvSpPr>
        <p:spPr>
          <a:xfrm>
            <a:off x="39985" y="352118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0" name="Diamond 359"/>
          <p:cNvSpPr/>
          <p:nvPr/>
        </p:nvSpPr>
        <p:spPr>
          <a:xfrm>
            <a:off x="1043838" y="364911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3" name="TextBox 362"/>
          <p:cNvSpPr txBox="1"/>
          <p:nvPr/>
        </p:nvSpPr>
        <p:spPr>
          <a:xfrm>
            <a:off x="1371196" y="3265999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K</a:t>
            </a:r>
            <a:r>
              <a:rPr lang="en-US" sz="2000" baseline="30000" dirty="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dirty="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chemeClr val="accent2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58" name="Oval 257"/>
          <p:cNvSpPr/>
          <p:nvPr/>
        </p:nvSpPr>
        <p:spPr>
          <a:xfrm flipV="1">
            <a:off x="2785016" y="15838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2" name="Oval 301"/>
          <p:cNvSpPr/>
          <p:nvPr/>
        </p:nvSpPr>
        <p:spPr>
          <a:xfrm flipV="1">
            <a:off x="2638755" y="201635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0" name="Oval 319"/>
          <p:cNvSpPr/>
          <p:nvPr/>
        </p:nvSpPr>
        <p:spPr>
          <a:xfrm flipV="1">
            <a:off x="2066590" y="18332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2" name="Oval 321"/>
          <p:cNvSpPr/>
          <p:nvPr/>
        </p:nvSpPr>
        <p:spPr>
          <a:xfrm flipV="1">
            <a:off x="3179010" y="154808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3" name="Oval 322"/>
          <p:cNvSpPr/>
          <p:nvPr/>
        </p:nvSpPr>
        <p:spPr>
          <a:xfrm flipV="1">
            <a:off x="3262164" y="123534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7" name="Oval 326"/>
          <p:cNvSpPr/>
          <p:nvPr/>
        </p:nvSpPr>
        <p:spPr>
          <a:xfrm flipV="1">
            <a:off x="2368983" y="150209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8" name="Oval 327"/>
          <p:cNvSpPr/>
          <p:nvPr/>
        </p:nvSpPr>
        <p:spPr>
          <a:xfrm flipV="1">
            <a:off x="3599358" y="15838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9" name="Oval 328"/>
          <p:cNvSpPr/>
          <p:nvPr/>
        </p:nvSpPr>
        <p:spPr>
          <a:xfrm flipV="1">
            <a:off x="3019428" y="18862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0" name="Oval 329"/>
          <p:cNvSpPr/>
          <p:nvPr/>
        </p:nvSpPr>
        <p:spPr>
          <a:xfrm flipV="1">
            <a:off x="4198445" y="10816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1" name="Oval 330"/>
          <p:cNvSpPr/>
          <p:nvPr/>
        </p:nvSpPr>
        <p:spPr>
          <a:xfrm flipV="1">
            <a:off x="4052184" y="15141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4" name="Oval 373"/>
          <p:cNvSpPr/>
          <p:nvPr/>
        </p:nvSpPr>
        <p:spPr>
          <a:xfrm flipV="1">
            <a:off x="3573651" y="123793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7" name="Oval 376"/>
          <p:cNvSpPr/>
          <p:nvPr/>
        </p:nvSpPr>
        <p:spPr>
          <a:xfrm flipV="1">
            <a:off x="3782412" y="9998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7" name="Oval 386"/>
          <p:cNvSpPr/>
          <p:nvPr/>
        </p:nvSpPr>
        <p:spPr>
          <a:xfrm flipV="1">
            <a:off x="3841064" y="132489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8" name="Oval 387"/>
          <p:cNvSpPr/>
          <p:nvPr/>
        </p:nvSpPr>
        <p:spPr>
          <a:xfrm flipV="1">
            <a:off x="3389184" y="175778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0" name="Oval 389"/>
          <p:cNvSpPr/>
          <p:nvPr/>
        </p:nvSpPr>
        <p:spPr>
          <a:xfrm flipV="1">
            <a:off x="2969096" y="123534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2" name="TextBox 361"/>
          <p:cNvSpPr txBox="1"/>
          <p:nvPr/>
        </p:nvSpPr>
        <p:spPr>
          <a:xfrm>
            <a:off x="5715597" y="3063789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K</a:t>
            </a:r>
            <a:r>
              <a:rPr lang="en-US" sz="2000" baseline="3000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 </a:t>
            </a:r>
            <a:r>
              <a:rPr lang="en-US" sz="2000" dirty="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ions</a:t>
            </a:r>
            <a:endParaRPr lang="en-US" sz="2000" dirty="0">
              <a:solidFill>
                <a:schemeClr val="accent2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373" name="Hexagon 372"/>
          <p:cNvSpPr/>
          <p:nvPr/>
        </p:nvSpPr>
        <p:spPr>
          <a:xfrm flipV="1">
            <a:off x="8418695" y="22323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0" name="Hexagon 379"/>
          <p:cNvSpPr/>
          <p:nvPr/>
        </p:nvSpPr>
        <p:spPr>
          <a:xfrm flipV="1">
            <a:off x="8983170" y="6594788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Regular Pentagon 268"/>
          <p:cNvSpPr/>
          <p:nvPr/>
        </p:nvSpPr>
        <p:spPr>
          <a:xfrm rot="16200000">
            <a:off x="11552423" y="1425895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" name="Regular Pentagon 275"/>
          <p:cNvSpPr/>
          <p:nvPr/>
        </p:nvSpPr>
        <p:spPr>
          <a:xfrm rot="5400000">
            <a:off x="10618315" y="2753827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4" name="Regular Pentagon 283"/>
          <p:cNvSpPr/>
          <p:nvPr/>
        </p:nvSpPr>
        <p:spPr>
          <a:xfrm flipV="1">
            <a:off x="11325931" y="4798030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TextBox 234"/>
          <p:cNvSpPr txBox="1"/>
          <p:nvPr/>
        </p:nvSpPr>
        <p:spPr>
          <a:xfrm>
            <a:off x="7031647" y="2036457"/>
            <a:ext cx="256323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400" baseline="30000" dirty="0" smtClean="0"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400" dirty="0" smtClean="0">
                <a:latin typeface="Times" charset="0"/>
                <a:ea typeface="Times" charset="0"/>
                <a:cs typeface="Times" charset="0"/>
              </a:rPr>
              <a:t>/K</a:t>
            </a:r>
            <a:r>
              <a:rPr lang="en-US" sz="2400" baseline="30000" dirty="0" smtClean="0"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400" dirty="0" smtClean="0">
                <a:latin typeface="Times" charset="0"/>
                <a:ea typeface="Times" charset="0"/>
                <a:cs typeface="Times" charset="0"/>
              </a:rPr>
              <a:t> pump</a:t>
            </a:r>
          </a:p>
          <a:p>
            <a:pPr algn="ctr"/>
            <a:r>
              <a:rPr lang="en-US" sz="2400" dirty="0" smtClean="0">
                <a:latin typeface="Times" charset="0"/>
                <a:ea typeface="Times" charset="0"/>
                <a:cs typeface="Times" charset="0"/>
              </a:rPr>
              <a:t>returned ions</a:t>
            </a:r>
            <a:endParaRPr lang="en-US" sz="2400" dirty="0">
              <a:latin typeface="Times" charset="0"/>
              <a:ea typeface="Times" charset="0"/>
              <a:cs typeface="Times" charset="0"/>
            </a:endParaRPr>
          </a:p>
          <a:p>
            <a:pPr algn="ctr"/>
            <a:r>
              <a:rPr lang="en-US" sz="2400" dirty="0" smtClean="0">
                <a:latin typeface="Times" charset="0"/>
                <a:ea typeface="Times" charset="0"/>
                <a:cs typeface="Times" charset="0"/>
              </a:rPr>
              <a:t>to original locations</a:t>
            </a:r>
          </a:p>
        </p:txBody>
      </p:sp>
      <p:sp>
        <p:nvSpPr>
          <p:cNvPr id="227" name="Plaque 226"/>
          <p:cNvSpPr/>
          <p:nvPr/>
        </p:nvSpPr>
        <p:spPr>
          <a:xfrm rot="20520000">
            <a:off x="7854118" y="669750"/>
            <a:ext cx="290757" cy="624113"/>
          </a:xfrm>
          <a:prstGeom prst="plaque">
            <a:avLst/>
          </a:prstGeom>
          <a:solidFill>
            <a:srgbClr val="00FA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Plaque 227"/>
          <p:cNvSpPr/>
          <p:nvPr/>
        </p:nvSpPr>
        <p:spPr>
          <a:xfrm rot="20520000">
            <a:off x="8388046" y="503927"/>
            <a:ext cx="290757" cy="624113"/>
          </a:xfrm>
          <a:prstGeom prst="plaque">
            <a:avLst/>
          </a:prstGeom>
          <a:solidFill>
            <a:srgbClr val="00FA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Plaque 232"/>
          <p:cNvSpPr/>
          <p:nvPr/>
        </p:nvSpPr>
        <p:spPr>
          <a:xfrm rot="20520000">
            <a:off x="8883584" y="390101"/>
            <a:ext cx="290757" cy="624113"/>
          </a:xfrm>
          <a:prstGeom prst="plaque">
            <a:avLst/>
          </a:prstGeom>
          <a:solidFill>
            <a:srgbClr val="00FA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6" name="Plaque 235"/>
          <p:cNvSpPr/>
          <p:nvPr/>
        </p:nvSpPr>
        <p:spPr>
          <a:xfrm rot="20520000">
            <a:off x="9364493" y="249729"/>
            <a:ext cx="290757" cy="624113"/>
          </a:xfrm>
          <a:prstGeom prst="plaque">
            <a:avLst/>
          </a:prstGeom>
          <a:solidFill>
            <a:srgbClr val="00FA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Plaque 238"/>
          <p:cNvSpPr/>
          <p:nvPr/>
        </p:nvSpPr>
        <p:spPr>
          <a:xfrm rot="1080000" flipV="1">
            <a:off x="7220043" y="5431639"/>
            <a:ext cx="290757" cy="624113"/>
          </a:xfrm>
          <a:prstGeom prst="plaque">
            <a:avLst/>
          </a:prstGeom>
          <a:solidFill>
            <a:srgbClr val="00FA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8" name="Plaque 247"/>
          <p:cNvSpPr/>
          <p:nvPr/>
        </p:nvSpPr>
        <p:spPr>
          <a:xfrm rot="1080000" flipV="1">
            <a:off x="7704600" y="5534273"/>
            <a:ext cx="290757" cy="624113"/>
          </a:xfrm>
          <a:prstGeom prst="plaque">
            <a:avLst/>
          </a:prstGeom>
          <a:solidFill>
            <a:srgbClr val="00FA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9" name="Plaque 248"/>
          <p:cNvSpPr/>
          <p:nvPr/>
        </p:nvSpPr>
        <p:spPr>
          <a:xfrm rot="1080000" flipV="1">
            <a:off x="8234769" y="5702293"/>
            <a:ext cx="290757" cy="624113"/>
          </a:xfrm>
          <a:prstGeom prst="plaque">
            <a:avLst/>
          </a:prstGeom>
          <a:solidFill>
            <a:srgbClr val="00FA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Plaque 249"/>
          <p:cNvSpPr/>
          <p:nvPr/>
        </p:nvSpPr>
        <p:spPr>
          <a:xfrm rot="1080000" flipV="1">
            <a:off x="8792429" y="5851851"/>
            <a:ext cx="290757" cy="624113"/>
          </a:xfrm>
          <a:prstGeom prst="plaque">
            <a:avLst/>
          </a:prstGeom>
          <a:solidFill>
            <a:srgbClr val="00FA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0056419" y="807292"/>
            <a:ext cx="0" cy="9777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Connector 251"/>
          <p:cNvCxnSpPr/>
          <p:nvPr/>
        </p:nvCxnSpPr>
        <p:spPr>
          <a:xfrm>
            <a:off x="10056419" y="2289804"/>
            <a:ext cx="0" cy="9777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Connector 253"/>
          <p:cNvCxnSpPr/>
          <p:nvPr/>
        </p:nvCxnSpPr>
        <p:spPr>
          <a:xfrm>
            <a:off x="10056419" y="3772316"/>
            <a:ext cx="0" cy="9777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Straight Connector 254"/>
          <p:cNvCxnSpPr/>
          <p:nvPr/>
        </p:nvCxnSpPr>
        <p:spPr>
          <a:xfrm>
            <a:off x="10056419" y="5254828"/>
            <a:ext cx="0" cy="9777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" name="Oval 205"/>
          <p:cNvSpPr/>
          <p:nvPr/>
        </p:nvSpPr>
        <p:spPr>
          <a:xfrm flipV="1">
            <a:off x="4592439" y="104584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Oval 206"/>
          <p:cNvSpPr/>
          <p:nvPr/>
        </p:nvSpPr>
        <p:spPr>
          <a:xfrm flipV="1">
            <a:off x="4675593" y="73310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" name="Oval 208"/>
          <p:cNvSpPr/>
          <p:nvPr/>
        </p:nvSpPr>
        <p:spPr>
          <a:xfrm flipV="1">
            <a:off x="5012787" y="10816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" name="Oval 209"/>
          <p:cNvSpPr/>
          <p:nvPr/>
        </p:nvSpPr>
        <p:spPr>
          <a:xfrm flipV="1">
            <a:off x="4432857" y="13840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Oval 212"/>
          <p:cNvSpPr/>
          <p:nvPr/>
        </p:nvSpPr>
        <p:spPr>
          <a:xfrm flipV="1">
            <a:off x="5704859" y="60073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Oval 215"/>
          <p:cNvSpPr/>
          <p:nvPr/>
        </p:nvSpPr>
        <p:spPr>
          <a:xfrm flipV="1">
            <a:off x="5558598" y="103322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Oval 218"/>
          <p:cNvSpPr/>
          <p:nvPr/>
        </p:nvSpPr>
        <p:spPr>
          <a:xfrm flipV="1">
            <a:off x="4986433" y="85010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Oval 220"/>
          <p:cNvSpPr/>
          <p:nvPr/>
        </p:nvSpPr>
        <p:spPr>
          <a:xfrm flipV="1">
            <a:off x="6098853" y="56494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2" name="Oval 221"/>
          <p:cNvSpPr/>
          <p:nvPr/>
        </p:nvSpPr>
        <p:spPr>
          <a:xfrm flipV="1">
            <a:off x="6182007" y="25221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Oval 222"/>
          <p:cNvSpPr/>
          <p:nvPr/>
        </p:nvSpPr>
        <p:spPr>
          <a:xfrm flipV="1">
            <a:off x="5288826" y="51896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Oval 223"/>
          <p:cNvSpPr/>
          <p:nvPr/>
        </p:nvSpPr>
        <p:spPr>
          <a:xfrm flipV="1">
            <a:off x="5801772" y="33227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Oval 224"/>
          <p:cNvSpPr/>
          <p:nvPr/>
        </p:nvSpPr>
        <p:spPr>
          <a:xfrm flipV="1">
            <a:off x="5939271" y="90313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6" name="Oval 225"/>
          <p:cNvSpPr/>
          <p:nvPr/>
        </p:nvSpPr>
        <p:spPr>
          <a:xfrm flipV="1">
            <a:off x="7293307" y="30712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Oval 229"/>
          <p:cNvSpPr/>
          <p:nvPr/>
        </p:nvSpPr>
        <p:spPr>
          <a:xfrm flipV="1">
            <a:off x="7085327" y="10833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Oval 230"/>
          <p:cNvSpPr/>
          <p:nvPr/>
        </p:nvSpPr>
        <p:spPr>
          <a:xfrm flipV="1">
            <a:off x="6492847" y="36920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2" name="Oval 231"/>
          <p:cNvSpPr/>
          <p:nvPr/>
        </p:nvSpPr>
        <p:spPr>
          <a:xfrm flipV="1">
            <a:off x="8489117" y="47758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Oval 236"/>
          <p:cNvSpPr/>
          <p:nvPr/>
        </p:nvSpPr>
        <p:spPr>
          <a:xfrm flipV="1">
            <a:off x="5929713" y="115863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8" name="Oval 237"/>
          <p:cNvSpPr/>
          <p:nvPr/>
        </p:nvSpPr>
        <p:spPr>
          <a:xfrm flipV="1">
            <a:off x="4986433" y="136943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Oval 240"/>
          <p:cNvSpPr/>
          <p:nvPr/>
        </p:nvSpPr>
        <p:spPr>
          <a:xfrm flipV="1">
            <a:off x="8908983" y="28224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3" name="Oval 242"/>
          <p:cNvSpPr/>
          <p:nvPr/>
        </p:nvSpPr>
        <p:spPr>
          <a:xfrm flipV="1">
            <a:off x="8070712" y="39225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Oval 246"/>
          <p:cNvSpPr/>
          <p:nvPr/>
        </p:nvSpPr>
        <p:spPr>
          <a:xfrm flipV="1">
            <a:off x="7693212" y="22465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" name="Oval 255"/>
          <p:cNvSpPr/>
          <p:nvPr/>
        </p:nvSpPr>
        <p:spPr>
          <a:xfrm flipV="1">
            <a:off x="6870347" y="31160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Oval 256"/>
          <p:cNvSpPr/>
          <p:nvPr/>
        </p:nvSpPr>
        <p:spPr>
          <a:xfrm flipV="1">
            <a:off x="7279791" y="68769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Oval 259"/>
          <p:cNvSpPr/>
          <p:nvPr/>
        </p:nvSpPr>
        <p:spPr>
          <a:xfrm flipV="1">
            <a:off x="7610823" y="58070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3" name="Oval 272"/>
          <p:cNvSpPr/>
          <p:nvPr/>
        </p:nvSpPr>
        <p:spPr>
          <a:xfrm flipV="1">
            <a:off x="5317587" y="123534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Oval 273"/>
          <p:cNvSpPr/>
          <p:nvPr/>
        </p:nvSpPr>
        <p:spPr>
          <a:xfrm flipV="1">
            <a:off x="5317587" y="7768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0" name="Oval 279"/>
          <p:cNvSpPr/>
          <p:nvPr/>
        </p:nvSpPr>
        <p:spPr>
          <a:xfrm flipV="1">
            <a:off x="4674946" y="130612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1" name="Oval 280"/>
          <p:cNvSpPr/>
          <p:nvPr/>
        </p:nvSpPr>
        <p:spPr>
          <a:xfrm flipV="1">
            <a:off x="8489848" y="16658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7" name="Oval 286"/>
          <p:cNvSpPr/>
          <p:nvPr/>
        </p:nvSpPr>
        <p:spPr>
          <a:xfrm>
            <a:off x="4433463" y="57173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8" name="Oval 287"/>
          <p:cNvSpPr/>
          <p:nvPr/>
        </p:nvSpPr>
        <p:spPr>
          <a:xfrm>
            <a:off x="4827457" y="575315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3" name="Oval 302"/>
          <p:cNvSpPr/>
          <p:nvPr/>
        </p:nvSpPr>
        <p:spPr>
          <a:xfrm>
            <a:off x="4910611" y="606589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4" name="Oval 303"/>
          <p:cNvSpPr/>
          <p:nvPr/>
        </p:nvSpPr>
        <p:spPr>
          <a:xfrm>
            <a:off x="5247805" y="57173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5" name="Oval 304"/>
          <p:cNvSpPr/>
          <p:nvPr/>
        </p:nvSpPr>
        <p:spPr>
          <a:xfrm>
            <a:off x="4667875" y="54149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" name="Oval 305"/>
          <p:cNvSpPr/>
          <p:nvPr/>
        </p:nvSpPr>
        <p:spPr>
          <a:xfrm>
            <a:off x="5939877" y="619826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0" name="Oval 309"/>
          <p:cNvSpPr/>
          <p:nvPr/>
        </p:nvSpPr>
        <p:spPr>
          <a:xfrm>
            <a:off x="5793616" y="576578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1" name="Oval 310"/>
          <p:cNvSpPr/>
          <p:nvPr/>
        </p:nvSpPr>
        <p:spPr>
          <a:xfrm>
            <a:off x="5221451" y="594889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2" name="Oval 311"/>
          <p:cNvSpPr/>
          <p:nvPr/>
        </p:nvSpPr>
        <p:spPr>
          <a:xfrm>
            <a:off x="6333871" y="623405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3" name="Oval 312"/>
          <p:cNvSpPr/>
          <p:nvPr/>
        </p:nvSpPr>
        <p:spPr>
          <a:xfrm>
            <a:off x="6417025" y="654679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4" name="Oval 313"/>
          <p:cNvSpPr/>
          <p:nvPr/>
        </p:nvSpPr>
        <p:spPr>
          <a:xfrm>
            <a:off x="5523844" y="62800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5" name="Oval 314"/>
          <p:cNvSpPr/>
          <p:nvPr/>
        </p:nvSpPr>
        <p:spPr>
          <a:xfrm>
            <a:off x="6754219" y="619826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6" name="Oval 315"/>
          <p:cNvSpPr/>
          <p:nvPr/>
        </p:nvSpPr>
        <p:spPr>
          <a:xfrm>
            <a:off x="6174289" y="589586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7" name="Oval 316"/>
          <p:cNvSpPr/>
          <p:nvPr/>
        </p:nvSpPr>
        <p:spPr>
          <a:xfrm>
            <a:off x="7528325" y="649187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8" name="Oval 317"/>
          <p:cNvSpPr/>
          <p:nvPr/>
        </p:nvSpPr>
        <p:spPr>
          <a:xfrm>
            <a:off x="7300030" y="624667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4" name="Oval 323"/>
          <p:cNvSpPr/>
          <p:nvPr/>
        </p:nvSpPr>
        <p:spPr>
          <a:xfrm>
            <a:off x="6727865" y="642979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5" name="Oval 324"/>
          <p:cNvSpPr/>
          <p:nvPr/>
        </p:nvSpPr>
        <p:spPr>
          <a:xfrm>
            <a:off x="7034507" y="589198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6" name="Oval 325"/>
          <p:cNvSpPr/>
          <p:nvPr/>
        </p:nvSpPr>
        <p:spPr>
          <a:xfrm>
            <a:off x="6678831" y="585273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2" name="Oval 341"/>
          <p:cNvSpPr/>
          <p:nvPr/>
        </p:nvSpPr>
        <p:spPr>
          <a:xfrm>
            <a:off x="5221451" y="542956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3" name="Oval 342"/>
          <p:cNvSpPr/>
          <p:nvPr/>
        </p:nvSpPr>
        <p:spPr>
          <a:xfrm>
            <a:off x="9144001" y="651675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4" name="Oval 343"/>
          <p:cNvSpPr/>
          <p:nvPr/>
        </p:nvSpPr>
        <p:spPr>
          <a:xfrm>
            <a:off x="8305730" y="640674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5" name="Oval 344"/>
          <p:cNvSpPr/>
          <p:nvPr/>
        </p:nvSpPr>
        <p:spPr>
          <a:xfrm>
            <a:off x="7928230" y="657435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6" name="Oval 345"/>
          <p:cNvSpPr/>
          <p:nvPr/>
        </p:nvSpPr>
        <p:spPr>
          <a:xfrm>
            <a:off x="7105365" y="648739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" name="Oval 360"/>
          <p:cNvSpPr/>
          <p:nvPr/>
        </p:nvSpPr>
        <p:spPr>
          <a:xfrm>
            <a:off x="7514809" y="61113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" name="Oval 363"/>
          <p:cNvSpPr/>
          <p:nvPr/>
        </p:nvSpPr>
        <p:spPr>
          <a:xfrm>
            <a:off x="7845841" y="621829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5" name="Oval 364"/>
          <p:cNvSpPr/>
          <p:nvPr/>
        </p:nvSpPr>
        <p:spPr>
          <a:xfrm>
            <a:off x="5552605" y="556365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6" name="Oval 365"/>
          <p:cNvSpPr/>
          <p:nvPr/>
        </p:nvSpPr>
        <p:spPr>
          <a:xfrm>
            <a:off x="5552605" y="60221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7" name="Oval 366"/>
          <p:cNvSpPr/>
          <p:nvPr/>
        </p:nvSpPr>
        <p:spPr>
          <a:xfrm>
            <a:off x="4909964" y="549287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8" name="Oval 367"/>
          <p:cNvSpPr/>
          <p:nvPr/>
        </p:nvSpPr>
        <p:spPr>
          <a:xfrm>
            <a:off x="8724866" y="663242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9" name="Diamond 368"/>
          <p:cNvSpPr/>
          <p:nvPr/>
        </p:nvSpPr>
        <p:spPr>
          <a:xfrm>
            <a:off x="7736040" y="447840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0" name="Diamond 369"/>
          <p:cNvSpPr/>
          <p:nvPr/>
        </p:nvSpPr>
        <p:spPr>
          <a:xfrm>
            <a:off x="8444307" y="390329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2" name="Diamond 371"/>
          <p:cNvSpPr/>
          <p:nvPr/>
        </p:nvSpPr>
        <p:spPr>
          <a:xfrm>
            <a:off x="7692939" y="370230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5" name="Diamond 374"/>
          <p:cNvSpPr/>
          <p:nvPr/>
        </p:nvSpPr>
        <p:spPr>
          <a:xfrm>
            <a:off x="9452754" y="265559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6" name="Diamond 375"/>
          <p:cNvSpPr/>
          <p:nvPr/>
        </p:nvSpPr>
        <p:spPr>
          <a:xfrm>
            <a:off x="9243966" y="200715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9" name="Diamond 378"/>
          <p:cNvSpPr/>
          <p:nvPr/>
        </p:nvSpPr>
        <p:spPr>
          <a:xfrm>
            <a:off x="9277653" y="320595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4" name="Diamond 383"/>
          <p:cNvSpPr/>
          <p:nvPr/>
        </p:nvSpPr>
        <p:spPr>
          <a:xfrm>
            <a:off x="8198553" y="136752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5" name="Diamond 384"/>
          <p:cNvSpPr/>
          <p:nvPr/>
        </p:nvSpPr>
        <p:spPr>
          <a:xfrm>
            <a:off x="9489942" y="458992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6" name="Diamond 385"/>
          <p:cNvSpPr/>
          <p:nvPr/>
        </p:nvSpPr>
        <p:spPr>
          <a:xfrm>
            <a:off x="8811777" y="132376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9" name="Diamond 388"/>
          <p:cNvSpPr/>
          <p:nvPr/>
        </p:nvSpPr>
        <p:spPr>
          <a:xfrm>
            <a:off x="7255223" y="139308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1" name="Diamond 390"/>
          <p:cNvSpPr/>
          <p:nvPr/>
        </p:nvSpPr>
        <p:spPr>
          <a:xfrm>
            <a:off x="8627891" y="197241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2" name="Diamond 391"/>
          <p:cNvSpPr/>
          <p:nvPr/>
        </p:nvSpPr>
        <p:spPr>
          <a:xfrm>
            <a:off x="8184660" y="422937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3" name="Diamond 392"/>
          <p:cNvSpPr/>
          <p:nvPr/>
        </p:nvSpPr>
        <p:spPr>
          <a:xfrm>
            <a:off x="7243502" y="389794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4" name="Diamond 393"/>
          <p:cNvSpPr/>
          <p:nvPr/>
        </p:nvSpPr>
        <p:spPr>
          <a:xfrm>
            <a:off x="9478966" y="576399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5" name="Diamond 394"/>
          <p:cNvSpPr/>
          <p:nvPr/>
        </p:nvSpPr>
        <p:spPr>
          <a:xfrm>
            <a:off x="8977772" y="427567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6" name="Diamond 395"/>
          <p:cNvSpPr/>
          <p:nvPr/>
        </p:nvSpPr>
        <p:spPr>
          <a:xfrm>
            <a:off x="9277653" y="387802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7" name="Diamond 396"/>
          <p:cNvSpPr/>
          <p:nvPr/>
        </p:nvSpPr>
        <p:spPr>
          <a:xfrm>
            <a:off x="8832212" y="372701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8" name="Diamond 397"/>
          <p:cNvSpPr/>
          <p:nvPr/>
        </p:nvSpPr>
        <p:spPr>
          <a:xfrm>
            <a:off x="7522841" y="497066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9" name="Diamond 398"/>
          <p:cNvSpPr/>
          <p:nvPr/>
        </p:nvSpPr>
        <p:spPr>
          <a:xfrm>
            <a:off x="8009456" y="493225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0" name="Diamond 399"/>
          <p:cNvSpPr/>
          <p:nvPr/>
        </p:nvSpPr>
        <p:spPr>
          <a:xfrm>
            <a:off x="6984430" y="268525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1" name="Diamond 400"/>
          <p:cNvSpPr/>
          <p:nvPr/>
        </p:nvSpPr>
        <p:spPr>
          <a:xfrm>
            <a:off x="6320918" y="172616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2" name="Diamond 401"/>
          <p:cNvSpPr/>
          <p:nvPr/>
        </p:nvSpPr>
        <p:spPr>
          <a:xfrm>
            <a:off x="6821888" y="211151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3" name="Diamond 402"/>
          <p:cNvSpPr/>
          <p:nvPr/>
        </p:nvSpPr>
        <p:spPr>
          <a:xfrm>
            <a:off x="6283859" y="276028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4" name="Diamond 403"/>
          <p:cNvSpPr/>
          <p:nvPr/>
        </p:nvSpPr>
        <p:spPr>
          <a:xfrm>
            <a:off x="6306083" y="342879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5" name="Diamond 404"/>
          <p:cNvSpPr/>
          <p:nvPr/>
        </p:nvSpPr>
        <p:spPr>
          <a:xfrm>
            <a:off x="7066909" y="331338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6" name="Diamond 405"/>
          <p:cNvSpPr/>
          <p:nvPr/>
        </p:nvSpPr>
        <p:spPr>
          <a:xfrm>
            <a:off x="5632156" y="416154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7" name="Diamond 406"/>
          <p:cNvSpPr/>
          <p:nvPr/>
        </p:nvSpPr>
        <p:spPr>
          <a:xfrm>
            <a:off x="6510015" y="402955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8" name="Diamond 407"/>
          <p:cNvSpPr/>
          <p:nvPr/>
        </p:nvSpPr>
        <p:spPr>
          <a:xfrm>
            <a:off x="7012465" y="430345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9" name="Diamond 408"/>
          <p:cNvSpPr/>
          <p:nvPr/>
        </p:nvSpPr>
        <p:spPr>
          <a:xfrm>
            <a:off x="6267999" y="48227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" name="Diamond 409"/>
          <p:cNvSpPr/>
          <p:nvPr/>
        </p:nvSpPr>
        <p:spPr>
          <a:xfrm>
            <a:off x="5312604" y="48227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1" name="Diamond 410"/>
          <p:cNvSpPr/>
          <p:nvPr/>
        </p:nvSpPr>
        <p:spPr>
          <a:xfrm>
            <a:off x="5270229" y="340869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2" name="Diamond 411"/>
          <p:cNvSpPr/>
          <p:nvPr/>
        </p:nvSpPr>
        <p:spPr>
          <a:xfrm>
            <a:off x="5649699" y="298412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3" name="Diamond 412"/>
          <p:cNvSpPr/>
          <p:nvPr/>
        </p:nvSpPr>
        <p:spPr>
          <a:xfrm>
            <a:off x="5237706" y="249728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4" name="Diamond 413"/>
          <p:cNvSpPr/>
          <p:nvPr/>
        </p:nvSpPr>
        <p:spPr>
          <a:xfrm>
            <a:off x="5754237" y="201849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5" name="Diamond 414"/>
          <p:cNvSpPr/>
          <p:nvPr/>
        </p:nvSpPr>
        <p:spPr>
          <a:xfrm>
            <a:off x="8198553" y="136752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6" name="Diamond 415"/>
          <p:cNvSpPr/>
          <p:nvPr/>
        </p:nvSpPr>
        <p:spPr>
          <a:xfrm>
            <a:off x="7518793" y="174372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7" name="Diamond 416"/>
          <p:cNvSpPr/>
          <p:nvPr/>
        </p:nvSpPr>
        <p:spPr>
          <a:xfrm>
            <a:off x="8811777" y="132376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8" name="Diamond 417"/>
          <p:cNvSpPr/>
          <p:nvPr/>
        </p:nvSpPr>
        <p:spPr>
          <a:xfrm>
            <a:off x="9581401" y="124239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9" name="Diamond 418"/>
          <p:cNvSpPr/>
          <p:nvPr/>
        </p:nvSpPr>
        <p:spPr>
          <a:xfrm>
            <a:off x="9604892" y="515563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0" name="Diamond 419"/>
          <p:cNvSpPr/>
          <p:nvPr/>
        </p:nvSpPr>
        <p:spPr>
          <a:xfrm>
            <a:off x="5971746" y="375446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1" name="Diamond 420"/>
          <p:cNvSpPr/>
          <p:nvPr/>
        </p:nvSpPr>
        <p:spPr>
          <a:xfrm>
            <a:off x="6929098" y="500605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2" name="Diamond 421"/>
          <p:cNvSpPr/>
          <p:nvPr/>
        </p:nvSpPr>
        <p:spPr>
          <a:xfrm>
            <a:off x="8096719" y="530102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1" name="TextBox 300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2988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7705995" y="3648815"/>
            <a:ext cx="5153891" cy="55786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riangle 13"/>
          <p:cNvSpPr/>
          <p:nvPr/>
        </p:nvSpPr>
        <p:spPr>
          <a:xfrm rot="6657000">
            <a:off x="2744231" y="1417822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riangle 14"/>
          <p:cNvSpPr/>
          <p:nvPr/>
        </p:nvSpPr>
        <p:spPr>
          <a:xfrm rot="5400000">
            <a:off x="2397726" y="289101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riangle 15"/>
          <p:cNvSpPr/>
          <p:nvPr/>
        </p:nvSpPr>
        <p:spPr>
          <a:xfrm rot="3938387">
            <a:off x="2735577" y="441168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40310" y="309716"/>
            <a:ext cx="1870711" cy="116512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198164" y="1416291"/>
            <a:ext cx="4824959" cy="4969310"/>
          </a:xfrm>
          <a:prstGeom prst="ellips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loud 16"/>
          <p:cNvSpPr/>
          <p:nvPr/>
        </p:nvSpPr>
        <p:spPr>
          <a:xfrm rot="20749586">
            <a:off x="3365850" y="4205635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4621056" y="1427709"/>
            <a:ext cx="1295651" cy="126492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162305" y="3909910"/>
            <a:ext cx="253248" cy="1173078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loud 21"/>
          <p:cNvSpPr/>
          <p:nvPr/>
        </p:nvSpPr>
        <p:spPr>
          <a:xfrm rot="4730284">
            <a:off x="5162101" y="1590871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395636" y="2830857"/>
            <a:ext cx="462748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n w="3175">
                  <a:solidFill>
                    <a:schemeClr val="tx1"/>
                  </a:solidFill>
                </a:ln>
                <a:solidFill>
                  <a:srgbClr val="FFFF00"/>
                </a:solidFill>
                <a:latin typeface="Times" charset="0"/>
                <a:ea typeface="Times" charset="0"/>
                <a:cs typeface="Times" charset="0"/>
              </a:rPr>
              <a:t>depolarization </a:t>
            </a:r>
            <a:endParaRPr lang="en-US" sz="2800" b="1" dirty="0" smtClean="0">
              <a:ln w="3175">
                <a:solidFill>
                  <a:schemeClr val="tx1"/>
                </a:solidFill>
              </a:ln>
              <a:solidFill>
                <a:srgbClr val="FFFF00"/>
              </a:solidFill>
              <a:latin typeface="Times" charset="0"/>
              <a:ea typeface="Times" charset="0"/>
              <a:cs typeface="Times" charset="0"/>
            </a:endParaRP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spreads throughout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cell body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997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943833" y="24166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406629" y="126478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638079" y="49966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053034" y="61261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333134" y="27401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n 24"/>
          <p:cNvSpPr/>
          <p:nvPr/>
        </p:nvSpPr>
        <p:spPr>
          <a:xfrm rot="17537419">
            <a:off x="3747097" y="3049843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n 8"/>
          <p:cNvSpPr/>
          <p:nvPr/>
        </p:nvSpPr>
        <p:spPr>
          <a:xfrm rot="17537419">
            <a:off x="4047546" y="2278919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an 25"/>
          <p:cNvSpPr/>
          <p:nvPr/>
        </p:nvSpPr>
        <p:spPr>
          <a:xfrm rot="17537419">
            <a:off x="3446648" y="3820767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Can 33"/>
          <p:cNvSpPr/>
          <p:nvPr/>
        </p:nvSpPr>
        <p:spPr>
          <a:xfrm rot="1619218">
            <a:off x="5042475" y="1715044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Can 38"/>
          <p:cNvSpPr/>
          <p:nvPr/>
        </p:nvSpPr>
        <p:spPr>
          <a:xfrm rot="1619218">
            <a:off x="5982013" y="2249762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Can 53"/>
          <p:cNvSpPr/>
          <p:nvPr/>
        </p:nvSpPr>
        <p:spPr>
          <a:xfrm rot="11654592">
            <a:off x="5435803" y="5384660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Can 60"/>
          <p:cNvSpPr/>
          <p:nvPr/>
        </p:nvSpPr>
        <p:spPr>
          <a:xfrm rot="11654592">
            <a:off x="3879287" y="5142784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6096000" y="5715000"/>
            <a:ext cx="3048000" cy="558800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6667500" y="2730860"/>
            <a:ext cx="3165730" cy="1946125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an 41"/>
          <p:cNvSpPr/>
          <p:nvPr/>
        </p:nvSpPr>
        <p:spPr>
          <a:xfrm rot="1619218">
            <a:off x="4624381" y="1422325"/>
            <a:ext cx="473529" cy="455310"/>
          </a:xfrm>
          <a:prstGeom prst="can">
            <a:avLst/>
          </a:prstGeom>
          <a:solidFill>
            <a:srgbClr val="D88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Can 43"/>
          <p:cNvSpPr/>
          <p:nvPr/>
        </p:nvSpPr>
        <p:spPr>
          <a:xfrm rot="1619218">
            <a:off x="5665753" y="2046438"/>
            <a:ext cx="473529" cy="455310"/>
          </a:xfrm>
          <a:prstGeom prst="can">
            <a:avLst/>
          </a:prstGeom>
          <a:solidFill>
            <a:srgbClr val="D88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Can 47"/>
          <p:cNvSpPr/>
          <p:nvPr/>
        </p:nvSpPr>
        <p:spPr>
          <a:xfrm rot="11554866">
            <a:off x="3343204" y="4993701"/>
            <a:ext cx="473529" cy="455310"/>
          </a:xfrm>
          <a:prstGeom prst="can">
            <a:avLst/>
          </a:prstGeom>
          <a:solidFill>
            <a:srgbClr val="D88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Can 48"/>
          <p:cNvSpPr/>
          <p:nvPr/>
        </p:nvSpPr>
        <p:spPr>
          <a:xfrm rot="11675580">
            <a:off x="4747887" y="5283153"/>
            <a:ext cx="473529" cy="455310"/>
          </a:xfrm>
          <a:prstGeom prst="can">
            <a:avLst/>
          </a:prstGeom>
          <a:solidFill>
            <a:srgbClr val="D88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Cloud 54"/>
          <p:cNvSpPr/>
          <p:nvPr/>
        </p:nvSpPr>
        <p:spPr>
          <a:xfrm rot="5400000">
            <a:off x="5762238" y="2972366"/>
            <a:ext cx="2593064" cy="3184930"/>
          </a:xfrm>
          <a:prstGeom prst="cloud">
            <a:avLst/>
          </a:prstGeom>
          <a:solidFill>
            <a:srgbClr val="009193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Diamond 84"/>
          <p:cNvSpPr/>
          <p:nvPr/>
        </p:nvSpPr>
        <p:spPr>
          <a:xfrm>
            <a:off x="5863937" y="401468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Diamond 86"/>
          <p:cNvSpPr/>
          <p:nvPr/>
        </p:nvSpPr>
        <p:spPr>
          <a:xfrm>
            <a:off x="5307043" y="473085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Diamond 89"/>
          <p:cNvSpPr/>
          <p:nvPr/>
        </p:nvSpPr>
        <p:spPr>
          <a:xfrm>
            <a:off x="6533068" y="517970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Diamond 90"/>
          <p:cNvSpPr/>
          <p:nvPr/>
        </p:nvSpPr>
        <p:spPr>
          <a:xfrm>
            <a:off x="7241335" y="460459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Diamond 92"/>
          <p:cNvSpPr/>
          <p:nvPr/>
        </p:nvSpPr>
        <p:spPr>
          <a:xfrm>
            <a:off x="6477161" y="397093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Diamond 93"/>
          <p:cNvSpPr/>
          <p:nvPr/>
        </p:nvSpPr>
        <p:spPr>
          <a:xfrm>
            <a:off x="6789155" y="338279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Diamond 94"/>
          <p:cNvSpPr/>
          <p:nvPr/>
        </p:nvSpPr>
        <p:spPr>
          <a:xfrm>
            <a:off x="6293275" y="461958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Diamond 95"/>
          <p:cNvSpPr/>
          <p:nvPr/>
        </p:nvSpPr>
        <p:spPr>
          <a:xfrm>
            <a:off x="7497602" y="533340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Diamond 96"/>
          <p:cNvSpPr/>
          <p:nvPr/>
        </p:nvSpPr>
        <p:spPr>
          <a:xfrm>
            <a:off x="7455227" y="391932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Diamond 56"/>
          <p:cNvSpPr/>
          <p:nvPr/>
        </p:nvSpPr>
        <p:spPr>
          <a:xfrm>
            <a:off x="2456290" y="370392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Diamond 58"/>
          <p:cNvSpPr/>
          <p:nvPr/>
        </p:nvSpPr>
        <p:spPr>
          <a:xfrm>
            <a:off x="2099282" y="593955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Diamond 59"/>
          <p:cNvSpPr/>
          <p:nvPr/>
        </p:nvSpPr>
        <p:spPr>
          <a:xfrm>
            <a:off x="3009314" y="611356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Diamond 61"/>
          <p:cNvSpPr/>
          <p:nvPr/>
        </p:nvSpPr>
        <p:spPr>
          <a:xfrm>
            <a:off x="4654425" y="635611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Diamond 62"/>
          <p:cNvSpPr/>
          <p:nvPr/>
        </p:nvSpPr>
        <p:spPr>
          <a:xfrm>
            <a:off x="5212494" y="661097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Diamond 63"/>
          <p:cNvSpPr/>
          <p:nvPr/>
        </p:nvSpPr>
        <p:spPr>
          <a:xfrm>
            <a:off x="6402331" y="205305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Diamond 64"/>
          <p:cNvSpPr/>
          <p:nvPr/>
        </p:nvSpPr>
        <p:spPr>
          <a:xfrm>
            <a:off x="6571709" y="110822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Diamond 65"/>
          <p:cNvSpPr/>
          <p:nvPr/>
        </p:nvSpPr>
        <p:spPr>
          <a:xfrm>
            <a:off x="5654460" y="147459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Diamond 66"/>
          <p:cNvSpPr/>
          <p:nvPr/>
        </p:nvSpPr>
        <p:spPr>
          <a:xfrm>
            <a:off x="6176008" y="108523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Diamond 67"/>
          <p:cNvSpPr/>
          <p:nvPr/>
        </p:nvSpPr>
        <p:spPr>
          <a:xfrm>
            <a:off x="5071248" y="104952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Diamond 68"/>
          <p:cNvSpPr/>
          <p:nvPr/>
        </p:nvSpPr>
        <p:spPr>
          <a:xfrm>
            <a:off x="4019279" y="100101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Diamond 69"/>
          <p:cNvSpPr/>
          <p:nvPr/>
        </p:nvSpPr>
        <p:spPr>
          <a:xfrm>
            <a:off x="3664579" y="161892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70"/>
          <p:cNvSpPr txBox="1"/>
          <p:nvPr/>
        </p:nvSpPr>
        <p:spPr>
          <a:xfrm>
            <a:off x="5279239" y="1193066"/>
            <a:ext cx="31179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D883FF"/>
                </a:solidFill>
                <a:latin typeface="Times" charset="0"/>
                <a:ea typeface="Times" charset="0"/>
                <a:cs typeface="Times" charset="0"/>
              </a:rPr>
              <a:t>K+ channels</a:t>
            </a:r>
          </a:p>
          <a:p>
            <a:pPr algn="ctr"/>
            <a:r>
              <a:rPr lang="en-US" sz="2800" dirty="0" smtClean="0">
                <a:solidFill>
                  <a:srgbClr val="D883FF"/>
                </a:solidFill>
                <a:latin typeface="Times" charset="0"/>
                <a:ea typeface="Times" charset="0"/>
                <a:cs typeface="Times" charset="0"/>
              </a:rPr>
              <a:t>gated closed</a:t>
            </a:r>
          </a:p>
        </p:txBody>
      </p:sp>
      <p:sp>
        <p:nvSpPr>
          <p:cNvPr id="51" name="Oval 50"/>
          <p:cNvSpPr/>
          <p:nvPr/>
        </p:nvSpPr>
        <p:spPr>
          <a:xfrm>
            <a:off x="5670888" y="4871982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5405435" y="4348649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3702923" y="4859873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5410435" y="2522576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4647987" y="3961465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5472552" y="3727186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5462448" y="3307369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4606184" y="3174373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extBox 74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822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7705995" y="3648815"/>
            <a:ext cx="5153891" cy="55786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riangle 13"/>
          <p:cNvSpPr/>
          <p:nvPr/>
        </p:nvSpPr>
        <p:spPr>
          <a:xfrm rot="6657000">
            <a:off x="2744231" y="1417822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riangle 14"/>
          <p:cNvSpPr/>
          <p:nvPr/>
        </p:nvSpPr>
        <p:spPr>
          <a:xfrm rot="5400000">
            <a:off x="2397726" y="289101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riangle 15"/>
          <p:cNvSpPr/>
          <p:nvPr/>
        </p:nvSpPr>
        <p:spPr>
          <a:xfrm rot="3938387">
            <a:off x="2735577" y="441168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40310" y="309716"/>
            <a:ext cx="1870711" cy="116512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198164" y="1416291"/>
            <a:ext cx="4824959" cy="4969310"/>
          </a:xfrm>
          <a:prstGeom prst="ellips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loud 16"/>
          <p:cNvSpPr/>
          <p:nvPr/>
        </p:nvSpPr>
        <p:spPr>
          <a:xfrm rot="19038612">
            <a:off x="3969242" y="5265521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>
            <a:off x="6055409" y="1394170"/>
            <a:ext cx="1270079" cy="660213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505142" y="5180016"/>
            <a:ext cx="788952" cy="821990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loud 21"/>
          <p:cNvSpPr/>
          <p:nvPr/>
        </p:nvSpPr>
        <p:spPr>
          <a:xfrm rot="6569519">
            <a:off x="6419174" y="1705451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395636" y="2830857"/>
            <a:ext cx="462748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n w="3175">
                  <a:solidFill>
                    <a:schemeClr val="tx1"/>
                  </a:solidFill>
                </a:ln>
                <a:solidFill>
                  <a:srgbClr val="FFFF00"/>
                </a:solidFill>
                <a:latin typeface="Times" charset="0"/>
                <a:ea typeface="Times" charset="0"/>
                <a:cs typeface="Times" charset="0"/>
              </a:rPr>
              <a:t>depolarization </a:t>
            </a:r>
            <a:endParaRPr lang="en-US" sz="2800" b="1" dirty="0" smtClean="0">
              <a:ln w="3175">
                <a:solidFill>
                  <a:schemeClr val="tx1"/>
                </a:solidFill>
              </a:ln>
              <a:solidFill>
                <a:srgbClr val="FFFF00"/>
              </a:solidFill>
              <a:latin typeface="Times" charset="0"/>
              <a:ea typeface="Times" charset="0"/>
              <a:cs typeface="Times" charset="0"/>
            </a:endParaRP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spreads throughout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cell body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rapezoid 15"/>
          <p:cNvSpPr/>
          <p:nvPr/>
        </p:nvSpPr>
        <p:spPr>
          <a:xfrm rot="16200000">
            <a:off x="2111350" y="-1433515"/>
            <a:ext cx="6075501" cy="9840036"/>
          </a:xfrm>
          <a:prstGeom prst="trapezoid">
            <a:avLst>
              <a:gd name="adj" fmla="val 42752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6" name="Cloud 235"/>
          <p:cNvSpPr/>
          <p:nvPr/>
        </p:nvSpPr>
        <p:spPr>
          <a:xfrm rot="5400000">
            <a:off x="5341324" y="1146194"/>
            <a:ext cx="4222151" cy="4607596"/>
          </a:xfrm>
          <a:prstGeom prst="cloud">
            <a:avLst/>
          </a:prstGeom>
          <a:solidFill>
            <a:srgbClr val="009193">
              <a:alpha val="40000"/>
            </a:srgbClr>
          </a:solidFill>
          <a:ln>
            <a:solidFill>
              <a:schemeClr val="accent1">
                <a:shade val="50000"/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4" name="Diamond 303"/>
          <p:cNvSpPr/>
          <p:nvPr/>
        </p:nvSpPr>
        <p:spPr>
          <a:xfrm>
            <a:off x="7681127" y="127531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" name="Diamond 305"/>
          <p:cNvSpPr/>
          <p:nvPr/>
        </p:nvSpPr>
        <p:spPr>
          <a:xfrm>
            <a:off x="8400890" y="117968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" name="Diamond 306"/>
          <p:cNvSpPr/>
          <p:nvPr/>
        </p:nvSpPr>
        <p:spPr>
          <a:xfrm>
            <a:off x="7315685" y="276942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" name="Diamond 307"/>
          <p:cNvSpPr/>
          <p:nvPr/>
        </p:nvSpPr>
        <p:spPr>
          <a:xfrm>
            <a:off x="4070599" y="319076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" name="Diamond 308"/>
          <p:cNvSpPr/>
          <p:nvPr/>
        </p:nvSpPr>
        <p:spPr>
          <a:xfrm>
            <a:off x="7016911" y="158308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0" name="Diamond 309"/>
          <p:cNvSpPr/>
          <p:nvPr/>
        </p:nvSpPr>
        <p:spPr>
          <a:xfrm>
            <a:off x="9523246" y="595821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4" name="Diamond 313"/>
          <p:cNvSpPr/>
          <p:nvPr/>
        </p:nvSpPr>
        <p:spPr>
          <a:xfrm>
            <a:off x="6604564" y="520429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6" name="Diamond 315"/>
          <p:cNvSpPr/>
          <p:nvPr/>
        </p:nvSpPr>
        <p:spPr>
          <a:xfrm>
            <a:off x="8169166" y="341653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7" name="Diamond 316"/>
          <p:cNvSpPr/>
          <p:nvPr/>
        </p:nvSpPr>
        <p:spPr>
          <a:xfrm>
            <a:off x="7200724" y="493225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8" name="Diamond 317"/>
          <p:cNvSpPr/>
          <p:nvPr/>
        </p:nvSpPr>
        <p:spPr>
          <a:xfrm>
            <a:off x="7663096" y="536466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9" name="Diamond 318"/>
          <p:cNvSpPr/>
          <p:nvPr/>
        </p:nvSpPr>
        <p:spPr>
          <a:xfrm>
            <a:off x="8009456" y="493225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268167" y="435639"/>
            <a:ext cx="6818865" cy="803563"/>
            <a:chOff x="268167" y="435639"/>
            <a:chExt cx="6818865" cy="803563"/>
          </a:xfrm>
        </p:grpSpPr>
        <p:sp>
          <p:nvSpPr>
            <p:cNvPr id="199" name="Triangle 198"/>
            <p:cNvSpPr/>
            <p:nvPr/>
          </p:nvSpPr>
          <p:spPr>
            <a:xfrm rot="6960000">
              <a:off x="544225" y="354537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Triangle 199"/>
            <p:cNvSpPr/>
            <p:nvPr/>
          </p:nvSpPr>
          <p:spPr>
            <a:xfrm rot="5400000">
              <a:off x="469444" y="606015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Triangle 200"/>
            <p:cNvSpPr/>
            <p:nvPr/>
          </p:nvSpPr>
          <p:spPr>
            <a:xfrm rot="4380000">
              <a:off x="598416" y="817979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/>
            <p:cNvSpPr/>
            <p:nvPr/>
          </p:nvSpPr>
          <p:spPr>
            <a:xfrm>
              <a:off x="568470" y="435639"/>
              <a:ext cx="831272" cy="803563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/>
            <p:cNvSpPr/>
            <p:nvPr/>
          </p:nvSpPr>
          <p:spPr>
            <a:xfrm>
              <a:off x="1399741" y="823570"/>
              <a:ext cx="5153891" cy="11083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Trapezoid 203"/>
            <p:cNvSpPr/>
            <p:nvPr/>
          </p:nvSpPr>
          <p:spPr>
            <a:xfrm rot="16200000">
              <a:off x="6553632" y="612288"/>
              <a:ext cx="533400" cy="533400"/>
            </a:xfrm>
            <a:prstGeom prst="trapezoid">
              <a:avLst>
                <a:gd name="adj" fmla="val 37698"/>
              </a:avLst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11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96550" y="1523559"/>
            <a:ext cx="1716868" cy="980516"/>
            <a:chOff x="96550" y="1523559"/>
            <a:chExt cx="1716868" cy="980516"/>
          </a:xfrm>
        </p:grpSpPr>
        <p:sp>
          <p:nvSpPr>
            <p:cNvPr id="25" name="Oval 24"/>
            <p:cNvSpPr/>
            <p:nvPr/>
          </p:nvSpPr>
          <p:spPr>
            <a:xfrm>
              <a:off x="905781" y="197075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370529" y="2111515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96550" y="186644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1305227" y="192061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1139911" y="1523559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105266" y="233016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567100" y="17348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715264" y="22979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1635288" y="1960928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Oval 53"/>
          <p:cNvSpPr/>
          <p:nvPr/>
        </p:nvSpPr>
        <p:spPr>
          <a:xfrm>
            <a:off x="517969" y="451137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1281310" y="468529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2136673" y="474242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2223023" y="525800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3046283" y="613133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5247805" y="57173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895958" y="427224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2343510" y="604438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3189315" y="552828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3775742" y="521270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1279438" y="228280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1807096" y="461369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5705630" y="645752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3788642" y="618949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1913149" y="631507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441894" y="261467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1876209" y="139880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1964889" y="21984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4037242" y="557297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2514815" y="558210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1305916" y="627517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2794449" y="478625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778444" y="61995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1651876" y="593739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2331608" y="105344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179886" y="424036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3549185" y="576839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2019511" y="558105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/>
          <p:cNvSpPr/>
          <p:nvPr/>
        </p:nvSpPr>
        <p:spPr>
          <a:xfrm>
            <a:off x="280144" y="607382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/>
          <p:nvPr/>
        </p:nvSpPr>
        <p:spPr>
          <a:xfrm flipV="1">
            <a:off x="5395278" y="106848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/>
          <p:nvPr/>
        </p:nvSpPr>
        <p:spPr>
          <a:xfrm flipV="1">
            <a:off x="4432857" y="13840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/>
          <p:nvPr/>
        </p:nvSpPr>
        <p:spPr>
          <a:xfrm flipV="1">
            <a:off x="6098853" y="56494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Diamond 153"/>
          <p:cNvSpPr/>
          <p:nvPr/>
        </p:nvSpPr>
        <p:spPr>
          <a:xfrm>
            <a:off x="3147226" y="356124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Diamond 154"/>
          <p:cNvSpPr/>
          <p:nvPr/>
        </p:nvSpPr>
        <p:spPr>
          <a:xfrm>
            <a:off x="6320918" y="172616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Diamond 155"/>
          <p:cNvSpPr/>
          <p:nvPr/>
        </p:nvSpPr>
        <p:spPr>
          <a:xfrm>
            <a:off x="4780274" y="206256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Diamond 156"/>
          <p:cNvSpPr/>
          <p:nvPr/>
        </p:nvSpPr>
        <p:spPr>
          <a:xfrm>
            <a:off x="6821888" y="211151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Diamond 157"/>
          <p:cNvSpPr/>
          <p:nvPr/>
        </p:nvSpPr>
        <p:spPr>
          <a:xfrm>
            <a:off x="5831903" y="501174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Diamond 158"/>
          <p:cNvSpPr/>
          <p:nvPr/>
        </p:nvSpPr>
        <p:spPr>
          <a:xfrm>
            <a:off x="6784539" y="320042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Diamond 159"/>
          <p:cNvSpPr/>
          <p:nvPr/>
        </p:nvSpPr>
        <p:spPr>
          <a:xfrm>
            <a:off x="2675654" y="293324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Diamond 160"/>
          <p:cNvSpPr/>
          <p:nvPr/>
        </p:nvSpPr>
        <p:spPr>
          <a:xfrm>
            <a:off x="3817138" y="377105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Diamond 161"/>
          <p:cNvSpPr/>
          <p:nvPr/>
        </p:nvSpPr>
        <p:spPr>
          <a:xfrm>
            <a:off x="2482481" y="342494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Diamond 162"/>
          <p:cNvSpPr/>
          <p:nvPr/>
        </p:nvSpPr>
        <p:spPr>
          <a:xfrm>
            <a:off x="6510015" y="402955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Diamond 163"/>
          <p:cNvSpPr/>
          <p:nvPr/>
        </p:nvSpPr>
        <p:spPr>
          <a:xfrm>
            <a:off x="7012465" y="430345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Diamond 164"/>
          <p:cNvSpPr/>
          <p:nvPr/>
        </p:nvSpPr>
        <p:spPr>
          <a:xfrm>
            <a:off x="3605875" y="276313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Diamond 165"/>
          <p:cNvSpPr/>
          <p:nvPr/>
        </p:nvSpPr>
        <p:spPr>
          <a:xfrm>
            <a:off x="7736040" y="447840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Diamond 167"/>
          <p:cNvSpPr/>
          <p:nvPr/>
        </p:nvSpPr>
        <p:spPr>
          <a:xfrm>
            <a:off x="6267999" y="48227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Diamond 168"/>
          <p:cNvSpPr/>
          <p:nvPr/>
        </p:nvSpPr>
        <p:spPr>
          <a:xfrm>
            <a:off x="4670483" y="320595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Diamond 169"/>
          <p:cNvSpPr/>
          <p:nvPr/>
        </p:nvSpPr>
        <p:spPr>
          <a:xfrm>
            <a:off x="4296009" y="391455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Diamond 170"/>
          <p:cNvSpPr/>
          <p:nvPr/>
        </p:nvSpPr>
        <p:spPr>
          <a:xfrm>
            <a:off x="5808771" y="443809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Diamond 175"/>
          <p:cNvSpPr/>
          <p:nvPr/>
        </p:nvSpPr>
        <p:spPr>
          <a:xfrm>
            <a:off x="2374879" y="254324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Diamond 176"/>
          <p:cNvSpPr/>
          <p:nvPr/>
        </p:nvSpPr>
        <p:spPr>
          <a:xfrm>
            <a:off x="3433918" y="230219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Diamond 179"/>
          <p:cNvSpPr/>
          <p:nvPr/>
        </p:nvSpPr>
        <p:spPr>
          <a:xfrm>
            <a:off x="5659688" y="387047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Diamond 181"/>
          <p:cNvSpPr/>
          <p:nvPr/>
        </p:nvSpPr>
        <p:spPr>
          <a:xfrm>
            <a:off x="2176267" y="390832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Diamond 182"/>
          <p:cNvSpPr/>
          <p:nvPr/>
        </p:nvSpPr>
        <p:spPr>
          <a:xfrm>
            <a:off x="3339369" y="411775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Diamond 183"/>
          <p:cNvSpPr/>
          <p:nvPr/>
        </p:nvSpPr>
        <p:spPr>
          <a:xfrm>
            <a:off x="3881502" y="431891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Diamond 185"/>
          <p:cNvSpPr/>
          <p:nvPr/>
        </p:nvSpPr>
        <p:spPr>
          <a:xfrm>
            <a:off x="4348070" y="466908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Diamond 189"/>
          <p:cNvSpPr/>
          <p:nvPr/>
        </p:nvSpPr>
        <p:spPr>
          <a:xfrm>
            <a:off x="5364777" y="223557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Diamond 190"/>
          <p:cNvSpPr/>
          <p:nvPr/>
        </p:nvSpPr>
        <p:spPr>
          <a:xfrm>
            <a:off x="2625765" y="422647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Diamond 191"/>
          <p:cNvSpPr/>
          <p:nvPr/>
        </p:nvSpPr>
        <p:spPr>
          <a:xfrm>
            <a:off x="5312604" y="48227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Diamond 192"/>
          <p:cNvSpPr/>
          <p:nvPr/>
        </p:nvSpPr>
        <p:spPr>
          <a:xfrm>
            <a:off x="5270229" y="340869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Diamond 193"/>
          <p:cNvSpPr/>
          <p:nvPr/>
        </p:nvSpPr>
        <p:spPr>
          <a:xfrm>
            <a:off x="2828843" y="249410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Diamond 194"/>
          <p:cNvSpPr/>
          <p:nvPr/>
        </p:nvSpPr>
        <p:spPr>
          <a:xfrm>
            <a:off x="5649699" y="298412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Diamond 195"/>
          <p:cNvSpPr/>
          <p:nvPr/>
        </p:nvSpPr>
        <p:spPr>
          <a:xfrm>
            <a:off x="4092267" y="212774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Diamond 196"/>
          <p:cNvSpPr/>
          <p:nvPr/>
        </p:nvSpPr>
        <p:spPr>
          <a:xfrm>
            <a:off x="5100764" y="432474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Diamond 197"/>
          <p:cNvSpPr/>
          <p:nvPr/>
        </p:nvSpPr>
        <p:spPr>
          <a:xfrm>
            <a:off x="6208397" y="237401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Rectangle 204"/>
          <p:cNvSpPr/>
          <p:nvPr/>
        </p:nvSpPr>
        <p:spPr>
          <a:xfrm>
            <a:off x="6469742" y="561786"/>
            <a:ext cx="875836" cy="65011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Oval 207"/>
          <p:cNvSpPr/>
          <p:nvPr/>
        </p:nvSpPr>
        <p:spPr>
          <a:xfrm rot="4278770">
            <a:off x="1226877" y="2479326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Oval 210"/>
          <p:cNvSpPr/>
          <p:nvPr/>
        </p:nvSpPr>
        <p:spPr>
          <a:xfrm rot="4278770">
            <a:off x="502627" y="2683348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Oval 213"/>
          <p:cNvSpPr/>
          <p:nvPr/>
        </p:nvSpPr>
        <p:spPr>
          <a:xfrm rot="17321230" flipV="1">
            <a:off x="441365" y="4197610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Oval 216"/>
          <p:cNvSpPr/>
          <p:nvPr/>
        </p:nvSpPr>
        <p:spPr>
          <a:xfrm rot="17321230" flipV="1">
            <a:off x="1164378" y="4385027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Oval 219"/>
          <p:cNvSpPr/>
          <p:nvPr/>
        </p:nvSpPr>
        <p:spPr>
          <a:xfrm rot="17321230" flipV="1">
            <a:off x="1865987" y="4569154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8" name="Straight Connector 237"/>
          <p:cNvCxnSpPr/>
          <p:nvPr/>
        </p:nvCxnSpPr>
        <p:spPr>
          <a:xfrm flipH="1" flipV="1">
            <a:off x="4568710" y="5117695"/>
            <a:ext cx="4894177" cy="1281704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/>
          <p:cNvCxnSpPr/>
          <p:nvPr/>
        </p:nvCxnSpPr>
        <p:spPr>
          <a:xfrm flipH="1">
            <a:off x="5089949" y="494639"/>
            <a:ext cx="4578907" cy="1198913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9" name="TextBox 258"/>
          <p:cNvSpPr txBox="1"/>
          <p:nvPr/>
        </p:nvSpPr>
        <p:spPr>
          <a:xfrm>
            <a:off x="15403" y="1234640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61" name="TextBox 260"/>
          <p:cNvSpPr txBox="1"/>
          <p:nvPr/>
        </p:nvSpPr>
        <p:spPr>
          <a:xfrm>
            <a:off x="214539" y="560427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62" name="Oval 261"/>
          <p:cNvSpPr/>
          <p:nvPr/>
        </p:nvSpPr>
        <p:spPr>
          <a:xfrm>
            <a:off x="2817411" y="567703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Oval 262"/>
          <p:cNvSpPr/>
          <p:nvPr/>
        </p:nvSpPr>
        <p:spPr>
          <a:xfrm>
            <a:off x="2536700" y="50744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Oval 263"/>
          <p:cNvSpPr/>
          <p:nvPr/>
        </p:nvSpPr>
        <p:spPr>
          <a:xfrm>
            <a:off x="3135348" y="513213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Oval 264"/>
          <p:cNvSpPr/>
          <p:nvPr/>
        </p:nvSpPr>
        <p:spPr>
          <a:xfrm flipV="1">
            <a:off x="2785016" y="15838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Oval 265"/>
          <p:cNvSpPr/>
          <p:nvPr/>
        </p:nvSpPr>
        <p:spPr>
          <a:xfrm flipV="1">
            <a:off x="2066590" y="18332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Oval 266"/>
          <p:cNvSpPr/>
          <p:nvPr/>
        </p:nvSpPr>
        <p:spPr>
          <a:xfrm flipV="1">
            <a:off x="3782412" y="9998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 rot="16200000">
            <a:off x="9213674" y="954970"/>
            <a:ext cx="872266" cy="841261"/>
            <a:chOff x="8633405" y="1235346"/>
            <a:chExt cx="872266" cy="841261"/>
          </a:xfrm>
        </p:grpSpPr>
        <p:sp>
          <p:nvSpPr>
            <p:cNvPr id="2" name="Oval 1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" name="Regular Pentagon 267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" name="Regular Pentagon 268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Regular Pentagon 269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Regular Pentagon 270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Regular Pentagon 271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3" name="Group 272"/>
          <p:cNvGrpSpPr/>
          <p:nvPr/>
        </p:nvGrpSpPr>
        <p:grpSpPr>
          <a:xfrm rot="5400000">
            <a:off x="9255247" y="2174301"/>
            <a:ext cx="872266" cy="841261"/>
            <a:chOff x="8633405" y="1235346"/>
            <a:chExt cx="872266" cy="841261"/>
          </a:xfrm>
        </p:grpSpPr>
        <p:sp>
          <p:nvSpPr>
            <p:cNvPr id="274" name="Oval 273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Regular Pentagon 274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" name="Regular Pentagon 275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" name="Regular Pentagon 276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Regular Pentagon 277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Regular Pentagon 278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0" name="Group 279"/>
          <p:cNvGrpSpPr/>
          <p:nvPr/>
        </p:nvGrpSpPr>
        <p:grpSpPr>
          <a:xfrm flipV="1">
            <a:off x="9215889" y="3757969"/>
            <a:ext cx="872266" cy="841261"/>
            <a:chOff x="8633405" y="1235346"/>
            <a:chExt cx="872266" cy="841261"/>
          </a:xfrm>
        </p:grpSpPr>
        <p:sp>
          <p:nvSpPr>
            <p:cNvPr id="281" name="Oval 280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" name="Regular Pentagon 281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" name="Regular Pentagon 282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" name="Regular Pentagon 283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" name="Regular Pentagon 284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" name="Regular Pentagon 285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7" name="Group 286"/>
          <p:cNvGrpSpPr/>
          <p:nvPr/>
        </p:nvGrpSpPr>
        <p:grpSpPr>
          <a:xfrm flipH="1">
            <a:off x="9235614" y="5162960"/>
            <a:ext cx="872266" cy="841261"/>
            <a:chOff x="8633405" y="1235346"/>
            <a:chExt cx="872266" cy="841261"/>
          </a:xfrm>
        </p:grpSpPr>
        <p:sp>
          <p:nvSpPr>
            <p:cNvPr id="288" name="Oval 287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" name="Regular Pentagon 288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" name="Regular Pentagon 289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Regular Pentagon 290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Regular Pentagon 291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3" name="Regular Pentagon 292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4" name="Group 293"/>
          <p:cNvGrpSpPr/>
          <p:nvPr/>
        </p:nvGrpSpPr>
        <p:grpSpPr>
          <a:xfrm>
            <a:off x="8318058" y="4512352"/>
            <a:ext cx="872266" cy="841261"/>
            <a:chOff x="8633405" y="1235346"/>
            <a:chExt cx="872266" cy="841261"/>
          </a:xfrm>
        </p:grpSpPr>
        <p:sp>
          <p:nvSpPr>
            <p:cNvPr id="295" name="Oval 294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6" name="Regular Pentagon 295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7" name="Regular Pentagon 296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8" name="Regular Pentagon 297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9" name="Regular Pentagon 298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0" name="Regular Pentagon 299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2" name="Group 331"/>
          <p:cNvGrpSpPr/>
          <p:nvPr/>
        </p:nvGrpSpPr>
        <p:grpSpPr>
          <a:xfrm flipV="1">
            <a:off x="260814" y="4722580"/>
            <a:ext cx="1716868" cy="980516"/>
            <a:chOff x="96550" y="1523559"/>
            <a:chExt cx="1716868" cy="980516"/>
          </a:xfrm>
        </p:grpSpPr>
        <p:sp>
          <p:nvSpPr>
            <p:cNvPr id="333" name="Oval 332"/>
            <p:cNvSpPr/>
            <p:nvPr/>
          </p:nvSpPr>
          <p:spPr>
            <a:xfrm>
              <a:off x="905781" y="197075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4" name="Oval 333"/>
            <p:cNvSpPr/>
            <p:nvPr/>
          </p:nvSpPr>
          <p:spPr>
            <a:xfrm>
              <a:off x="370529" y="2111515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5" name="Oval 334"/>
            <p:cNvSpPr/>
            <p:nvPr/>
          </p:nvSpPr>
          <p:spPr>
            <a:xfrm>
              <a:off x="96550" y="186644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6" name="Oval 335"/>
            <p:cNvSpPr/>
            <p:nvPr/>
          </p:nvSpPr>
          <p:spPr>
            <a:xfrm>
              <a:off x="1305227" y="192061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7" name="Oval 336"/>
            <p:cNvSpPr/>
            <p:nvPr/>
          </p:nvSpPr>
          <p:spPr>
            <a:xfrm>
              <a:off x="1139911" y="1523559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8" name="Oval 337"/>
            <p:cNvSpPr/>
            <p:nvPr/>
          </p:nvSpPr>
          <p:spPr>
            <a:xfrm>
              <a:off x="105266" y="233016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9" name="Oval 338"/>
            <p:cNvSpPr/>
            <p:nvPr/>
          </p:nvSpPr>
          <p:spPr>
            <a:xfrm>
              <a:off x="567100" y="17348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0" name="Oval 339"/>
            <p:cNvSpPr/>
            <p:nvPr/>
          </p:nvSpPr>
          <p:spPr>
            <a:xfrm>
              <a:off x="715264" y="22979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1" name="Oval 340"/>
            <p:cNvSpPr/>
            <p:nvPr/>
          </p:nvSpPr>
          <p:spPr>
            <a:xfrm>
              <a:off x="1635288" y="1960928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7" name="Diamond 346"/>
          <p:cNvSpPr/>
          <p:nvPr/>
        </p:nvSpPr>
        <p:spPr>
          <a:xfrm>
            <a:off x="667844" y="323421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" name="Diamond 347"/>
          <p:cNvSpPr/>
          <p:nvPr/>
        </p:nvSpPr>
        <p:spPr>
          <a:xfrm>
            <a:off x="1054392" y="309324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" name="Diamond 348"/>
          <p:cNvSpPr/>
          <p:nvPr/>
        </p:nvSpPr>
        <p:spPr>
          <a:xfrm>
            <a:off x="300063" y="335607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0" name="Diamond 349"/>
          <p:cNvSpPr/>
          <p:nvPr/>
        </p:nvSpPr>
        <p:spPr>
          <a:xfrm>
            <a:off x="7945732" y="212013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Diamond 350"/>
          <p:cNvSpPr/>
          <p:nvPr/>
        </p:nvSpPr>
        <p:spPr>
          <a:xfrm>
            <a:off x="1682183" y="387199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2" name="Diamond 351"/>
          <p:cNvSpPr/>
          <p:nvPr/>
        </p:nvSpPr>
        <p:spPr>
          <a:xfrm>
            <a:off x="1895453" y="294301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3" name="Diamond 352"/>
          <p:cNvSpPr/>
          <p:nvPr/>
        </p:nvSpPr>
        <p:spPr>
          <a:xfrm>
            <a:off x="1643681" y="31239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4" name="Diamond 353"/>
          <p:cNvSpPr/>
          <p:nvPr/>
        </p:nvSpPr>
        <p:spPr>
          <a:xfrm>
            <a:off x="624835" y="354863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" name="Diamond 354"/>
          <p:cNvSpPr/>
          <p:nvPr/>
        </p:nvSpPr>
        <p:spPr>
          <a:xfrm>
            <a:off x="1352518" y="306775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" name="Diamond 355"/>
          <p:cNvSpPr/>
          <p:nvPr/>
        </p:nvSpPr>
        <p:spPr>
          <a:xfrm>
            <a:off x="933214" y="339839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" name="Diamond 356"/>
          <p:cNvSpPr/>
          <p:nvPr/>
        </p:nvSpPr>
        <p:spPr>
          <a:xfrm>
            <a:off x="1330500" y="369903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" name="Diamond 357"/>
          <p:cNvSpPr/>
          <p:nvPr/>
        </p:nvSpPr>
        <p:spPr>
          <a:xfrm>
            <a:off x="1640909" y="360742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Diamond 358"/>
          <p:cNvSpPr/>
          <p:nvPr/>
        </p:nvSpPr>
        <p:spPr>
          <a:xfrm>
            <a:off x="39985" y="352118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0" name="Diamond 359"/>
          <p:cNvSpPr/>
          <p:nvPr/>
        </p:nvSpPr>
        <p:spPr>
          <a:xfrm>
            <a:off x="1043838" y="364911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3" name="TextBox 362"/>
          <p:cNvSpPr txBox="1"/>
          <p:nvPr/>
        </p:nvSpPr>
        <p:spPr>
          <a:xfrm>
            <a:off x="1371196" y="3265999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K</a:t>
            </a:r>
            <a:r>
              <a:rPr lang="en-US" sz="2000" baseline="30000" dirty="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dirty="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chemeClr val="accent2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58" name="Oval 257"/>
          <p:cNvSpPr/>
          <p:nvPr/>
        </p:nvSpPr>
        <p:spPr>
          <a:xfrm flipV="1">
            <a:off x="2785016" y="15838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2" name="Oval 301"/>
          <p:cNvSpPr/>
          <p:nvPr/>
        </p:nvSpPr>
        <p:spPr>
          <a:xfrm flipV="1">
            <a:off x="2638755" y="201635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0" name="Oval 319"/>
          <p:cNvSpPr/>
          <p:nvPr/>
        </p:nvSpPr>
        <p:spPr>
          <a:xfrm flipV="1">
            <a:off x="2066590" y="18332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2" name="Oval 321"/>
          <p:cNvSpPr/>
          <p:nvPr/>
        </p:nvSpPr>
        <p:spPr>
          <a:xfrm flipV="1">
            <a:off x="3179010" y="154808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3" name="Oval 322"/>
          <p:cNvSpPr/>
          <p:nvPr/>
        </p:nvSpPr>
        <p:spPr>
          <a:xfrm flipV="1">
            <a:off x="3262164" y="123534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7" name="Oval 326"/>
          <p:cNvSpPr/>
          <p:nvPr/>
        </p:nvSpPr>
        <p:spPr>
          <a:xfrm flipV="1">
            <a:off x="2368983" y="150209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8" name="Oval 327"/>
          <p:cNvSpPr/>
          <p:nvPr/>
        </p:nvSpPr>
        <p:spPr>
          <a:xfrm flipV="1">
            <a:off x="3599358" y="15838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9" name="Oval 328"/>
          <p:cNvSpPr/>
          <p:nvPr/>
        </p:nvSpPr>
        <p:spPr>
          <a:xfrm flipV="1">
            <a:off x="3019428" y="18862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0" name="Oval 329"/>
          <p:cNvSpPr/>
          <p:nvPr/>
        </p:nvSpPr>
        <p:spPr>
          <a:xfrm flipV="1">
            <a:off x="4198445" y="10816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1" name="Oval 330"/>
          <p:cNvSpPr/>
          <p:nvPr/>
        </p:nvSpPr>
        <p:spPr>
          <a:xfrm flipV="1">
            <a:off x="4052184" y="15141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4" name="Oval 373"/>
          <p:cNvSpPr/>
          <p:nvPr/>
        </p:nvSpPr>
        <p:spPr>
          <a:xfrm flipV="1">
            <a:off x="3573651" y="123793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7" name="Oval 376"/>
          <p:cNvSpPr/>
          <p:nvPr/>
        </p:nvSpPr>
        <p:spPr>
          <a:xfrm flipV="1">
            <a:off x="3782412" y="9998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7" name="Oval 386"/>
          <p:cNvSpPr/>
          <p:nvPr/>
        </p:nvSpPr>
        <p:spPr>
          <a:xfrm flipV="1">
            <a:off x="3841064" y="132489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8" name="Oval 387"/>
          <p:cNvSpPr/>
          <p:nvPr/>
        </p:nvSpPr>
        <p:spPr>
          <a:xfrm flipV="1">
            <a:off x="3389184" y="175778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0" name="Oval 389"/>
          <p:cNvSpPr/>
          <p:nvPr/>
        </p:nvSpPr>
        <p:spPr>
          <a:xfrm flipV="1">
            <a:off x="2969096" y="123534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3" name="TextBox 392"/>
          <p:cNvSpPr txBox="1"/>
          <p:nvPr/>
        </p:nvSpPr>
        <p:spPr>
          <a:xfrm>
            <a:off x="9759341" y="3309317"/>
            <a:ext cx="25632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" charset="0"/>
                <a:ea typeface="Times" charset="0"/>
                <a:cs typeface="Times" charset="0"/>
              </a:rPr>
              <a:t>vesicles bind</a:t>
            </a:r>
          </a:p>
          <a:p>
            <a:pPr algn="ctr"/>
            <a:r>
              <a:rPr lang="en-US" sz="2400" dirty="0" smtClean="0">
                <a:latin typeface="Times" charset="0"/>
                <a:ea typeface="Times" charset="0"/>
                <a:cs typeface="Times" charset="0"/>
              </a:rPr>
              <a:t>to plasma </a:t>
            </a:r>
          </a:p>
          <a:p>
            <a:pPr algn="ctr"/>
            <a:r>
              <a:rPr lang="en-US" sz="2400" dirty="0" smtClean="0">
                <a:latin typeface="Times" charset="0"/>
                <a:ea typeface="Times" charset="0"/>
                <a:cs typeface="Times" charset="0"/>
              </a:rPr>
              <a:t>membrane</a:t>
            </a:r>
          </a:p>
        </p:txBody>
      </p:sp>
      <p:sp>
        <p:nvSpPr>
          <p:cNvPr id="253" name="Hexagon 252"/>
          <p:cNvSpPr/>
          <p:nvPr/>
        </p:nvSpPr>
        <p:spPr>
          <a:xfrm>
            <a:off x="7823600" y="68717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Hexagon 259"/>
          <p:cNvSpPr/>
          <p:nvPr/>
        </p:nvSpPr>
        <p:spPr>
          <a:xfrm flipV="1">
            <a:off x="9191495" y="4325973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1" name="Hexagon 300"/>
          <p:cNvSpPr/>
          <p:nvPr/>
        </p:nvSpPr>
        <p:spPr>
          <a:xfrm flipV="1">
            <a:off x="7824581" y="5034584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1" name="Hexagon 320"/>
          <p:cNvSpPr/>
          <p:nvPr/>
        </p:nvSpPr>
        <p:spPr>
          <a:xfrm flipV="1">
            <a:off x="9123223" y="3384966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4" name="Hexagon 323"/>
          <p:cNvSpPr/>
          <p:nvPr/>
        </p:nvSpPr>
        <p:spPr>
          <a:xfrm flipV="1">
            <a:off x="9730580" y="2941342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5" name="Hexagon 324"/>
          <p:cNvSpPr/>
          <p:nvPr/>
        </p:nvSpPr>
        <p:spPr>
          <a:xfrm flipV="1">
            <a:off x="9849241" y="5109569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6" name="Hexagon 325"/>
          <p:cNvSpPr/>
          <p:nvPr/>
        </p:nvSpPr>
        <p:spPr>
          <a:xfrm flipV="1">
            <a:off x="9721295" y="4776872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2" name="Hexagon 341"/>
          <p:cNvSpPr/>
          <p:nvPr/>
        </p:nvSpPr>
        <p:spPr>
          <a:xfrm flipV="1">
            <a:off x="9151204" y="3837104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3" name="Hexagon 342"/>
          <p:cNvSpPr/>
          <p:nvPr/>
        </p:nvSpPr>
        <p:spPr>
          <a:xfrm flipV="1">
            <a:off x="7989704" y="2575339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4" name="Hexagon 343"/>
          <p:cNvSpPr/>
          <p:nvPr/>
        </p:nvSpPr>
        <p:spPr>
          <a:xfrm flipV="1">
            <a:off x="9084673" y="5515893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5" name="Hexagon 344"/>
          <p:cNvSpPr/>
          <p:nvPr/>
        </p:nvSpPr>
        <p:spPr>
          <a:xfrm flipV="1">
            <a:off x="9855062" y="3671661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" name="Can 217"/>
          <p:cNvSpPr/>
          <p:nvPr/>
        </p:nvSpPr>
        <p:spPr>
          <a:xfrm rot="20519047">
            <a:off x="8896045" y="445477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" name="Can 214"/>
          <p:cNvSpPr/>
          <p:nvPr/>
        </p:nvSpPr>
        <p:spPr>
          <a:xfrm rot="20519047">
            <a:off x="8164910" y="610895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Can 211"/>
          <p:cNvSpPr/>
          <p:nvPr/>
        </p:nvSpPr>
        <p:spPr>
          <a:xfrm rot="20519047">
            <a:off x="7433775" y="776313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Can 228"/>
          <p:cNvSpPr/>
          <p:nvPr/>
        </p:nvSpPr>
        <p:spPr>
          <a:xfrm rot="20519047">
            <a:off x="6823961" y="975830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" name="Oval 360"/>
          <p:cNvSpPr/>
          <p:nvPr/>
        </p:nvSpPr>
        <p:spPr>
          <a:xfrm rot="15240000" flipV="1">
            <a:off x="6965737" y="917543"/>
            <a:ext cx="78602" cy="24680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" name="Oval 363"/>
          <p:cNvSpPr/>
          <p:nvPr/>
        </p:nvSpPr>
        <p:spPr>
          <a:xfrm rot="15240000" flipV="1">
            <a:off x="7579119" y="719721"/>
            <a:ext cx="78602" cy="24680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5" name="Oval 364"/>
          <p:cNvSpPr/>
          <p:nvPr/>
        </p:nvSpPr>
        <p:spPr>
          <a:xfrm rot="15240000" flipV="1">
            <a:off x="8313134" y="549289"/>
            <a:ext cx="78602" cy="24680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6" name="Oval 365"/>
          <p:cNvSpPr/>
          <p:nvPr/>
        </p:nvSpPr>
        <p:spPr>
          <a:xfrm rot="15240000" flipV="1">
            <a:off x="9026603" y="388758"/>
            <a:ext cx="78602" cy="24680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6" name="Can 245"/>
          <p:cNvSpPr/>
          <p:nvPr/>
        </p:nvSpPr>
        <p:spPr>
          <a:xfrm rot="1080953" flipV="1">
            <a:off x="9060780" y="6094272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Can 243"/>
          <p:cNvSpPr/>
          <p:nvPr/>
        </p:nvSpPr>
        <p:spPr>
          <a:xfrm rot="1080953" flipV="1">
            <a:off x="8329645" y="5928854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Can 241"/>
          <p:cNvSpPr/>
          <p:nvPr/>
        </p:nvSpPr>
        <p:spPr>
          <a:xfrm rot="1080953" flipV="1">
            <a:off x="7598510" y="5763436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Can 233"/>
          <p:cNvSpPr/>
          <p:nvPr/>
        </p:nvSpPr>
        <p:spPr>
          <a:xfrm rot="1080953" flipV="1">
            <a:off x="6988696" y="5563919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7" name="Oval 366"/>
          <p:cNvSpPr/>
          <p:nvPr/>
        </p:nvSpPr>
        <p:spPr>
          <a:xfrm rot="6451181" flipV="1">
            <a:off x="7119193" y="5830000"/>
            <a:ext cx="78602" cy="24680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8" name="Oval 367"/>
          <p:cNvSpPr/>
          <p:nvPr/>
        </p:nvSpPr>
        <p:spPr>
          <a:xfrm rot="6451181" flipV="1">
            <a:off x="7736374" y="6032615"/>
            <a:ext cx="78602" cy="24680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9" name="Oval 368"/>
          <p:cNvSpPr/>
          <p:nvPr/>
        </p:nvSpPr>
        <p:spPr>
          <a:xfrm rot="6451181" flipV="1">
            <a:off x="9207450" y="6362713"/>
            <a:ext cx="78602" cy="24680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0" name="Oval 369"/>
          <p:cNvSpPr/>
          <p:nvPr/>
        </p:nvSpPr>
        <p:spPr>
          <a:xfrm rot="6451181" flipV="1">
            <a:off x="8474419" y="6198524"/>
            <a:ext cx="78602" cy="24680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Hexagon 236"/>
          <p:cNvSpPr/>
          <p:nvPr/>
        </p:nvSpPr>
        <p:spPr>
          <a:xfrm flipV="1">
            <a:off x="7801141" y="3752840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Hexagon 239"/>
          <p:cNvSpPr/>
          <p:nvPr/>
        </p:nvSpPr>
        <p:spPr>
          <a:xfrm flipV="1">
            <a:off x="8355510" y="1960928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Hexagon 240"/>
          <p:cNvSpPr/>
          <p:nvPr/>
        </p:nvSpPr>
        <p:spPr>
          <a:xfrm flipV="1">
            <a:off x="9776256" y="2047884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3" name="Hexagon 242"/>
          <p:cNvSpPr/>
          <p:nvPr/>
        </p:nvSpPr>
        <p:spPr>
          <a:xfrm flipV="1">
            <a:off x="9233680" y="1672469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" name="Hexagon 244"/>
          <p:cNvSpPr/>
          <p:nvPr/>
        </p:nvSpPr>
        <p:spPr>
          <a:xfrm flipV="1">
            <a:off x="9489771" y="775934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Hexagon 246"/>
          <p:cNvSpPr/>
          <p:nvPr/>
        </p:nvSpPr>
        <p:spPr>
          <a:xfrm flipV="1">
            <a:off x="9822032" y="1713870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Hexagon 256"/>
          <p:cNvSpPr/>
          <p:nvPr/>
        </p:nvSpPr>
        <p:spPr>
          <a:xfrm flipV="1">
            <a:off x="9385679" y="2066120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1" name="Hexagon 370"/>
          <p:cNvSpPr/>
          <p:nvPr/>
        </p:nvSpPr>
        <p:spPr>
          <a:xfrm flipV="1">
            <a:off x="9047341" y="1166204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2" name="Hexagon 371"/>
          <p:cNvSpPr/>
          <p:nvPr/>
        </p:nvSpPr>
        <p:spPr>
          <a:xfrm flipV="1">
            <a:off x="9188147" y="2679877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3" name="Hexagon 372"/>
          <p:cNvSpPr/>
          <p:nvPr/>
        </p:nvSpPr>
        <p:spPr>
          <a:xfrm flipV="1">
            <a:off x="8633375" y="2357679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5" name="Hexagon 374"/>
          <p:cNvSpPr/>
          <p:nvPr/>
        </p:nvSpPr>
        <p:spPr>
          <a:xfrm flipV="1">
            <a:off x="9738149" y="5911825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6" name="Hexagon 375"/>
          <p:cNvSpPr/>
          <p:nvPr/>
        </p:nvSpPr>
        <p:spPr>
          <a:xfrm flipV="1">
            <a:off x="9735984" y="4496894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8" name="Hexagon 377"/>
          <p:cNvSpPr/>
          <p:nvPr/>
        </p:nvSpPr>
        <p:spPr>
          <a:xfrm flipV="1">
            <a:off x="9385679" y="5075318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9" name="Hexagon 378"/>
          <p:cNvSpPr/>
          <p:nvPr/>
        </p:nvSpPr>
        <p:spPr>
          <a:xfrm flipV="1">
            <a:off x="8512143" y="3631536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0" name="Hexagon 379"/>
          <p:cNvSpPr/>
          <p:nvPr/>
        </p:nvSpPr>
        <p:spPr>
          <a:xfrm flipV="1">
            <a:off x="8269128" y="5082858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1" name="Hexagon 380"/>
          <p:cNvSpPr/>
          <p:nvPr/>
        </p:nvSpPr>
        <p:spPr>
          <a:xfrm flipV="1">
            <a:off x="8305712" y="4484298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2" name="Hexagon 381"/>
          <p:cNvSpPr/>
          <p:nvPr/>
        </p:nvSpPr>
        <p:spPr>
          <a:xfrm flipV="1">
            <a:off x="8812032" y="4411783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3" name="Hexagon 382"/>
          <p:cNvSpPr/>
          <p:nvPr/>
        </p:nvSpPr>
        <p:spPr>
          <a:xfrm flipV="1">
            <a:off x="7879903" y="1347902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4" name="Hexagon 383"/>
          <p:cNvSpPr/>
          <p:nvPr/>
        </p:nvSpPr>
        <p:spPr>
          <a:xfrm flipV="1">
            <a:off x="8868870" y="5298179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TextBox 234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10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gular Pentagon 3"/>
          <p:cNvSpPr/>
          <p:nvPr/>
        </p:nvSpPr>
        <p:spPr>
          <a:xfrm>
            <a:off x="3395506" y="2478905"/>
            <a:ext cx="228600" cy="261257"/>
          </a:xfrm>
          <a:prstGeom prst="pentagon">
            <a:avLst/>
          </a:prstGeom>
          <a:solidFill>
            <a:srgbClr val="FF40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gular Pentagon 17"/>
          <p:cNvSpPr/>
          <p:nvPr/>
        </p:nvSpPr>
        <p:spPr>
          <a:xfrm>
            <a:off x="3883963" y="2041071"/>
            <a:ext cx="228600" cy="261257"/>
          </a:xfrm>
          <a:prstGeom prst="pentagon">
            <a:avLst/>
          </a:prstGeom>
          <a:solidFill>
            <a:srgbClr val="FF40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gular Pentagon 18"/>
          <p:cNvSpPr/>
          <p:nvPr/>
        </p:nvSpPr>
        <p:spPr>
          <a:xfrm>
            <a:off x="2855963" y="4350251"/>
            <a:ext cx="228600" cy="261257"/>
          </a:xfrm>
          <a:prstGeom prst="pentagon">
            <a:avLst/>
          </a:prstGeom>
          <a:solidFill>
            <a:srgbClr val="FF40FF">
              <a:alpha val="1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gular Pentagon 19"/>
          <p:cNvSpPr/>
          <p:nvPr/>
        </p:nvSpPr>
        <p:spPr>
          <a:xfrm>
            <a:off x="2970217" y="3662648"/>
            <a:ext cx="228600" cy="261257"/>
          </a:xfrm>
          <a:prstGeom prst="pentagon">
            <a:avLst/>
          </a:prstGeom>
          <a:solidFill>
            <a:srgbClr val="FF40FF">
              <a:alpha val="1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gular Pentagon 20"/>
          <p:cNvSpPr/>
          <p:nvPr/>
        </p:nvSpPr>
        <p:spPr>
          <a:xfrm>
            <a:off x="3051422" y="3130702"/>
            <a:ext cx="228600" cy="261257"/>
          </a:xfrm>
          <a:prstGeom prst="pentagon">
            <a:avLst/>
          </a:prstGeom>
          <a:solidFill>
            <a:srgbClr val="FF40FF">
              <a:alpha val="1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165722" y="178086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943833" y="24166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3438027" y="24155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2459949" y="410462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2792087" y="380077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3302245" y="290941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3142239" y="443759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5015027" y="12356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3964421" y="161924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402790" y="547744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406629" y="126478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2970259" y="343550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638079" y="49966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053034" y="61261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734770" y="559809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4195245" y="608152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5403885" y="594638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333134" y="27401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5623425" y="131565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5583503" y="184631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6618686" y="202022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6143587" y="202022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6770501" y="247741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5837833" y="149938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730708" y="450483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761633" y="4069575"/>
            <a:ext cx="26643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800" baseline="30000" dirty="0" smtClean="0"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 rushes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into cytoplasm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3756207" y="3040733"/>
            <a:ext cx="455310" cy="473529"/>
            <a:chOff x="3756207" y="3040733"/>
            <a:chExt cx="455310" cy="473529"/>
          </a:xfrm>
        </p:grpSpPr>
        <p:sp>
          <p:nvSpPr>
            <p:cNvPr id="25" name="Can 24"/>
            <p:cNvSpPr/>
            <p:nvPr/>
          </p:nvSpPr>
          <p:spPr>
            <a:xfrm rot="17537419">
              <a:off x="3747097" y="3049843"/>
              <a:ext cx="473529" cy="455310"/>
            </a:xfrm>
            <a:prstGeom prst="can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 rot="1140000">
              <a:off x="3800377" y="3113115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056656" y="2269809"/>
            <a:ext cx="455310" cy="473529"/>
            <a:chOff x="4056656" y="2269809"/>
            <a:chExt cx="455310" cy="473529"/>
          </a:xfrm>
        </p:grpSpPr>
        <p:sp>
          <p:nvSpPr>
            <p:cNvPr id="9" name="Can 8"/>
            <p:cNvSpPr/>
            <p:nvPr/>
          </p:nvSpPr>
          <p:spPr>
            <a:xfrm rot="17537419">
              <a:off x="4047546" y="2278919"/>
              <a:ext cx="473529" cy="455310"/>
            </a:xfrm>
            <a:prstGeom prst="can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 rot="1140000">
              <a:off x="4105177" y="2338017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455758" y="3811657"/>
            <a:ext cx="455310" cy="473529"/>
            <a:chOff x="3455758" y="3811657"/>
            <a:chExt cx="455310" cy="473529"/>
          </a:xfrm>
        </p:grpSpPr>
        <p:sp>
          <p:nvSpPr>
            <p:cNvPr id="26" name="Can 25"/>
            <p:cNvSpPr/>
            <p:nvPr/>
          </p:nvSpPr>
          <p:spPr>
            <a:xfrm rot="17537419">
              <a:off x="3446648" y="3820767"/>
              <a:ext cx="473529" cy="455310"/>
            </a:xfrm>
            <a:prstGeom prst="can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 rot="1140000">
              <a:off x="3499701" y="3888266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gular Pentagon 16"/>
          <p:cNvSpPr/>
          <p:nvPr/>
        </p:nvSpPr>
        <p:spPr>
          <a:xfrm>
            <a:off x="3914546" y="2512996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gular Pentagon 21"/>
          <p:cNvSpPr/>
          <p:nvPr/>
        </p:nvSpPr>
        <p:spPr>
          <a:xfrm>
            <a:off x="3311357" y="4014134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gular Pentagon 22"/>
          <p:cNvSpPr/>
          <p:nvPr/>
        </p:nvSpPr>
        <p:spPr>
          <a:xfrm>
            <a:off x="3590480" y="3271075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2711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20833E-6 4.81481E-6 C -0.00807 0.01736 -0.01601 0.03472 -0.01458 0.05185 C -0.01314 0.06875 -0.00442 0.08634 0.00873 0.10208 C 0.02188 0.11759 0.04532 0.12129 0.06433 0.14537 C 0.08334 0.16921 0.12279 0.24583 0.12279 0.24583 " pathEditMode="relative" ptsTypes="AAAAA">
                                      <p:cBhvr>
                                        <p:cTn id="6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2.59259E-6 C 0.01341 0.00694 0.02682 0.01389 0.03307 0.02268 C 0.03932 0.03148 0.0349 0.04306 0.03724 0.05208 C 0.03945 0.06134 0.04141 0.07407 0.04675 0.07801 C 0.05208 0.08194 0.06341 0.07315 0.06914 0.07569 C 0.07474 0.07824 0.07474 0.08611 0.08073 0.09329 C 0.08659 0.10069 0.09753 0.10856 0.10469 0.11991 C 0.11185 0.13125 0.12109 0.14792 0.12331 0.16181 C 0.12552 0.17569 0.11875 0.1963 0.11797 0.20301 C 0.11719 0.20995 0.11875 0.20301 0.11875 0.20301 " pathEditMode="relative" ptsTypes="AAAAAAAAAA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3 0.00047 C -0.00221 0.01297 -0.00442 0.0257 -0.00052 0.03288 C 0.00339 0.03982 0.01914 0.03704 0.02305 0.04306 C 0.02696 0.04908 0.0237 0.05926 0.02305 0.06875 C 0.0224 0.07848 0.01875 0.09514 0.0194 0.10116 C 0.01992 0.10741 0.01862 0.10255 0.02683 0.10579 C 0.03503 0.1088 0.05677 0.10811 0.06862 0.12038 C 0.08047 0.13288 0.08685 0.16737 0.09805 0.1801 C 0.10925 0.19283 0.12461 0.19514 0.1362 0.197 C 0.14779 0.19885 0.1625 0.19213 0.16771 0.19121 " pathEditMode="relative" ptsTypes="AAAAAAAAAA">
                                      <p:cBhvr>
                                        <p:cTn id="1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125E-6 4.44444E-6 C 0.00782 0.00069 0.01576 0.00162 0.02149 0.00648 C 0.02722 0.01134 0.02579 0.01898 0.03438 0.0287 C 0.04285 0.03819 0.06602 0.04652 0.07292 0.06458 C 0.07969 0.08287 0.07305 0.12268 0.0754 0.1375 C 0.07774 0.15231 0.081 0.15115 0.08699 0.1537 C 0.09298 0.15648 0.11107 0.1537 0.11107 0.1537 " pathEditMode="relative" ptsTypes="AAAAAAA">
                                      <p:cBhvr>
                                        <p:cTn id="1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625E-6 -3.33333E-6 C 0.00782 -0.00856 0.01576 -0.01713 0.02357 -0.02454 C 0.03126 -0.03171 0.04011 -0.03981 0.04636 -0.04352 C 0.05248 -0.04722 0.05235 -0.04699 0.06081 -0.04653 C 0.06928 -0.0463 0.08334 -0.04491 0.09688 -0.04143 C 0.11029 -0.03773 0.12527 -0.01759 0.14154 -0.02523 C 0.15795 -0.03287 0.18516 -0.06921 0.19506 -0.08704 C 0.20482 -0.10486 0.2004 -0.13194 0.2004 -0.13194 " pathEditMode="relative" ptsTypes="AAAAAAAA">
                                      <p:cBhvr>
                                        <p:cTn id="14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20833E-6 -7.40741E-7 C 0.01497 0.00116 0.03007 0.00231 0.03932 0.0044 C 0.04856 0.00648 0.04739 0.00555 0.05546 0.0125 C 0.06354 0.01921 0.07643 0.03241 0.08775 0.0456 C 0.09908 0.0588 0.10221 0.08634 0.12343 0.0919 C 0.14452 0.09768 0.21458 0.08032 0.21458 0.08032 " pathEditMode="relative" ptsTypes="AAAAAA">
                                      <p:cBhvr>
                                        <p:cTn id="1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08333E-6 -1.11111E-6 C -0.00781 -0.01365 -0.01575 -0.02754 -0.01783 -0.03958 C -0.01991 -0.05185 -0.01835 -0.06643 -0.01236 -0.07268 C -0.0065 -0.07916 0.0116 -0.07708 0.01745 -0.07777 C 0.02318 -0.0787 0.01433 -0.08055 0.0224 -0.07708 C 0.03048 -0.07384 0.05717 -0.07129 0.0655 -0.0581 C 0.07384 -0.04467 0.07553 -0.01342 0.07253 0.00232 C 0.06967 0.01806 0.05248 0.02616 0.04805 0.03611 C 0.04376 0.0463 0.04649 0.06273 0.04649 0.06273 " pathEditMode="relative" ptsTypes="AAAAAAAAA">
                                      <p:cBhvr>
                                        <p:cTn id="1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70833E-6 3.33333E-6 C 0.00092 -0.02454 0.00196 -0.04908 0.00574 -0.06111 C 0.00951 -0.07338 0.01225 -0.06945 0.02266 -0.07292 C 0.03321 -0.07639 0.06134 -0.08519 0.06876 -0.08172 C 0.07605 -0.07824 0.07149 -0.06204 0.06706 -0.05232 C 0.06264 -0.04236 0.0461 -0.03472 0.04219 -0.02292 C 0.03829 -0.01088 0.03946 0.0169 0.0435 0.01921 C 0.0474 0.02129 0.06029 -0.00209 0.06576 -0.00949 C 0.07136 -0.0169 0.07214 -0.02199 0.07657 -0.025 C 0.081 -0.02801 0.07735 -0.02963 0.09232 -0.02732 C 0.10717 -0.025 0.1517 -0.01968 0.16602 -0.01111 C 0.18035 -0.00232 0.17175 0.00393 0.178 0.0243 C 0.18438 0.04467 0.18959 0.09676 0.20378 0.11134 C 0.21785 0.12569 0.26303 0.11134 0.26303 0.11134 L 0.26303 0.11134 " pathEditMode="relative" ptsTypes="AAAAAAAAAAAAAAA">
                                      <p:cBhvr>
                                        <p:cTn id="2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6" grpId="0" animBg="1"/>
      <p:bldP spid="3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7705995" y="3648815"/>
            <a:ext cx="5153891" cy="55786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riangle 13"/>
          <p:cNvSpPr/>
          <p:nvPr/>
        </p:nvSpPr>
        <p:spPr>
          <a:xfrm rot="6657000">
            <a:off x="2744231" y="1417822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riangle 14"/>
          <p:cNvSpPr/>
          <p:nvPr/>
        </p:nvSpPr>
        <p:spPr>
          <a:xfrm rot="5400000">
            <a:off x="2397726" y="289101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riangle 15"/>
          <p:cNvSpPr/>
          <p:nvPr/>
        </p:nvSpPr>
        <p:spPr>
          <a:xfrm rot="3938387">
            <a:off x="2735577" y="441168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40310" y="309716"/>
            <a:ext cx="1870711" cy="116512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198164" y="1416291"/>
            <a:ext cx="4824959" cy="4969310"/>
          </a:xfrm>
          <a:prstGeom prst="ellips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loud 16"/>
          <p:cNvSpPr/>
          <p:nvPr/>
        </p:nvSpPr>
        <p:spPr>
          <a:xfrm rot="16015522">
            <a:off x="10460920" y="3716174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loud 21"/>
          <p:cNvSpPr/>
          <p:nvPr/>
        </p:nvSpPr>
        <p:spPr>
          <a:xfrm rot="5241357">
            <a:off x="11752506" y="3730869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 flipH="1">
            <a:off x="10074275" y="4206680"/>
            <a:ext cx="2117725" cy="3175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10131323" y="3609263"/>
            <a:ext cx="2060677" cy="2818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395636" y="3416968"/>
            <a:ext cx="462748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Times" charset="0"/>
                <a:ea typeface="Times" charset="0"/>
                <a:cs typeface="Times" charset="0"/>
              </a:rPr>
              <a:t>depolarization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travels down 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axon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741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rapezoid 15"/>
          <p:cNvSpPr/>
          <p:nvPr/>
        </p:nvSpPr>
        <p:spPr>
          <a:xfrm rot="16200000">
            <a:off x="2111350" y="-1433515"/>
            <a:ext cx="6075501" cy="9840036"/>
          </a:xfrm>
          <a:prstGeom prst="trapezoid">
            <a:avLst>
              <a:gd name="adj" fmla="val 42752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" name="Diamond 306"/>
          <p:cNvSpPr/>
          <p:nvPr/>
        </p:nvSpPr>
        <p:spPr>
          <a:xfrm>
            <a:off x="5742589" y="47653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" name="Diamond 307"/>
          <p:cNvSpPr/>
          <p:nvPr/>
        </p:nvSpPr>
        <p:spPr>
          <a:xfrm>
            <a:off x="4070599" y="319076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" name="Diamond 308"/>
          <p:cNvSpPr/>
          <p:nvPr/>
        </p:nvSpPr>
        <p:spPr>
          <a:xfrm>
            <a:off x="6666858" y="12283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9" name="Diamond 318"/>
          <p:cNvSpPr/>
          <p:nvPr/>
        </p:nvSpPr>
        <p:spPr>
          <a:xfrm>
            <a:off x="6950485" y="612111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268167" y="435639"/>
            <a:ext cx="6818865" cy="803563"/>
            <a:chOff x="268167" y="435639"/>
            <a:chExt cx="6818865" cy="803563"/>
          </a:xfrm>
        </p:grpSpPr>
        <p:sp>
          <p:nvSpPr>
            <p:cNvPr id="199" name="Triangle 198"/>
            <p:cNvSpPr/>
            <p:nvPr/>
          </p:nvSpPr>
          <p:spPr>
            <a:xfrm rot="6960000">
              <a:off x="544225" y="354537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Triangle 199"/>
            <p:cNvSpPr/>
            <p:nvPr/>
          </p:nvSpPr>
          <p:spPr>
            <a:xfrm rot="5400000">
              <a:off x="469444" y="606015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Triangle 200"/>
            <p:cNvSpPr/>
            <p:nvPr/>
          </p:nvSpPr>
          <p:spPr>
            <a:xfrm rot="4380000">
              <a:off x="598416" y="817979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/>
            <p:cNvSpPr/>
            <p:nvPr/>
          </p:nvSpPr>
          <p:spPr>
            <a:xfrm>
              <a:off x="568470" y="435639"/>
              <a:ext cx="831272" cy="803563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/>
            <p:cNvSpPr/>
            <p:nvPr/>
          </p:nvSpPr>
          <p:spPr>
            <a:xfrm>
              <a:off x="1399741" y="823570"/>
              <a:ext cx="5153891" cy="11083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Trapezoid 203"/>
            <p:cNvSpPr/>
            <p:nvPr/>
          </p:nvSpPr>
          <p:spPr>
            <a:xfrm rot="16200000">
              <a:off x="6553632" y="612288"/>
              <a:ext cx="533400" cy="533400"/>
            </a:xfrm>
            <a:prstGeom prst="trapezoid">
              <a:avLst>
                <a:gd name="adj" fmla="val 37698"/>
              </a:avLst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11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96550" y="1523559"/>
            <a:ext cx="1716868" cy="980516"/>
            <a:chOff x="96550" y="1523559"/>
            <a:chExt cx="1716868" cy="980516"/>
          </a:xfrm>
        </p:grpSpPr>
        <p:sp>
          <p:nvSpPr>
            <p:cNvPr id="25" name="Oval 24"/>
            <p:cNvSpPr/>
            <p:nvPr/>
          </p:nvSpPr>
          <p:spPr>
            <a:xfrm>
              <a:off x="905781" y="197075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370529" y="2111515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96550" y="186644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1305227" y="192061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1139911" y="1523559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105266" y="233016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567100" y="17348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715264" y="22979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1635288" y="1960928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Oval 53"/>
          <p:cNvSpPr/>
          <p:nvPr/>
        </p:nvSpPr>
        <p:spPr>
          <a:xfrm>
            <a:off x="517969" y="451137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1281310" y="468529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2136673" y="474242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2223023" y="525800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3046283" y="613133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5247805" y="57173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895958" y="427224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2343510" y="604438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3189315" y="552828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3775742" y="521270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1279438" y="228280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1807096" y="461369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5705630" y="645752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3788642" y="618949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1913149" y="631507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441894" y="261467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1876209" y="139880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1964889" y="21984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4037242" y="557297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2514815" y="558210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1305916" y="627517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2794449" y="478625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778444" y="61995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1651876" y="593739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2331608" y="105344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179886" y="424036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3549185" y="576839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2019511" y="558105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/>
          <p:cNvSpPr/>
          <p:nvPr/>
        </p:nvSpPr>
        <p:spPr>
          <a:xfrm>
            <a:off x="280144" y="607382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/>
          <p:nvPr/>
        </p:nvSpPr>
        <p:spPr>
          <a:xfrm flipV="1">
            <a:off x="5395278" y="106848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/>
          <p:nvPr/>
        </p:nvSpPr>
        <p:spPr>
          <a:xfrm flipV="1">
            <a:off x="4432857" y="13840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/>
          <p:nvPr/>
        </p:nvSpPr>
        <p:spPr>
          <a:xfrm flipV="1">
            <a:off x="6098853" y="56494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Diamond 153"/>
          <p:cNvSpPr/>
          <p:nvPr/>
        </p:nvSpPr>
        <p:spPr>
          <a:xfrm>
            <a:off x="3147226" y="356124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Diamond 154"/>
          <p:cNvSpPr/>
          <p:nvPr/>
        </p:nvSpPr>
        <p:spPr>
          <a:xfrm>
            <a:off x="6239361" y="16982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Diamond 155"/>
          <p:cNvSpPr/>
          <p:nvPr/>
        </p:nvSpPr>
        <p:spPr>
          <a:xfrm>
            <a:off x="4780274" y="206256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Diamond 156"/>
          <p:cNvSpPr/>
          <p:nvPr/>
        </p:nvSpPr>
        <p:spPr>
          <a:xfrm>
            <a:off x="5907181" y="103662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Diamond 157"/>
          <p:cNvSpPr/>
          <p:nvPr/>
        </p:nvSpPr>
        <p:spPr>
          <a:xfrm>
            <a:off x="6282825" y="571737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Diamond 158"/>
          <p:cNvSpPr/>
          <p:nvPr/>
        </p:nvSpPr>
        <p:spPr>
          <a:xfrm>
            <a:off x="5821154" y="16844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Diamond 159"/>
          <p:cNvSpPr/>
          <p:nvPr/>
        </p:nvSpPr>
        <p:spPr>
          <a:xfrm>
            <a:off x="2675654" y="293324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Diamond 160"/>
          <p:cNvSpPr/>
          <p:nvPr/>
        </p:nvSpPr>
        <p:spPr>
          <a:xfrm>
            <a:off x="3817138" y="377105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Diamond 161"/>
          <p:cNvSpPr/>
          <p:nvPr/>
        </p:nvSpPr>
        <p:spPr>
          <a:xfrm>
            <a:off x="2482481" y="342494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Diamond 162"/>
          <p:cNvSpPr/>
          <p:nvPr/>
        </p:nvSpPr>
        <p:spPr>
          <a:xfrm>
            <a:off x="7077604" y="645282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Diamond 164"/>
          <p:cNvSpPr/>
          <p:nvPr/>
        </p:nvSpPr>
        <p:spPr>
          <a:xfrm>
            <a:off x="3605875" y="276313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Diamond 167"/>
          <p:cNvSpPr/>
          <p:nvPr/>
        </p:nvSpPr>
        <p:spPr>
          <a:xfrm>
            <a:off x="6477761" y="591182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Diamond 168"/>
          <p:cNvSpPr/>
          <p:nvPr/>
        </p:nvSpPr>
        <p:spPr>
          <a:xfrm>
            <a:off x="4670483" y="320595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Diamond 169"/>
          <p:cNvSpPr/>
          <p:nvPr/>
        </p:nvSpPr>
        <p:spPr>
          <a:xfrm>
            <a:off x="4296009" y="391455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Diamond 170"/>
          <p:cNvSpPr/>
          <p:nvPr/>
        </p:nvSpPr>
        <p:spPr>
          <a:xfrm>
            <a:off x="6398957" y="662033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Diamond 175"/>
          <p:cNvSpPr/>
          <p:nvPr/>
        </p:nvSpPr>
        <p:spPr>
          <a:xfrm>
            <a:off x="2374879" y="254324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Diamond 176"/>
          <p:cNvSpPr/>
          <p:nvPr/>
        </p:nvSpPr>
        <p:spPr>
          <a:xfrm>
            <a:off x="3433918" y="230219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Diamond 179"/>
          <p:cNvSpPr/>
          <p:nvPr/>
        </p:nvSpPr>
        <p:spPr>
          <a:xfrm>
            <a:off x="5451187" y="32503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Diamond 181"/>
          <p:cNvSpPr/>
          <p:nvPr/>
        </p:nvSpPr>
        <p:spPr>
          <a:xfrm>
            <a:off x="2176267" y="390832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Diamond 182"/>
          <p:cNvSpPr/>
          <p:nvPr/>
        </p:nvSpPr>
        <p:spPr>
          <a:xfrm>
            <a:off x="3339369" y="411775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Diamond 183"/>
          <p:cNvSpPr/>
          <p:nvPr/>
        </p:nvSpPr>
        <p:spPr>
          <a:xfrm>
            <a:off x="3881502" y="431891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Diamond 185"/>
          <p:cNvSpPr/>
          <p:nvPr/>
        </p:nvSpPr>
        <p:spPr>
          <a:xfrm>
            <a:off x="4348070" y="466908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Diamond 189"/>
          <p:cNvSpPr/>
          <p:nvPr/>
        </p:nvSpPr>
        <p:spPr>
          <a:xfrm>
            <a:off x="5364777" y="223557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Diamond 190"/>
          <p:cNvSpPr/>
          <p:nvPr/>
        </p:nvSpPr>
        <p:spPr>
          <a:xfrm>
            <a:off x="2625765" y="422647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Diamond 191"/>
          <p:cNvSpPr/>
          <p:nvPr/>
        </p:nvSpPr>
        <p:spPr>
          <a:xfrm>
            <a:off x="5312604" y="48227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Diamond 192"/>
          <p:cNvSpPr/>
          <p:nvPr/>
        </p:nvSpPr>
        <p:spPr>
          <a:xfrm>
            <a:off x="5848382" y="57337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Diamond 193"/>
          <p:cNvSpPr/>
          <p:nvPr/>
        </p:nvSpPr>
        <p:spPr>
          <a:xfrm>
            <a:off x="2828843" y="249410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Diamond 194"/>
          <p:cNvSpPr/>
          <p:nvPr/>
        </p:nvSpPr>
        <p:spPr>
          <a:xfrm>
            <a:off x="4544140" y="266939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Diamond 195"/>
          <p:cNvSpPr/>
          <p:nvPr/>
        </p:nvSpPr>
        <p:spPr>
          <a:xfrm>
            <a:off x="4092267" y="212774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Diamond 196"/>
          <p:cNvSpPr/>
          <p:nvPr/>
        </p:nvSpPr>
        <p:spPr>
          <a:xfrm>
            <a:off x="5100764" y="432474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Rectangle 204"/>
          <p:cNvSpPr/>
          <p:nvPr/>
        </p:nvSpPr>
        <p:spPr>
          <a:xfrm>
            <a:off x="6469742" y="561786"/>
            <a:ext cx="875836" cy="65011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Oval 207"/>
          <p:cNvSpPr/>
          <p:nvPr/>
        </p:nvSpPr>
        <p:spPr>
          <a:xfrm rot="4278770">
            <a:off x="1226877" y="2479326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Oval 210"/>
          <p:cNvSpPr/>
          <p:nvPr/>
        </p:nvSpPr>
        <p:spPr>
          <a:xfrm rot="4278770">
            <a:off x="502627" y="2683348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Oval 213"/>
          <p:cNvSpPr/>
          <p:nvPr/>
        </p:nvSpPr>
        <p:spPr>
          <a:xfrm rot="17321230" flipV="1">
            <a:off x="441365" y="4197610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Oval 216"/>
          <p:cNvSpPr/>
          <p:nvPr/>
        </p:nvSpPr>
        <p:spPr>
          <a:xfrm rot="17321230" flipV="1">
            <a:off x="1164378" y="4385027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Oval 219"/>
          <p:cNvSpPr/>
          <p:nvPr/>
        </p:nvSpPr>
        <p:spPr>
          <a:xfrm rot="17321230" flipV="1">
            <a:off x="1865987" y="4569154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TextBox 258"/>
          <p:cNvSpPr txBox="1"/>
          <p:nvPr/>
        </p:nvSpPr>
        <p:spPr>
          <a:xfrm>
            <a:off x="15403" y="1234640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61" name="TextBox 260"/>
          <p:cNvSpPr txBox="1"/>
          <p:nvPr/>
        </p:nvSpPr>
        <p:spPr>
          <a:xfrm>
            <a:off x="214539" y="560427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62" name="Oval 261"/>
          <p:cNvSpPr/>
          <p:nvPr/>
        </p:nvSpPr>
        <p:spPr>
          <a:xfrm>
            <a:off x="2817411" y="567703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Oval 262"/>
          <p:cNvSpPr/>
          <p:nvPr/>
        </p:nvSpPr>
        <p:spPr>
          <a:xfrm>
            <a:off x="2536700" y="50744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Oval 263"/>
          <p:cNvSpPr/>
          <p:nvPr/>
        </p:nvSpPr>
        <p:spPr>
          <a:xfrm>
            <a:off x="3135348" y="513213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Oval 264"/>
          <p:cNvSpPr/>
          <p:nvPr/>
        </p:nvSpPr>
        <p:spPr>
          <a:xfrm flipV="1">
            <a:off x="2785016" y="15838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Oval 265"/>
          <p:cNvSpPr/>
          <p:nvPr/>
        </p:nvSpPr>
        <p:spPr>
          <a:xfrm flipV="1">
            <a:off x="2066590" y="18332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Oval 266"/>
          <p:cNvSpPr/>
          <p:nvPr/>
        </p:nvSpPr>
        <p:spPr>
          <a:xfrm flipV="1">
            <a:off x="3782412" y="9998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8" name="Regular Pentagon 267"/>
          <p:cNvSpPr/>
          <p:nvPr/>
        </p:nvSpPr>
        <p:spPr>
          <a:xfrm rot="16200000">
            <a:off x="10612869" y="1566843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0" name="Regular Pentagon 269"/>
          <p:cNvSpPr/>
          <p:nvPr/>
        </p:nvSpPr>
        <p:spPr>
          <a:xfrm rot="16200000">
            <a:off x="11083468" y="1714108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Regular Pentagon 270"/>
          <p:cNvSpPr/>
          <p:nvPr/>
        </p:nvSpPr>
        <p:spPr>
          <a:xfrm rot="16200000">
            <a:off x="11304883" y="958556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2" name="Regular Pentagon 271"/>
          <p:cNvSpPr/>
          <p:nvPr/>
        </p:nvSpPr>
        <p:spPr>
          <a:xfrm rot="16200000">
            <a:off x="10754022" y="989711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5" name="Regular Pentagon 274"/>
          <p:cNvSpPr/>
          <p:nvPr/>
        </p:nvSpPr>
        <p:spPr>
          <a:xfrm rot="5400000">
            <a:off x="10554699" y="2298315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7" name="Regular Pentagon 276"/>
          <p:cNvSpPr/>
          <p:nvPr/>
        </p:nvSpPr>
        <p:spPr>
          <a:xfrm rot="5400000">
            <a:off x="10507920" y="3241355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8" name="Regular Pentagon 277"/>
          <p:cNvSpPr/>
          <p:nvPr/>
        </p:nvSpPr>
        <p:spPr>
          <a:xfrm rot="5400000">
            <a:off x="11256898" y="2777311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9" name="Regular Pentagon 278"/>
          <p:cNvSpPr/>
          <p:nvPr/>
        </p:nvSpPr>
        <p:spPr>
          <a:xfrm rot="5400000">
            <a:off x="11251975" y="2326088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2" name="Regular Pentagon 281"/>
          <p:cNvSpPr/>
          <p:nvPr/>
        </p:nvSpPr>
        <p:spPr>
          <a:xfrm flipV="1">
            <a:off x="10578148" y="4388253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3" name="Regular Pentagon 282"/>
          <p:cNvSpPr/>
          <p:nvPr/>
        </p:nvSpPr>
        <p:spPr>
          <a:xfrm flipV="1">
            <a:off x="10998950" y="3128471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5" name="Regular Pentagon 284"/>
          <p:cNvSpPr/>
          <p:nvPr/>
        </p:nvSpPr>
        <p:spPr>
          <a:xfrm flipV="1">
            <a:off x="11487304" y="4265794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6" name="Regular Pentagon 285"/>
          <p:cNvSpPr/>
          <p:nvPr/>
        </p:nvSpPr>
        <p:spPr>
          <a:xfrm flipV="1">
            <a:off x="10778447" y="3906057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9" name="Regular Pentagon 288"/>
          <p:cNvSpPr/>
          <p:nvPr/>
        </p:nvSpPr>
        <p:spPr>
          <a:xfrm flipH="1">
            <a:off x="11366790" y="5476361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0" name="Regular Pentagon 289"/>
          <p:cNvSpPr/>
          <p:nvPr/>
        </p:nvSpPr>
        <p:spPr>
          <a:xfrm flipH="1">
            <a:off x="11466246" y="3683942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1" name="Regular Pentagon 290"/>
          <p:cNvSpPr/>
          <p:nvPr/>
        </p:nvSpPr>
        <p:spPr>
          <a:xfrm flipH="1">
            <a:off x="11354951" y="6065225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2" name="Regular Pentagon 291"/>
          <p:cNvSpPr/>
          <p:nvPr/>
        </p:nvSpPr>
        <p:spPr>
          <a:xfrm flipH="1">
            <a:off x="10629198" y="6130970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3" name="Regular Pentagon 292"/>
          <p:cNvSpPr/>
          <p:nvPr/>
        </p:nvSpPr>
        <p:spPr>
          <a:xfrm flipH="1">
            <a:off x="10642113" y="5089487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4" name="Group 293"/>
          <p:cNvGrpSpPr/>
          <p:nvPr/>
        </p:nvGrpSpPr>
        <p:grpSpPr>
          <a:xfrm>
            <a:off x="8318058" y="4512352"/>
            <a:ext cx="872266" cy="841261"/>
            <a:chOff x="8633405" y="1235346"/>
            <a:chExt cx="872266" cy="841261"/>
          </a:xfrm>
        </p:grpSpPr>
        <p:sp>
          <p:nvSpPr>
            <p:cNvPr id="295" name="Oval 294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6" name="Regular Pentagon 295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7" name="Regular Pentagon 296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8" name="Regular Pentagon 297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9" name="Regular Pentagon 298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0" name="Regular Pentagon 299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2" name="Group 331"/>
          <p:cNvGrpSpPr/>
          <p:nvPr/>
        </p:nvGrpSpPr>
        <p:grpSpPr>
          <a:xfrm flipV="1">
            <a:off x="260814" y="4722580"/>
            <a:ext cx="1716868" cy="980516"/>
            <a:chOff x="96550" y="1523559"/>
            <a:chExt cx="1716868" cy="980516"/>
          </a:xfrm>
        </p:grpSpPr>
        <p:sp>
          <p:nvSpPr>
            <p:cNvPr id="333" name="Oval 332"/>
            <p:cNvSpPr/>
            <p:nvPr/>
          </p:nvSpPr>
          <p:spPr>
            <a:xfrm>
              <a:off x="905781" y="197075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4" name="Oval 333"/>
            <p:cNvSpPr/>
            <p:nvPr/>
          </p:nvSpPr>
          <p:spPr>
            <a:xfrm>
              <a:off x="370529" y="2111515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5" name="Oval 334"/>
            <p:cNvSpPr/>
            <p:nvPr/>
          </p:nvSpPr>
          <p:spPr>
            <a:xfrm>
              <a:off x="96550" y="186644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6" name="Oval 335"/>
            <p:cNvSpPr/>
            <p:nvPr/>
          </p:nvSpPr>
          <p:spPr>
            <a:xfrm>
              <a:off x="1305227" y="192061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7" name="Oval 336"/>
            <p:cNvSpPr/>
            <p:nvPr/>
          </p:nvSpPr>
          <p:spPr>
            <a:xfrm>
              <a:off x="1139911" y="1523559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8" name="Oval 337"/>
            <p:cNvSpPr/>
            <p:nvPr/>
          </p:nvSpPr>
          <p:spPr>
            <a:xfrm>
              <a:off x="105266" y="233016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9" name="Oval 338"/>
            <p:cNvSpPr/>
            <p:nvPr/>
          </p:nvSpPr>
          <p:spPr>
            <a:xfrm>
              <a:off x="567100" y="17348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0" name="Oval 339"/>
            <p:cNvSpPr/>
            <p:nvPr/>
          </p:nvSpPr>
          <p:spPr>
            <a:xfrm>
              <a:off x="715264" y="22979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1" name="Oval 340"/>
            <p:cNvSpPr/>
            <p:nvPr/>
          </p:nvSpPr>
          <p:spPr>
            <a:xfrm>
              <a:off x="1635288" y="1960928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7" name="Diamond 346"/>
          <p:cNvSpPr/>
          <p:nvPr/>
        </p:nvSpPr>
        <p:spPr>
          <a:xfrm>
            <a:off x="667844" y="323421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" name="Diamond 347"/>
          <p:cNvSpPr/>
          <p:nvPr/>
        </p:nvSpPr>
        <p:spPr>
          <a:xfrm>
            <a:off x="1054392" y="309324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" name="Diamond 348"/>
          <p:cNvSpPr/>
          <p:nvPr/>
        </p:nvSpPr>
        <p:spPr>
          <a:xfrm>
            <a:off x="300063" y="335607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0" name="Diamond 349"/>
          <p:cNvSpPr/>
          <p:nvPr/>
        </p:nvSpPr>
        <p:spPr>
          <a:xfrm>
            <a:off x="7240618" y="10134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Diamond 350"/>
          <p:cNvSpPr/>
          <p:nvPr/>
        </p:nvSpPr>
        <p:spPr>
          <a:xfrm>
            <a:off x="1682183" y="387199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2" name="Diamond 351"/>
          <p:cNvSpPr/>
          <p:nvPr/>
        </p:nvSpPr>
        <p:spPr>
          <a:xfrm>
            <a:off x="1895453" y="294301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3" name="Diamond 352"/>
          <p:cNvSpPr/>
          <p:nvPr/>
        </p:nvSpPr>
        <p:spPr>
          <a:xfrm>
            <a:off x="1643681" y="31239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4" name="Diamond 353"/>
          <p:cNvSpPr/>
          <p:nvPr/>
        </p:nvSpPr>
        <p:spPr>
          <a:xfrm>
            <a:off x="624835" y="354863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" name="Diamond 354"/>
          <p:cNvSpPr/>
          <p:nvPr/>
        </p:nvSpPr>
        <p:spPr>
          <a:xfrm>
            <a:off x="1352518" y="306775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" name="Diamond 355"/>
          <p:cNvSpPr/>
          <p:nvPr/>
        </p:nvSpPr>
        <p:spPr>
          <a:xfrm>
            <a:off x="933214" y="339839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" name="Diamond 356"/>
          <p:cNvSpPr/>
          <p:nvPr/>
        </p:nvSpPr>
        <p:spPr>
          <a:xfrm>
            <a:off x="1330500" y="369903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" name="Diamond 357"/>
          <p:cNvSpPr/>
          <p:nvPr/>
        </p:nvSpPr>
        <p:spPr>
          <a:xfrm>
            <a:off x="1640909" y="360742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Diamond 358"/>
          <p:cNvSpPr/>
          <p:nvPr/>
        </p:nvSpPr>
        <p:spPr>
          <a:xfrm>
            <a:off x="39985" y="352118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0" name="Diamond 359"/>
          <p:cNvSpPr/>
          <p:nvPr/>
        </p:nvSpPr>
        <p:spPr>
          <a:xfrm>
            <a:off x="1043838" y="364911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3" name="TextBox 362"/>
          <p:cNvSpPr txBox="1"/>
          <p:nvPr/>
        </p:nvSpPr>
        <p:spPr>
          <a:xfrm>
            <a:off x="1371196" y="3265999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K</a:t>
            </a:r>
            <a:r>
              <a:rPr lang="en-US" sz="2000" baseline="30000" dirty="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dirty="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chemeClr val="accent2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58" name="Oval 257"/>
          <p:cNvSpPr/>
          <p:nvPr/>
        </p:nvSpPr>
        <p:spPr>
          <a:xfrm flipV="1">
            <a:off x="2785016" y="15838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2" name="Oval 301"/>
          <p:cNvSpPr/>
          <p:nvPr/>
        </p:nvSpPr>
        <p:spPr>
          <a:xfrm flipV="1">
            <a:off x="2638755" y="201635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0" name="Oval 319"/>
          <p:cNvSpPr/>
          <p:nvPr/>
        </p:nvSpPr>
        <p:spPr>
          <a:xfrm flipV="1">
            <a:off x="2066590" y="18332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2" name="Oval 321"/>
          <p:cNvSpPr/>
          <p:nvPr/>
        </p:nvSpPr>
        <p:spPr>
          <a:xfrm flipV="1">
            <a:off x="3179010" y="154808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3" name="Oval 322"/>
          <p:cNvSpPr/>
          <p:nvPr/>
        </p:nvSpPr>
        <p:spPr>
          <a:xfrm flipV="1">
            <a:off x="3262164" y="123534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7" name="Oval 326"/>
          <p:cNvSpPr/>
          <p:nvPr/>
        </p:nvSpPr>
        <p:spPr>
          <a:xfrm flipV="1">
            <a:off x="2368983" y="150209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8" name="Oval 327"/>
          <p:cNvSpPr/>
          <p:nvPr/>
        </p:nvSpPr>
        <p:spPr>
          <a:xfrm flipV="1">
            <a:off x="3599358" y="15838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9" name="Oval 328"/>
          <p:cNvSpPr/>
          <p:nvPr/>
        </p:nvSpPr>
        <p:spPr>
          <a:xfrm flipV="1">
            <a:off x="3019428" y="18862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0" name="Oval 329"/>
          <p:cNvSpPr/>
          <p:nvPr/>
        </p:nvSpPr>
        <p:spPr>
          <a:xfrm flipV="1">
            <a:off x="4198445" y="10816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1" name="Oval 330"/>
          <p:cNvSpPr/>
          <p:nvPr/>
        </p:nvSpPr>
        <p:spPr>
          <a:xfrm flipV="1">
            <a:off x="4052184" y="15141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4" name="Oval 373"/>
          <p:cNvSpPr/>
          <p:nvPr/>
        </p:nvSpPr>
        <p:spPr>
          <a:xfrm flipV="1">
            <a:off x="3573651" y="123793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7" name="Oval 376"/>
          <p:cNvSpPr/>
          <p:nvPr/>
        </p:nvSpPr>
        <p:spPr>
          <a:xfrm flipV="1">
            <a:off x="3782412" y="9998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7" name="Oval 386"/>
          <p:cNvSpPr/>
          <p:nvPr/>
        </p:nvSpPr>
        <p:spPr>
          <a:xfrm flipV="1">
            <a:off x="3841064" y="132489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8" name="Oval 387"/>
          <p:cNvSpPr/>
          <p:nvPr/>
        </p:nvSpPr>
        <p:spPr>
          <a:xfrm flipV="1">
            <a:off x="3389184" y="175778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0" name="Oval 389"/>
          <p:cNvSpPr/>
          <p:nvPr/>
        </p:nvSpPr>
        <p:spPr>
          <a:xfrm flipV="1">
            <a:off x="2969096" y="123534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" name="Hexagon 252"/>
          <p:cNvSpPr/>
          <p:nvPr/>
        </p:nvSpPr>
        <p:spPr>
          <a:xfrm>
            <a:off x="7823600" y="68717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1" name="Hexagon 300"/>
          <p:cNvSpPr/>
          <p:nvPr/>
        </p:nvSpPr>
        <p:spPr>
          <a:xfrm flipV="1">
            <a:off x="7480780" y="6266373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1" name="Hexagon 320"/>
          <p:cNvSpPr/>
          <p:nvPr/>
        </p:nvSpPr>
        <p:spPr>
          <a:xfrm flipV="1">
            <a:off x="7826841" y="6484735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2" name="TextBox 361"/>
          <p:cNvSpPr txBox="1"/>
          <p:nvPr/>
        </p:nvSpPr>
        <p:spPr>
          <a:xfrm>
            <a:off x="5843251" y="6149779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K</a:t>
            </a:r>
            <a:r>
              <a:rPr lang="en-US" sz="2000" baseline="3000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 </a:t>
            </a:r>
            <a:r>
              <a:rPr lang="en-US" sz="2000" dirty="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ions</a:t>
            </a:r>
            <a:endParaRPr lang="en-US" sz="2000" dirty="0">
              <a:solidFill>
                <a:schemeClr val="accent2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18" name="Can 217"/>
          <p:cNvSpPr/>
          <p:nvPr/>
        </p:nvSpPr>
        <p:spPr>
          <a:xfrm rot="20519047">
            <a:off x="8896045" y="445477"/>
            <a:ext cx="473529" cy="455310"/>
          </a:xfrm>
          <a:prstGeom prst="can">
            <a:avLst/>
          </a:prstGeom>
          <a:solidFill>
            <a:srgbClr val="9452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" name="Can 214"/>
          <p:cNvSpPr/>
          <p:nvPr/>
        </p:nvSpPr>
        <p:spPr>
          <a:xfrm rot="20519047">
            <a:off x="8164910" y="610895"/>
            <a:ext cx="473529" cy="455310"/>
          </a:xfrm>
          <a:prstGeom prst="can">
            <a:avLst/>
          </a:prstGeom>
          <a:solidFill>
            <a:srgbClr val="9452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Can 211"/>
          <p:cNvSpPr/>
          <p:nvPr/>
        </p:nvSpPr>
        <p:spPr>
          <a:xfrm rot="20519047">
            <a:off x="7433775" y="776313"/>
            <a:ext cx="473529" cy="455310"/>
          </a:xfrm>
          <a:prstGeom prst="can">
            <a:avLst/>
          </a:prstGeom>
          <a:solidFill>
            <a:srgbClr val="9452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Can 228"/>
          <p:cNvSpPr/>
          <p:nvPr/>
        </p:nvSpPr>
        <p:spPr>
          <a:xfrm rot="20519047">
            <a:off x="6823961" y="975830"/>
            <a:ext cx="473529" cy="455310"/>
          </a:xfrm>
          <a:prstGeom prst="can">
            <a:avLst/>
          </a:prstGeom>
          <a:solidFill>
            <a:srgbClr val="9452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6" name="Can 245"/>
          <p:cNvSpPr/>
          <p:nvPr/>
        </p:nvSpPr>
        <p:spPr>
          <a:xfrm rot="1080953" flipV="1">
            <a:off x="9060780" y="6094272"/>
            <a:ext cx="473529" cy="455310"/>
          </a:xfrm>
          <a:prstGeom prst="can">
            <a:avLst/>
          </a:prstGeom>
          <a:solidFill>
            <a:srgbClr val="9452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Can 243"/>
          <p:cNvSpPr/>
          <p:nvPr/>
        </p:nvSpPr>
        <p:spPr>
          <a:xfrm rot="1080953" flipV="1">
            <a:off x="8329645" y="5928854"/>
            <a:ext cx="473529" cy="455310"/>
          </a:xfrm>
          <a:prstGeom prst="can">
            <a:avLst/>
          </a:prstGeom>
          <a:solidFill>
            <a:srgbClr val="9452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Can 241"/>
          <p:cNvSpPr/>
          <p:nvPr/>
        </p:nvSpPr>
        <p:spPr>
          <a:xfrm rot="1080953" flipV="1">
            <a:off x="7598510" y="5763436"/>
            <a:ext cx="473529" cy="455310"/>
          </a:xfrm>
          <a:prstGeom prst="can">
            <a:avLst/>
          </a:prstGeom>
          <a:solidFill>
            <a:srgbClr val="9452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Can 233"/>
          <p:cNvSpPr/>
          <p:nvPr/>
        </p:nvSpPr>
        <p:spPr>
          <a:xfrm rot="1080953" flipV="1">
            <a:off x="6988696" y="5563919"/>
            <a:ext cx="473529" cy="455310"/>
          </a:xfrm>
          <a:prstGeom prst="can">
            <a:avLst/>
          </a:prstGeom>
          <a:solidFill>
            <a:srgbClr val="9452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Hexagon 239"/>
          <p:cNvSpPr/>
          <p:nvPr/>
        </p:nvSpPr>
        <p:spPr>
          <a:xfrm flipV="1">
            <a:off x="8126985" y="300779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" name="Hexagon 244"/>
          <p:cNvSpPr/>
          <p:nvPr/>
        </p:nvSpPr>
        <p:spPr>
          <a:xfrm flipV="1">
            <a:off x="9148739" y="28030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1" name="Hexagon 370"/>
          <p:cNvSpPr/>
          <p:nvPr/>
        </p:nvSpPr>
        <p:spPr>
          <a:xfrm flipV="1">
            <a:off x="9461398" y="-52616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3" name="Hexagon 372"/>
          <p:cNvSpPr/>
          <p:nvPr/>
        </p:nvSpPr>
        <p:spPr>
          <a:xfrm flipV="1">
            <a:off x="8418695" y="22323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8" name="Hexagon 377"/>
          <p:cNvSpPr/>
          <p:nvPr/>
        </p:nvSpPr>
        <p:spPr>
          <a:xfrm flipV="1">
            <a:off x="7461958" y="6549894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0" name="Hexagon 379"/>
          <p:cNvSpPr/>
          <p:nvPr/>
        </p:nvSpPr>
        <p:spPr>
          <a:xfrm flipV="1">
            <a:off x="8983170" y="6594788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1" name="Hexagon 380"/>
          <p:cNvSpPr/>
          <p:nvPr/>
        </p:nvSpPr>
        <p:spPr>
          <a:xfrm flipV="1">
            <a:off x="8318338" y="6539819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2" name="Hexagon 381"/>
          <p:cNvSpPr/>
          <p:nvPr/>
        </p:nvSpPr>
        <p:spPr>
          <a:xfrm flipV="1">
            <a:off x="9712937" y="6582275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3" name="Hexagon 382"/>
          <p:cNvSpPr/>
          <p:nvPr/>
        </p:nvSpPr>
        <p:spPr>
          <a:xfrm flipV="1">
            <a:off x="8821542" y="77107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" name="TextBox 250"/>
          <p:cNvSpPr txBox="1"/>
          <p:nvPr/>
        </p:nvSpPr>
        <p:spPr>
          <a:xfrm>
            <a:off x="4505406" y="92830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K</a:t>
            </a:r>
            <a:r>
              <a:rPr lang="en-US" sz="2000" baseline="3000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 </a:t>
            </a:r>
            <a:r>
              <a:rPr lang="en-US" sz="2000" dirty="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ions</a:t>
            </a:r>
            <a:endParaRPr lang="en-US" sz="2000" dirty="0">
              <a:solidFill>
                <a:schemeClr val="accent2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69" name="Regular Pentagon 268"/>
          <p:cNvSpPr/>
          <p:nvPr/>
        </p:nvSpPr>
        <p:spPr>
          <a:xfrm rot="16200000">
            <a:off x="11552423" y="1425895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" name="Regular Pentagon 275"/>
          <p:cNvSpPr/>
          <p:nvPr/>
        </p:nvSpPr>
        <p:spPr>
          <a:xfrm rot="5400000">
            <a:off x="10618315" y="2753827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4" name="Regular Pentagon 283"/>
          <p:cNvSpPr/>
          <p:nvPr/>
        </p:nvSpPr>
        <p:spPr>
          <a:xfrm flipV="1">
            <a:off x="11325931" y="4798030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TextBox 234"/>
          <p:cNvSpPr txBox="1"/>
          <p:nvPr/>
        </p:nvSpPr>
        <p:spPr>
          <a:xfrm>
            <a:off x="7031647" y="2036457"/>
            <a:ext cx="256323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" charset="0"/>
                <a:ea typeface="Times" charset="0"/>
                <a:cs typeface="Times" charset="0"/>
              </a:rPr>
              <a:t>Ca</a:t>
            </a:r>
            <a:r>
              <a:rPr lang="en-US" sz="2400" baseline="30000" dirty="0" smtClean="0">
                <a:latin typeface="Times" charset="0"/>
                <a:ea typeface="Times" charset="0"/>
                <a:cs typeface="Times" charset="0"/>
              </a:rPr>
              <a:t>2+</a:t>
            </a:r>
            <a:r>
              <a:rPr lang="en-US" sz="2400" dirty="0" smtClean="0">
                <a:latin typeface="Times" charset="0"/>
                <a:ea typeface="Times" charset="0"/>
                <a:cs typeface="Times" charset="0"/>
              </a:rPr>
              <a:t> pump</a:t>
            </a:r>
          </a:p>
          <a:p>
            <a:pPr algn="ctr"/>
            <a:r>
              <a:rPr lang="en-US" sz="2400" dirty="0" smtClean="0">
                <a:latin typeface="Times" charset="0"/>
                <a:ea typeface="Times" charset="0"/>
                <a:cs typeface="Times" charset="0"/>
              </a:rPr>
              <a:t>returned ions</a:t>
            </a:r>
          </a:p>
          <a:p>
            <a:pPr algn="ctr"/>
            <a:r>
              <a:rPr lang="en-US" sz="2400" dirty="0" smtClean="0">
                <a:latin typeface="Times" charset="0"/>
                <a:ea typeface="Times" charset="0"/>
                <a:cs typeface="Times" charset="0"/>
              </a:rPr>
              <a:t>to extracellular</a:t>
            </a:r>
          </a:p>
          <a:p>
            <a:pPr algn="ctr"/>
            <a:r>
              <a:rPr lang="en-US" sz="2400" dirty="0" smtClean="0">
                <a:latin typeface="Times" charset="0"/>
                <a:ea typeface="Times" charset="0"/>
                <a:cs typeface="Times" charset="0"/>
              </a:rPr>
              <a:t>space</a:t>
            </a:r>
          </a:p>
        </p:txBody>
      </p:sp>
      <p:sp>
        <p:nvSpPr>
          <p:cNvPr id="227" name="Plaque 226"/>
          <p:cNvSpPr/>
          <p:nvPr/>
        </p:nvSpPr>
        <p:spPr>
          <a:xfrm rot="20520000">
            <a:off x="7981607" y="606422"/>
            <a:ext cx="290757" cy="624113"/>
          </a:xfrm>
          <a:prstGeom prst="plaque">
            <a:avLst/>
          </a:prstGeom>
          <a:solidFill>
            <a:srgbClr val="92929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Plaque 227"/>
          <p:cNvSpPr/>
          <p:nvPr/>
        </p:nvSpPr>
        <p:spPr>
          <a:xfrm rot="20520000">
            <a:off x="8388046" y="503927"/>
            <a:ext cx="290757" cy="624113"/>
          </a:xfrm>
          <a:prstGeom prst="plaque">
            <a:avLst/>
          </a:prstGeom>
          <a:solidFill>
            <a:srgbClr val="92929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Plaque 232"/>
          <p:cNvSpPr/>
          <p:nvPr/>
        </p:nvSpPr>
        <p:spPr>
          <a:xfrm rot="20520000">
            <a:off x="8883584" y="390101"/>
            <a:ext cx="290757" cy="624113"/>
          </a:xfrm>
          <a:prstGeom prst="plaque">
            <a:avLst/>
          </a:prstGeom>
          <a:solidFill>
            <a:srgbClr val="92929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6" name="Plaque 235"/>
          <p:cNvSpPr/>
          <p:nvPr/>
        </p:nvSpPr>
        <p:spPr>
          <a:xfrm rot="20520000">
            <a:off x="9352355" y="288443"/>
            <a:ext cx="290757" cy="624113"/>
          </a:xfrm>
          <a:prstGeom prst="plaque">
            <a:avLst/>
          </a:prstGeom>
          <a:solidFill>
            <a:srgbClr val="92929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Plaque 238"/>
          <p:cNvSpPr/>
          <p:nvPr/>
        </p:nvSpPr>
        <p:spPr>
          <a:xfrm rot="1080000" flipV="1">
            <a:off x="7918392" y="5761911"/>
            <a:ext cx="290757" cy="624113"/>
          </a:xfrm>
          <a:prstGeom prst="plaque">
            <a:avLst/>
          </a:prstGeom>
          <a:solidFill>
            <a:srgbClr val="92929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8" name="Plaque 247"/>
          <p:cNvSpPr/>
          <p:nvPr/>
        </p:nvSpPr>
        <p:spPr>
          <a:xfrm rot="1080000" flipV="1">
            <a:off x="8324831" y="5864406"/>
            <a:ext cx="290757" cy="624113"/>
          </a:xfrm>
          <a:prstGeom prst="plaque">
            <a:avLst/>
          </a:prstGeom>
          <a:solidFill>
            <a:srgbClr val="92929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9" name="Plaque 248"/>
          <p:cNvSpPr/>
          <p:nvPr/>
        </p:nvSpPr>
        <p:spPr>
          <a:xfrm rot="1080000" flipV="1">
            <a:off x="8820369" y="5978232"/>
            <a:ext cx="290757" cy="624113"/>
          </a:xfrm>
          <a:prstGeom prst="plaque">
            <a:avLst/>
          </a:prstGeom>
          <a:solidFill>
            <a:srgbClr val="92929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Plaque 249"/>
          <p:cNvSpPr/>
          <p:nvPr/>
        </p:nvSpPr>
        <p:spPr>
          <a:xfrm rot="1080000" flipV="1">
            <a:off x="9289140" y="6079890"/>
            <a:ext cx="290757" cy="624113"/>
          </a:xfrm>
          <a:prstGeom prst="plaque">
            <a:avLst/>
          </a:prstGeom>
          <a:solidFill>
            <a:srgbClr val="92929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0056419" y="807292"/>
            <a:ext cx="0" cy="9777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Connector 251"/>
          <p:cNvCxnSpPr/>
          <p:nvPr/>
        </p:nvCxnSpPr>
        <p:spPr>
          <a:xfrm>
            <a:off x="10056419" y="2289804"/>
            <a:ext cx="0" cy="9777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Connector 253"/>
          <p:cNvCxnSpPr/>
          <p:nvPr/>
        </p:nvCxnSpPr>
        <p:spPr>
          <a:xfrm>
            <a:off x="10056419" y="3772316"/>
            <a:ext cx="0" cy="9777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Straight Connector 254"/>
          <p:cNvCxnSpPr/>
          <p:nvPr/>
        </p:nvCxnSpPr>
        <p:spPr>
          <a:xfrm>
            <a:off x="10056419" y="5254828"/>
            <a:ext cx="0" cy="9777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" name="TextBox 205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933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7705995" y="3648815"/>
            <a:ext cx="5153891" cy="55786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riangle 13"/>
          <p:cNvSpPr/>
          <p:nvPr/>
        </p:nvSpPr>
        <p:spPr>
          <a:xfrm rot="6657000">
            <a:off x="2744231" y="1417822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riangle 14"/>
          <p:cNvSpPr/>
          <p:nvPr/>
        </p:nvSpPr>
        <p:spPr>
          <a:xfrm rot="5400000">
            <a:off x="2397726" y="289101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riangle 15"/>
          <p:cNvSpPr/>
          <p:nvPr/>
        </p:nvSpPr>
        <p:spPr>
          <a:xfrm rot="3938387">
            <a:off x="2735577" y="441168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40310" y="309716"/>
            <a:ext cx="1870711" cy="116512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198164" y="1416291"/>
            <a:ext cx="4824959" cy="4969310"/>
          </a:xfrm>
          <a:prstGeom prst="ellips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395636" y="1504541"/>
            <a:ext cx="46274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Times" charset="0"/>
                <a:ea typeface="Times" charset="0"/>
                <a:cs typeface="Times" charset="0"/>
              </a:rPr>
              <a:t>z</a:t>
            </a:r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oom out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17" name="Cloud 16"/>
          <p:cNvSpPr/>
          <p:nvPr/>
        </p:nvSpPr>
        <p:spPr>
          <a:xfrm rot="5400000">
            <a:off x="2712956" y="2158276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>
            <a:off x="2717905" y="2098067"/>
            <a:ext cx="426638" cy="231377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607430" y="2420215"/>
            <a:ext cx="458499" cy="116107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336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943833" y="24166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406629" y="126478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638079" y="49966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053034" y="61261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333134" y="27401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n 24"/>
          <p:cNvSpPr/>
          <p:nvPr/>
        </p:nvSpPr>
        <p:spPr>
          <a:xfrm rot="17537419">
            <a:off x="3747097" y="3049843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n 8"/>
          <p:cNvSpPr/>
          <p:nvPr/>
        </p:nvSpPr>
        <p:spPr>
          <a:xfrm rot="17537419">
            <a:off x="4047546" y="2278919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an 25"/>
          <p:cNvSpPr/>
          <p:nvPr/>
        </p:nvSpPr>
        <p:spPr>
          <a:xfrm rot="17537419">
            <a:off x="3446648" y="3820767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Can 33"/>
          <p:cNvSpPr/>
          <p:nvPr/>
        </p:nvSpPr>
        <p:spPr>
          <a:xfrm rot="1619218">
            <a:off x="5042475" y="1715044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Can 38"/>
          <p:cNvSpPr/>
          <p:nvPr/>
        </p:nvSpPr>
        <p:spPr>
          <a:xfrm rot="1619218">
            <a:off x="5982013" y="2249762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Can 53"/>
          <p:cNvSpPr/>
          <p:nvPr/>
        </p:nvSpPr>
        <p:spPr>
          <a:xfrm rot="11654592">
            <a:off x="5435803" y="5384660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Can 60"/>
          <p:cNvSpPr/>
          <p:nvPr/>
        </p:nvSpPr>
        <p:spPr>
          <a:xfrm rot="11654592">
            <a:off x="3879287" y="5142784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6096000" y="5715000"/>
            <a:ext cx="3048000" cy="558800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6667500" y="2730860"/>
            <a:ext cx="3165730" cy="1946125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an 41"/>
          <p:cNvSpPr/>
          <p:nvPr/>
        </p:nvSpPr>
        <p:spPr>
          <a:xfrm rot="1619218">
            <a:off x="4624381" y="1422325"/>
            <a:ext cx="473529" cy="455310"/>
          </a:xfrm>
          <a:prstGeom prst="can">
            <a:avLst/>
          </a:prstGeom>
          <a:solidFill>
            <a:srgbClr val="D88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Can 43"/>
          <p:cNvSpPr/>
          <p:nvPr/>
        </p:nvSpPr>
        <p:spPr>
          <a:xfrm rot="1619218">
            <a:off x="5665753" y="2046438"/>
            <a:ext cx="473529" cy="455310"/>
          </a:xfrm>
          <a:prstGeom prst="can">
            <a:avLst/>
          </a:prstGeom>
          <a:solidFill>
            <a:srgbClr val="D88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Can 47"/>
          <p:cNvSpPr/>
          <p:nvPr/>
        </p:nvSpPr>
        <p:spPr>
          <a:xfrm rot="11554866">
            <a:off x="3343204" y="4993701"/>
            <a:ext cx="473529" cy="455310"/>
          </a:xfrm>
          <a:prstGeom prst="can">
            <a:avLst/>
          </a:prstGeom>
          <a:solidFill>
            <a:srgbClr val="D88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Can 48"/>
          <p:cNvSpPr/>
          <p:nvPr/>
        </p:nvSpPr>
        <p:spPr>
          <a:xfrm rot="11675580">
            <a:off x="4747887" y="5283153"/>
            <a:ext cx="473529" cy="455310"/>
          </a:xfrm>
          <a:prstGeom prst="can">
            <a:avLst/>
          </a:prstGeom>
          <a:solidFill>
            <a:srgbClr val="D88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Cloud 54"/>
          <p:cNvSpPr/>
          <p:nvPr/>
        </p:nvSpPr>
        <p:spPr>
          <a:xfrm rot="5400000">
            <a:off x="5762238" y="2972366"/>
            <a:ext cx="2593064" cy="3184930"/>
          </a:xfrm>
          <a:prstGeom prst="cloud">
            <a:avLst/>
          </a:prstGeom>
          <a:solidFill>
            <a:srgbClr val="009193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 rot="6960000">
            <a:off x="4903718" y="1406173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 rot="6960000">
            <a:off x="5939069" y="2028245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 rot="6360000">
            <a:off x="4907996" y="5594603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 rot="6360000">
            <a:off x="3513524" y="5306426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5984298" y="1404685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K</a:t>
            </a:r>
            <a:r>
              <a:rPr lang="en-US" sz="2000" baseline="3000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chemeClr val="accent2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85" name="Diamond 84"/>
          <p:cNvSpPr/>
          <p:nvPr/>
        </p:nvSpPr>
        <p:spPr>
          <a:xfrm>
            <a:off x="5863937" y="401468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Diamond 86"/>
          <p:cNvSpPr/>
          <p:nvPr/>
        </p:nvSpPr>
        <p:spPr>
          <a:xfrm>
            <a:off x="5307043" y="473085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Diamond 89"/>
          <p:cNvSpPr/>
          <p:nvPr/>
        </p:nvSpPr>
        <p:spPr>
          <a:xfrm>
            <a:off x="6533068" y="517970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Diamond 90"/>
          <p:cNvSpPr/>
          <p:nvPr/>
        </p:nvSpPr>
        <p:spPr>
          <a:xfrm>
            <a:off x="7241335" y="460459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Diamond 92"/>
          <p:cNvSpPr/>
          <p:nvPr/>
        </p:nvSpPr>
        <p:spPr>
          <a:xfrm>
            <a:off x="6477161" y="397093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Diamond 93"/>
          <p:cNvSpPr/>
          <p:nvPr/>
        </p:nvSpPr>
        <p:spPr>
          <a:xfrm>
            <a:off x="6789155" y="338279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Diamond 94"/>
          <p:cNvSpPr/>
          <p:nvPr/>
        </p:nvSpPr>
        <p:spPr>
          <a:xfrm>
            <a:off x="6293275" y="461958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Diamond 95"/>
          <p:cNvSpPr/>
          <p:nvPr/>
        </p:nvSpPr>
        <p:spPr>
          <a:xfrm>
            <a:off x="7497602" y="533340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Diamond 96"/>
          <p:cNvSpPr/>
          <p:nvPr/>
        </p:nvSpPr>
        <p:spPr>
          <a:xfrm>
            <a:off x="7455227" y="391932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Diamond 56"/>
          <p:cNvSpPr/>
          <p:nvPr/>
        </p:nvSpPr>
        <p:spPr>
          <a:xfrm>
            <a:off x="2456290" y="370392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Diamond 58"/>
          <p:cNvSpPr/>
          <p:nvPr/>
        </p:nvSpPr>
        <p:spPr>
          <a:xfrm>
            <a:off x="2099282" y="593955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Diamond 59"/>
          <p:cNvSpPr/>
          <p:nvPr/>
        </p:nvSpPr>
        <p:spPr>
          <a:xfrm>
            <a:off x="3009314" y="611356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Diamond 61"/>
          <p:cNvSpPr/>
          <p:nvPr/>
        </p:nvSpPr>
        <p:spPr>
          <a:xfrm>
            <a:off x="4654425" y="635611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Diamond 62"/>
          <p:cNvSpPr/>
          <p:nvPr/>
        </p:nvSpPr>
        <p:spPr>
          <a:xfrm>
            <a:off x="5212494" y="661097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Diamond 63"/>
          <p:cNvSpPr/>
          <p:nvPr/>
        </p:nvSpPr>
        <p:spPr>
          <a:xfrm>
            <a:off x="6402331" y="205305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Diamond 64"/>
          <p:cNvSpPr/>
          <p:nvPr/>
        </p:nvSpPr>
        <p:spPr>
          <a:xfrm>
            <a:off x="6571709" y="110822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Diamond 65"/>
          <p:cNvSpPr/>
          <p:nvPr/>
        </p:nvSpPr>
        <p:spPr>
          <a:xfrm>
            <a:off x="5654460" y="147459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Diamond 66"/>
          <p:cNvSpPr/>
          <p:nvPr/>
        </p:nvSpPr>
        <p:spPr>
          <a:xfrm>
            <a:off x="6176008" y="108523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Diamond 67"/>
          <p:cNvSpPr/>
          <p:nvPr/>
        </p:nvSpPr>
        <p:spPr>
          <a:xfrm>
            <a:off x="5071248" y="104952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Diamond 68"/>
          <p:cNvSpPr/>
          <p:nvPr/>
        </p:nvSpPr>
        <p:spPr>
          <a:xfrm>
            <a:off x="4019279" y="100101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Diamond 69"/>
          <p:cNvSpPr/>
          <p:nvPr/>
        </p:nvSpPr>
        <p:spPr>
          <a:xfrm>
            <a:off x="3664579" y="161892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extBox 71"/>
          <p:cNvSpPr txBox="1"/>
          <p:nvPr/>
        </p:nvSpPr>
        <p:spPr>
          <a:xfrm>
            <a:off x="3983861" y="2759065"/>
            <a:ext cx="26643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ln w="3175">
                  <a:solidFill>
                    <a:schemeClr val="tx1"/>
                  </a:solidFill>
                </a:ln>
                <a:solidFill>
                  <a:srgbClr val="FFFF00"/>
                </a:solidFill>
                <a:latin typeface="Times" charset="0"/>
                <a:ea typeface="Times" charset="0"/>
                <a:cs typeface="Times" charset="0"/>
              </a:rPr>
              <a:t>depolarization</a:t>
            </a:r>
            <a:r>
              <a:rPr lang="en-US" sz="2800" smtClean="0">
                <a:ln w="3175">
                  <a:solidFill>
                    <a:schemeClr val="tx1"/>
                  </a:solidFill>
                </a:ln>
                <a:latin typeface="Times" charset="0"/>
                <a:ea typeface="Times" charset="0"/>
                <a:cs typeface="Times" charset="0"/>
              </a:rPr>
              <a:t> </a:t>
            </a:r>
            <a:r>
              <a:rPr lang="en-US" sz="2800" smtClean="0">
                <a:latin typeface="Times" charset="0"/>
                <a:ea typeface="Times" charset="0"/>
                <a:cs typeface="Times" charset="0"/>
              </a:rPr>
              <a:t>reversed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5670888" y="4871982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5405435" y="4348649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3702923" y="4859873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5410435" y="2522576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4647987" y="3961465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5472552" y="3727186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5462448" y="3307369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4606184" y="3174373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xtBox 81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239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100" y="0"/>
            <a:ext cx="11599817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942997" y="4967785"/>
            <a:ext cx="3289111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Click on the slide sorter so you can drag the slides into </a:t>
            </a:r>
            <a:r>
              <a:rPr lang="en-US" smtClean="0"/>
              <a:t>the correct order. </a:t>
            </a:r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9662614" y="5595582"/>
            <a:ext cx="13648" cy="1037230"/>
          </a:xfrm>
          <a:prstGeom prst="straightConnector1">
            <a:avLst/>
          </a:prstGeom>
          <a:ln w="1143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867956" y="6263480"/>
            <a:ext cx="3779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168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1" y="3648815"/>
            <a:ext cx="12191999" cy="55786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774023" y="637871"/>
            <a:ext cx="1870711" cy="5334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4527009" y="3606088"/>
            <a:ext cx="2117725" cy="600592"/>
            <a:chOff x="-28582" y="3591405"/>
            <a:chExt cx="2117725" cy="600592"/>
          </a:xfrm>
        </p:grpSpPr>
        <p:sp>
          <p:nvSpPr>
            <p:cNvPr id="17" name="Cloud 16"/>
            <p:cNvSpPr/>
            <p:nvPr/>
          </p:nvSpPr>
          <p:spPr>
            <a:xfrm rot="16015522">
              <a:off x="358063" y="3698316"/>
              <a:ext cx="215587" cy="339194"/>
            </a:xfrm>
            <a:prstGeom prst="cloud">
              <a:avLst/>
            </a:prstGeom>
            <a:solidFill>
              <a:srgbClr val="009193"/>
            </a:soli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Cloud 21"/>
            <p:cNvSpPr/>
            <p:nvPr/>
          </p:nvSpPr>
          <p:spPr>
            <a:xfrm rot="5241357">
              <a:off x="1649649" y="3713011"/>
              <a:ext cx="215587" cy="339194"/>
            </a:xfrm>
            <a:prstGeom prst="cloud">
              <a:avLst/>
            </a:prstGeom>
            <a:solidFill>
              <a:srgbClr val="009193"/>
            </a:soli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Connector 22"/>
            <p:cNvCxnSpPr/>
            <p:nvPr/>
          </p:nvCxnSpPr>
          <p:spPr>
            <a:xfrm flipH="1">
              <a:off x="-28582" y="4188822"/>
              <a:ext cx="2117725" cy="3175"/>
            </a:xfrm>
            <a:prstGeom prst="line">
              <a:avLst/>
            </a:prstGeom>
            <a:ln w="635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28466" y="3591405"/>
              <a:ext cx="2060677" cy="2818"/>
            </a:xfrm>
            <a:prstGeom prst="line">
              <a:avLst/>
            </a:prstGeom>
            <a:ln w="635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3395634" y="4534568"/>
            <a:ext cx="46274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Times" charset="0"/>
                <a:ea typeface="Times" charset="0"/>
                <a:cs typeface="Times" charset="0"/>
              </a:rPr>
              <a:t>depolarization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travels down axon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29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943833" y="24166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406629" y="126478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638079" y="49966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053034" y="61261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333134" y="27401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n 24"/>
          <p:cNvSpPr/>
          <p:nvPr/>
        </p:nvSpPr>
        <p:spPr>
          <a:xfrm rot="17537419">
            <a:off x="3747097" y="3049843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n 8"/>
          <p:cNvSpPr/>
          <p:nvPr/>
        </p:nvSpPr>
        <p:spPr>
          <a:xfrm rot="17537419">
            <a:off x="4047546" y="2278919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an 25"/>
          <p:cNvSpPr/>
          <p:nvPr/>
        </p:nvSpPr>
        <p:spPr>
          <a:xfrm rot="17537419">
            <a:off x="3446648" y="3820767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Can 33"/>
          <p:cNvSpPr/>
          <p:nvPr/>
        </p:nvSpPr>
        <p:spPr>
          <a:xfrm rot="1619218">
            <a:off x="5042475" y="1715044"/>
            <a:ext cx="473529" cy="455310"/>
          </a:xfrm>
          <a:prstGeom prst="can">
            <a:avLst/>
          </a:prstGeom>
          <a:solidFill>
            <a:srgbClr val="00B0F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Can 38"/>
          <p:cNvSpPr/>
          <p:nvPr/>
        </p:nvSpPr>
        <p:spPr>
          <a:xfrm rot="1619218">
            <a:off x="6114781" y="2331475"/>
            <a:ext cx="473529" cy="455310"/>
          </a:xfrm>
          <a:prstGeom prst="can">
            <a:avLst/>
          </a:prstGeom>
          <a:solidFill>
            <a:srgbClr val="00B0F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Can 53"/>
          <p:cNvSpPr/>
          <p:nvPr/>
        </p:nvSpPr>
        <p:spPr>
          <a:xfrm rot="11654592">
            <a:off x="5435803" y="5384660"/>
            <a:ext cx="473529" cy="455310"/>
          </a:xfrm>
          <a:prstGeom prst="can">
            <a:avLst/>
          </a:prstGeom>
          <a:solidFill>
            <a:srgbClr val="00B0F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Can 60"/>
          <p:cNvSpPr/>
          <p:nvPr/>
        </p:nvSpPr>
        <p:spPr>
          <a:xfrm rot="11654592">
            <a:off x="3879287" y="5142784"/>
            <a:ext cx="473529" cy="455310"/>
          </a:xfrm>
          <a:prstGeom prst="can">
            <a:avLst/>
          </a:prstGeom>
          <a:solidFill>
            <a:srgbClr val="00B0F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6096000" y="5715000"/>
            <a:ext cx="3048000" cy="558800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6667500" y="2730860"/>
            <a:ext cx="3165730" cy="1946125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an 41"/>
          <p:cNvSpPr/>
          <p:nvPr/>
        </p:nvSpPr>
        <p:spPr>
          <a:xfrm rot="1619218">
            <a:off x="4624381" y="1422325"/>
            <a:ext cx="473529" cy="455310"/>
          </a:xfrm>
          <a:prstGeom prst="can">
            <a:avLst/>
          </a:prstGeom>
          <a:solidFill>
            <a:srgbClr val="D88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Can 43"/>
          <p:cNvSpPr/>
          <p:nvPr/>
        </p:nvSpPr>
        <p:spPr>
          <a:xfrm rot="1619218">
            <a:off x="5665753" y="2046438"/>
            <a:ext cx="473529" cy="455310"/>
          </a:xfrm>
          <a:prstGeom prst="can">
            <a:avLst/>
          </a:prstGeom>
          <a:solidFill>
            <a:srgbClr val="D88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Can 47"/>
          <p:cNvSpPr/>
          <p:nvPr/>
        </p:nvSpPr>
        <p:spPr>
          <a:xfrm rot="11554866">
            <a:off x="3343204" y="4993701"/>
            <a:ext cx="473529" cy="455310"/>
          </a:xfrm>
          <a:prstGeom prst="can">
            <a:avLst/>
          </a:prstGeom>
          <a:solidFill>
            <a:srgbClr val="D88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Can 48"/>
          <p:cNvSpPr/>
          <p:nvPr/>
        </p:nvSpPr>
        <p:spPr>
          <a:xfrm rot="11675580">
            <a:off x="4747887" y="5283153"/>
            <a:ext cx="473529" cy="455310"/>
          </a:xfrm>
          <a:prstGeom prst="can">
            <a:avLst/>
          </a:prstGeom>
          <a:solidFill>
            <a:srgbClr val="D88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Cloud 54"/>
          <p:cNvSpPr/>
          <p:nvPr/>
        </p:nvSpPr>
        <p:spPr>
          <a:xfrm rot="5400000">
            <a:off x="5762238" y="2972366"/>
            <a:ext cx="2593064" cy="3184930"/>
          </a:xfrm>
          <a:prstGeom prst="cloud">
            <a:avLst/>
          </a:prstGeom>
          <a:solidFill>
            <a:srgbClr val="009193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Diamond 84"/>
          <p:cNvSpPr/>
          <p:nvPr/>
        </p:nvSpPr>
        <p:spPr>
          <a:xfrm>
            <a:off x="5863937" y="401468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Diamond 86"/>
          <p:cNvSpPr/>
          <p:nvPr/>
        </p:nvSpPr>
        <p:spPr>
          <a:xfrm>
            <a:off x="5307043" y="473085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Diamond 89"/>
          <p:cNvSpPr/>
          <p:nvPr/>
        </p:nvSpPr>
        <p:spPr>
          <a:xfrm>
            <a:off x="6533068" y="517970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Diamond 90"/>
          <p:cNvSpPr/>
          <p:nvPr/>
        </p:nvSpPr>
        <p:spPr>
          <a:xfrm>
            <a:off x="7241335" y="460459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Diamond 92"/>
          <p:cNvSpPr/>
          <p:nvPr/>
        </p:nvSpPr>
        <p:spPr>
          <a:xfrm>
            <a:off x="6477161" y="397093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Diamond 93"/>
          <p:cNvSpPr/>
          <p:nvPr/>
        </p:nvSpPr>
        <p:spPr>
          <a:xfrm>
            <a:off x="6789155" y="338279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Diamond 94"/>
          <p:cNvSpPr/>
          <p:nvPr/>
        </p:nvSpPr>
        <p:spPr>
          <a:xfrm>
            <a:off x="6293275" y="461958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Diamond 95"/>
          <p:cNvSpPr/>
          <p:nvPr/>
        </p:nvSpPr>
        <p:spPr>
          <a:xfrm>
            <a:off x="7497602" y="533340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Diamond 96"/>
          <p:cNvSpPr/>
          <p:nvPr/>
        </p:nvSpPr>
        <p:spPr>
          <a:xfrm>
            <a:off x="7455227" y="391932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Diamond 56"/>
          <p:cNvSpPr/>
          <p:nvPr/>
        </p:nvSpPr>
        <p:spPr>
          <a:xfrm>
            <a:off x="2456290" y="370392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Diamond 58"/>
          <p:cNvSpPr/>
          <p:nvPr/>
        </p:nvSpPr>
        <p:spPr>
          <a:xfrm>
            <a:off x="2099282" y="593955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Diamond 59"/>
          <p:cNvSpPr/>
          <p:nvPr/>
        </p:nvSpPr>
        <p:spPr>
          <a:xfrm>
            <a:off x="3009314" y="611356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Diamond 61"/>
          <p:cNvSpPr/>
          <p:nvPr/>
        </p:nvSpPr>
        <p:spPr>
          <a:xfrm>
            <a:off x="4654425" y="635611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Diamond 62"/>
          <p:cNvSpPr/>
          <p:nvPr/>
        </p:nvSpPr>
        <p:spPr>
          <a:xfrm>
            <a:off x="5212494" y="661097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Diamond 63"/>
          <p:cNvSpPr/>
          <p:nvPr/>
        </p:nvSpPr>
        <p:spPr>
          <a:xfrm>
            <a:off x="6402331" y="205305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Diamond 64"/>
          <p:cNvSpPr/>
          <p:nvPr/>
        </p:nvSpPr>
        <p:spPr>
          <a:xfrm>
            <a:off x="6571709" y="110822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Diamond 65"/>
          <p:cNvSpPr/>
          <p:nvPr/>
        </p:nvSpPr>
        <p:spPr>
          <a:xfrm>
            <a:off x="5654460" y="147459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Diamond 66"/>
          <p:cNvSpPr/>
          <p:nvPr/>
        </p:nvSpPr>
        <p:spPr>
          <a:xfrm>
            <a:off x="6176008" y="108523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Diamond 67"/>
          <p:cNvSpPr/>
          <p:nvPr/>
        </p:nvSpPr>
        <p:spPr>
          <a:xfrm>
            <a:off x="5071248" y="104952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Diamond 68"/>
          <p:cNvSpPr/>
          <p:nvPr/>
        </p:nvSpPr>
        <p:spPr>
          <a:xfrm>
            <a:off x="4019279" y="100101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Diamond 69"/>
          <p:cNvSpPr/>
          <p:nvPr/>
        </p:nvSpPr>
        <p:spPr>
          <a:xfrm>
            <a:off x="3664579" y="161892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70"/>
          <p:cNvSpPr txBox="1"/>
          <p:nvPr/>
        </p:nvSpPr>
        <p:spPr>
          <a:xfrm>
            <a:off x="5279239" y="1193066"/>
            <a:ext cx="31179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D883FF"/>
                </a:solidFill>
                <a:latin typeface="Times" charset="0"/>
                <a:ea typeface="Times" charset="0"/>
                <a:cs typeface="Times" charset="0"/>
              </a:rPr>
              <a:t>K+ channels</a:t>
            </a:r>
          </a:p>
          <a:p>
            <a:pPr algn="ctr"/>
            <a:r>
              <a:rPr lang="en-US" sz="2800" dirty="0" smtClean="0">
                <a:solidFill>
                  <a:srgbClr val="D883FF"/>
                </a:solidFill>
                <a:latin typeface="Times" charset="0"/>
                <a:ea typeface="Times" charset="0"/>
                <a:cs typeface="Times" charset="0"/>
              </a:rPr>
              <a:t>gated closed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284310" y="3060027"/>
            <a:ext cx="26643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800" baseline="30000" dirty="0" smtClean="0"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 channels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not refractory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52" name="Oval 51"/>
          <p:cNvSpPr/>
          <p:nvPr/>
        </p:nvSpPr>
        <p:spPr>
          <a:xfrm>
            <a:off x="5670888" y="4871982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5405435" y="4348649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3702923" y="4859873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5410435" y="2522576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4647987" y="3961465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5472552" y="3727186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5462448" y="3307369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4606184" y="3174373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95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1" y="3648815"/>
            <a:ext cx="12191999" cy="55786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774023" y="637871"/>
            <a:ext cx="1870711" cy="5334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0074275" y="3627451"/>
            <a:ext cx="2117725" cy="600592"/>
            <a:chOff x="-28582" y="3591405"/>
            <a:chExt cx="2117725" cy="600592"/>
          </a:xfrm>
        </p:grpSpPr>
        <p:sp>
          <p:nvSpPr>
            <p:cNvPr id="17" name="Cloud 16"/>
            <p:cNvSpPr/>
            <p:nvPr/>
          </p:nvSpPr>
          <p:spPr>
            <a:xfrm rot="16015522">
              <a:off x="358063" y="3698316"/>
              <a:ext cx="215587" cy="339194"/>
            </a:xfrm>
            <a:prstGeom prst="cloud">
              <a:avLst/>
            </a:prstGeom>
            <a:solidFill>
              <a:srgbClr val="009193"/>
            </a:soli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Cloud 21"/>
            <p:cNvSpPr/>
            <p:nvPr/>
          </p:nvSpPr>
          <p:spPr>
            <a:xfrm rot="5241357">
              <a:off x="1649649" y="3713011"/>
              <a:ext cx="215587" cy="339194"/>
            </a:xfrm>
            <a:prstGeom prst="cloud">
              <a:avLst/>
            </a:prstGeom>
            <a:solidFill>
              <a:srgbClr val="009193"/>
            </a:soli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Connector 22"/>
            <p:cNvCxnSpPr/>
            <p:nvPr/>
          </p:nvCxnSpPr>
          <p:spPr>
            <a:xfrm flipH="1">
              <a:off x="-28582" y="4188822"/>
              <a:ext cx="2117725" cy="3175"/>
            </a:xfrm>
            <a:prstGeom prst="line">
              <a:avLst/>
            </a:prstGeom>
            <a:ln w="635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28466" y="3591405"/>
              <a:ext cx="2060677" cy="2818"/>
            </a:xfrm>
            <a:prstGeom prst="line">
              <a:avLst/>
            </a:prstGeom>
            <a:ln w="635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3395634" y="4534568"/>
            <a:ext cx="46274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Times" charset="0"/>
                <a:ea typeface="Times" charset="0"/>
                <a:cs typeface="Times" charset="0"/>
              </a:rPr>
              <a:t>depolarization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travels down axon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889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943833" y="24166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5015027" y="12356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402790" y="547744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406629" y="126478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638079" y="49966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053034" y="61261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734770" y="559809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4195245" y="608152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5403885" y="594638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333134" y="27401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5623425" y="131565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5583503" y="184631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6618686" y="202022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6143587" y="202022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6770501" y="247741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5837833" y="149938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730708" y="450483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5" name="Can 24"/>
          <p:cNvSpPr/>
          <p:nvPr/>
        </p:nvSpPr>
        <p:spPr>
          <a:xfrm rot="17537419">
            <a:off x="3747097" y="3049843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n 8"/>
          <p:cNvSpPr/>
          <p:nvPr/>
        </p:nvSpPr>
        <p:spPr>
          <a:xfrm rot="17537419">
            <a:off x="4047546" y="2278919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an 25"/>
          <p:cNvSpPr/>
          <p:nvPr/>
        </p:nvSpPr>
        <p:spPr>
          <a:xfrm rot="17537419">
            <a:off x="3446648" y="3820767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Cloud 56"/>
          <p:cNvSpPr/>
          <p:nvPr/>
        </p:nvSpPr>
        <p:spPr>
          <a:xfrm>
            <a:off x="3869265" y="2286249"/>
            <a:ext cx="2593064" cy="3184930"/>
          </a:xfrm>
          <a:prstGeom prst="cloud">
            <a:avLst/>
          </a:prstGeom>
          <a:solidFill>
            <a:srgbClr val="009193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3213100" y="1498600"/>
            <a:ext cx="3454400" cy="4216400"/>
          </a:xfrm>
          <a:custGeom>
            <a:avLst/>
            <a:gdLst>
              <a:gd name="connsiteX0" fmla="*/ 3454400 w 3454400"/>
              <a:gd name="connsiteY0" fmla="*/ 1231900 h 4216400"/>
              <a:gd name="connsiteX1" fmla="*/ 1409700 w 3454400"/>
              <a:gd name="connsiteY1" fmla="*/ 0 h 4216400"/>
              <a:gd name="connsiteX2" fmla="*/ 0 w 3454400"/>
              <a:gd name="connsiteY2" fmla="*/ 3683000 h 4216400"/>
              <a:gd name="connsiteX3" fmla="*/ 2882900 w 3454400"/>
              <a:gd name="connsiteY3" fmla="*/ 421640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4400" h="4216400">
                <a:moveTo>
                  <a:pt x="3454400" y="1231900"/>
                </a:moveTo>
                <a:lnTo>
                  <a:pt x="1409700" y="0"/>
                </a:lnTo>
                <a:lnTo>
                  <a:pt x="0" y="3683000"/>
                </a:lnTo>
                <a:lnTo>
                  <a:pt x="2882900" y="4216400"/>
                </a:lnTo>
              </a:path>
            </a:pathLst>
          </a:custGeom>
          <a:noFill/>
          <a:ln w="635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Can 33"/>
          <p:cNvSpPr/>
          <p:nvPr/>
        </p:nvSpPr>
        <p:spPr>
          <a:xfrm rot="1619218">
            <a:off x="5042475" y="1715044"/>
            <a:ext cx="473529" cy="455310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Can 38"/>
          <p:cNvSpPr/>
          <p:nvPr/>
        </p:nvSpPr>
        <p:spPr>
          <a:xfrm rot="1619218">
            <a:off x="5982013" y="2249762"/>
            <a:ext cx="473529" cy="455310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 rot="6960000">
            <a:off x="5320407" y="1695543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 rot="6960000">
            <a:off x="6263158" y="2236590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435803" y="5384660"/>
            <a:ext cx="473529" cy="455310"/>
            <a:chOff x="5435803" y="5384660"/>
            <a:chExt cx="473529" cy="455310"/>
          </a:xfrm>
        </p:grpSpPr>
        <p:sp>
          <p:nvSpPr>
            <p:cNvPr id="54" name="Can 53"/>
            <p:cNvSpPr/>
            <p:nvPr/>
          </p:nvSpPr>
          <p:spPr>
            <a:xfrm rot="11654592">
              <a:off x="5435803" y="5384660"/>
              <a:ext cx="473529" cy="455310"/>
            </a:xfrm>
            <a:prstGeom prst="can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 rot="6360000">
              <a:off x="5590904" y="5687198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879287" y="5142784"/>
            <a:ext cx="473529" cy="455310"/>
            <a:chOff x="5435803" y="5384660"/>
            <a:chExt cx="473529" cy="455310"/>
          </a:xfrm>
        </p:grpSpPr>
        <p:sp>
          <p:nvSpPr>
            <p:cNvPr id="61" name="Can 60"/>
            <p:cNvSpPr/>
            <p:nvPr/>
          </p:nvSpPr>
          <p:spPr>
            <a:xfrm rot="11654592">
              <a:off x="5435803" y="5384660"/>
              <a:ext cx="473529" cy="455310"/>
            </a:xfrm>
            <a:prstGeom prst="can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 rot="6360000">
              <a:off x="5590904" y="5687198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761633" y="4069575"/>
            <a:ext cx="26643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800" baseline="30000" dirty="0" smtClean="0"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 rushes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into cytoplasm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616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96296E-6 C -0.00768 -0.01435 -0.01549 -0.02847 -0.01875 -0.04352 C -0.02213 -0.0588 -0.02408 -0.07107 -0.02005 -0.09144 C -0.01588 -0.11158 -0.01145 -0.13912 0.00612 -0.16482 C 0.0237 -0.19028 0.06433 -0.22708 0.08542 -0.24537 C 0.10664 -0.26366 0.12344 -0.29097 0.13282 -0.27454 C 0.14219 -0.2581 0.14154 -0.14699 0.14154 -0.14699 L 0.14154 -0.14699 " pathEditMode="relative" ptsTypes="AAAAAAAA">
                                      <p:cBhvr>
                                        <p:cTn id="6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26 -0.00092 C 0.00403 0.01343 0.00846 0.02778 0.01354 0.03426 C 0.01875 0.04074 0.02435 0.04445 0.03021 0.03797 C 0.03607 0.03172 0.04166 0.01366 0.04896 -0.00393 C 0.05625 -0.02153 0.06146 -0.05694 0.07409 -0.06759 C 0.08685 -0.07847 0.09114 -0.04653 0.125 -0.06852 C 0.15885 -0.09074 0.24987 -0.17662 0.27708 -0.20092 C 0.3043 -0.22523 0.28841 -0.21435 0.28841 -0.21435 " pathEditMode="relative" ptsTypes="AAAAAAAA">
                                      <p:cBhvr>
                                        <p:cTn id="8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125E-6 -3.7037E-6 C -0.00286 0.02801 -0.00585 0.05625 -0.00052 0.08009 C 0.00469 0.10417 0.02071 0.1375 0.03165 0.14398 C 0.04258 0.15023 0.05834 0.13287 0.06485 0.11829 C 0.07136 0.1037 0.07123 0.07361 0.07071 0.05625 C 0.07019 0.03889 0.06029 0.03241 0.06159 0.01435 C 0.06303 -0.00347 0.07058 -0.03773 0.07878 -0.05139 C 0.08698 -0.06505 0.09428 -0.06412 0.11094 -0.06759 C 0.12761 -0.07107 0.16003 -0.06343 0.17839 -0.07222 C 0.19688 -0.08125 0.21355 -0.10648 0.22136 -0.12083 C 0.22904 -0.13519 0.22514 -0.15787 0.22514 -0.15787 " pathEditMode="relative" ptsTypes="AAAAAAAAAAA">
                                      <p:cBhvr>
                                        <p:cTn id="10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44444E-6 C 0.00352 -0.01389 0.00716 -0.02778 0.01172 -0.04491 C 0.01628 -0.06181 0.02175 -0.07223 0.02722 -0.10209 C 0.03282 -0.13172 0.03581 -0.1845 0.04492 -0.22292 C 0.05417 -0.26135 0.06602 -0.31713 0.08242 -0.33241 C 0.09896 -0.34769 0.12722 -0.322 0.14414 -0.31436 C 0.16107 -0.30672 0.18386 -0.28681 0.18386 -0.28681 " pathEditMode="relative" ptsTypes="AAAAAAA">
                                      <p:cBhvr>
                                        <p:cTn id="12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7.03704E-6 C 0.00756 0.00232 0.01524 0.00487 0.01862 0.01413 C 0.02201 0.02339 0.02032 0.0463 0.02032 0.0551 C 0.02019 0.06413 0.02058 0.05649 0.0181 0.0676 C 0.01576 0.07848 0.00782 0.1007 0.00586 0.12084 C 0.00391 0.14098 -3.125E-6 0.16366 0.00638 0.18843 C 0.01276 0.21343 0.03425 0.24538 0.0444 0.27038 C 0.05443 0.29561 0.05547 0.31528 0.06693 0.3389 C 0.07826 0.36274 0.09375 0.41436 0.11289 0.4132 C 0.13203 0.41228 0.18151 0.33241 0.18151 0.33241 " pathEditMode="relative" ptsTypes="AAAAAAAAAA">
                                      <p:cBhvr>
                                        <p:cTn id="1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8 -0.0007 C -0.00938 0.0162 -0.0194 0.0331 -0.02552 0.04676 C -0.03151 0.06065 -0.03073 0.05463 -0.03568 0.08217 C -0.04063 0.10949 -0.05221 0.17268 -0.05547 0.21157 C -0.05872 0.25069 -0.06211 0.28565 -0.05495 0.31551 C -0.04766 0.3456 -0.01211 0.3919 -0.01211 0.3919 " pathEditMode="relative" ptsTypes="AAAAAA">
                                      <p:cBhvr>
                                        <p:cTn id="16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91667E-6 1.11111E-6 C 0.006 -0.0162 0.01212 -0.03264 0.01446 -0.04467 C 0.01693 -0.05671 0.01771 -0.06736 0.01446 -0.07222 C 0.01133 -0.07731 0.00118 -0.07939 -0.00481 -0.07523 C -0.0108 -0.07106 -0.01757 -0.05717 -0.02148 -0.04768 C -0.02525 -0.03796 -0.02369 -0.0331 -0.02786 -0.01713 C -0.03202 -0.00115 -0.03854 -0.00046 -0.04661 0.04861 C -0.05468 0.09769 -0.07734 0.21713 -0.07656 0.27709 C -0.0759 0.33704 -0.04231 0.40857 -0.04231 0.40857 " pathEditMode="relative" ptsTypes="AAAAAAAAA">
                                      <p:cBhvr>
                                        <p:cTn id="18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234 0.00857 0.00469 0.01736 0.00273 0.03125 C 0.00078 0.04537 -0.00391 0.05949 -0.01172 0.0838 C -0.01953 0.10787 -0.04727 0.13681 -0.0444 0.17616 C -0.04154 0.21551 -0.00833 0.32292 0.00547 0.31991 C 0.01914 0.3169 0.03815 0.1581 0.03815 0.1581 " pathEditMode="relative" ptsTypes="AAAAAA">
                                      <p:cBhvr>
                                        <p:cTn id="20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3.7037E-7 C -0.00625 -0.00834 -0.0125 -0.0169 -0.02148 -0.02084 C -0.03047 -0.02477 -0.04778 -0.02755 -0.05416 -0.02385 C -0.06054 -0.01991 -0.06289 -0.00325 -0.0595 0.00208 C -0.05625 0.00717 -0.03841 0.00324 -0.03437 0.00763 C -0.03021 0.01203 -0.03099 0.01435 -0.03489 0.0287 C -0.03867 0.04282 -0.04427 0.06736 -0.05742 0.09351 C -0.07057 0.11944 -0.09153 0.14768 -0.11367 0.18495 C -0.1358 0.22199 -0.17799 0.28449 -0.19023 0.3162 C -0.20247 0.34814 -0.18711 0.37546 -0.18711 0.37546 " pathEditMode="relative" ptsTypes="AAAAAAAAAA">
                                      <p:cBhvr>
                                        <p:cTn id="22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5.18519E-6 C 0.01588 -0.00971 0.03177 -0.01944 0.0375 -0.03147 C 0.04323 -0.04328 0.04114 -0.06134 0.03437 -0.07152 C 0.02747 -0.08147 0.00872 -0.08749 -0.00313 -0.09143 C -0.01511 -0.09536 -0.03047 -0.10439 -0.0375 -0.09536 C -0.0444 -0.0861 -0.04037 -0.0618 -0.04492 -0.03726 C -0.04948 -0.01249 -0.06432 0.00047 -0.06484 0.05232 C -0.06524 0.10417 -0.07188 0.21691 -0.04766 0.27431 C -0.02344 0.33149 0.08047 0.3963 0.08047 0.3963 " pathEditMode="relative" ptsTypes="AAAAAAAAA">
                                      <p:cBhvr>
                                        <p:cTn id="24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7" grpId="0" animBg="1"/>
      <p:bldP spid="42" grpId="0" animBg="1"/>
      <p:bldP spid="43" grpId="0" animBg="1"/>
      <p:bldP spid="44" grpId="0" animBg="1"/>
      <p:bldP spid="46" grpId="0" animBg="1"/>
      <p:bldP spid="47" grpId="0" animBg="1"/>
      <p:bldP spid="48" grpId="0" animBg="1"/>
      <p:bldP spid="49" grpId="0" animBg="1"/>
      <p:bldP spid="5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rapezoid 15"/>
          <p:cNvSpPr/>
          <p:nvPr/>
        </p:nvSpPr>
        <p:spPr>
          <a:xfrm rot="16200000">
            <a:off x="3961856" y="1138791"/>
            <a:ext cx="4050527" cy="5577911"/>
          </a:xfrm>
          <a:prstGeom prst="trapezoid">
            <a:avLst>
              <a:gd name="adj" fmla="val 42752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" y="3648815"/>
            <a:ext cx="3198163" cy="55786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544225" y="354537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469444" y="606015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598416" y="817979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568470" y="435639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399741" y="823570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6553632" y="612288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290430" y="561786"/>
            <a:ext cx="1055148" cy="65011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080439" y="3574395"/>
            <a:ext cx="2117725" cy="600592"/>
            <a:chOff x="-28582" y="3591405"/>
            <a:chExt cx="2117725" cy="600592"/>
          </a:xfrm>
        </p:grpSpPr>
        <p:sp>
          <p:nvSpPr>
            <p:cNvPr id="17" name="Cloud 16"/>
            <p:cNvSpPr/>
            <p:nvPr/>
          </p:nvSpPr>
          <p:spPr>
            <a:xfrm rot="16015522">
              <a:off x="358063" y="3698316"/>
              <a:ext cx="215587" cy="339194"/>
            </a:xfrm>
            <a:prstGeom prst="cloud">
              <a:avLst/>
            </a:prstGeom>
            <a:solidFill>
              <a:srgbClr val="009193"/>
            </a:soli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Cloud 21"/>
            <p:cNvSpPr/>
            <p:nvPr/>
          </p:nvSpPr>
          <p:spPr>
            <a:xfrm rot="5241357">
              <a:off x="1649649" y="3713011"/>
              <a:ext cx="215587" cy="339194"/>
            </a:xfrm>
            <a:prstGeom prst="cloud">
              <a:avLst/>
            </a:prstGeom>
            <a:solidFill>
              <a:srgbClr val="009193"/>
            </a:soli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Connector 22"/>
            <p:cNvCxnSpPr/>
            <p:nvPr/>
          </p:nvCxnSpPr>
          <p:spPr>
            <a:xfrm flipH="1">
              <a:off x="-28582" y="4188822"/>
              <a:ext cx="2117725" cy="3175"/>
            </a:xfrm>
            <a:prstGeom prst="line">
              <a:avLst/>
            </a:prstGeom>
            <a:ln w="635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28466" y="3591405"/>
              <a:ext cx="2060677" cy="2818"/>
            </a:xfrm>
            <a:prstGeom prst="line">
              <a:avLst/>
            </a:prstGeom>
            <a:ln w="635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Box 14"/>
          <p:cNvSpPr txBox="1"/>
          <p:nvPr/>
        </p:nvSpPr>
        <p:spPr>
          <a:xfrm>
            <a:off x="3461365" y="4391994"/>
            <a:ext cx="4627487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n w="3175">
                  <a:solidFill>
                    <a:schemeClr val="tx1"/>
                  </a:solidFill>
                </a:ln>
                <a:solidFill>
                  <a:srgbClr val="FFFF00"/>
                </a:solidFill>
                <a:latin typeface="Times" charset="0"/>
                <a:ea typeface="Times" charset="0"/>
                <a:cs typeface="Times" charset="0"/>
              </a:rPr>
              <a:t>depolarization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reaches the 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motor end plate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432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rapezoid 15"/>
          <p:cNvSpPr/>
          <p:nvPr/>
        </p:nvSpPr>
        <p:spPr>
          <a:xfrm rot="16200000">
            <a:off x="1882267" y="-1421045"/>
            <a:ext cx="6075501" cy="9840036"/>
          </a:xfrm>
          <a:prstGeom prst="trapezoid">
            <a:avLst>
              <a:gd name="adj" fmla="val 42752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Cloud 160"/>
          <p:cNvSpPr/>
          <p:nvPr/>
        </p:nvSpPr>
        <p:spPr>
          <a:xfrm rot="5400000">
            <a:off x="593349" y="2649676"/>
            <a:ext cx="1318098" cy="1743441"/>
          </a:xfrm>
          <a:prstGeom prst="cloud">
            <a:avLst/>
          </a:prstGeom>
          <a:solidFill>
            <a:srgbClr val="009193">
              <a:alpha val="40000"/>
            </a:srgbClr>
          </a:solidFill>
          <a:ln>
            <a:solidFill>
              <a:schemeClr val="accent1">
                <a:shade val="50000"/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Triangle 153"/>
          <p:cNvSpPr/>
          <p:nvPr/>
        </p:nvSpPr>
        <p:spPr>
          <a:xfrm rot="6960000">
            <a:off x="544225" y="354537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Triangle 154"/>
          <p:cNvSpPr/>
          <p:nvPr/>
        </p:nvSpPr>
        <p:spPr>
          <a:xfrm rot="5400000">
            <a:off x="469444" y="606015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Triangle 155"/>
          <p:cNvSpPr/>
          <p:nvPr/>
        </p:nvSpPr>
        <p:spPr>
          <a:xfrm rot="4380000">
            <a:off x="598416" y="817979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Oval 156"/>
          <p:cNvSpPr/>
          <p:nvPr/>
        </p:nvSpPr>
        <p:spPr>
          <a:xfrm>
            <a:off x="568470" y="435639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157"/>
          <p:cNvSpPr/>
          <p:nvPr/>
        </p:nvSpPr>
        <p:spPr>
          <a:xfrm>
            <a:off x="1399741" y="823570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Trapezoid 158"/>
          <p:cNvSpPr/>
          <p:nvPr/>
        </p:nvSpPr>
        <p:spPr>
          <a:xfrm rot="16200000">
            <a:off x="6553632" y="612288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 flipH="1" flipV="1">
            <a:off x="13640" y="3969113"/>
            <a:ext cx="2197297" cy="575591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-51747" y="2427101"/>
            <a:ext cx="2343859" cy="595470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172238" y="2885939"/>
            <a:ext cx="34694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voltage-gated 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800" baseline="30000" dirty="0" smtClean="0"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 channels opened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1031117" y="330695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626199" y="310129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248363" y="34451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1341464" y="292480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1632085" y="333690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1252399" y="38338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626199" y="367649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1864958" y="385040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391927" y="6035711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715264" y="229799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1686828" y="216504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517969" y="451137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1281310" y="468529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2301608" y="4782646"/>
            <a:ext cx="7020523" cy="2023687"/>
            <a:chOff x="2301608" y="4782646"/>
            <a:chExt cx="7020523" cy="2023687"/>
          </a:xfrm>
        </p:grpSpPr>
        <p:sp>
          <p:nvSpPr>
            <p:cNvPr id="46" name="Oval 45"/>
            <p:cNvSpPr/>
            <p:nvPr/>
          </p:nvSpPr>
          <p:spPr>
            <a:xfrm>
              <a:off x="3020034" y="521513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2873773" y="478264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2301608" y="496576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3414028" y="5250919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3497182" y="5563657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2604001" y="5296903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3834376" y="521513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3254446" y="491273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/>
            <p:nvPr/>
          </p:nvSpPr>
          <p:spPr>
            <a:xfrm>
              <a:off x="4433463" y="5717371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/>
            <p:nvPr/>
          </p:nvSpPr>
          <p:spPr>
            <a:xfrm>
              <a:off x="4287202" y="5284883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>
            <a:xfrm>
              <a:off x="3808669" y="5561068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>
              <a:off x="4827457" y="575315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>
              <a:off x="4910611" y="606589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/>
            <p:nvPr/>
          </p:nvSpPr>
          <p:spPr>
            <a:xfrm>
              <a:off x="4017430" y="5799140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5247805" y="5717371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4667875" y="5414971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5939877" y="6198269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>
            <a:xfrm>
              <a:off x="5793616" y="5765781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5221451" y="5948899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/>
            <p:cNvSpPr/>
            <p:nvPr/>
          </p:nvSpPr>
          <p:spPr>
            <a:xfrm>
              <a:off x="6333871" y="623405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>
            <a:xfrm>
              <a:off x="6417025" y="654679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>
              <a:off x="5523844" y="6280038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6754219" y="6198269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/>
            <p:cNvSpPr/>
            <p:nvPr/>
          </p:nvSpPr>
          <p:spPr>
            <a:xfrm>
              <a:off x="6174289" y="5895869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/>
            <p:cNvSpPr/>
            <p:nvPr/>
          </p:nvSpPr>
          <p:spPr>
            <a:xfrm>
              <a:off x="7528325" y="6491878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>
              <a:off x="7300030" y="6246679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6727865" y="6429797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>
            <a:xfrm>
              <a:off x="7034507" y="5891981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6678831" y="5852737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>
            <a:xfrm>
              <a:off x="5221451" y="5429567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>
              <a:off x="9144001" y="6516753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>
            <a:xfrm>
              <a:off x="8305730" y="6406748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>
            <a:xfrm>
              <a:off x="7928230" y="6574351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>
            <a:xfrm>
              <a:off x="7105365" y="6487395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>
            <a:xfrm>
              <a:off x="7514809" y="611131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>
            <a:xfrm>
              <a:off x="7845841" y="621829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>
            <a:xfrm>
              <a:off x="5552605" y="556365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>
            <a:xfrm>
              <a:off x="5552605" y="6022171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>
            <a:xfrm>
              <a:off x="4076082" y="5474111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>
            <a:xfrm>
              <a:off x="3624202" y="5041221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>
            <a:xfrm>
              <a:off x="4909964" y="549287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>
            <a:xfrm>
              <a:off x="3204114" y="5563655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>
            <a:xfrm>
              <a:off x="8724866" y="6632420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1" name="Group 90"/>
          <p:cNvGrpSpPr/>
          <p:nvPr/>
        </p:nvGrpSpPr>
        <p:grpSpPr>
          <a:xfrm flipV="1">
            <a:off x="2066590" y="166582"/>
            <a:ext cx="7020523" cy="2023687"/>
            <a:chOff x="2301608" y="4782646"/>
            <a:chExt cx="7020523" cy="2023687"/>
          </a:xfrm>
        </p:grpSpPr>
        <p:sp>
          <p:nvSpPr>
            <p:cNvPr id="92" name="Oval 91"/>
            <p:cNvSpPr/>
            <p:nvPr/>
          </p:nvSpPr>
          <p:spPr>
            <a:xfrm>
              <a:off x="3020034" y="521513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>
            <a:xfrm>
              <a:off x="2873773" y="478264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>
            <a:xfrm>
              <a:off x="2301608" y="496576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>
            <a:xfrm>
              <a:off x="3414028" y="5250919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>
            <a:xfrm>
              <a:off x="3497182" y="5563657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>
            <a:xfrm>
              <a:off x="2604001" y="5296903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>
            <a:xfrm>
              <a:off x="3834376" y="521513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>
            <a:xfrm>
              <a:off x="3254446" y="491273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>
            <a:xfrm>
              <a:off x="4433463" y="5717371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>
            <a:xfrm>
              <a:off x="4287202" y="5284883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>
            <a:xfrm>
              <a:off x="3808669" y="5561068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/>
            <p:nvPr/>
          </p:nvSpPr>
          <p:spPr>
            <a:xfrm>
              <a:off x="4827457" y="575315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>
            <a:xfrm>
              <a:off x="4910611" y="606589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>
            <a:xfrm>
              <a:off x="4017430" y="5799140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>
            <a:xfrm>
              <a:off x="5247805" y="5717371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>
            <a:xfrm>
              <a:off x="4667875" y="5414971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>
            <a:xfrm>
              <a:off x="5939877" y="6198269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/>
            <p:nvPr/>
          </p:nvSpPr>
          <p:spPr>
            <a:xfrm>
              <a:off x="5793616" y="5765781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/>
            <p:nvPr/>
          </p:nvSpPr>
          <p:spPr>
            <a:xfrm>
              <a:off x="5221451" y="5948899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>
            <a:xfrm>
              <a:off x="6333871" y="623405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>
            <a:xfrm>
              <a:off x="6417025" y="654679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>
            <a:xfrm>
              <a:off x="5523844" y="6280038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>
            <a:xfrm>
              <a:off x="6048317" y="649676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>
            <a:xfrm>
              <a:off x="6174289" y="5895869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>
            <a:xfrm>
              <a:off x="7528325" y="6491878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/>
            <p:cNvSpPr/>
            <p:nvPr/>
          </p:nvSpPr>
          <p:spPr>
            <a:xfrm>
              <a:off x="8221829" y="6147098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/>
            <p:cNvSpPr/>
            <p:nvPr/>
          </p:nvSpPr>
          <p:spPr>
            <a:xfrm>
              <a:off x="6727865" y="6429797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/>
            <p:cNvSpPr/>
            <p:nvPr/>
          </p:nvSpPr>
          <p:spPr>
            <a:xfrm>
              <a:off x="5221451" y="5429567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/>
            <p:cNvSpPr/>
            <p:nvPr/>
          </p:nvSpPr>
          <p:spPr>
            <a:xfrm>
              <a:off x="9144001" y="6516753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122"/>
            <p:cNvSpPr/>
            <p:nvPr/>
          </p:nvSpPr>
          <p:spPr>
            <a:xfrm>
              <a:off x="8305730" y="6406748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Oval 123"/>
            <p:cNvSpPr/>
            <p:nvPr/>
          </p:nvSpPr>
          <p:spPr>
            <a:xfrm>
              <a:off x="7928230" y="6574351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Oval 124"/>
            <p:cNvSpPr/>
            <p:nvPr/>
          </p:nvSpPr>
          <p:spPr>
            <a:xfrm>
              <a:off x="7105365" y="6487395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/>
            <p:cNvSpPr/>
            <p:nvPr/>
          </p:nvSpPr>
          <p:spPr>
            <a:xfrm>
              <a:off x="8683388" y="6280038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Oval 126"/>
            <p:cNvSpPr/>
            <p:nvPr/>
          </p:nvSpPr>
          <p:spPr>
            <a:xfrm>
              <a:off x="7845841" y="621829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Oval 127"/>
            <p:cNvSpPr/>
            <p:nvPr/>
          </p:nvSpPr>
          <p:spPr>
            <a:xfrm>
              <a:off x="5552605" y="556365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/>
            <p:cNvSpPr/>
            <p:nvPr/>
          </p:nvSpPr>
          <p:spPr>
            <a:xfrm>
              <a:off x="5552605" y="6022171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/>
            <p:nvPr/>
          </p:nvSpPr>
          <p:spPr>
            <a:xfrm>
              <a:off x="4076082" y="5474111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/>
            <p:cNvSpPr/>
            <p:nvPr/>
          </p:nvSpPr>
          <p:spPr>
            <a:xfrm>
              <a:off x="3624202" y="5041221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/>
            <p:nvPr/>
          </p:nvSpPr>
          <p:spPr>
            <a:xfrm>
              <a:off x="4909964" y="549287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/>
            <p:cNvSpPr/>
            <p:nvPr/>
          </p:nvSpPr>
          <p:spPr>
            <a:xfrm>
              <a:off x="3204114" y="5563655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/>
            <p:cNvSpPr/>
            <p:nvPr/>
          </p:nvSpPr>
          <p:spPr>
            <a:xfrm>
              <a:off x="8724866" y="6632420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5" name="TextBox 134"/>
          <p:cNvSpPr txBox="1"/>
          <p:nvPr/>
        </p:nvSpPr>
        <p:spPr>
          <a:xfrm>
            <a:off x="1060493" y="1409258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grpSp>
        <p:nvGrpSpPr>
          <p:cNvPr id="136" name="Group 135"/>
          <p:cNvGrpSpPr/>
          <p:nvPr/>
        </p:nvGrpSpPr>
        <p:grpSpPr>
          <a:xfrm rot="18899829">
            <a:off x="1471716" y="2425637"/>
            <a:ext cx="473529" cy="455310"/>
            <a:chOff x="5042475" y="1715044"/>
            <a:chExt cx="473529" cy="455310"/>
          </a:xfrm>
        </p:grpSpPr>
        <p:sp>
          <p:nvSpPr>
            <p:cNvPr id="137" name="Can 136"/>
            <p:cNvSpPr/>
            <p:nvPr/>
          </p:nvSpPr>
          <p:spPr>
            <a:xfrm rot="1619218">
              <a:off x="5042475" y="1715044"/>
              <a:ext cx="473529" cy="455310"/>
            </a:xfrm>
            <a:prstGeom prst="can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/>
            <p:cNvSpPr/>
            <p:nvPr/>
          </p:nvSpPr>
          <p:spPr>
            <a:xfrm rot="6960000">
              <a:off x="5320407" y="1695543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9" name="Group 138"/>
          <p:cNvGrpSpPr/>
          <p:nvPr/>
        </p:nvGrpSpPr>
        <p:grpSpPr>
          <a:xfrm rot="18899829">
            <a:off x="740581" y="2591055"/>
            <a:ext cx="473529" cy="455310"/>
            <a:chOff x="5042475" y="1715044"/>
            <a:chExt cx="473529" cy="455310"/>
          </a:xfrm>
        </p:grpSpPr>
        <p:sp>
          <p:nvSpPr>
            <p:cNvPr id="140" name="Can 139"/>
            <p:cNvSpPr/>
            <p:nvPr/>
          </p:nvSpPr>
          <p:spPr>
            <a:xfrm rot="1619218">
              <a:off x="5042475" y="1715044"/>
              <a:ext cx="473529" cy="455310"/>
            </a:xfrm>
            <a:prstGeom prst="can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/>
            <p:cNvSpPr/>
            <p:nvPr/>
          </p:nvSpPr>
          <p:spPr>
            <a:xfrm rot="6960000">
              <a:off x="5320407" y="1695543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2" name="Group 141"/>
          <p:cNvGrpSpPr/>
          <p:nvPr/>
        </p:nvGrpSpPr>
        <p:grpSpPr>
          <a:xfrm rot="18899829">
            <a:off x="9446" y="2756473"/>
            <a:ext cx="473529" cy="455310"/>
            <a:chOff x="5042475" y="1715044"/>
            <a:chExt cx="473529" cy="455310"/>
          </a:xfrm>
        </p:grpSpPr>
        <p:sp>
          <p:nvSpPr>
            <p:cNvPr id="143" name="Can 142"/>
            <p:cNvSpPr/>
            <p:nvPr/>
          </p:nvSpPr>
          <p:spPr>
            <a:xfrm rot="1619218">
              <a:off x="5042475" y="1715044"/>
              <a:ext cx="473529" cy="455310"/>
            </a:xfrm>
            <a:prstGeom prst="can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Oval 143"/>
            <p:cNvSpPr/>
            <p:nvPr/>
          </p:nvSpPr>
          <p:spPr>
            <a:xfrm rot="6960000">
              <a:off x="5320407" y="1695543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/>
          <p:cNvGrpSpPr/>
          <p:nvPr/>
        </p:nvGrpSpPr>
        <p:grpSpPr>
          <a:xfrm flipV="1">
            <a:off x="44553" y="3843773"/>
            <a:ext cx="1917580" cy="804365"/>
            <a:chOff x="170956" y="2568927"/>
            <a:chExt cx="1917580" cy="804365"/>
          </a:xfrm>
        </p:grpSpPr>
        <p:grpSp>
          <p:nvGrpSpPr>
            <p:cNvPr id="145" name="Group 144"/>
            <p:cNvGrpSpPr/>
            <p:nvPr/>
          </p:nvGrpSpPr>
          <p:grpSpPr>
            <a:xfrm rot="18899829">
              <a:off x="1624116" y="2578037"/>
              <a:ext cx="473529" cy="455310"/>
              <a:chOff x="5042475" y="1715044"/>
              <a:chExt cx="473529" cy="455310"/>
            </a:xfrm>
          </p:grpSpPr>
          <p:sp>
            <p:nvSpPr>
              <p:cNvPr id="146" name="Can 145"/>
              <p:cNvSpPr/>
              <p:nvPr/>
            </p:nvSpPr>
            <p:spPr>
              <a:xfrm rot="1619218">
                <a:off x="5042475" y="1715044"/>
                <a:ext cx="473529" cy="455310"/>
              </a:xfrm>
              <a:prstGeom prst="can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" name="Oval 146"/>
              <p:cNvSpPr/>
              <p:nvPr/>
            </p:nvSpPr>
            <p:spPr>
              <a:xfrm rot="6960000">
                <a:off x="5320407" y="1695543"/>
                <a:ext cx="65042" cy="16899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8" name="Group 147"/>
            <p:cNvGrpSpPr/>
            <p:nvPr/>
          </p:nvGrpSpPr>
          <p:grpSpPr>
            <a:xfrm rot="18899829">
              <a:off x="892981" y="2743455"/>
              <a:ext cx="473529" cy="455310"/>
              <a:chOff x="5042475" y="1715044"/>
              <a:chExt cx="473529" cy="455310"/>
            </a:xfrm>
          </p:grpSpPr>
          <p:sp>
            <p:nvSpPr>
              <p:cNvPr id="149" name="Can 148"/>
              <p:cNvSpPr/>
              <p:nvPr/>
            </p:nvSpPr>
            <p:spPr>
              <a:xfrm rot="1619218">
                <a:off x="5042475" y="1715044"/>
                <a:ext cx="473529" cy="455310"/>
              </a:xfrm>
              <a:prstGeom prst="can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" name="Oval 149"/>
              <p:cNvSpPr/>
              <p:nvPr/>
            </p:nvSpPr>
            <p:spPr>
              <a:xfrm rot="6960000">
                <a:off x="5320407" y="1695543"/>
                <a:ext cx="65042" cy="16899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1" name="Group 150"/>
            <p:cNvGrpSpPr/>
            <p:nvPr/>
          </p:nvGrpSpPr>
          <p:grpSpPr>
            <a:xfrm rot="18899829">
              <a:off x="161846" y="2908873"/>
              <a:ext cx="473529" cy="455310"/>
              <a:chOff x="5042475" y="1715044"/>
              <a:chExt cx="473529" cy="455310"/>
            </a:xfrm>
          </p:grpSpPr>
          <p:sp>
            <p:nvSpPr>
              <p:cNvPr id="152" name="Can 151"/>
              <p:cNvSpPr/>
              <p:nvPr/>
            </p:nvSpPr>
            <p:spPr>
              <a:xfrm rot="1619218">
                <a:off x="5042475" y="1715044"/>
                <a:ext cx="473529" cy="455310"/>
              </a:xfrm>
              <a:prstGeom prst="can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Oval 152"/>
              <p:cNvSpPr/>
              <p:nvPr/>
            </p:nvSpPr>
            <p:spPr>
              <a:xfrm rot="6960000">
                <a:off x="5320407" y="1695543"/>
                <a:ext cx="65042" cy="16899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60" name="Rectangle 159"/>
          <p:cNvSpPr/>
          <p:nvPr/>
        </p:nvSpPr>
        <p:spPr>
          <a:xfrm>
            <a:off x="6469742" y="561786"/>
            <a:ext cx="875836" cy="65011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TextBox 161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6378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gular Pentagon 3"/>
          <p:cNvSpPr/>
          <p:nvPr/>
        </p:nvSpPr>
        <p:spPr>
          <a:xfrm>
            <a:off x="3395506" y="2478905"/>
            <a:ext cx="228600" cy="261257"/>
          </a:xfrm>
          <a:prstGeom prst="pentagon">
            <a:avLst/>
          </a:prstGeom>
          <a:solidFill>
            <a:srgbClr val="FF40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gular Pentagon 17"/>
          <p:cNvSpPr/>
          <p:nvPr/>
        </p:nvSpPr>
        <p:spPr>
          <a:xfrm>
            <a:off x="3883963" y="2041071"/>
            <a:ext cx="228600" cy="261257"/>
          </a:xfrm>
          <a:prstGeom prst="pentagon">
            <a:avLst/>
          </a:prstGeom>
          <a:solidFill>
            <a:srgbClr val="FF40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gular Pentagon 18"/>
          <p:cNvSpPr/>
          <p:nvPr/>
        </p:nvSpPr>
        <p:spPr>
          <a:xfrm>
            <a:off x="2855963" y="4350251"/>
            <a:ext cx="228600" cy="261257"/>
          </a:xfrm>
          <a:prstGeom prst="pentagon">
            <a:avLst/>
          </a:prstGeom>
          <a:solidFill>
            <a:srgbClr val="FF40FF">
              <a:alpha val="1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gular Pentagon 19"/>
          <p:cNvSpPr/>
          <p:nvPr/>
        </p:nvSpPr>
        <p:spPr>
          <a:xfrm>
            <a:off x="2970217" y="3662648"/>
            <a:ext cx="228600" cy="261257"/>
          </a:xfrm>
          <a:prstGeom prst="pentagon">
            <a:avLst/>
          </a:prstGeom>
          <a:solidFill>
            <a:srgbClr val="FF40FF">
              <a:alpha val="1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gular Pentagon 20"/>
          <p:cNvSpPr/>
          <p:nvPr/>
        </p:nvSpPr>
        <p:spPr>
          <a:xfrm>
            <a:off x="3051422" y="3130702"/>
            <a:ext cx="228600" cy="261257"/>
          </a:xfrm>
          <a:prstGeom prst="pentagon">
            <a:avLst/>
          </a:prstGeom>
          <a:solidFill>
            <a:srgbClr val="FF40FF">
              <a:alpha val="1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943833" y="24166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5015027" y="12356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402790" y="547744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406629" y="126478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638079" y="49966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053034" y="61261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734770" y="559809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4195245" y="608152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5403885" y="594638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333134" y="27401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5623425" y="131565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5583503" y="184631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6618686" y="202022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6143587" y="202022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6770501" y="247741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5837833" y="149938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730708" y="450483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3756207" y="3040733"/>
            <a:ext cx="455310" cy="473529"/>
            <a:chOff x="3756207" y="3040733"/>
            <a:chExt cx="455310" cy="473529"/>
          </a:xfrm>
        </p:grpSpPr>
        <p:sp>
          <p:nvSpPr>
            <p:cNvPr id="25" name="Can 24"/>
            <p:cNvSpPr/>
            <p:nvPr/>
          </p:nvSpPr>
          <p:spPr>
            <a:xfrm rot="17537419">
              <a:off x="3747097" y="3049843"/>
              <a:ext cx="473529" cy="455310"/>
            </a:xfrm>
            <a:prstGeom prst="can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 rot="1140000">
              <a:off x="3800377" y="3113115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Can 8"/>
          <p:cNvSpPr/>
          <p:nvPr/>
        </p:nvSpPr>
        <p:spPr>
          <a:xfrm rot="17537419">
            <a:off x="4047546" y="2278919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 rot="1140000">
            <a:off x="4092921" y="2347596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3455758" y="3811657"/>
            <a:ext cx="455310" cy="473529"/>
            <a:chOff x="3455758" y="3811657"/>
            <a:chExt cx="455310" cy="473529"/>
          </a:xfrm>
        </p:grpSpPr>
        <p:sp>
          <p:nvSpPr>
            <p:cNvPr id="26" name="Can 25"/>
            <p:cNvSpPr/>
            <p:nvPr/>
          </p:nvSpPr>
          <p:spPr>
            <a:xfrm rot="17537419">
              <a:off x="3446648" y="3820767"/>
              <a:ext cx="473529" cy="455310"/>
            </a:xfrm>
            <a:prstGeom prst="can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 rot="1140000">
              <a:off x="3499701" y="3888266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gular Pentagon 16"/>
          <p:cNvSpPr/>
          <p:nvPr/>
        </p:nvSpPr>
        <p:spPr>
          <a:xfrm>
            <a:off x="3914546" y="2512996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gular Pentagon 21"/>
          <p:cNvSpPr/>
          <p:nvPr/>
        </p:nvSpPr>
        <p:spPr>
          <a:xfrm>
            <a:off x="3311357" y="4014134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gular Pentagon 22"/>
          <p:cNvSpPr/>
          <p:nvPr/>
        </p:nvSpPr>
        <p:spPr>
          <a:xfrm>
            <a:off x="3590480" y="3271075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5670888" y="487198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5405435" y="434864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3702923" y="485987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5410435" y="252257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4647987" y="396146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5472552" y="372718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5462448" y="330736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4606184" y="317437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/>
          <p:cNvSpPr txBox="1"/>
          <p:nvPr/>
        </p:nvSpPr>
        <p:spPr>
          <a:xfrm>
            <a:off x="5761633" y="4069575"/>
            <a:ext cx="266432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cytoplasm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less negatively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charged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823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rapezoid 15"/>
          <p:cNvSpPr/>
          <p:nvPr/>
        </p:nvSpPr>
        <p:spPr>
          <a:xfrm rot="16200000">
            <a:off x="1882267" y="-1421045"/>
            <a:ext cx="6075501" cy="9840036"/>
          </a:xfrm>
          <a:prstGeom prst="trapezoid">
            <a:avLst>
              <a:gd name="adj" fmla="val 42752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" name="Cloud 205"/>
          <p:cNvSpPr/>
          <p:nvPr/>
        </p:nvSpPr>
        <p:spPr>
          <a:xfrm rot="5400000">
            <a:off x="593349" y="2649676"/>
            <a:ext cx="1318098" cy="1743441"/>
          </a:xfrm>
          <a:prstGeom prst="cloud">
            <a:avLst/>
          </a:prstGeom>
          <a:solidFill>
            <a:srgbClr val="009193">
              <a:alpha val="40000"/>
            </a:srgbClr>
          </a:solidFill>
          <a:ln>
            <a:solidFill>
              <a:schemeClr val="accent1">
                <a:shade val="50000"/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268167" y="435639"/>
            <a:ext cx="6818865" cy="803563"/>
            <a:chOff x="268167" y="435639"/>
            <a:chExt cx="6818865" cy="803563"/>
          </a:xfrm>
        </p:grpSpPr>
        <p:sp>
          <p:nvSpPr>
            <p:cNvPr id="199" name="Triangle 198"/>
            <p:cNvSpPr/>
            <p:nvPr/>
          </p:nvSpPr>
          <p:spPr>
            <a:xfrm rot="6960000">
              <a:off x="544225" y="354537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Triangle 199"/>
            <p:cNvSpPr/>
            <p:nvPr/>
          </p:nvSpPr>
          <p:spPr>
            <a:xfrm rot="5400000">
              <a:off x="469444" y="606015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Triangle 200"/>
            <p:cNvSpPr/>
            <p:nvPr/>
          </p:nvSpPr>
          <p:spPr>
            <a:xfrm rot="4380000">
              <a:off x="598416" y="817979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/>
            <p:cNvSpPr/>
            <p:nvPr/>
          </p:nvSpPr>
          <p:spPr>
            <a:xfrm>
              <a:off x="568470" y="435639"/>
              <a:ext cx="831272" cy="803563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/>
            <p:cNvSpPr/>
            <p:nvPr/>
          </p:nvSpPr>
          <p:spPr>
            <a:xfrm>
              <a:off x="1399741" y="823570"/>
              <a:ext cx="5153891" cy="11083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Trapezoid 203"/>
            <p:cNvSpPr/>
            <p:nvPr/>
          </p:nvSpPr>
          <p:spPr>
            <a:xfrm rot="16200000">
              <a:off x="6553632" y="612288"/>
              <a:ext cx="533400" cy="533400"/>
            </a:xfrm>
            <a:prstGeom prst="trapezoid">
              <a:avLst>
                <a:gd name="adj" fmla="val 37698"/>
              </a:avLst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11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3" name="Straight Connector 22"/>
          <p:cNvCxnSpPr/>
          <p:nvPr/>
        </p:nvCxnSpPr>
        <p:spPr>
          <a:xfrm flipH="1" flipV="1">
            <a:off x="13640" y="3969113"/>
            <a:ext cx="2197297" cy="575591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-51747" y="2427101"/>
            <a:ext cx="2343859" cy="595470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172238" y="2885939"/>
            <a:ext cx="34694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voltage-gated 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800" baseline="30000" dirty="0" smtClean="0"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 channels closed,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become refractory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1031117" y="330695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626199" y="310129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248363" y="34451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1341464" y="292480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1632085" y="333690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1252399" y="38338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626199" y="367649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1864958" y="385040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391927" y="6035711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715264" y="229799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1686828" y="216504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517969" y="451137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1281310" y="468529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2301608" y="4782646"/>
            <a:ext cx="7020523" cy="2023687"/>
            <a:chOff x="2301608" y="4782646"/>
            <a:chExt cx="7020523" cy="2023687"/>
          </a:xfrm>
        </p:grpSpPr>
        <p:sp>
          <p:nvSpPr>
            <p:cNvPr id="46" name="Oval 45"/>
            <p:cNvSpPr/>
            <p:nvPr/>
          </p:nvSpPr>
          <p:spPr>
            <a:xfrm>
              <a:off x="3020034" y="521513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2873773" y="478264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2301608" y="496576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3414028" y="5250919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3497182" y="5563657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2604001" y="5296903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3834376" y="521513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3254446" y="491273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/>
            <p:nvPr/>
          </p:nvSpPr>
          <p:spPr>
            <a:xfrm>
              <a:off x="4433463" y="5717371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/>
            <p:nvPr/>
          </p:nvSpPr>
          <p:spPr>
            <a:xfrm>
              <a:off x="4287202" y="5284883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>
            <a:xfrm>
              <a:off x="3808669" y="5561068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>
              <a:off x="4827457" y="575315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>
              <a:off x="4910611" y="606589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/>
            <p:nvPr/>
          </p:nvSpPr>
          <p:spPr>
            <a:xfrm>
              <a:off x="4017430" y="5799140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5247805" y="5717371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4667875" y="5414971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5939877" y="6198269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>
            <a:xfrm>
              <a:off x="5793616" y="5765781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5221451" y="5948899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/>
            <p:cNvSpPr/>
            <p:nvPr/>
          </p:nvSpPr>
          <p:spPr>
            <a:xfrm>
              <a:off x="6333871" y="623405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>
            <a:xfrm>
              <a:off x="6417025" y="654679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>
              <a:off x="5523844" y="6280038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6754219" y="6198269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/>
            <p:cNvSpPr/>
            <p:nvPr/>
          </p:nvSpPr>
          <p:spPr>
            <a:xfrm>
              <a:off x="6174289" y="5895869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/>
            <p:cNvSpPr/>
            <p:nvPr/>
          </p:nvSpPr>
          <p:spPr>
            <a:xfrm>
              <a:off x="7528325" y="6491878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>
              <a:off x="7300030" y="6246679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6727865" y="6429797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>
            <a:xfrm>
              <a:off x="7034507" y="5891981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6678831" y="5852737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>
            <a:xfrm>
              <a:off x="5221451" y="5429567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>
              <a:off x="9144001" y="6516753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>
            <a:xfrm>
              <a:off x="8305730" y="6406748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>
            <a:xfrm>
              <a:off x="7928230" y="6574351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>
            <a:xfrm>
              <a:off x="7105365" y="6487395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>
            <a:xfrm>
              <a:off x="7514809" y="611131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>
            <a:xfrm>
              <a:off x="7845841" y="621829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>
            <a:xfrm>
              <a:off x="5552605" y="556365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>
            <a:xfrm>
              <a:off x="5552605" y="6022171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>
            <a:xfrm>
              <a:off x="4076082" y="5474111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>
            <a:xfrm>
              <a:off x="3624202" y="5041221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>
            <a:xfrm>
              <a:off x="4909964" y="549287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>
            <a:xfrm>
              <a:off x="3204114" y="5563655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>
            <a:xfrm>
              <a:off x="8724866" y="6632420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2" name="Oval 91"/>
          <p:cNvSpPr/>
          <p:nvPr/>
        </p:nvSpPr>
        <p:spPr>
          <a:xfrm flipV="1">
            <a:off x="2785016" y="15838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/>
          <p:cNvSpPr/>
          <p:nvPr/>
        </p:nvSpPr>
        <p:spPr>
          <a:xfrm flipV="1">
            <a:off x="2638755" y="201635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val 93"/>
          <p:cNvSpPr/>
          <p:nvPr/>
        </p:nvSpPr>
        <p:spPr>
          <a:xfrm flipV="1">
            <a:off x="2066590" y="18332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val 94"/>
          <p:cNvSpPr/>
          <p:nvPr/>
        </p:nvSpPr>
        <p:spPr>
          <a:xfrm flipV="1">
            <a:off x="3179010" y="154808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val 95"/>
          <p:cNvSpPr/>
          <p:nvPr/>
        </p:nvSpPr>
        <p:spPr>
          <a:xfrm flipV="1">
            <a:off x="3262164" y="123534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/>
          <p:nvPr/>
        </p:nvSpPr>
        <p:spPr>
          <a:xfrm flipV="1">
            <a:off x="2368983" y="150209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/>
          <p:nvPr/>
        </p:nvSpPr>
        <p:spPr>
          <a:xfrm flipV="1">
            <a:off x="3599358" y="15838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/>
          <p:nvPr/>
        </p:nvSpPr>
        <p:spPr>
          <a:xfrm flipV="1">
            <a:off x="3019428" y="18862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/>
          <p:nvPr/>
        </p:nvSpPr>
        <p:spPr>
          <a:xfrm flipV="1">
            <a:off x="4198445" y="10816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 flipV="1">
            <a:off x="4052184" y="15141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 flipV="1">
            <a:off x="3573651" y="123793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 flipV="1">
            <a:off x="4592439" y="104584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 flipV="1">
            <a:off x="4675593" y="73310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 flipV="1">
            <a:off x="3782412" y="9998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/>
          <p:nvPr/>
        </p:nvSpPr>
        <p:spPr>
          <a:xfrm flipV="1">
            <a:off x="5012787" y="10816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/>
          <p:nvPr/>
        </p:nvSpPr>
        <p:spPr>
          <a:xfrm flipV="1">
            <a:off x="4432857" y="13840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/>
          <p:nvPr/>
        </p:nvSpPr>
        <p:spPr>
          <a:xfrm flipV="1">
            <a:off x="5704859" y="60073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/>
          <p:nvPr/>
        </p:nvSpPr>
        <p:spPr>
          <a:xfrm flipV="1">
            <a:off x="5558598" y="103322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/>
          <p:nvPr/>
        </p:nvSpPr>
        <p:spPr>
          <a:xfrm flipV="1">
            <a:off x="4986433" y="85010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/>
          <p:nvPr/>
        </p:nvSpPr>
        <p:spPr>
          <a:xfrm flipV="1">
            <a:off x="6098853" y="56494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/>
          <p:nvPr/>
        </p:nvSpPr>
        <p:spPr>
          <a:xfrm flipV="1">
            <a:off x="6182007" y="25221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/>
          <p:nvPr/>
        </p:nvSpPr>
        <p:spPr>
          <a:xfrm flipV="1">
            <a:off x="5288826" y="51896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/>
          <p:nvPr/>
        </p:nvSpPr>
        <p:spPr>
          <a:xfrm flipV="1">
            <a:off x="5801772" y="33227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/>
          <p:nvPr/>
        </p:nvSpPr>
        <p:spPr>
          <a:xfrm flipV="1">
            <a:off x="5939271" y="90313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/>
          <p:nvPr/>
        </p:nvSpPr>
        <p:spPr>
          <a:xfrm flipV="1">
            <a:off x="7293307" y="30712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/>
          <p:nvPr/>
        </p:nvSpPr>
        <p:spPr>
          <a:xfrm flipV="1">
            <a:off x="7085327" y="10833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val 117"/>
          <p:cNvSpPr/>
          <p:nvPr/>
        </p:nvSpPr>
        <p:spPr>
          <a:xfrm flipV="1">
            <a:off x="6492847" y="36920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/>
          <p:nvPr/>
        </p:nvSpPr>
        <p:spPr>
          <a:xfrm flipV="1">
            <a:off x="8489117" y="47758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/>
          <p:nvPr/>
        </p:nvSpPr>
        <p:spPr>
          <a:xfrm flipV="1">
            <a:off x="5929713" y="115863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/>
          <p:nvPr/>
        </p:nvSpPr>
        <p:spPr>
          <a:xfrm flipV="1">
            <a:off x="4986433" y="136943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/>
          <p:nvPr/>
        </p:nvSpPr>
        <p:spPr>
          <a:xfrm flipV="1">
            <a:off x="8908983" y="28224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/>
          <p:nvPr/>
        </p:nvSpPr>
        <p:spPr>
          <a:xfrm flipV="1">
            <a:off x="8070712" y="39225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/>
          <p:nvPr/>
        </p:nvSpPr>
        <p:spPr>
          <a:xfrm flipV="1">
            <a:off x="7693212" y="22465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/>
          <p:nvPr/>
        </p:nvSpPr>
        <p:spPr>
          <a:xfrm flipV="1">
            <a:off x="6870347" y="31160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/>
          <p:nvPr/>
        </p:nvSpPr>
        <p:spPr>
          <a:xfrm flipV="1">
            <a:off x="7279791" y="68769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/>
          <p:nvPr/>
        </p:nvSpPr>
        <p:spPr>
          <a:xfrm flipV="1">
            <a:off x="7610823" y="58070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/>
          <p:nvPr/>
        </p:nvSpPr>
        <p:spPr>
          <a:xfrm flipV="1">
            <a:off x="5317587" y="123534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/>
          <p:nvPr/>
        </p:nvSpPr>
        <p:spPr>
          <a:xfrm flipV="1">
            <a:off x="5317587" y="7768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val 129"/>
          <p:cNvSpPr/>
          <p:nvPr/>
        </p:nvSpPr>
        <p:spPr>
          <a:xfrm flipV="1">
            <a:off x="3841064" y="132489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val 130"/>
          <p:cNvSpPr/>
          <p:nvPr/>
        </p:nvSpPr>
        <p:spPr>
          <a:xfrm flipV="1">
            <a:off x="3389184" y="175778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 flipV="1">
            <a:off x="4674946" y="130612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Oval 132"/>
          <p:cNvSpPr/>
          <p:nvPr/>
        </p:nvSpPr>
        <p:spPr>
          <a:xfrm flipV="1">
            <a:off x="2969096" y="123534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val 133"/>
          <p:cNvSpPr/>
          <p:nvPr/>
        </p:nvSpPr>
        <p:spPr>
          <a:xfrm flipV="1">
            <a:off x="8489848" y="16658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TextBox 134"/>
          <p:cNvSpPr txBox="1"/>
          <p:nvPr/>
        </p:nvSpPr>
        <p:spPr>
          <a:xfrm>
            <a:off x="1060493" y="1409258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137" name="Can 136"/>
          <p:cNvSpPr/>
          <p:nvPr/>
        </p:nvSpPr>
        <p:spPr>
          <a:xfrm rot="20519047">
            <a:off x="1471716" y="2425637"/>
            <a:ext cx="473529" cy="455310"/>
          </a:xfrm>
          <a:prstGeom prst="can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Can 139"/>
          <p:cNvSpPr/>
          <p:nvPr/>
        </p:nvSpPr>
        <p:spPr>
          <a:xfrm rot="20519047">
            <a:off x="740581" y="2591055"/>
            <a:ext cx="473529" cy="455310"/>
          </a:xfrm>
          <a:prstGeom prst="can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Can 142"/>
          <p:cNvSpPr/>
          <p:nvPr/>
        </p:nvSpPr>
        <p:spPr>
          <a:xfrm rot="20519047">
            <a:off x="9446" y="2756473"/>
            <a:ext cx="473529" cy="455310"/>
          </a:xfrm>
          <a:prstGeom prst="can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Can 145"/>
          <p:cNvSpPr/>
          <p:nvPr/>
        </p:nvSpPr>
        <p:spPr>
          <a:xfrm rot="1080953" flipV="1">
            <a:off x="1497713" y="4183718"/>
            <a:ext cx="473529" cy="455310"/>
          </a:xfrm>
          <a:prstGeom prst="can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Can 148"/>
          <p:cNvSpPr/>
          <p:nvPr/>
        </p:nvSpPr>
        <p:spPr>
          <a:xfrm rot="1080953" flipV="1">
            <a:off x="766578" y="4018300"/>
            <a:ext cx="473529" cy="455310"/>
          </a:xfrm>
          <a:prstGeom prst="can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Can 151"/>
          <p:cNvSpPr/>
          <p:nvPr/>
        </p:nvSpPr>
        <p:spPr>
          <a:xfrm rot="1080953" flipV="1">
            <a:off x="35443" y="3852882"/>
            <a:ext cx="473529" cy="455310"/>
          </a:xfrm>
          <a:prstGeom prst="can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Diamond 153"/>
          <p:cNvSpPr/>
          <p:nvPr/>
        </p:nvSpPr>
        <p:spPr>
          <a:xfrm>
            <a:off x="6984430" y="268525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Diamond 154"/>
          <p:cNvSpPr/>
          <p:nvPr/>
        </p:nvSpPr>
        <p:spPr>
          <a:xfrm>
            <a:off x="6320918" y="172616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Diamond 155"/>
          <p:cNvSpPr/>
          <p:nvPr/>
        </p:nvSpPr>
        <p:spPr>
          <a:xfrm>
            <a:off x="5762849" y="235256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Diamond 156"/>
          <p:cNvSpPr/>
          <p:nvPr/>
        </p:nvSpPr>
        <p:spPr>
          <a:xfrm>
            <a:off x="6821888" y="211151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Diamond 157"/>
          <p:cNvSpPr/>
          <p:nvPr/>
        </p:nvSpPr>
        <p:spPr>
          <a:xfrm>
            <a:off x="6283859" y="276028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Diamond 158"/>
          <p:cNvSpPr/>
          <p:nvPr/>
        </p:nvSpPr>
        <p:spPr>
          <a:xfrm>
            <a:off x="5768788" y="311453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Diamond 159"/>
          <p:cNvSpPr/>
          <p:nvPr/>
        </p:nvSpPr>
        <p:spPr>
          <a:xfrm>
            <a:off x="6306083" y="342879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Diamond 160"/>
          <p:cNvSpPr/>
          <p:nvPr/>
        </p:nvSpPr>
        <p:spPr>
          <a:xfrm>
            <a:off x="7066909" y="331338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Diamond 161"/>
          <p:cNvSpPr/>
          <p:nvPr/>
        </p:nvSpPr>
        <p:spPr>
          <a:xfrm>
            <a:off x="5487282" y="378119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Diamond 162"/>
          <p:cNvSpPr/>
          <p:nvPr/>
        </p:nvSpPr>
        <p:spPr>
          <a:xfrm>
            <a:off x="6510015" y="402955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Diamond 163"/>
          <p:cNvSpPr/>
          <p:nvPr/>
        </p:nvSpPr>
        <p:spPr>
          <a:xfrm>
            <a:off x="7012465" y="430345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Diamond 164"/>
          <p:cNvSpPr/>
          <p:nvPr/>
        </p:nvSpPr>
        <p:spPr>
          <a:xfrm>
            <a:off x="7477076" y="239499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Diamond 165"/>
          <p:cNvSpPr/>
          <p:nvPr/>
        </p:nvSpPr>
        <p:spPr>
          <a:xfrm>
            <a:off x="7736040" y="447840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Diamond 166"/>
          <p:cNvSpPr/>
          <p:nvPr/>
        </p:nvSpPr>
        <p:spPr>
          <a:xfrm>
            <a:off x="8444307" y="390329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Diamond 167"/>
          <p:cNvSpPr/>
          <p:nvPr/>
        </p:nvSpPr>
        <p:spPr>
          <a:xfrm>
            <a:off x="5360930" y="311454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Diamond 168"/>
          <p:cNvSpPr/>
          <p:nvPr/>
        </p:nvSpPr>
        <p:spPr>
          <a:xfrm>
            <a:off x="7680133" y="326963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Diamond 169"/>
          <p:cNvSpPr/>
          <p:nvPr/>
        </p:nvSpPr>
        <p:spPr>
          <a:xfrm>
            <a:off x="7992127" y="268149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Diamond 170"/>
          <p:cNvSpPr/>
          <p:nvPr/>
        </p:nvSpPr>
        <p:spPr>
          <a:xfrm>
            <a:off x="7496247" y="391828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Diamond 171"/>
          <p:cNvSpPr/>
          <p:nvPr/>
        </p:nvSpPr>
        <p:spPr>
          <a:xfrm>
            <a:off x="8700574" y="463210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Diamond 172"/>
          <p:cNvSpPr/>
          <p:nvPr/>
        </p:nvSpPr>
        <p:spPr>
          <a:xfrm>
            <a:off x="8658199" y="321801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Diamond 173"/>
          <p:cNvSpPr/>
          <p:nvPr/>
        </p:nvSpPr>
        <p:spPr>
          <a:xfrm>
            <a:off x="1378413" y="344595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Diamond 174"/>
          <p:cNvSpPr/>
          <p:nvPr/>
        </p:nvSpPr>
        <p:spPr>
          <a:xfrm>
            <a:off x="4827457" y="230869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Diamond 175"/>
          <p:cNvSpPr/>
          <p:nvPr/>
        </p:nvSpPr>
        <p:spPr>
          <a:xfrm>
            <a:off x="2374879" y="254324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Diamond 176"/>
          <p:cNvSpPr/>
          <p:nvPr/>
        </p:nvSpPr>
        <p:spPr>
          <a:xfrm>
            <a:off x="3433918" y="230219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Diamond 177"/>
          <p:cNvSpPr/>
          <p:nvPr/>
        </p:nvSpPr>
        <p:spPr>
          <a:xfrm>
            <a:off x="913756" y="361135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Diamond 178"/>
          <p:cNvSpPr/>
          <p:nvPr/>
        </p:nvSpPr>
        <p:spPr>
          <a:xfrm>
            <a:off x="2380818" y="330521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Diamond 179"/>
          <p:cNvSpPr/>
          <p:nvPr/>
        </p:nvSpPr>
        <p:spPr>
          <a:xfrm>
            <a:off x="2205680" y="286109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Diamond 180"/>
          <p:cNvSpPr/>
          <p:nvPr/>
        </p:nvSpPr>
        <p:spPr>
          <a:xfrm>
            <a:off x="852473" y="318347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Diamond 181"/>
          <p:cNvSpPr/>
          <p:nvPr/>
        </p:nvSpPr>
        <p:spPr>
          <a:xfrm>
            <a:off x="2099312" y="397187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Diamond 182"/>
          <p:cNvSpPr/>
          <p:nvPr/>
        </p:nvSpPr>
        <p:spPr>
          <a:xfrm>
            <a:off x="3122045" y="422022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Diamond 183"/>
          <p:cNvSpPr/>
          <p:nvPr/>
        </p:nvSpPr>
        <p:spPr>
          <a:xfrm>
            <a:off x="3624495" y="449413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Diamond 184"/>
          <p:cNvSpPr/>
          <p:nvPr/>
        </p:nvSpPr>
        <p:spPr>
          <a:xfrm>
            <a:off x="4089106" y="258567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Diamond 185"/>
          <p:cNvSpPr/>
          <p:nvPr/>
        </p:nvSpPr>
        <p:spPr>
          <a:xfrm>
            <a:off x="4348070" y="466908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Diamond 186"/>
          <p:cNvSpPr/>
          <p:nvPr/>
        </p:nvSpPr>
        <p:spPr>
          <a:xfrm>
            <a:off x="1672444" y="296576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Diamond 187"/>
          <p:cNvSpPr/>
          <p:nvPr/>
        </p:nvSpPr>
        <p:spPr>
          <a:xfrm>
            <a:off x="1972960" y="330522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Diamond 188"/>
          <p:cNvSpPr/>
          <p:nvPr/>
        </p:nvSpPr>
        <p:spPr>
          <a:xfrm>
            <a:off x="610247" y="336521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Diamond 189"/>
          <p:cNvSpPr/>
          <p:nvPr/>
        </p:nvSpPr>
        <p:spPr>
          <a:xfrm>
            <a:off x="4604157" y="287216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Diamond 190"/>
          <p:cNvSpPr/>
          <p:nvPr/>
        </p:nvSpPr>
        <p:spPr>
          <a:xfrm>
            <a:off x="2625765" y="422647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Diamond 191"/>
          <p:cNvSpPr/>
          <p:nvPr/>
        </p:nvSpPr>
        <p:spPr>
          <a:xfrm>
            <a:off x="5312604" y="48227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Diamond 192"/>
          <p:cNvSpPr/>
          <p:nvPr/>
        </p:nvSpPr>
        <p:spPr>
          <a:xfrm>
            <a:off x="5270229" y="340869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Diamond 193"/>
          <p:cNvSpPr/>
          <p:nvPr/>
        </p:nvSpPr>
        <p:spPr>
          <a:xfrm>
            <a:off x="2828843" y="249410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Diamond 194"/>
          <p:cNvSpPr/>
          <p:nvPr/>
        </p:nvSpPr>
        <p:spPr>
          <a:xfrm>
            <a:off x="2679679" y="284804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Diamond 195"/>
          <p:cNvSpPr/>
          <p:nvPr/>
        </p:nvSpPr>
        <p:spPr>
          <a:xfrm>
            <a:off x="3364426" y="276242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Diamond 196"/>
          <p:cNvSpPr/>
          <p:nvPr/>
        </p:nvSpPr>
        <p:spPr>
          <a:xfrm>
            <a:off x="5915249" y="250496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Diamond 197"/>
          <p:cNvSpPr/>
          <p:nvPr/>
        </p:nvSpPr>
        <p:spPr>
          <a:xfrm>
            <a:off x="6067649" y="265736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Rectangle 204"/>
          <p:cNvSpPr/>
          <p:nvPr/>
        </p:nvSpPr>
        <p:spPr>
          <a:xfrm>
            <a:off x="6469742" y="561786"/>
            <a:ext cx="875836" cy="65011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TextBox 206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030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rapezoid 15"/>
          <p:cNvSpPr/>
          <p:nvPr/>
        </p:nvSpPr>
        <p:spPr>
          <a:xfrm rot="16200000">
            <a:off x="1882267" y="-1421045"/>
            <a:ext cx="6075501" cy="9840036"/>
          </a:xfrm>
          <a:prstGeom prst="trapezoid">
            <a:avLst>
              <a:gd name="adj" fmla="val 42752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268167" y="435639"/>
            <a:ext cx="6818865" cy="803563"/>
            <a:chOff x="268167" y="435639"/>
            <a:chExt cx="6818865" cy="803563"/>
          </a:xfrm>
        </p:grpSpPr>
        <p:sp>
          <p:nvSpPr>
            <p:cNvPr id="199" name="Triangle 198"/>
            <p:cNvSpPr/>
            <p:nvPr/>
          </p:nvSpPr>
          <p:spPr>
            <a:xfrm rot="6960000">
              <a:off x="544225" y="354537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Triangle 199"/>
            <p:cNvSpPr/>
            <p:nvPr/>
          </p:nvSpPr>
          <p:spPr>
            <a:xfrm rot="5400000">
              <a:off x="469444" y="606015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Triangle 200"/>
            <p:cNvSpPr/>
            <p:nvPr/>
          </p:nvSpPr>
          <p:spPr>
            <a:xfrm rot="4380000">
              <a:off x="598416" y="817979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/>
            <p:cNvSpPr/>
            <p:nvPr/>
          </p:nvSpPr>
          <p:spPr>
            <a:xfrm>
              <a:off x="568470" y="435639"/>
              <a:ext cx="831272" cy="803563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/>
            <p:cNvSpPr/>
            <p:nvPr/>
          </p:nvSpPr>
          <p:spPr>
            <a:xfrm>
              <a:off x="1399741" y="823570"/>
              <a:ext cx="5153891" cy="11083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Trapezoid 203"/>
            <p:cNvSpPr/>
            <p:nvPr/>
          </p:nvSpPr>
          <p:spPr>
            <a:xfrm rot="16200000">
              <a:off x="6553632" y="612288"/>
              <a:ext cx="533400" cy="533400"/>
            </a:xfrm>
            <a:prstGeom prst="trapezoid">
              <a:avLst>
                <a:gd name="adj" fmla="val 37698"/>
              </a:avLst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11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3" name="Straight Connector 22"/>
          <p:cNvCxnSpPr/>
          <p:nvPr/>
        </p:nvCxnSpPr>
        <p:spPr>
          <a:xfrm flipH="1" flipV="1">
            <a:off x="13640" y="3969113"/>
            <a:ext cx="2197297" cy="575591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-51747" y="2427101"/>
            <a:ext cx="2343859" cy="595470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364137" y="2796492"/>
            <a:ext cx="34694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voltage-gated 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800" baseline="30000" dirty="0" smtClean="0"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 channels 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gated opened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306379" y="6305250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715264" y="229799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1686828" y="216504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517969" y="451137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1281310" y="468529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2817411" y="567703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2536700" y="50744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4433463" y="57173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4827457" y="575315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4910611" y="606589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5247805" y="57173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4667875" y="54149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5939877" y="619826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5793616" y="576578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5221451" y="594889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6333871" y="623405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6417025" y="654679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5523844" y="62800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6754219" y="619826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6174289" y="589586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7528325" y="649187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7300030" y="624667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6727865" y="642979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7034507" y="589198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6678831" y="585273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5221451" y="542956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9144001" y="651675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8305730" y="640674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7928230" y="657435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7105365" y="648739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7514809" y="61113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/>
          <p:cNvSpPr/>
          <p:nvPr/>
        </p:nvSpPr>
        <p:spPr>
          <a:xfrm>
            <a:off x="7845841" y="621829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5552605" y="556365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5552605" y="60221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/>
          <p:cNvSpPr/>
          <p:nvPr/>
        </p:nvSpPr>
        <p:spPr>
          <a:xfrm>
            <a:off x="4076082" y="547411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4909964" y="549287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/>
          <p:cNvSpPr/>
          <p:nvPr/>
        </p:nvSpPr>
        <p:spPr>
          <a:xfrm>
            <a:off x="8724866" y="663242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/>
          <p:nvPr/>
        </p:nvSpPr>
        <p:spPr>
          <a:xfrm flipV="1">
            <a:off x="2785016" y="15838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val 93"/>
          <p:cNvSpPr/>
          <p:nvPr/>
        </p:nvSpPr>
        <p:spPr>
          <a:xfrm flipV="1">
            <a:off x="2066590" y="18332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 flipV="1">
            <a:off x="4592439" y="104584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 flipV="1">
            <a:off x="4675593" y="73310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 flipV="1">
            <a:off x="3782412" y="9998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/>
          <p:nvPr/>
        </p:nvSpPr>
        <p:spPr>
          <a:xfrm flipV="1">
            <a:off x="5012787" y="10816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/>
          <p:nvPr/>
        </p:nvSpPr>
        <p:spPr>
          <a:xfrm flipV="1">
            <a:off x="4432857" y="13840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/>
          <p:nvPr/>
        </p:nvSpPr>
        <p:spPr>
          <a:xfrm flipV="1">
            <a:off x="5704859" y="60073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/>
          <p:nvPr/>
        </p:nvSpPr>
        <p:spPr>
          <a:xfrm flipV="1">
            <a:off x="5558598" y="103322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/>
          <p:nvPr/>
        </p:nvSpPr>
        <p:spPr>
          <a:xfrm flipV="1">
            <a:off x="4986433" y="85010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/>
          <p:nvPr/>
        </p:nvSpPr>
        <p:spPr>
          <a:xfrm flipV="1">
            <a:off x="6098853" y="56494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/>
          <p:nvPr/>
        </p:nvSpPr>
        <p:spPr>
          <a:xfrm flipV="1">
            <a:off x="6182007" y="25221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/>
          <p:nvPr/>
        </p:nvSpPr>
        <p:spPr>
          <a:xfrm flipV="1">
            <a:off x="5288826" y="51896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/>
          <p:nvPr/>
        </p:nvSpPr>
        <p:spPr>
          <a:xfrm flipV="1">
            <a:off x="5801772" y="33227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/>
          <p:nvPr/>
        </p:nvSpPr>
        <p:spPr>
          <a:xfrm flipV="1">
            <a:off x="5939271" y="90313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/>
          <p:nvPr/>
        </p:nvSpPr>
        <p:spPr>
          <a:xfrm flipV="1">
            <a:off x="7293307" y="30712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/>
          <p:nvPr/>
        </p:nvSpPr>
        <p:spPr>
          <a:xfrm flipV="1">
            <a:off x="7085327" y="10833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val 117"/>
          <p:cNvSpPr/>
          <p:nvPr/>
        </p:nvSpPr>
        <p:spPr>
          <a:xfrm flipV="1">
            <a:off x="6492847" y="36920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/>
          <p:nvPr/>
        </p:nvSpPr>
        <p:spPr>
          <a:xfrm flipV="1">
            <a:off x="8489117" y="47758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/>
          <p:nvPr/>
        </p:nvSpPr>
        <p:spPr>
          <a:xfrm flipV="1">
            <a:off x="5929713" y="115863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/>
          <p:nvPr/>
        </p:nvSpPr>
        <p:spPr>
          <a:xfrm flipV="1">
            <a:off x="4986433" y="136943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/>
          <p:nvPr/>
        </p:nvSpPr>
        <p:spPr>
          <a:xfrm flipV="1">
            <a:off x="8908983" y="28224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/>
          <p:nvPr/>
        </p:nvSpPr>
        <p:spPr>
          <a:xfrm flipV="1">
            <a:off x="8070712" y="39225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/>
          <p:nvPr/>
        </p:nvSpPr>
        <p:spPr>
          <a:xfrm flipV="1">
            <a:off x="7693212" y="22465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/>
          <p:nvPr/>
        </p:nvSpPr>
        <p:spPr>
          <a:xfrm flipV="1">
            <a:off x="6870347" y="31160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/>
          <p:nvPr/>
        </p:nvSpPr>
        <p:spPr>
          <a:xfrm flipV="1">
            <a:off x="7279791" y="68769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/>
          <p:nvPr/>
        </p:nvSpPr>
        <p:spPr>
          <a:xfrm flipV="1">
            <a:off x="7610823" y="58070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/>
          <p:nvPr/>
        </p:nvSpPr>
        <p:spPr>
          <a:xfrm flipV="1">
            <a:off x="5317587" y="123534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/>
          <p:nvPr/>
        </p:nvSpPr>
        <p:spPr>
          <a:xfrm flipV="1">
            <a:off x="5317587" y="7768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 flipV="1">
            <a:off x="4674946" y="130612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val 133"/>
          <p:cNvSpPr/>
          <p:nvPr/>
        </p:nvSpPr>
        <p:spPr>
          <a:xfrm flipV="1">
            <a:off x="8489848" y="16658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Can 136"/>
          <p:cNvSpPr/>
          <p:nvPr/>
        </p:nvSpPr>
        <p:spPr>
          <a:xfrm rot="20519047">
            <a:off x="1471716" y="2425637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Can 139"/>
          <p:cNvSpPr/>
          <p:nvPr/>
        </p:nvSpPr>
        <p:spPr>
          <a:xfrm rot="20519047">
            <a:off x="740581" y="2591055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Can 142"/>
          <p:cNvSpPr/>
          <p:nvPr/>
        </p:nvSpPr>
        <p:spPr>
          <a:xfrm rot="20519047">
            <a:off x="9446" y="2756473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Can 145"/>
          <p:cNvSpPr/>
          <p:nvPr/>
        </p:nvSpPr>
        <p:spPr>
          <a:xfrm rot="1080953" flipV="1">
            <a:off x="1497713" y="4183718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Can 148"/>
          <p:cNvSpPr/>
          <p:nvPr/>
        </p:nvSpPr>
        <p:spPr>
          <a:xfrm rot="1080953" flipV="1">
            <a:off x="766578" y="4018300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Can 151"/>
          <p:cNvSpPr/>
          <p:nvPr/>
        </p:nvSpPr>
        <p:spPr>
          <a:xfrm rot="1080953" flipV="1">
            <a:off x="35443" y="3852882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Diamond 153"/>
          <p:cNvSpPr/>
          <p:nvPr/>
        </p:nvSpPr>
        <p:spPr>
          <a:xfrm>
            <a:off x="6984430" y="268525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Diamond 154"/>
          <p:cNvSpPr/>
          <p:nvPr/>
        </p:nvSpPr>
        <p:spPr>
          <a:xfrm>
            <a:off x="6320918" y="172616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Diamond 155"/>
          <p:cNvSpPr/>
          <p:nvPr/>
        </p:nvSpPr>
        <p:spPr>
          <a:xfrm>
            <a:off x="5147773" y="214951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Diamond 156"/>
          <p:cNvSpPr/>
          <p:nvPr/>
        </p:nvSpPr>
        <p:spPr>
          <a:xfrm>
            <a:off x="6821888" y="211151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Diamond 157"/>
          <p:cNvSpPr/>
          <p:nvPr/>
        </p:nvSpPr>
        <p:spPr>
          <a:xfrm>
            <a:off x="5518360" y="262750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Diamond 158"/>
          <p:cNvSpPr/>
          <p:nvPr/>
        </p:nvSpPr>
        <p:spPr>
          <a:xfrm>
            <a:off x="4260822" y="330521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Diamond 159"/>
          <p:cNvSpPr/>
          <p:nvPr/>
        </p:nvSpPr>
        <p:spPr>
          <a:xfrm>
            <a:off x="6117322" y="479380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Diamond 160"/>
          <p:cNvSpPr/>
          <p:nvPr/>
        </p:nvSpPr>
        <p:spPr>
          <a:xfrm>
            <a:off x="7066909" y="331338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Diamond 161"/>
          <p:cNvSpPr/>
          <p:nvPr/>
        </p:nvSpPr>
        <p:spPr>
          <a:xfrm>
            <a:off x="5177538" y="438303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Diamond 162"/>
          <p:cNvSpPr/>
          <p:nvPr/>
        </p:nvSpPr>
        <p:spPr>
          <a:xfrm>
            <a:off x="6510015" y="402955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Diamond 163"/>
          <p:cNvSpPr/>
          <p:nvPr/>
        </p:nvSpPr>
        <p:spPr>
          <a:xfrm>
            <a:off x="7012465" y="430345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Diamond 164"/>
          <p:cNvSpPr/>
          <p:nvPr/>
        </p:nvSpPr>
        <p:spPr>
          <a:xfrm>
            <a:off x="7477076" y="239499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Diamond 165"/>
          <p:cNvSpPr/>
          <p:nvPr/>
        </p:nvSpPr>
        <p:spPr>
          <a:xfrm>
            <a:off x="7736040" y="447840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Diamond 166"/>
          <p:cNvSpPr/>
          <p:nvPr/>
        </p:nvSpPr>
        <p:spPr>
          <a:xfrm>
            <a:off x="8444307" y="390329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Diamond 167"/>
          <p:cNvSpPr/>
          <p:nvPr/>
        </p:nvSpPr>
        <p:spPr>
          <a:xfrm>
            <a:off x="3688423" y="370316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Diamond 168"/>
          <p:cNvSpPr/>
          <p:nvPr/>
        </p:nvSpPr>
        <p:spPr>
          <a:xfrm>
            <a:off x="7680133" y="326963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Diamond 169"/>
          <p:cNvSpPr/>
          <p:nvPr/>
        </p:nvSpPr>
        <p:spPr>
          <a:xfrm>
            <a:off x="7992127" y="268149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Diamond 170"/>
          <p:cNvSpPr/>
          <p:nvPr/>
        </p:nvSpPr>
        <p:spPr>
          <a:xfrm>
            <a:off x="7496247" y="391828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Diamond 171"/>
          <p:cNvSpPr/>
          <p:nvPr/>
        </p:nvSpPr>
        <p:spPr>
          <a:xfrm>
            <a:off x="8700574" y="463210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Diamond 172"/>
          <p:cNvSpPr/>
          <p:nvPr/>
        </p:nvSpPr>
        <p:spPr>
          <a:xfrm>
            <a:off x="8658199" y="321801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Diamond 173"/>
          <p:cNvSpPr/>
          <p:nvPr/>
        </p:nvSpPr>
        <p:spPr>
          <a:xfrm>
            <a:off x="1378413" y="344595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Diamond 174"/>
          <p:cNvSpPr/>
          <p:nvPr/>
        </p:nvSpPr>
        <p:spPr>
          <a:xfrm>
            <a:off x="3143450" y="37783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Diamond 175"/>
          <p:cNvSpPr/>
          <p:nvPr/>
        </p:nvSpPr>
        <p:spPr>
          <a:xfrm>
            <a:off x="2873774" y="336355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Diamond 176"/>
          <p:cNvSpPr/>
          <p:nvPr/>
        </p:nvSpPr>
        <p:spPr>
          <a:xfrm>
            <a:off x="3641092" y="245964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Diamond 177"/>
          <p:cNvSpPr/>
          <p:nvPr/>
        </p:nvSpPr>
        <p:spPr>
          <a:xfrm>
            <a:off x="913756" y="361135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Diamond 178"/>
          <p:cNvSpPr/>
          <p:nvPr/>
        </p:nvSpPr>
        <p:spPr>
          <a:xfrm>
            <a:off x="2380818" y="330521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Diamond 179"/>
          <p:cNvSpPr/>
          <p:nvPr/>
        </p:nvSpPr>
        <p:spPr>
          <a:xfrm>
            <a:off x="2205680" y="286109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Diamond 180"/>
          <p:cNvSpPr/>
          <p:nvPr/>
        </p:nvSpPr>
        <p:spPr>
          <a:xfrm>
            <a:off x="852473" y="318347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Diamond 181"/>
          <p:cNvSpPr/>
          <p:nvPr/>
        </p:nvSpPr>
        <p:spPr>
          <a:xfrm>
            <a:off x="2099312" y="397187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Diamond 182"/>
          <p:cNvSpPr/>
          <p:nvPr/>
        </p:nvSpPr>
        <p:spPr>
          <a:xfrm>
            <a:off x="3122045" y="422022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Diamond 183"/>
          <p:cNvSpPr/>
          <p:nvPr/>
        </p:nvSpPr>
        <p:spPr>
          <a:xfrm>
            <a:off x="3624495" y="449413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Diamond 184"/>
          <p:cNvSpPr/>
          <p:nvPr/>
        </p:nvSpPr>
        <p:spPr>
          <a:xfrm>
            <a:off x="4089106" y="258567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Diamond 185"/>
          <p:cNvSpPr/>
          <p:nvPr/>
        </p:nvSpPr>
        <p:spPr>
          <a:xfrm>
            <a:off x="4348070" y="466908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Diamond 186"/>
          <p:cNvSpPr/>
          <p:nvPr/>
        </p:nvSpPr>
        <p:spPr>
          <a:xfrm>
            <a:off x="1672444" y="296576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Diamond 187"/>
          <p:cNvSpPr/>
          <p:nvPr/>
        </p:nvSpPr>
        <p:spPr>
          <a:xfrm>
            <a:off x="1972960" y="330522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Diamond 188"/>
          <p:cNvSpPr/>
          <p:nvPr/>
        </p:nvSpPr>
        <p:spPr>
          <a:xfrm>
            <a:off x="610247" y="336521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Diamond 189"/>
          <p:cNvSpPr/>
          <p:nvPr/>
        </p:nvSpPr>
        <p:spPr>
          <a:xfrm>
            <a:off x="4604157" y="287216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Diamond 190"/>
          <p:cNvSpPr/>
          <p:nvPr/>
        </p:nvSpPr>
        <p:spPr>
          <a:xfrm>
            <a:off x="2625765" y="422647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Diamond 191"/>
          <p:cNvSpPr/>
          <p:nvPr/>
        </p:nvSpPr>
        <p:spPr>
          <a:xfrm>
            <a:off x="5312604" y="48227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Diamond 192"/>
          <p:cNvSpPr/>
          <p:nvPr/>
        </p:nvSpPr>
        <p:spPr>
          <a:xfrm>
            <a:off x="4569591" y="391420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Diamond 193"/>
          <p:cNvSpPr/>
          <p:nvPr/>
        </p:nvSpPr>
        <p:spPr>
          <a:xfrm>
            <a:off x="2992078" y="264253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Diamond 194"/>
          <p:cNvSpPr/>
          <p:nvPr/>
        </p:nvSpPr>
        <p:spPr>
          <a:xfrm>
            <a:off x="2679679" y="284804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Diamond 195"/>
          <p:cNvSpPr/>
          <p:nvPr/>
        </p:nvSpPr>
        <p:spPr>
          <a:xfrm>
            <a:off x="3364426" y="276242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Diamond 196"/>
          <p:cNvSpPr/>
          <p:nvPr/>
        </p:nvSpPr>
        <p:spPr>
          <a:xfrm>
            <a:off x="3608885" y="318036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Diamond 197"/>
          <p:cNvSpPr/>
          <p:nvPr/>
        </p:nvSpPr>
        <p:spPr>
          <a:xfrm>
            <a:off x="5701974" y="194871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Rectangle 204"/>
          <p:cNvSpPr/>
          <p:nvPr/>
        </p:nvSpPr>
        <p:spPr>
          <a:xfrm>
            <a:off x="6469742" y="561786"/>
            <a:ext cx="875836" cy="65011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6" name="Straight Connector 225"/>
          <p:cNvCxnSpPr/>
          <p:nvPr/>
        </p:nvCxnSpPr>
        <p:spPr>
          <a:xfrm flipH="1" flipV="1">
            <a:off x="2268389" y="4560221"/>
            <a:ext cx="2197297" cy="575591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/>
          <p:nvPr/>
        </p:nvCxnSpPr>
        <p:spPr>
          <a:xfrm flipH="1">
            <a:off x="2248580" y="1842494"/>
            <a:ext cx="2343859" cy="595470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7" name="Group 206"/>
          <p:cNvGrpSpPr/>
          <p:nvPr/>
        </p:nvGrpSpPr>
        <p:grpSpPr>
          <a:xfrm rot="18899829">
            <a:off x="3719239" y="1850654"/>
            <a:ext cx="473529" cy="455310"/>
            <a:chOff x="5042475" y="1715044"/>
            <a:chExt cx="473529" cy="455310"/>
          </a:xfrm>
        </p:grpSpPr>
        <p:sp>
          <p:nvSpPr>
            <p:cNvPr id="208" name="Can 207"/>
            <p:cNvSpPr/>
            <p:nvPr/>
          </p:nvSpPr>
          <p:spPr>
            <a:xfrm rot="1619218">
              <a:off x="5042475" y="1715044"/>
              <a:ext cx="473529" cy="455310"/>
            </a:xfrm>
            <a:prstGeom prst="can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Oval 208"/>
            <p:cNvSpPr/>
            <p:nvPr/>
          </p:nvSpPr>
          <p:spPr>
            <a:xfrm rot="6960000">
              <a:off x="5320407" y="1695543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0" name="Group 209"/>
          <p:cNvGrpSpPr/>
          <p:nvPr/>
        </p:nvGrpSpPr>
        <p:grpSpPr>
          <a:xfrm rot="18899829">
            <a:off x="2988104" y="2016072"/>
            <a:ext cx="473529" cy="455310"/>
            <a:chOff x="5042475" y="1715044"/>
            <a:chExt cx="473529" cy="455310"/>
          </a:xfrm>
        </p:grpSpPr>
        <p:sp>
          <p:nvSpPr>
            <p:cNvPr id="211" name="Can 210"/>
            <p:cNvSpPr/>
            <p:nvPr/>
          </p:nvSpPr>
          <p:spPr>
            <a:xfrm rot="1619218">
              <a:off x="5042475" y="1715044"/>
              <a:ext cx="473529" cy="455310"/>
            </a:xfrm>
            <a:prstGeom prst="can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Oval 211"/>
            <p:cNvSpPr/>
            <p:nvPr/>
          </p:nvSpPr>
          <p:spPr>
            <a:xfrm rot="6960000">
              <a:off x="5320407" y="1695543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3" name="Group 212"/>
          <p:cNvGrpSpPr/>
          <p:nvPr/>
        </p:nvGrpSpPr>
        <p:grpSpPr>
          <a:xfrm rot="18899829">
            <a:off x="2256969" y="2181490"/>
            <a:ext cx="473529" cy="455310"/>
            <a:chOff x="5042475" y="1715044"/>
            <a:chExt cx="473529" cy="455310"/>
          </a:xfrm>
        </p:grpSpPr>
        <p:sp>
          <p:nvSpPr>
            <p:cNvPr id="214" name="Can 213"/>
            <p:cNvSpPr/>
            <p:nvPr/>
          </p:nvSpPr>
          <p:spPr>
            <a:xfrm rot="1619218">
              <a:off x="5042475" y="1715044"/>
              <a:ext cx="473529" cy="455310"/>
            </a:xfrm>
            <a:prstGeom prst="can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Oval 214"/>
            <p:cNvSpPr/>
            <p:nvPr/>
          </p:nvSpPr>
          <p:spPr>
            <a:xfrm rot="6960000">
              <a:off x="5320407" y="1695543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0" name="TextBox 229"/>
          <p:cNvSpPr txBox="1"/>
          <p:nvPr/>
        </p:nvSpPr>
        <p:spPr>
          <a:xfrm>
            <a:off x="4318814" y="130658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grpSp>
        <p:nvGrpSpPr>
          <p:cNvPr id="231" name="Group 230"/>
          <p:cNvGrpSpPr/>
          <p:nvPr/>
        </p:nvGrpSpPr>
        <p:grpSpPr>
          <a:xfrm flipV="1">
            <a:off x="2317017" y="4405767"/>
            <a:ext cx="1917580" cy="804365"/>
            <a:chOff x="170956" y="2568927"/>
            <a:chExt cx="1917580" cy="804365"/>
          </a:xfrm>
        </p:grpSpPr>
        <p:grpSp>
          <p:nvGrpSpPr>
            <p:cNvPr id="232" name="Group 231"/>
            <p:cNvGrpSpPr/>
            <p:nvPr/>
          </p:nvGrpSpPr>
          <p:grpSpPr>
            <a:xfrm rot="18899829">
              <a:off x="1624116" y="2578037"/>
              <a:ext cx="473529" cy="455310"/>
              <a:chOff x="5042475" y="1715044"/>
              <a:chExt cx="473529" cy="455310"/>
            </a:xfrm>
          </p:grpSpPr>
          <p:sp>
            <p:nvSpPr>
              <p:cNvPr id="239" name="Can 238"/>
              <p:cNvSpPr/>
              <p:nvPr/>
            </p:nvSpPr>
            <p:spPr>
              <a:xfrm rot="1619218">
                <a:off x="5042475" y="1715044"/>
                <a:ext cx="473529" cy="455310"/>
              </a:xfrm>
              <a:prstGeom prst="can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0" name="Oval 239"/>
              <p:cNvSpPr/>
              <p:nvPr/>
            </p:nvSpPr>
            <p:spPr>
              <a:xfrm rot="6960000">
                <a:off x="5320407" y="1695543"/>
                <a:ext cx="65042" cy="16899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3" name="Group 232"/>
            <p:cNvGrpSpPr/>
            <p:nvPr/>
          </p:nvGrpSpPr>
          <p:grpSpPr>
            <a:xfrm rot="18899829">
              <a:off x="892981" y="2743455"/>
              <a:ext cx="473529" cy="455310"/>
              <a:chOff x="5042475" y="1715044"/>
              <a:chExt cx="473529" cy="455310"/>
            </a:xfrm>
          </p:grpSpPr>
          <p:sp>
            <p:nvSpPr>
              <p:cNvPr id="237" name="Can 236"/>
              <p:cNvSpPr/>
              <p:nvPr/>
            </p:nvSpPr>
            <p:spPr>
              <a:xfrm rot="1619218">
                <a:off x="5042475" y="1715044"/>
                <a:ext cx="473529" cy="455310"/>
              </a:xfrm>
              <a:prstGeom prst="can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8" name="Oval 237"/>
              <p:cNvSpPr/>
              <p:nvPr/>
            </p:nvSpPr>
            <p:spPr>
              <a:xfrm rot="6960000">
                <a:off x="5320407" y="1695543"/>
                <a:ext cx="65042" cy="16899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4" name="Group 233"/>
            <p:cNvGrpSpPr/>
            <p:nvPr/>
          </p:nvGrpSpPr>
          <p:grpSpPr>
            <a:xfrm rot="18899829">
              <a:off x="161846" y="2908873"/>
              <a:ext cx="473529" cy="455310"/>
              <a:chOff x="5042475" y="1715044"/>
              <a:chExt cx="473529" cy="455310"/>
            </a:xfrm>
          </p:grpSpPr>
          <p:sp>
            <p:nvSpPr>
              <p:cNvPr id="235" name="Can 234"/>
              <p:cNvSpPr/>
              <p:nvPr/>
            </p:nvSpPr>
            <p:spPr>
              <a:xfrm rot="1619218">
                <a:off x="5042475" y="1715044"/>
                <a:ext cx="473529" cy="455310"/>
              </a:xfrm>
              <a:prstGeom prst="can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6" name="Oval 235"/>
              <p:cNvSpPr/>
              <p:nvPr/>
            </p:nvSpPr>
            <p:spPr>
              <a:xfrm rot="6960000">
                <a:off x="5320407" y="1695543"/>
                <a:ext cx="65042" cy="16899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28" name="Cloud 227"/>
          <p:cNvSpPr/>
          <p:nvPr/>
        </p:nvSpPr>
        <p:spPr>
          <a:xfrm rot="5400000">
            <a:off x="2486604" y="2131880"/>
            <a:ext cx="2163695" cy="2888668"/>
          </a:xfrm>
          <a:prstGeom prst="cloud">
            <a:avLst/>
          </a:prstGeom>
          <a:solidFill>
            <a:srgbClr val="009193">
              <a:alpha val="40000"/>
            </a:srgbClr>
          </a:solidFill>
          <a:ln>
            <a:solidFill>
              <a:schemeClr val="accent1">
                <a:shade val="50000"/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" name="Cloud 205"/>
          <p:cNvSpPr/>
          <p:nvPr/>
        </p:nvSpPr>
        <p:spPr>
          <a:xfrm rot="5400000">
            <a:off x="593349" y="2649676"/>
            <a:ext cx="1318098" cy="1743441"/>
          </a:xfrm>
          <a:prstGeom prst="cloud">
            <a:avLst/>
          </a:prstGeom>
          <a:solidFill>
            <a:srgbClr val="009193">
              <a:alpha val="40000"/>
            </a:srgbClr>
          </a:solidFill>
          <a:ln>
            <a:solidFill>
              <a:schemeClr val="accent1">
                <a:shade val="50000"/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TextBox 215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8548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943833" y="24166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406629" y="126478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638079" y="49966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053034" y="61261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333134" y="27401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n 24"/>
          <p:cNvSpPr/>
          <p:nvPr/>
        </p:nvSpPr>
        <p:spPr>
          <a:xfrm rot="17537419">
            <a:off x="3747097" y="3049843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n 8"/>
          <p:cNvSpPr/>
          <p:nvPr/>
        </p:nvSpPr>
        <p:spPr>
          <a:xfrm rot="17537419">
            <a:off x="4047546" y="2278919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an 25"/>
          <p:cNvSpPr/>
          <p:nvPr/>
        </p:nvSpPr>
        <p:spPr>
          <a:xfrm rot="17537419">
            <a:off x="3446648" y="3820767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3213100" y="1498600"/>
            <a:ext cx="3454400" cy="4216400"/>
          </a:xfrm>
          <a:custGeom>
            <a:avLst/>
            <a:gdLst>
              <a:gd name="connsiteX0" fmla="*/ 3454400 w 3454400"/>
              <a:gd name="connsiteY0" fmla="*/ 1231900 h 4216400"/>
              <a:gd name="connsiteX1" fmla="*/ 1409700 w 3454400"/>
              <a:gd name="connsiteY1" fmla="*/ 0 h 4216400"/>
              <a:gd name="connsiteX2" fmla="*/ 0 w 3454400"/>
              <a:gd name="connsiteY2" fmla="*/ 3683000 h 4216400"/>
              <a:gd name="connsiteX3" fmla="*/ 2882900 w 3454400"/>
              <a:gd name="connsiteY3" fmla="*/ 421640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4400" h="4216400">
                <a:moveTo>
                  <a:pt x="3454400" y="1231900"/>
                </a:moveTo>
                <a:lnTo>
                  <a:pt x="1409700" y="0"/>
                </a:lnTo>
                <a:lnTo>
                  <a:pt x="0" y="3683000"/>
                </a:lnTo>
                <a:lnTo>
                  <a:pt x="2882900" y="4216400"/>
                </a:lnTo>
              </a:path>
            </a:pathLst>
          </a:custGeom>
          <a:noFill/>
          <a:ln w="635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Can 33"/>
          <p:cNvSpPr/>
          <p:nvPr/>
        </p:nvSpPr>
        <p:spPr>
          <a:xfrm rot="1619218">
            <a:off x="5042475" y="1715044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Can 38"/>
          <p:cNvSpPr/>
          <p:nvPr/>
        </p:nvSpPr>
        <p:spPr>
          <a:xfrm rot="1619218">
            <a:off x="5982013" y="2249762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Can 53"/>
          <p:cNvSpPr/>
          <p:nvPr/>
        </p:nvSpPr>
        <p:spPr>
          <a:xfrm rot="11654592">
            <a:off x="5435803" y="5384660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Can 60"/>
          <p:cNvSpPr/>
          <p:nvPr/>
        </p:nvSpPr>
        <p:spPr>
          <a:xfrm rot="11654592">
            <a:off x="3879287" y="5142784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>
            <a:stCxn id="12" idx="3"/>
          </p:cNvCxnSpPr>
          <p:nvPr/>
        </p:nvCxnSpPr>
        <p:spPr>
          <a:xfrm>
            <a:off x="6096000" y="5715000"/>
            <a:ext cx="3048000" cy="558800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6667500" y="2730860"/>
            <a:ext cx="3165730" cy="1946125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an 41"/>
          <p:cNvSpPr/>
          <p:nvPr/>
        </p:nvSpPr>
        <p:spPr>
          <a:xfrm rot="1619218">
            <a:off x="4624381" y="1422325"/>
            <a:ext cx="473529" cy="455310"/>
          </a:xfrm>
          <a:prstGeom prst="can">
            <a:avLst/>
          </a:prstGeom>
          <a:solidFill>
            <a:srgbClr val="D88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Can 43"/>
          <p:cNvSpPr/>
          <p:nvPr/>
        </p:nvSpPr>
        <p:spPr>
          <a:xfrm rot="1619218">
            <a:off x="5665753" y="2046438"/>
            <a:ext cx="473529" cy="455310"/>
          </a:xfrm>
          <a:prstGeom prst="can">
            <a:avLst/>
          </a:prstGeom>
          <a:solidFill>
            <a:srgbClr val="D88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Can 47"/>
          <p:cNvSpPr/>
          <p:nvPr/>
        </p:nvSpPr>
        <p:spPr>
          <a:xfrm rot="11554866">
            <a:off x="3343204" y="4993701"/>
            <a:ext cx="473529" cy="455310"/>
          </a:xfrm>
          <a:prstGeom prst="can">
            <a:avLst/>
          </a:prstGeom>
          <a:solidFill>
            <a:srgbClr val="D88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Can 48"/>
          <p:cNvSpPr/>
          <p:nvPr/>
        </p:nvSpPr>
        <p:spPr>
          <a:xfrm rot="11675580">
            <a:off x="4747887" y="5283153"/>
            <a:ext cx="473529" cy="455310"/>
          </a:xfrm>
          <a:prstGeom prst="can">
            <a:avLst/>
          </a:prstGeom>
          <a:solidFill>
            <a:srgbClr val="D88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Cloud 54"/>
          <p:cNvSpPr/>
          <p:nvPr/>
        </p:nvSpPr>
        <p:spPr>
          <a:xfrm rot="5400000">
            <a:off x="5762238" y="2972366"/>
            <a:ext cx="2593064" cy="3184930"/>
          </a:xfrm>
          <a:prstGeom prst="cloud">
            <a:avLst/>
          </a:prstGeom>
          <a:solidFill>
            <a:srgbClr val="009193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7220276" y="1517335"/>
            <a:ext cx="31179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K+ leaves</a:t>
            </a:r>
          </a:p>
          <a:p>
            <a:pPr algn="ctr"/>
            <a:r>
              <a:rPr lang="en-US" sz="2800" dirty="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cytoplasm</a:t>
            </a:r>
          </a:p>
        </p:txBody>
      </p:sp>
      <p:sp>
        <p:nvSpPr>
          <p:cNvPr id="73" name="Oval 72"/>
          <p:cNvSpPr/>
          <p:nvPr/>
        </p:nvSpPr>
        <p:spPr>
          <a:xfrm rot="6960000">
            <a:off x="4903718" y="1406173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 rot="6960000">
            <a:off x="5939069" y="2028245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 rot="6360000">
            <a:off x="4907996" y="5594603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 rot="6360000">
            <a:off x="3513524" y="5306426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4716986" y="2942337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K</a:t>
            </a:r>
            <a:r>
              <a:rPr lang="en-US" sz="2000" baseline="3000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chemeClr val="accent2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78" name="Cloud 77"/>
          <p:cNvSpPr/>
          <p:nvPr/>
        </p:nvSpPr>
        <p:spPr>
          <a:xfrm>
            <a:off x="3869265" y="2286249"/>
            <a:ext cx="2593064" cy="3184930"/>
          </a:xfrm>
          <a:prstGeom prst="cloud">
            <a:avLst/>
          </a:prstGeom>
          <a:solidFill>
            <a:srgbClr val="009193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iamond 3"/>
          <p:cNvSpPr/>
          <p:nvPr/>
        </p:nvSpPr>
        <p:spPr>
          <a:xfrm>
            <a:off x="5781458" y="338656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Diamond 78"/>
          <p:cNvSpPr/>
          <p:nvPr/>
        </p:nvSpPr>
        <p:spPr>
          <a:xfrm>
            <a:off x="5117946" y="242746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Diamond 79"/>
          <p:cNvSpPr/>
          <p:nvPr/>
        </p:nvSpPr>
        <p:spPr>
          <a:xfrm>
            <a:off x="4559877" y="305386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Diamond 80"/>
          <p:cNvSpPr/>
          <p:nvPr/>
        </p:nvSpPr>
        <p:spPr>
          <a:xfrm>
            <a:off x="5618916" y="281281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Diamond 81"/>
          <p:cNvSpPr/>
          <p:nvPr/>
        </p:nvSpPr>
        <p:spPr>
          <a:xfrm>
            <a:off x="5080887" y="346158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Diamond 82"/>
          <p:cNvSpPr/>
          <p:nvPr/>
        </p:nvSpPr>
        <p:spPr>
          <a:xfrm>
            <a:off x="4565816" y="381583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Diamond 83"/>
          <p:cNvSpPr/>
          <p:nvPr/>
        </p:nvSpPr>
        <p:spPr>
          <a:xfrm>
            <a:off x="5103111" y="413009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Diamond 84"/>
          <p:cNvSpPr/>
          <p:nvPr/>
        </p:nvSpPr>
        <p:spPr>
          <a:xfrm>
            <a:off x="5863937" y="401468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Diamond 85"/>
          <p:cNvSpPr/>
          <p:nvPr/>
        </p:nvSpPr>
        <p:spPr>
          <a:xfrm>
            <a:off x="4284310" y="448250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Diamond 86"/>
          <p:cNvSpPr/>
          <p:nvPr/>
        </p:nvSpPr>
        <p:spPr>
          <a:xfrm>
            <a:off x="5307043" y="473085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Diamond 87"/>
          <p:cNvSpPr/>
          <p:nvPr/>
        </p:nvSpPr>
        <p:spPr>
          <a:xfrm>
            <a:off x="5809493" y="500475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Diamond 88"/>
          <p:cNvSpPr/>
          <p:nvPr/>
        </p:nvSpPr>
        <p:spPr>
          <a:xfrm>
            <a:off x="6274104" y="309630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Diamond 89"/>
          <p:cNvSpPr/>
          <p:nvPr/>
        </p:nvSpPr>
        <p:spPr>
          <a:xfrm>
            <a:off x="6533068" y="517970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Diamond 90"/>
          <p:cNvSpPr/>
          <p:nvPr/>
        </p:nvSpPr>
        <p:spPr>
          <a:xfrm>
            <a:off x="7241335" y="460459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Diamond 91"/>
          <p:cNvSpPr/>
          <p:nvPr/>
        </p:nvSpPr>
        <p:spPr>
          <a:xfrm>
            <a:off x="4157958" y="381584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Diamond 92"/>
          <p:cNvSpPr/>
          <p:nvPr/>
        </p:nvSpPr>
        <p:spPr>
          <a:xfrm>
            <a:off x="6477161" y="397093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Diamond 93"/>
          <p:cNvSpPr/>
          <p:nvPr/>
        </p:nvSpPr>
        <p:spPr>
          <a:xfrm>
            <a:off x="6789155" y="338279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Diamond 94"/>
          <p:cNvSpPr/>
          <p:nvPr/>
        </p:nvSpPr>
        <p:spPr>
          <a:xfrm>
            <a:off x="6293275" y="461958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Diamond 95"/>
          <p:cNvSpPr/>
          <p:nvPr/>
        </p:nvSpPr>
        <p:spPr>
          <a:xfrm>
            <a:off x="7497602" y="533340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Diamond 96"/>
          <p:cNvSpPr/>
          <p:nvPr/>
        </p:nvSpPr>
        <p:spPr>
          <a:xfrm>
            <a:off x="7455227" y="391932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546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95833E-6 7.77778E-6 C -0.01679 -0.00763 -0.03359 -0.01527 -0.03984 -0.03217 C -0.04622 -0.04907 -0.04062 -0.08032 -0.03802 -0.10138 C -0.03528 -0.12245 -0.02955 -0.13842 -0.02369 -0.15879 C -0.01783 -0.17893 -0.02135 -0.21689 -0.00286 -0.22268 L 0.08737 -0.19421 " pathEditMode="relative" ptsTypes="AAAAAA">
                                      <p:cBhvr>
                                        <p:cTn id="6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59259E-6 C 0.01263 -0.00879 0.02526 -0.01759 0.02513 -0.03287 C 0.02513 -0.04791 0.00482 -0.07245 -0.00078 -0.09097 C -0.00638 -0.10949 -0.0095 -0.1287 -0.0082 -0.14444 C -0.00703 -0.15995 0.0017 -0.16852 0.00677 -0.18426 C 0.01172 -0.2 0.02071 -0.22037 0.02175 -0.23889 C 0.02279 -0.25717 0.02409 -0.28495 0.01289 -0.29467 C 0.0017 -0.3044 -0.04505 -0.29699 -0.04505 -0.29699 " pathEditMode="relative" ptsTypes="AAAAAAAA">
                                      <p:cBhvr>
                                        <p:cTn id="8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7037E-6 C -0.01016 0.00556 -0.02031 0.01111 -0.03138 -0.00115 C -0.04232 -0.01365 -0.06485 -0.05833 -0.06615 -0.07384 C -0.06732 -0.08958 -0.05091 -0.09027 -0.0388 -0.09444 C -0.02682 -0.09884 -0.00235 -0.08865 0.00612 -0.0993 C 0.01471 -0.11018 0.01719 -0.14351 0.01224 -0.15879 C 0.00742 -0.17407 -0.01485 -0.17916 -0.02318 -0.19143 C -0.03138 -0.2037 -0.03958 -0.21018 -0.0375 -0.23264 C -0.03529 -0.25509 -0.01315 -0.31018 -0.01016 -0.32592 C -0.00729 -0.34166 -0.01979 -0.32708 -0.01979 -0.32708 C -0.0332 -0.32963 -0.07344 -0.34328 -0.09063 -0.34051 C -0.10794 -0.33773 -0.11914 -0.32222 -0.12344 -0.31018 C -0.12761 -0.29814 -0.11589 -0.26782 -0.11589 -0.26782 " pathEditMode="relative" ptsTypes="AAAAAAAAAAAAA">
                                      <p:cBhvr>
                                        <p:cTn id="10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-4.44444E-6 C 0.01576 -0.01435 0.03151 -0.0287 0.04284 -0.04976 C 0.0543 -0.07106 0.06693 -0.10277 0.0681 -0.12731 C 0.0694 -0.15208 0.05521 -0.17013 0.05039 -0.19768 C 0.04557 -0.22523 0.03776 -0.2655 0.03945 -0.29212 C 0.04115 -0.31875 0.05313 -0.34444 0.06068 -0.35763 C 0.0681 -0.37083 0.07253 -0.37407 0.08451 -0.37106 C 0.09635 -0.36782 0.12227 -0.33495 0.13216 -0.33935 C 0.14206 -0.34398 0.14466 -0.38587 0.14375 -0.39768 C 0.14297 -0.40925 0.13945 -0.40902 0.12747 -0.40972 C 0.11537 -0.41064 0.09349 -0.40648 0.07149 -0.40254 " pathEditMode="relative" ptsTypes="AAAAAAAAAAA">
                                      <p:cBhvr>
                                        <p:cTn id="12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9 0.00024 C -0.00234 -0.00509 -0.00508 -0.01018 -0.00573 -0.01689 C -0.00651 -0.02361 -0.00599 -0.03217 -0.00378 -0.03981 C -0.00143 -0.04768 0.0026 -0.04699 0.00781 -0.06296 C 0.01315 -0.07893 0.02292 -0.11898 0.0276 -0.13564 C 0.03229 -0.15254 0.02943 -0.15926 0.03581 -0.16365 C 0.04219 -0.16805 0.05456 -0.16782 0.06576 -0.1625 C 0.07708 -0.15694 0.09258 -0.13449 0.10326 -0.13078 C 0.11393 -0.12731 0.12253 -0.12986 0.12995 -0.14051 C 0.13724 -0.15138 0.14583 -0.18078 0.14766 -0.19513 C 0.14948 -0.20949 0.14961 -0.21597 0.14076 -0.22662 C 0.1319 -0.2375 0.10508 -0.25625 0.0944 -0.25949 C 0.08385 -0.26273 0.07734 -0.24606 0.07734 -0.24606 " pathEditMode="relative" ptsTypes="AAAAAAAAAAAAA">
                                      <p:cBhvr>
                                        <p:cTn id="14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1.11111E-6 C -0.01185 0.00069 -0.0237 0.00162 -0.02864 -0.00371 C -0.03346 -0.0088 -0.02916 -0.01852 -0.02929 -0.03148 C -0.02942 -0.04445 -0.0319 -0.06412 -0.02929 -0.08125 C -0.02669 -0.09838 -0.01745 -0.12361 -0.01354 -0.13449 C -0.00976 -0.14537 -0.00963 -0.13658 -0.00612 -0.14676 C -0.0026 -0.15672 0.0043 -0.18172 0.00755 -0.19514 C 0.01081 -0.20857 0.0112 -0.21551 0.01367 -0.22778 C 0.01615 -0.24028 0.01862 -0.25903 0.02253 -0.26898 C 0.02656 -0.27917 0.02696 -0.28658 0.03763 -0.28843 C 0.04818 -0.29028 0.07709 -0.29352 0.08594 -0.28009 C 0.09492 -0.26644 0.09518 -0.22408 0.09076 -0.20718 C 0.08633 -0.19051 0.06589 -0.18195 0.05938 -0.1794 C 0.05287 -0.17685 0.05196 -0.19144 0.05196 -0.19144 " pathEditMode="relative" ptsTypes="AAAAAAAAAAAAAA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-2.59259E-6 C -0.00664 -0.00301 -0.01328 -0.00602 -0.02396 -0.00602 C -0.03464 -0.00602 -0.05313 0.00509 -0.06419 -2.59259E-6 C -0.07539 -0.00509 -0.08581 -0.02083 -0.09089 -0.03634 C -0.09584 -0.05185 -0.09831 -0.08356 -0.09427 -0.09329 C -0.09011 -0.10301 -0.07409 -0.09375 -0.06628 -0.09444 C -0.05847 -0.09537 -0.05352 -0.08681 -0.04714 -0.09815 C -0.04076 -0.10949 -0.0319 -0.14329 -0.028 -0.16227 C -0.02422 -0.18125 -0.02018 -0.2 -0.02396 -0.21204 C -0.02774 -0.22407 -0.05052 -0.23495 -0.05052 -0.23495 " pathEditMode="relative" ptsTypes="AAAAAAAAAA">
                                      <p:cBhvr>
                                        <p:cTn id="18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1.85185E-6 C 0.00052 0.01736 0.00117 0.03495 -0.00338 0.04352 C -0.00794 0.05208 -0.0194 0.05046 -0.02734 0.05069 C -0.03515 0.05116 -0.04336 0.03958 -0.05052 0.04583 C -0.05755 0.05231 -0.06745 0.07292 -0.07018 0.08842 C -0.07304 0.1037 -0.06458 0.12569 -0.06745 0.13796 C -0.07044 0.15046 -0.08385 0.14907 -0.08789 0.16227 C -0.09206 0.17569 -0.09075 0.19815 -0.09206 0.21805 C -0.09323 0.23796 -0.09922 0.25995 -0.09544 0.28102 C -0.09166 0.30231 -0.08398 0.32639 -0.06953 0.34537 C -0.05508 0.36435 -0.02018 0.3868 -0.00885 0.39514 C 0.00248 0.40324 -0.00416 0.39861 -0.00143 0.39514 C 0.0013 0.39143 0.00755 0.37315 0.00755 0.37315 " pathEditMode="relative" ptsTypes="AAAAAAAAAAAAA">
                                      <p:cBhvr>
                                        <p:cTn id="20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54167E-6 4.81481E-6 C -0.00729 -0.00023 -0.01445 -0.00047 -0.02252 -0.00232 C -0.03059 -0.00417 -0.04153 -0.0125 -0.04843 -0.01088 C -0.05533 -0.00926 -0.06158 -0.00533 -0.06419 0.00741 C -0.06666 0.02014 -0.06249 0.04699 -0.06341 0.06551 C -0.06432 0.08403 -0.06692 0.10509 -0.06966 0.11875 C -0.07226 0.13264 -0.07122 0.13819 -0.07981 0.14791 C -0.08841 0.15764 -0.10676 0.17708 -0.12135 0.17685 C -0.13606 0.17685 -0.15885 0.16412 -0.1677 0.14676 C -0.17669 0.1294 -0.17551 0.10301 -0.1746 0.07268 C -0.17369 0.04259 -0.16627 -0.00394 -0.16236 -0.03496 C -0.15833 -0.06621 -0.15078 -0.11366 -0.15078 -0.11366 " pathEditMode="relative" ptsTypes="AAAAAAAAAAAA">
                                      <p:cBhvr>
                                        <p:cTn id="22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04167E-6 5.55556E-6 C -0.00833 0.0088 -0.01666 0.0176 -0.02382 0.02663 C -0.03098 0.03542 -0.03984 0.0433 -0.04296 0.05325 C -0.04596 0.0632 -0.04661 0.07617 -0.04231 0.08589 C -0.03788 0.09561 -0.02187 0.10371 -0.01705 0.11135 C -0.0121 0.11899 -0.01341 0.12385 -0.01301 0.13195 C -0.01249 0.14005 -0.01262 0.14584 -0.01432 0.15996 C -0.01601 0.17385 -0.01822 0.19422 -0.02317 0.21552 C -0.02812 0.23705 -0.04765 0.27015 -0.04426 0.28843 C -0.04088 0.30649 -0.01184 0.31667 -0.00273 0.32478 C 0.00639 0.33288 0.00782 0.3301 0.01016 0.33681 C 0.01264 0.34353 0.01159 0.36482 0.01159 0.36482 " pathEditMode="relative" ptsTypes="AAAAAAAAAAAA">
                                      <p:cBhvr>
                                        <p:cTn id="24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7.40741E-7 C -0.01107 0.0176 -0.02214 0.03519 -0.02735 0.04838 C -0.03256 0.06158 -0.02995 0.06667 -0.03138 0.07871 C -0.03295 0.09051 -0.03164 0.10787 -0.0362 0.11991 C -0.04076 0.13172 -0.04753 0.14144 -0.05873 0.15 C -0.06979 0.1588 -0.09206 0.16829 -0.103 0.17199 C -0.11407 0.17547 -0.11875 0.17662 -0.12487 0.17199 C -0.13099 0.16736 -0.13047 0.14491 -0.13985 0.14398 C -0.14935 0.14329 -0.17344 0.15741 -0.18151 0.16713 C -0.18959 0.17685 -0.18828 0.20232 -0.18828 0.20232 " pathEditMode="relative" ptsTypes="AAAAAAAAAA">
                                      <p:cBhvr>
                                        <p:cTn id="26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875E-6 4.81481E-6 C -0.00364 -0.01459 -0.00715 -0.02894 -0.01575 -0.04491 C -0.02421 -0.06065 -0.04192 -0.09306 -0.05116 -0.09445 C -0.06054 -0.09584 -0.06796 -0.07223 -0.07161 -0.05325 C -0.07525 -0.03426 -0.07135 -0.00209 -0.07304 0.01944 C -0.07473 0.04097 -0.0733 0.05694 -0.08189 0.07638 C -0.09036 0.09583 -0.11002 0.12175 -0.12421 0.13587 C -0.1384 0.15 -0.1414 0.15324 -0.16718 0.16134 C -0.19283 0.16944 -0.25533 0.18819 -0.27825 0.18425 C -0.30129 0.18055 -0.30481 0.13819 -0.30481 0.13819 " pathEditMode="relative" ptsTypes="AAAAAAAAAA">
                                      <p:cBhvr>
                                        <p:cTn id="28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6" grpId="0" animBg="1"/>
      <p:bldP spid="87" grpId="0" animBg="1"/>
      <p:bldP spid="88" grpId="0" animBg="1"/>
      <p:bldP spid="89" grpId="0" animBg="1"/>
      <p:bldP spid="9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2744231" y="1417822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riangle 14"/>
          <p:cNvSpPr/>
          <p:nvPr/>
        </p:nvSpPr>
        <p:spPr>
          <a:xfrm rot="5400000">
            <a:off x="2397726" y="289101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riangle 15"/>
          <p:cNvSpPr/>
          <p:nvPr/>
        </p:nvSpPr>
        <p:spPr>
          <a:xfrm rot="3938387">
            <a:off x="2735577" y="441168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40310" y="309716"/>
            <a:ext cx="1042219" cy="116512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198164" y="1416291"/>
            <a:ext cx="4824959" cy="4969310"/>
          </a:xfrm>
          <a:prstGeom prst="ellips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501148" y="1264785"/>
            <a:ext cx="2937610" cy="53719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6221134" y="2960666"/>
            <a:ext cx="46274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Times" charset="0"/>
                <a:ea typeface="Times" charset="0"/>
                <a:cs typeface="Times" charset="0"/>
              </a:rPr>
              <a:t>z</a:t>
            </a:r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oom in on </a:t>
            </a:r>
            <a:r>
              <a:rPr lang="en-US" sz="2800" smtClean="0">
                <a:latin typeface="Times" charset="0"/>
                <a:ea typeface="Times" charset="0"/>
                <a:cs typeface="Times" charset="0"/>
              </a:rPr>
              <a:t>dendrite </a:t>
            </a:r>
            <a:br>
              <a:rPr lang="en-US" sz="2800" smtClean="0">
                <a:latin typeface="Times" charset="0"/>
                <a:ea typeface="Times" charset="0"/>
                <a:cs typeface="Times" charset="0"/>
              </a:rPr>
            </a:br>
            <a:r>
              <a:rPr lang="en-US" sz="2800" smtClean="0">
                <a:latin typeface="Times" charset="0"/>
                <a:ea typeface="Times" charset="0"/>
                <a:cs typeface="Times" charset="0"/>
              </a:rPr>
              <a:t>(</a:t>
            </a:r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extension that receives signal)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412247" y="6488668"/>
            <a:ext cx="3779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Copyright, A. Malcolm Campbell,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176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rapezoid 15"/>
          <p:cNvSpPr/>
          <p:nvPr/>
        </p:nvSpPr>
        <p:spPr>
          <a:xfrm rot="16200000">
            <a:off x="1882267" y="-1421045"/>
            <a:ext cx="6075501" cy="9840036"/>
          </a:xfrm>
          <a:prstGeom prst="trapezoid">
            <a:avLst>
              <a:gd name="adj" fmla="val 42752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268167" y="435639"/>
            <a:ext cx="6818865" cy="803563"/>
            <a:chOff x="268167" y="435639"/>
            <a:chExt cx="6818865" cy="803563"/>
          </a:xfrm>
        </p:grpSpPr>
        <p:sp>
          <p:nvSpPr>
            <p:cNvPr id="199" name="Triangle 198"/>
            <p:cNvSpPr/>
            <p:nvPr/>
          </p:nvSpPr>
          <p:spPr>
            <a:xfrm rot="6960000">
              <a:off x="544225" y="354537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Triangle 199"/>
            <p:cNvSpPr/>
            <p:nvPr/>
          </p:nvSpPr>
          <p:spPr>
            <a:xfrm rot="5400000">
              <a:off x="469444" y="606015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Triangle 200"/>
            <p:cNvSpPr/>
            <p:nvPr/>
          </p:nvSpPr>
          <p:spPr>
            <a:xfrm rot="4380000">
              <a:off x="598416" y="817979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/>
            <p:cNvSpPr/>
            <p:nvPr/>
          </p:nvSpPr>
          <p:spPr>
            <a:xfrm>
              <a:off x="568470" y="435639"/>
              <a:ext cx="831272" cy="803563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/>
            <p:cNvSpPr/>
            <p:nvPr/>
          </p:nvSpPr>
          <p:spPr>
            <a:xfrm>
              <a:off x="1399741" y="823570"/>
              <a:ext cx="5153891" cy="11083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Trapezoid 203"/>
            <p:cNvSpPr/>
            <p:nvPr/>
          </p:nvSpPr>
          <p:spPr>
            <a:xfrm rot="16200000">
              <a:off x="6553632" y="612288"/>
              <a:ext cx="533400" cy="533400"/>
            </a:xfrm>
            <a:prstGeom prst="trapezoid">
              <a:avLst>
                <a:gd name="adj" fmla="val 37698"/>
              </a:avLst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11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3" name="Straight Connector 22"/>
          <p:cNvCxnSpPr/>
          <p:nvPr/>
        </p:nvCxnSpPr>
        <p:spPr>
          <a:xfrm flipH="1" flipV="1">
            <a:off x="13640" y="3969113"/>
            <a:ext cx="2197297" cy="575591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-51747" y="2427101"/>
            <a:ext cx="2343859" cy="595470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1031117" y="330695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626199" y="310129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248363" y="34451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1341464" y="292480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1632085" y="333690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1252399" y="38338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626199" y="367649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1864958" y="385040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715264" y="229799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1686828" y="216504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517969" y="451137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1281310" y="468529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4433463" y="57173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4827457" y="575315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4910611" y="606589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5247805" y="57173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4667875" y="54149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5939877" y="619826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5793616" y="576578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5221451" y="594889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6333871" y="623405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6417025" y="654679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5523844" y="62800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6754219" y="619826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6174289" y="589586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7528325" y="649187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7300030" y="624667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6727865" y="642979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7034507" y="589198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6678831" y="585273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5221451" y="542956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9144001" y="651675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8305730" y="640674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7928230" y="657435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7105365" y="648739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7514809" y="61113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/>
          <p:cNvSpPr/>
          <p:nvPr/>
        </p:nvSpPr>
        <p:spPr>
          <a:xfrm>
            <a:off x="7845841" y="621829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5552605" y="556365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5552605" y="60221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4909964" y="549287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/>
          <p:cNvSpPr/>
          <p:nvPr/>
        </p:nvSpPr>
        <p:spPr>
          <a:xfrm>
            <a:off x="8724866" y="663242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/>
          <p:nvPr/>
        </p:nvSpPr>
        <p:spPr>
          <a:xfrm flipV="1">
            <a:off x="2785016" y="15838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val 93"/>
          <p:cNvSpPr/>
          <p:nvPr/>
        </p:nvSpPr>
        <p:spPr>
          <a:xfrm flipV="1">
            <a:off x="2066590" y="18332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 flipV="1">
            <a:off x="4592439" y="104584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 flipV="1">
            <a:off x="4675593" y="73310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 flipV="1">
            <a:off x="3782412" y="9998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/>
          <p:nvPr/>
        </p:nvSpPr>
        <p:spPr>
          <a:xfrm flipV="1">
            <a:off x="5012787" y="10816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/>
          <p:nvPr/>
        </p:nvSpPr>
        <p:spPr>
          <a:xfrm flipV="1">
            <a:off x="4432857" y="13840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/>
          <p:nvPr/>
        </p:nvSpPr>
        <p:spPr>
          <a:xfrm flipV="1">
            <a:off x="5704859" y="60073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/>
          <p:nvPr/>
        </p:nvSpPr>
        <p:spPr>
          <a:xfrm flipV="1">
            <a:off x="5558598" y="103322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/>
          <p:nvPr/>
        </p:nvSpPr>
        <p:spPr>
          <a:xfrm flipV="1">
            <a:off x="4986433" y="85010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/>
          <p:nvPr/>
        </p:nvSpPr>
        <p:spPr>
          <a:xfrm flipV="1">
            <a:off x="6098853" y="56494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/>
          <p:nvPr/>
        </p:nvSpPr>
        <p:spPr>
          <a:xfrm flipV="1">
            <a:off x="6182007" y="25221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/>
          <p:nvPr/>
        </p:nvSpPr>
        <p:spPr>
          <a:xfrm flipV="1">
            <a:off x="5288826" y="51896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/>
          <p:nvPr/>
        </p:nvSpPr>
        <p:spPr>
          <a:xfrm flipV="1">
            <a:off x="5801772" y="33227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/>
          <p:nvPr/>
        </p:nvSpPr>
        <p:spPr>
          <a:xfrm flipV="1">
            <a:off x="5939271" y="90313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/>
          <p:nvPr/>
        </p:nvSpPr>
        <p:spPr>
          <a:xfrm flipV="1">
            <a:off x="7293307" y="30712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/>
          <p:nvPr/>
        </p:nvSpPr>
        <p:spPr>
          <a:xfrm flipV="1">
            <a:off x="7085327" y="10833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val 117"/>
          <p:cNvSpPr/>
          <p:nvPr/>
        </p:nvSpPr>
        <p:spPr>
          <a:xfrm flipV="1">
            <a:off x="6492847" y="36920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/>
          <p:nvPr/>
        </p:nvSpPr>
        <p:spPr>
          <a:xfrm flipV="1">
            <a:off x="8489117" y="47758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/>
          <p:nvPr/>
        </p:nvSpPr>
        <p:spPr>
          <a:xfrm flipV="1">
            <a:off x="5929713" y="115863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/>
          <p:nvPr/>
        </p:nvSpPr>
        <p:spPr>
          <a:xfrm flipV="1">
            <a:off x="4986433" y="136943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/>
          <p:nvPr/>
        </p:nvSpPr>
        <p:spPr>
          <a:xfrm flipV="1">
            <a:off x="8908983" y="28224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/>
          <p:nvPr/>
        </p:nvSpPr>
        <p:spPr>
          <a:xfrm flipV="1">
            <a:off x="8070712" y="39225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/>
          <p:nvPr/>
        </p:nvSpPr>
        <p:spPr>
          <a:xfrm flipV="1">
            <a:off x="7693212" y="22465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/>
          <p:nvPr/>
        </p:nvSpPr>
        <p:spPr>
          <a:xfrm flipV="1">
            <a:off x="6870347" y="31160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/>
          <p:nvPr/>
        </p:nvSpPr>
        <p:spPr>
          <a:xfrm flipV="1">
            <a:off x="7279791" y="68769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/>
          <p:nvPr/>
        </p:nvSpPr>
        <p:spPr>
          <a:xfrm flipV="1">
            <a:off x="7610823" y="58070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/>
          <p:nvPr/>
        </p:nvSpPr>
        <p:spPr>
          <a:xfrm flipV="1">
            <a:off x="5317587" y="123534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/>
          <p:nvPr/>
        </p:nvSpPr>
        <p:spPr>
          <a:xfrm flipV="1">
            <a:off x="5317587" y="7768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 flipV="1">
            <a:off x="4674946" y="130612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val 133"/>
          <p:cNvSpPr/>
          <p:nvPr/>
        </p:nvSpPr>
        <p:spPr>
          <a:xfrm flipV="1">
            <a:off x="8489848" y="16658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Can 136"/>
          <p:cNvSpPr/>
          <p:nvPr/>
        </p:nvSpPr>
        <p:spPr>
          <a:xfrm rot="20519047">
            <a:off x="1471716" y="2425637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Can 139"/>
          <p:cNvSpPr/>
          <p:nvPr/>
        </p:nvSpPr>
        <p:spPr>
          <a:xfrm rot="20519047">
            <a:off x="740581" y="2591055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Can 142"/>
          <p:cNvSpPr/>
          <p:nvPr/>
        </p:nvSpPr>
        <p:spPr>
          <a:xfrm rot="20519047">
            <a:off x="9446" y="2756473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Can 145"/>
          <p:cNvSpPr/>
          <p:nvPr/>
        </p:nvSpPr>
        <p:spPr>
          <a:xfrm rot="1080953" flipV="1">
            <a:off x="1497713" y="4183718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Can 148"/>
          <p:cNvSpPr/>
          <p:nvPr/>
        </p:nvSpPr>
        <p:spPr>
          <a:xfrm rot="1080953" flipV="1">
            <a:off x="766578" y="4018300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Can 151"/>
          <p:cNvSpPr/>
          <p:nvPr/>
        </p:nvSpPr>
        <p:spPr>
          <a:xfrm rot="1080953" flipV="1">
            <a:off x="35443" y="3852882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Diamond 153"/>
          <p:cNvSpPr/>
          <p:nvPr/>
        </p:nvSpPr>
        <p:spPr>
          <a:xfrm>
            <a:off x="6984430" y="268525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Diamond 154"/>
          <p:cNvSpPr/>
          <p:nvPr/>
        </p:nvSpPr>
        <p:spPr>
          <a:xfrm>
            <a:off x="6320918" y="172616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Diamond 155"/>
          <p:cNvSpPr/>
          <p:nvPr/>
        </p:nvSpPr>
        <p:spPr>
          <a:xfrm>
            <a:off x="4780274" y="206256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Diamond 156"/>
          <p:cNvSpPr/>
          <p:nvPr/>
        </p:nvSpPr>
        <p:spPr>
          <a:xfrm>
            <a:off x="6821888" y="211151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Diamond 157"/>
          <p:cNvSpPr/>
          <p:nvPr/>
        </p:nvSpPr>
        <p:spPr>
          <a:xfrm>
            <a:off x="6283859" y="276028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Diamond 158"/>
          <p:cNvSpPr/>
          <p:nvPr/>
        </p:nvSpPr>
        <p:spPr>
          <a:xfrm>
            <a:off x="4431070" y="401364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Diamond 159"/>
          <p:cNvSpPr/>
          <p:nvPr/>
        </p:nvSpPr>
        <p:spPr>
          <a:xfrm>
            <a:off x="6306083" y="342879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Diamond 160"/>
          <p:cNvSpPr/>
          <p:nvPr/>
        </p:nvSpPr>
        <p:spPr>
          <a:xfrm>
            <a:off x="7066909" y="331338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Diamond 161"/>
          <p:cNvSpPr/>
          <p:nvPr/>
        </p:nvSpPr>
        <p:spPr>
          <a:xfrm>
            <a:off x="5632156" y="416154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Diamond 162"/>
          <p:cNvSpPr/>
          <p:nvPr/>
        </p:nvSpPr>
        <p:spPr>
          <a:xfrm>
            <a:off x="6510015" y="402955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Diamond 163"/>
          <p:cNvSpPr/>
          <p:nvPr/>
        </p:nvSpPr>
        <p:spPr>
          <a:xfrm>
            <a:off x="7012465" y="430345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Diamond 164"/>
          <p:cNvSpPr/>
          <p:nvPr/>
        </p:nvSpPr>
        <p:spPr>
          <a:xfrm>
            <a:off x="7477076" y="239499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Diamond 165"/>
          <p:cNvSpPr/>
          <p:nvPr/>
        </p:nvSpPr>
        <p:spPr>
          <a:xfrm>
            <a:off x="7736040" y="447840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Diamond 166"/>
          <p:cNvSpPr/>
          <p:nvPr/>
        </p:nvSpPr>
        <p:spPr>
          <a:xfrm>
            <a:off x="8444307" y="390329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Diamond 167"/>
          <p:cNvSpPr/>
          <p:nvPr/>
        </p:nvSpPr>
        <p:spPr>
          <a:xfrm>
            <a:off x="6267999" y="48227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Diamond 168"/>
          <p:cNvSpPr/>
          <p:nvPr/>
        </p:nvSpPr>
        <p:spPr>
          <a:xfrm>
            <a:off x="7680133" y="326963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Diamond 169"/>
          <p:cNvSpPr/>
          <p:nvPr/>
        </p:nvSpPr>
        <p:spPr>
          <a:xfrm>
            <a:off x="7992127" y="268149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Diamond 170"/>
          <p:cNvSpPr/>
          <p:nvPr/>
        </p:nvSpPr>
        <p:spPr>
          <a:xfrm>
            <a:off x="7496247" y="391828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Diamond 171"/>
          <p:cNvSpPr/>
          <p:nvPr/>
        </p:nvSpPr>
        <p:spPr>
          <a:xfrm>
            <a:off x="8700574" y="463210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Diamond 172"/>
          <p:cNvSpPr/>
          <p:nvPr/>
        </p:nvSpPr>
        <p:spPr>
          <a:xfrm>
            <a:off x="8658199" y="321801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Diamond 173"/>
          <p:cNvSpPr/>
          <p:nvPr/>
        </p:nvSpPr>
        <p:spPr>
          <a:xfrm>
            <a:off x="842020" y="477503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Diamond 174"/>
          <p:cNvSpPr/>
          <p:nvPr/>
        </p:nvSpPr>
        <p:spPr>
          <a:xfrm>
            <a:off x="1239925" y="216874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Diamond 175"/>
          <p:cNvSpPr/>
          <p:nvPr/>
        </p:nvSpPr>
        <p:spPr>
          <a:xfrm>
            <a:off x="2374879" y="254324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Diamond 176"/>
          <p:cNvSpPr/>
          <p:nvPr/>
        </p:nvSpPr>
        <p:spPr>
          <a:xfrm>
            <a:off x="3433918" y="230219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Diamond 177"/>
          <p:cNvSpPr/>
          <p:nvPr/>
        </p:nvSpPr>
        <p:spPr>
          <a:xfrm>
            <a:off x="1456797" y="515555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Diamond 178"/>
          <p:cNvSpPr/>
          <p:nvPr/>
        </p:nvSpPr>
        <p:spPr>
          <a:xfrm>
            <a:off x="1672162" y="483910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Diamond 179"/>
          <p:cNvSpPr/>
          <p:nvPr/>
        </p:nvSpPr>
        <p:spPr>
          <a:xfrm>
            <a:off x="3868797" y="391688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Diamond 180"/>
          <p:cNvSpPr/>
          <p:nvPr/>
        </p:nvSpPr>
        <p:spPr>
          <a:xfrm>
            <a:off x="402998" y="222517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Diamond 181"/>
          <p:cNvSpPr/>
          <p:nvPr/>
        </p:nvSpPr>
        <p:spPr>
          <a:xfrm>
            <a:off x="2798438" y="380792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Diamond 182"/>
          <p:cNvSpPr/>
          <p:nvPr/>
        </p:nvSpPr>
        <p:spPr>
          <a:xfrm>
            <a:off x="3122045" y="422022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Diamond 183"/>
          <p:cNvSpPr/>
          <p:nvPr/>
        </p:nvSpPr>
        <p:spPr>
          <a:xfrm>
            <a:off x="3624495" y="449413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Diamond 184"/>
          <p:cNvSpPr/>
          <p:nvPr/>
        </p:nvSpPr>
        <p:spPr>
          <a:xfrm>
            <a:off x="4089106" y="258567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Diamond 185"/>
          <p:cNvSpPr/>
          <p:nvPr/>
        </p:nvSpPr>
        <p:spPr>
          <a:xfrm>
            <a:off x="4348070" y="466908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Diamond 186"/>
          <p:cNvSpPr/>
          <p:nvPr/>
        </p:nvSpPr>
        <p:spPr>
          <a:xfrm>
            <a:off x="1075595" y="184925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Diamond 187"/>
          <p:cNvSpPr/>
          <p:nvPr/>
        </p:nvSpPr>
        <p:spPr>
          <a:xfrm>
            <a:off x="224083" y="491273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Diamond 188"/>
          <p:cNvSpPr/>
          <p:nvPr/>
        </p:nvSpPr>
        <p:spPr>
          <a:xfrm>
            <a:off x="558115" y="191457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Diamond 189"/>
          <p:cNvSpPr/>
          <p:nvPr/>
        </p:nvSpPr>
        <p:spPr>
          <a:xfrm>
            <a:off x="4604157" y="287216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Diamond 190"/>
          <p:cNvSpPr/>
          <p:nvPr/>
        </p:nvSpPr>
        <p:spPr>
          <a:xfrm>
            <a:off x="2625765" y="422647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Diamond 191"/>
          <p:cNvSpPr/>
          <p:nvPr/>
        </p:nvSpPr>
        <p:spPr>
          <a:xfrm>
            <a:off x="5312604" y="48227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Diamond 192"/>
          <p:cNvSpPr/>
          <p:nvPr/>
        </p:nvSpPr>
        <p:spPr>
          <a:xfrm>
            <a:off x="5270229" y="340869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Diamond 193"/>
          <p:cNvSpPr/>
          <p:nvPr/>
        </p:nvSpPr>
        <p:spPr>
          <a:xfrm>
            <a:off x="2828843" y="249410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Diamond 194"/>
          <p:cNvSpPr/>
          <p:nvPr/>
        </p:nvSpPr>
        <p:spPr>
          <a:xfrm>
            <a:off x="5649699" y="298412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Diamond 195"/>
          <p:cNvSpPr/>
          <p:nvPr/>
        </p:nvSpPr>
        <p:spPr>
          <a:xfrm>
            <a:off x="4092267" y="212774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Diamond 196"/>
          <p:cNvSpPr/>
          <p:nvPr/>
        </p:nvSpPr>
        <p:spPr>
          <a:xfrm>
            <a:off x="5237706" y="249728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Diamond 197"/>
          <p:cNvSpPr/>
          <p:nvPr/>
        </p:nvSpPr>
        <p:spPr>
          <a:xfrm>
            <a:off x="5754237" y="201849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Rectangle 204"/>
          <p:cNvSpPr/>
          <p:nvPr/>
        </p:nvSpPr>
        <p:spPr>
          <a:xfrm>
            <a:off x="6469742" y="561786"/>
            <a:ext cx="875836" cy="65011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6" name="Group 205"/>
          <p:cNvGrpSpPr/>
          <p:nvPr/>
        </p:nvGrpSpPr>
        <p:grpSpPr>
          <a:xfrm rot="18918770">
            <a:off x="1081277" y="2502239"/>
            <a:ext cx="473529" cy="455310"/>
            <a:chOff x="4624381" y="1422325"/>
            <a:chExt cx="473529" cy="455310"/>
          </a:xfrm>
        </p:grpSpPr>
        <p:sp>
          <p:nvSpPr>
            <p:cNvPr id="207" name="Can 206"/>
            <p:cNvSpPr/>
            <p:nvPr/>
          </p:nvSpPr>
          <p:spPr>
            <a:xfrm rot="1619218">
              <a:off x="4624381" y="1422325"/>
              <a:ext cx="473529" cy="455310"/>
            </a:xfrm>
            <a:prstGeom prst="can">
              <a:avLst/>
            </a:prstGeom>
            <a:solidFill>
              <a:srgbClr val="D883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Oval 207"/>
            <p:cNvSpPr/>
            <p:nvPr/>
          </p:nvSpPr>
          <p:spPr>
            <a:xfrm rot="6960000">
              <a:off x="4903718" y="1406173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9" name="Group 208"/>
          <p:cNvGrpSpPr/>
          <p:nvPr/>
        </p:nvGrpSpPr>
        <p:grpSpPr>
          <a:xfrm rot="18918770">
            <a:off x="357027" y="2706261"/>
            <a:ext cx="473529" cy="455310"/>
            <a:chOff x="4624381" y="1422325"/>
            <a:chExt cx="473529" cy="455310"/>
          </a:xfrm>
        </p:grpSpPr>
        <p:sp>
          <p:nvSpPr>
            <p:cNvPr id="210" name="Can 209"/>
            <p:cNvSpPr/>
            <p:nvPr/>
          </p:nvSpPr>
          <p:spPr>
            <a:xfrm rot="1619218">
              <a:off x="4624381" y="1422325"/>
              <a:ext cx="473529" cy="455310"/>
            </a:xfrm>
            <a:prstGeom prst="can">
              <a:avLst/>
            </a:prstGeom>
            <a:solidFill>
              <a:srgbClr val="D883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Oval 210"/>
            <p:cNvSpPr/>
            <p:nvPr/>
          </p:nvSpPr>
          <p:spPr>
            <a:xfrm rot="6960000">
              <a:off x="4903718" y="1406173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2" name="Group 211"/>
          <p:cNvGrpSpPr/>
          <p:nvPr/>
        </p:nvGrpSpPr>
        <p:grpSpPr>
          <a:xfrm rot="2681230" flipV="1">
            <a:off x="295765" y="3888382"/>
            <a:ext cx="473529" cy="455310"/>
            <a:chOff x="4624381" y="1422325"/>
            <a:chExt cx="473529" cy="455310"/>
          </a:xfrm>
        </p:grpSpPr>
        <p:sp>
          <p:nvSpPr>
            <p:cNvPr id="213" name="Can 212"/>
            <p:cNvSpPr/>
            <p:nvPr/>
          </p:nvSpPr>
          <p:spPr>
            <a:xfrm rot="1619218">
              <a:off x="4624381" y="1422325"/>
              <a:ext cx="473529" cy="455310"/>
            </a:xfrm>
            <a:prstGeom prst="can">
              <a:avLst/>
            </a:prstGeom>
            <a:solidFill>
              <a:srgbClr val="D883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Oval 213"/>
            <p:cNvSpPr/>
            <p:nvPr/>
          </p:nvSpPr>
          <p:spPr>
            <a:xfrm rot="6960000">
              <a:off x="4903718" y="1406173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5" name="Group 214"/>
          <p:cNvGrpSpPr/>
          <p:nvPr/>
        </p:nvGrpSpPr>
        <p:grpSpPr>
          <a:xfrm rot="2681230" flipV="1">
            <a:off x="1018778" y="4075799"/>
            <a:ext cx="473529" cy="455310"/>
            <a:chOff x="4624381" y="1422325"/>
            <a:chExt cx="473529" cy="455310"/>
          </a:xfrm>
        </p:grpSpPr>
        <p:sp>
          <p:nvSpPr>
            <p:cNvPr id="216" name="Can 215"/>
            <p:cNvSpPr/>
            <p:nvPr/>
          </p:nvSpPr>
          <p:spPr>
            <a:xfrm rot="1619218">
              <a:off x="4624381" y="1422325"/>
              <a:ext cx="473529" cy="455310"/>
            </a:xfrm>
            <a:prstGeom prst="can">
              <a:avLst/>
            </a:prstGeom>
            <a:solidFill>
              <a:srgbClr val="D883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Oval 216"/>
            <p:cNvSpPr/>
            <p:nvPr/>
          </p:nvSpPr>
          <p:spPr>
            <a:xfrm rot="6960000">
              <a:off x="4903718" y="1406173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8" name="Group 217"/>
          <p:cNvGrpSpPr/>
          <p:nvPr/>
        </p:nvGrpSpPr>
        <p:grpSpPr>
          <a:xfrm rot="2681230" flipV="1">
            <a:off x="1720387" y="4259926"/>
            <a:ext cx="473529" cy="455310"/>
            <a:chOff x="4624381" y="1422325"/>
            <a:chExt cx="473529" cy="455310"/>
          </a:xfrm>
        </p:grpSpPr>
        <p:sp>
          <p:nvSpPr>
            <p:cNvPr id="219" name="Can 218"/>
            <p:cNvSpPr/>
            <p:nvPr/>
          </p:nvSpPr>
          <p:spPr>
            <a:xfrm rot="1619218">
              <a:off x="4624381" y="1422325"/>
              <a:ext cx="473529" cy="455310"/>
            </a:xfrm>
            <a:prstGeom prst="can">
              <a:avLst/>
            </a:prstGeom>
            <a:solidFill>
              <a:srgbClr val="D883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" name="Oval 219"/>
            <p:cNvSpPr/>
            <p:nvPr/>
          </p:nvSpPr>
          <p:spPr>
            <a:xfrm rot="6960000">
              <a:off x="4903718" y="1406173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1" name="Diamond 220"/>
          <p:cNvSpPr/>
          <p:nvPr/>
        </p:nvSpPr>
        <p:spPr>
          <a:xfrm>
            <a:off x="137118" y="246261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2" name="Diamond 221"/>
          <p:cNvSpPr/>
          <p:nvPr/>
        </p:nvSpPr>
        <p:spPr>
          <a:xfrm>
            <a:off x="50788" y="202054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Diamond 222"/>
          <p:cNvSpPr/>
          <p:nvPr/>
        </p:nvSpPr>
        <p:spPr>
          <a:xfrm>
            <a:off x="321696" y="180177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Diamond 223"/>
          <p:cNvSpPr/>
          <p:nvPr/>
        </p:nvSpPr>
        <p:spPr>
          <a:xfrm>
            <a:off x="956448" y="226755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Diamond 224"/>
          <p:cNvSpPr/>
          <p:nvPr/>
        </p:nvSpPr>
        <p:spPr>
          <a:xfrm>
            <a:off x="118023" y="439761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6" name="Diamond 225"/>
          <p:cNvSpPr/>
          <p:nvPr/>
        </p:nvSpPr>
        <p:spPr>
          <a:xfrm>
            <a:off x="1101994" y="535393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Diamond 226"/>
          <p:cNvSpPr/>
          <p:nvPr/>
        </p:nvSpPr>
        <p:spPr>
          <a:xfrm>
            <a:off x="517969" y="513967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Diamond 227"/>
          <p:cNvSpPr/>
          <p:nvPr/>
        </p:nvSpPr>
        <p:spPr>
          <a:xfrm>
            <a:off x="1133104" y="496576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Diamond 228"/>
          <p:cNvSpPr/>
          <p:nvPr/>
        </p:nvSpPr>
        <p:spPr>
          <a:xfrm>
            <a:off x="1761597" y="546035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Diamond 229"/>
          <p:cNvSpPr/>
          <p:nvPr/>
        </p:nvSpPr>
        <p:spPr>
          <a:xfrm>
            <a:off x="363061" y="462341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Diamond 230"/>
          <p:cNvSpPr/>
          <p:nvPr/>
        </p:nvSpPr>
        <p:spPr>
          <a:xfrm>
            <a:off x="588460" y="488446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2" name="Diamond 231"/>
          <p:cNvSpPr/>
          <p:nvPr/>
        </p:nvSpPr>
        <p:spPr>
          <a:xfrm>
            <a:off x="844187" y="516334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Diamond 232"/>
          <p:cNvSpPr/>
          <p:nvPr/>
        </p:nvSpPr>
        <p:spPr>
          <a:xfrm>
            <a:off x="1098265" y="456804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Diamond 233"/>
          <p:cNvSpPr/>
          <p:nvPr/>
        </p:nvSpPr>
        <p:spPr>
          <a:xfrm>
            <a:off x="712362" y="162594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Diamond 234"/>
          <p:cNvSpPr/>
          <p:nvPr/>
        </p:nvSpPr>
        <p:spPr>
          <a:xfrm>
            <a:off x="789070" y="203124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6" name="TextBox 235"/>
          <p:cNvSpPr txBox="1"/>
          <p:nvPr/>
        </p:nvSpPr>
        <p:spPr>
          <a:xfrm>
            <a:off x="65190" y="5399030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K</a:t>
            </a:r>
            <a:r>
              <a:rPr lang="en-US" sz="2000" baseline="3000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chemeClr val="accent2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37" name="Cloud 236"/>
          <p:cNvSpPr/>
          <p:nvPr/>
        </p:nvSpPr>
        <p:spPr>
          <a:xfrm rot="5400000">
            <a:off x="2486604" y="2131880"/>
            <a:ext cx="2163695" cy="2888668"/>
          </a:xfrm>
          <a:prstGeom prst="cloud">
            <a:avLst/>
          </a:prstGeom>
          <a:solidFill>
            <a:srgbClr val="009193">
              <a:alpha val="40000"/>
            </a:srgbClr>
          </a:solidFill>
          <a:ln>
            <a:solidFill>
              <a:schemeClr val="accent1">
                <a:shade val="50000"/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8" name="Straight Connector 237"/>
          <p:cNvCxnSpPr/>
          <p:nvPr/>
        </p:nvCxnSpPr>
        <p:spPr>
          <a:xfrm flipH="1" flipV="1">
            <a:off x="2268389" y="4560221"/>
            <a:ext cx="2197297" cy="575591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/>
          <p:cNvCxnSpPr/>
          <p:nvPr/>
        </p:nvCxnSpPr>
        <p:spPr>
          <a:xfrm flipH="1">
            <a:off x="2248580" y="1842494"/>
            <a:ext cx="2343859" cy="595470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0" name="Group 239"/>
          <p:cNvGrpSpPr/>
          <p:nvPr/>
        </p:nvGrpSpPr>
        <p:grpSpPr>
          <a:xfrm rot="18899829">
            <a:off x="3719239" y="1850654"/>
            <a:ext cx="473529" cy="455310"/>
            <a:chOff x="5042475" y="1715044"/>
            <a:chExt cx="473529" cy="455310"/>
          </a:xfrm>
        </p:grpSpPr>
        <p:sp>
          <p:nvSpPr>
            <p:cNvPr id="241" name="Can 240"/>
            <p:cNvSpPr/>
            <p:nvPr/>
          </p:nvSpPr>
          <p:spPr>
            <a:xfrm rot="1619218">
              <a:off x="5042475" y="1715044"/>
              <a:ext cx="473529" cy="455310"/>
            </a:xfrm>
            <a:prstGeom prst="can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Oval 241"/>
            <p:cNvSpPr/>
            <p:nvPr/>
          </p:nvSpPr>
          <p:spPr>
            <a:xfrm rot="6960000">
              <a:off x="5320407" y="1695543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3" name="Group 242"/>
          <p:cNvGrpSpPr/>
          <p:nvPr/>
        </p:nvGrpSpPr>
        <p:grpSpPr>
          <a:xfrm rot="18899829">
            <a:off x="2988104" y="2016072"/>
            <a:ext cx="473529" cy="455310"/>
            <a:chOff x="5042475" y="1715044"/>
            <a:chExt cx="473529" cy="455310"/>
          </a:xfrm>
        </p:grpSpPr>
        <p:sp>
          <p:nvSpPr>
            <p:cNvPr id="244" name="Can 243"/>
            <p:cNvSpPr/>
            <p:nvPr/>
          </p:nvSpPr>
          <p:spPr>
            <a:xfrm rot="1619218">
              <a:off x="5042475" y="1715044"/>
              <a:ext cx="473529" cy="455310"/>
            </a:xfrm>
            <a:prstGeom prst="can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" name="Oval 244"/>
            <p:cNvSpPr/>
            <p:nvPr/>
          </p:nvSpPr>
          <p:spPr>
            <a:xfrm rot="6960000">
              <a:off x="5320407" y="1695543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6" name="Group 245"/>
          <p:cNvGrpSpPr/>
          <p:nvPr/>
        </p:nvGrpSpPr>
        <p:grpSpPr>
          <a:xfrm rot="18899829">
            <a:off x="2256969" y="2181490"/>
            <a:ext cx="473529" cy="455310"/>
            <a:chOff x="5042475" y="1715044"/>
            <a:chExt cx="473529" cy="455310"/>
          </a:xfrm>
        </p:grpSpPr>
        <p:sp>
          <p:nvSpPr>
            <p:cNvPr id="247" name="Can 246"/>
            <p:cNvSpPr/>
            <p:nvPr/>
          </p:nvSpPr>
          <p:spPr>
            <a:xfrm rot="1619218">
              <a:off x="5042475" y="1715044"/>
              <a:ext cx="473529" cy="455310"/>
            </a:xfrm>
            <a:prstGeom prst="can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8" name="Oval 247"/>
            <p:cNvSpPr/>
            <p:nvPr/>
          </p:nvSpPr>
          <p:spPr>
            <a:xfrm rot="6960000">
              <a:off x="5320407" y="1695543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759017" y="2917458"/>
            <a:ext cx="34694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7030A0"/>
                </a:solidFill>
                <a:latin typeface="Times" charset="0"/>
                <a:ea typeface="Times" charset="0"/>
                <a:cs typeface="Times" charset="0"/>
              </a:rPr>
              <a:t>voltage-gated </a:t>
            </a:r>
          </a:p>
          <a:p>
            <a:pPr algn="ctr"/>
            <a:r>
              <a:rPr lang="en-US" sz="2800" dirty="0">
                <a:solidFill>
                  <a:srgbClr val="7030A0"/>
                </a:solidFill>
                <a:latin typeface="Times" charset="0"/>
                <a:ea typeface="Times" charset="0"/>
                <a:cs typeface="Times" charset="0"/>
              </a:rPr>
              <a:t>K</a:t>
            </a:r>
            <a:r>
              <a:rPr lang="en-US" sz="2800" baseline="30000" dirty="0" smtClean="0">
                <a:solidFill>
                  <a:srgbClr val="7030A0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800" dirty="0" smtClean="0">
                <a:solidFill>
                  <a:srgbClr val="7030A0"/>
                </a:solidFill>
                <a:latin typeface="Times" charset="0"/>
                <a:ea typeface="Times" charset="0"/>
                <a:cs typeface="Times" charset="0"/>
              </a:rPr>
              <a:t> channels opened</a:t>
            </a:r>
          </a:p>
        </p:txBody>
      </p:sp>
      <p:sp>
        <p:nvSpPr>
          <p:cNvPr id="259" name="TextBox 258"/>
          <p:cNvSpPr txBox="1"/>
          <p:nvPr/>
        </p:nvSpPr>
        <p:spPr>
          <a:xfrm>
            <a:off x="42369" y="1279378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K</a:t>
            </a:r>
            <a:r>
              <a:rPr lang="en-US" sz="2000" baseline="3000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chemeClr val="accent2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60" name="Oval 259"/>
          <p:cNvSpPr/>
          <p:nvPr/>
        </p:nvSpPr>
        <p:spPr>
          <a:xfrm>
            <a:off x="2817411" y="567703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1" name="Oval 260"/>
          <p:cNvSpPr/>
          <p:nvPr/>
        </p:nvSpPr>
        <p:spPr>
          <a:xfrm>
            <a:off x="2536700" y="50744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Oval 261"/>
          <p:cNvSpPr/>
          <p:nvPr/>
        </p:nvSpPr>
        <p:spPr>
          <a:xfrm>
            <a:off x="4076082" y="547411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TextBox 262"/>
          <p:cNvSpPr txBox="1"/>
          <p:nvPr/>
        </p:nvSpPr>
        <p:spPr>
          <a:xfrm>
            <a:off x="4306379" y="6305250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64" name="TextBox 263"/>
          <p:cNvSpPr txBox="1"/>
          <p:nvPr/>
        </p:nvSpPr>
        <p:spPr>
          <a:xfrm>
            <a:off x="4318814" y="130658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grpSp>
        <p:nvGrpSpPr>
          <p:cNvPr id="265" name="Group 264"/>
          <p:cNvGrpSpPr/>
          <p:nvPr/>
        </p:nvGrpSpPr>
        <p:grpSpPr>
          <a:xfrm flipV="1">
            <a:off x="2317017" y="4405767"/>
            <a:ext cx="1917580" cy="804365"/>
            <a:chOff x="170956" y="2568927"/>
            <a:chExt cx="1917580" cy="804365"/>
          </a:xfrm>
        </p:grpSpPr>
        <p:grpSp>
          <p:nvGrpSpPr>
            <p:cNvPr id="266" name="Group 265"/>
            <p:cNvGrpSpPr/>
            <p:nvPr/>
          </p:nvGrpSpPr>
          <p:grpSpPr>
            <a:xfrm rot="18899829">
              <a:off x="1624116" y="2578037"/>
              <a:ext cx="473529" cy="455310"/>
              <a:chOff x="5042475" y="1715044"/>
              <a:chExt cx="473529" cy="455310"/>
            </a:xfrm>
          </p:grpSpPr>
          <p:sp>
            <p:nvSpPr>
              <p:cNvPr id="273" name="Can 272"/>
              <p:cNvSpPr/>
              <p:nvPr/>
            </p:nvSpPr>
            <p:spPr>
              <a:xfrm rot="1619218">
                <a:off x="5042475" y="1715044"/>
                <a:ext cx="473529" cy="455310"/>
              </a:xfrm>
              <a:prstGeom prst="can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4" name="Oval 273"/>
              <p:cNvSpPr/>
              <p:nvPr/>
            </p:nvSpPr>
            <p:spPr>
              <a:xfrm rot="6960000">
                <a:off x="5320407" y="1695543"/>
                <a:ext cx="65042" cy="16899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67" name="Group 266"/>
            <p:cNvGrpSpPr/>
            <p:nvPr/>
          </p:nvGrpSpPr>
          <p:grpSpPr>
            <a:xfrm rot="18899829">
              <a:off x="892981" y="2743455"/>
              <a:ext cx="473529" cy="455310"/>
              <a:chOff x="5042475" y="1715044"/>
              <a:chExt cx="473529" cy="455310"/>
            </a:xfrm>
          </p:grpSpPr>
          <p:sp>
            <p:nvSpPr>
              <p:cNvPr id="271" name="Can 270"/>
              <p:cNvSpPr/>
              <p:nvPr/>
            </p:nvSpPr>
            <p:spPr>
              <a:xfrm rot="1619218">
                <a:off x="5042475" y="1715044"/>
                <a:ext cx="473529" cy="455310"/>
              </a:xfrm>
              <a:prstGeom prst="can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2" name="Oval 271"/>
              <p:cNvSpPr/>
              <p:nvPr/>
            </p:nvSpPr>
            <p:spPr>
              <a:xfrm rot="6960000">
                <a:off x="5320407" y="1695543"/>
                <a:ext cx="65042" cy="16899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68" name="Group 267"/>
            <p:cNvGrpSpPr/>
            <p:nvPr/>
          </p:nvGrpSpPr>
          <p:grpSpPr>
            <a:xfrm rot="18899829">
              <a:off x="161846" y="2908873"/>
              <a:ext cx="473529" cy="455310"/>
              <a:chOff x="5042475" y="1715044"/>
              <a:chExt cx="473529" cy="455310"/>
            </a:xfrm>
          </p:grpSpPr>
          <p:sp>
            <p:nvSpPr>
              <p:cNvPr id="269" name="Can 268"/>
              <p:cNvSpPr/>
              <p:nvPr/>
            </p:nvSpPr>
            <p:spPr>
              <a:xfrm rot="1619218">
                <a:off x="5042475" y="1715044"/>
                <a:ext cx="473529" cy="455310"/>
              </a:xfrm>
              <a:prstGeom prst="can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0" name="Oval 269"/>
              <p:cNvSpPr/>
              <p:nvPr/>
            </p:nvSpPr>
            <p:spPr>
              <a:xfrm rot="6960000">
                <a:off x="5320407" y="1695543"/>
                <a:ext cx="65042" cy="16899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49" name="TextBox 248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359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943833" y="24166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406629" y="126478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638079" y="49966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053034" y="61261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333134" y="27401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n 24"/>
          <p:cNvSpPr/>
          <p:nvPr/>
        </p:nvSpPr>
        <p:spPr>
          <a:xfrm rot="17537419">
            <a:off x="3747097" y="3049843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n 8"/>
          <p:cNvSpPr/>
          <p:nvPr/>
        </p:nvSpPr>
        <p:spPr>
          <a:xfrm rot="17537419">
            <a:off x="4047546" y="2278919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an 25"/>
          <p:cNvSpPr/>
          <p:nvPr/>
        </p:nvSpPr>
        <p:spPr>
          <a:xfrm rot="17537419">
            <a:off x="3446648" y="3820767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3213100" y="1498600"/>
            <a:ext cx="3454400" cy="4216400"/>
          </a:xfrm>
          <a:custGeom>
            <a:avLst/>
            <a:gdLst>
              <a:gd name="connsiteX0" fmla="*/ 3454400 w 3454400"/>
              <a:gd name="connsiteY0" fmla="*/ 1231900 h 4216400"/>
              <a:gd name="connsiteX1" fmla="*/ 1409700 w 3454400"/>
              <a:gd name="connsiteY1" fmla="*/ 0 h 4216400"/>
              <a:gd name="connsiteX2" fmla="*/ 0 w 3454400"/>
              <a:gd name="connsiteY2" fmla="*/ 3683000 h 4216400"/>
              <a:gd name="connsiteX3" fmla="*/ 2882900 w 3454400"/>
              <a:gd name="connsiteY3" fmla="*/ 421640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4400" h="4216400">
                <a:moveTo>
                  <a:pt x="3454400" y="1231900"/>
                </a:moveTo>
                <a:lnTo>
                  <a:pt x="1409700" y="0"/>
                </a:lnTo>
                <a:lnTo>
                  <a:pt x="0" y="3683000"/>
                </a:lnTo>
                <a:lnTo>
                  <a:pt x="2882900" y="4216400"/>
                </a:lnTo>
              </a:path>
            </a:pathLst>
          </a:custGeom>
          <a:noFill/>
          <a:ln w="635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Can 33"/>
          <p:cNvSpPr/>
          <p:nvPr/>
        </p:nvSpPr>
        <p:spPr>
          <a:xfrm rot="1619218">
            <a:off x="5042475" y="1715044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Can 38"/>
          <p:cNvSpPr/>
          <p:nvPr/>
        </p:nvSpPr>
        <p:spPr>
          <a:xfrm rot="1619218">
            <a:off x="5982013" y="2249762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Can 53"/>
          <p:cNvSpPr/>
          <p:nvPr/>
        </p:nvSpPr>
        <p:spPr>
          <a:xfrm rot="11654592">
            <a:off x="5435803" y="5384660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Can 60"/>
          <p:cNvSpPr/>
          <p:nvPr/>
        </p:nvSpPr>
        <p:spPr>
          <a:xfrm rot="11654592">
            <a:off x="3879287" y="5142784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>
            <a:stCxn id="12" idx="3"/>
          </p:cNvCxnSpPr>
          <p:nvPr/>
        </p:nvCxnSpPr>
        <p:spPr>
          <a:xfrm>
            <a:off x="6096000" y="5715000"/>
            <a:ext cx="3048000" cy="558800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6667500" y="2730860"/>
            <a:ext cx="3165730" cy="1946125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an 43"/>
          <p:cNvSpPr/>
          <p:nvPr/>
        </p:nvSpPr>
        <p:spPr>
          <a:xfrm rot="1619218">
            <a:off x="5665753" y="2046438"/>
            <a:ext cx="473529" cy="455310"/>
          </a:xfrm>
          <a:prstGeom prst="can">
            <a:avLst/>
          </a:prstGeom>
          <a:solidFill>
            <a:srgbClr val="D88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Can 47"/>
          <p:cNvSpPr/>
          <p:nvPr/>
        </p:nvSpPr>
        <p:spPr>
          <a:xfrm rot="11554866">
            <a:off x="3343204" y="4993701"/>
            <a:ext cx="473529" cy="455310"/>
          </a:xfrm>
          <a:prstGeom prst="can">
            <a:avLst/>
          </a:prstGeom>
          <a:solidFill>
            <a:srgbClr val="D88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Can 48"/>
          <p:cNvSpPr/>
          <p:nvPr/>
        </p:nvSpPr>
        <p:spPr>
          <a:xfrm rot="11675580">
            <a:off x="4747887" y="5283153"/>
            <a:ext cx="473529" cy="455310"/>
          </a:xfrm>
          <a:prstGeom prst="can">
            <a:avLst/>
          </a:prstGeom>
          <a:solidFill>
            <a:srgbClr val="D88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Cloud 54"/>
          <p:cNvSpPr/>
          <p:nvPr/>
        </p:nvSpPr>
        <p:spPr>
          <a:xfrm rot="5400000">
            <a:off x="5762238" y="2972366"/>
            <a:ext cx="2593064" cy="3184930"/>
          </a:xfrm>
          <a:prstGeom prst="cloud">
            <a:avLst/>
          </a:prstGeom>
          <a:solidFill>
            <a:srgbClr val="009193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5279239" y="1193066"/>
            <a:ext cx="31179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D883FF"/>
                </a:solidFill>
                <a:latin typeface="Times" charset="0"/>
                <a:ea typeface="Times" charset="0"/>
                <a:cs typeface="Times" charset="0"/>
              </a:rPr>
              <a:t>K+ channels</a:t>
            </a:r>
          </a:p>
          <a:p>
            <a:pPr algn="ctr"/>
            <a:r>
              <a:rPr lang="en-US" sz="2800" dirty="0" smtClean="0">
                <a:solidFill>
                  <a:srgbClr val="D883FF"/>
                </a:solidFill>
                <a:latin typeface="Times" charset="0"/>
                <a:ea typeface="Times" charset="0"/>
                <a:cs typeface="Times" charset="0"/>
              </a:rPr>
              <a:t>gated open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4624381" y="1422325"/>
            <a:ext cx="473529" cy="455310"/>
            <a:chOff x="4624381" y="1422325"/>
            <a:chExt cx="473529" cy="455310"/>
          </a:xfrm>
        </p:grpSpPr>
        <p:sp>
          <p:nvSpPr>
            <p:cNvPr id="42" name="Can 41"/>
            <p:cNvSpPr/>
            <p:nvPr/>
          </p:nvSpPr>
          <p:spPr>
            <a:xfrm rot="1619218">
              <a:off x="4624381" y="1422325"/>
              <a:ext cx="473529" cy="455310"/>
            </a:xfrm>
            <a:prstGeom prst="can">
              <a:avLst/>
            </a:prstGeom>
            <a:solidFill>
              <a:srgbClr val="D883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 rot="6960000">
              <a:off x="4903718" y="1406173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4" name="Oval 73"/>
          <p:cNvSpPr/>
          <p:nvPr/>
        </p:nvSpPr>
        <p:spPr>
          <a:xfrm rot="6960000">
            <a:off x="5939069" y="2028245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 rot="6360000">
            <a:off x="4907996" y="5594603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 rot="6360000">
            <a:off x="3513524" y="5306426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4716986" y="2942337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K</a:t>
            </a:r>
            <a:r>
              <a:rPr lang="en-US" sz="2000" baseline="3000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chemeClr val="accent2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78" name="Cloud 77"/>
          <p:cNvSpPr/>
          <p:nvPr/>
        </p:nvSpPr>
        <p:spPr>
          <a:xfrm>
            <a:off x="3869265" y="2286249"/>
            <a:ext cx="2593064" cy="3184930"/>
          </a:xfrm>
          <a:prstGeom prst="cloud">
            <a:avLst/>
          </a:prstGeom>
          <a:solidFill>
            <a:srgbClr val="009193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iamond 3"/>
          <p:cNvSpPr/>
          <p:nvPr/>
        </p:nvSpPr>
        <p:spPr>
          <a:xfrm>
            <a:off x="5781458" y="338656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Diamond 78"/>
          <p:cNvSpPr/>
          <p:nvPr/>
        </p:nvSpPr>
        <p:spPr>
          <a:xfrm>
            <a:off x="5117946" y="242746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Diamond 79"/>
          <p:cNvSpPr/>
          <p:nvPr/>
        </p:nvSpPr>
        <p:spPr>
          <a:xfrm>
            <a:off x="4559877" y="305386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Diamond 80"/>
          <p:cNvSpPr/>
          <p:nvPr/>
        </p:nvSpPr>
        <p:spPr>
          <a:xfrm>
            <a:off x="5618916" y="281281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Diamond 81"/>
          <p:cNvSpPr/>
          <p:nvPr/>
        </p:nvSpPr>
        <p:spPr>
          <a:xfrm>
            <a:off x="5080887" y="346158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Diamond 82"/>
          <p:cNvSpPr/>
          <p:nvPr/>
        </p:nvSpPr>
        <p:spPr>
          <a:xfrm>
            <a:off x="4565816" y="381583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Diamond 83"/>
          <p:cNvSpPr/>
          <p:nvPr/>
        </p:nvSpPr>
        <p:spPr>
          <a:xfrm>
            <a:off x="5103111" y="413009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Diamond 84"/>
          <p:cNvSpPr/>
          <p:nvPr/>
        </p:nvSpPr>
        <p:spPr>
          <a:xfrm>
            <a:off x="5863937" y="401468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Diamond 85"/>
          <p:cNvSpPr/>
          <p:nvPr/>
        </p:nvSpPr>
        <p:spPr>
          <a:xfrm>
            <a:off x="4284310" y="448250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Diamond 86"/>
          <p:cNvSpPr/>
          <p:nvPr/>
        </p:nvSpPr>
        <p:spPr>
          <a:xfrm>
            <a:off x="5307043" y="473085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Diamond 87"/>
          <p:cNvSpPr/>
          <p:nvPr/>
        </p:nvSpPr>
        <p:spPr>
          <a:xfrm>
            <a:off x="5809493" y="500475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Diamond 88"/>
          <p:cNvSpPr/>
          <p:nvPr/>
        </p:nvSpPr>
        <p:spPr>
          <a:xfrm>
            <a:off x="6274104" y="309630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Diamond 89"/>
          <p:cNvSpPr/>
          <p:nvPr/>
        </p:nvSpPr>
        <p:spPr>
          <a:xfrm>
            <a:off x="6533068" y="517970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Diamond 90"/>
          <p:cNvSpPr/>
          <p:nvPr/>
        </p:nvSpPr>
        <p:spPr>
          <a:xfrm>
            <a:off x="7241335" y="460459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Diamond 91"/>
          <p:cNvSpPr/>
          <p:nvPr/>
        </p:nvSpPr>
        <p:spPr>
          <a:xfrm>
            <a:off x="4157958" y="381584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Diamond 92"/>
          <p:cNvSpPr/>
          <p:nvPr/>
        </p:nvSpPr>
        <p:spPr>
          <a:xfrm>
            <a:off x="6477161" y="397093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Diamond 93"/>
          <p:cNvSpPr/>
          <p:nvPr/>
        </p:nvSpPr>
        <p:spPr>
          <a:xfrm>
            <a:off x="6789155" y="338279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Diamond 94"/>
          <p:cNvSpPr/>
          <p:nvPr/>
        </p:nvSpPr>
        <p:spPr>
          <a:xfrm>
            <a:off x="6293275" y="461958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Diamond 95"/>
          <p:cNvSpPr/>
          <p:nvPr/>
        </p:nvSpPr>
        <p:spPr>
          <a:xfrm>
            <a:off x="7497602" y="533340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Diamond 96"/>
          <p:cNvSpPr/>
          <p:nvPr/>
        </p:nvSpPr>
        <p:spPr>
          <a:xfrm>
            <a:off x="7455227" y="391932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378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rapezoid 15"/>
          <p:cNvSpPr/>
          <p:nvPr/>
        </p:nvSpPr>
        <p:spPr>
          <a:xfrm rot="16200000">
            <a:off x="1882267" y="-1421045"/>
            <a:ext cx="6075501" cy="9840036"/>
          </a:xfrm>
          <a:prstGeom prst="trapezoid">
            <a:avLst>
              <a:gd name="adj" fmla="val 42752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268167" y="435639"/>
            <a:ext cx="6818865" cy="803563"/>
            <a:chOff x="268167" y="435639"/>
            <a:chExt cx="6818865" cy="803563"/>
          </a:xfrm>
        </p:grpSpPr>
        <p:sp>
          <p:nvSpPr>
            <p:cNvPr id="199" name="Triangle 198"/>
            <p:cNvSpPr/>
            <p:nvPr/>
          </p:nvSpPr>
          <p:spPr>
            <a:xfrm rot="6960000">
              <a:off x="544225" y="354537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Triangle 199"/>
            <p:cNvSpPr/>
            <p:nvPr/>
          </p:nvSpPr>
          <p:spPr>
            <a:xfrm rot="5400000">
              <a:off x="469444" y="606015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Triangle 200"/>
            <p:cNvSpPr/>
            <p:nvPr/>
          </p:nvSpPr>
          <p:spPr>
            <a:xfrm rot="4380000">
              <a:off x="598416" y="817979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/>
            <p:cNvSpPr/>
            <p:nvPr/>
          </p:nvSpPr>
          <p:spPr>
            <a:xfrm>
              <a:off x="568470" y="435639"/>
              <a:ext cx="831272" cy="803563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/>
            <p:cNvSpPr/>
            <p:nvPr/>
          </p:nvSpPr>
          <p:spPr>
            <a:xfrm>
              <a:off x="1399741" y="823570"/>
              <a:ext cx="5153891" cy="11083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Trapezoid 203"/>
            <p:cNvSpPr/>
            <p:nvPr/>
          </p:nvSpPr>
          <p:spPr>
            <a:xfrm rot="16200000">
              <a:off x="6553632" y="612288"/>
              <a:ext cx="533400" cy="533400"/>
            </a:xfrm>
            <a:prstGeom prst="trapezoid">
              <a:avLst>
                <a:gd name="adj" fmla="val 37698"/>
              </a:avLst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11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96550" y="1523559"/>
            <a:ext cx="1716868" cy="980516"/>
            <a:chOff x="96550" y="1523559"/>
            <a:chExt cx="1716868" cy="980516"/>
          </a:xfrm>
        </p:grpSpPr>
        <p:sp>
          <p:nvSpPr>
            <p:cNvPr id="25" name="Oval 24"/>
            <p:cNvSpPr/>
            <p:nvPr/>
          </p:nvSpPr>
          <p:spPr>
            <a:xfrm>
              <a:off x="905781" y="197075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370529" y="2111515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96550" y="186644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1305227" y="192061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1139911" y="1523559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105266" y="233016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567100" y="17348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715264" y="22979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1635288" y="1960928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Oval 53"/>
          <p:cNvSpPr/>
          <p:nvPr/>
        </p:nvSpPr>
        <p:spPr>
          <a:xfrm>
            <a:off x="517969" y="451137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1281310" y="468529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4433463" y="57173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4827457" y="575315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4910611" y="606589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5247805" y="57173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4667875" y="54149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5939877" y="619826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5793616" y="576578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5221451" y="594889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6333871" y="623405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6417025" y="654679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5523844" y="62800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6754219" y="619826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6174289" y="589586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7528325" y="649187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7300030" y="624667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6727865" y="642979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7034507" y="589198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6678831" y="585273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5221451" y="542956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9144001" y="651675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8305730" y="640674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7928230" y="657435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7105365" y="648739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7514809" y="61113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/>
          <p:cNvSpPr/>
          <p:nvPr/>
        </p:nvSpPr>
        <p:spPr>
          <a:xfrm>
            <a:off x="7845841" y="621829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5552605" y="556365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5552605" y="60221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4909964" y="549287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/>
          <p:cNvSpPr/>
          <p:nvPr/>
        </p:nvSpPr>
        <p:spPr>
          <a:xfrm>
            <a:off x="8724866" y="663242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 flipV="1">
            <a:off x="4592439" y="104584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 flipV="1">
            <a:off x="4675593" y="73310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/>
          <p:nvPr/>
        </p:nvSpPr>
        <p:spPr>
          <a:xfrm flipV="1">
            <a:off x="5012787" y="10816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/>
          <p:nvPr/>
        </p:nvSpPr>
        <p:spPr>
          <a:xfrm flipV="1">
            <a:off x="4432857" y="13840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/>
          <p:nvPr/>
        </p:nvSpPr>
        <p:spPr>
          <a:xfrm flipV="1">
            <a:off x="5704859" y="60073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/>
          <p:nvPr/>
        </p:nvSpPr>
        <p:spPr>
          <a:xfrm flipV="1">
            <a:off x="5558598" y="103322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/>
          <p:nvPr/>
        </p:nvSpPr>
        <p:spPr>
          <a:xfrm flipV="1">
            <a:off x="4986433" y="85010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/>
          <p:nvPr/>
        </p:nvSpPr>
        <p:spPr>
          <a:xfrm flipV="1">
            <a:off x="6098853" y="56494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/>
          <p:nvPr/>
        </p:nvSpPr>
        <p:spPr>
          <a:xfrm flipV="1">
            <a:off x="6182007" y="25221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/>
          <p:nvPr/>
        </p:nvSpPr>
        <p:spPr>
          <a:xfrm flipV="1">
            <a:off x="5288826" y="51896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/>
          <p:nvPr/>
        </p:nvSpPr>
        <p:spPr>
          <a:xfrm flipV="1">
            <a:off x="5801772" y="33227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/>
          <p:nvPr/>
        </p:nvSpPr>
        <p:spPr>
          <a:xfrm flipV="1">
            <a:off x="5939271" y="90313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/>
          <p:nvPr/>
        </p:nvSpPr>
        <p:spPr>
          <a:xfrm flipV="1">
            <a:off x="7293307" y="30712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/>
          <p:nvPr/>
        </p:nvSpPr>
        <p:spPr>
          <a:xfrm flipV="1">
            <a:off x="7085327" y="10833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val 117"/>
          <p:cNvSpPr/>
          <p:nvPr/>
        </p:nvSpPr>
        <p:spPr>
          <a:xfrm flipV="1">
            <a:off x="6492847" y="36920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/>
          <p:nvPr/>
        </p:nvSpPr>
        <p:spPr>
          <a:xfrm flipV="1">
            <a:off x="8489117" y="47758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/>
          <p:nvPr/>
        </p:nvSpPr>
        <p:spPr>
          <a:xfrm flipV="1">
            <a:off x="5929713" y="115863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/>
          <p:nvPr/>
        </p:nvSpPr>
        <p:spPr>
          <a:xfrm flipV="1">
            <a:off x="4986433" y="136943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/>
          <p:nvPr/>
        </p:nvSpPr>
        <p:spPr>
          <a:xfrm flipV="1">
            <a:off x="8908983" y="28224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/>
          <p:nvPr/>
        </p:nvSpPr>
        <p:spPr>
          <a:xfrm flipV="1">
            <a:off x="8070712" y="39225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/>
          <p:nvPr/>
        </p:nvSpPr>
        <p:spPr>
          <a:xfrm flipV="1">
            <a:off x="7693212" y="22465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/>
          <p:nvPr/>
        </p:nvSpPr>
        <p:spPr>
          <a:xfrm flipV="1">
            <a:off x="6870347" y="31160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/>
          <p:nvPr/>
        </p:nvSpPr>
        <p:spPr>
          <a:xfrm flipV="1">
            <a:off x="7279791" y="68769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/>
          <p:nvPr/>
        </p:nvSpPr>
        <p:spPr>
          <a:xfrm flipV="1">
            <a:off x="7610823" y="58070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/>
          <p:nvPr/>
        </p:nvSpPr>
        <p:spPr>
          <a:xfrm flipV="1">
            <a:off x="5317587" y="123534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/>
          <p:nvPr/>
        </p:nvSpPr>
        <p:spPr>
          <a:xfrm flipV="1">
            <a:off x="5317587" y="7768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 flipV="1">
            <a:off x="4674946" y="130612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val 133"/>
          <p:cNvSpPr/>
          <p:nvPr/>
        </p:nvSpPr>
        <p:spPr>
          <a:xfrm flipV="1">
            <a:off x="8489848" y="16658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Can 136"/>
          <p:cNvSpPr/>
          <p:nvPr/>
        </p:nvSpPr>
        <p:spPr>
          <a:xfrm rot="20519047">
            <a:off x="1471716" y="2425637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Can 139"/>
          <p:cNvSpPr/>
          <p:nvPr/>
        </p:nvSpPr>
        <p:spPr>
          <a:xfrm rot="20519047">
            <a:off x="740581" y="2591055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Can 142"/>
          <p:cNvSpPr/>
          <p:nvPr/>
        </p:nvSpPr>
        <p:spPr>
          <a:xfrm rot="20519047">
            <a:off x="9446" y="2756473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Can 145"/>
          <p:cNvSpPr/>
          <p:nvPr/>
        </p:nvSpPr>
        <p:spPr>
          <a:xfrm rot="1080953" flipV="1">
            <a:off x="1497713" y="4183718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Can 148"/>
          <p:cNvSpPr/>
          <p:nvPr/>
        </p:nvSpPr>
        <p:spPr>
          <a:xfrm rot="1080953" flipV="1">
            <a:off x="766578" y="4018300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Can 151"/>
          <p:cNvSpPr/>
          <p:nvPr/>
        </p:nvSpPr>
        <p:spPr>
          <a:xfrm rot="1080953" flipV="1">
            <a:off x="35443" y="3852882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Diamond 153"/>
          <p:cNvSpPr/>
          <p:nvPr/>
        </p:nvSpPr>
        <p:spPr>
          <a:xfrm>
            <a:off x="6984430" y="268525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Diamond 154"/>
          <p:cNvSpPr/>
          <p:nvPr/>
        </p:nvSpPr>
        <p:spPr>
          <a:xfrm>
            <a:off x="6320918" y="172616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Diamond 155"/>
          <p:cNvSpPr/>
          <p:nvPr/>
        </p:nvSpPr>
        <p:spPr>
          <a:xfrm>
            <a:off x="4780274" y="206256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Diamond 156"/>
          <p:cNvSpPr/>
          <p:nvPr/>
        </p:nvSpPr>
        <p:spPr>
          <a:xfrm>
            <a:off x="6821888" y="211151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Diamond 157"/>
          <p:cNvSpPr/>
          <p:nvPr/>
        </p:nvSpPr>
        <p:spPr>
          <a:xfrm>
            <a:off x="6283859" y="276028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Diamond 158"/>
          <p:cNvSpPr/>
          <p:nvPr/>
        </p:nvSpPr>
        <p:spPr>
          <a:xfrm>
            <a:off x="4431070" y="401364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Diamond 159"/>
          <p:cNvSpPr/>
          <p:nvPr/>
        </p:nvSpPr>
        <p:spPr>
          <a:xfrm>
            <a:off x="6306083" y="342879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Diamond 160"/>
          <p:cNvSpPr/>
          <p:nvPr/>
        </p:nvSpPr>
        <p:spPr>
          <a:xfrm>
            <a:off x="7066909" y="331338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Diamond 161"/>
          <p:cNvSpPr/>
          <p:nvPr/>
        </p:nvSpPr>
        <p:spPr>
          <a:xfrm>
            <a:off x="5632156" y="416154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Diamond 162"/>
          <p:cNvSpPr/>
          <p:nvPr/>
        </p:nvSpPr>
        <p:spPr>
          <a:xfrm>
            <a:off x="6510015" y="402955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Diamond 163"/>
          <p:cNvSpPr/>
          <p:nvPr/>
        </p:nvSpPr>
        <p:spPr>
          <a:xfrm>
            <a:off x="7012465" y="430345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Diamond 164"/>
          <p:cNvSpPr/>
          <p:nvPr/>
        </p:nvSpPr>
        <p:spPr>
          <a:xfrm>
            <a:off x="7477076" y="239499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Diamond 165"/>
          <p:cNvSpPr/>
          <p:nvPr/>
        </p:nvSpPr>
        <p:spPr>
          <a:xfrm>
            <a:off x="7736040" y="447840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Diamond 167"/>
          <p:cNvSpPr/>
          <p:nvPr/>
        </p:nvSpPr>
        <p:spPr>
          <a:xfrm>
            <a:off x="6267999" y="48227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Diamond 168"/>
          <p:cNvSpPr/>
          <p:nvPr/>
        </p:nvSpPr>
        <p:spPr>
          <a:xfrm>
            <a:off x="7680133" y="326963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Diamond 169"/>
          <p:cNvSpPr/>
          <p:nvPr/>
        </p:nvSpPr>
        <p:spPr>
          <a:xfrm>
            <a:off x="7992127" y="268149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Diamond 170"/>
          <p:cNvSpPr/>
          <p:nvPr/>
        </p:nvSpPr>
        <p:spPr>
          <a:xfrm>
            <a:off x="7496247" y="391828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Diamond 171"/>
          <p:cNvSpPr/>
          <p:nvPr/>
        </p:nvSpPr>
        <p:spPr>
          <a:xfrm>
            <a:off x="8700574" y="463210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Diamond 175"/>
          <p:cNvSpPr/>
          <p:nvPr/>
        </p:nvSpPr>
        <p:spPr>
          <a:xfrm>
            <a:off x="2374879" y="254324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Diamond 176"/>
          <p:cNvSpPr/>
          <p:nvPr/>
        </p:nvSpPr>
        <p:spPr>
          <a:xfrm>
            <a:off x="3433918" y="230219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Diamond 179"/>
          <p:cNvSpPr/>
          <p:nvPr/>
        </p:nvSpPr>
        <p:spPr>
          <a:xfrm>
            <a:off x="3868797" y="391688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Diamond 181"/>
          <p:cNvSpPr/>
          <p:nvPr/>
        </p:nvSpPr>
        <p:spPr>
          <a:xfrm>
            <a:off x="2798438" y="380792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Diamond 182"/>
          <p:cNvSpPr/>
          <p:nvPr/>
        </p:nvSpPr>
        <p:spPr>
          <a:xfrm>
            <a:off x="3122045" y="422022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Diamond 183"/>
          <p:cNvSpPr/>
          <p:nvPr/>
        </p:nvSpPr>
        <p:spPr>
          <a:xfrm>
            <a:off x="3624495" y="449413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Diamond 184"/>
          <p:cNvSpPr/>
          <p:nvPr/>
        </p:nvSpPr>
        <p:spPr>
          <a:xfrm>
            <a:off x="4089106" y="258567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Diamond 185"/>
          <p:cNvSpPr/>
          <p:nvPr/>
        </p:nvSpPr>
        <p:spPr>
          <a:xfrm>
            <a:off x="4348070" y="466908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Diamond 189"/>
          <p:cNvSpPr/>
          <p:nvPr/>
        </p:nvSpPr>
        <p:spPr>
          <a:xfrm>
            <a:off x="4604157" y="287216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Diamond 190"/>
          <p:cNvSpPr/>
          <p:nvPr/>
        </p:nvSpPr>
        <p:spPr>
          <a:xfrm>
            <a:off x="2625765" y="422647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Diamond 191"/>
          <p:cNvSpPr/>
          <p:nvPr/>
        </p:nvSpPr>
        <p:spPr>
          <a:xfrm>
            <a:off x="5312604" y="48227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Diamond 192"/>
          <p:cNvSpPr/>
          <p:nvPr/>
        </p:nvSpPr>
        <p:spPr>
          <a:xfrm>
            <a:off x="5270229" y="340869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Diamond 193"/>
          <p:cNvSpPr/>
          <p:nvPr/>
        </p:nvSpPr>
        <p:spPr>
          <a:xfrm>
            <a:off x="2828843" y="249410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Diamond 194"/>
          <p:cNvSpPr/>
          <p:nvPr/>
        </p:nvSpPr>
        <p:spPr>
          <a:xfrm>
            <a:off x="5649699" y="298412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Diamond 195"/>
          <p:cNvSpPr/>
          <p:nvPr/>
        </p:nvSpPr>
        <p:spPr>
          <a:xfrm>
            <a:off x="4092267" y="212774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Diamond 196"/>
          <p:cNvSpPr/>
          <p:nvPr/>
        </p:nvSpPr>
        <p:spPr>
          <a:xfrm>
            <a:off x="5237706" y="249728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Diamond 197"/>
          <p:cNvSpPr/>
          <p:nvPr/>
        </p:nvSpPr>
        <p:spPr>
          <a:xfrm>
            <a:off x="5754237" y="201849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Rectangle 204"/>
          <p:cNvSpPr/>
          <p:nvPr/>
        </p:nvSpPr>
        <p:spPr>
          <a:xfrm>
            <a:off x="6469742" y="561786"/>
            <a:ext cx="875836" cy="65011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Can 206"/>
          <p:cNvSpPr/>
          <p:nvPr/>
        </p:nvSpPr>
        <p:spPr>
          <a:xfrm rot="20537988">
            <a:off x="1081277" y="2502239"/>
            <a:ext cx="473529" cy="455310"/>
          </a:xfrm>
          <a:prstGeom prst="can">
            <a:avLst/>
          </a:prstGeom>
          <a:solidFill>
            <a:schemeClr val="bg1">
              <a:alpha val="10000"/>
            </a:schemeClr>
          </a:solidFill>
          <a:ln>
            <a:solidFill>
              <a:schemeClr val="accent1">
                <a:shade val="50000"/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Oval 207"/>
          <p:cNvSpPr/>
          <p:nvPr/>
        </p:nvSpPr>
        <p:spPr>
          <a:xfrm rot="4278770">
            <a:off x="1226877" y="2479326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" name="Can 209"/>
          <p:cNvSpPr/>
          <p:nvPr/>
        </p:nvSpPr>
        <p:spPr>
          <a:xfrm rot="20537988">
            <a:off x="357027" y="2706261"/>
            <a:ext cx="473529" cy="455310"/>
          </a:xfrm>
          <a:prstGeom prst="can">
            <a:avLst/>
          </a:prstGeom>
          <a:solidFill>
            <a:schemeClr val="bg1">
              <a:alpha val="10000"/>
            </a:schemeClr>
          </a:solidFill>
          <a:ln>
            <a:solidFill>
              <a:schemeClr val="accent1">
                <a:shade val="50000"/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Oval 210"/>
          <p:cNvSpPr/>
          <p:nvPr/>
        </p:nvSpPr>
        <p:spPr>
          <a:xfrm rot="4278770">
            <a:off x="502627" y="2683348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Can 212"/>
          <p:cNvSpPr/>
          <p:nvPr/>
        </p:nvSpPr>
        <p:spPr>
          <a:xfrm rot="1062012" flipV="1">
            <a:off x="295765" y="3888382"/>
            <a:ext cx="473529" cy="455310"/>
          </a:xfrm>
          <a:prstGeom prst="can">
            <a:avLst/>
          </a:prstGeom>
          <a:solidFill>
            <a:schemeClr val="bg1">
              <a:alpha val="10000"/>
            </a:schemeClr>
          </a:solidFill>
          <a:ln>
            <a:solidFill>
              <a:schemeClr val="accent1">
                <a:shade val="50000"/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Oval 213"/>
          <p:cNvSpPr/>
          <p:nvPr/>
        </p:nvSpPr>
        <p:spPr>
          <a:xfrm rot="17321230" flipV="1">
            <a:off x="441365" y="4197610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Can 215"/>
          <p:cNvSpPr/>
          <p:nvPr/>
        </p:nvSpPr>
        <p:spPr>
          <a:xfrm rot="1062012" flipV="1">
            <a:off x="1018778" y="4075799"/>
            <a:ext cx="473529" cy="455310"/>
          </a:xfrm>
          <a:prstGeom prst="can">
            <a:avLst/>
          </a:prstGeom>
          <a:solidFill>
            <a:schemeClr val="bg1">
              <a:alpha val="10000"/>
            </a:schemeClr>
          </a:solidFill>
          <a:ln>
            <a:solidFill>
              <a:schemeClr val="accent1">
                <a:shade val="50000"/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Oval 216"/>
          <p:cNvSpPr/>
          <p:nvPr/>
        </p:nvSpPr>
        <p:spPr>
          <a:xfrm rot="17321230" flipV="1">
            <a:off x="1164378" y="4385027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Can 218"/>
          <p:cNvSpPr/>
          <p:nvPr/>
        </p:nvSpPr>
        <p:spPr>
          <a:xfrm rot="1062012" flipV="1">
            <a:off x="1720387" y="4259926"/>
            <a:ext cx="473529" cy="455310"/>
          </a:xfrm>
          <a:prstGeom prst="can">
            <a:avLst/>
          </a:prstGeom>
          <a:solidFill>
            <a:schemeClr val="bg1">
              <a:alpha val="10000"/>
            </a:schemeClr>
          </a:solidFill>
          <a:ln>
            <a:solidFill>
              <a:schemeClr val="accent1">
                <a:shade val="50000"/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Oval 219"/>
          <p:cNvSpPr/>
          <p:nvPr/>
        </p:nvSpPr>
        <p:spPr>
          <a:xfrm rot="17321230" flipV="1">
            <a:off x="1865987" y="4569154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Cloud 236"/>
          <p:cNvSpPr/>
          <p:nvPr/>
        </p:nvSpPr>
        <p:spPr>
          <a:xfrm rot="5400000">
            <a:off x="2486604" y="2131880"/>
            <a:ext cx="2163695" cy="2888668"/>
          </a:xfrm>
          <a:prstGeom prst="cloud">
            <a:avLst/>
          </a:prstGeom>
          <a:solidFill>
            <a:srgbClr val="009193">
              <a:alpha val="40000"/>
            </a:srgbClr>
          </a:solidFill>
          <a:ln>
            <a:solidFill>
              <a:schemeClr val="accent1">
                <a:shade val="50000"/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8" name="Straight Connector 237"/>
          <p:cNvCxnSpPr/>
          <p:nvPr/>
        </p:nvCxnSpPr>
        <p:spPr>
          <a:xfrm flipH="1" flipV="1">
            <a:off x="2268389" y="4560221"/>
            <a:ext cx="2197297" cy="575591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/>
          <p:cNvCxnSpPr/>
          <p:nvPr/>
        </p:nvCxnSpPr>
        <p:spPr>
          <a:xfrm flipH="1">
            <a:off x="2043088" y="1842494"/>
            <a:ext cx="2549352" cy="663449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0" name="Group 239"/>
          <p:cNvGrpSpPr/>
          <p:nvPr/>
        </p:nvGrpSpPr>
        <p:grpSpPr>
          <a:xfrm rot="18899829">
            <a:off x="3719239" y="1850654"/>
            <a:ext cx="473529" cy="455310"/>
            <a:chOff x="5042475" y="1715044"/>
            <a:chExt cx="473529" cy="455310"/>
          </a:xfrm>
        </p:grpSpPr>
        <p:sp>
          <p:nvSpPr>
            <p:cNvPr id="241" name="Can 240"/>
            <p:cNvSpPr/>
            <p:nvPr/>
          </p:nvSpPr>
          <p:spPr>
            <a:xfrm rot="1619218">
              <a:off x="5042475" y="1715044"/>
              <a:ext cx="473529" cy="455310"/>
            </a:xfrm>
            <a:prstGeom prst="can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Oval 241"/>
            <p:cNvSpPr/>
            <p:nvPr/>
          </p:nvSpPr>
          <p:spPr>
            <a:xfrm rot="6960000">
              <a:off x="5320407" y="1695543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3" name="Group 242"/>
          <p:cNvGrpSpPr/>
          <p:nvPr/>
        </p:nvGrpSpPr>
        <p:grpSpPr>
          <a:xfrm rot="18899829">
            <a:off x="2988104" y="2016072"/>
            <a:ext cx="473529" cy="455310"/>
            <a:chOff x="5042475" y="1715044"/>
            <a:chExt cx="473529" cy="455310"/>
          </a:xfrm>
        </p:grpSpPr>
        <p:sp>
          <p:nvSpPr>
            <p:cNvPr id="244" name="Can 243"/>
            <p:cNvSpPr/>
            <p:nvPr/>
          </p:nvSpPr>
          <p:spPr>
            <a:xfrm rot="1619218">
              <a:off x="5042475" y="1715044"/>
              <a:ext cx="473529" cy="455310"/>
            </a:xfrm>
            <a:prstGeom prst="can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" name="Oval 244"/>
            <p:cNvSpPr/>
            <p:nvPr/>
          </p:nvSpPr>
          <p:spPr>
            <a:xfrm rot="6960000">
              <a:off x="5320407" y="1695543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0" name="TextBox 259"/>
          <p:cNvSpPr txBox="1"/>
          <p:nvPr/>
        </p:nvSpPr>
        <p:spPr>
          <a:xfrm>
            <a:off x="2206796" y="2742550"/>
            <a:ext cx="34694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800" baseline="30000" dirty="0" smtClean="0"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/K</a:t>
            </a:r>
            <a:r>
              <a:rPr lang="en-US" sz="2800" baseline="30000" dirty="0" smtClean="0"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 pump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helped restore resting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membrane potential</a:t>
            </a:r>
          </a:p>
        </p:txBody>
      </p:sp>
      <p:sp>
        <p:nvSpPr>
          <p:cNvPr id="259" name="TextBox 258"/>
          <p:cNvSpPr txBox="1"/>
          <p:nvPr/>
        </p:nvSpPr>
        <p:spPr>
          <a:xfrm>
            <a:off x="15403" y="1234640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61" name="TextBox 260"/>
          <p:cNvSpPr txBox="1"/>
          <p:nvPr/>
        </p:nvSpPr>
        <p:spPr>
          <a:xfrm>
            <a:off x="214539" y="560427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62" name="Oval 261"/>
          <p:cNvSpPr/>
          <p:nvPr/>
        </p:nvSpPr>
        <p:spPr>
          <a:xfrm>
            <a:off x="2817411" y="567703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Oval 262"/>
          <p:cNvSpPr/>
          <p:nvPr/>
        </p:nvSpPr>
        <p:spPr>
          <a:xfrm>
            <a:off x="2536700" y="50744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Oval 263"/>
          <p:cNvSpPr/>
          <p:nvPr/>
        </p:nvSpPr>
        <p:spPr>
          <a:xfrm>
            <a:off x="4076082" y="547411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Oval 264"/>
          <p:cNvSpPr/>
          <p:nvPr/>
        </p:nvSpPr>
        <p:spPr>
          <a:xfrm flipV="1">
            <a:off x="2785016" y="15838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Oval 265"/>
          <p:cNvSpPr/>
          <p:nvPr/>
        </p:nvSpPr>
        <p:spPr>
          <a:xfrm flipV="1">
            <a:off x="2066590" y="18332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Oval 266"/>
          <p:cNvSpPr/>
          <p:nvPr/>
        </p:nvSpPr>
        <p:spPr>
          <a:xfrm flipV="1">
            <a:off x="3782412" y="9998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1" name="TextBox 300"/>
          <p:cNvSpPr txBox="1"/>
          <p:nvPr/>
        </p:nvSpPr>
        <p:spPr>
          <a:xfrm>
            <a:off x="9304597" y="1595391"/>
            <a:ext cx="25632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" charset="0"/>
                <a:ea typeface="Times" charset="0"/>
                <a:cs typeface="Times" charset="0"/>
              </a:rPr>
              <a:t>secretory vesicles</a:t>
            </a:r>
          </a:p>
          <a:p>
            <a:pPr algn="ctr"/>
            <a:r>
              <a:rPr lang="en-US" sz="2400" dirty="0" smtClean="0">
                <a:latin typeface="Times" charset="0"/>
                <a:ea typeface="Times" charset="0"/>
                <a:cs typeface="Times" charset="0"/>
              </a:rPr>
              <a:t>(</a:t>
            </a:r>
            <a:r>
              <a:rPr lang="en-US" sz="2400" dirty="0" smtClean="0">
                <a:solidFill>
                  <a:srgbClr val="FF40FF"/>
                </a:solidFill>
                <a:latin typeface="Times" charset="0"/>
                <a:ea typeface="Times" charset="0"/>
                <a:cs typeface="Times" charset="0"/>
              </a:rPr>
              <a:t>neurotransmitters</a:t>
            </a:r>
            <a:r>
              <a:rPr lang="en-US" sz="2400" dirty="0" smtClean="0">
                <a:latin typeface="Times" charset="0"/>
                <a:ea typeface="Times" charset="0"/>
                <a:cs typeface="Times" charset="0"/>
              </a:rPr>
              <a:t>)</a:t>
            </a:r>
          </a:p>
        </p:txBody>
      </p:sp>
      <p:sp>
        <p:nvSpPr>
          <p:cNvPr id="304" name="Diamond 303"/>
          <p:cNvSpPr/>
          <p:nvPr/>
        </p:nvSpPr>
        <p:spPr>
          <a:xfrm>
            <a:off x="7681127" y="127531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" name="Diamond 305"/>
          <p:cNvSpPr/>
          <p:nvPr/>
        </p:nvSpPr>
        <p:spPr>
          <a:xfrm>
            <a:off x="8198553" y="136752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" name="Diamond 306"/>
          <p:cNvSpPr/>
          <p:nvPr/>
        </p:nvSpPr>
        <p:spPr>
          <a:xfrm>
            <a:off x="7518793" y="174372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" name="Diamond 307"/>
          <p:cNvSpPr/>
          <p:nvPr/>
        </p:nvSpPr>
        <p:spPr>
          <a:xfrm>
            <a:off x="8070712" y="211347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" name="Diamond 308"/>
          <p:cNvSpPr/>
          <p:nvPr/>
        </p:nvSpPr>
        <p:spPr>
          <a:xfrm>
            <a:off x="7016911" y="158308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1" name="Diamond 310"/>
          <p:cNvSpPr/>
          <p:nvPr/>
        </p:nvSpPr>
        <p:spPr>
          <a:xfrm>
            <a:off x="9580148" y="361719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2" name="Diamond 311"/>
          <p:cNvSpPr/>
          <p:nvPr/>
        </p:nvSpPr>
        <p:spPr>
          <a:xfrm>
            <a:off x="8352435" y="450991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3" name="Diamond 312"/>
          <p:cNvSpPr/>
          <p:nvPr/>
        </p:nvSpPr>
        <p:spPr>
          <a:xfrm>
            <a:off x="8297991" y="549998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4" name="Diamond 313"/>
          <p:cNvSpPr/>
          <p:nvPr/>
        </p:nvSpPr>
        <p:spPr>
          <a:xfrm>
            <a:off x="6604564" y="520429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5" name="Diamond 314"/>
          <p:cNvSpPr/>
          <p:nvPr/>
        </p:nvSpPr>
        <p:spPr>
          <a:xfrm>
            <a:off x="9299233" y="473510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6" name="Diamond 315"/>
          <p:cNvSpPr/>
          <p:nvPr/>
        </p:nvSpPr>
        <p:spPr>
          <a:xfrm>
            <a:off x="8169166" y="341653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7" name="Diamond 316"/>
          <p:cNvSpPr/>
          <p:nvPr/>
        </p:nvSpPr>
        <p:spPr>
          <a:xfrm>
            <a:off x="7200724" y="493225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8" name="Diamond 317"/>
          <p:cNvSpPr/>
          <p:nvPr/>
        </p:nvSpPr>
        <p:spPr>
          <a:xfrm>
            <a:off x="7663096" y="536466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9" name="Diamond 318"/>
          <p:cNvSpPr/>
          <p:nvPr/>
        </p:nvSpPr>
        <p:spPr>
          <a:xfrm>
            <a:off x="8009456" y="493225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2" name="Group 331"/>
          <p:cNvGrpSpPr/>
          <p:nvPr/>
        </p:nvGrpSpPr>
        <p:grpSpPr>
          <a:xfrm flipV="1">
            <a:off x="260814" y="4722580"/>
            <a:ext cx="1716868" cy="980516"/>
            <a:chOff x="96550" y="1523559"/>
            <a:chExt cx="1716868" cy="980516"/>
          </a:xfrm>
        </p:grpSpPr>
        <p:sp>
          <p:nvSpPr>
            <p:cNvPr id="333" name="Oval 332"/>
            <p:cNvSpPr/>
            <p:nvPr/>
          </p:nvSpPr>
          <p:spPr>
            <a:xfrm>
              <a:off x="905781" y="197075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4" name="Oval 333"/>
            <p:cNvSpPr/>
            <p:nvPr/>
          </p:nvSpPr>
          <p:spPr>
            <a:xfrm>
              <a:off x="370529" y="2111515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5" name="Oval 334"/>
            <p:cNvSpPr/>
            <p:nvPr/>
          </p:nvSpPr>
          <p:spPr>
            <a:xfrm>
              <a:off x="96550" y="186644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6" name="Oval 335"/>
            <p:cNvSpPr/>
            <p:nvPr/>
          </p:nvSpPr>
          <p:spPr>
            <a:xfrm>
              <a:off x="1305227" y="192061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7" name="Oval 336"/>
            <p:cNvSpPr/>
            <p:nvPr/>
          </p:nvSpPr>
          <p:spPr>
            <a:xfrm>
              <a:off x="1139911" y="1523559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8" name="Oval 337"/>
            <p:cNvSpPr/>
            <p:nvPr/>
          </p:nvSpPr>
          <p:spPr>
            <a:xfrm>
              <a:off x="105266" y="233016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9" name="Oval 338"/>
            <p:cNvSpPr/>
            <p:nvPr/>
          </p:nvSpPr>
          <p:spPr>
            <a:xfrm>
              <a:off x="567100" y="17348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0" name="Oval 339"/>
            <p:cNvSpPr/>
            <p:nvPr/>
          </p:nvSpPr>
          <p:spPr>
            <a:xfrm>
              <a:off x="715264" y="22979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1" name="Oval 340"/>
            <p:cNvSpPr/>
            <p:nvPr/>
          </p:nvSpPr>
          <p:spPr>
            <a:xfrm>
              <a:off x="1635288" y="1960928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7" name="Diamond 346"/>
          <p:cNvSpPr/>
          <p:nvPr/>
        </p:nvSpPr>
        <p:spPr>
          <a:xfrm>
            <a:off x="667844" y="323421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" name="Diamond 347"/>
          <p:cNvSpPr/>
          <p:nvPr/>
        </p:nvSpPr>
        <p:spPr>
          <a:xfrm>
            <a:off x="1054392" y="309324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" name="Diamond 348"/>
          <p:cNvSpPr/>
          <p:nvPr/>
        </p:nvSpPr>
        <p:spPr>
          <a:xfrm>
            <a:off x="300063" y="335607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0" name="Diamond 349"/>
          <p:cNvSpPr/>
          <p:nvPr/>
        </p:nvSpPr>
        <p:spPr>
          <a:xfrm>
            <a:off x="1254488" y="340137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Diamond 350"/>
          <p:cNvSpPr/>
          <p:nvPr/>
        </p:nvSpPr>
        <p:spPr>
          <a:xfrm>
            <a:off x="1682183" y="387199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2" name="Diamond 351"/>
          <p:cNvSpPr/>
          <p:nvPr/>
        </p:nvSpPr>
        <p:spPr>
          <a:xfrm>
            <a:off x="1895453" y="294301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3" name="Diamond 352"/>
          <p:cNvSpPr/>
          <p:nvPr/>
        </p:nvSpPr>
        <p:spPr>
          <a:xfrm>
            <a:off x="1643681" y="31239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4" name="Diamond 353"/>
          <p:cNvSpPr/>
          <p:nvPr/>
        </p:nvSpPr>
        <p:spPr>
          <a:xfrm>
            <a:off x="624835" y="354863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" name="Diamond 354"/>
          <p:cNvSpPr/>
          <p:nvPr/>
        </p:nvSpPr>
        <p:spPr>
          <a:xfrm>
            <a:off x="1352518" y="306775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" name="Diamond 355"/>
          <p:cNvSpPr/>
          <p:nvPr/>
        </p:nvSpPr>
        <p:spPr>
          <a:xfrm>
            <a:off x="933214" y="339839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" name="Diamond 356"/>
          <p:cNvSpPr/>
          <p:nvPr/>
        </p:nvSpPr>
        <p:spPr>
          <a:xfrm>
            <a:off x="1330500" y="369903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" name="Diamond 357"/>
          <p:cNvSpPr/>
          <p:nvPr/>
        </p:nvSpPr>
        <p:spPr>
          <a:xfrm>
            <a:off x="1640909" y="360742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Diamond 358"/>
          <p:cNvSpPr/>
          <p:nvPr/>
        </p:nvSpPr>
        <p:spPr>
          <a:xfrm>
            <a:off x="39985" y="352118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0" name="Diamond 359"/>
          <p:cNvSpPr/>
          <p:nvPr/>
        </p:nvSpPr>
        <p:spPr>
          <a:xfrm>
            <a:off x="1043838" y="364911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298978" y="2268999"/>
            <a:ext cx="1661505" cy="942092"/>
            <a:chOff x="298978" y="2268999"/>
            <a:chExt cx="1661505" cy="942092"/>
          </a:xfrm>
        </p:grpSpPr>
        <p:sp>
          <p:nvSpPr>
            <p:cNvPr id="321" name="Plaque 320"/>
            <p:cNvSpPr/>
            <p:nvPr/>
          </p:nvSpPr>
          <p:spPr>
            <a:xfrm rot="-1080000">
              <a:off x="298978" y="2586978"/>
              <a:ext cx="290757" cy="624113"/>
            </a:xfrm>
            <a:prstGeom prst="plaque">
              <a:avLst/>
            </a:prstGeom>
            <a:solidFill>
              <a:srgbClr val="00FA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4" name="Plaque 323"/>
            <p:cNvSpPr/>
            <p:nvPr/>
          </p:nvSpPr>
          <p:spPr>
            <a:xfrm rot="-1080000">
              <a:off x="705417" y="2484483"/>
              <a:ext cx="290757" cy="624113"/>
            </a:xfrm>
            <a:prstGeom prst="plaque">
              <a:avLst/>
            </a:prstGeom>
            <a:solidFill>
              <a:srgbClr val="00FA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5" name="Plaque 324"/>
            <p:cNvSpPr/>
            <p:nvPr/>
          </p:nvSpPr>
          <p:spPr>
            <a:xfrm rot="-1080000">
              <a:off x="1200955" y="2370657"/>
              <a:ext cx="290757" cy="624113"/>
            </a:xfrm>
            <a:prstGeom prst="plaque">
              <a:avLst/>
            </a:prstGeom>
            <a:solidFill>
              <a:srgbClr val="00FA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6" name="Plaque 325"/>
            <p:cNvSpPr/>
            <p:nvPr/>
          </p:nvSpPr>
          <p:spPr>
            <a:xfrm rot="-1080000">
              <a:off x="1669726" y="2268999"/>
              <a:ext cx="290757" cy="624113"/>
            </a:xfrm>
            <a:prstGeom prst="plaque">
              <a:avLst/>
            </a:prstGeom>
            <a:solidFill>
              <a:srgbClr val="00FA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2" name="Group 341"/>
          <p:cNvGrpSpPr/>
          <p:nvPr/>
        </p:nvGrpSpPr>
        <p:grpSpPr>
          <a:xfrm flipV="1">
            <a:off x="273502" y="3742663"/>
            <a:ext cx="1661505" cy="942092"/>
            <a:chOff x="298978" y="2268999"/>
            <a:chExt cx="1661505" cy="942092"/>
          </a:xfrm>
        </p:grpSpPr>
        <p:sp>
          <p:nvSpPr>
            <p:cNvPr id="343" name="Plaque 342"/>
            <p:cNvSpPr/>
            <p:nvPr/>
          </p:nvSpPr>
          <p:spPr>
            <a:xfrm rot="-1080000">
              <a:off x="298978" y="2586978"/>
              <a:ext cx="290757" cy="624113"/>
            </a:xfrm>
            <a:prstGeom prst="plaque">
              <a:avLst/>
            </a:prstGeom>
            <a:solidFill>
              <a:srgbClr val="00FA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4" name="Plaque 343"/>
            <p:cNvSpPr/>
            <p:nvPr/>
          </p:nvSpPr>
          <p:spPr>
            <a:xfrm rot="-1080000">
              <a:off x="705417" y="2484483"/>
              <a:ext cx="290757" cy="624113"/>
            </a:xfrm>
            <a:prstGeom prst="plaque">
              <a:avLst/>
            </a:prstGeom>
            <a:solidFill>
              <a:srgbClr val="00FA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5" name="Plaque 344"/>
            <p:cNvSpPr/>
            <p:nvPr/>
          </p:nvSpPr>
          <p:spPr>
            <a:xfrm rot="-1080000">
              <a:off x="1200955" y="2370657"/>
              <a:ext cx="290757" cy="624113"/>
            </a:xfrm>
            <a:prstGeom prst="plaque">
              <a:avLst/>
            </a:prstGeom>
            <a:solidFill>
              <a:srgbClr val="00FA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6" name="Plaque 345"/>
            <p:cNvSpPr/>
            <p:nvPr/>
          </p:nvSpPr>
          <p:spPr>
            <a:xfrm rot="-1080000">
              <a:off x="1669726" y="2268999"/>
              <a:ext cx="290757" cy="624113"/>
            </a:xfrm>
            <a:prstGeom prst="plaque">
              <a:avLst/>
            </a:prstGeom>
            <a:solidFill>
              <a:srgbClr val="00FA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3" name="TextBox 362"/>
          <p:cNvSpPr txBox="1"/>
          <p:nvPr/>
        </p:nvSpPr>
        <p:spPr>
          <a:xfrm>
            <a:off x="1371196" y="3265999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K</a:t>
            </a:r>
            <a:r>
              <a:rPr lang="en-US" sz="2000" baseline="3000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chemeClr val="accent2"/>
              </a:solidFill>
              <a:latin typeface="Times" charset="0"/>
              <a:ea typeface="Times" charset="0"/>
              <a:cs typeface="Times" charset="0"/>
            </a:endParaRPr>
          </a:p>
        </p:txBody>
      </p:sp>
      <p:grpSp>
        <p:nvGrpSpPr>
          <p:cNvPr id="364" name="Group 363"/>
          <p:cNvGrpSpPr/>
          <p:nvPr/>
        </p:nvGrpSpPr>
        <p:grpSpPr>
          <a:xfrm flipV="1">
            <a:off x="2317017" y="4405767"/>
            <a:ext cx="1917580" cy="804365"/>
            <a:chOff x="170956" y="2568927"/>
            <a:chExt cx="1917580" cy="804365"/>
          </a:xfrm>
        </p:grpSpPr>
        <p:grpSp>
          <p:nvGrpSpPr>
            <p:cNvPr id="365" name="Group 364"/>
            <p:cNvGrpSpPr/>
            <p:nvPr/>
          </p:nvGrpSpPr>
          <p:grpSpPr>
            <a:xfrm rot="18899829">
              <a:off x="1624116" y="2578037"/>
              <a:ext cx="473529" cy="455310"/>
              <a:chOff x="5042475" y="1715044"/>
              <a:chExt cx="473529" cy="455310"/>
            </a:xfrm>
          </p:grpSpPr>
          <p:sp>
            <p:nvSpPr>
              <p:cNvPr id="372" name="Can 371"/>
              <p:cNvSpPr/>
              <p:nvPr/>
            </p:nvSpPr>
            <p:spPr>
              <a:xfrm rot="1619218">
                <a:off x="5042475" y="1715044"/>
                <a:ext cx="473529" cy="455310"/>
              </a:xfrm>
              <a:prstGeom prst="can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3" name="Oval 372"/>
              <p:cNvSpPr/>
              <p:nvPr/>
            </p:nvSpPr>
            <p:spPr>
              <a:xfrm rot="6960000">
                <a:off x="5320407" y="1695543"/>
                <a:ext cx="65042" cy="16899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66" name="Group 365"/>
            <p:cNvGrpSpPr/>
            <p:nvPr/>
          </p:nvGrpSpPr>
          <p:grpSpPr>
            <a:xfrm rot="18899829">
              <a:off x="892981" y="2743455"/>
              <a:ext cx="473529" cy="455310"/>
              <a:chOff x="5042475" y="1715044"/>
              <a:chExt cx="473529" cy="455310"/>
            </a:xfrm>
          </p:grpSpPr>
          <p:sp>
            <p:nvSpPr>
              <p:cNvPr id="370" name="Can 369"/>
              <p:cNvSpPr/>
              <p:nvPr/>
            </p:nvSpPr>
            <p:spPr>
              <a:xfrm rot="1619218">
                <a:off x="5042475" y="1715044"/>
                <a:ext cx="473529" cy="455310"/>
              </a:xfrm>
              <a:prstGeom prst="can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1" name="Oval 370"/>
              <p:cNvSpPr/>
              <p:nvPr/>
            </p:nvSpPr>
            <p:spPr>
              <a:xfrm rot="6960000">
                <a:off x="5320407" y="1695543"/>
                <a:ext cx="65042" cy="16899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67" name="Group 366"/>
            <p:cNvGrpSpPr/>
            <p:nvPr/>
          </p:nvGrpSpPr>
          <p:grpSpPr>
            <a:xfrm rot="18899829">
              <a:off x="161846" y="2908873"/>
              <a:ext cx="473529" cy="455310"/>
              <a:chOff x="5042475" y="1715044"/>
              <a:chExt cx="473529" cy="455310"/>
            </a:xfrm>
          </p:grpSpPr>
          <p:sp>
            <p:nvSpPr>
              <p:cNvPr id="368" name="Can 367"/>
              <p:cNvSpPr/>
              <p:nvPr/>
            </p:nvSpPr>
            <p:spPr>
              <a:xfrm rot="1619218">
                <a:off x="5042475" y="1715044"/>
                <a:ext cx="473529" cy="455310"/>
              </a:xfrm>
              <a:prstGeom prst="can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9" name="Oval 368"/>
              <p:cNvSpPr/>
              <p:nvPr/>
            </p:nvSpPr>
            <p:spPr>
              <a:xfrm rot="6960000">
                <a:off x="5320407" y="1695543"/>
                <a:ext cx="65042" cy="16899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46" name="Group 245"/>
          <p:cNvGrpSpPr/>
          <p:nvPr/>
        </p:nvGrpSpPr>
        <p:grpSpPr>
          <a:xfrm rot="18899829">
            <a:off x="2256969" y="2181490"/>
            <a:ext cx="473529" cy="455310"/>
            <a:chOff x="5042475" y="1715044"/>
            <a:chExt cx="473529" cy="455310"/>
          </a:xfrm>
        </p:grpSpPr>
        <p:sp>
          <p:nvSpPr>
            <p:cNvPr id="247" name="Can 246"/>
            <p:cNvSpPr/>
            <p:nvPr/>
          </p:nvSpPr>
          <p:spPr>
            <a:xfrm rot="1619218">
              <a:off x="5042475" y="1715044"/>
              <a:ext cx="473529" cy="455310"/>
            </a:xfrm>
            <a:prstGeom prst="can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8" name="Oval 247"/>
            <p:cNvSpPr/>
            <p:nvPr/>
          </p:nvSpPr>
          <p:spPr>
            <a:xfrm rot="6960000">
              <a:off x="5320407" y="1695543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74" name="Diamond 373"/>
          <p:cNvSpPr/>
          <p:nvPr/>
        </p:nvSpPr>
        <p:spPr>
          <a:xfrm>
            <a:off x="9523246" y="595821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5" name="Group 374"/>
          <p:cNvGrpSpPr/>
          <p:nvPr/>
        </p:nvGrpSpPr>
        <p:grpSpPr>
          <a:xfrm>
            <a:off x="7949657" y="3140612"/>
            <a:ext cx="872266" cy="841261"/>
            <a:chOff x="8633405" y="1235346"/>
            <a:chExt cx="872266" cy="841261"/>
          </a:xfrm>
        </p:grpSpPr>
        <p:sp>
          <p:nvSpPr>
            <p:cNvPr id="376" name="Oval 375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7" name="Regular Pentagon 376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8" name="Regular Pentagon 377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9" name="Regular Pentagon 378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0" name="Regular Pentagon 379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1" name="Regular Pentagon 380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2" name="Group 381"/>
          <p:cNvGrpSpPr/>
          <p:nvPr/>
        </p:nvGrpSpPr>
        <p:grpSpPr>
          <a:xfrm rot="5400000">
            <a:off x="8871249" y="2580996"/>
            <a:ext cx="872266" cy="841261"/>
            <a:chOff x="8633405" y="1235346"/>
            <a:chExt cx="872266" cy="841261"/>
          </a:xfrm>
        </p:grpSpPr>
        <p:sp>
          <p:nvSpPr>
            <p:cNvPr id="383" name="Oval 382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4" name="Regular Pentagon 383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5" name="Regular Pentagon 384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6" name="Regular Pentagon 385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7" name="Regular Pentagon 386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8" name="Regular Pentagon 387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9" name="Group 388"/>
          <p:cNvGrpSpPr/>
          <p:nvPr/>
        </p:nvGrpSpPr>
        <p:grpSpPr>
          <a:xfrm rot="16200000">
            <a:off x="8439652" y="1602292"/>
            <a:ext cx="872266" cy="841261"/>
            <a:chOff x="8633405" y="1235346"/>
            <a:chExt cx="872266" cy="841261"/>
          </a:xfrm>
        </p:grpSpPr>
        <p:sp>
          <p:nvSpPr>
            <p:cNvPr id="390" name="Oval 389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1" name="Regular Pentagon 390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2" name="Regular Pentagon 391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3" name="Regular Pentagon 392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4" name="Regular Pentagon 393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5" name="Regular Pentagon 394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6" name="Group 395"/>
          <p:cNvGrpSpPr/>
          <p:nvPr/>
        </p:nvGrpSpPr>
        <p:grpSpPr>
          <a:xfrm flipV="1">
            <a:off x="8731225" y="3745505"/>
            <a:ext cx="872266" cy="841261"/>
            <a:chOff x="8633405" y="1235346"/>
            <a:chExt cx="872266" cy="841261"/>
          </a:xfrm>
        </p:grpSpPr>
        <p:sp>
          <p:nvSpPr>
            <p:cNvPr id="397" name="Oval 396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8" name="Regular Pentagon 397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9" name="Regular Pentagon 398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0" name="Regular Pentagon 399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1" name="Regular Pentagon 400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2" name="Regular Pentagon 401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3" name="Group 402"/>
          <p:cNvGrpSpPr/>
          <p:nvPr/>
        </p:nvGrpSpPr>
        <p:grpSpPr>
          <a:xfrm flipH="1">
            <a:off x="8650980" y="5112143"/>
            <a:ext cx="872266" cy="841261"/>
            <a:chOff x="8633405" y="1235346"/>
            <a:chExt cx="872266" cy="841261"/>
          </a:xfrm>
        </p:grpSpPr>
        <p:sp>
          <p:nvSpPr>
            <p:cNvPr id="404" name="Oval 403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5" name="Regular Pentagon 404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6" name="Regular Pentagon 405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7" name="Regular Pentagon 406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8" name="Regular Pentagon 407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9" name="Regular Pentagon 408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9" name="TextBox 248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759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943833" y="24166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406629" y="126478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638079" y="49966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053034" y="61261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333134" y="27401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n 24"/>
          <p:cNvSpPr/>
          <p:nvPr/>
        </p:nvSpPr>
        <p:spPr>
          <a:xfrm rot="17537419">
            <a:off x="3747097" y="3049843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n 8"/>
          <p:cNvSpPr/>
          <p:nvPr/>
        </p:nvSpPr>
        <p:spPr>
          <a:xfrm rot="17537419">
            <a:off x="4047546" y="2278919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an 25"/>
          <p:cNvSpPr/>
          <p:nvPr/>
        </p:nvSpPr>
        <p:spPr>
          <a:xfrm rot="17537419">
            <a:off x="3446648" y="3820767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Cloud 56"/>
          <p:cNvSpPr/>
          <p:nvPr/>
        </p:nvSpPr>
        <p:spPr>
          <a:xfrm>
            <a:off x="3869265" y="2286249"/>
            <a:ext cx="2593064" cy="3184930"/>
          </a:xfrm>
          <a:prstGeom prst="cloud">
            <a:avLst/>
          </a:prstGeom>
          <a:solidFill>
            <a:srgbClr val="009193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3213100" y="1498600"/>
            <a:ext cx="3454400" cy="4216400"/>
          </a:xfrm>
          <a:custGeom>
            <a:avLst/>
            <a:gdLst>
              <a:gd name="connsiteX0" fmla="*/ 3454400 w 3454400"/>
              <a:gd name="connsiteY0" fmla="*/ 1231900 h 4216400"/>
              <a:gd name="connsiteX1" fmla="*/ 1409700 w 3454400"/>
              <a:gd name="connsiteY1" fmla="*/ 0 h 4216400"/>
              <a:gd name="connsiteX2" fmla="*/ 0 w 3454400"/>
              <a:gd name="connsiteY2" fmla="*/ 3683000 h 4216400"/>
              <a:gd name="connsiteX3" fmla="*/ 2882900 w 3454400"/>
              <a:gd name="connsiteY3" fmla="*/ 421640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4400" h="4216400">
                <a:moveTo>
                  <a:pt x="3454400" y="1231900"/>
                </a:moveTo>
                <a:lnTo>
                  <a:pt x="1409700" y="0"/>
                </a:lnTo>
                <a:lnTo>
                  <a:pt x="0" y="3683000"/>
                </a:lnTo>
                <a:lnTo>
                  <a:pt x="2882900" y="4216400"/>
                </a:lnTo>
              </a:path>
            </a:pathLst>
          </a:custGeom>
          <a:noFill/>
          <a:ln w="635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Can 33"/>
          <p:cNvSpPr/>
          <p:nvPr/>
        </p:nvSpPr>
        <p:spPr>
          <a:xfrm rot="1619218">
            <a:off x="5042475" y="1715044"/>
            <a:ext cx="473529" cy="455310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Can 38"/>
          <p:cNvSpPr/>
          <p:nvPr/>
        </p:nvSpPr>
        <p:spPr>
          <a:xfrm rot="1619218">
            <a:off x="5982013" y="2249762"/>
            <a:ext cx="473529" cy="455310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Can 53"/>
          <p:cNvSpPr/>
          <p:nvPr/>
        </p:nvSpPr>
        <p:spPr>
          <a:xfrm rot="11654592">
            <a:off x="5435803" y="5384660"/>
            <a:ext cx="473529" cy="455310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Can 60"/>
          <p:cNvSpPr/>
          <p:nvPr/>
        </p:nvSpPr>
        <p:spPr>
          <a:xfrm rot="11654592">
            <a:off x="3879287" y="5142784"/>
            <a:ext cx="473529" cy="455310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>
            <a:stCxn id="12" idx="3"/>
          </p:cNvCxnSpPr>
          <p:nvPr/>
        </p:nvCxnSpPr>
        <p:spPr>
          <a:xfrm>
            <a:off x="6096000" y="5715000"/>
            <a:ext cx="3048000" cy="558800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6667500" y="2730860"/>
            <a:ext cx="3165730" cy="1946125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5279239" y="1193066"/>
            <a:ext cx="31179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voltage-gated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channels close</a:t>
            </a:r>
          </a:p>
        </p:txBody>
      </p:sp>
      <p:sp>
        <p:nvSpPr>
          <p:cNvPr id="48" name="Cloud 47"/>
          <p:cNvSpPr/>
          <p:nvPr/>
        </p:nvSpPr>
        <p:spPr>
          <a:xfrm rot="5400000">
            <a:off x="5762238" y="2972366"/>
            <a:ext cx="2593064" cy="3184930"/>
          </a:xfrm>
          <a:prstGeom prst="cloud">
            <a:avLst/>
          </a:prstGeom>
          <a:solidFill>
            <a:srgbClr val="009193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924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gular Pentagon 3"/>
          <p:cNvSpPr/>
          <p:nvPr/>
        </p:nvSpPr>
        <p:spPr>
          <a:xfrm>
            <a:off x="3458046" y="2687778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gular Pentagon 16"/>
          <p:cNvSpPr/>
          <p:nvPr/>
        </p:nvSpPr>
        <p:spPr>
          <a:xfrm>
            <a:off x="3476180" y="2171700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gular Pentagon 17"/>
          <p:cNvSpPr/>
          <p:nvPr/>
        </p:nvSpPr>
        <p:spPr>
          <a:xfrm>
            <a:off x="3883963" y="2041071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gular Pentagon 18"/>
          <p:cNvSpPr/>
          <p:nvPr/>
        </p:nvSpPr>
        <p:spPr>
          <a:xfrm>
            <a:off x="2855963" y="4350251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gular Pentagon 19"/>
          <p:cNvSpPr/>
          <p:nvPr/>
        </p:nvSpPr>
        <p:spPr>
          <a:xfrm>
            <a:off x="2513413" y="3554186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gular Pentagon 20"/>
          <p:cNvSpPr/>
          <p:nvPr/>
        </p:nvSpPr>
        <p:spPr>
          <a:xfrm>
            <a:off x="2970263" y="2932706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gular Pentagon 21"/>
          <p:cNvSpPr/>
          <p:nvPr/>
        </p:nvSpPr>
        <p:spPr>
          <a:xfrm>
            <a:off x="2970263" y="3815443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gular Pentagon 22"/>
          <p:cNvSpPr/>
          <p:nvPr/>
        </p:nvSpPr>
        <p:spPr>
          <a:xfrm>
            <a:off x="3361880" y="3383411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n 8"/>
          <p:cNvSpPr/>
          <p:nvPr/>
        </p:nvSpPr>
        <p:spPr>
          <a:xfrm rot="17537419">
            <a:off x="4047546" y="2278919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n 24"/>
          <p:cNvSpPr/>
          <p:nvPr/>
        </p:nvSpPr>
        <p:spPr>
          <a:xfrm rot="17537419">
            <a:off x="3747097" y="3049843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an 25"/>
          <p:cNvSpPr/>
          <p:nvPr/>
        </p:nvSpPr>
        <p:spPr>
          <a:xfrm rot="17537419">
            <a:off x="3446648" y="3820767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284310" y="3060027"/>
            <a:ext cx="26643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B050"/>
                </a:solidFill>
                <a:latin typeface="Times" charset="0"/>
                <a:ea typeface="Times" charset="0"/>
                <a:cs typeface="Times" charset="0"/>
              </a:rPr>
              <a:t>ligand-gated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sodium channels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2541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rapezoid 15"/>
          <p:cNvSpPr/>
          <p:nvPr/>
        </p:nvSpPr>
        <p:spPr>
          <a:xfrm rot="16200000">
            <a:off x="1882267" y="-1421045"/>
            <a:ext cx="6075501" cy="9840036"/>
          </a:xfrm>
          <a:prstGeom prst="trapezoid">
            <a:avLst>
              <a:gd name="adj" fmla="val 42752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4" name="Diamond 303"/>
          <p:cNvSpPr/>
          <p:nvPr/>
        </p:nvSpPr>
        <p:spPr>
          <a:xfrm>
            <a:off x="7681127" y="127531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" name="Diamond 305"/>
          <p:cNvSpPr/>
          <p:nvPr/>
        </p:nvSpPr>
        <p:spPr>
          <a:xfrm>
            <a:off x="8400890" y="117968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" name="Diamond 306"/>
          <p:cNvSpPr/>
          <p:nvPr/>
        </p:nvSpPr>
        <p:spPr>
          <a:xfrm>
            <a:off x="7518793" y="174372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" name="Diamond 307"/>
          <p:cNvSpPr/>
          <p:nvPr/>
        </p:nvSpPr>
        <p:spPr>
          <a:xfrm>
            <a:off x="8070712" y="211347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" name="Diamond 308"/>
          <p:cNvSpPr/>
          <p:nvPr/>
        </p:nvSpPr>
        <p:spPr>
          <a:xfrm>
            <a:off x="7016911" y="158308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0" name="Diamond 309"/>
          <p:cNvSpPr/>
          <p:nvPr/>
        </p:nvSpPr>
        <p:spPr>
          <a:xfrm>
            <a:off x="9523246" y="595821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1" name="Diamond 310"/>
          <p:cNvSpPr/>
          <p:nvPr/>
        </p:nvSpPr>
        <p:spPr>
          <a:xfrm>
            <a:off x="9580148" y="361719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2" name="Diamond 311"/>
          <p:cNvSpPr/>
          <p:nvPr/>
        </p:nvSpPr>
        <p:spPr>
          <a:xfrm>
            <a:off x="8352435" y="450991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3" name="Diamond 312"/>
          <p:cNvSpPr/>
          <p:nvPr/>
        </p:nvSpPr>
        <p:spPr>
          <a:xfrm>
            <a:off x="8297991" y="549998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4" name="Diamond 313"/>
          <p:cNvSpPr/>
          <p:nvPr/>
        </p:nvSpPr>
        <p:spPr>
          <a:xfrm>
            <a:off x="6604564" y="520429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5" name="Diamond 314"/>
          <p:cNvSpPr/>
          <p:nvPr/>
        </p:nvSpPr>
        <p:spPr>
          <a:xfrm>
            <a:off x="9299233" y="473510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6" name="Diamond 315"/>
          <p:cNvSpPr/>
          <p:nvPr/>
        </p:nvSpPr>
        <p:spPr>
          <a:xfrm>
            <a:off x="8169166" y="341653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7" name="Diamond 316"/>
          <p:cNvSpPr/>
          <p:nvPr/>
        </p:nvSpPr>
        <p:spPr>
          <a:xfrm>
            <a:off x="7200724" y="493225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8" name="Diamond 317"/>
          <p:cNvSpPr/>
          <p:nvPr/>
        </p:nvSpPr>
        <p:spPr>
          <a:xfrm>
            <a:off x="7663096" y="536466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9" name="Diamond 318"/>
          <p:cNvSpPr/>
          <p:nvPr/>
        </p:nvSpPr>
        <p:spPr>
          <a:xfrm>
            <a:off x="8009456" y="493225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268167" y="435639"/>
            <a:ext cx="6818865" cy="803563"/>
            <a:chOff x="268167" y="435639"/>
            <a:chExt cx="6818865" cy="803563"/>
          </a:xfrm>
        </p:grpSpPr>
        <p:sp>
          <p:nvSpPr>
            <p:cNvPr id="199" name="Triangle 198"/>
            <p:cNvSpPr/>
            <p:nvPr/>
          </p:nvSpPr>
          <p:spPr>
            <a:xfrm rot="6960000">
              <a:off x="544225" y="354537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Triangle 199"/>
            <p:cNvSpPr/>
            <p:nvPr/>
          </p:nvSpPr>
          <p:spPr>
            <a:xfrm rot="5400000">
              <a:off x="469444" y="606015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Triangle 200"/>
            <p:cNvSpPr/>
            <p:nvPr/>
          </p:nvSpPr>
          <p:spPr>
            <a:xfrm rot="4380000">
              <a:off x="598416" y="817979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/>
            <p:cNvSpPr/>
            <p:nvPr/>
          </p:nvSpPr>
          <p:spPr>
            <a:xfrm>
              <a:off x="568470" y="435639"/>
              <a:ext cx="831272" cy="803563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/>
            <p:cNvSpPr/>
            <p:nvPr/>
          </p:nvSpPr>
          <p:spPr>
            <a:xfrm>
              <a:off x="1399741" y="823570"/>
              <a:ext cx="5153891" cy="11083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Trapezoid 203"/>
            <p:cNvSpPr/>
            <p:nvPr/>
          </p:nvSpPr>
          <p:spPr>
            <a:xfrm rot="16200000">
              <a:off x="6553632" y="612288"/>
              <a:ext cx="533400" cy="533400"/>
            </a:xfrm>
            <a:prstGeom prst="trapezoid">
              <a:avLst>
                <a:gd name="adj" fmla="val 37698"/>
              </a:avLst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11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96550" y="1523559"/>
            <a:ext cx="1716868" cy="980516"/>
            <a:chOff x="96550" y="1523559"/>
            <a:chExt cx="1716868" cy="980516"/>
          </a:xfrm>
        </p:grpSpPr>
        <p:sp>
          <p:nvSpPr>
            <p:cNvPr id="25" name="Oval 24"/>
            <p:cNvSpPr/>
            <p:nvPr/>
          </p:nvSpPr>
          <p:spPr>
            <a:xfrm>
              <a:off x="905781" y="197075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370529" y="2111515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96550" y="186644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1305227" y="192061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1139911" y="1523559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105266" y="233016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567100" y="17348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715264" y="22979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1635288" y="1960928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Oval 53"/>
          <p:cNvSpPr/>
          <p:nvPr/>
        </p:nvSpPr>
        <p:spPr>
          <a:xfrm>
            <a:off x="517969" y="451137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1281310" y="468529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2136673" y="474242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2223023" y="525800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3046283" y="613133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5247805" y="57173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895958" y="427224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2343510" y="604438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3189315" y="552828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3775742" y="521270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1279438" y="228280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1807096" y="461369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5705630" y="645752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6754219" y="619826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3788642" y="618949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1913149" y="631507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441894" y="261467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1876209" y="139880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1964889" y="21984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4037242" y="557297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2514815" y="558210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1305916" y="627517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2794449" y="478625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778444" y="61995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1651876" y="593739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2331608" y="105344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/>
          <p:cNvSpPr/>
          <p:nvPr/>
        </p:nvSpPr>
        <p:spPr>
          <a:xfrm>
            <a:off x="7845841" y="621829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179886" y="424036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3549185" y="576839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2019511" y="558105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/>
          <p:cNvSpPr/>
          <p:nvPr/>
        </p:nvSpPr>
        <p:spPr>
          <a:xfrm>
            <a:off x="280144" y="607382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/>
          <p:nvPr/>
        </p:nvSpPr>
        <p:spPr>
          <a:xfrm flipV="1">
            <a:off x="5395278" y="106848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/>
          <p:nvPr/>
        </p:nvSpPr>
        <p:spPr>
          <a:xfrm flipV="1">
            <a:off x="4432857" y="13840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/>
          <p:nvPr/>
        </p:nvSpPr>
        <p:spPr>
          <a:xfrm flipV="1">
            <a:off x="6098853" y="56494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/>
          <p:nvPr/>
        </p:nvSpPr>
        <p:spPr>
          <a:xfrm flipV="1">
            <a:off x="8908983" y="28224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/>
          <p:nvPr/>
        </p:nvSpPr>
        <p:spPr>
          <a:xfrm flipV="1">
            <a:off x="7321506" y="20645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Diamond 153"/>
          <p:cNvSpPr/>
          <p:nvPr/>
        </p:nvSpPr>
        <p:spPr>
          <a:xfrm>
            <a:off x="6984430" y="268525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Diamond 154"/>
          <p:cNvSpPr/>
          <p:nvPr/>
        </p:nvSpPr>
        <p:spPr>
          <a:xfrm>
            <a:off x="6320918" y="172616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Diamond 155"/>
          <p:cNvSpPr/>
          <p:nvPr/>
        </p:nvSpPr>
        <p:spPr>
          <a:xfrm>
            <a:off x="4780274" y="206256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Diamond 156"/>
          <p:cNvSpPr/>
          <p:nvPr/>
        </p:nvSpPr>
        <p:spPr>
          <a:xfrm>
            <a:off x="6821888" y="211151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Diamond 157"/>
          <p:cNvSpPr/>
          <p:nvPr/>
        </p:nvSpPr>
        <p:spPr>
          <a:xfrm>
            <a:off x="6283859" y="276028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Diamond 158"/>
          <p:cNvSpPr/>
          <p:nvPr/>
        </p:nvSpPr>
        <p:spPr>
          <a:xfrm>
            <a:off x="4674501" y="401364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Diamond 159"/>
          <p:cNvSpPr/>
          <p:nvPr/>
        </p:nvSpPr>
        <p:spPr>
          <a:xfrm>
            <a:off x="6306083" y="342879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Diamond 160"/>
          <p:cNvSpPr/>
          <p:nvPr/>
        </p:nvSpPr>
        <p:spPr>
          <a:xfrm>
            <a:off x="7066909" y="331338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Diamond 161"/>
          <p:cNvSpPr/>
          <p:nvPr/>
        </p:nvSpPr>
        <p:spPr>
          <a:xfrm>
            <a:off x="2482481" y="342494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Diamond 162"/>
          <p:cNvSpPr/>
          <p:nvPr/>
        </p:nvSpPr>
        <p:spPr>
          <a:xfrm>
            <a:off x="6510015" y="402955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Diamond 163"/>
          <p:cNvSpPr/>
          <p:nvPr/>
        </p:nvSpPr>
        <p:spPr>
          <a:xfrm>
            <a:off x="7012465" y="430345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Diamond 164"/>
          <p:cNvSpPr/>
          <p:nvPr/>
        </p:nvSpPr>
        <p:spPr>
          <a:xfrm>
            <a:off x="7477076" y="239499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Diamond 165"/>
          <p:cNvSpPr/>
          <p:nvPr/>
        </p:nvSpPr>
        <p:spPr>
          <a:xfrm>
            <a:off x="7736040" y="447840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Diamond 167"/>
          <p:cNvSpPr/>
          <p:nvPr/>
        </p:nvSpPr>
        <p:spPr>
          <a:xfrm>
            <a:off x="6267999" y="48227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Diamond 168"/>
          <p:cNvSpPr/>
          <p:nvPr/>
        </p:nvSpPr>
        <p:spPr>
          <a:xfrm>
            <a:off x="7680133" y="326963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Diamond 169"/>
          <p:cNvSpPr/>
          <p:nvPr/>
        </p:nvSpPr>
        <p:spPr>
          <a:xfrm>
            <a:off x="7992127" y="268149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Diamond 170"/>
          <p:cNvSpPr/>
          <p:nvPr/>
        </p:nvSpPr>
        <p:spPr>
          <a:xfrm>
            <a:off x="7496247" y="391828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Diamond 171"/>
          <p:cNvSpPr/>
          <p:nvPr/>
        </p:nvSpPr>
        <p:spPr>
          <a:xfrm>
            <a:off x="8700574" y="463210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Diamond 175"/>
          <p:cNvSpPr/>
          <p:nvPr/>
        </p:nvSpPr>
        <p:spPr>
          <a:xfrm>
            <a:off x="2374879" y="254324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Diamond 176"/>
          <p:cNvSpPr/>
          <p:nvPr/>
        </p:nvSpPr>
        <p:spPr>
          <a:xfrm>
            <a:off x="3433918" y="230219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Diamond 179"/>
          <p:cNvSpPr/>
          <p:nvPr/>
        </p:nvSpPr>
        <p:spPr>
          <a:xfrm>
            <a:off x="5659688" y="387047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Diamond 181"/>
          <p:cNvSpPr/>
          <p:nvPr/>
        </p:nvSpPr>
        <p:spPr>
          <a:xfrm>
            <a:off x="2176267" y="390832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Diamond 182"/>
          <p:cNvSpPr/>
          <p:nvPr/>
        </p:nvSpPr>
        <p:spPr>
          <a:xfrm>
            <a:off x="3339369" y="411775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Diamond 183"/>
          <p:cNvSpPr/>
          <p:nvPr/>
        </p:nvSpPr>
        <p:spPr>
          <a:xfrm>
            <a:off x="3881502" y="431891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Diamond 184"/>
          <p:cNvSpPr/>
          <p:nvPr/>
        </p:nvSpPr>
        <p:spPr>
          <a:xfrm>
            <a:off x="4089106" y="258567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Diamond 185"/>
          <p:cNvSpPr/>
          <p:nvPr/>
        </p:nvSpPr>
        <p:spPr>
          <a:xfrm>
            <a:off x="4348070" y="466908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Diamond 189"/>
          <p:cNvSpPr/>
          <p:nvPr/>
        </p:nvSpPr>
        <p:spPr>
          <a:xfrm>
            <a:off x="4705308" y="256907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Diamond 190"/>
          <p:cNvSpPr/>
          <p:nvPr/>
        </p:nvSpPr>
        <p:spPr>
          <a:xfrm>
            <a:off x="2625765" y="422647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Diamond 191"/>
          <p:cNvSpPr/>
          <p:nvPr/>
        </p:nvSpPr>
        <p:spPr>
          <a:xfrm>
            <a:off x="5312604" y="48227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Diamond 192"/>
          <p:cNvSpPr/>
          <p:nvPr/>
        </p:nvSpPr>
        <p:spPr>
          <a:xfrm>
            <a:off x="5270229" y="340869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Diamond 193"/>
          <p:cNvSpPr/>
          <p:nvPr/>
        </p:nvSpPr>
        <p:spPr>
          <a:xfrm>
            <a:off x="2828843" y="249410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Diamond 194"/>
          <p:cNvSpPr/>
          <p:nvPr/>
        </p:nvSpPr>
        <p:spPr>
          <a:xfrm>
            <a:off x="5649699" y="298412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Diamond 195"/>
          <p:cNvSpPr/>
          <p:nvPr/>
        </p:nvSpPr>
        <p:spPr>
          <a:xfrm>
            <a:off x="4092267" y="212774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Diamond 196"/>
          <p:cNvSpPr/>
          <p:nvPr/>
        </p:nvSpPr>
        <p:spPr>
          <a:xfrm>
            <a:off x="5100764" y="432474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Diamond 197"/>
          <p:cNvSpPr/>
          <p:nvPr/>
        </p:nvSpPr>
        <p:spPr>
          <a:xfrm>
            <a:off x="5754237" y="201849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Rectangle 204"/>
          <p:cNvSpPr/>
          <p:nvPr/>
        </p:nvSpPr>
        <p:spPr>
          <a:xfrm>
            <a:off x="6469742" y="561786"/>
            <a:ext cx="875836" cy="65011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Oval 207"/>
          <p:cNvSpPr/>
          <p:nvPr/>
        </p:nvSpPr>
        <p:spPr>
          <a:xfrm rot="4278770">
            <a:off x="1226877" y="2479326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Oval 210"/>
          <p:cNvSpPr/>
          <p:nvPr/>
        </p:nvSpPr>
        <p:spPr>
          <a:xfrm rot="4278770">
            <a:off x="502627" y="2683348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Oval 213"/>
          <p:cNvSpPr/>
          <p:nvPr/>
        </p:nvSpPr>
        <p:spPr>
          <a:xfrm rot="17321230" flipV="1">
            <a:off x="441365" y="4197610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Oval 216"/>
          <p:cNvSpPr/>
          <p:nvPr/>
        </p:nvSpPr>
        <p:spPr>
          <a:xfrm rot="17321230" flipV="1">
            <a:off x="1164378" y="4385027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Oval 219"/>
          <p:cNvSpPr/>
          <p:nvPr/>
        </p:nvSpPr>
        <p:spPr>
          <a:xfrm rot="17321230" flipV="1">
            <a:off x="1865987" y="4569154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8" name="Straight Connector 237"/>
          <p:cNvCxnSpPr/>
          <p:nvPr/>
        </p:nvCxnSpPr>
        <p:spPr>
          <a:xfrm flipH="1" flipV="1">
            <a:off x="4568710" y="5117695"/>
            <a:ext cx="4894177" cy="1281704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/>
          <p:cNvCxnSpPr/>
          <p:nvPr/>
        </p:nvCxnSpPr>
        <p:spPr>
          <a:xfrm flipH="1">
            <a:off x="4682337" y="621464"/>
            <a:ext cx="4578907" cy="1198913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9" name="TextBox 258"/>
          <p:cNvSpPr txBox="1"/>
          <p:nvPr/>
        </p:nvSpPr>
        <p:spPr>
          <a:xfrm>
            <a:off x="15403" y="1234640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61" name="TextBox 260"/>
          <p:cNvSpPr txBox="1"/>
          <p:nvPr/>
        </p:nvSpPr>
        <p:spPr>
          <a:xfrm>
            <a:off x="214539" y="560427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62" name="Oval 261"/>
          <p:cNvSpPr/>
          <p:nvPr/>
        </p:nvSpPr>
        <p:spPr>
          <a:xfrm>
            <a:off x="2817411" y="567703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Oval 262"/>
          <p:cNvSpPr/>
          <p:nvPr/>
        </p:nvSpPr>
        <p:spPr>
          <a:xfrm>
            <a:off x="2536700" y="50744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Oval 263"/>
          <p:cNvSpPr/>
          <p:nvPr/>
        </p:nvSpPr>
        <p:spPr>
          <a:xfrm>
            <a:off x="3135348" y="513213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Oval 264"/>
          <p:cNvSpPr/>
          <p:nvPr/>
        </p:nvSpPr>
        <p:spPr>
          <a:xfrm flipV="1">
            <a:off x="2785016" y="15838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Oval 265"/>
          <p:cNvSpPr/>
          <p:nvPr/>
        </p:nvSpPr>
        <p:spPr>
          <a:xfrm flipV="1">
            <a:off x="2066590" y="18332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Oval 266"/>
          <p:cNvSpPr/>
          <p:nvPr/>
        </p:nvSpPr>
        <p:spPr>
          <a:xfrm flipV="1">
            <a:off x="3782412" y="9998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2" name="Group 331"/>
          <p:cNvGrpSpPr/>
          <p:nvPr/>
        </p:nvGrpSpPr>
        <p:grpSpPr>
          <a:xfrm flipV="1">
            <a:off x="260814" y="4722580"/>
            <a:ext cx="1716868" cy="980516"/>
            <a:chOff x="96550" y="1523559"/>
            <a:chExt cx="1716868" cy="980516"/>
          </a:xfrm>
        </p:grpSpPr>
        <p:sp>
          <p:nvSpPr>
            <p:cNvPr id="333" name="Oval 332"/>
            <p:cNvSpPr/>
            <p:nvPr/>
          </p:nvSpPr>
          <p:spPr>
            <a:xfrm>
              <a:off x="905781" y="197075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4" name="Oval 333"/>
            <p:cNvSpPr/>
            <p:nvPr/>
          </p:nvSpPr>
          <p:spPr>
            <a:xfrm>
              <a:off x="370529" y="2111515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5" name="Oval 334"/>
            <p:cNvSpPr/>
            <p:nvPr/>
          </p:nvSpPr>
          <p:spPr>
            <a:xfrm>
              <a:off x="96550" y="186644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6" name="Oval 335"/>
            <p:cNvSpPr/>
            <p:nvPr/>
          </p:nvSpPr>
          <p:spPr>
            <a:xfrm>
              <a:off x="1305227" y="192061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7" name="Oval 336"/>
            <p:cNvSpPr/>
            <p:nvPr/>
          </p:nvSpPr>
          <p:spPr>
            <a:xfrm>
              <a:off x="1139911" y="1523559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8" name="Oval 337"/>
            <p:cNvSpPr/>
            <p:nvPr/>
          </p:nvSpPr>
          <p:spPr>
            <a:xfrm>
              <a:off x="105266" y="233016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9" name="Oval 338"/>
            <p:cNvSpPr/>
            <p:nvPr/>
          </p:nvSpPr>
          <p:spPr>
            <a:xfrm>
              <a:off x="567100" y="17348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0" name="Oval 339"/>
            <p:cNvSpPr/>
            <p:nvPr/>
          </p:nvSpPr>
          <p:spPr>
            <a:xfrm>
              <a:off x="715264" y="22979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1" name="Oval 340"/>
            <p:cNvSpPr/>
            <p:nvPr/>
          </p:nvSpPr>
          <p:spPr>
            <a:xfrm>
              <a:off x="1635288" y="1960928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7" name="Diamond 346"/>
          <p:cNvSpPr/>
          <p:nvPr/>
        </p:nvSpPr>
        <p:spPr>
          <a:xfrm>
            <a:off x="667844" y="323421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" name="Diamond 347"/>
          <p:cNvSpPr/>
          <p:nvPr/>
        </p:nvSpPr>
        <p:spPr>
          <a:xfrm>
            <a:off x="1054392" y="309324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" name="Diamond 348"/>
          <p:cNvSpPr/>
          <p:nvPr/>
        </p:nvSpPr>
        <p:spPr>
          <a:xfrm>
            <a:off x="300063" y="335607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0" name="Diamond 349"/>
          <p:cNvSpPr/>
          <p:nvPr/>
        </p:nvSpPr>
        <p:spPr>
          <a:xfrm>
            <a:off x="1254488" y="340137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Diamond 350"/>
          <p:cNvSpPr/>
          <p:nvPr/>
        </p:nvSpPr>
        <p:spPr>
          <a:xfrm>
            <a:off x="1682183" y="387199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2" name="Diamond 351"/>
          <p:cNvSpPr/>
          <p:nvPr/>
        </p:nvSpPr>
        <p:spPr>
          <a:xfrm>
            <a:off x="1895453" y="294301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3" name="Diamond 352"/>
          <p:cNvSpPr/>
          <p:nvPr/>
        </p:nvSpPr>
        <p:spPr>
          <a:xfrm>
            <a:off x="1643681" y="31239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4" name="Diamond 353"/>
          <p:cNvSpPr/>
          <p:nvPr/>
        </p:nvSpPr>
        <p:spPr>
          <a:xfrm>
            <a:off x="624835" y="354863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" name="Diamond 354"/>
          <p:cNvSpPr/>
          <p:nvPr/>
        </p:nvSpPr>
        <p:spPr>
          <a:xfrm>
            <a:off x="1352518" y="306775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" name="Diamond 355"/>
          <p:cNvSpPr/>
          <p:nvPr/>
        </p:nvSpPr>
        <p:spPr>
          <a:xfrm>
            <a:off x="933214" y="339839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" name="Diamond 356"/>
          <p:cNvSpPr/>
          <p:nvPr/>
        </p:nvSpPr>
        <p:spPr>
          <a:xfrm>
            <a:off x="1330500" y="369903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" name="Diamond 357"/>
          <p:cNvSpPr/>
          <p:nvPr/>
        </p:nvSpPr>
        <p:spPr>
          <a:xfrm>
            <a:off x="1640909" y="360742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Diamond 358"/>
          <p:cNvSpPr/>
          <p:nvPr/>
        </p:nvSpPr>
        <p:spPr>
          <a:xfrm>
            <a:off x="39985" y="352118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0" name="Diamond 359"/>
          <p:cNvSpPr/>
          <p:nvPr/>
        </p:nvSpPr>
        <p:spPr>
          <a:xfrm>
            <a:off x="1043838" y="364911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3" name="TextBox 362"/>
          <p:cNvSpPr txBox="1"/>
          <p:nvPr/>
        </p:nvSpPr>
        <p:spPr>
          <a:xfrm>
            <a:off x="1371196" y="3265999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K</a:t>
            </a:r>
            <a:r>
              <a:rPr lang="en-US" sz="2000" baseline="30000" dirty="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dirty="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chemeClr val="accent2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58" name="Oval 257"/>
          <p:cNvSpPr/>
          <p:nvPr/>
        </p:nvSpPr>
        <p:spPr>
          <a:xfrm flipV="1">
            <a:off x="2785016" y="15838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2" name="Oval 301"/>
          <p:cNvSpPr/>
          <p:nvPr/>
        </p:nvSpPr>
        <p:spPr>
          <a:xfrm flipV="1">
            <a:off x="2638755" y="201635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0" name="Oval 319"/>
          <p:cNvSpPr/>
          <p:nvPr/>
        </p:nvSpPr>
        <p:spPr>
          <a:xfrm flipV="1">
            <a:off x="2066590" y="18332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2" name="Oval 321"/>
          <p:cNvSpPr/>
          <p:nvPr/>
        </p:nvSpPr>
        <p:spPr>
          <a:xfrm flipV="1">
            <a:off x="3179010" y="154808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3" name="Oval 322"/>
          <p:cNvSpPr/>
          <p:nvPr/>
        </p:nvSpPr>
        <p:spPr>
          <a:xfrm flipV="1">
            <a:off x="3262164" y="123534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7" name="Oval 326"/>
          <p:cNvSpPr/>
          <p:nvPr/>
        </p:nvSpPr>
        <p:spPr>
          <a:xfrm flipV="1">
            <a:off x="2368983" y="150209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8" name="Oval 327"/>
          <p:cNvSpPr/>
          <p:nvPr/>
        </p:nvSpPr>
        <p:spPr>
          <a:xfrm flipV="1">
            <a:off x="3599358" y="15838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9" name="Oval 328"/>
          <p:cNvSpPr/>
          <p:nvPr/>
        </p:nvSpPr>
        <p:spPr>
          <a:xfrm flipV="1">
            <a:off x="3019428" y="18862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0" name="Oval 329"/>
          <p:cNvSpPr/>
          <p:nvPr/>
        </p:nvSpPr>
        <p:spPr>
          <a:xfrm flipV="1">
            <a:off x="4198445" y="10816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1" name="Oval 330"/>
          <p:cNvSpPr/>
          <p:nvPr/>
        </p:nvSpPr>
        <p:spPr>
          <a:xfrm flipV="1">
            <a:off x="4052184" y="15141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4" name="Oval 373"/>
          <p:cNvSpPr/>
          <p:nvPr/>
        </p:nvSpPr>
        <p:spPr>
          <a:xfrm flipV="1">
            <a:off x="3573651" y="123793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7" name="Oval 376"/>
          <p:cNvSpPr/>
          <p:nvPr/>
        </p:nvSpPr>
        <p:spPr>
          <a:xfrm flipV="1">
            <a:off x="3782412" y="9998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7" name="Oval 386"/>
          <p:cNvSpPr/>
          <p:nvPr/>
        </p:nvSpPr>
        <p:spPr>
          <a:xfrm flipV="1">
            <a:off x="3841064" y="132489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8" name="Oval 387"/>
          <p:cNvSpPr/>
          <p:nvPr/>
        </p:nvSpPr>
        <p:spPr>
          <a:xfrm flipV="1">
            <a:off x="3389184" y="175778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1" name="Cloud 400"/>
          <p:cNvSpPr/>
          <p:nvPr/>
        </p:nvSpPr>
        <p:spPr>
          <a:xfrm rot="5400000">
            <a:off x="5341324" y="1146194"/>
            <a:ext cx="4222151" cy="4607596"/>
          </a:xfrm>
          <a:prstGeom prst="cloud">
            <a:avLst/>
          </a:prstGeom>
          <a:solidFill>
            <a:srgbClr val="009193">
              <a:alpha val="40000"/>
            </a:srgbClr>
          </a:solidFill>
          <a:ln>
            <a:solidFill>
              <a:schemeClr val="accent1">
                <a:shade val="50000"/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0" name="Oval 389"/>
          <p:cNvSpPr/>
          <p:nvPr/>
        </p:nvSpPr>
        <p:spPr>
          <a:xfrm flipV="1">
            <a:off x="2969096" y="123534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1" name="TextBox 390"/>
          <p:cNvSpPr txBox="1"/>
          <p:nvPr/>
        </p:nvSpPr>
        <p:spPr>
          <a:xfrm>
            <a:off x="1926670" y="2716512"/>
            <a:ext cx="34694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n w="3175">
                  <a:solidFill>
                    <a:schemeClr val="tx1"/>
                  </a:solidFill>
                </a:ln>
                <a:solidFill>
                  <a:srgbClr val="FFFF00"/>
                </a:solidFill>
                <a:latin typeface="Times" charset="0"/>
                <a:ea typeface="Times" charset="0"/>
                <a:cs typeface="Times" charset="0"/>
              </a:rPr>
              <a:t>depolarization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continued to 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the terminus</a:t>
            </a:r>
          </a:p>
        </p:txBody>
      </p:sp>
      <p:sp>
        <p:nvSpPr>
          <p:cNvPr id="393" name="TextBox 392"/>
          <p:cNvSpPr txBox="1"/>
          <p:nvPr/>
        </p:nvSpPr>
        <p:spPr>
          <a:xfrm>
            <a:off x="9304597" y="1595391"/>
            <a:ext cx="25632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" charset="0"/>
                <a:ea typeface="Times" charset="0"/>
                <a:cs typeface="Times" charset="0"/>
              </a:rPr>
              <a:t>secretory vesicles</a:t>
            </a:r>
          </a:p>
          <a:p>
            <a:pPr algn="ctr"/>
            <a:r>
              <a:rPr lang="en-US" sz="2400" dirty="0" smtClean="0">
                <a:latin typeface="Times" charset="0"/>
                <a:ea typeface="Times" charset="0"/>
                <a:cs typeface="Times" charset="0"/>
              </a:rPr>
              <a:t>(</a:t>
            </a:r>
            <a:r>
              <a:rPr lang="en-US" sz="2400" dirty="0" smtClean="0">
                <a:solidFill>
                  <a:srgbClr val="FF40FF"/>
                </a:solidFill>
                <a:latin typeface="Times" charset="0"/>
                <a:ea typeface="Times" charset="0"/>
                <a:cs typeface="Times" charset="0"/>
              </a:rPr>
              <a:t>neurotransmitters</a:t>
            </a:r>
            <a:r>
              <a:rPr lang="en-US" sz="2400" dirty="0" smtClean="0">
                <a:latin typeface="Times" charset="0"/>
                <a:ea typeface="Times" charset="0"/>
                <a:cs typeface="Times" charset="0"/>
              </a:rPr>
              <a:t>)</a:t>
            </a:r>
          </a:p>
        </p:txBody>
      </p:sp>
      <p:grpSp>
        <p:nvGrpSpPr>
          <p:cNvPr id="394" name="Group 393"/>
          <p:cNvGrpSpPr/>
          <p:nvPr/>
        </p:nvGrpSpPr>
        <p:grpSpPr>
          <a:xfrm>
            <a:off x="7949657" y="3140612"/>
            <a:ext cx="872266" cy="841261"/>
            <a:chOff x="8633405" y="1235346"/>
            <a:chExt cx="872266" cy="841261"/>
          </a:xfrm>
        </p:grpSpPr>
        <p:sp>
          <p:nvSpPr>
            <p:cNvPr id="395" name="Oval 394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6" name="Regular Pentagon 395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7" name="Regular Pentagon 396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8" name="Regular Pentagon 397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9" name="Regular Pentagon 398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0" name="Regular Pentagon 399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3" name="Group 272"/>
          <p:cNvGrpSpPr/>
          <p:nvPr/>
        </p:nvGrpSpPr>
        <p:grpSpPr>
          <a:xfrm rot="5400000">
            <a:off x="8871249" y="2580996"/>
            <a:ext cx="872266" cy="841261"/>
            <a:chOff x="8633405" y="1235346"/>
            <a:chExt cx="872266" cy="841261"/>
          </a:xfrm>
        </p:grpSpPr>
        <p:sp>
          <p:nvSpPr>
            <p:cNvPr id="274" name="Oval 273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Regular Pentagon 274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" name="Regular Pentagon 275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" name="Regular Pentagon 276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Regular Pentagon 277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Regular Pentagon 278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 rot="16200000">
            <a:off x="8439652" y="1602292"/>
            <a:ext cx="872266" cy="841261"/>
            <a:chOff x="8633405" y="1235346"/>
            <a:chExt cx="872266" cy="841261"/>
          </a:xfrm>
        </p:grpSpPr>
        <p:sp>
          <p:nvSpPr>
            <p:cNvPr id="2" name="Oval 1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" name="Regular Pentagon 267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" name="Regular Pentagon 268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Regular Pentagon 269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Regular Pentagon 270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Regular Pentagon 271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0" name="Group 279"/>
          <p:cNvGrpSpPr/>
          <p:nvPr/>
        </p:nvGrpSpPr>
        <p:grpSpPr>
          <a:xfrm flipV="1">
            <a:off x="8731225" y="3745505"/>
            <a:ext cx="872266" cy="841261"/>
            <a:chOff x="8633405" y="1235346"/>
            <a:chExt cx="872266" cy="841261"/>
          </a:xfrm>
        </p:grpSpPr>
        <p:sp>
          <p:nvSpPr>
            <p:cNvPr id="281" name="Oval 280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" name="Regular Pentagon 281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" name="Regular Pentagon 282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" name="Regular Pentagon 283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" name="Regular Pentagon 284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" name="Regular Pentagon 285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7" name="Group 286"/>
          <p:cNvGrpSpPr/>
          <p:nvPr/>
        </p:nvGrpSpPr>
        <p:grpSpPr>
          <a:xfrm flipH="1">
            <a:off x="8650980" y="5112143"/>
            <a:ext cx="872266" cy="841261"/>
            <a:chOff x="8633405" y="1235346"/>
            <a:chExt cx="872266" cy="841261"/>
          </a:xfrm>
        </p:grpSpPr>
        <p:sp>
          <p:nvSpPr>
            <p:cNvPr id="288" name="Oval 287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" name="Regular Pentagon 288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" name="Regular Pentagon 289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Regular Pentagon 290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Regular Pentagon 291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3" name="Regular Pentagon 292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6" name="TextBox 205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6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943833" y="24166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406629" y="126478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638079" y="49966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053034" y="61261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333134" y="27401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n 24"/>
          <p:cNvSpPr/>
          <p:nvPr/>
        </p:nvSpPr>
        <p:spPr>
          <a:xfrm rot="17537419">
            <a:off x="3747097" y="3049843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n 8"/>
          <p:cNvSpPr/>
          <p:nvPr/>
        </p:nvSpPr>
        <p:spPr>
          <a:xfrm rot="17537419">
            <a:off x="4047546" y="2278919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an 25"/>
          <p:cNvSpPr/>
          <p:nvPr/>
        </p:nvSpPr>
        <p:spPr>
          <a:xfrm rot="17537419">
            <a:off x="3446648" y="3820767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Can 33"/>
          <p:cNvSpPr/>
          <p:nvPr/>
        </p:nvSpPr>
        <p:spPr>
          <a:xfrm rot="1619218">
            <a:off x="5042475" y="1715044"/>
            <a:ext cx="473529" cy="455310"/>
          </a:xfrm>
          <a:prstGeom prst="can">
            <a:avLst/>
          </a:prstGeom>
          <a:solidFill>
            <a:srgbClr val="D883FF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Can 38"/>
          <p:cNvSpPr/>
          <p:nvPr/>
        </p:nvSpPr>
        <p:spPr>
          <a:xfrm rot="1619218">
            <a:off x="6114781" y="2331475"/>
            <a:ext cx="473529" cy="455310"/>
          </a:xfrm>
          <a:prstGeom prst="can">
            <a:avLst/>
          </a:prstGeom>
          <a:solidFill>
            <a:srgbClr val="D883FF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Can 53"/>
          <p:cNvSpPr/>
          <p:nvPr/>
        </p:nvSpPr>
        <p:spPr>
          <a:xfrm rot="11654592">
            <a:off x="5435803" y="5384660"/>
            <a:ext cx="473529" cy="455310"/>
          </a:xfrm>
          <a:prstGeom prst="can">
            <a:avLst/>
          </a:prstGeom>
          <a:solidFill>
            <a:srgbClr val="D883FF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Can 60"/>
          <p:cNvSpPr/>
          <p:nvPr/>
        </p:nvSpPr>
        <p:spPr>
          <a:xfrm rot="11654592">
            <a:off x="3879287" y="5142784"/>
            <a:ext cx="473529" cy="455310"/>
          </a:xfrm>
          <a:prstGeom prst="can">
            <a:avLst/>
          </a:prstGeom>
          <a:solidFill>
            <a:srgbClr val="D883FF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6096000" y="5715000"/>
            <a:ext cx="3048000" cy="558800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6667500" y="2730860"/>
            <a:ext cx="3165730" cy="1946125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an 41"/>
          <p:cNvSpPr/>
          <p:nvPr/>
        </p:nvSpPr>
        <p:spPr>
          <a:xfrm rot="1619218">
            <a:off x="4624381" y="1422325"/>
            <a:ext cx="473529" cy="455310"/>
          </a:xfrm>
          <a:prstGeom prst="can">
            <a:avLst/>
          </a:prstGeom>
          <a:solidFill>
            <a:srgbClr val="D883FF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Can 43"/>
          <p:cNvSpPr/>
          <p:nvPr/>
        </p:nvSpPr>
        <p:spPr>
          <a:xfrm rot="1619218">
            <a:off x="5665753" y="2046438"/>
            <a:ext cx="473529" cy="455310"/>
          </a:xfrm>
          <a:prstGeom prst="can">
            <a:avLst/>
          </a:prstGeom>
          <a:solidFill>
            <a:srgbClr val="D883FF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Can 47"/>
          <p:cNvSpPr/>
          <p:nvPr/>
        </p:nvSpPr>
        <p:spPr>
          <a:xfrm rot="11554866">
            <a:off x="3343204" y="4993701"/>
            <a:ext cx="473529" cy="455310"/>
          </a:xfrm>
          <a:prstGeom prst="can">
            <a:avLst/>
          </a:prstGeom>
          <a:solidFill>
            <a:srgbClr val="D883FF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Can 48"/>
          <p:cNvSpPr/>
          <p:nvPr/>
        </p:nvSpPr>
        <p:spPr>
          <a:xfrm rot="11675580">
            <a:off x="4747887" y="5283153"/>
            <a:ext cx="473529" cy="455310"/>
          </a:xfrm>
          <a:prstGeom prst="can">
            <a:avLst/>
          </a:prstGeom>
          <a:solidFill>
            <a:srgbClr val="D883FF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Cloud 54"/>
          <p:cNvSpPr/>
          <p:nvPr/>
        </p:nvSpPr>
        <p:spPr>
          <a:xfrm rot="5400000">
            <a:off x="5762238" y="2972366"/>
            <a:ext cx="2593064" cy="3184930"/>
          </a:xfrm>
          <a:prstGeom prst="cloud">
            <a:avLst/>
          </a:prstGeom>
          <a:solidFill>
            <a:srgbClr val="009193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Diamond 84"/>
          <p:cNvSpPr/>
          <p:nvPr/>
        </p:nvSpPr>
        <p:spPr>
          <a:xfrm>
            <a:off x="5863937" y="401468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Diamond 86"/>
          <p:cNvSpPr/>
          <p:nvPr/>
        </p:nvSpPr>
        <p:spPr>
          <a:xfrm>
            <a:off x="5307043" y="473085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Diamond 89"/>
          <p:cNvSpPr/>
          <p:nvPr/>
        </p:nvSpPr>
        <p:spPr>
          <a:xfrm>
            <a:off x="6533068" y="517970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Diamond 90"/>
          <p:cNvSpPr/>
          <p:nvPr/>
        </p:nvSpPr>
        <p:spPr>
          <a:xfrm>
            <a:off x="7241335" y="460459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Diamond 92"/>
          <p:cNvSpPr/>
          <p:nvPr/>
        </p:nvSpPr>
        <p:spPr>
          <a:xfrm>
            <a:off x="6477161" y="397093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Diamond 93"/>
          <p:cNvSpPr/>
          <p:nvPr/>
        </p:nvSpPr>
        <p:spPr>
          <a:xfrm>
            <a:off x="6789155" y="338279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Diamond 94"/>
          <p:cNvSpPr/>
          <p:nvPr/>
        </p:nvSpPr>
        <p:spPr>
          <a:xfrm>
            <a:off x="6293275" y="461958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Diamond 95"/>
          <p:cNvSpPr/>
          <p:nvPr/>
        </p:nvSpPr>
        <p:spPr>
          <a:xfrm>
            <a:off x="7497602" y="533340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Diamond 96"/>
          <p:cNvSpPr/>
          <p:nvPr/>
        </p:nvSpPr>
        <p:spPr>
          <a:xfrm>
            <a:off x="7455227" y="391932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Diamond 56"/>
          <p:cNvSpPr/>
          <p:nvPr/>
        </p:nvSpPr>
        <p:spPr>
          <a:xfrm>
            <a:off x="2456290" y="370392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Diamond 58"/>
          <p:cNvSpPr/>
          <p:nvPr/>
        </p:nvSpPr>
        <p:spPr>
          <a:xfrm>
            <a:off x="2099282" y="593955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Diamond 59"/>
          <p:cNvSpPr/>
          <p:nvPr/>
        </p:nvSpPr>
        <p:spPr>
          <a:xfrm>
            <a:off x="3009314" y="611356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Diamond 61"/>
          <p:cNvSpPr/>
          <p:nvPr/>
        </p:nvSpPr>
        <p:spPr>
          <a:xfrm>
            <a:off x="4654425" y="635611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Diamond 62"/>
          <p:cNvSpPr/>
          <p:nvPr/>
        </p:nvSpPr>
        <p:spPr>
          <a:xfrm>
            <a:off x="5212494" y="661097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Diamond 63"/>
          <p:cNvSpPr/>
          <p:nvPr/>
        </p:nvSpPr>
        <p:spPr>
          <a:xfrm>
            <a:off x="6402331" y="205305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Diamond 64"/>
          <p:cNvSpPr/>
          <p:nvPr/>
        </p:nvSpPr>
        <p:spPr>
          <a:xfrm>
            <a:off x="6571709" y="110822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Diamond 65"/>
          <p:cNvSpPr/>
          <p:nvPr/>
        </p:nvSpPr>
        <p:spPr>
          <a:xfrm>
            <a:off x="5654460" y="147459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Diamond 66"/>
          <p:cNvSpPr/>
          <p:nvPr/>
        </p:nvSpPr>
        <p:spPr>
          <a:xfrm>
            <a:off x="6176008" y="108523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Diamond 67"/>
          <p:cNvSpPr/>
          <p:nvPr/>
        </p:nvSpPr>
        <p:spPr>
          <a:xfrm>
            <a:off x="5071248" y="104952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Diamond 68"/>
          <p:cNvSpPr/>
          <p:nvPr/>
        </p:nvSpPr>
        <p:spPr>
          <a:xfrm>
            <a:off x="4019279" y="100101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Diamond 69"/>
          <p:cNvSpPr/>
          <p:nvPr/>
        </p:nvSpPr>
        <p:spPr>
          <a:xfrm>
            <a:off x="3664579" y="161892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4284310" y="3060027"/>
            <a:ext cx="266432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800" baseline="30000" dirty="0" smtClean="0">
                <a:latin typeface="Times" charset="0"/>
                <a:ea typeface="Times" charset="0"/>
                <a:cs typeface="Times" charset="0"/>
              </a:rPr>
              <a:t>+/</a:t>
            </a:r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K</a:t>
            </a:r>
            <a:r>
              <a:rPr lang="en-US" sz="2800" baseline="30000" dirty="0" smtClean="0"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 pumps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reset ion gradients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4" name="Plaque 3"/>
          <p:cNvSpPr/>
          <p:nvPr/>
        </p:nvSpPr>
        <p:spPr>
          <a:xfrm>
            <a:off x="5458251" y="1809659"/>
            <a:ext cx="290757" cy="624113"/>
          </a:xfrm>
          <a:prstGeom prst="plaque">
            <a:avLst/>
          </a:prstGeom>
          <a:solidFill>
            <a:srgbClr val="00FA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Plaque 52"/>
          <p:cNvSpPr/>
          <p:nvPr/>
        </p:nvSpPr>
        <p:spPr>
          <a:xfrm>
            <a:off x="5940407" y="2134318"/>
            <a:ext cx="290757" cy="624113"/>
          </a:xfrm>
          <a:prstGeom prst="plaque">
            <a:avLst/>
          </a:prstGeom>
          <a:solidFill>
            <a:srgbClr val="00FA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Plaque 55"/>
          <p:cNvSpPr/>
          <p:nvPr/>
        </p:nvSpPr>
        <p:spPr>
          <a:xfrm>
            <a:off x="4884679" y="1457763"/>
            <a:ext cx="290757" cy="624113"/>
          </a:xfrm>
          <a:prstGeom prst="plaque">
            <a:avLst/>
          </a:prstGeom>
          <a:solidFill>
            <a:srgbClr val="00FA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Plaque 57"/>
          <p:cNvSpPr/>
          <p:nvPr/>
        </p:nvSpPr>
        <p:spPr>
          <a:xfrm>
            <a:off x="4389036" y="5135190"/>
            <a:ext cx="290757" cy="624113"/>
          </a:xfrm>
          <a:prstGeom prst="plaque">
            <a:avLst/>
          </a:prstGeom>
          <a:solidFill>
            <a:srgbClr val="00FA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Plaque 71"/>
          <p:cNvSpPr/>
          <p:nvPr/>
        </p:nvSpPr>
        <p:spPr>
          <a:xfrm>
            <a:off x="3675684" y="4963015"/>
            <a:ext cx="290757" cy="624113"/>
          </a:xfrm>
          <a:prstGeom prst="plaque">
            <a:avLst/>
          </a:prstGeom>
          <a:solidFill>
            <a:srgbClr val="00FA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Plaque 72"/>
          <p:cNvSpPr/>
          <p:nvPr/>
        </p:nvSpPr>
        <p:spPr>
          <a:xfrm>
            <a:off x="5154065" y="5275071"/>
            <a:ext cx="290757" cy="624113"/>
          </a:xfrm>
          <a:prstGeom prst="plaque">
            <a:avLst/>
          </a:prstGeom>
          <a:solidFill>
            <a:srgbClr val="00FA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950370" y="2449201"/>
            <a:ext cx="705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432FF"/>
                </a:solidFill>
              </a:rPr>
              <a:t>n ATP</a:t>
            </a:r>
            <a:endParaRPr lang="en-US" dirty="0">
              <a:solidFill>
                <a:srgbClr val="0432FF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4363993" y="4620823"/>
            <a:ext cx="705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0432FF"/>
                </a:solidFill>
              </a:rPr>
              <a:t>n ATP</a:t>
            </a:r>
            <a:endParaRPr lang="en-US">
              <a:solidFill>
                <a:srgbClr val="0432FF"/>
              </a:solidFill>
            </a:endParaRPr>
          </a:p>
        </p:txBody>
      </p:sp>
      <p:sp>
        <p:nvSpPr>
          <p:cNvPr id="71" name="Oval 70"/>
          <p:cNvSpPr/>
          <p:nvPr/>
        </p:nvSpPr>
        <p:spPr>
          <a:xfrm>
            <a:off x="5670888" y="4871982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5405435" y="4348649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3702923" y="4859873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5410435" y="2522576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4647987" y="3961465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5472552" y="3727186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5462448" y="3307369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4606184" y="3174373"/>
            <a:ext cx="178130" cy="173913"/>
          </a:xfrm>
          <a:prstGeom prst="ellipse">
            <a:avLst/>
          </a:prstGeom>
          <a:solidFill>
            <a:srgbClr val="00919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xtBox 81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9539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rapezoid 15"/>
          <p:cNvSpPr/>
          <p:nvPr/>
        </p:nvSpPr>
        <p:spPr>
          <a:xfrm rot="16200000">
            <a:off x="1882267" y="-1421045"/>
            <a:ext cx="6075501" cy="9840036"/>
          </a:xfrm>
          <a:prstGeom prst="trapezoid">
            <a:avLst>
              <a:gd name="adj" fmla="val 42752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268167" y="435639"/>
            <a:ext cx="6818865" cy="803563"/>
            <a:chOff x="268167" y="435639"/>
            <a:chExt cx="6818865" cy="803563"/>
          </a:xfrm>
        </p:grpSpPr>
        <p:sp>
          <p:nvSpPr>
            <p:cNvPr id="199" name="Triangle 198"/>
            <p:cNvSpPr/>
            <p:nvPr/>
          </p:nvSpPr>
          <p:spPr>
            <a:xfrm rot="6960000">
              <a:off x="544225" y="354537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Triangle 199"/>
            <p:cNvSpPr/>
            <p:nvPr/>
          </p:nvSpPr>
          <p:spPr>
            <a:xfrm rot="5400000">
              <a:off x="469444" y="606015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Triangle 200"/>
            <p:cNvSpPr/>
            <p:nvPr/>
          </p:nvSpPr>
          <p:spPr>
            <a:xfrm rot="4380000">
              <a:off x="598416" y="817979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/>
            <p:cNvSpPr/>
            <p:nvPr/>
          </p:nvSpPr>
          <p:spPr>
            <a:xfrm>
              <a:off x="568470" y="435639"/>
              <a:ext cx="831272" cy="803563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/>
            <p:cNvSpPr/>
            <p:nvPr/>
          </p:nvSpPr>
          <p:spPr>
            <a:xfrm>
              <a:off x="1399741" y="823570"/>
              <a:ext cx="5153891" cy="11083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Trapezoid 203"/>
            <p:cNvSpPr/>
            <p:nvPr/>
          </p:nvSpPr>
          <p:spPr>
            <a:xfrm rot="16200000">
              <a:off x="6553632" y="612288"/>
              <a:ext cx="533400" cy="533400"/>
            </a:xfrm>
            <a:prstGeom prst="trapezoid">
              <a:avLst>
                <a:gd name="adj" fmla="val 37698"/>
              </a:avLst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11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Oval 24"/>
          <p:cNvSpPr/>
          <p:nvPr/>
        </p:nvSpPr>
        <p:spPr>
          <a:xfrm>
            <a:off x="1031117" y="330695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626199" y="310129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248363" y="34451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1341464" y="292480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1252399" y="38338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626199" y="367649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971995" y="359180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715264" y="229799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1686828" y="216504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517969" y="451137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1281310" y="468529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4433463" y="57173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4827457" y="575315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4910611" y="606589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5247805" y="57173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4667875" y="54149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5939877" y="619826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5793616" y="576578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5221451" y="594889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6333871" y="623405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6417025" y="654679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5523844" y="62800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6754219" y="619826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6174289" y="589586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7528325" y="649187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7300030" y="624667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6727865" y="642979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7034507" y="589198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6678831" y="585273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5221451" y="542956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9144001" y="651675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8305730" y="640674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7928230" y="657435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7105365" y="648739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7514809" y="61113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/>
          <p:cNvSpPr/>
          <p:nvPr/>
        </p:nvSpPr>
        <p:spPr>
          <a:xfrm>
            <a:off x="7845841" y="621829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5552605" y="556365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5552605" y="60221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4909964" y="549287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/>
          <p:cNvSpPr/>
          <p:nvPr/>
        </p:nvSpPr>
        <p:spPr>
          <a:xfrm>
            <a:off x="8724866" y="663242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 flipV="1">
            <a:off x="4592439" y="104584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 flipV="1">
            <a:off x="4675593" y="73310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/>
          <p:nvPr/>
        </p:nvSpPr>
        <p:spPr>
          <a:xfrm flipV="1">
            <a:off x="5012787" y="10816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/>
          <p:nvPr/>
        </p:nvSpPr>
        <p:spPr>
          <a:xfrm flipV="1">
            <a:off x="4432857" y="13840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/>
          <p:nvPr/>
        </p:nvSpPr>
        <p:spPr>
          <a:xfrm flipV="1">
            <a:off x="5704859" y="60073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/>
          <p:nvPr/>
        </p:nvSpPr>
        <p:spPr>
          <a:xfrm flipV="1">
            <a:off x="5558598" y="103322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/>
          <p:nvPr/>
        </p:nvSpPr>
        <p:spPr>
          <a:xfrm flipV="1">
            <a:off x="4986433" y="85010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/>
          <p:nvPr/>
        </p:nvSpPr>
        <p:spPr>
          <a:xfrm flipV="1">
            <a:off x="6098853" y="56494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/>
          <p:nvPr/>
        </p:nvSpPr>
        <p:spPr>
          <a:xfrm flipV="1">
            <a:off x="6182007" y="25221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/>
          <p:nvPr/>
        </p:nvSpPr>
        <p:spPr>
          <a:xfrm flipV="1">
            <a:off x="5288826" y="51896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/>
          <p:nvPr/>
        </p:nvSpPr>
        <p:spPr>
          <a:xfrm flipV="1">
            <a:off x="5801772" y="33227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/>
          <p:nvPr/>
        </p:nvSpPr>
        <p:spPr>
          <a:xfrm flipV="1">
            <a:off x="5939271" y="90313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/>
          <p:nvPr/>
        </p:nvSpPr>
        <p:spPr>
          <a:xfrm flipV="1">
            <a:off x="7293307" y="30712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/>
          <p:nvPr/>
        </p:nvSpPr>
        <p:spPr>
          <a:xfrm flipV="1">
            <a:off x="7085327" y="10833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val 117"/>
          <p:cNvSpPr/>
          <p:nvPr/>
        </p:nvSpPr>
        <p:spPr>
          <a:xfrm flipV="1">
            <a:off x="6492847" y="36920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/>
          <p:nvPr/>
        </p:nvSpPr>
        <p:spPr>
          <a:xfrm flipV="1">
            <a:off x="8489117" y="47758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/>
          <p:nvPr/>
        </p:nvSpPr>
        <p:spPr>
          <a:xfrm flipV="1">
            <a:off x="5929713" y="115863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/>
          <p:nvPr/>
        </p:nvSpPr>
        <p:spPr>
          <a:xfrm flipV="1">
            <a:off x="4986433" y="136943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/>
          <p:nvPr/>
        </p:nvSpPr>
        <p:spPr>
          <a:xfrm flipV="1">
            <a:off x="8908983" y="28224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/>
          <p:nvPr/>
        </p:nvSpPr>
        <p:spPr>
          <a:xfrm flipV="1">
            <a:off x="8070712" y="39225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/>
          <p:nvPr/>
        </p:nvSpPr>
        <p:spPr>
          <a:xfrm flipV="1">
            <a:off x="7693212" y="22465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/>
          <p:nvPr/>
        </p:nvSpPr>
        <p:spPr>
          <a:xfrm flipV="1">
            <a:off x="6870347" y="31160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/>
          <p:nvPr/>
        </p:nvSpPr>
        <p:spPr>
          <a:xfrm flipV="1">
            <a:off x="7279791" y="68769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/>
          <p:nvPr/>
        </p:nvSpPr>
        <p:spPr>
          <a:xfrm flipV="1">
            <a:off x="7610823" y="58070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/>
          <p:nvPr/>
        </p:nvSpPr>
        <p:spPr>
          <a:xfrm flipV="1">
            <a:off x="5317587" y="123534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/>
          <p:nvPr/>
        </p:nvSpPr>
        <p:spPr>
          <a:xfrm flipV="1">
            <a:off x="5317587" y="7768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 flipV="1">
            <a:off x="4674946" y="130612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val 133"/>
          <p:cNvSpPr/>
          <p:nvPr/>
        </p:nvSpPr>
        <p:spPr>
          <a:xfrm flipV="1">
            <a:off x="8489848" y="16658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TextBox 134"/>
          <p:cNvSpPr txBox="1"/>
          <p:nvPr/>
        </p:nvSpPr>
        <p:spPr>
          <a:xfrm>
            <a:off x="42369" y="1279378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K</a:t>
            </a:r>
            <a:r>
              <a:rPr lang="en-US" sz="2000" baseline="3000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chemeClr val="accent2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137" name="Can 136"/>
          <p:cNvSpPr/>
          <p:nvPr/>
        </p:nvSpPr>
        <p:spPr>
          <a:xfrm rot="20519047">
            <a:off x="1471716" y="2425637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Can 139"/>
          <p:cNvSpPr/>
          <p:nvPr/>
        </p:nvSpPr>
        <p:spPr>
          <a:xfrm rot="20519047">
            <a:off x="740581" y="2591055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Can 142"/>
          <p:cNvSpPr/>
          <p:nvPr/>
        </p:nvSpPr>
        <p:spPr>
          <a:xfrm rot="20519047">
            <a:off x="9446" y="2756473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Can 145"/>
          <p:cNvSpPr/>
          <p:nvPr/>
        </p:nvSpPr>
        <p:spPr>
          <a:xfrm rot="1080953" flipV="1">
            <a:off x="1497713" y="4183718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Can 148"/>
          <p:cNvSpPr/>
          <p:nvPr/>
        </p:nvSpPr>
        <p:spPr>
          <a:xfrm rot="1080953" flipV="1">
            <a:off x="766578" y="4018300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Can 151"/>
          <p:cNvSpPr/>
          <p:nvPr/>
        </p:nvSpPr>
        <p:spPr>
          <a:xfrm rot="1080953" flipV="1">
            <a:off x="35443" y="3852882"/>
            <a:ext cx="473529" cy="455310"/>
          </a:xfrm>
          <a:prstGeom prst="can">
            <a:avLst/>
          </a:prstGeom>
          <a:solidFill>
            <a:srgbClr val="C000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Diamond 153"/>
          <p:cNvSpPr/>
          <p:nvPr/>
        </p:nvSpPr>
        <p:spPr>
          <a:xfrm>
            <a:off x="6984430" y="268525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Diamond 154"/>
          <p:cNvSpPr/>
          <p:nvPr/>
        </p:nvSpPr>
        <p:spPr>
          <a:xfrm>
            <a:off x="6320918" y="172616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Diamond 155"/>
          <p:cNvSpPr/>
          <p:nvPr/>
        </p:nvSpPr>
        <p:spPr>
          <a:xfrm>
            <a:off x="4780274" y="206256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Diamond 156"/>
          <p:cNvSpPr/>
          <p:nvPr/>
        </p:nvSpPr>
        <p:spPr>
          <a:xfrm>
            <a:off x="6821888" y="211151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Diamond 157"/>
          <p:cNvSpPr/>
          <p:nvPr/>
        </p:nvSpPr>
        <p:spPr>
          <a:xfrm>
            <a:off x="6283859" y="276028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Diamond 158"/>
          <p:cNvSpPr/>
          <p:nvPr/>
        </p:nvSpPr>
        <p:spPr>
          <a:xfrm>
            <a:off x="4431070" y="401364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Diamond 159"/>
          <p:cNvSpPr/>
          <p:nvPr/>
        </p:nvSpPr>
        <p:spPr>
          <a:xfrm>
            <a:off x="6306083" y="342879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Diamond 160"/>
          <p:cNvSpPr/>
          <p:nvPr/>
        </p:nvSpPr>
        <p:spPr>
          <a:xfrm>
            <a:off x="7066909" y="331338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Diamond 161"/>
          <p:cNvSpPr/>
          <p:nvPr/>
        </p:nvSpPr>
        <p:spPr>
          <a:xfrm>
            <a:off x="5632156" y="416154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Diamond 162"/>
          <p:cNvSpPr/>
          <p:nvPr/>
        </p:nvSpPr>
        <p:spPr>
          <a:xfrm>
            <a:off x="6510015" y="402955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Diamond 163"/>
          <p:cNvSpPr/>
          <p:nvPr/>
        </p:nvSpPr>
        <p:spPr>
          <a:xfrm>
            <a:off x="7012465" y="430345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Diamond 164"/>
          <p:cNvSpPr/>
          <p:nvPr/>
        </p:nvSpPr>
        <p:spPr>
          <a:xfrm>
            <a:off x="7477076" y="239499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Diamond 165"/>
          <p:cNvSpPr/>
          <p:nvPr/>
        </p:nvSpPr>
        <p:spPr>
          <a:xfrm>
            <a:off x="7736040" y="447840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Diamond 166"/>
          <p:cNvSpPr/>
          <p:nvPr/>
        </p:nvSpPr>
        <p:spPr>
          <a:xfrm>
            <a:off x="8444307" y="390329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Diamond 167"/>
          <p:cNvSpPr/>
          <p:nvPr/>
        </p:nvSpPr>
        <p:spPr>
          <a:xfrm>
            <a:off x="6267999" y="48227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Diamond 168"/>
          <p:cNvSpPr/>
          <p:nvPr/>
        </p:nvSpPr>
        <p:spPr>
          <a:xfrm>
            <a:off x="7680133" y="326963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Diamond 169"/>
          <p:cNvSpPr/>
          <p:nvPr/>
        </p:nvSpPr>
        <p:spPr>
          <a:xfrm>
            <a:off x="7992127" y="268149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Diamond 170"/>
          <p:cNvSpPr/>
          <p:nvPr/>
        </p:nvSpPr>
        <p:spPr>
          <a:xfrm>
            <a:off x="7496247" y="391828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Diamond 171"/>
          <p:cNvSpPr/>
          <p:nvPr/>
        </p:nvSpPr>
        <p:spPr>
          <a:xfrm>
            <a:off x="9243966" y="200715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Diamond 172"/>
          <p:cNvSpPr/>
          <p:nvPr/>
        </p:nvSpPr>
        <p:spPr>
          <a:xfrm>
            <a:off x="8658199" y="321801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Diamond 173"/>
          <p:cNvSpPr/>
          <p:nvPr/>
        </p:nvSpPr>
        <p:spPr>
          <a:xfrm>
            <a:off x="842020" y="477503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Diamond 174"/>
          <p:cNvSpPr/>
          <p:nvPr/>
        </p:nvSpPr>
        <p:spPr>
          <a:xfrm>
            <a:off x="1239925" y="216874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Diamond 175"/>
          <p:cNvSpPr/>
          <p:nvPr/>
        </p:nvSpPr>
        <p:spPr>
          <a:xfrm>
            <a:off x="2374879" y="254324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Diamond 176"/>
          <p:cNvSpPr/>
          <p:nvPr/>
        </p:nvSpPr>
        <p:spPr>
          <a:xfrm>
            <a:off x="3433918" y="230219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Diamond 177"/>
          <p:cNvSpPr/>
          <p:nvPr/>
        </p:nvSpPr>
        <p:spPr>
          <a:xfrm>
            <a:off x="1456797" y="515555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Diamond 178"/>
          <p:cNvSpPr/>
          <p:nvPr/>
        </p:nvSpPr>
        <p:spPr>
          <a:xfrm>
            <a:off x="1672162" y="483910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Diamond 179"/>
          <p:cNvSpPr/>
          <p:nvPr/>
        </p:nvSpPr>
        <p:spPr>
          <a:xfrm>
            <a:off x="3868797" y="391688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Diamond 180"/>
          <p:cNvSpPr/>
          <p:nvPr/>
        </p:nvSpPr>
        <p:spPr>
          <a:xfrm>
            <a:off x="402998" y="222517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Diamond 181"/>
          <p:cNvSpPr/>
          <p:nvPr/>
        </p:nvSpPr>
        <p:spPr>
          <a:xfrm>
            <a:off x="2798438" y="380792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Diamond 182"/>
          <p:cNvSpPr/>
          <p:nvPr/>
        </p:nvSpPr>
        <p:spPr>
          <a:xfrm>
            <a:off x="3122045" y="422022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Diamond 183"/>
          <p:cNvSpPr/>
          <p:nvPr/>
        </p:nvSpPr>
        <p:spPr>
          <a:xfrm>
            <a:off x="3624495" y="449413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Diamond 184"/>
          <p:cNvSpPr/>
          <p:nvPr/>
        </p:nvSpPr>
        <p:spPr>
          <a:xfrm>
            <a:off x="4089106" y="258567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Diamond 185"/>
          <p:cNvSpPr/>
          <p:nvPr/>
        </p:nvSpPr>
        <p:spPr>
          <a:xfrm>
            <a:off x="4348070" y="466908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Diamond 186"/>
          <p:cNvSpPr/>
          <p:nvPr/>
        </p:nvSpPr>
        <p:spPr>
          <a:xfrm>
            <a:off x="1075595" y="184925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Diamond 187"/>
          <p:cNvSpPr/>
          <p:nvPr/>
        </p:nvSpPr>
        <p:spPr>
          <a:xfrm>
            <a:off x="224083" y="491273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Diamond 188"/>
          <p:cNvSpPr/>
          <p:nvPr/>
        </p:nvSpPr>
        <p:spPr>
          <a:xfrm>
            <a:off x="558115" y="191457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Diamond 189"/>
          <p:cNvSpPr/>
          <p:nvPr/>
        </p:nvSpPr>
        <p:spPr>
          <a:xfrm>
            <a:off x="4604157" y="287216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Diamond 190"/>
          <p:cNvSpPr/>
          <p:nvPr/>
        </p:nvSpPr>
        <p:spPr>
          <a:xfrm>
            <a:off x="2625765" y="422647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Diamond 191"/>
          <p:cNvSpPr/>
          <p:nvPr/>
        </p:nvSpPr>
        <p:spPr>
          <a:xfrm>
            <a:off x="5312604" y="48227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Diamond 192"/>
          <p:cNvSpPr/>
          <p:nvPr/>
        </p:nvSpPr>
        <p:spPr>
          <a:xfrm>
            <a:off x="5270229" y="340869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Diamond 193"/>
          <p:cNvSpPr/>
          <p:nvPr/>
        </p:nvSpPr>
        <p:spPr>
          <a:xfrm>
            <a:off x="2828843" y="249410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Diamond 194"/>
          <p:cNvSpPr/>
          <p:nvPr/>
        </p:nvSpPr>
        <p:spPr>
          <a:xfrm>
            <a:off x="5649699" y="298412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Diamond 195"/>
          <p:cNvSpPr/>
          <p:nvPr/>
        </p:nvSpPr>
        <p:spPr>
          <a:xfrm>
            <a:off x="4092267" y="212774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Diamond 196"/>
          <p:cNvSpPr/>
          <p:nvPr/>
        </p:nvSpPr>
        <p:spPr>
          <a:xfrm>
            <a:off x="5237706" y="249728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Diamond 197"/>
          <p:cNvSpPr/>
          <p:nvPr/>
        </p:nvSpPr>
        <p:spPr>
          <a:xfrm>
            <a:off x="5754237" y="201849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Rectangle 204"/>
          <p:cNvSpPr/>
          <p:nvPr/>
        </p:nvSpPr>
        <p:spPr>
          <a:xfrm>
            <a:off x="6469742" y="561786"/>
            <a:ext cx="875836" cy="65011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6" name="Group 205"/>
          <p:cNvGrpSpPr/>
          <p:nvPr/>
        </p:nvGrpSpPr>
        <p:grpSpPr>
          <a:xfrm rot="18918770">
            <a:off x="1081277" y="2502239"/>
            <a:ext cx="473529" cy="455310"/>
            <a:chOff x="4624381" y="1422325"/>
            <a:chExt cx="473529" cy="455310"/>
          </a:xfrm>
        </p:grpSpPr>
        <p:sp>
          <p:nvSpPr>
            <p:cNvPr id="207" name="Can 206"/>
            <p:cNvSpPr/>
            <p:nvPr/>
          </p:nvSpPr>
          <p:spPr>
            <a:xfrm rot="1619218">
              <a:off x="4624381" y="1422325"/>
              <a:ext cx="473529" cy="455310"/>
            </a:xfrm>
            <a:prstGeom prst="can">
              <a:avLst/>
            </a:prstGeom>
            <a:solidFill>
              <a:srgbClr val="D883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Oval 207"/>
            <p:cNvSpPr/>
            <p:nvPr/>
          </p:nvSpPr>
          <p:spPr>
            <a:xfrm rot="6960000">
              <a:off x="4903718" y="1406173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9" name="Group 208"/>
          <p:cNvGrpSpPr/>
          <p:nvPr/>
        </p:nvGrpSpPr>
        <p:grpSpPr>
          <a:xfrm rot="18918770">
            <a:off x="357027" y="2706261"/>
            <a:ext cx="473529" cy="455310"/>
            <a:chOff x="4624381" y="1422325"/>
            <a:chExt cx="473529" cy="455310"/>
          </a:xfrm>
        </p:grpSpPr>
        <p:sp>
          <p:nvSpPr>
            <p:cNvPr id="210" name="Can 209"/>
            <p:cNvSpPr/>
            <p:nvPr/>
          </p:nvSpPr>
          <p:spPr>
            <a:xfrm rot="1619218">
              <a:off x="4624381" y="1422325"/>
              <a:ext cx="473529" cy="455310"/>
            </a:xfrm>
            <a:prstGeom prst="can">
              <a:avLst/>
            </a:prstGeom>
            <a:solidFill>
              <a:srgbClr val="D883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Oval 210"/>
            <p:cNvSpPr/>
            <p:nvPr/>
          </p:nvSpPr>
          <p:spPr>
            <a:xfrm rot="6960000">
              <a:off x="4903718" y="1406173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2" name="Group 211"/>
          <p:cNvGrpSpPr/>
          <p:nvPr/>
        </p:nvGrpSpPr>
        <p:grpSpPr>
          <a:xfrm rot="2681230" flipV="1">
            <a:off x="295765" y="3888382"/>
            <a:ext cx="473529" cy="455310"/>
            <a:chOff x="4624381" y="1422325"/>
            <a:chExt cx="473529" cy="455310"/>
          </a:xfrm>
        </p:grpSpPr>
        <p:sp>
          <p:nvSpPr>
            <p:cNvPr id="213" name="Can 212"/>
            <p:cNvSpPr/>
            <p:nvPr/>
          </p:nvSpPr>
          <p:spPr>
            <a:xfrm rot="1619218">
              <a:off x="4624381" y="1422325"/>
              <a:ext cx="473529" cy="455310"/>
            </a:xfrm>
            <a:prstGeom prst="can">
              <a:avLst/>
            </a:prstGeom>
            <a:solidFill>
              <a:srgbClr val="D883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Oval 213"/>
            <p:cNvSpPr/>
            <p:nvPr/>
          </p:nvSpPr>
          <p:spPr>
            <a:xfrm rot="6960000">
              <a:off x="4903718" y="1406173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5" name="Group 214"/>
          <p:cNvGrpSpPr/>
          <p:nvPr/>
        </p:nvGrpSpPr>
        <p:grpSpPr>
          <a:xfrm rot="2681230" flipV="1">
            <a:off x="1018778" y="4075799"/>
            <a:ext cx="473529" cy="455310"/>
            <a:chOff x="4624381" y="1422325"/>
            <a:chExt cx="473529" cy="455310"/>
          </a:xfrm>
        </p:grpSpPr>
        <p:sp>
          <p:nvSpPr>
            <p:cNvPr id="216" name="Can 215"/>
            <p:cNvSpPr/>
            <p:nvPr/>
          </p:nvSpPr>
          <p:spPr>
            <a:xfrm rot="1619218">
              <a:off x="4624381" y="1422325"/>
              <a:ext cx="473529" cy="455310"/>
            </a:xfrm>
            <a:prstGeom prst="can">
              <a:avLst/>
            </a:prstGeom>
            <a:solidFill>
              <a:srgbClr val="D883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Oval 216"/>
            <p:cNvSpPr/>
            <p:nvPr/>
          </p:nvSpPr>
          <p:spPr>
            <a:xfrm rot="6960000">
              <a:off x="4903718" y="1406173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8" name="Group 217"/>
          <p:cNvGrpSpPr/>
          <p:nvPr/>
        </p:nvGrpSpPr>
        <p:grpSpPr>
          <a:xfrm rot="2681230" flipV="1">
            <a:off x="1720387" y="4259926"/>
            <a:ext cx="473529" cy="455310"/>
            <a:chOff x="4624381" y="1422325"/>
            <a:chExt cx="473529" cy="455310"/>
          </a:xfrm>
        </p:grpSpPr>
        <p:sp>
          <p:nvSpPr>
            <p:cNvPr id="219" name="Can 218"/>
            <p:cNvSpPr/>
            <p:nvPr/>
          </p:nvSpPr>
          <p:spPr>
            <a:xfrm rot="1619218">
              <a:off x="4624381" y="1422325"/>
              <a:ext cx="473529" cy="455310"/>
            </a:xfrm>
            <a:prstGeom prst="can">
              <a:avLst/>
            </a:prstGeom>
            <a:solidFill>
              <a:srgbClr val="D883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" name="Oval 219"/>
            <p:cNvSpPr/>
            <p:nvPr/>
          </p:nvSpPr>
          <p:spPr>
            <a:xfrm rot="6960000">
              <a:off x="4903718" y="1406173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1" name="Diamond 220"/>
          <p:cNvSpPr/>
          <p:nvPr/>
        </p:nvSpPr>
        <p:spPr>
          <a:xfrm>
            <a:off x="137118" y="246261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2" name="Diamond 221"/>
          <p:cNvSpPr/>
          <p:nvPr/>
        </p:nvSpPr>
        <p:spPr>
          <a:xfrm>
            <a:off x="50788" y="202054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Diamond 222"/>
          <p:cNvSpPr/>
          <p:nvPr/>
        </p:nvSpPr>
        <p:spPr>
          <a:xfrm>
            <a:off x="321696" y="180177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Diamond 223"/>
          <p:cNvSpPr/>
          <p:nvPr/>
        </p:nvSpPr>
        <p:spPr>
          <a:xfrm>
            <a:off x="956448" y="226755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Diamond 224"/>
          <p:cNvSpPr/>
          <p:nvPr/>
        </p:nvSpPr>
        <p:spPr>
          <a:xfrm>
            <a:off x="118023" y="439761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6" name="Diamond 225"/>
          <p:cNvSpPr/>
          <p:nvPr/>
        </p:nvSpPr>
        <p:spPr>
          <a:xfrm>
            <a:off x="1101994" y="535393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Diamond 226"/>
          <p:cNvSpPr/>
          <p:nvPr/>
        </p:nvSpPr>
        <p:spPr>
          <a:xfrm>
            <a:off x="517969" y="513967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Diamond 227"/>
          <p:cNvSpPr/>
          <p:nvPr/>
        </p:nvSpPr>
        <p:spPr>
          <a:xfrm>
            <a:off x="1133104" y="496576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Diamond 228"/>
          <p:cNvSpPr/>
          <p:nvPr/>
        </p:nvSpPr>
        <p:spPr>
          <a:xfrm>
            <a:off x="1761597" y="546035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Diamond 229"/>
          <p:cNvSpPr/>
          <p:nvPr/>
        </p:nvSpPr>
        <p:spPr>
          <a:xfrm>
            <a:off x="363061" y="462341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Diamond 230"/>
          <p:cNvSpPr/>
          <p:nvPr/>
        </p:nvSpPr>
        <p:spPr>
          <a:xfrm>
            <a:off x="588460" y="488446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2" name="Diamond 231"/>
          <p:cNvSpPr/>
          <p:nvPr/>
        </p:nvSpPr>
        <p:spPr>
          <a:xfrm>
            <a:off x="844187" y="516334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Diamond 232"/>
          <p:cNvSpPr/>
          <p:nvPr/>
        </p:nvSpPr>
        <p:spPr>
          <a:xfrm>
            <a:off x="1098265" y="456804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Diamond 233"/>
          <p:cNvSpPr/>
          <p:nvPr/>
        </p:nvSpPr>
        <p:spPr>
          <a:xfrm>
            <a:off x="712362" y="162594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Diamond 234"/>
          <p:cNvSpPr/>
          <p:nvPr/>
        </p:nvSpPr>
        <p:spPr>
          <a:xfrm>
            <a:off x="789070" y="203124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6" name="TextBox 235"/>
          <p:cNvSpPr txBox="1"/>
          <p:nvPr/>
        </p:nvSpPr>
        <p:spPr>
          <a:xfrm>
            <a:off x="65190" y="5399030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K</a:t>
            </a:r>
            <a:r>
              <a:rPr lang="en-US" sz="2000" baseline="3000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chemeClr val="accent2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37" name="Cloud 236"/>
          <p:cNvSpPr/>
          <p:nvPr/>
        </p:nvSpPr>
        <p:spPr>
          <a:xfrm rot="5400000">
            <a:off x="2486604" y="2131880"/>
            <a:ext cx="2163695" cy="2888668"/>
          </a:xfrm>
          <a:prstGeom prst="cloud">
            <a:avLst/>
          </a:prstGeom>
          <a:solidFill>
            <a:srgbClr val="009193">
              <a:alpha val="40000"/>
            </a:srgbClr>
          </a:solidFill>
          <a:ln>
            <a:solidFill>
              <a:schemeClr val="accent1">
                <a:shade val="50000"/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8" name="Straight Connector 237"/>
          <p:cNvCxnSpPr/>
          <p:nvPr/>
        </p:nvCxnSpPr>
        <p:spPr>
          <a:xfrm flipH="1" flipV="1">
            <a:off x="2268389" y="4560221"/>
            <a:ext cx="2197297" cy="575591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/>
          <p:cNvCxnSpPr/>
          <p:nvPr/>
        </p:nvCxnSpPr>
        <p:spPr>
          <a:xfrm flipH="1">
            <a:off x="2043088" y="1842494"/>
            <a:ext cx="2549352" cy="663449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0" name="Group 239"/>
          <p:cNvGrpSpPr/>
          <p:nvPr/>
        </p:nvGrpSpPr>
        <p:grpSpPr>
          <a:xfrm rot="18899829">
            <a:off x="3719239" y="1850654"/>
            <a:ext cx="473529" cy="455310"/>
            <a:chOff x="5042475" y="1715044"/>
            <a:chExt cx="473529" cy="455310"/>
          </a:xfrm>
        </p:grpSpPr>
        <p:sp>
          <p:nvSpPr>
            <p:cNvPr id="241" name="Can 240"/>
            <p:cNvSpPr/>
            <p:nvPr/>
          </p:nvSpPr>
          <p:spPr>
            <a:xfrm rot="1619218">
              <a:off x="5042475" y="1715044"/>
              <a:ext cx="473529" cy="455310"/>
            </a:xfrm>
            <a:prstGeom prst="can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Oval 241"/>
            <p:cNvSpPr/>
            <p:nvPr/>
          </p:nvSpPr>
          <p:spPr>
            <a:xfrm rot="6960000">
              <a:off x="5320407" y="1695543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3" name="Group 242"/>
          <p:cNvGrpSpPr/>
          <p:nvPr/>
        </p:nvGrpSpPr>
        <p:grpSpPr>
          <a:xfrm rot="18899829">
            <a:off x="2988104" y="2016072"/>
            <a:ext cx="473529" cy="455310"/>
            <a:chOff x="5042475" y="1715044"/>
            <a:chExt cx="473529" cy="455310"/>
          </a:xfrm>
        </p:grpSpPr>
        <p:sp>
          <p:nvSpPr>
            <p:cNvPr id="244" name="Can 243"/>
            <p:cNvSpPr/>
            <p:nvPr/>
          </p:nvSpPr>
          <p:spPr>
            <a:xfrm rot="1619218">
              <a:off x="5042475" y="1715044"/>
              <a:ext cx="473529" cy="455310"/>
            </a:xfrm>
            <a:prstGeom prst="can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" name="Oval 244"/>
            <p:cNvSpPr/>
            <p:nvPr/>
          </p:nvSpPr>
          <p:spPr>
            <a:xfrm rot="6960000">
              <a:off x="5320407" y="1695543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6" name="Group 245"/>
          <p:cNvGrpSpPr/>
          <p:nvPr/>
        </p:nvGrpSpPr>
        <p:grpSpPr>
          <a:xfrm rot="18899829">
            <a:off x="2256969" y="2181490"/>
            <a:ext cx="473529" cy="455310"/>
            <a:chOff x="5042475" y="1715044"/>
            <a:chExt cx="473529" cy="455310"/>
          </a:xfrm>
        </p:grpSpPr>
        <p:sp>
          <p:nvSpPr>
            <p:cNvPr id="247" name="Can 246"/>
            <p:cNvSpPr/>
            <p:nvPr/>
          </p:nvSpPr>
          <p:spPr>
            <a:xfrm rot="1619218">
              <a:off x="5042475" y="1715044"/>
              <a:ext cx="473529" cy="455310"/>
            </a:xfrm>
            <a:prstGeom prst="can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8" name="Oval 247"/>
            <p:cNvSpPr/>
            <p:nvPr/>
          </p:nvSpPr>
          <p:spPr>
            <a:xfrm rot="6960000">
              <a:off x="5320407" y="1695543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0" name="TextBox 259"/>
          <p:cNvSpPr txBox="1"/>
          <p:nvPr/>
        </p:nvSpPr>
        <p:spPr>
          <a:xfrm>
            <a:off x="572159" y="2774988"/>
            <a:ext cx="34694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membrane </a:t>
            </a:r>
            <a:r>
              <a:rPr lang="en-US" sz="2800" b="1" dirty="0" smtClean="0">
                <a:ln w="3175">
                  <a:solidFill>
                    <a:schemeClr val="tx1"/>
                  </a:solidFill>
                </a:ln>
                <a:solidFill>
                  <a:srgbClr val="FFFF00"/>
                </a:solidFill>
                <a:latin typeface="Times" charset="0"/>
                <a:ea typeface="Times" charset="0"/>
                <a:cs typeface="Times" charset="0"/>
              </a:rPr>
              <a:t>depolarization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reversed</a:t>
            </a:r>
          </a:p>
        </p:txBody>
      </p:sp>
      <p:sp>
        <p:nvSpPr>
          <p:cNvPr id="259" name="TextBox 258"/>
          <p:cNvSpPr txBox="1"/>
          <p:nvPr/>
        </p:nvSpPr>
        <p:spPr>
          <a:xfrm>
            <a:off x="4318814" y="130658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61" name="TextBox 260"/>
          <p:cNvSpPr txBox="1"/>
          <p:nvPr/>
        </p:nvSpPr>
        <p:spPr>
          <a:xfrm>
            <a:off x="4306379" y="6305250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62" name="Oval 261"/>
          <p:cNvSpPr/>
          <p:nvPr/>
        </p:nvSpPr>
        <p:spPr>
          <a:xfrm>
            <a:off x="2817411" y="567703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Oval 262"/>
          <p:cNvSpPr/>
          <p:nvPr/>
        </p:nvSpPr>
        <p:spPr>
          <a:xfrm>
            <a:off x="2536700" y="50744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Oval 263"/>
          <p:cNvSpPr/>
          <p:nvPr/>
        </p:nvSpPr>
        <p:spPr>
          <a:xfrm>
            <a:off x="4076082" y="547411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Oval 264"/>
          <p:cNvSpPr/>
          <p:nvPr/>
        </p:nvSpPr>
        <p:spPr>
          <a:xfrm flipV="1">
            <a:off x="2785016" y="15838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Oval 265"/>
          <p:cNvSpPr/>
          <p:nvPr/>
        </p:nvSpPr>
        <p:spPr>
          <a:xfrm flipV="1">
            <a:off x="2066590" y="18332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Oval 266"/>
          <p:cNvSpPr/>
          <p:nvPr/>
        </p:nvSpPr>
        <p:spPr>
          <a:xfrm flipV="1">
            <a:off x="3782412" y="9998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8" name="Diamond 267"/>
          <p:cNvSpPr/>
          <p:nvPr/>
        </p:nvSpPr>
        <p:spPr>
          <a:xfrm>
            <a:off x="8198553" y="136752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Diamond 268"/>
          <p:cNvSpPr/>
          <p:nvPr/>
        </p:nvSpPr>
        <p:spPr>
          <a:xfrm>
            <a:off x="7518793" y="174372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0" name="Diamond 269"/>
          <p:cNvSpPr/>
          <p:nvPr/>
        </p:nvSpPr>
        <p:spPr>
          <a:xfrm>
            <a:off x="8867684" y="253254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Diamond 270"/>
          <p:cNvSpPr/>
          <p:nvPr/>
        </p:nvSpPr>
        <p:spPr>
          <a:xfrm>
            <a:off x="8811777" y="132376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2" name="Diamond 271"/>
          <p:cNvSpPr/>
          <p:nvPr/>
        </p:nvSpPr>
        <p:spPr>
          <a:xfrm>
            <a:off x="9123771" y="73562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3" name="Diamond 272"/>
          <p:cNvSpPr/>
          <p:nvPr/>
        </p:nvSpPr>
        <p:spPr>
          <a:xfrm>
            <a:off x="8627891" y="197241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Diamond 273"/>
          <p:cNvSpPr/>
          <p:nvPr/>
        </p:nvSpPr>
        <p:spPr>
          <a:xfrm>
            <a:off x="8352435" y="450991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5" name="Diamond 274"/>
          <p:cNvSpPr/>
          <p:nvPr/>
        </p:nvSpPr>
        <p:spPr>
          <a:xfrm>
            <a:off x="8297991" y="549998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" name="Diamond 275"/>
          <p:cNvSpPr/>
          <p:nvPr/>
        </p:nvSpPr>
        <p:spPr>
          <a:xfrm>
            <a:off x="9021566" y="567493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7" name="Diamond 276"/>
          <p:cNvSpPr/>
          <p:nvPr/>
        </p:nvSpPr>
        <p:spPr>
          <a:xfrm>
            <a:off x="8965659" y="446616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8" name="Diamond 277"/>
          <p:cNvSpPr/>
          <p:nvPr/>
        </p:nvSpPr>
        <p:spPr>
          <a:xfrm>
            <a:off x="9277653" y="387802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9" name="Diamond 278"/>
          <p:cNvSpPr/>
          <p:nvPr/>
        </p:nvSpPr>
        <p:spPr>
          <a:xfrm>
            <a:off x="8781773" y="511481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0" name="Diamond 279"/>
          <p:cNvSpPr/>
          <p:nvPr/>
        </p:nvSpPr>
        <p:spPr>
          <a:xfrm>
            <a:off x="6929098" y="500605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1" name="Diamond 280"/>
          <p:cNvSpPr/>
          <p:nvPr/>
        </p:nvSpPr>
        <p:spPr>
          <a:xfrm>
            <a:off x="7663096" y="536466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2" name="Diamond 281"/>
          <p:cNvSpPr/>
          <p:nvPr/>
        </p:nvSpPr>
        <p:spPr>
          <a:xfrm>
            <a:off x="8009456" y="493225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3" name="Group 282"/>
          <p:cNvGrpSpPr/>
          <p:nvPr/>
        </p:nvGrpSpPr>
        <p:grpSpPr>
          <a:xfrm flipV="1">
            <a:off x="2317017" y="4405767"/>
            <a:ext cx="1917580" cy="804365"/>
            <a:chOff x="170956" y="2568927"/>
            <a:chExt cx="1917580" cy="804365"/>
          </a:xfrm>
        </p:grpSpPr>
        <p:grpSp>
          <p:nvGrpSpPr>
            <p:cNvPr id="284" name="Group 283"/>
            <p:cNvGrpSpPr/>
            <p:nvPr/>
          </p:nvGrpSpPr>
          <p:grpSpPr>
            <a:xfrm rot="18899829">
              <a:off x="1624116" y="2578037"/>
              <a:ext cx="473529" cy="455310"/>
              <a:chOff x="5042475" y="1715044"/>
              <a:chExt cx="473529" cy="455310"/>
            </a:xfrm>
          </p:grpSpPr>
          <p:sp>
            <p:nvSpPr>
              <p:cNvPr id="291" name="Can 290"/>
              <p:cNvSpPr/>
              <p:nvPr/>
            </p:nvSpPr>
            <p:spPr>
              <a:xfrm rot="1619218">
                <a:off x="5042475" y="1715044"/>
                <a:ext cx="473529" cy="455310"/>
              </a:xfrm>
              <a:prstGeom prst="can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2" name="Oval 291"/>
              <p:cNvSpPr/>
              <p:nvPr/>
            </p:nvSpPr>
            <p:spPr>
              <a:xfrm rot="6960000">
                <a:off x="5320407" y="1695543"/>
                <a:ext cx="65042" cy="16899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5" name="Group 284"/>
            <p:cNvGrpSpPr/>
            <p:nvPr/>
          </p:nvGrpSpPr>
          <p:grpSpPr>
            <a:xfrm rot="18899829">
              <a:off x="892981" y="2743455"/>
              <a:ext cx="473529" cy="455310"/>
              <a:chOff x="5042475" y="1715044"/>
              <a:chExt cx="473529" cy="455310"/>
            </a:xfrm>
          </p:grpSpPr>
          <p:sp>
            <p:nvSpPr>
              <p:cNvPr id="289" name="Can 288"/>
              <p:cNvSpPr/>
              <p:nvPr/>
            </p:nvSpPr>
            <p:spPr>
              <a:xfrm rot="1619218">
                <a:off x="5042475" y="1715044"/>
                <a:ext cx="473529" cy="455310"/>
              </a:xfrm>
              <a:prstGeom prst="can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0" name="Oval 289"/>
              <p:cNvSpPr/>
              <p:nvPr/>
            </p:nvSpPr>
            <p:spPr>
              <a:xfrm rot="6960000">
                <a:off x="5320407" y="1695543"/>
                <a:ext cx="65042" cy="16899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6" name="Group 285"/>
            <p:cNvGrpSpPr/>
            <p:nvPr/>
          </p:nvGrpSpPr>
          <p:grpSpPr>
            <a:xfrm rot="18899829">
              <a:off x="161846" y="2908873"/>
              <a:ext cx="473529" cy="455310"/>
              <a:chOff x="5042475" y="1715044"/>
              <a:chExt cx="473529" cy="455310"/>
            </a:xfrm>
          </p:grpSpPr>
          <p:sp>
            <p:nvSpPr>
              <p:cNvPr id="287" name="Can 286"/>
              <p:cNvSpPr/>
              <p:nvPr/>
            </p:nvSpPr>
            <p:spPr>
              <a:xfrm rot="1619218">
                <a:off x="5042475" y="1715044"/>
                <a:ext cx="473529" cy="455310"/>
              </a:xfrm>
              <a:prstGeom prst="can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Oval 287"/>
              <p:cNvSpPr/>
              <p:nvPr/>
            </p:nvSpPr>
            <p:spPr>
              <a:xfrm rot="6960000">
                <a:off x="5320407" y="1695543"/>
                <a:ext cx="65042" cy="168995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49" name="TextBox 248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65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7705995" y="3648815"/>
            <a:ext cx="5153891" cy="55786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riangle 13"/>
          <p:cNvSpPr/>
          <p:nvPr/>
        </p:nvSpPr>
        <p:spPr>
          <a:xfrm rot="6657000">
            <a:off x="2744231" y="1417822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riangle 14"/>
          <p:cNvSpPr/>
          <p:nvPr/>
        </p:nvSpPr>
        <p:spPr>
          <a:xfrm rot="5400000">
            <a:off x="2397726" y="289101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riangle 15"/>
          <p:cNvSpPr/>
          <p:nvPr/>
        </p:nvSpPr>
        <p:spPr>
          <a:xfrm rot="3938387">
            <a:off x="2735577" y="441168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40310" y="309716"/>
            <a:ext cx="1870711" cy="116512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198164" y="1416291"/>
            <a:ext cx="4824959" cy="4969310"/>
          </a:xfrm>
          <a:prstGeom prst="ellips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395636" y="2830857"/>
            <a:ext cx="462748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n w="3175">
                  <a:solidFill>
                    <a:schemeClr val="tx1"/>
                  </a:solidFill>
                </a:ln>
                <a:solidFill>
                  <a:srgbClr val="FFFF00"/>
                </a:solidFill>
                <a:latin typeface="Times" charset="0"/>
                <a:ea typeface="Times" charset="0"/>
                <a:cs typeface="Times" charset="0"/>
              </a:rPr>
              <a:t>depolarization </a:t>
            </a:r>
            <a:endParaRPr lang="en-US" sz="2800" b="1" dirty="0" smtClean="0">
              <a:ln w="3175">
                <a:solidFill>
                  <a:schemeClr val="tx1"/>
                </a:solidFill>
              </a:ln>
              <a:solidFill>
                <a:srgbClr val="FFFF00"/>
              </a:solidFill>
              <a:latin typeface="Times" charset="0"/>
              <a:ea typeface="Times" charset="0"/>
              <a:cs typeface="Times" charset="0"/>
            </a:endParaRP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spreads throughout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cell body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17" name="Cloud 16"/>
          <p:cNvSpPr/>
          <p:nvPr/>
        </p:nvSpPr>
        <p:spPr>
          <a:xfrm rot="1505694">
            <a:off x="3494594" y="2757232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>
            <a:endCxn id="11" idx="1"/>
          </p:cNvCxnSpPr>
          <p:nvPr/>
        </p:nvCxnSpPr>
        <p:spPr>
          <a:xfrm flipV="1">
            <a:off x="3595820" y="2144030"/>
            <a:ext cx="308943" cy="374616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3377262" y="2641295"/>
            <a:ext cx="141723" cy="392854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loud 21"/>
          <p:cNvSpPr/>
          <p:nvPr/>
        </p:nvSpPr>
        <p:spPr>
          <a:xfrm rot="1505694">
            <a:off x="3764162" y="2288517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98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n 8"/>
          <p:cNvSpPr/>
          <p:nvPr/>
        </p:nvSpPr>
        <p:spPr>
          <a:xfrm rot="17537419">
            <a:off x="4047546" y="2278919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n 24"/>
          <p:cNvSpPr/>
          <p:nvPr/>
        </p:nvSpPr>
        <p:spPr>
          <a:xfrm rot="17537419">
            <a:off x="3747097" y="3049843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an 25"/>
          <p:cNvSpPr/>
          <p:nvPr/>
        </p:nvSpPr>
        <p:spPr>
          <a:xfrm rot="17537419">
            <a:off x="3446648" y="3820767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284310" y="3060027"/>
            <a:ext cx="26643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ligands bind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17" name="Regular Pentagon 16"/>
          <p:cNvSpPr/>
          <p:nvPr/>
        </p:nvSpPr>
        <p:spPr>
          <a:xfrm>
            <a:off x="3914546" y="2512996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gular Pentagon 21"/>
          <p:cNvSpPr/>
          <p:nvPr/>
        </p:nvSpPr>
        <p:spPr>
          <a:xfrm>
            <a:off x="3311357" y="4014134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gular Pentagon 22"/>
          <p:cNvSpPr/>
          <p:nvPr/>
        </p:nvSpPr>
        <p:spPr>
          <a:xfrm>
            <a:off x="3590480" y="3271075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gular Pentagon 23"/>
          <p:cNvSpPr/>
          <p:nvPr/>
        </p:nvSpPr>
        <p:spPr>
          <a:xfrm>
            <a:off x="3395506" y="2478905"/>
            <a:ext cx="228600" cy="261257"/>
          </a:xfrm>
          <a:prstGeom prst="pentagon">
            <a:avLst/>
          </a:prstGeom>
          <a:solidFill>
            <a:srgbClr val="FF40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gular Pentagon 27"/>
          <p:cNvSpPr/>
          <p:nvPr/>
        </p:nvSpPr>
        <p:spPr>
          <a:xfrm>
            <a:off x="3883963" y="2041071"/>
            <a:ext cx="228600" cy="261257"/>
          </a:xfrm>
          <a:prstGeom prst="pentagon">
            <a:avLst/>
          </a:prstGeom>
          <a:solidFill>
            <a:srgbClr val="FF40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gular Pentagon 28"/>
          <p:cNvSpPr/>
          <p:nvPr/>
        </p:nvSpPr>
        <p:spPr>
          <a:xfrm>
            <a:off x="2855963" y="4350251"/>
            <a:ext cx="228600" cy="261257"/>
          </a:xfrm>
          <a:prstGeom prst="pentagon">
            <a:avLst/>
          </a:prstGeom>
          <a:solidFill>
            <a:srgbClr val="FF40FF">
              <a:alpha val="1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gular Pentagon 29"/>
          <p:cNvSpPr/>
          <p:nvPr/>
        </p:nvSpPr>
        <p:spPr>
          <a:xfrm>
            <a:off x="2970217" y="3662648"/>
            <a:ext cx="228600" cy="261257"/>
          </a:xfrm>
          <a:prstGeom prst="pentagon">
            <a:avLst/>
          </a:prstGeom>
          <a:solidFill>
            <a:srgbClr val="FF40FF">
              <a:alpha val="1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gular Pentagon 30"/>
          <p:cNvSpPr/>
          <p:nvPr/>
        </p:nvSpPr>
        <p:spPr>
          <a:xfrm>
            <a:off x="3051422" y="3130702"/>
            <a:ext cx="228600" cy="261257"/>
          </a:xfrm>
          <a:prstGeom prst="pentagon">
            <a:avLst/>
          </a:prstGeom>
          <a:solidFill>
            <a:srgbClr val="FF40FF">
              <a:alpha val="1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1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2744231" y="1417822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riangle 14"/>
          <p:cNvSpPr/>
          <p:nvPr/>
        </p:nvSpPr>
        <p:spPr>
          <a:xfrm rot="5400000">
            <a:off x="2397726" y="289101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riangle 15"/>
          <p:cNvSpPr/>
          <p:nvPr/>
        </p:nvSpPr>
        <p:spPr>
          <a:xfrm rot="3938387">
            <a:off x="2735577" y="441168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40310" y="309716"/>
            <a:ext cx="1042219" cy="116512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198164" y="1416291"/>
            <a:ext cx="4824959" cy="4969310"/>
          </a:xfrm>
          <a:prstGeom prst="ellips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501148" y="1264785"/>
            <a:ext cx="2937610" cy="53719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845783" y="1640587"/>
            <a:ext cx="1042219" cy="880773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6221134" y="2960666"/>
            <a:ext cx="46274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Times" charset="0"/>
                <a:ea typeface="Times" charset="0"/>
                <a:cs typeface="Times" charset="0"/>
              </a:rPr>
              <a:t>z</a:t>
            </a:r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oom in on </a:t>
            </a:r>
            <a:r>
              <a:rPr lang="en-US" sz="2800" smtClean="0">
                <a:latin typeface="Times" charset="0"/>
                <a:ea typeface="Times" charset="0"/>
                <a:cs typeface="Times" charset="0"/>
              </a:rPr>
              <a:t>dendrite </a:t>
            </a:r>
            <a:br>
              <a:rPr lang="en-US" sz="2800" smtClean="0">
                <a:latin typeface="Times" charset="0"/>
                <a:ea typeface="Times" charset="0"/>
                <a:cs typeface="Times" charset="0"/>
              </a:rPr>
            </a:br>
            <a:r>
              <a:rPr lang="en-US" sz="2800" smtClean="0">
                <a:latin typeface="Times" charset="0"/>
                <a:ea typeface="Times" charset="0"/>
                <a:cs typeface="Times" charset="0"/>
              </a:rPr>
              <a:t>(</a:t>
            </a:r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extension that receives signal)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412247" y="6488668"/>
            <a:ext cx="3779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Copyright, A. Malcolm Campbell,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76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7705995" y="3648815"/>
            <a:ext cx="5153891" cy="55786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riangle 13"/>
          <p:cNvSpPr/>
          <p:nvPr/>
        </p:nvSpPr>
        <p:spPr>
          <a:xfrm rot="6657000">
            <a:off x="2744231" y="1417822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riangle 14"/>
          <p:cNvSpPr/>
          <p:nvPr/>
        </p:nvSpPr>
        <p:spPr>
          <a:xfrm rot="5400000">
            <a:off x="2397726" y="289101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riangle 15"/>
          <p:cNvSpPr/>
          <p:nvPr/>
        </p:nvSpPr>
        <p:spPr>
          <a:xfrm rot="3938387">
            <a:off x="2735577" y="441168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40310" y="309716"/>
            <a:ext cx="1870711" cy="116512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198164" y="1416291"/>
            <a:ext cx="4824959" cy="4969310"/>
          </a:xfrm>
          <a:prstGeom prst="ellips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loud 16"/>
          <p:cNvSpPr/>
          <p:nvPr/>
        </p:nvSpPr>
        <p:spPr>
          <a:xfrm rot="13547603">
            <a:off x="7104693" y="5209269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>
            <a:off x="7566212" y="2385001"/>
            <a:ext cx="358588" cy="807512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6908339" y="5190442"/>
            <a:ext cx="797656" cy="827832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loud 21"/>
          <p:cNvSpPr/>
          <p:nvPr/>
        </p:nvSpPr>
        <p:spPr>
          <a:xfrm rot="8500945">
            <a:off x="7486715" y="2768561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395636" y="2830857"/>
            <a:ext cx="462748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n w="3175">
                  <a:solidFill>
                    <a:schemeClr val="tx1"/>
                  </a:solidFill>
                </a:ln>
                <a:solidFill>
                  <a:srgbClr val="FFFF00"/>
                </a:solidFill>
                <a:latin typeface="Times" charset="0"/>
                <a:ea typeface="Times" charset="0"/>
                <a:cs typeface="Times" charset="0"/>
              </a:rPr>
              <a:t>depolarization </a:t>
            </a:r>
            <a:endParaRPr lang="en-US" sz="2800" b="1" dirty="0" smtClean="0">
              <a:ln w="3175">
                <a:solidFill>
                  <a:schemeClr val="tx1"/>
                </a:solidFill>
              </a:ln>
              <a:solidFill>
                <a:srgbClr val="FFFF00"/>
              </a:solidFill>
              <a:latin typeface="Times" charset="0"/>
              <a:ea typeface="Times" charset="0"/>
              <a:cs typeface="Times" charset="0"/>
            </a:endParaRP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spreads throughout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cell body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4138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rapezoid 15"/>
          <p:cNvSpPr/>
          <p:nvPr/>
        </p:nvSpPr>
        <p:spPr>
          <a:xfrm rot="16200000">
            <a:off x="2111350" y="-1433515"/>
            <a:ext cx="6075501" cy="9840036"/>
          </a:xfrm>
          <a:prstGeom prst="trapezoid">
            <a:avLst>
              <a:gd name="adj" fmla="val 42752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5" name="Cloud 384"/>
          <p:cNvSpPr/>
          <p:nvPr/>
        </p:nvSpPr>
        <p:spPr>
          <a:xfrm rot="5400000">
            <a:off x="5341324" y="1146194"/>
            <a:ext cx="4222151" cy="4607596"/>
          </a:xfrm>
          <a:prstGeom prst="cloud">
            <a:avLst/>
          </a:prstGeom>
          <a:solidFill>
            <a:srgbClr val="009193">
              <a:alpha val="40000"/>
            </a:srgbClr>
          </a:solidFill>
          <a:ln>
            <a:solidFill>
              <a:schemeClr val="accent1">
                <a:shade val="50000"/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4" name="Diamond 303"/>
          <p:cNvSpPr/>
          <p:nvPr/>
        </p:nvSpPr>
        <p:spPr>
          <a:xfrm>
            <a:off x="7681127" y="127531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" name="Diamond 305"/>
          <p:cNvSpPr/>
          <p:nvPr/>
        </p:nvSpPr>
        <p:spPr>
          <a:xfrm>
            <a:off x="8400890" y="117968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" name="Diamond 306"/>
          <p:cNvSpPr/>
          <p:nvPr/>
        </p:nvSpPr>
        <p:spPr>
          <a:xfrm>
            <a:off x="7518793" y="174372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" name="Diamond 307"/>
          <p:cNvSpPr/>
          <p:nvPr/>
        </p:nvSpPr>
        <p:spPr>
          <a:xfrm>
            <a:off x="4070599" y="319076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" name="Diamond 308"/>
          <p:cNvSpPr/>
          <p:nvPr/>
        </p:nvSpPr>
        <p:spPr>
          <a:xfrm>
            <a:off x="7016911" y="158308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0" name="Diamond 309"/>
          <p:cNvSpPr/>
          <p:nvPr/>
        </p:nvSpPr>
        <p:spPr>
          <a:xfrm>
            <a:off x="9523246" y="595821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4" name="Diamond 313"/>
          <p:cNvSpPr/>
          <p:nvPr/>
        </p:nvSpPr>
        <p:spPr>
          <a:xfrm>
            <a:off x="6604564" y="520429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6" name="Diamond 315"/>
          <p:cNvSpPr/>
          <p:nvPr/>
        </p:nvSpPr>
        <p:spPr>
          <a:xfrm>
            <a:off x="8169166" y="341653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7" name="Diamond 316"/>
          <p:cNvSpPr/>
          <p:nvPr/>
        </p:nvSpPr>
        <p:spPr>
          <a:xfrm>
            <a:off x="7200724" y="493225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8" name="Diamond 317"/>
          <p:cNvSpPr/>
          <p:nvPr/>
        </p:nvSpPr>
        <p:spPr>
          <a:xfrm>
            <a:off x="7663096" y="536466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9" name="Diamond 318"/>
          <p:cNvSpPr/>
          <p:nvPr/>
        </p:nvSpPr>
        <p:spPr>
          <a:xfrm>
            <a:off x="8009456" y="493225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268167" y="435639"/>
            <a:ext cx="6818865" cy="803563"/>
            <a:chOff x="268167" y="435639"/>
            <a:chExt cx="6818865" cy="803563"/>
          </a:xfrm>
        </p:grpSpPr>
        <p:sp>
          <p:nvSpPr>
            <p:cNvPr id="199" name="Triangle 198"/>
            <p:cNvSpPr/>
            <p:nvPr/>
          </p:nvSpPr>
          <p:spPr>
            <a:xfrm rot="6960000">
              <a:off x="544225" y="354537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Triangle 199"/>
            <p:cNvSpPr/>
            <p:nvPr/>
          </p:nvSpPr>
          <p:spPr>
            <a:xfrm rot="5400000">
              <a:off x="469444" y="606015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Triangle 200"/>
            <p:cNvSpPr/>
            <p:nvPr/>
          </p:nvSpPr>
          <p:spPr>
            <a:xfrm rot="4380000">
              <a:off x="598416" y="817979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/>
            <p:cNvSpPr/>
            <p:nvPr/>
          </p:nvSpPr>
          <p:spPr>
            <a:xfrm>
              <a:off x="568470" y="435639"/>
              <a:ext cx="831272" cy="803563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/>
            <p:cNvSpPr/>
            <p:nvPr/>
          </p:nvSpPr>
          <p:spPr>
            <a:xfrm>
              <a:off x="1399741" y="823570"/>
              <a:ext cx="5153891" cy="11083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Trapezoid 203"/>
            <p:cNvSpPr/>
            <p:nvPr/>
          </p:nvSpPr>
          <p:spPr>
            <a:xfrm rot="16200000">
              <a:off x="6553632" y="612288"/>
              <a:ext cx="533400" cy="533400"/>
            </a:xfrm>
            <a:prstGeom prst="trapezoid">
              <a:avLst>
                <a:gd name="adj" fmla="val 37698"/>
              </a:avLst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11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96550" y="1523559"/>
            <a:ext cx="1716868" cy="980516"/>
            <a:chOff x="96550" y="1523559"/>
            <a:chExt cx="1716868" cy="980516"/>
          </a:xfrm>
        </p:grpSpPr>
        <p:sp>
          <p:nvSpPr>
            <p:cNvPr id="25" name="Oval 24"/>
            <p:cNvSpPr/>
            <p:nvPr/>
          </p:nvSpPr>
          <p:spPr>
            <a:xfrm>
              <a:off x="905781" y="197075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370529" y="2111515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96550" y="186644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1305227" y="192061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1139911" y="1523559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105266" y="233016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567100" y="17348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715264" y="22979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1635288" y="1960928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Oval 53"/>
          <p:cNvSpPr/>
          <p:nvPr/>
        </p:nvSpPr>
        <p:spPr>
          <a:xfrm>
            <a:off x="517969" y="451137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1281310" y="468529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2136673" y="474242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2223023" y="525800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3046283" y="613133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5247805" y="57173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895958" y="427224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2343510" y="604438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3189315" y="552828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3775742" y="521270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1279438" y="228280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1807096" y="461369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5705630" y="645752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3788642" y="618949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1913149" y="631507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441894" y="261467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1876209" y="139880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1964889" y="21984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4037242" y="557297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2514815" y="558210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1305916" y="627517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2794449" y="478625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778444" y="61995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1651876" y="593739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2331608" y="105344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179886" y="424036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3549185" y="576839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2019511" y="558105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/>
          <p:cNvSpPr/>
          <p:nvPr/>
        </p:nvSpPr>
        <p:spPr>
          <a:xfrm>
            <a:off x="280144" y="607382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/>
          <p:nvPr/>
        </p:nvSpPr>
        <p:spPr>
          <a:xfrm flipV="1">
            <a:off x="5395278" y="106848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/>
          <p:nvPr/>
        </p:nvSpPr>
        <p:spPr>
          <a:xfrm flipV="1">
            <a:off x="4432857" y="13840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/>
          <p:nvPr/>
        </p:nvSpPr>
        <p:spPr>
          <a:xfrm flipV="1">
            <a:off x="6098853" y="56494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Diamond 153"/>
          <p:cNvSpPr/>
          <p:nvPr/>
        </p:nvSpPr>
        <p:spPr>
          <a:xfrm>
            <a:off x="3147226" y="356124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Diamond 154"/>
          <p:cNvSpPr/>
          <p:nvPr/>
        </p:nvSpPr>
        <p:spPr>
          <a:xfrm>
            <a:off x="6320918" y="172616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Diamond 155"/>
          <p:cNvSpPr/>
          <p:nvPr/>
        </p:nvSpPr>
        <p:spPr>
          <a:xfrm>
            <a:off x="4780274" y="206256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Diamond 156"/>
          <p:cNvSpPr/>
          <p:nvPr/>
        </p:nvSpPr>
        <p:spPr>
          <a:xfrm>
            <a:off x="6821888" y="211151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Diamond 157"/>
          <p:cNvSpPr/>
          <p:nvPr/>
        </p:nvSpPr>
        <p:spPr>
          <a:xfrm>
            <a:off x="5831903" y="501174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Diamond 158"/>
          <p:cNvSpPr/>
          <p:nvPr/>
        </p:nvSpPr>
        <p:spPr>
          <a:xfrm>
            <a:off x="4674501" y="401364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Diamond 159"/>
          <p:cNvSpPr/>
          <p:nvPr/>
        </p:nvSpPr>
        <p:spPr>
          <a:xfrm>
            <a:off x="2675654" y="293324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Diamond 160"/>
          <p:cNvSpPr/>
          <p:nvPr/>
        </p:nvSpPr>
        <p:spPr>
          <a:xfrm>
            <a:off x="3817138" y="377105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Diamond 161"/>
          <p:cNvSpPr/>
          <p:nvPr/>
        </p:nvSpPr>
        <p:spPr>
          <a:xfrm>
            <a:off x="2482481" y="342494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Diamond 162"/>
          <p:cNvSpPr/>
          <p:nvPr/>
        </p:nvSpPr>
        <p:spPr>
          <a:xfrm>
            <a:off x="6510015" y="402955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Diamond 163"/>
          <p:cNvSpPr/>
          <p:nvPr/>
        </p:nvSpPr>
        <p:spPr>
          <a:xfrm>
            <a:off x="7012465" y="430345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Diamond 164"/>
          <p:cNvSpPr/>
          <p:nvPr/>
        </p:nvSpPr>
        <p:spPr>
          <a:xfrm>
            <a:off x="3605875" y="276313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Diamond 165"/>
          <p:cNvSpPr/>
          <p:nvPr/>
        </p:nvSpPr>
        <p:spPr>
          <a:xfrm>
            <a:off x="7736040" y="447840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Diamond 167"/>
          <p:cNvSpPr/>
          <p:nvPr/>
        </p:nvSpPr>
        <p:spPr>
          <a:xfrm>
            <a:off x="6267999" y="48227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Diamond 168"/>
          <p:cNvSpPr/>
          <p:nvPr/>
        </p:nvSpPr>
        <p:spPr>
          <a:xfrm>
            <a:off x="4670483" y="320595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Diamond 169"/>
          <p:cNvSpPr/>
          <p:nvPr/>
        </p:nvSpPr>
        <p:spPr>
          <a:xfrm>
            <a:off x="4296009" y="391455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Diamond 170"/>
          <p:cNvSpPr/>
          <p:nvPr/>
        </p:nvSpPr>
        <p:spPr>
          <a:xfrm>
            <a:off x="5808771" y="443809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Diamond 175"/>
          <p:cNvSpPr/>
          <p:nvPr/>
        </p:nvSpPr>
        <p:spPr>
          <a:xfrm>
            <a:off x="2374879" y="254324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Diamond 176"/>
          <p:cNvSpPr/>
          <p:nvPr/>
        </p:nvSpPr>
        <p:spPr>
          <a:xfrm>
            <a:off x="3433918" y="230219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Diamond 179"/>
          <p:cNvSpPr/>
          <p:nvPr/>
        </p:nvSpPr>
        <p:spPr>
          <a:xfrm>
            <a:off x="5659688" y="387047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Diamond 181"/>
          <p:cNvSpPr/>
          <p:nvPr/>
        </p:nvSpPr>
        <p:spPr>
          <a:xfrm>
            <a:off x="2176267" y="390832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Diamond 182"/>
          <p:cNvSpPr/>
          <p:nvPr/>
        </p:nvSpPr>
        <p:spPr>
          <a:xfrm>
            <a:off x="3339369" y="411775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Diamond 183"/>
          <p:cNvSpPr/>
          <p:nvPr/>
        </p:nvSpPr>
        <p:spPr>
          <a:xfrm>
            <a:off x="3881502" y="431891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Diamond 185"/>
          <p:cNvSpPr/>
          <p:nvPr/>
        </p:nvSpPr>
        <p:spPr>
          <a:xfrm>
            <a:off x="4348070" y="466908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Diamond 189"/>
          <p:cNvSpPr/>
          <p:nvPr/>
        </p:nvSpPr>
        <p:spPr>
          <a:xfrm>
            <a:off x="4705308" y="256907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Diamond 190"/>
          <p:cNvSpPr/>
          <p:nvPr/>
        </p:nvSpPr>
        <p:spPr>
          <a:xfrm>
            <a:off x="2625765" y="422647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Diamond 191"/>
          <p:cNvSpPr/>
          <p:nvPr/>
        </p:nvSpPr>
        <p:spPr>
          <a:xfrm>
            <a:off x="5312604" y="48227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Diamond 192"/>
          <p:cNvSpPr/>
          <p:nvPr/>
        </p:nvSpPr>
        <p:spPr>
          <a:xfrm>
            <a:off x="5270229" y="340869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Diamond 193"/>
          <p:cNvSpPr/>
          <p:nvPr/>
        </p:nvSpPr>
        <p:spPr>
          <a:xfrm>
            <a:off x="2828843" y="249410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Diamond 194"/>
          <p:cNvSpPr/>
          <p:nvPr/>
        </p:nvSpPr>
        <p:spPr>
          <a:xfrm>
            <a:off x="5649699" y="298412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Diamond 195"/>
          <p:cNvSpPr/>
          <p:nvPr/>
        </p:nvSpPr>
        <p:spPr>
          <a:xfrm>
            <a:off x="4092267" y="212774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Diamond 196"/>
          <p:cNvSpPr/>
          <p:nvPr/>
        </p:nvSpPr>
        <p:spPr>
          <a:xfrm>
            <a:off x="5100764" y="432474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Diamond 197"/>
          <p:cNvSpPr/>
          <p:nvPr/>
        </p:nvSpPr>
        <p:spPr>
          <a:xfrm>
            <a:off x="5754237" y="201849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Rectangle 204"/>
          <p:cNvSpPr/>
          <p:nvPr/>
        </p:nvSpPr>
        <p:spPr>
          <a:xfrm>
            <a:off x="6469742" y="561786"/>
            <a:ext cx="875836" cy="65011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Oval 207"/>
          <p:cNvSpPr/>
          <p:nvPr/>
        </p:nvSpPr>
        <p:spPr>
          <a:xfrm rot="4278770">
            <a:off x="1226877" y="2479326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Oval 210"/>
          <p:cNvSpPr/>
          <p:nvPr/>
        </p:nvSpPr>
        <p:spPr>
          <a:xfrm rot="4278770">
            <a:off x="502627" y="2683348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Oval 213"/>
          <p:cNvSpPr/>
          <p:nvPr/>
        </p:nvSpPr>
        <p:spPr>
          <a:xfrm rot="17321230" flipV="1">
            <a:off x="441365" y="4197610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Oval 216"/>
          <p:cNvSpPr/>
          <p:nvPr/>
        </p:nvSpPr>
        <p:spPr>
          <a:xfrm rot="17321230" flipV="1">
            <a:off x="1164378" y="4385027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Oval 219"/>
          <p:cNvSpPr/>
          <p:nvPr/>
        </p:nvSpPr>
        <p:spPr>
          <a:xfrm rot="17321230" flipV="1">
            <a:off x="1865987" y="4569154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8" name="Straight Connector 237"/>
          <p:cNvCxnSpPr/>
          <p:nvPr/>
        </p:nvCxnSpPr>
        <p:spPr>
          <a:xfrm flipH="1" flipV="1">
            <a:off x="4568710" y="5117695"/>
            <a:ext cx="4894177" cy="1281704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/>
          <p:cNvCxnSpPr/>
          <p:nvPr/>
        </p:nvCxnSpPr>
        <p:spPr>
          <a:xfrm flipH="1">
            <a:off x="5089949" y="494639"/>
            <a:ext cx="4578907" cy="1198913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9" name="TextBox 258"/>
          <p:cNvSpPr txBox="1"/>
          <p:nvPr/>
        </p:nvSpPr>
        <p:spPr>
          <a:xfrm>
            <a:off x="15403" y="1234640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61" name="TextBox 260"/>
          <p:cNvSpPr txBox="1"/>
          <p:nvPr/>
        </p:nvSpPr>
        <p:spPr>
          <a:xfrm>
            <a:off x="214539" y="560427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62" name="Oval 261"/>
          <p:cNvSpPr/>
          <p:nvPr/>
        </p:nvSpPr>
        <p:spPr>
          <a:xfrm>
            <a:off x="2817411" y="567703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Oval 262"/>
          <p:cNvSpPr/>
          <p:nvPr/>
        </p:nvSpPr>
        <p:spPr>
          <a:xfrm>
            <a:off x="2536700" y="50744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Oval 263"/>
          <p:cNvSpPr/>
          <p:nvPr/>
        </p:nvSpPr>
        <p:spPr>
          <a:xfrm>
            <a:off x="3135348" y="513213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Oval 264"/>
          <p:cNvSpPr/>
          <p:nvPr/>
        </p:nvSpPr>
        <p:spPr>
          <a:xfrm flipV="1">
            <a:off x="2785016" y="15838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Oval 265"/>
          <p:cNvSpPr/>
          <p:nvPr/>
        </p:nvSpPr>
        <p:spPr>
          <a:xfrm flipV="1">
            <a:off x="2066590" y="18332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Oval 266"/>
          <p:cNvSpPr/>
          <p:nvPr/>
        </p:nvSpPr>
        <p:spPr>
          <a:xfrm flipV="1">
            <a:off x="3782412" y="9998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 rot="16200000">
            <a:off x="8439652" y="1602292"/>
            <a:ext cx="872266" cy="841261"/>
            <a:chOff x="8633405" y="1235346"/>
            <a:chExt cx="872266" cy="841261"/>
          </a:xfrm>
        </p:grpSpPr>
        <p:sp>
          <p:nvSpPr>
            <p:cNvPr id="2" name="Oval 1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" name="Regular Pentagon 267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" name="Regular Pentagon 268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Regular Pentagon 269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Regular Pentagon 270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Regular Pentagon 271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3" name="Group 272"/>
          <p:cNvGrpSpPr/>
          <p:nvPr/>
        </p:nvGrpSpPr>
        <p:grpSpPr>
          <a:xfrm rot="5400000">
            <a:off x="8871249" y="2580996"/>
            <a:ext cx="872266" cy="841261"/>
            <a:chOff x="8633405" y="1235346"/>
            <a:chExt cx="872266" cy="841261"/>
          </a:xfrm>
        </p:grpSpPr>
        <p:sp>
          <p:nvSpPr>
            <p:cNvPr id="274" name="Oval 273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Regular Pentagon 274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" name="Regular Pentagon 275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" name="Regular Pentagon 276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Regular Pentagon 277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Regular Pentagon 278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0" name="Group 279"/>
          <p:cNvGrpSpPr/>
          <p:nvPr/>
        </p:nvGrpSpPr>
        <p:grpSpPr>
          <a:xfrm flipV="1">
            <a:off x="8731225" y="3745505"/>
            <a:ext cx="872266" cy="841261"/>
            <a:chOff x="8633405" y="1235346"/>
            <a:chExt cx="872266" cy="841261"/>
          </a:xfrm>
        </p:grpSpPr>
        <p:sp>
          <p:nvSpPr>
            <p:cNvPr id="281" name="Oval 280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" name="Regular Pentagon 281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" name="Regular Pentagon 282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" name="Regular Pentagon 283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" name="Regular Pentagon 284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" name="Regular Pentagon 285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7" name="Group 286"/>
          <p:cNvGrpSpPr/>
          <p:nvPr/>
        </p:nvGrpSpPr>
        <p:grpSpPr>
          <a:xfrm flipH="1">
            <a:off x="8650980" y="5112143"/>
            <a:ext cx="872266" cy="841261"/>
            <a:chOff x="8633405" y="1235346"/>
            <a:chExt cx="872266" cy="841261"/>
          </a:xfrm>
        </p:grpSpPr>
        <p:sp>
          <p:nvSpPr>
            <p:cNvPr id="288" name="Oval 287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" name="Regular Pentagon 288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" name="Regular Pentagon 289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Regular Pentagon 290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Regular Pentagon 291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3" name="Regular Pentagon 292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4" name="Group 293"/>
          <p:cNvGrpSpPr/>
          <p:nvPr/>
        </p:nvGrpSpPr>
        <p:grpSpPr>
          <a:xfrm>
            <a:off x="7949657" y="3140612"/>
            <a:ext cx="872266" cy="841261"/>
            <a:chOff x="8633405" y="1235346"/>
            <a:chExt cx="872266" cy="841261"/>
          </a:xfrm>
        </p:grpSpPr>
        <p:sp>
          <p:nvSpPr>
            <p:cNvPr id="295" name="Oval 294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6" name="Regular Pentagon 295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7" name="Regular Pentagon 296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8" name="Regular Pentagon 297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9" name="Regular Pentagon 298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0" name="Regular Pentagon 299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2" name="Group 331"/>
          <p:cNvGrpSpPr/>
          <p:nvPr/>
        </p:nvGrpSpPr>
        <p:grpSpPr>
          <a:xfrm flipV="1">
            <a:off x="260814" y="4722580"/>
            <a:ext cx="1716868" cy="980516"/>
            <a:chOff x="96550" y="1523559"/>
            <a:chExt cx="1716868" cy="980516"/>
          </a:xfrm>
        </p:grpSpPr>
        <p:sp>
          <p:nvSpPr>
            <p:cNvPr id="333" name="Oval 332"/>
            <p:cNvSpPr/>
            <p:nvPr/>
          </p:nvSpPr>
          <p:spPr>
            <a:xfrm>
              <a:off x="905781" y="197075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4" name="Oval 333"/>
            <p:cNvSpPr/>
            <p:nvPr/>
          </p:nvSpPr>
          <p:spPr>
            <a:xfrm>
              <a:off x="370529" y="2111515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5" name="Oval 334"/>
            <p:cNvSpPr/>
            <p:nvPr/>
          </p:nvSpPr>
          <p:spPr>
            <a:xfrm>
              <a:off x="96550" y="186644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6" name="Oval 335"/>
            <p:cNvSpPr/>
            <p:nvPr/>
          </p:nvSpPr>
          <p:spPr>
            <a:xfrm>
              <a:off x="1305227" y="192061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7" name="Oval 336"/>
            <p:cNvSpPr/>
            <p:nvPr/>
          </p:nvSpPr>
          <p:spPr>
            <a:xfrm>
              <a:off x="1139911" y="1523559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8" name="Oval 337"/>
            <p:cNvSpPr/>
            <p:nvPr/>
          </p:nvSpPr>
          <p:spPr>
            <a:xfrm>
              <a:off x="105266" y="233016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9" name="Oval 338"/>
            <p:cNvSpPr/>
            <p:nvPr/>
          </p:nvSpPr>
          <p:spPr>
            <a:xfrm>
              <a:off x="567100" y="17348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0" name="Oval 339"/>
            <p:cNvSpPr/>
            <p:nvPr/>
          </p:nvSpPr>
          <p:spPr>
            <a:xfrm>
              <a:off x="715264" y="22979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1" name="Oval 340"/>
            <p:cNvSpPr/>
            <p:nvPr/>
          </p:nvSpPr>
          <p:spPr>
            <a:xfrm>
              <a:off x="1635288" y="1960928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7" name="Diamond 346"/>
          <p:cNvSpPr/>
          <p:nvPr/>
        </p:nvSpPr>
        <p:spPr>
          <a:xfrm>
            <a:off x="667844" y="323421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" name="Diamond 347"/>
          <p:cNvSpPr/>
          <p:nvPr/>
        </p:nvSpPr>
        <p:spPr>
          <a:xfrm>
            <a:off x="1054392" y="309324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" name="Diamond 348"/>
          <p:cNvSpPr/>
          <p:nvPr/>
        </p:nvSpPr>
        <p:spPr>
          <a:xfrm>
            <a:off x="300063" y="335607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0" name="Diamond 349"/>
          <p:cNvSpPr/>
          <p:nvPr/>
        </p:nvSpPr>
        <p:spPr>
          <a:xfrm>
            <a:off x="7945732" y="212013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Diamond 350"/>
          <p:cNvSpPr/>
          <p:nvPr/>
        </p:nvSpPr>
        <p:spPr>
          <a:xfrm>
            <a:off x="1682183" y="387199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2" name="Diamond 351"/>
          <p:cNvSpPr/>
          <p:nvPr/>
        </p:nvSpPr>
        <p:spPr>
          <a:xfrm>
            <a:off x="1895453" y="294301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3" name="Diamond 352"/>
          <p:cNvSpPr/>
          <p:nvPr/>
        </p:nvSpPr>
        <p:spPr>
          <a:xfrm>
            <a:off x="1643681" y="31239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4" name="Diamond 353"/>
          <p:cNvSpPr/>
          <p:nvPr/>
        </p:nvSpPr>
        <p:spPr>
          <a:xfrm>
            <a:off x="624835" y="354863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" name="Diamond 354"/>
          <p:cNvSpPr/>
          <p:nvPr/>
        </p:nvSpPr>
        <p:spPr>
          <a:xfrm>
            <a:off x="1352518" y="306775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" name="Diamond 355"/>
          <p:cNvSpPr/>
          <p:nvPr/>
        </p:nvSpPr>
        <p:spPr>
          <a:xfrm>
            <a:off x="933214" y="339839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" name="Diamond 356"/>
          <p:cNvSpPr/>
          <p:nvPr/>
        </p:nvSpPr>
        <p:spPr>
          <a:xfrm>
            <a:off x="1330500" y="369903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" name="Diamond 357"/>
          <p:cNvSpPr/>
          <p:nvPr/>
        </p:nvSpPr>
        <p:spPr>
          <a:xfrm>
            <a:off x="1640909" y="360742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Diamond 358"/>
          <p:cNvSpPr/>
          <p:nvPr/>
        </p:nvSpPr>
        <p:spPr>
          <a:xfrm>
            <a:off x="39985" y="352118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0" name="Diamond 359"/>
          <p:cNvSpPr/>
          <p:nvPr/>
        </p:nvSpPr>
        <p:spPr>
          <a:xfrm>
            <a:off x="1043838" y="364911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3" name="TextBox 362"/>
          <p:cNvSpPr txBox="1"/>
          <p:nvPr/>
        </p:nvSpPr>
        <p:spPr>
          <a:xfrm>
            <a:off x="1371196" y="3265999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K</a:t>
            </a:r>
            <a:r>
              <a:rPr lang="en-US" sz="2000" baseline="30000" dirty="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dirty="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chemeClr val="accent2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58" name="Oval 257"/>
          <p:cNvSpPr/>
          <p:nvPr/>
        </p:nvSpPr>
        <p:spPr>
          <a:xfrm flipV="1">
            <a:off x="2785016" y="15838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2" name="Oval 301"/>
          <p:cNvSpPr/>
          <p:nvPr/>
        </p:nvSpPr>
        <p:spPr>
          <a:xfrm flipV="1">
            <a:off x="2638755" y="201635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0" name="Oval 319"/>
          <p:cNvSpPr/>
          <p:nvPr/>
        </p:nvSpPr>
        <p:spPr>
          <a:xfrm flipV="1">
            <a:off x="2066590" y="18332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2" name="Oval 321"/>
          <p:cNvSpPr/>
          <p:nvPr/>
        </p:nvSpPr>
        <p:spPr>
          <a:xfrm flipV="1">
            <a:off x="3179010" y="154808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3" name="Oval 322"/>
          <p:cNvSpPr/>
          <p:nvPr/>
        </p:nvSpPr>
        <p:spPr>
          <a:xfrm flipV="1">
            <a:off x="3262164" y="123534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7" name="Oval 326"/>
          <p:cNvSpPr/>
          <p:nvPr/>
        </p:nvSpPr>
        <p:spPr>
          <a:xfrm flipV="1">
            <a:off x="2368983" y="150209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8" name="Oval 327"/>
          <p:cNvSpPr/>
          <p:nvPr/>
        </p:nvSpPr>
        <p:spPr>
          <a:xfrm flipV="1">
            <a:off x="3599358" y="15838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9" name="Oval 328"/>
          <p:cNvSpPr/>
          <p:nvPr/>
        </p:nvSpPr>
        <p:spPr>
          <a:xfrm flipV="1">
            <a:off x="3019428" y="18862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0" name="Oval 329"/>
          <p:cNvSpPr/>
          <p:nvPr/>
        </p:nvSpPr>
        <p:spPr>
          <a:xfrm flipV="1">
            <a:off x="4198445" y="10816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1" name="Oval 330"/>
          <p:cNvSpPr/>
          <p:nvPr/>
        </p:nvSpPr>
        <p:spPr>
          <a:xfrm flipV="1">
            <a:off x="4052184" y="15141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4" name="Oval 373"/>
          <p:cNvSpPr/>
          <p:nvPr/>
        </p:nvSpPr>
        <p:spPr>
          <a:xfrm flipV="1">
            <a:off x="3573651" y="123793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7" name="Oval 376"/>
          <p:cNvSpPr/>
          <p:nvPr/>
        </p:nvSpPr>
        <p:spPr>
          <a:xfrm flipV="1">
            <a:off x="3782412" y="9998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7" name="Oval 386"/>
          <p:cNvSpPr/>
          <p:nvPr/>
        </p:nvSpPr>
        <p:spPr>
          <a:xfrm flipV="1">
            <a:off x="3841064" y="132489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8" name="Oval 387"/>
          <p:cNvSpPr/>
          <p:nvPr/>
        </p:nvSpPr>
        <p:spPr>
          <a:xfrm flipV="1">
            <a:off x="3389184" y="175778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0" name="Oval 389"/>
          <p:cNvSpPr/>
          <p:nvPr/>
        </p:nvSpPr>
        <p:spPr>
          <a:xfrm flipV="1">
            <a:off x="2969096" y="123534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3" name="TextBox 392"/>
          <p:cNvSpPr txBox="1"/>
          <p:nvPr/>
        </p:nvSpPr>
        <p:spPr>
          <a:xfrm>
            <a:off x="9683296" y="2712030"/>
            <a:ext cx="25632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Ca</a:t>
            </a:r>
            <a:r>
              <a:rPr lang="en-US" sz="2400" baseline="30000" dirty="0" smtClean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2+</a:t>
            </a:r>
            <a:r>
              <a:rPr lang="en-US" sz="2400" dirty="0" smtClean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 floods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cytoplasm</a:t>
            </a:r>
          </a:p>
        </p:txBody>
      </p:sp>
      <p:sp>
        <p:nvSpPr>
          <p:cNvPr id="253" name="Hexagon 252"/>
          <p:cNvSpPr/>
          <p:nvPr/>
        </p:nvSpPr>
        <p:spPr>
          <a:xfrm>
            <a:off x="7823600" y="68717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Hexagon 259"/>
          <p:cNvSpPr/>
          <p:nvPr/>
        </p:nvSpPr>
        <p:spPr>
          <a:xfrm flipV="1">
            <a:off x="9712036" y="3449875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1" name="Hexagon 300"/>
          <p:cNvSpPr/>
          <p:nvPr/>
        </p:nvSpPr>
        <p:spPr>
          <a:xfrm flipV="1">
            <a:off x="7824581" y="5034584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1" name="Hexagon 320"/>
          <p:cNvSpPr/>
          <p:nvPr/>
        </p:nvSpPr>
        <p:spPr>
          <a:xfrm flipV="1">
            <a:off x="9057826" y="3434942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4" name="Hexagon 323"/>
          <p:cNvSpPr/>
          <p:nvPr/>
        </p:nvSpPr>
        <p:spPr>
          <a:xfrm flipV="1">
            <a:off x="9767288" y="2815536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5" name="Hexagon 324"/>
          <p:cNvSpPr/>
          <p:nvPr/>
        </p:nvSpPr>
        <p:spPr>
          <a:xfrm flipV="1">
            <a:off x="9620058" y="5275404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6" name="Hexagon 325"/>
          <p:cNvSpPr/>
          <p:nvPr/>
        </p:nvSpPr>
        <p:spPr>
          <a:xfrm flipV="1">
            <a:off x="7971339" y="4093651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2" name="Hexagon 341"/>
          <p:cNvSpPr/>
          <p:nvPr/>
        </p:nvSpPr>
        <p:spPr>
          <a:xfrm flipV="1">
            <a:off x="8475687" y="4522825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3" name="Hexagon 342"/>
          <p:cNvSpPr/>
          <p:nvPr/>
        </p:nvSpPr>
        <p:spPr>
          <a:xfrm flipV="1">
            <a:off x="7556239" y="2792390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4" name="Hexagon 343"/>
          <p:cNvSpPr/>
          <p:nvPr/>
        </p:nvSpPr>
        <p:spPr>
          <a:xfrm flipV="1">
            <a:off x="8337809" y="5272933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5" name="Hexagon 344"/>
          <p:cNvSpPr/>
          <p:nvPr/>
        </p:nvSpPr>
        <p:spPr>
          <a:xfrm flipV="1">
            <a:off x="9663745" y="4077726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" name="Can 217"/>
          <p:cNvSpPr/>
          <p:nvPr/>
        </p:nvSpPr>
        <p:spPr>
          <a:xfrm rot="20519047">
            <a:off x="8896045" y="445477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" name="Can 214"/>
          <p:cNvSpPr/>
          <p:nvPr/>
        </p:nvSpPr>
        <p:spPr>
          <a:xfrm rot="20519047">
            <a:off x="8164910" y="610895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Can 211"/>
          <p:cNvSpPr/>
          <p:nvPr/>
        </p:nvSpPr>
        <p:spPr>
          <a:xfrm rot="20519047">
            <a:off x="7433775" y="776313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Can 228"/>
          <p:cNvSpPr/>
          <p:nvPr/>
        </p:nvSpPr>
        <p:spPr>
          <a:xfrm rot="20519047">
            <a:off x="6823961" y="975830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" name="Oval 360"/>
          <p:cNvSpPr/>
          <p:nvPr/>
        </p:nvSpPr>
        <p:spPr>
          <a:xfrm rot="15240000" flipV="1">
            <a:off x="6965737" y="917543"/>
            <a:ext cx="78602" cy="24680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" name="Oval 363"/>
          <p:cNvSpPr/>
          <p:nvPr/>
        </p:nvSpPr>
        <p:spPr>
          <a:xfrm rot="15240000" flipV="1">
            <a:off x="7579119" y="719721"/>
            <a:ext cx="78602" cy="24680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5" name="Oval 364"/>
          <p:cNvSpPr/>
          <p:nvPr/>
        </p:nvSpPr>
        <p:spPr>
          <a:xfrm rot="15240000" flipV="1">
            <a:off x="8313134" y="549289"/>
            <a:ext cx="78602" cy="24680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6" name="Oval 365"/>
          <p:cNvSpPr/>
          <p:nvPr/>
        </p:nvSpPr>
        <p:spPr>
          <a:xfrm rot="15240000" flipV="1">
            <a:off x="9026603" y="388758"/>
            <a:ext cx="78602" cy="24680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6" name="Can 245"/>
          <p:cNvSpPr/>
          <p:nvPr/>
        </p:nvSpPr>
        <p:spPr>
          <a:xfrm rot="1080953" flipV="1">
            <a:off x="9060780" y="6094272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Can 243"/>
          <p:cNvSpPr/>
          <p:nvPr/>
        </p:nvSpPr>
        <p:spPr>
          <a:xfrm rot="1080953" flipV="1">
            <a:off x="8329645" y="5928854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Can 241"/>
          <p:cNvSpPr/>
          <p:nvPr/>
        </p:nvSpPr>
        <p:spPr>
          <a:xfrm rot="1080953" flipV="1">
            <a:off x="7598510" y="5763436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Can 233"/>
          <p:cNvSpPr/>
          <p:nvPr/>
        </p:nvSpPr>
        <p:spPr>
          <a:xfrm rot="1080953" flipV="1">
            <a:off x="6988696" y="5563919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7" name="Oval 366"/>
          <p:cNvSpPr/>
          <p:nvPr/>
        </p:nvSpPr>
        <p:spPr>
          <a:xfrm rot="6451181" flipV="1">
            <a:off x="7119193" y="5830000"/>
            <a:ext cx="78602" cy="24680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8" name="Oval 367"/>
          <p:cNvSpPr/>
          <p:nvPr/>
        </p:nvSpPr>
        <p:spPr>
          <a:xfrm rot="6451181" flipV="1">
            <a:off x="7736374" y="6032615"/>
            <a:ext cx="78602" cy="24680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9" name="Oval 368"/>
          <p:cNvSpPr/>
          <p:nvPr/>
        </p:nvSpPr>
        <p:spPr>
          <a:xfrm rot="6451181" flipV="1">
            <a:off x="9207450" y="6362713"/>
            <a:ext cx="78602" cy="24680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0" name="Oval 369"/>
          <p:cNvSpPr/>
          <p:nvPr/>
        </p:nvSpPr>
        <p:spPr>
          <a:xfrm rot="6451181" flipV="1">
            <a:off x="8474419" y="6198524"/>
            <a:ext cx="78602" cy="24680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Hexagon 236"/>
          <p:cNvSpPr/>
          <p:nvPr/>
        </p:nvSpPr>
        <p:spPr>
          <a:xfrm flipV="1">
            <a:off x="7295272" y="2254980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Hexagon 239"/>
          <p:cNvSpPr/>
          <p:nvPr/>
        </p:nvSpPr>
        <p:spPr>
          <a:xfrm flipV="1">
            <a:off x="8000908" y="2292210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Hexagon 240"/>
          <p:cNvSpPr/>
          <p:nvPr/>
        </p:nvSpPr>
        <p:spPr>
          <a:xfrm flipV="1">
            <a:off x="9457937" y="1923395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3" name="Hexagon 242"/>
          <p:cNvSpPr/>
          <p:nvPr/>
        </p:nvSpPr>
        <p:spPr>
          <a:xfrm flipV="1">
            <a:off x="9144143" y="1329017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" name="Hexagon 244"/>
          <p:cNvSpPr/>
          <p:nvPr/>
        </p:nvSpPr>
        <p:spPr>
          <a:xfrm flipV="1">
            <a:off x="9743516" y="686260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Hexagon 246"/>
          <p:cNvSpPr/>
          <p:nvPr/>
        </p:nvSpPr>
        <p:spPr>
          <a:xfrm flipV="1">
            <a:off x="9676507" y="1269939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Hexagon 256"/>
          <p:cNvSpPr/>
          <p:nvPr/>
        </p:nvSpPr>
        <p:spPr>
          <a:xfrm flipV="1">
            <a:off x="9704769" y="1990984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1" name="Hexagon 370"/>
          <p:cNvSpPr/>
          <p:nvPr/>
        </p:nvSpPr>
        <p:spPr>
          <a:xfrm flipV="1">
            <a:off x="8475687" y="1318534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2" name="Hexagon 371"/>
          <p:cNvSpPr/>
          <p:nvPr/>
        </p:nvSpPr>
        <p:spPr>
          <a:xfrm flipV="1">
            <a:off x="9403172" y="2273471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3" name="Hexagon 372"/>
          <p:cNvSpPr/>
          <p:nvPr/>
        </p:nvSpPr>
        <p:spPr>
          <a:xfrm flipV="1">
            <a:off x="8518327" y="2649909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5" name="Hexagon 374"/>
          <p:cNvSpPr/>
          <p:nvPr/>
        </p:nvSpPr>
        <p:spPr>
          <a:xfrm flipV="1">
            <a:off x="9610674" y="5669968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6" name="Hexagon 375"/>
          <p:cNvSpPr/>
          <p:nvPr/>
        </p:nvSpPr>
        <p:spPr>
          <a:xfrm flipV="1">
            <a:off x="9546621" y="4711532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8" name="Hexagon 377"/>
          <p:cNvSpPr/>
          <p:nvPr/>
        </p:nvSpPr>
        <p:spPr>
          <a:xfrm flipV="1">
            <a:off x="9007012" y="4719406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9" name="Hexagon 378"/>
          <p:cNvSpPr/>
          <p:nvPr/>
        </p:nvSpPr>
        <p:spPr>
          <a:xfrm flipV="1">
            <a:off x="8042244" y="2752555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0" name="Hexagon 379"/>
          <p:cNvSpPr/>
          <p:nvPr/>
        </p:nvSpPr>
        <p:spPr>
          <a:xfrm flipV="1">
            <a:off x="7583271" y="3396757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1" name="Hexagon 380"/>
          <p:cNvSpPr/>
          <p:nvPr/>
        </p:nvSpPr>
        <p:spPr>
          <a:xfrm flipV="1">
            <a:off x="8181875" y="4711532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2" name="Hexagon 381"/>
          <p:cNvSpPr/>
          <p:nvPr/>
        </p:nvSpPr>
        <p:spPr>
          <a:xfrm flipV="1">
            <a:off x="8406389" y="4106808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3" name="Hexagon 382"/>
          <p:cNvSpPr/>
          <p:nvPr/>
        </p:nvSpPr>
        <p:spPr>
          <a:xfrm flipV="1">
            <a:off x="7879903" y="1347902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4" name="Hexagon 383"/>
          <p:cNvSpPr/>
          <p:nvPr/>
        </p:nvSpPr>
        <p:spPr>
          <a:xfrm flipV="1">
            <a:off x="7979941" y="1818783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6" name="TextBox 385"/>
          <p:cNvSpPr txBox="1"/>
          <p:nvPr/>
        </p:nvSpPr>
        <p:spPr>
          <a:xfrm>
            <a:off x="9879465" y="982839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Ca</a:t>
            </a:r>
            <a:r>
              <a:rPr lang="en-US" sz="2000" baseline="30000" smtClean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2+</a:t>
            </a:r>
            <a:r>
              <a:rPr lang="en-US" sz="2000" smtClean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ions</a:t>
            </a:r>
            <a:endParaRPr lang="en-US" sz="2000" dirty="0">
              <a:solidFill>
                <a:srgbClr val="FF0000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36" name="TextBox 235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792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943833" y="24166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406629" y="126478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638079" y="49966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053034" y="61261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333134" y="27401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5837833" y="149938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730708" y="450483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5" name="Can 24"/>
          <p:cNvSpPr/>
          <p:nvPr/>
        </p:nvSpPr>
        <p:spPr>
          <a:xfrm rot="17537419">
            <a:off x="3747097" y="3049843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n 8"/>
          <p:cNvSpPr/>
          <p:nvPr/>
        </p:nvSpPr>
        <p:spPr>
          <a:xfrm rot="17537419">
            <a:off x="4047546" y="2278919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an 25"/>
          <p:cNvSpPr/>
          <p:nvPr/>
        </p:nvSpPr>
        <p:spPr>
          <a:xfrm rot="17537419">
            <a:off x="3446648" y="3820767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Cloud 56"/>
          <p:cNvSpPr/>
          <p:nvPr/>
        </p:nvSpPr>
        <p:spPr>
          <a:xfrm>
            <a:off x="3869265" y="2286249"/>
            <a:ext cx="2593064" cy="3184930"/>
          </a:xfrm>
          <a:prstGeom prst="cloud">
            <a:avLst/>
          </a:prstGeom>
          <a:solidFill>
            <a:srgbClr val="009193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3213100" y="1498600"/>
            <a:ext cx="3454400" cy="4216400"/>
          </a:xfrm>
          <a:custGeom>
            <a:avLst/>
            <a:gdLst>
              <a:gd name="connsiteX0" fmla="*/ 3454400 w 3454400"/>
              <a:gd name="connsiteY0" fmla="*/ 1231900 h 4216400"/>
              <a:gd name="connsiteX1" fmla="*/ 1409700 w 3454400"/>
              <a:gd name="connsiteY1" fmla="*/ 0 h 4216400"/>
              <a:gd name="connsiteX2" fmla="*/ 0 w 3454400"/>
              <a:gd name="connsiteY2" fmla="*/ 3683000 h 4216400"/>
              <a:gd name="connsiteX3" fmla="*/ 2882900 w 3454400"/>
              <a:gd name="connsiteY3" fmla="*/ 421640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4400" h="4216400">
                <a:moveTo>
                  <a:pt x="3454400" y="1231900"/>
                </a:moveTo>
                <a:lnTo>
                  <a:pt x="1409700" y="0"/>
                </a:lnTo>
                <a:lnTo>
                  <a:pt x="0" y="3683000"/>
                </a:lnTo>
                <a:lnTo>
                  <a:pt x="2882900" y="4216400"/>
                </a:lnTo>
              </a:path>
            </a:pathLst>
          </a:custGeom>
          <a:noFill/>
          <a:ln w="635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Can 33"/>
          <p:cNvSpPr/>
          <p:nvPr/>
        </p:nvSpPr>
        <p:spPr>
          <a:xfrm rot="1619218">
            <a:off x="5042475" y="1715044"/>
            <a:ext cx="473529" cy="455310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Can 38"/>
          <p:cNvSpPr/>
          <p:nvPr/>
        </p:nvSpPr>
        <p:spPr>
          <a:xfrm rot="1619218">
            <a:off x="5982013" y="2249762"/>
            <a:ext cx="473529" cy="455310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 rot="6960000">
            <a:off x="5320407" y="1695543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 rot="6960000">
            <a:off x="6263158" y="2236590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435803" y="5384660"/>
            <a:ext cx="473529" cy="455310"/>
            <a:chOff x="5435803" y="5384660"/>
            <a:chExt cx="473529" cy="455310"/>
          </a:xfrm>
        </p:grpSpPr>
        <p:sp>
          <p:nvSpPr>
            <p:cNvPr id="54" name="Can 53"/>
            <p:cNvSpPr/>
            <p:nvPr/>
          </p:nvSpPr>
          <p:spPr>
            <a:xfrm rot="11654592">
              <a:off x="5435803" y="5384660"/>
              <a:ext cx="473529" cy="455310"/>
            </a:xfrm>
            <a:prstGeom prst="can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 rot="6360000">
              <a:off x="5590904" y="5687198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879287" y="5142784"/>
            <a:ext cx="473529" cy="455310"/>
            <a:chOff x="5435803" y="5384660"/>
            <a:chExt cx="473529" cy="455310"/>
          </a:xfrm>
        </p:grpSpPr>
        <p:sp>
          <p:nvSpPr>
            <p:cNvPr id="61" name="Can 60"/>
            <p:cNvSpPr/>
            <p:nvPr/>
          </p:nvSpPr>
          <p:spPr>
            <a:xfrm rot="11654592">
              <a:off x="5435803" y="5384660"/>
              <a:ext cx="473529" cy="455310"/>
            </a:xfrm>
            <a:prstGeom prst="can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 rot="6360000">
              <a:off x="5590904" y="5687198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7816027" y="4677941"/>
            <a:ext cx="266432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Times" charset="0"/>
                <a:ea typeface="Times" charset="0"/>
                <a:cs typeface="Times" charset="0"/>
              </a:rPr>
              <a:t>cytoplasm</a:t>
            </a:r>
          </a:p>
          <a:p>
            <a:pPr algn="ctr"/>
            <a:r>
              <a:rPr lang="en-US" sz="2800" dirty="0">
                <a:latin typeface="Times" charset="0"/>
                <a:ea typeface="Times" charset="0"/>
                <a:cs typeface="Times" charset="0"/>
              </a:rPr>
              <a:t>less negatively</a:t>
            </a:r>
          </a:p>
          <a:p>
            <a:pPr algn="ctr"/>
            <a:r>
              <a:rPr lang="en-US" sz="2800" dirty="0">
                <a:latin typeface="Times" charset="0"/>
                <a:ea typeface="Times" charset="0"/>
                <a:cs typeface="Times" charset="0"/>
              </a:rPr>
              <a:t>charged</a:t>
            </a:r>
          </a:p>
        </p:txBody>
      </p:sp>
      <p:sp>
        <p:nvSpPr>
          <p:cNvPr id="56" name="Oval 55"/>
          <p:cNvSpPr/>
          <p:nvPr/>
        </p:nvSpPr>
        <p:spPr>
          <a:xfrm>
            <a:off x="7234600" y="349596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5486970" y="398261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5076732" y="461793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4336420" y="459345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7759794" y="518990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6617147" y="309438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6933793" y="399111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5921091" y="508796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7656436" y="396883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7491666" y="448491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4919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gular Pentagon 3"/>
          <p:cNvSpPr/>
          <p:nvPr/>
        </p:nvSpPr>
        <p:spPr>
          <a:xfrm>
            <a:off x="3395506" y="2478905"/>
            <a:ext cx="228600" cy="261257"/>
          </a:xfrm>
          <a:prstGeom prst="pentagon">
            <a:avLst/>
          </a:prstGeom>
          <a:solidFill>
            <a:srgbClr val="FF40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gular Pentagon 17"/>
          <p:cNvSpPr/>
          <p:nvPr/>
        </p:nvSpPr>
        <p:spPr>
          <a:xfrm>
            <a:off x="3883963" y="2041071"/>
            <a:ext cx="228600" cy="261257"/>
          </a:xfrm>
          <a:prstGeom prst="pentagon">
            <a:avLst/>
          </a:prstGeom>
          <a:solidFill>
            <a:srgbClr val="FF40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gular Pentagon 18"/>
          <p:cNvSpPr/>
          <p:nvPr/>
        </p:nvSpPr>
        <p:spPr>
          <a:xfrm>
            <a:off x="2855963" y="4350251"/>
            <a:ext cx="228600" cy="261257"/>
          </a:xfrm>
          <a:prstGeom prst="pentagon">
            <a:avLst/>
          </a:prstGeom>
          <a:solidFill>
            <a:srgbClr val="FF40FF">
              <a:alpha val="1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gular Pentagon 19"/>
          <p:cNvSpPr/>
          <p:nvPr/>
        </p:nvSpPr>
        <p:spPr>
          <a:xfrm>
            <a:off x="2970217" y="3662648"/>
            <a:ext cx="228600" cy="261257"/>
          </a:xfrm>
          <a:prstGeom prst="pentagon">
            <a:avLst/>
          </a:prstGeom>
          <a:solidFill>
            <a:srgbClr val="FF40FF">
              <a:alpha val="1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gular Pentagon 20"/>
          <p:cNvSpPr/>
          <p:nvPr/>
        </p:nvSpPr>
        <p:spPr>
          <a:xfrm>
            <a:off x="3051422" y="3130702"/>
            <a:ext cx="228600" cy="261257"/>
          </a:xfrm>
          <a:prstGeom prst="pentagon">
            <a:avLst/>
          </a:prstGeom>
          <a:solidFill>
            <a:srgbClr val="FF40FF">
              <a:alpha val="1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943833" y="24166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5015027" y="12356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402790" y="547744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406629" y="126478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638079" y="49966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053034" y="61261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734770" y="559809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4195245" y="608152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5403885" y="594638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333134" y="27401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5623425" y="131565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5583503" y="184631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6618686" y="202022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6143587" y="202022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6770501" y="247741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5837833" y="149938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730708" y="450483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191133" y="3923905"/>
            <a:ext cx="266432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local area of</a:t>
            </a:r>
          </a:p>
          <a:p>
            <a:pPr algn="ctr"/>
            <a:r>
              <a:rPr lang="en-US" sz="2800" dirty="0" smtClean="0">
                <a:ln w="3175">
                  <a:solidFill>
                    <a:schemeClr val="tx1"/>
                  </a:solidFill>
                </a:ln>
                <a:solidFill>
                  <a:srgbClr val="FFFF00"/>
                </a:solidFill>
                <a:latin typeface="Times" charset="0"/>
                <a:ea typeface="Times" charset="0"/>
                <a:cs typeface="Times" charset="0"/>
              </a:rPr>
              <a:t>depolarized</a:t>
            </a:r>
            <a:r>
              <a:rPr lang="en-US" sz="2800" dirty="0" smtClean="0">
                <a:ln w="3175">
                  <a:solidFill>
                    <a:schemeClr val="tx1"/>
                  </a:solidFill>
                </a:ln>
                <a:latin typeface="Times" charset="0"/>
                <a:ea typeface="Times" charset="0"/>
                <a:cs typeface="Times" charset="0"/>
              </a:rPr>
              <a:t> </a:t>
            </a:r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membrane</a:t>
            </a:r>
            <a:br>
              <a:rPr lang="en-US" sz="2800" dirty="0" smtClean="0">
                <a:latin typeface="Times" charset="0"/>
                <a:ea typeface="Times" charset="0"/>
                <a:cs typeface="Times" charset="0"/>
              </a:rPr>
            </a:br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(</a:t>
            </a:r>
            <a:r>
              <a:rPr lang="en-US" sz="2800" u="sng" dirty="0" smtClean="0">
                <a:latin typeface="Times" charset="0"/>
                <a:ea typeface="Times" charset="0"/>
                <a:cs typeface="Times" charset="0"/>
              </a:rPr>
              <a:t>&gt;</a:t>
            </a:r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threshold)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3756207" y="3040733"/>
            <a:ext cx="455310" cy="473529"/>
            <a:chOff x="3756207" y="3040733"/>
            <a:chExt cx="455310" cy="473529"/>
          </a:xfrm>
        </p:grpSpPr>
        <p:sp>
          <p:nvSpPr>
            <p:cNvPr id="25" name="Can 24"/>
            <p:cNvSpPr/>
            <p:nvPr/>
          </p:nvSpPr>
          <p:spPr>
            <a:xfrm rot="17537419">
              <a:off x="3747097" y="3049843"/>
              <a:ext cx="473529" cy="455310"/>
            </a:xfrm>
            <a:prstGeom prst="can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 rot="1140000">
              <a:off x="3800377" y="3113115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056656" y="2269809"/>
            <a:ext cx="455310" cy="473529"/>
            <a:chOff x="4056656" y="2269809"/>
            <a:chExt cx="455310" cy="473529"/>
          </a:xfrm>
        </p:grpSpPr>
        <p:sp>
          <p:nvSpPr>
            <p:cNvPr id="9" name="Can 8"/>
            <p:cNvSpPr/>
            <p:nvPr/>
          </p:nvSpPr>
          <p:spPr>
            <a:xfrm rot="17537419">
              <a:off x="4047546" y="2278919"/>
              <a:ext cx="473529" cy="455310"/>
            </a:xfrm>
            <a:prstGeom prst="can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 rot="1140000">
              <a:off x="4105177" y="2338017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455758" y="3811657"/>
            <a:ext cx="455310" cy="473529"/>
            <a:chOff x="3455758" y="3811657"/>
            <a:chExt cx="455310" cy="473529"/>
          </a:xfrm>
        </p:grpSpPr>
        <p:sp>
          <p:nvSpPr>
            <p:cNvPr id="26" name="Can 25"/>
            <p:cNvSpPr/>
            <p:nvPr/>
          </p:nvSpPr>
          <p:spPr>
            <a:xfrm rot="17537419">
              <a:off x="3446648" y="3820767"/>
              <a:ext cx="473529" cy="455310"/>
            </a:xfrm>
            <a:prstGeom prst="can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 rot="1140000">
              <a:off x="3499701" y="3888266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gular Pentagon 16"/>
          <p:cNvSpPr/>
          <p:nvPr/>
        </p:nvSpPr>
        <p:spPr>
          <a:xfrm>
            <a:off x="3914546" y="2512996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gular Pentagon 21"/>
          <p:cNvSpPr/>
          <p:nvPr/>
        </p:nvSpPr>
        <p:spPr>
          <a:xfrm>
            <a:off x="3311357" y="4014134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gular Pentagon 22"/>
          <p:cNvSpPr/>
          <p:nvPr/>
        </p:nvSpPr>
        <p:spPr>
          <a:xfrm>
            <a:off x="3590480" y="3271075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Cloud 56"/>
          <p:cNvSpPr/>
          <p:nvPr/>
        </p:nvSpPr>
        <p:spPr>
          <a:xfrm>
            <a:off x="3869265" y="2286249"/>
            <a:ext cx="2593064" cy="3184930"/>
          </a:xfrm>
          <a:prstGeom prst="cloud">
            <a:avLst/>
          </a:prstGeom>
          <a:solidFill>
            <a:srgbClr val="009193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Freeform 63"/>
          <p:cNvSpPr/>
          <p:nvPr/>
        </p:nvSpPr>
        <p:spPr>
          <a:xfrm>
            <a:off x="3213100" y="1498600"/>
            <a:ext cx="3454400" cy="4216400"/>
          </a:xfrm>
          <a:custGeom>
            <a:avLst/>
            <a:gdLst>
              <a:gd name="connsiteX0" fmla="*/ 3454400 w 3454400"/>
              <a:gd name="connsiteY0" fmla="*/ 1231900 h 4216400"/>
              <a:gd name="connsiteX1" fmla="*/ 1409700 w 3454400"/>
              <a:gd name="connsiteY1" fmla="*/ 0 h 4216400"/>
              <a:gd name="connsiteX2" fmla="*/ 0 w 3454400"/>
              <a:gd name="connsiteY2" fmla="*/ 3683000 h 4216400"/>
              <a:gd name="connsiteX3" fmla="*/ 2882900 w 3454400"/>
              <a:gd name="connsiteY3" fmla="*/ 421640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4400" h="4216400">
                <a:moveTo>
                  <a:pt x="3454400" y="1231900"/>
                </a:moveTo>
                <a:lnTo>
                  <a:pt x="1409700" y="0"/>
                </a:lnTo>
                <a:lnTo>
                  <a:pt x="0" y="3683000"/>
                </a:lnTo>
                <a:lnTo>
                  <a:pt x="2882900" y="4216400"/>
                </a:lnTo>
              </a:path>
            </a:pathLst>
          </a:custGeom>
          <a:noFill/>
          <a:ln w="635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529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rapezoid 15"/>
          <p:cNvSpPr/>
          <p:nvPr/>
        </p:nvSpPr>
        <p:spPr>
          <a:xfrm rot="16200000">
            <a:off x="2111350" y="-1433515"/>
            <a:ext cx="6075501" cy="9840036"/>
          </a:xfrm>
          <a:prstGeom prst="trapezoid">
            <a:avLst>
              <a:gd name="adj" fmla="val 42752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6" name="Cloud 235"/>
          <p:cNvSpPr/>
          <p:nvPr/>
        </p:nvSpPr>
        <p:spPr>
          <a:xfrm rot="5400000">
            <a:off x="5341324" y="1146194"/>
            <a:ext cx="4222151" cy="4607596"/>
          </a:xfrm>
          <a:prstGeom prst="cloud">
            <a:avLst/>
          </a:prstGeom>
          <a:solidFill>
            <a:srgbClr val="009193">
              <a:alpha val="40000"/>
            </a:srgbClr>
          </a:solidFill>
          <a:ln>
            <a:solidFill>
              <a:schemeClr val="accent1">
                <a:shade val="50000"/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4" name="Diamond 303"/>
          <p:cNvSpPr/>
          <p:nvPr/>
        </p:nvSpPr>
        <p:spPr>
          <a:xfrm>
            <a:off x="7681127" y="127531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" name="Diamond 305"/>
          <p:cNvSpPr/>
          <p:nvPr/>
        </p:nvSpPr>
        <p:spPr>
          <a:xfrm>
            <a:off x="8400890" y="117968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" name="Diamond 306"/>
          <p:cNvSpPr/>
          <p:nvPr/>
        </p:nvSpPr>
        <p:spPr>
          <a:xfrm>
            <a:off x="7518793" y="174372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" name="Diamond 307"/>
          <p:cNvSpPr/>
          <p:nvPr/>
        </p:nvSpPr>
        <p:spPr>
          <a:xfrm>
            <a:off x="4070599" y="319076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" name="Diamond 308"/>
          <p:cNvSpPr/>
          <p:nvPr/>
        </p:nvSpPr>
        <p:spPr>
          <a:xfrm>
            <a:off x="7016911" y="158308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0" name="Diamond 309"/>
          <p:cNvSpPr/>
          <p:nvPr/>
        </p:nvSpPr>
        <p:spPr>
          <a:xfrm>
            <a:off x="9523246" y="595821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4" name="Diamond 313"/>
          <p:cNvSpPr/>
          <p:nvPr/>
        </p:nvSpPr>
        <p:spPr>
          <a:xfrm>
            <a:off x="6604564" y="520429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6" name="Diamond 315"/>
          <p:cNvSpPr/>
          <p:nvPr/>
        </p:nvSpPr>
        <p:spPr>
          <a:xfrm>
            <a:off x="8169166" y="341653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7" name="Diamond 316"/>
          <p:cNvSpPr/>
          <p:nvPr/>
        </p:nvSpPr>
        <p:spPr>
          <a:xfrm>
            <a:off x="7200724" y="493225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8" name="Diamond 317"/>
          <p:cNvSpPr/>
          <p:nvPr/>
        </p:nvSpPr>
        <p:spPr>
          <a:xfrm>
            <a:off x="7663096" y="536466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9" name="Diamond 318"/>
          <p:cNvSpPr/>
          <p:nvPr/>
        </p:nvSpPr>
        <p:spPr>
          <a:xfrm>
            <a:off x="8009456" y="493225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268167" y="435639"/>
            <a:ext cx="6818865" cy="803563"/>
            <a:chOff x="268167" y="435639"/>
            <a:chExt cx="6818865" cy="803563"/>
          </a:xfrm>
        </p:grpSpPr>
        <p:sp>
          <p:nvSpPr>
            <p:cNvPr id="199" name="Triangle 198"/>
            <p:cNvSpPr/>
            <p:nvPr/>
          </p:nvSpPr>
          <p:spPr>
            <a:xfrm rot="6960000">
              <a:off x="544225" y="354537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Triangle 199"/>
            <p:cNvSpPr/>
            <p:nvPr/>
          </p:nvSpPr>
          <p:spPr>
            <a:xfrm rot="5400000">
              <a:off x="469444" y="606015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Triangle 200"/>
            <p:cNvSpPr/>
            <p:nvPr/>
          </p:nvSpPr>
          <p:spPr>
            <a:xfrm rot="4380000">
              <a:off x="598416" y="817979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/>
            <p:cNvSpPr/>
            <p:nvPr/>
          </p:nvSpPr>
          <p:spPr>
            <a:xfrm>
              <a:off x="568470" y="435639"/>
              <a:ext cx="831272" cy="803563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/>
            <p:cNvSpPr/>
            <p:nvPr/>
          </p:nvSpPr>
          <p:spPr>
            <a:xfrm>
              <a:off x="1399741" y="823570"/>
              <a:ext cx="5153891" cy="11083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Trapezoid 203"/>
            <p:cNvSpPr/>
            <p:nvPr/>
          </p:nvSpPr>
          <p:spPr>
            <a:xfrm rot="16200000">
              <a:off x="6553632" y="612288"/>
              <a:ext cx="533400" cy="533400"/>
            </a:xfrm>
            <a:prstGeom prst="trapezoid">
              <a:avLst>
                <a:gd name="adj" fmla="val 37698"/>
              </a:avLst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11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96550" y="1523559"/>
            <a:ext cx="1716868" cy="980516"/>
            <a:chOff x="96550" y="1523559"/>
            <a:chExt cx="1716868" cy="980516"/>
          </a:xfrm>
        </p:grpSpPr>
        <p:sp>
          <p:nvSpPr>
            <p:cNvPr id="25" name="Oval 24"/>
            <p:cNvSpPr/>
            <p:nvPr/>
          </p:nvSpPr>
          <p:spPr>
            <a:xfrm>
              <a:off x="905781" y="197075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370529" y="2111515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96550" y="186644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1305227" y="192061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1139911" y="1523559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105266" y="233016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567100" y="17348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715264" y="22979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1635288" y="1960928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Oval 53"/>
          <p:cNvSpPr/>
          <p:nvPr/>
        </p:nvSpPr>
        <p:spPr>
          <a:xfrm>
            <a:off x="517969" y="451137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1281310" y="468529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2136673" y="474242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2223023" y="525800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3046283" y="613133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5247805" y="57173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895958" y="427224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2343510" y="604438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3189315" y="552828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3775742" y="521270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1279438" y="228280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1807096" y="461369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5705630" y="645752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3788642" y="618949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1913149" y="631507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441894" y="261467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1876209" y="139880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1964889" y="21984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4037242" y="557297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2514815" y="558210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1305916" y="627517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2794449" y="478625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778444" y="61995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1651876" y="593739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2331608" y="105344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179886" y="424036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3549185" y="576839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2019511" y="558105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/>
          <p:cNvSpPr/>
          <p:nvPr/>
        </p:nvSpPr>
        <p:spPr>
          <a:xfrm>
            <a:off x="280144" y="607382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/>
          <p:nvPr/>
        </p:nvSpPr>
        <p:spPr>
          <a:xfrm flipV="1">
            <a:off x="5395278" y="106848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/>
          <p:nvPr/>
        </p:nvSpPr>
        <p:spPr>
          <a:xfrm flipV="1">
            <a:off x="4432857" y="13840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/>
          <p:nvPr/>
        </p:nvSpPr>
        <p:spPr>
          <a:xfrm flipV="1">
            <a:off x="6098853" y="56494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Diamond 153"/>
          <p:cNvSpPr/>
          <p:nvPr/>
        </p:nvSpPr>
        <p:spPr>
          <a:xfrm>
            <a:off x="3147226" y="356124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Diamond 154"/>
          <p:cNvSpPr/>
          <p:nvPr/>
        </p:nvSpPr>
        <p:spPr>
          <a:xfrm>
            <a:off x="6320918" y="172616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Diamond 155"/>
          <p:cNvSpPr/>
          <p:nvPr/>
        </p:nvSpPr>
        <p:spPr>
          <a:xfrm>
            <a:off x="4780274" y="206256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Diamond 156"/>
          <p:cNvSpPr/>
          <p:nvPr/>
        </p:nvSpPr>
        <p:spPr>
          <a:xfrm>
            <a:off x="6821888" y="211151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Diamond 157"/>
          <p:cNvSpPr/>
          <p:nvPr/>
        </p:nvSpPr>
        <p:spPr>
          <a:xfrm>
            <a:off x="5831903" y="501174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Diamond 158"/>
          <p:cNvSpPr/>
          <p:nvPr/>
        </p:nvSpPr>
        <p:spPr>
          <a:xfrm>
            <a:off x="4674501" y="401364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Diamond 159"/>
          <p:cNvSpPr/>
          <p:nvPr/>
        </p:nvSpPr>
        <p:spPr>
          <a:xfrm>
            <a:off x="2675654" y="293324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Diamond 160"/>
          <p:cNvSpPr/>
          <p:nvPr/>
        </p:nvSpPr>
        <p:spPr>
          <a:xfrm>
            <a:off x="3817138" y="377105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Diamond 161"/>
          <p:cNvSpPr/>
          <p:nvPr/>
        </p:nvSpPr>
        <p:spPr>
          <a:xfrm>
            <a:off x="2482481" y="342494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Diamond 162"/>
          <p:cNvSpPr/>
          <p:nvPr/>
        </p:nvSpPr>
        <p:spPr>
          <a:xfrm>
            <a:off x="6510015" y="402955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Diamond 163"/>
          <p:cNvSpPr/>
          <p:nvPr/>
        </p:nvSpPr>
        <p:spPr>
          <a:xfrm>
            <a:off x="7012465" y="430345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Diamond 164"/>
          <p:cNvSpPr/>
          <p:nvPr/>
        </p:nvSpPr>
        <p:spPr>
          <a:xfrm>
            <a:off x="3605875" y="276313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Diamond 165"/>
          <p:cNvSpPr/>
          <p:nvPr/>
        </p:nvSpPr>
        <p:spPr>
          <a:xfrm>
            <a:off x="7736040" y="447840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Diamond 167"/>
          <p:cNvSpPr/>
          <p:nvPr/>
        </p:nvSpPr>
        <p:spPr>
          <a:xfrm>
            <a:off x="6267999" y="48227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Diamond 168"/>
          <p:cNvSpPr/>
          <p:nvPr/>
        </p:nvSpPr>
        <p:spPr>
          <a:xfrm>
            <a:off x="4670483" y="320595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Diamond 169"/>
          <p:cNvSpPr/>
          <p:nvPr/>
        </p:nvSpPr>
        <p:spPr>
          <a:xfrm>
            <a:off x="4296009" y="391455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Diamond 170"/>
          <p:cNvSpPr/>
          <p:nvPr/>
        </p:nvSpPr>
        <p:spPr>
          <a:xfrm>
            <a:off x="5808771" y="443809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Diamond 175"/>
          <p:cNvSpPr/>
          <p:nvPr/>
        </p:nvSpPr>
        <p:spPr>
          <a:xfrm>
            <a:off x="2374879" y="254324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Diamond 176"/>
          <p:cNvSpPr/>
          <p:nvPr/>
        </p:nvSpPr>
        <p:spPr>
          <a:xfrm>
            <a:off x="3433918" y="230219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Diamond 179"/>
          <p:cNvSpPr/>
          <p:nvPr/>
        </p:nvSpPr>
        <p:spPr>
          <a:xfrm>
            <a:off x="5659688" y="387047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Diamond 181"/>
          <p:cNvSpPr/>
          <p:nvPr/>
        </p:nvSpPr>
        <p:spPr>
          <a:xfrm>
            <a:off x="2176267" y="390832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Diamond 182"/>
          <p:cNvSpPr/>
          <p:nvPr/>
        </p:nvSpPr>
        <p:spPr>
          <a:xfrm>
            <a:off x="3339369" y="411775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Diamond 183"/>
          <p:cNvSpPr/>
          <p:nvPr/>
        </p:nvSpPr>
        <p:spPr>
          <a:xfrm>
            <a:off x="3881502" y="431891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Diamond 185"/>
          <p:cNvSpPr/>
          <p:nvPr/>
        </p:nvSpPr>
        <p:spPr>
          <a:xfrm>
            <a:off x="4348070" y="466908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Diamond 189"/>
          <p:cNvSpPr/>
          <p:nvPr/>
        </p:nvSpPr>
        <p:spPr>
          <a:xfrm>
            <a:off x="4705308" y="256907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Diamond 190"/>
          <p:cNvSpPr/>
          <p:nvPr/>
        </p:nvSpPr>
        <p:spPr>
          <a:xfrm>
            <a:off x="2625765" y="422647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Diamond 191"/>
          <p:cNvSpPr/>
          <p:nvPr/>
        </p:nvSpPr>
        <p:spPr>
          <a:xfrm>
            <a:off x="5312604" y="48227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Diamond 192"/>
          <p:cNvSpPr/>
          <p:nvPr/>
        </p:nvSpPr>
        <p:spPr>
          <a:xfrm>
            <a:off x="5270229" y="340869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Diamond 193"/>
          <p:cNvSpPr/>
          <p:nvPr/>
        </p:nvSpPr>
        <p:spPr>
          <a:xfrm>
            <a:off x="2828843" y="249410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Diamond 194"/>
          <p:cNvSpPr/>
          <p:nvPr/>
        </p:nvSpPr>
        <p:spPr>
          <a:xfrm>
            <a:off x="5649699" y="298412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Diamond 195"/>
          <p:cNvSpPr/>
          <p:nvPr/>
        </p:nvSpPr>
        <p:spPr>
          <a:xfrm>
            <a:off x="4092267" y="212774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Diamond 196"/>
          <p:cNvSpPr/>
          <p:nvPr/>
        </p:nvSpPr>
        <p:spPr>
          <a:xfrm>
            <a:off x="5100764" y="432474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Diamond 197"/>
          <p:cNvSpPr/>
          <p:nvPr/>
        </p:nvSpPr>
        <p:spPr>
          <a:xfrm>
            <a:off x="5754237" y="201849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Rectangle 204"/>
          <p:cNvSpPr/>
          <p:nvPr/>
        </p:nvSpPr>
        <p:spPr>
          <a:xfrm>
            <a:off x="6469742" y="561786"/>
            <a:ext cx="875836" cy="65011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Oval 207"/>
          <p:cNvSpPr/>
          <p:nvPr/>
        </p:nvSpPr>
        <p:spPr>
          <a:xfrm rot="4278770">
            <a:off x="1226877" y="2479326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Oval 210"/>
          <p:cNvSpPr/>
          <p:nvPr/>
        </p:nvSpPr>
        <p:spPr>
          <a:xfrm rot="4278770">
            <a:off x="502627" y="2683348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Oval 213"/>
          <p:cNvSpPr/>
          <p:nvPr/>
        </p:nvSpPr>
        <p:spPr>
          <a:xfrm rot="17321230" flipV="1">
            <a:off x="441365" y="4197610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Oval 216"/>
          <p:cNvSpPr/>
          <p:nvPr/>
        </p:nvSpPr>
        <p:spPr>
          <a:xfrm rot="17321230" flipV="1">
            <a:off x="1164378" y="4385027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Oval 219"/>
          <p:cNvSpPr/>
          <p:nvPr/>
        </p:nvSpPr>
        <p:spPr>
          <a:xfrm rot="17321230" flipV="1">
            <a:off x="1865987" y="4569154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8" name="Straight Connector 237"/>
          <p:cNvCxnSpPr/>
          <p:nvPr/>
        </p:nvCxnSpPr>
        <p:spPr>
          <a:xfrm flipH="1" flipV="1">
            <a:off x="4568710" y="5117695"/>
            <a:ext cx="4894177" cy="1281704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/>
          <p:cNvCxnSpPr/>
          <p:nvPr/>
        </p:nvCxnSpPr>
        <p:spPr>
          <a:xfrm flipH="1">
            <a:off x="5089949" y="494639"/>
            <a:ext cx="4578907" cy="1198913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9" name="TextBox 258"/>
          <p:cNvSpPr txBox="1"/>
          <p:nvPr/>
        </p:nvSpPr>
        <p:spPr>
          <a:xfrm>
            <a:off x="15403" y="1234640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61" name="TextBox 260"/>
          <p:cNvSpPr txBox="1"/>
          <p:nvPr/>
        </p:nvSpPr>
        <p:spPr>
          <a:xfrm>
            <a:off x="214539" y="560427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62" name="Oval 261"/>
          <p:cNvSpPr/>
          <p:nvPr/>
        </p:nvSpPr>
        <p:spPr>
          <a:xfrm>
            <a:off x="2817411" y="567703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Oval 262"/>
          <p:cNvSpPr/>
          <p:nvPr/>
        </p:nvSpPr>
        <p:spPr>
          <a:xfrm>
            <a:off x="2536700" y="50744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Oval 263"/>
          <p:cNvSpPr/>
          <p:nvPr/>
        </p:nvSpPr>
        <p:spPr>
          <a:xfrm>
            <a:off x="3135348" y="513213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Oval 264"/>
          <p:cNvSpPr/>
          <p:nvPr/>
        </p:nvSpPr>
        <p:spPr>
          <a:xfrm flipV="1">
            <a:off x="2785016" y="15838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Oval 265"/>
          <p:cNvSpPr/>
          <p:nvPr/>
        </p:nvSpPr>
        <p:spPr>
          <a:xfrm flipV="1">
            <a:off x="2066590" y="18332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Oval 266"/>
          <p:cNvSpPr/>
          <p:nvPr/>
        </p:nvSpPr>
        <p:spPr>
          <a:xfrm flipV="1">
            <a:off x="3782412" y="9998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 rot="16200000">
            <a:off x="8439652" y="1602292"/>
            <a:ext cx="872266" cy="841261"/>
            <a:chOff x="8633405" y="1235346"/>
            <a:chExt cx="872266" cy="841261"/>
          </a:xfrm>
        </p:grpSpPr>
        <p:sp>
          <p:nvSpPr>
            <p:cNvPr id="2" name="Oval 1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" name="Regular Pentagon 267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" name="Regular Pentagon 268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Regular Pentagon 269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Regular Pentagon 270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Regular Pentagon 271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3" name="Group 272"/>
          <p:cNvGrpSpPr/>
          <p:nvPr/>
        </p:nvGrpSpPr>
        <p:grpSpPr>
          <a:xfrm rot="5400000">
            <a:off x="8871249" y="2580996"/>
            <a:ext cx="872266" cy="841261"/>
            <a:chOff x="8633405" y="1235346"/>
            <a:chExt cx="872266" cy="841261"/>
          </a:xfrm>
        </p:grpSpPr>
        <p:sp>
          <p:nvSpPr>
            <p:cNvPr id="274" name="Oval 273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Regular Pentagon 274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" name="Regular Pentagon 275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" name="Regular Pentagon 276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Regular Pentagon 277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Regular Pentagon 278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0" name="Group 279"/>
          <p:cNvGrpSpPr/>
          <p:nvPr/>
        </p:nvGrpSpPr>
        <p:grpSpPr>
          <a:xfrm flipV="1">
            <a:off x="8731225" y="3745505"/>
            <a:ext cx="872266" cy="841261"/>
            <a:chOff x="8633405" y="1235346"/>
            <a:chExt cx="872266" cy="841261"/>
          </a:xfrm>
        </p:grpSpPr>
        <p:sp>
          <p:nvSpPr>
            <p:cNvPr id="281" name="Oval 280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" name="Regular Pentagon 281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" name="Regular Pentagon 282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" name="Regular Pentagon 283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" name="Regular Pentagon 284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" name="Regular Pentagon 285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7" name="Group 286"/>
          <p:cNvGrpSpPr/>
          <p:nvPr/>
        </p:nvGrpSpPr>
        <p:grpSpPr>
          <a:xfrm flipH="1">
            <a:off x="8650980" y="5112143"/>
            <a:ext cx="872266" cy="841261"/>
            <a:chOff x="8633405" y="1235346"/>
            <a:chExt cx="872266" cy="841261"/>
          </a:xfrm>
        </p:grpSpPr>
        <p:sp>
          <p:nvSpPr>
            <p:cNvPr id="288" name="Oval 287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" name="Regular Pentagon 288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" name="Regular Pentagon 289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Regular Pentagon 290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Regular Pentagon 291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3" name="Regular Pentagon 292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4" name="Group 293"/>
          <p:cNvGrpSpPr/>
          <p:nvPr/>
        </p:nvGrpSpPr>
        <p:grpSpPr>
          <a:xfrm>
            <a:off x="7949657" y="3140612"/>
            <a:ext cx="872266" cy="841261"/>
            <a:chOff x="8633405" y="1235346"/>
            <a:chExt cx="872266" cy="841261"/>
          </a:xfrm>
        </p:grpSpPr>
        <p:sp>
          <p:nvSpPr>
            <p:cNvPr id="295" name="Oval 294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6" name="Regular Pentagon 295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7" name="Regular Pentagon 296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8" name="Regular Pentagon 297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9" name="Regular Pentagon 298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0" name="Regular Pentagon 299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2" name="Group 331"/>
          <p:cNvGrpSpPr/>
          <p:nvPr/>
        </p:nvGrpSpPr>
        <p:grpSpPr>
          <a:xfrm flipV="1">
            <a:off x="260814" y="4722580"/>
            <a:ext cx="1716868" cy="980516"/>
            <a:chOff x="96550" y="1523559"/>
            <a:chExt cx="1716868" cy="980516"/>
          </a:xfrm>
        </p:grpSpPr>
        <p:sp>
          <p:nvSpPr>
            <p:cNvPr id="333" name="Oval 332"/>
            <p:cNvSpPr/>
            <p:nvPr/>
          </p:nvSpPr>
          <p:spPr>
            <a:xfrm>
              <a:off x="905781" y="197075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4" name="Oval 333"/>
            <p:cNvSpPr/>
            <p:nvPr/>
          </p:nvSpPr>
          <p:spPr>
            <a:xfrm>
              <a:off x="370529" y="2111515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5" name="Oval 334"/>
            <p:cNvSpPr/>
            <p:nvPr/>
          </p:nvSpPr>
          <p:spPr>
            <a:xfrm>
              <a:off x="96550" y="186644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6" name="Oval 335"/>
            <p:cNvSpPr/>
            <p:nvPr/>
          </p:nvSpPr>
          <p:spPr>
            <a:xfrm>
              <a:off x="1305227" y="192061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7" name="Oval 336"/>
            <p:cNvSpPr/>
            <p:nvPr/>
          </p:nvSpPr>
          <p:spPr>
            <a:xfrm>
              <a:off x="1139911" y="1523559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8" name="Oval 337"/>
            <p:cNvSpPr/>
            <p:nvPr/>
          </p:nvSpPr>
          <p:spPr>
            <a:xfrm>
              <a:off x="105266" y="233016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9" name="Oval 338"/>
            <p:cNvSpPr/>
            <p:nvPr/>
          </p:nvSpPr>
          <p:spPr>
            <a:xfrm>
              <a:off x="567100" y="17348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0" name="Oval 339"/>
            <p:cNvSpPr/>
            <p:nvPr/>
          </p:nvSpPr>
          <p:spPr>
            <a:xfrm>
              <a:off x="715264" y="22979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1" name="Oval 340"/>
            <p:cNvSpPr/>
            <p:nvPr/>
          </p:nvSpPr>
          <p:spPr>
            <a:xfrm>
              <a:off x="1635288" y="1960928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7" name="Diamond 346"/>
          <p:cNvSpPr/>
          <p:nvPr/>
        </p:nvSpPr>
        <p:spPr>
          <a:xfrm>
            <a:off x="667844" y="323421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" name="Diamond 347"/>
          <p:cNvSpPr/>
          <p:nvPr/>
        </p:nvSpPr>
        <p:spPr>
          <a:xfrm>
            <a:off x="1054392" y="309324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" name="Diamond 348"/>
          <p:cNvSpPr/>
          <p:nvPr/>
        </p:nvSpPr>
        <p:spPr>
          <a:xfrm>
            <a:off x="300063" y="335607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0" name="Diamond 349"/>
          <p:cNvSpPr/>
          <p:nvPr/>
        </p:nvSpPr>
        <p:spPr>
          <a:xfrm>
            <a:off x="7945732" y="212013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Diamond 350"/>
          <p:cNvSpPr/>
          <p:nvPr/>
        </p:nvSpPr>
        <p:spPr>
          <a:xfrm>
            <a:off x="1682183" y="387199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2" name="Diamond 351"/>
          <p:cNvSpPr/>
          <p:nvPr/>
        </p:nvSpPr>
        <p:spPr>
          <a:xfrm>
            <a:off x="1895453" y="294301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3" name="Diamond 352"/>
          <p:cNvSpPr/>
          <p:nvPr/>
        </p:nvSpPr>
        <p:spPr>
          <a:xfrm>
            <a:off x="1643681" y="31239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4" name="Diamond 353"/>
          <p:cNvSpPr/>
          <p:nvPr/>
        </p:nvSpPr>
        <p:spPr>
          <a:xfrm>
            <a:off x="624835" y="354863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" name="Diamond 354"/>
          <p:cNvSpPr/>
          <p:nvPr/>
        </p:nvSpPr>
        <p:spPr>
          <a:xfrm>
            <a:off x="1352518" y="306775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" name="Diamond 355"/>
          <p:cNvSpPr/>
          <p:nvPr/>
        </p:nvSpPr>
        <p:spPr>
          <a:xfrm>
            <a:off x="933214" y="339839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" name="Diamond 356"/>
          <p:cNvSpPr/>
          <p:nvPr/>
        </p:nvSpPr>
        <p:spPr>
          <a:xfrm>
            <a:off x="1330500" y="369903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" name="Diamond 357"/>
          <p:cNvSpPr/>
          <p:nvPr/>
        </p:nvSpPr>
        <p:spPr>
          <a:xfrm>
            <a:off x="1640909" y="360742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Diamond 358"/>
          <p:cNvSpPr/>
          <p:nvPr/>
        </p:nvSpPr>
        <p:spPr>
          <a:xfrm>
            <a:off x="39985" y="352118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0" name="Diamond 359"/>
          <p:cNvSpPr/>
          <p:nvPr/>
        </p:nvSpPr>
        <p:spPr>
          <a:xfrm>
            <a:off x="1043838" y="364911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3" name="TextBox 362"/>
          <p:cNvSpPr txBox="1"/>
          <p:nvPr/>
        </p:nvSpPr>
        <p:spPr>
          <a:xfrm>
            <a:off x="1371196" y="3265999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K</a:t>
            </a:r>
            <a:r>
              <a:rPr lang="en-US" sz="2000" baseline="30000" dirty="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dirty="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chemeClr val="accent2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58" name="Oval 257"/>
          <p:cNvSpPr/>
          <p:nvPr/>
        </p:nvSpPr>
        <p:spPr>
          <a:xfrm flipV="1">
            <a:off x="2785016" y="15838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2" name="Oval 301"/>
          <p:cNvSpPr/>
          <p:nvPr/>
        </p:nvSpPr>
        <p:spPr>
          <a:xfrm flipV="1">
            <a:off x="2638755" y="201635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0" name="Oval 319"/>
          <p:cNvSpPr/>
          <p:nvPr/>
        </p:nvSpPr>
        <p:spPr>
          <a:xfrm flipV="1">
            <a:off x="2066590" y="18332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2" name="Oval 321"/>
          <p:cNvSpPr/>
          <p:nvPr/>
        </p:nvSpPr>
        <p:spPr>
          <a:xfrm flipV="1">
            <a:off x="3179010" y="154808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3" name="Oval 322"/>
          <p:cNvSpPr/>
          <p:nvPr/>
        </p:nvSpPr>
        <p:spPr>
          <a:xfrm flipV="1">
            <a:off x="3262164" y="123534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7" name="Oval 326"/>
          <p:cNvSpPr/>
          <p:nvPr/>
        </p:nvSpPr>
        <p:spPr>
          <a:xfrm flipV="1">
            <a:off x="2368983" y="150209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8" name="Oval 327"/>
          <p:cNvSpPr/>
          <p:nvPr/>
        </p:nvSpPr>
        <p:spPr>
          <a:xfrm flipV="1">
            <a:off x="3599358" y="15838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9" name="Oval 328"/>
          <p:cNvSpPr/>
          <p:nvPr/>
        </p:nvSpPr>
        <p:spPr>
          <a:xfrm flipV="1">
            <a:off x="3019428" y="18862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0" name="Oval 329"/>
          <p:cNvSpPr/>
          <p:nvPr/>
        </p:nvSpPr>
        <p:spPr>
          <a:xfrm flipV="1">
            <a:off x="4198445" y="10816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1" name="Oval 330"/>
          <p:cNvSpPr/>
          <p:nvPr/>
        </p:nvSpPr>
        <p:spPr>
          <a:xfrm flipV="1">
            <a:off x="4052184" y="15141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4" name="Oval 373"/>
          <p:cNvSpPr/>
          <p:nvPr/>
        </p:nvSpPr>
        <p:spPr>
          <a:xfrm flipV="1">
            <a:off x="3573651" y="123793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7" name="Oval 376"/>
          <p:cNvSpPr/>
          <p:nvPr/>
        </p:nvSpPr>
        <p:spPr>
          <a:xfrm flipV="1">
            <a:off x="3782412" y="9998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7" name="Oval 386"/>
          <p:cNvSpPr/>
          <p:nvPr/>
        </p:nvSpPr>
        <p:spPr>
          <a:xfrm flipV="1">
            <a:off x="3841064" y="132489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8" name="Oval 387"/>
          <p:cNvSpPr/>
          <p:nvPr/>
        </p:nvSpPr>
        <p:spPr>
          <a:xfrm flipV="1">
            <a:off x="3389184" y="175778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0" name="Oval 389"/>
          <p:cNvSpPr/>
          <p:nvPr/>
        </p:nvSpPr>
        <p:spPr>
          <a:xfrm flipV="1">
            <a:off x="2969096" y="123534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3" name="TextBox 392"/>
          <p:cNvSpPr txBox="1"/>
          <p:nvPr/>
        </p:nvSpPr>
        <p:spPr>
          <a:xfrm>
            <a:off x="9759341" y="3309317"/>
            <a:ext cx="25632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Ca</a:t>
            </a:r>
            <a:r>
              <a:rPr lang="en-US" sz="2400" baseline="30000" dirty="0" smtClean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2+</a:t>
            </a:r>
            <a:r>
              <a:rPr lang="en-US" sz="2400" dirty="0" smtClean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 binds to</a:t>
            </a:r>
          </a:p>
          <a:p>
            <a:pPr algn="ctr"/>
            <a:r>
              <a:rPr lang="en-US" sz="2400" dirty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vesicle </a:t>
            </a:r>
            <a:r>
              <a:rPr lang="en-US" sz="2400" dirty="0" smtClean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membrane protein</a:t>
            </a:r>
          </a:p>
        </p:txBody>
      </p:sp>
      <p:sp>
        <p:nvSpPr>
          <p:cNvPr id="253" name="Hexagon 252"/>
          <p:cNvSpPr/>
          <p:nvPr/>
        </p:nvSpPr>
        <p:spPr>
          <a:xfrm>
            <a:off x="7823600" y="68717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Hexagon 259"/>
          <p:cNvSpPr/>
          <p:nvPr/>
        </p:nvSpPr>
        <p:spPr>
          <a:xfrm flipV="1">
            <a:off x="8822149" y="3690661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1" name="Hexagon 300"/>
          <p:cNvSpPr/>
          <p:nvPr/>
        </p:nvSpPr>
        <p:spPr>
          <a:xfrm flipV="1">
            <a:off x="7824581" y="5034584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1" name="Hexagon 320"/>
          <p:cNvSpPr/>
          <p:nvPr/>
        </p:nvSpPr>
        <p:spPr>
          <a:xfrm flipV="1">
            <a:off x="9057826" y="3434942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4" name="Hexagon 323"/>
          <p:cNvSpPr/>
          <p:nvPr/>
        </p:nvSpPr>
        <p:spPr>
          <a:xfrm flipV="1">
            <a:off x="9654631" y="3079801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5" name="Hexagon 324"/>
          <p:cNvSpPr/>
          <p:nvPr/>
        </p:nvSpPr>
        <p:spPr>
          <a:xfrm flipV="1">
            <a:off x="9468784" y="5275404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6" name="Hexagon 325"/>
          <p:cNvSpPr/>
          <p:nvPr/>
        </p:nvSpPr>
        <p:spPr>
          <a:xfrm flipV="1">
            <a:off x="9721295" y="4776872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2" name="Hexagon 341"/>
          <p:cNvSpPr/>
          <p:nvPr/>
        </p:nvSpPr>
        <p:spPr>
          <a:xfrm flipV="1">
            <a:off x="8757923" y="4383156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3" name="Hexagon 342"/>
          <p:cNvSpPr/>
          <p:nvPr/>
        </p:nvSpPr>
        <p:spPr>
          <a:xfrm flipV="1">
            <a:off x="7989704" y="2575339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4" name="Hexagon 343"/>
          <p:cNvSpPr/>
          <p:nvPr/>
        </p:nvSpPr>
        <p:spPr>
          <a:xfrm flipV="1">
            <a:off x="8488915" y="5338413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5" name="Hexagon 344"/>
          <p:cNvSpPr/>
          <p:nvPr/>
        </p:nvSpPr>
        <p:spPr>
          <a:xfrm flipV="1">
            <a:off x="9498707" y="3836101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6" name="TextBox 345"/>
          <p:cNvSpPr txBox="1"/>
          <p:nvPr/>
        </p:nvSpPr>
        <p:spPr>
          <a:xfrm>
            <a:off x="9767529" y="1256838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Ca</a:t>
            </a:r>
            <a:r>
              <a:rPr lang="en-US" sz="2000" baseline="30000" smtClean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2+</a:t>
            </a:r>
            <a:r>
              <a:rPr lang="en-US" sz="2000" smtClean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ions</a:t>
            </a:r>
            <a:endParaRPr lang="en-US" sz="2000" dirty="0">
              <a:solidFill>
                <a:srgbClr val="FF0000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18" name="Can 217"/>
          <p:cNvSpPr/>
          <p:nvPr/>
        </p:nvSpPr>
        <p:spPr>
          <a:xfrm rot="20519047">
            <a:off x="8896045" y="445477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" name="Can 214"/>
          <p:cNvSpPr/>
          <p:nvPr/>
        </p:nvSpPr>
        <p:spPr>
          <a:xfrm rot="20519047">
            <a:off x="8164910" y="610895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Can 211"/>
          <p:cNvSpPr/>
          <p:nvPr/>
        </p:nvSpPr>
        <p:spPr>
          <a:xfrm rot="20519047">
            <a:off x="7433775" y="776313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Can 228"/>
          <p:cNvSpPr/>
          <p:nvPr/>
        </p:nvSpPr>
        <p:spPr>
          <a:xfrm rot="20519047">
            <a:off x="6823961" y="975830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" name="Oval 360"/>
          <p:cNvSpPr/>
          <p:nvPr/>
        </p:nvSpPr>
        <p:spPr>
          <a:xfrm rot="15240000" flipV="1">
            <a:off x="6965737" y="917543"/>
            <a:ext cx="78602" cy="24680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" name="Oval 363"/>
          <p:cNvSpPr/>
          <p:nvPr/>
        </p:nvSpPr>
        <p:spPr>
          <a:xfrm rot="15240000" flipV="1">
            <a:off x="7579119" y="719721"/>
            <a:ext cx="78602" cy="24680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5" name="Oval 364"/>
          <p:cNvSpPr/>
          <p:nvPr/>
        </p:nvSpPr>
        <p:spPr>
          <a:xfrm rot="15240000" flipV="1">
            <a:off x="8313134" y="549289"/>
            <a:ext cx="78602" cy="24680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6" name="Oval 365"/>
          <p:cNvSpPr/>
          <p:nvPr/>
        </p:nvSpPr>
        <p:spPr>
          <a:xfrm rot="15240000" flipV="1">
            <a:off x="9026603" y="388758"/>
            <a:ext cx="78602" cy="24680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6" name="Can 245"/>
          <p:cNvSpPr/>
          <p:nvPr/>
        </p:nvSpPr>
        <p:spPr>
          <a:xfrm rot="1080953" flipV="1">
            <a:off x="9060780" y="6094272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Can 243"/>
          <p:cNvSpPr/>
          <p:nvPr/>
        </p:nvSpPr>
        <p:spPr>
          <a:xfrm rot="1080953" flipV="1">
            <a:off x="8329645" y="5928854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Can 241"/>
          <p:cNvSpPr/>
          <p:nvPr/>
        </p:nvSpPr>
        <p:spPr>
          <a:xfrm rot="1080953" flipV="1">
            <a:off x="7598510" y="5763436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Can 233"/>
          <p:cNvSpPr/>
          <p:nvPr/>
        </p:nvSpPr>
        <p:spPr>
          <a:xfrm rot="1080953" flipV="1">
            <a:off x="6988696" y="5563919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7" name="Oval 366"/>
          <p:cNvSpPr/>
          <p:nvPr/>
        </p:nvSpPr>
        <p:spPr>
          <a:xfrm rot="6451181" flipV="1">
            <a:off x="7119193" y="5830000"/>
            <a:ext cx="78602" cy="24680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8" name="Oval 367"/>
          <p:cNvSpPr/>
          <p:nvPr/>
        </p:nvSpPr>
        <p:spPr>
          <a:xfrm rot="6451181" flipV="1">
            <a:off x="7736374" y="6032615"/>
            <a:ext cx="78602" cy="24680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9" name="Oval 368"/>
          <p:cNvSpPr/>
          <p:nvPr/>
        </p:nvSpPr>
        <p:spPr>
          <a:xfrm rot="6451181" flipV="1">
            <a:off x="9207450" y="6362713"/>
            <a:ext cx="78602" cy="24680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0" name="Oval 369"/>
          <p:cNvSpPr/>
          <p:nvPr/>
        </p:nvSpPr>
        <p:spPr>
          <a:xfrm rot="6451181" flipV="1">
            <a:off x="8474419" y="6198524"/>
            <a:ext cx="78602" cy="24680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Hexagon 236"/>
          <p:cNvSpPr/>
          <p:nvPr/>
        </p:nvSpPr>
        <p:spPr>
          <a:xfrm flipV="1">
            <a:off x="7460672" y="3067755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Hexagon 239"/>
          <p:cNvSpPr/>
          <p:nvPr/>
        </p:nvSpPr>
        <p:spPr>
          <a:xfrm flipV="1">
            <a:off x="8355510" y="1960928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Hexagon 240"/>
          <p:cNvSpPr/>
          <p:nvPr/>
        </p:nvSpPr>
        <p:spPr>
          <a:xfrm flipV="1">
            <a:off x="9649591" y="2061718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3" name="Hexagon 242"/>
          <p:cNvSpPr/>
          <p:nvPr/>
        </p:nvSpPr>
        <p:spPr>
          <a:xfrm flipV="1">
            <a:off x="9182748" y="1747743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" name="Hexagon 244"/>
          <p:cNvSpPr/>
          <p:nvPr/>
        </p:nvSpPr>
        <p:spPr>
          <a:xfrm flipV="1">
            <a:off x="9743516" y="686260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Hexagon 246"/>
          <p:cNvSpPr/>
          <p:nvPr/>
        </p:nvSpPr>
        <p:spPr>
          <a:xfrm flipV="1">
            <a:off x="9332371" y="1219247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Hexagon 256"/>
          <p:cNvSpPr/>
          <p:nvPr/>
        </p:nvSpPr>
        <p:spPr>
          <a:xfrm flipV="1">
            <a:off x="9107601" y="2486376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1" name="Hexagon 370"/>
          <p:cNvSpPr/>
          <p:nvPr/>
        </p:nvSpPr>
        <p:spPr>
          <a:xfrm flipV="1">
            <a:off x="8602744" y="1470987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2" name="Hexagon 371"/>
          <p:cNvSpPr/>
          <p:nvPr/>
        </p:nvSpPr>
        <p:spPr>
          <a:xfrm flipV="1">
            <a:off x="9517424" y="2603440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3" name="Hexagon 372"/>
          <p:cNvSpPr/>
          <p:nvPr/>
        </p:nvSpPr>
        <p:spPr>
          <a:xfrm flipV="1">
            <a:off x="8633375" y="2357679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5" name="Hexagon 374"/>
          <p:cNvSpPr/>
          <p:nvPr/>
        </p:nvSpPr>
        <p:spPr>
          <a:xfrm flipV="1">
            <a:off x="9279694" y="5785114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6" name="Hexagon 375"/>
          <p:cNvSpPr/>
          <p:nvPr/>
        </p:nvSpPr>
        <p:spPr>
          <a:xfrm flipV="1">
            <a:off x="9394134" y="4394995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8" name="Hexagon 377"/>
          <p:cNvSpPr/>
          <p:nvPr/>
        </p:nvSpPr>
        <p:spPr>
          <a:xfrm flipV="1">
            <a:off x="8993301" y="4960924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9" name="Hexagon 378"/>
          <p:cNvSpPr/>
          <p:nvPr/>
        </p:nvSpPr>
        <p:spPr>
          <a:xfrm flipV="1">
            <a:off x="8169166" y="2981502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0" name="Hexagon 379"/>
          <p:cNvSpPr/>
          <p:nvPr/>
        </p:nvSpPr>
        <p:spPr>
          <a:xfrm flipV="1">
            <a:off x="7825711" y="3547581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1" name="Hexagon 380"/>
          <p:cNvSpPr/>
          <p:nvPr/>
        </p:nvSpPr>
        <p:spPr>
          <a:xfrm flipV="1">
            <a:off x="8117353" y="4483756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2" name="Hexagon 381"/>
          <p:cNvSpPr/>
          <p:nvPr/>
        </p:nvSpPr>
        <p:spPr>
          <a:xfrm flipV="1">
            <a:off x="8355510" y="3904379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3" name="Hexagon 382"/>
          <p:cNvSpPr/>
          <p:nvPr/>
        </p:nvSpPr>
        <p:spPr>
          <a:xfrm flipV="1">
            <a:off x="7879903" y="1347902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4" name="Hexagon 383"/>
          <p:cNvSpPr/>
          <p:nvPr/>
        </p:nvSpPr>
        <p:spPr>
          <a:xfrm flipV="1">
            <a:off x="8625737" y="3076090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8" name="TextBox 247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13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943833" y="24166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406629" y="126478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638079" y="49966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053034" y="61261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333134" y="27401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n 24"/>
          <p:cNvSpPr/>
          <p:nvPr/>
        </p:nvSpPr>
        <p:spPr>
          <a:xfrm rot="17537419">
            <a:off x="3747097" y="3049843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n 8"/>
          <p:cNvSpPr/>
          <p:nvPr/>
        </p:nvSpPr>
        <p:spPr>
          <a:xfrm rot="17537419">
            <a:off x="4047546" y="2278919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an 25"/>
          <p:cNvSpPr/>
          <p:nvPr/>
        </p:nvSpPr>
        <p:spPr>
          <a:xfrm rot="17537419">
            <a:off x="3446648" y="3820767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Can 33"/>
          <p:cNvSpPr/>
          <p:nvPr/>
        </p:nvSpPr>
        <p:spPr>
          <a:xfrm rot="1619218">
            <a:off x="5042475" y="1715044"/>
            <a:ext cx="473529" cy="455310"/>
          </a:xfrm>
          <a:prstGeom prst="can">
            <a:avLst/>
          </a:prstGeom>
          <a:solidFill>
            <a:srgbClr val="D883FF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Can 38"/>
          <p:cNvSpPr/>
          <p:nvPr/>
        </p:nvSpPr>
        <p:spPr>
          <a:xfrm rot="1619218">
            <a:off x="6114781" y="2331475"/>
            <a:ext cx="473529" cy="455310"/>
          </a:xfrm>
          <a:prstGeom prst="can">
            <a:avLst/>
          </a:prstGeom>
          <a:solidFill>
            <a:srgbClr val="D883FF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Can 53"/>
          <p:cNvSpPr/>
          <p:nvPr/>
        </p:nvSpPr>
        <p:spPr>
          <a:xfrm rot="11654592">
            <a:off x="5435803" y="5384660"/>
            <a:ext cx="473529" cy="455310"/>
          </a:xfrm>
          <a:prstGeom prst="can">
            <a:avLst/>
          </a:prstGeom>
          <a:solidFill>
            <a:srgbClr val="D883FF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Can 60"/>
          <p:cNvSpPr/>
          <p:nvPr/>
        </p:nvSpPr>
        <p:spPr>
          <a:xfrm rot="11654592">
            <a:off x="3879287" y="5142784"/>
            <a:ext cx="473529" cy="455310"/>
          </a:xfrm>
          <a:prstGeom prst="can">
            <a:avLst/>
          </a:prstGeom>
          <a:solidFill>
            <a:srgbClr val="D883FF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6096000" y="5715000"/>
            <a:ext cx="3048000" cy="558800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6667500" y="2730860"/>
            <a:ext cx="3165730" cy="1946125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an 41"/>
          <p:cNvSpPr/>
          <p:nvPr/>
        </p:nvSpPr>
        <p:spPr>
          <a:xfrm rot="1619218">
            <a:off x="4624381" y="1422325"/>
            <a:ext cx="473529" cy="455310"/>
          </a:xfrm>
          <a:prstGeom prst="can">
            <a:avLst/>
          </a:prstGeom>
          <a:solidFill>
            <a:srgbClr val="D883FF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Can 43"/>
          <p:cNvSpPr/>
          <p:nvPr/>
        </p:nvSpPr>
        <p:spPr>
          <a:xfrm rot="1619218">
            <a:off x="5665753" y="2046438"/>
            <a:ext cx="473529" cy="455310"/>
          </a:xfrm>
          <a:prstGeom prst="can">
            <a:avLst/>
          </a:prstGeom>
          <a:solidFill>
            <a:srgbClr val="D883FF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Can 47"/>
          <p:cNvSpPr/>
          <p:nvPr/>
        </p:nvSpPr>
        <p:spPr>
          <a:xfrm rot="11554866">
            <a:off x="3343204" y="4993701"/>
            <a:ext cx="473529" cy="455310"/>
          </a:xfrm>
          <a:prstGeom prst="can">
            <a:avLst/>
          </a:prstGeom>
          <a:solidFill>
            <a:srgbClr val="D883FF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Can 48"/>
          <p:cNvSpPr/>
          <p:nvPr/>
        </p:nvSpPr>
        <p:spPr>
          <a:xfrm rot="11675580">
            <a:off x="4747887" y="5283153"/>
            <a:ext cx="473529" cy="455310"/>
          </a:xfrm>
          <a:prstGeom prst="can">
            <a:avLst/>
          </a:prstGeom>
          <a:solidFill>
            <a:srgbClr val="D883FF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Cloud 54"/>
          <p:cNvSpPr/>
          <p:nvPr/>
        </p:nvSpPr>
        <p:spPr>
          <a:xfrm rot="5400000">
            <a:off x="5762238" y="2972366"/>
            <a:ext cx="2593064" cy="3184930"/>
          </a:xfrm>
          <a:prstGeom prst="cloud">
            <a:avLst/>
          </a:prstGeom>
          <a:solidFill>
            <a:srgbClr val="009193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Diamond 84"/>
          <p:cNvSpPr/>
          <p:nvPr/>
        </p:nvSpPr>
        <p:spPr>
          <a:xfrm>
            <a:off x="5863937" y="401468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Diamond 86"/>
          <p:cNvSpPr/>
          <p:nvPr/>
        </p:nvSpPr>
        <p:spPr>
          <a:xfrm>
            <a:off x="5307043" y="473085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Diamond 89"/>
          <p:cNvSpPr/>
          <p:nvPr/>
        </p:nvSpPr>
        <p:spPr>
          <a:xfrm>
            <a:off x="6533068" y="517970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Diamond 90"/>
          <p:cNvSpPr/>
          <p:nvPr/>
        </p:nvSpPr>
        <p:spPr>
          <a:xfrm>
            <a:off x="7241335" y="460459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Diamond 92"/>
          <p:cNvSpPr/>
          <p:nvPr/>
        </p:nvSpPr>
        <p:spPr>
          <a:xfrm>
            <a:off x="6477161" y="397093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Diamond 93"/>
          <p:cNvSpPr/>
          <p:nvPr/>
        </p:nvSpPr>
        <p:spPr>
          <a:xfrm>
            <a:off x="6789155" y="338279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Diamond 94"/>
          <p:cNvSpPr/>
          <p:nvPr/>
        </p:nvSpPr>
        <p:spPr>
          <a:xfrm>
            <a:off x="6293275" y="461958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Diamond 95"/>
          <p:cNvSpPr/>
          <p:nvPr/>
        </p:nvSpPr>
        <p:spPr>
          <a:xfrm>
            <a:off x="7497602" y="533340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Diamond 96"/>
          <p:cNvSpPr/>
          <p:nvPr/>
        </p:nvSpPr>
        <p:spPr>
          <a:xfrm>
            <a:off x="7455227" y="391932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Diamond 56"/>
          <p:cNvSpPr/>
          <p:nvPr/>
        </p:nvSpPr>
        <p:spPr>
          <a:xfrm>
            <a:off x="4291213" y="417600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Diamond 58"/>
          <p:cNvSpPr/>
          <p:nvPr/>
        </p:nvSpPr>
        <p:spPr>
          <a:xfrm>
            <a:off x="4256825" y="363186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Diamond 59"/>
          <p:cNvSpPr/>
          <p:nvPr/>
        </p:nvSpPr>
        <p:spPr>
          <a:xfrm>
            <a:off x="4739997" y="223190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Diamond 61"/>
          <p:cNvSpPr/>
          <p:nvPr/>
        </p:nvSpPr>
        <p:spPr>
          <a:xfrm>
            <a:off x="4831028" y="464085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Diamond 62"/>
          <p:cNvSpPr/>
          <p:nvPr/>
        </p:nvSpPr>
        <p:spPr>
          <a:xfrm>
            <a:off x="5433192" y="395641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Diamond 63"/>
          <p:cNvSpPr/>
          <p:nvPr/>
        </p:nvSpPr>
        <p:spPr>
          <a:xfrm>
            <a:off x="5131468" y="350900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Diamond 64"/>
          <p:cNvSpPr/>
          <p:nvPr/>
        </p:nvSpPr>
        <p:spPr>
          <a:xfrm>
            <a:off x="4621186" y="343333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Diamond 65"/>
          <p:cNvSpPr/>
          <p:nvPr/>
        </p:nvSpPr>
        <p:spPr>
          <a:xfrm>
            <a:off x="5147160" y="300995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Diamond 66"/>
          <p:cNvSpPr/>
          <p:nvPr/>
        </p:nvSpPr>
        <p:spPr>
          <a:xfrm>
            <a:off x="5254565" y="256132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Diamond 67"/>
          <p:cNvSpPr/>
          <p:nvPr/>
        </p:nvSpPr>
        <p:spPr>
          <a:xfrm>
            <a:off x="4813039" y="268067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Diamond 68"/>
          <p:cNvSpPr/>
          <p:nvPr/>
        </p:nvSpPr>
        <p:spPr>
          <a:xfrm>
            <a:off x="5552226" y="331505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Diamond 69"/>
          <p:cNvSpPr/>
          <p:nvPr/>
        </p:nvSpPr>
        <p:spPr>
          <a:xfrm>
            <a:off x="4856399" y="410496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laque 3"/>
          <p:cNvSpPr/>
          <p:nvPr/>
        </p:nvSpPr>
        <p:spPr>
          <a:xfrm>
            <a:off x="5458251" y="1809659"/>
            <a:ext cx="290757" cy="624113"/>
          </a:xfrm>
          <a:prstGeom prst="plaque">
            <a:avLst/>
          </a:prstGeom>
          <a:solidFill>
            <a:srgbClr val="00FA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Plaque 52"/>
          <p:cNvSpPr/>
          <p:nvPr/>
        </p:nvSpPr>
        <p:spPr>
          <a:xfrm>
            <a:off x="5940407" y="2134318"/>
            <a:ext cx="290757" cy="624113"/>
          </a:xfrm>
          <a:prstGeom prst="plaque">
            <a:avLst/>
          </a:prstGeom>
          <a:solidFill>
            <a:srgbClr val="00FA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Plaque 55"/>
          <p:cNvSpPr/>
          <p:nvPr/>
        </p:nvSpPr>
        <p:spPr>
          <a:xfrm>
            <a:off x="4884679" y="1457763"/>
            <a:ext cx="290757" cy="624113"/>
          </a:xfrm>
          <a:prstGeom prst="plaque">
            <a:avLst/>
          </a:prstGeom>
          <a:solidFill>
            <a:srgbClr val="00FA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Plaque 57"/>
          <p:cNvSpPr/>
          <p:nvPr/>
        </p:nvSpPr>
        <p:spPr>
          <a:xfrm>
            <a:off x="4389036" y="5135190"/>
            <a:ext cx="290757" cy="624113"/>
          </a:xfrm>
          <a:prstGeom prst="plaque">
            <a:avLst/>
          </a:prstGeom>
          <a:solidFill>
            <a:srgbClr val="00FA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Plaque 71"/>
          <p:cNvSpPr/>
          <p:nvPr/>
        </p:nvSpPr>
        <p:spPr>
          <a:xfrm>
            <a:off x="3675684" y="4963015"/>
            <a:ext cx="290757" cy="624113"/>
          </a:xfrm>
          <a:prstGeom prst="plaque">
            <a:avLst/>
          </a:prstGeom>
          <a:solidFill>
            <a:srgbClr val="00FA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Plaque 72"/>
          <p:cNvSpPr/>
          <p:nvPr/>
        </p:nvSpPr>
        <p:spPr>
          <a:xfrm>
            <a:off x="5154065" y="5275071"/>
            <a:ext cx="290757" cy="624113"/>
          </a:xfrm>
          <a:prstGeom prst="plaque">
            <a:avLst/>
          </a:prstGeom>
          <a:solidFill>
            <a:srgbClr val="00FA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622289" y="2852076"/>
            <a:ext cx="753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0432FF"/>
                </a:solidFill>
              </a:rPr>
              <a:t>n ADP</a:t>
            </a:r>
            <a:endParaRPr lang="en-US" dirty="0">
              <a:solidFill>
                <a:srgbClr val="0432FF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3762960" y="4561968"/>
            <a:ext cx="753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432FF"/>
                </a:solidFill>
              </a:rPr>
              <a:t>n ADP</a:t>
            </a:r>
            <a:endParaRPr lang="en-US" dirty="0">
              <a:solidFill>
                <a:srgbClr val="0432FF"/>
              </a:solidFill>
            </a:endParaRPr>
          </a:p>
        </p:txBody>
      </p:sp>
      <p:sp>
        <p:nvSpPr>
          <p:cNvPr id="71" name="Oval 70"/>
          <p:cNvSpPr/>
          <p:nvPr/>
        </p:nvSpPr>
        <p:spPr>
          <a:xfrm>
            <a:off x="3165722" y="178086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2943833" y="24166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3438027" y="24155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2459949" y="410462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2792087" y="380077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3302245" y="290941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3142239" y="443759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5015027" y="12356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3964421" y="161924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/>
          <p:cNvSpPr/>
          <p:nvPr/>
        </p:nvSpPr>
        <p:spPr>
          <a:xfrm>
            <a:off x="3402790" y="547744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4406629" y="126478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/>
          <p:cNvSpPr/>
          <p:nvPr/>
        </p:nvSpPr>
        <p:spPr>
          <a:xfrm>
            <a:off x="2970259" y="343550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2638079" y="49966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88"/>
          <p:cNvSpPr/>
          <p:nvPr/>
        </p:nvSpPr>
        <p:spPr>
          <a:xfrm>
            <a:off x="4806521" y="599440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/>
          <p:nvPr/>
        </p:nvSpPr>
        <p:spPr>
          <a:xfrm>
            <a:off x="4195245" y="608152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/>
          <p:nvPr/>
        </p:nvSpPr>
        <p:spPr>
          <a:xfrm>
            <a:off x="5623425" y="131565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/>
          <p:nvPr/>
        </p:nvSpPr>
        <p:spPr>
          <a:xfrm>
            <a:off x="5869001" y="163289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/>
          <p:nvPr/>
        </p:nvSpPr>
        <p:spPr>
          <a:xfrm>
            <a:off x="6618686" y="202022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6177517" y="18678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>
            <a:off x="6770501" y="247741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>
            <a:off x="5403885" y="594638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>
            <a:off x="3717203" y="578130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841628" y="1816365"/>
            <a:ext cx="1225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9193"/>
                </a:solidFill>
              </a:rPr>
              <a:t>3n Na</a:t>
            </a:r>
            <a:r>
              <a:rPr lang="en-US" baseline="30000" dirty="0" smtClean="0">
                <a:solidFill>
                  <a:srgbClr val="009193"/>
                </a:solidFill>
              </a:rPr>
              <a:t>+</a:t>
            </a:r>
            <a:r>
              <a:rPr lang="en-US" dirty="0" smtClean="0">
                <a:solidFill>
                  <a:srgbClr val="009193"/>
                </a:solidFill>
              </a:rPr>
              <a:t> out</a:t>
            </a:r>
            <a:endParaRPr lang="en-US" dirty="0">
              <a:solidFill>
                <a:srgbClr val="009193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4677502" y="3666275"/>
            <a:ext cx="901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n K</a:t>
            </a:r>
            <a:r>
              <a:rPr lang="en-US" baseline="30000" dirty="0" smtClean="0">
                <a:solidFill>
                  <a:schemeClr val="accent2">
                    <a:lumMod val="75000"/>
                  </a:schemeClr>
                </a:solidFill>
              </a:rPr>
              <a:t>+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in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7855081" y="1496713"/>
            <a:ext cx="266432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800" baseline="30000" dirty="0" smtClean="0"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 and K</a:t>
            </a:r>
            <a:r>
              <a:rPr lang="en-US" sz="2800" baseline="30000" dirty="0" smtClean="0"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 ions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return to original 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locations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4916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7705995" y="3648815"/>
            <a:ext cx="5153891" cy="55786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riangle 13"/>
          <p:cNvSpPr/>
          <p:nvPr/>
        </p:nvSpPr>
        <p:spPr>
          <a:xfrm rot="6657000">
            <a:off x="2744231" y="1417822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riangle 14"/>
          <p:cNvSpPr/>
          <p:nvPr/>
        </p:nvSpPr>
        <p:spPr>
          <a:xfrm rot="5400000">
            <a:off x="2397726" y="289101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riangle 15"/>
          <p:cNvSpPr/>
          <p:nvPr/>
        </p:nvSpPr>
        <p:spPr>
          <a:xfrm rot="3938387">
            <a:off x="2735577" y="441168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40310" y="309716"/>
            <a:ext cx="1870711" cy="116512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198164" y="1416291"/>
            <a:ext cx="4824959" cy="4969310"/>
          </a:xfrm>
          <a:prstGeom prst="ellips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395636" y="2830857"/>
            <a:ext cx="46274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Times" charset="0"/>
                <a:ea typeface="Times" charset="0"/>
                <a:cs typeface="Times" charset="0"/>
              </a:rPr>
              <a:t>depolarization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reaches axon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17" name="Cloud 16"/>
          <p:cNvSpPr/>
          <p:nvPr/>
        </p:nvSpPr>
        <p:spPr>
          <a:xfrm rot="11793559">
            <a:off x="7687297" y="4215470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>
            <a:off x="7864559" y="2938158"/>
            <a:ext cx="193931" cy="768728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7705995" y="4247792"/>
            <a:ext cx="317128" cy="926381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loud 21"/>
          <p:cNvSpPr/>
          <p:nvPr/>
        </p:nvSpPr>
        <p:spPr>
          <a:xfrm rot="9704371">
            <a:off x="7713905" y="3371050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 flipH="1">
            <a:off x="7994548" y="4222750"/>
            <a:ext cx="247752" cy="2818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8016773" y="3683000"/>
            <a:ext cx="247752" cy="2818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1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943833" y="24166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5015027" y="12356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402790" y="547744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406629" y="126478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638079" y="49966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053034" y="61261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734770" y="559809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4195245" y="608152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5403885" y="594638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333134" y="27401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5623425" y="131565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5583503" y="184631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6618686" y="202022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6143587" y="202022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6770501" y="247741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5837833" y="149938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730708" y="450483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5" name="Can 24"/>
          <p:cNvSpPr/>
          <p:nvPr/>
        </p:nvSpPr>
        <p:spPr>
          <a:xfrm rot="17537419">
            <a:off x="3747097" y="3049843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n 8"/>
          <p:cNvSpPr/>
          <p:nvPr/>
        </p:nvSpPr>
        <p:spPr>
          <a:xfrm rot="17537419">
            <a:off x="4047546" y="2278919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an 25"/>
          <p:cNvSpPr/>
          <p:nvPr/>
        </p:nvSpPr>
        <p:spPr>
          <a:xfrm rot="17537419">
            <a:off x="3446648" y="3820767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Cloud 56"/>
          <p:cNvSpPr/>
          <p:nvPr/>
        </p:nvSpPr>
        <p:spPr>
          <a:xfrm>
            <a:off x="3869265" y="2286249"/>
            <a:ext cx="2593064" cy="3184930"/>
          </a:xfrm>
          <a:prstGeom prst="cloud">
            <a:avLst/>
          </a:prstGeom>
          <a:solidFill>
            <a:srgbClr val="009193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1181101" y="1423322"/>
            <a:ext cx="32449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ligands wiggled free,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channels closed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3213100" y="1498600"/>
            <a:ext cx="3454400" cy="4216400"/>
          </a:xfrm>
          <a:custGeom>
            <a:avLst/>
            <a:gdLst>
              <a:gd name="connsiteX0" fmla="*/ 3454400 w 3454400"/>
              <a:gd name="connsiteY0" fmla="*/ 1231900 h 4216400"/>
              <a:gd name="connsiteX1" fmla="*/ 1409700 w 3454400"/>
              <a:gd name="connsiteY1" fmla="*/ 0 h 4216400"/>
              <a:gd name="connsiteX2" fmla="*/ 0 w 3454400"/>
              <a:gd name="connsiteY2" fmla="*/ 3683000 h 4216400"/>
              <a:gd name="connsiteX3" fmla="*/ 2882900 w 3454400"/>
              <a:gd name="connsiteY3" fmla="*/ 421640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4400" h="4216400">
                <a:moveTo>
                  <a:pt x="3454400" y="1231900"/>
                </a:moveTo>
                <a:lnTo>
                  <a:pt x="1409700" y="0"/>
                </a:lnTo>
                <a:lnTo>
                  <a:pt x="0" y="3683000"/>
                </a:lnTo>
                <a:lnTo>
                  <a:pt x="2882900" y="4216400"/>
                </a:lnTo>
              </a:path>
            </a:pathLst>
          </a:custGeom>
          <a:noFill/>
          <a:ln w="635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84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rapezoid 15"/>
          <p:cNvSpPr/>
          <p:nvPr/>
        </p:nvSpPr>
        <p:spPr>
          <a:xfrm rot="16200000">
            <a:off x="2111350" y="-1433515"/>
            <a:ext cx="6075501" cy="9840036"/>
          </a:xfrm>
          <a:prstGeom prst="trapezoid">
            <a:avLst>
              <a:gd name="adj" fmla="val 42752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4" name="Diamond 303"/>
          <p:cNvSpPr/>
          <p:nvPr/>
        </p:nvSpPr>
        <p:spPr>
          <a:xfrm>
            <a:off x="7455712" y="32944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" name="Diamond 305"/>
          <p:cNvSpPr/>
          <p:nvPr/>
        </p:nvSpPr>
        <p:spPr>
          <a:xfrm>
            <a:off x="8684327" y="12095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" name="Diamond 306"/>
          <p:cNvSpPr/>
          <p:nvPr/>
        </p:nvSpPr>
        <p:spPr>
          <a:xfrm>
            <a:off x="5742589" y="47653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" name="Diamond 307"/>
          <p:cNvSpPr/>
          <p:nvPr/>
        </p:nvSpPr>
        <p:spPr>
          <a:xfrm>
            <a:off x="4070599" y="319076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" name="Diamond 308"/>
          <p:cNvSpPr/>
          <p:nvPr/>
        </p:nvSpPr>
        <p:spPr>
          <a:xfrm>
            <a:off x="6666858" y="12283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0" name="Diamond 309"/>
          <p:cNvSpPr/>
          <p:nvPr/>
        </p:nvSpPr>
        <p:spPr>
          <a:xfrm>
            <a:off x="9523246" y="595821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4" name="Diamond 313"/>
          <p:cNvSpPr/>
          <p:nvPr/>
        </p:nvSpPr>
        <p:spPr>
          <a:xfrm>
            <a:off x="7521026" y="645710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6" name="Diamond 315"/>
          <p:cNvSpPr/>
          <p:nvPr/>
        </p:nvSpPr>
        <p:spPr>
          <a:xfrm>
            <a:off x="9629856" y="656096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7" name="Diamond 316"/>
          <p:cNvSpPr/>
          <p:nvPr/>
        </p:nvSpPr>
        <p:spPr>
          <a:xfrm>
            <a:off x="7920994" y="44096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8" name="Diamond 317"/>
          <p:cNvSpPr/>
          <p:nvPr/>
        </p:nvSpPr>
        <p:spPr>
          <a:xfrm>
            <a:off x="8032170" y="654854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9" name="Diamond 318"/>
          <p:cNvSpPr/>
          <p:nvPr/>
        </p:nvSpPr>
        <p:spPr>
          <a:xfrm>
            <a:off x="6950485" y="612111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268167" y="435639"/>
            <a:ext cx="6818865" cy="803563"/>
            <a:chOff x="268167" y="435639"/>
            <a:chExt cx="6818865" cy="803563"/>
          </a:xfrm>
        </p:grpSpPr>
        <p:sp>
          <p:nvSpPr>
            <p:cNvPr id="199" name="Triangle 198"/>
            <p:cNvSpPr/>
            <p:nvPr/>
          </p:nvSpPr>
          <p:spPr>
            <a:xfrm rot="6960000">
              <a:off x="544225" y="354537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Triangle 199"/>
            <p:cNvSpPr/>
            <p:nvPr/>
          </p:nvSpPr>
          <p:spPr>
            <a:xfrm rot="5400000">
              <a:off x="469444" y="606015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Triangle 200"/>
            <p:cNvSpPr/>
            <p:nvPr/>
          </p:nvSpPr>
          <p:spPr>
            <a:xfrm rot="4380000">
              <a:off x="598416" y="817979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/>
            <p:cNvSpPr/>
            <p:nvPr/>
          </p:nvSpPr>
          <p:spPr>
            <a:xfrm>
              <a:off x="568470" y="435639"/>
              <a:ext cx="831272" cy="803563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/>
            <p:cNvSpPr/>
            <p:nvPr/>
          </p:nvSpPr>
          <p:spPr>
            <a:xfrm>
              <a:off x="1399741" y="823570"/>
              <a:ext cx="5153891" cy="11083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Trapezoid 203"/>
            <p:cNvSpPr/>
            <p:nvPr/>
          </p:nvSpPr>
          <p:spPr>
            <a:xfrm rot="16200000">
              <a:off x="6553632" y="612288"/>
              <a:ext cx="533400" cy="533400"/>
            </a:xfrm>
            <a:prstGeom prst="trapezoid">
              <a:avLst>
                <a:gd name="adj" fmla="val 37698"/>
              </a:avLst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11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96550" y="1523559"/>
            <a:ext cx="1716868" cy="980516"/>
            <a:chOff x="96550" y="1523559"/>
            <a:chExt cx="1716868" cy="980516"/>
          </a:xfrm>
        </p:grpSpPr>
        <p:sp>
          <p:nvSpPr>
            <p:cNvPr id="25" name="Oval 24"/>
            <p:cNvSpPr/>
            <p:nvPr/>
          </p:nvSpPr>
          <p:spPr>
            <a:xfrm>
              <a:off x="905781" y="197075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370529" y="2111515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96550" y="186644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1305227" y="192061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1139911" y="1523559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105266" y="233016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567100" y="17348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715264" y="22979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1635288" y="1960928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Oval 53"/>
          <p:cNvSpPr/>
          <p:nvPr/>
        </p:nvSpPr>
        <p:spPr>
          <a:xfrm>
            <a:off x="517969" y="451137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1281310" y="468529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2136673" y="474242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2223023" y="525800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3046283" y="613133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5247805" y="57173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895958" y="427224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2343510" y="604438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3189315" y="552828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3775742" y="521270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1279438" y="228280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1807096" y="461369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5705630" y="645752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3788642" y="618949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1913149" y="631507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441894" y="261467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1876209" y="139880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1964889" y="21984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4037242" y="557297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2514815" y="558210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1305916" y="627517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2794449" y="478625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778444" y="61995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1651876" y="593739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2331608" y="105344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179886" y="424036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3549185" y="576839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2019511" y="558105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/>
          <p:cNvSpPr/>
          <p:nvPr/>
        </p:nvSpPr>
        <p:spPr>
          <a:xfrm>
            <a:off x="280144" y="607382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/>
          <p:nvPr/>
        </p:nvSpPr>
        <p:spPr>
          <a:xfrm flipV="1">
            <a:off x="5395278" y="106848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/>
          <p:nvPr/>
        </p:nvSpPr>
        <p:spPr>
          <a:xfrm flipV="1">
            <a:off x="4432857" y="13840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/>
          <p:nvPr/>
        </p:nvSpPr>
        <p:spPr>
          <a:xfrm flipV="1">
            <a:off x="6098853" y="56494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Diamond 153"/>
          <p:cNvSpPr/>
          <p:nvPr/>
        </p:nvSpPr>
        <p:spPr>
          <a:xfrm>
            <a:off x="3147226" y="356124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Diamond 154"/>
          <p:cNvSpPr/>
          <p:nvPr/>
        </p:nvSpPr>
        <p:spPr>
          <a:xfrm>
            <a:off x="6239361" y="16982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Diamond 155"/>
          <p:cNvSpPr/>
          <p:nvPr/>
        </p:nvSpPr>
        <p:spPr>
          <a:xfrm>
            <a:off x="4780274" y="206256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Diamond 156"/>
          <p:cNvSpPr/>
          <p:nvPr/>
        </p:nvSpPr>
        <p:spPr>
          <a:xfrm>
            <a:off x="5907181" y="103662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Diamond 157"/>
          <p:cNvSpPr/>
          <p:nvPr/>
        </p:nvSpPr>
        <p:spPr>
          <a:xfrm>
            <a:off x="6282825" y="571737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Diamond 158"/>
          <p:cNvSpPr/>
          <p:nvPr/>
        </p:nvSpPr>
        <p:spPr>
          <a:xfrm>
            <a:off x="5821154" y="16844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Diamond 159"/>
          <p:cNvSpPr/>
          <p:nvPr/>
        </p:nvSpPr>
        <p:spPr>
          <a:xfrm>
            <a:off x="2675654" y="293324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Diamond 160"/>
          <p:cNvSpPr/>
          <p:nvPr/>
        </p:nvSpPr>
        <p:spPr>
          <a:xfrm>
            <a:off x="3817138" y="377105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Diamond 161"/>
          <p:cNvSpPr/>
          <p:nvPr/>
        </p:nvSpPr>
        <p:spPr>
          <a:xfrm>
            <a:off x="2482481" y="342494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Diamond 162"/>
          <p:cNvSpPr/>
          <p:nvPr/>
        </p:nvSpPr>
        <p:spPr>
          <a:xfrm>
            <a:off x="7077604" y="645282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Diamond 163"/>
          <p:cNvSpPr/>
          <p:nvPr/>
        </p:nvSpPr>
        <p:spPr>
          <a:xfrm>
            <a:off x="7410233" y="619597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Diamond 164"/>
          <p:cNvSpPr/>
          <p:nvPr/>
        </p:nvSpPr>
        <p:spPr>
          <a:xfrm>
            <a:off x="3605875" y="276313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Diamond 165"/>
          <p:cNvSpPr/>
          <p:nvPr/>
        </p:nvSpPr>
        <p:spPr>
          <a:xfrm>
            <a:off x="8619805" y="662787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Diamond 167"/>
          <p:cNvSpPr/>
          <p:nvPr/>
        </p:nvSpPr>
        <p:spPr>
          <a:xfrm>
            <a:off x="6477761" y="591182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Diamond 168"/>
          <p:cNvSpPr/>
          <p:nvPr/>
        </p:nvSpPr>
        <p:spPr>
          <a:xfrm>
            <a:off x="4670483" y="320595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Diamond 169"/>
          <p:cNvSpPr/>
          <p:nvPr/>
        </p:nvSpPr>
        <p:spPr>
          <a:xfrm>
            <a:off x="4296009" y="391455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Diamond 170"/>
          <p:cNvSpPr/>
          <p:nvPr/>
        </p:nvSpPr>
        <p:spPr>
          <a:xfrm>
            <a:off x="6398957" y="662033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Diamond 175"/>
          <p:cNvSpPr/>
          <p:nvPr/>
        </p:nvSpPr>
        <p:spPr>
          <a:xfrm>
            <a:off x="2374879" y="254324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Diamond 176"/>
          <p:cNvSpPr/>
          <p:nvPr/>
        </p:nvSpPr>
        <p:spPr>
          <a:xfrm>
            <a:off x="3433918" y="230219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Diamond 179"/>
          <p:cNvSpPr/>
          <p:nvPr/>
        </p:nvSpPr>
        <p:spPr>
          <a:xfrm>
            <a:off x="5451187" y="32503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Diamond 181"/>
          <p:cNvSpPr/>
          <p:nvPr/>
        </p:nvSpPr>
        <p:spPr>
          <a:xfrm>
            <a:off x="2176267" y="390832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Diamond 182"/>
          <p:cNvSpPr/>
          <p:nvPr/>
        </p:nvSpPr>
        <p:spPr>
          <a:xfrm>
            <a:off x="3339369" y="411775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Diamond 183"/>
          <p:cNvSpPr/>
          <p:nvPr/>
        </p:nvSpPr>
        <p:spPr>
          <a:xfrm>
            <a:off x="3881502" y="431891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Diamond 185"/>
          <p:cNvSpPr/>
          <p:nvPr/>
        </p:nvSpPr>
        <p:spPr>
          <a:xfrm>
            <a:off x="4348070" y="466908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Diamond 189"/>
          <p:cNvSpPr/>
          <p:nvPr/>
        </p:nvSpPr>
        <p:spPr>
          <a:xfrm>
            <a:off x="5364777" y="223557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Diamond 190"/>
          <p:cNvSpPr/>
          <p:nvPr/>
        </p:nvSpPr>
        <p:spPr>
          <a:xfrm>
            <a:off x="2625765" y="422647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Diamond 191"/>
          <p:cNvSpPr/>
          <p:nvPr/>
        </p:nvSpPr>
        <p:spPr>
          <a:xfrm>
            <a:off x="5312604" y="48227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Diamond 192"/>
          <p:cNvSpPr/>
          <p:nvPr/>
        </p:nvSpPr>
        <p:spPr>
          <a:xfrm>
            <a:off x="5848382" y="57337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Diamond 193"/>
          <p:cNvSpPr/>
          <p:nvPr/>
        </p:nvSpPr>
        <p:spPr>
          <a:xfrm>
            <a:off x="2828843" y="249410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Diamond 194"/>
          <p:cNvSpPr/>
          <p:nvPr/>
        </p:nvSpPr>
        <p:spPr>
          <a:xfrm>
            <a:off x="4544140" y="266939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Diamond 195"/>
          <p:cNvSpPr/>
          <p:nvPr/>
        </p:nvSpPr>
        <p:spPr>
          <a:xfrm>
            <a:off x="4092267" y="212774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Diamond 196"/>
          <p:cNvSpPr/>
          <p:nvPr/>
        </p:nvSpPr>
        <p:spPr>
          <a:xfrm>
            <a:off x="5100764" y="432474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Diamond 197"/>
          <p:cNvSpPr/>
          <p:nvPr/>
        </p:nvSpPr>
        <p:spPr>
          <a:xfrm>
            <a:off x="8255199" y="24011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Rectangle 204"/>
          <p:cNvSpPr/>
          <p:nvPr/>
        </p:nvSpPr>
        <p:spPr>
          <a:xfrm>
            <a:off x="6469742" y="561786"/>
            <a:ext cx="875836" cy="65011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Oval 207"/>
          <p:cNvSpPr/>
          <p:nvPr/>
        </p:nvSpPr>
        <p:spPr>
          <a:xfrm rot="4278770">
            <a:off x="1226877" y="2479326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Oval 210"/>
          <p:cNvSpPr/>
          <p:nvPr/>
        </p:nvSpPr>
        <p:spPr>
          <a:xfrm rot="4278770">
            <a:off x="502627" y="2683348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Oval 213"/>
          <p:cNvSpPr/>
          <p:nvPr/>
        </p:nvSpPr>
        <p:spPr>
          <a:xfrm rot="17321230" flipV="1">
            <a:off x="441365" y="4197610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Oval 216"/>
          <p:cNvSpPr/>
          <p:nvPr/>
        </p:nvSpPr>
        <p:spPr>
          <a:xfrm rot="17321230" flipV="1">
            <a:off x="1164378" y="4385027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Oval 219"/>
          <p:cNvSpPr/>
          <p:nvPr/>
        </p:nvSpPr>
        <p:spPr>
          <a:xfrm rot="17321230" flipV="1">
            <a:off x="1865987" y="4569154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TextBox 258"/>
          <p:cNvSpPr txBox="1"/>
          <p:nvPr/>
        </p:nvSpPr>
        <p:spPr>
          <a:xfrm>
            <a:off x="15403" y="1234640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61" name="TextBox 260"/>
          <p:cNvSpPr txBox="1"/>
          <p:nvPr/>
        </p:nvSpPr>
        <p:spPr>
          <a:xfrm>
            <a:off x="214539" y="560427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62" name="Oval 261"/>
          <p:cNvSpPr/>
          <p:nvPr/>
        </p:nvSpPr>
        <p:spPr>
          <a:xfrm>
            <a:off x="2817411" y="567703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Oval 262"/>
          <p:cNvSpPr/>
          <p:nvPr/>
        </p:nvSpPr>
        <p:spPr>
          <a:xfrm>
            <a:off x="2536700" y="50744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Oval 263"/>
          <p:cNvSpPr/>
          <p:nvPr/>
        </p:nvSpPr>
        <p:spPr>
          <a:xfrm>
            <a:off x="3135348" y="513213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Oval 264"/>
          <p:cNvSpPr/>
          <p:nvPr/>
        </p:nvSpPr>
        <p:spPr>
          <a:xfrm flipV="1">
            <a:off x="2785016" y="15838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Oval 265"/>
          <p:cNvSpPr/>
          <p:nvPr/>
        </p:nvSpPr>
        <p:spPr>
          <a:xfrm flipV="1">
            <a:off x="2066590" y="18332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Oval 266"/>
          <p:cNvSpPr/>
          <p:nvPr/>
        </p:nvSpPr>
        <p:spPr>
          <a:xfrm flipV="1">
            <a:off x="3782412" y="9998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 rot="16200000">
            <a:off x="9213674" y="954970"/>
            <a:ext cx="872266" cy="841261"/>
            <a:chOff x="8633405" y="1235346"/>
            <a:chExt cx="872266" cy="841261"/>
          </a:xfrm>
        </p:grpSpPr>
        <p:sp>
          <p:nvSpPr>
            <p:cNvPr id="2" name="Oval 1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" name="Regular Pentagon 267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" name="Regular Pentagon 268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Regular Pentagon 269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Regular Pentagon 270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Regular Pentagon 271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3" name="Group 272"/>
          <p:cNvGrpSpPr/>
          <p:nvPr/>
        </p:nvGrpSpPr>
        <p:grpSpPr>
          <a:xfrm rot="5400000">
            <a:off x="9255247" y="2174301"/>
            <a:ext cx="872266" cy="841261"/>
            <a:chOff x="8633405" y="1235346"/>
            <a:chExt cx="872266" cy="841261"/>
          </a:xfrm>
        </p:grpSpPr>
        <p:sp>
          <p:nvSpPr>
            <p:cNvPr id="274" name="Oval 273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Regular Pentagon 274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" name="Regular Pentagon 275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" name="Regular Pentagon 276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Regular Pentagon 277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Regular Pentagon 278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0" name="Group 279"/>
          <p:cNvGrpSpPr/>
          <p:nvPr/>
        </p:nvGrpSpPr>
        <p:grpSpPr>
          <a:xfrm flipV="1">
            <a:off x="9215889" y="3757969"/>
            <a:ext cx="872266" cy="841261"/>
            <a:chOff x="8633405" y="1235346"/>
            <a:chExt cx="872266" cy="841261"/>
          </a:xfrm>
        </p:grpSpPr>
        <p:sp>
          <p:nvSpPr>
            <p:cNvPr id="281" name="Oval 280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" name="Regular Pentagon 281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" name="Regular Pentagon 282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" name="Regular Pentagon 283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" name="Regular Pentagon 284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" name="Regular Pentagon 285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7" name="Group 286"/>
          <p:cNvGrpSpPr/>
          <p:nvPr/>
        </p:nvGrpSpPr>
        <p:grpSpPr>
          <a:xfrm flipH="1">
            <a:off x="9235614" y="5162960"/>
            <a:ext cx="872266" cy="841261"/>
            <a:chOff x="8633405" y="1235346"/>
            <a:chExt cx="872266" cy="841261"/>
          </a:xfrm>
        </p:grpSpPr>
        <p:sp>
          <p:nvSpPr>
            <p:cNvPr id="288" name="Oval 287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" name="Regular Pentagon 288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" name="Regular Pentagon 289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Regular Pentagon 290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Regular Pentagon 291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3" name="Regular Pentagon 292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4" name="Group 293"/>
          <p:cNvGrpSpPr/>
          <p:nvPr/>
        </p:nvGrpSpPr>
        <p:grpSpPr>
          <a:xfrm>
            <a:off x="8318058" y="4512352"/>
            <a:ext cx="872266" cy="841261"/>
            <a:chOff x="8633405" y="1235346"/>
            <a:chExt cx="872266" cy="841261"/>
          </a:xfrm>
        </p:grpSpPr>
        <p:sp>
          <p:nvSpPr>
            <p:cNvPr id="295" name="Oval 294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6" name="Regular Pentagon 295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7" name="Regular Pentagon 296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8" name="Regular Pentagon 297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9" name="Regular Pentagon 298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0" name="Regular Pentagon 299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2" name="Group 331"/>
          <p:cNvGrpSpPr/>
          <p:nvPr/>
        </p:nvGrpSpPr>
        <p:grpSpPr>
          <a:xfrm flipV="1">
            <a:off x="260814" y="4722580"/>
            <a:ext cx="1716868" cy="980516"/>
            <a:chOff x="96550" y="1523559"/>
            <a:chExt cx="1716868" cy="980516"/>
          </a:xfrm>
        </p:grpSpPr>
        <p:sp>
          <p:nvSpPr>
            <p:cNvPr id="333" name="Oval 332"/>
            <p:cNvSpPr/>
            <p:nvPr/>
          </p:nvSpPr>
          <p:spPr>
            <a:xfrm>
              <a:off x="905781" y="197075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4" name="Oval 333"/>
            <p:cNvSpPr/>
            <p:nvPr/>
          </p:nvSpPr>
          <p:spPr>
            <a:xfrm>
              <a:off x="370529" y="2111515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5" name="Oval 334"/>
            <p:cNvSpPr/>
            <p:nvPr/>
          </p:nvSpPr>
          <p:spPr>
            <a:xfrm>
              <a:off x="96550" y="186644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6" name="Oval 335"/>
            <p:cNvSpPr/>
            <p:nvPr/>
          </p:nvSpPr>
          <p:spPr>
            <a:xfrm>
              <a:off x="1305227" y="192061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7" name="Oval 336"/>
            <p:cNvSpPr/>
            <p:nvPr/>
          </p:nvSpPr>
          <p:spPr>
            <a:xfrm>
              <a:off x="1139911" y="1523559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8" name="Oval 337"/>
            <p:cNvSpPr/>
            <p:nvPr/>
          </p:nvSpPr>
          <p:spPr>
            <a:xfrm>
              <a:off x="105266" y="233016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9" name="Oval 338"/>
            <p:cNvSpPr/>
            <p:nvPr/>
          </p:nvSpPr>
          <p:spPr>
            <a:xfrm>
              <a:off x="567100" y="17348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0" name="Oval 339"/>
            <p:cNvSpPr/>
            <p:nvPr/>
          </p:nvSpPr>
          <p:spPr>
            <a:xfrm>
              <a:off x="715264" y="22979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1" name="Oval 340"/>
            <p:cNvSpPr/>
            <p:nvPr/>
          </p:nvSpPr>
          <p:spPr>
            <a:xfrm>
              <a:off x="1635288" y="1960928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7" name="Diamond 346"/>
          <p:cNvSpPr/>
          <p:nvPr/>
        </p:nvSpPr>
        <p:spPr>
          <a:xfrm>
            <a:off x="667844" y="323421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" name="Diamond 347"/>
          <p:cNvSpPr/>
          <p:nvPr/>
        </p:nvSpPr>
        <p:spPr>
          <a:xfrm>
            <a:off x="1054392" y="309324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" name="Diamond 348"/>
          <p:cNvSpPr/>
          <p:nvPr/>
        </p:nvSpPr>
        <p:spPr>
          <a:xfrm>
            <a:off x="300063" y="335607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0" name="Diamond 349"/>
          <p:cNvSpPr/>
          <p:nvPr/>
        </p:nvSpPr>
        <p:spPr>
          <a:xfrm>
            <a:off x="7240618" y="10134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Diamond 350"/>
          <p:cNvSpPr/>
          <p:nvPr/>
        </p:nvSpPr>
        <p:spPr>
          <a:xfrm>
            <a:off x="1682183" y="387199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2" name="Diamond 351"/>
          <p:cNvSpPr/>
          <p:nvPr/>
        </p:nvSpPr>
        <p:spPr>
          <a:xfrm>
            <a:off x="1895453" y="294301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3" name="Diamond 352"/>
          <p:cNvSpPr/>
          <p:nvPr/>
        </p:nvSpPr>
        <p:spPr>
          <a:xfrm>
            <a:off x="1643681" y="31239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4" name="Diamond 353"/>
          <p:cNvSpPr/>
          <p:nvPr/>
        </p:nvSpPr>
        <p:spPr>
          <a:xfrm>
            <a:off x="624835" y="354863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" name="Diamond 354"/>
          <p:cNvSpPr/>
          <p:nvPr/>
        </p:nvSpPr>
        <p:spPr>
          <a:xfrm>
            <a:off x="1352518" y="306775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" name="Diamond 355"/>
          <p:cNvSpPr/>
          <p:nvPr/>
        </p:nvSpPr>
        <p:spPr>
          <a:xfrm>
            <a:off x="933214" y="339839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" name="Diamond 356"/>
          <p:cNvSpPr/>
          <p:nvPr/>
        </p:nvSpPr>
        <p:spPr>
          <a:xfrm>
            <a:off x="1330500" y="369903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" name="Diamond 357"/>
          <p:cNvSpPr/>
          <p:nvPr/>
        </p:nvSpPr>
        <p:spPr>
          <a:xfrm>
            <a:off x="1640909" y="360742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Diamond 358"/>
          <p:cNvSpPr/>
          <p:nvPr/>
        </p:nvSpPr>
        <p:spPr>
          <a:xfrm>
            <a:off x="39985" y="352118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0" name="Diamond 359"/>
          <p:cNvSpPr/>
          <p:nvPr/>
        </p:nvSpPr>
        <p:spPr>
          <a:xfrm>
            <a:off x="1043838" y="364911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3" name="TextBox 362"/>
          <p:cNvSpPr txBox="1"/>
          <p:nvPr/>
        </p:nvSpPr>
        <p:spPr>
          <a:xfrm>
            <a:off x="1371196" y="3265999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K</a:t>
            </a:r>
            <a:r>
              <a:rPr lang="en-US" sz="2000" baseline="30000" dirty="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dirty="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chemeClr val="accent2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58" name="Oval 257"/>
          <p:cNvSpPr/>
          <p:nvPr/>
        </p:nvSpPr>
        <p:spPr>
          <a:xfrm flipV="1">
            <a:off x="2785016" y="15838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2" name="Oval 301"/>
          <p:cNvSpPr/>
          <p:nvPr/>
        </p:nvSpPr>
        <p:spPr>
          <a:xfrm flipV="1">
            <a:off x="2638755" y="201635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0" name="Oval 319"/>
          <p:cNvSpPr/>
          <p:nvPr/>
        </p:nvSpPr>
        <p:spPr>
          <a:xfrm flipV="1">
            <a:off x="2066590" y="18332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2" name="Oval 321"/>
          <p:cNvSpPr/>
          <p:nvPr/>
        </p:nvSpPr>
        <p:spPr>
          <a:xfrm flipV="1">
            <a:off x="3179010" y="154808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3" name="Oval 322"/>
          <p:cNvSpPr/>
          <p:nvPr/>
        </p:nvSpPr>
        <p:spPr>
          <a:xfrm flipV="1">
            <a:off x="3262164" y="123534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7" name="Oval 326"/>
          <p:cNvSpPr/>
          <p:nvPr/>
        </p:nvSpPr>
        <p:spPr>
          <a:xfrm flipV="1">
            <a:off x="2368983" y="150209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8" name="Oval 327"/>
          <p:cNvSpPr/>
          <p:nvPr/>
        </p:nvSpPr>
        <p:spPr>
          <a:xfrm flipV="1">
            <a:off x="3599358" y="15838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9" name="Oval 328"/>
          <p:cNvSpPr/>
          <p:nvPr/>
        </p:nvSpPr>
        <p:spPr>
          <a:xfrm flipV="1">
            <a:off x="3019428" y="18862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0" name="Oval 329"/>
          <p:cNvSpPr/>
          <p:nvPr/>
        </p:nvSpPr>
        <p:spPr>
          <a:xfrm flipV="1">
            <a:off x="4198445" y="10816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1" name="Oval 330"/>
          <p:cNvSpPr/>
          <p:nvPr/>
        </p:nvSpPr>
        <p:spPr>
          <a:xfrm flipV="1">
            <a:off x="4052184" y="15141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4" name="Oval 373"/>
          <p:cNvSpPr/>
          <p:nvPr/>
        </p:nvSpPr>
        <p:spPr>
          <a:xfrm flipV="1">
            <a:off x="3573651" y="123793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7" name="Oval 376"/>
          <p:cNvSpPr/>
          <p:nvPr/>
        </p:nvSpPr>
        <p:spPr>
          <a:xfrm flipV="1">
            <a:off x="3782412" y="9998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7" name="Oval 386"/>
          <p:cNvSpPr/>
          <p:nvPr/>
        </p:nvSpPr>
        <p:spPr>
          <a:xfrm flipV="1">
            <a:off x="3841064" y="132489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8" name="Oval 387"/>
          <p:cNvSpPr/>
          <p:nvPr/>
        </p:nvSpPr>
        <p:spPr>
          <a:xfrm flipV="1">
            <a:off x="3389184" y="175778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0" name="Oval 389"/>
          <p:cNvSpPr/>
          <p:nvPr/>
        </p:nvSpPr>
        <p:spPr>
          <a:xfrm flipV="1">
            <a:off x="2969096" y="123534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3" name="TextBox 392"/>
          <p:cNvSpPr txBox="1"/>
          <p:nvPr/>
        </p:nvSpPr>
        <p:spPr>
          <a:xfrm>
            <a:off x="9759341" y="3309317"/>
            <a:ext cx="25632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" charset="0"/>
                <a:ea typeface="Times" charset="0"/>
                <a:cs typeface="Times" charset="0"/>
              </a:rPr>
              <a:t>vesicles bind</a:t>
            </a:r>
          </a:p>
          <a:p>
            <a:pPr algn="ctr"/>
            <a:r>
              <a:rPr lang="en-US" sz="2400" dirty="0" smtClean="0">
                <a:latin typeface="Times" charset="0"/>
                <a:ea typeface="Times" charset="0"/>
                <a:cs typeface="Times" charset="0"/>
              </a:rPr>
              <a:t>to plasma </a:t>
            </a:r>
          </a:p>
          <a:p>
            <a:pPr algn="ctr"/>
            <a:r>
              <a:rPr lang="en-US" sz="2400" dirty="0" smtClean="0">
                <a:latin typeface="Times" charset="0"/>
                <a:ea typeface="Times" charset="0"/>
                <a:cs typeface="Times" charset="0"/>
              </a:rPr>
              <a:t>membrane</a:t>
            </a:r>
          </a:p>
        </p:txBody>
      </p:sp>
      <p:sp>
        <p:nvSpPr>
          <p:cNvPr id="253" name="Hexagon 252"/>
          <p:cNvSpPr/>
          <p:nvPr/>
        </p:nvSpPr>
        <p:spPr>
          <a:xfrm>
            <a:off x="7823600" y="68717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Hexagon 259"/>
          <p:cNvSpPr/>
          <p:nvPr/>
        </p:nvSpPr>
        <p:spPr>
          <a:xfrm flipV="1">
            <a:off x="9191495" y="4325973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1" name="Hexagon 300"/>
          <p:cNvSpPr/>
          <p:nvPr/>
        </p:nvSpPr>
        <p:spPr>
          <a:xfrm flipV="1">
            <a:off x="7824581" y="5034584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1" name="Hexagon 320"/>
          <p:cNvSpPr/>
          <p:nvPr/>
        </p:nvSpPr>
        <p:spPr>
          <a:xfrm flipV="1">
            <a:off x="9123223" y="3384966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4" name="Hexagon 323"/>
          <p:cNvSpPr/>
          <p:nvPr/>
        </p:nvSpPr>
        <p:spPr>
          <a:xfrm flipV="1">
            <a:off x="9730580" y="2941342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5" name="Hexagon 324"/>
          <p:cNvSpPr/>
          <p:nvPr/>
        </p:nvSpPr>
        <p:spPr>
          <a:xfrm flipV="1">
            <a:off x="9849241" y="5109569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6" name="Hexagon 325"/>
          <p:cNvSpPr/>
          <p:nvPr/>
        </p:nvSpPr>
        <p:spPr>
          <a:xfrm flipV="1">
            <a:off x="9721295" y="4776872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2" name="Hexagon 341"/>
          <p:cNvSpPr/>
          <p:nvPr/>
        </p:nvSpPr>
        <p:spPr>
          <a:xfrm flipV="1">
            <a:off x="9151204" y="3837104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3" name="Hexagon 342"/>
          <p:cNvSpPr/>
          <p:nvPr/>
        </p:nvSpPr>
        <p:spPr>
          <a:xfrm flipV="1">
            <a:off x="7989704" y="2575339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4" name="Hexagon 343"/>
          <p:cNvSpPr/>
          <p:nvPr/>
        </p:nvSpPr>
        <p:spPr>
          <a:xfrm flipV="1">
            <a:off x="9084673" y="5515893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5" name="Hexagon 344"/>
          <p:cNvSpPr/>
          <p:nvPr/>
        </p:nvSpPr>
        <p:spPr>
          <a:xfrm flipV="1">
            <a:off x="9855062" y="3671661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2" name="TextBox 361"/>
          <p:cNvSpPr txBox="1"/>
          <p:nvPr/>
        </p:nvSpPr>
        <p:spPr>
          <a:xfrm>
            <a:off x="5843251" y="6149779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K</a:t>
            </a:r>
            <a:r>
              <a:rPr lang="en-US" sz="2000" baseline="3000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 </a:t>
            </a:r>
            <a:r>
              <a:rPr lang="en-US" sz="2000" dirty="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ions</a:t>
            </a:r>
            <a:endParaRPr lang="en-US" sz="2000" dirty="0">
              <a:solidFill>
                <a:schemeClr val="accent2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18" name="Can 217"/>
          <p:cNvSpPr/>
          <p:nvPr/>
        </p:nvSpPr>
        <p:spPr>
          <a:xfrm rot="20519047">
            <a:off x="8896045" y="445477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" name="Can 214"/>
          <p:cNvSpPr/>
          <p:nvPr/>
        </p:nvSpPr>
        <p:spPr>
          <a:xfrm rot="20519047">
            <a:off x="8164910" y="610895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Can 211"/>
          <p:cNvSpPr/>
          <p:nvPr/>
        </p:nvSpPr>
        <p:spPr>
          <a:xfrm rot="20519047">
            <a:off x="7433775" y="776313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Can 228"/>
          <p:cNvSpPr/>
          <p:nvPr/>
        </p:nvSpPr>
        <p:spPr>
          <a:xfrm rot="20519047">
            <a:off x="6823961" y="975830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6" name="Can 245"/>
          <p:cNvSpPr/>
          <p:nvPr/>
        </p:nvSpPr>
        <p:spPr>
          <a:xfrm rot="1080953" flipV="1">
            <a:off x="9060780" y="6094272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Can 243"/>
          <p:cNvSpPr/>
          <p:nvPr/>
        </p:nvSpPr>
        <p:spPr>
          <a:xfrm rot="1080953" flipV="1">
            <a:off x="8329645" y="5928854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Can 241"/>
          <p:cNvSpPr/>
          <p:nvPr/>
        </p:nvSpPr>
        <p:spPr>
          <a:xfrm rot="1080953" flipV="1">
            <a:off x="7598510" y="5763436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Can 233"/>
          <p:cNvSpPr/>
          <p:nvPr/>
        </p:nvSpPr>
        <p:spPr>
          <a:xfrm rot="1080953" flipV="1">
            <a:off x="6988696" y="5563919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Hexagon 236"/>
          <p:cNvSpPr/>
          <p:nvPr/>
        </p:nvSpPr>
        <p:spPr>
          <a:xfrm flipV="1">
            <a:off x="7801141" y="3752840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Hexagon 239"/>
          <p:cNvSpPr/>
          <p:nvPr/>
        </p:nvSpPr>
        <p:spPr>
          <a:xfrm flipV="1">
            <a:off x="8355510" y="1960928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Hexagon 240"/>
          <p:cNvSpPr/>
          <p:nvPr/>
        </p:nvSpPr>
        <p:spPr>
          <a:xfrm flipV="1">
            <a:off x="9776256" y="2047884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3" name="Hexagon 242"/>
          <p:cNvSpPr/>
          <p:nvPr/>
        </p:nvSpPr>
        <p:spPr>
          <a:xfrm flipV="1">
            <a:off x="9233680" y="1672469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" name="Hexagon 244"/>
          <p:cNvSpPr/>
          <p:nvPr/>
        </p:nvSpPr>
        <p:spPr>
          <a:xfrm flipV="1">
            <a:off x="9489771" y="775934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Hexagon 246"/>
          <p:cNvSpPr/>
          <p:nvPr/>
        </p:nvSpPr>
        <p:spPr>
          <a:xfrm flipV="1">
            <a:off x="9822032" y="1713870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Hexagon 256"/>
          <p:cNvSpPr/>
          <p:nvPr/>
        </p:nvSpPr>
        <p:spPr>
          <a:xfrm flipV="1">
            <a:off x="9385679" y="2066120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1" name="Hexagon 370"/>
          <p:cNvSpPr/>
          <p:nvPr/>
        </p:nvSpPr>
        <p:spPr>
          <a:xfrm flipV="1">
            <a:off x="9047341" y="1166204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2" name="Hexagon 371"/>
          <p:cNvSpPr/>
          <p:nvPr/>
        </p:nvSpPr>
        <p:spPr>
          <a:xfrm flipV="1">
            <a:off x="9188147" y="2679877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3" name="Hexagon 372"/>
          <p:cNvSpPr/>
          <p:nvPr/>
        </p:nvSpPr>
        <p:spPr>
          <a:xfrm flipV="1">
            <a:off x="8633375" y="2357679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5" name="Hexagon 374"/>
          <p:cNvSpPr/>
          <p:nvPr/>
        </p:nvSpPr>
        <p:spPr>
          <a:xfrm flipV="1">
            <a:off x="9738149" y="5911825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6" name="Hexagon 375"/>
          <p:cNvSpPr/>
          <p:nvPr/>
        </p:nvSpPr>
        <p:spPr>
          <a:xfrm flipV="1">
            <a:off x="9735984" y="4496894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8" name="Hexagon 377"/>
          <p:cNvSpPr/>
          <p:nvPr/>
        </p:nvSpPr>
        <p:spPr>
          <a:xfrm flipV="1">
            <a:off x="9385679" y="5075318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9" name="Hexagon 378"/>
          <p:cNvSpPr/>
          <p:nvPr/>
        </p:nvSpPr>
        <p:spPr>
          <a:xfrm flipV="1">
            <a:off x="8512143" y="3631536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0" name="Hexagon 379"/>
          <p:cNvSpPr/>
          <p:nvPr/>
        </p:nvSpPr>
        <p:spPr>
          <a:xfrm flipV="1">
            <a:off x="8269128" y="5082858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1" name="Hexagon 380"/>
          <p:cNvSpPr/>
          <p:nvPr/>
        </p:nvSpPr>
        <p:spPr>
          <a:xfrm flipV="1">
            <a:off x="8305712" y="4484298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2" name="Hexagon 381"/>
          <p:cNvSpPr/>
          <p:nvPr/>
        </p:nvSpPr>
        <p:spPr>
          <a:xfrm flipV="1">
            <a:off x="8812032" y="4411783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3" name="Hexagon 382"/>
          <p:cNvSpPr/>
          <p:nvPr/>
        </p:nvSpPr>
        <p:spPr>
          <a:xfrm flipV="1">
            <a:off x="7879903" y="1347902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4" name="Hexagon 383"/>
          <p:cNvSpPr/>
          <p:nvPr/>
        </p:nvSpPr>
        <p:spPr>
          <a:xfrm flipV="1">
            <a:off x="8868870" y="5298179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TextBox 249"/>
          <p:cNvSpPr txBox="1"/>
          <p:nvPr/>
        </p:nvSpPr>
        <p:spPr>
          <a:xfrm>
            <a:off x="5564722" y="3045434"/>
            <a:ext cx="24381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945200"/>
                </a:solidFill>
                <a:latin typeface="Times" charset="0"/>
                <a:ea typeface="Times" charset="0"/>
                <a:cs typeface="Times" charset="0"/>
              </a:rPr>
              <a:t>Ca</a:t>
            </a:r>
            <a:r>
              <a:rPr lang="en-US" sz="2800" baseline="30000" dirty="0" smtClean="0">
                <a:solidFill>
                  <a:srgbClr val="945200"/>
                </a:solidFill>
                <a:latin typeface="Times" charset="0"/>
                <a:ea typeface="Times" charset="0"/>
                <a:cs typeface="Times" charset="0"/>
              </a:rPr>
              <a:t>2+</a:t>
            </a:r>
            <a:r>
              <a:rPr lang="en-US" sz="2800" dirty="0" smtClean="0">
                <a:solidFill>
                  <a:srgbClr val="945200"/>
                </a:solidFill>
                <a:latin typeface="Times" charset="0"/>
                <a:ea typeface="Times" charset="0"/>
                <a:cs typeface="Times" charset="0"/>
              </a:rPr>
              <a:t> channels</a:t>
            </a:r>
          </a:p>
          <a:p>
            <a:pPr algn="ctr"/>
            <a:r>
              <a:rPr lang="en-US" sz="2800" dirty="0" smtClean="0">
                <a:solidFill>
                  <a:srgbClr val="945200"/>
                </a:solidFill>
                <a:latin typeface="Times" charset="0"/>
                <a:ea typeface="Times" charset="0"/>
                <a:cs typeface="Times" charset="0"/>
              </a:rPr>
              <a:t>closed</a:t>
            </a:r>
          </a:p>
        </p:txBody>
      </p:sp>
      <p:sp>
        <p:nvSpPr>
          <p:cNvPr id="251" name="TextBox 250"/>
          <p:cNvSpPr txBox="1"/>
          <p:nvPr/>
        </p:nvSpPr>
        <p:spPr>
          <a:xfrm>
            <a:off x="4505406" y="92830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K</a:t>
            </a:r>
            <a:r>
              <a:rPr lang="en-US" sz="2000" baseline="3000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 </a:t>
            </a:r>
            <a:r>
              <a:rPr lang="en-US" sz="2000" dirty="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ions</a:t>
            </a:r>
            <a:endParaRPr lang="en-US" sz="2000" dirty="0">
              <a:solidFill>
                <a:schemeClr val="accent2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52" name="TextBox 251"/>
          <p:cNvSpPr txBox="1"/>
          <p:nvPr/>
        </p:nvSpPr>
        <p:spPr>
          <a:xfrm>
            <a:off x="5240361" y="1475746"/>
            <a:ext cx="34694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membrane </a:t>
            </a:r>
            <a:r>
              <a:rPr lang="en-US" sz="2800" b="1" dirty="0" smtClean="0">
                <a:ln w="3175">
                  <a:solidFill>
                    <a:schemeClr val="tx1"/>
                  </a:solidFill>
                </a:ln>
                <a:solidFill>
                  <a:srgbClr val="FFFF00"/>
                </a:solidFill>
                <a:latin typeface="Times" charset="0"/>
                <a:ea typeface="Times" charset="0"/>
                <a:cs typeface="Times" charset="0"/>
              </a:rPr>
              <a:t>depolarization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reversed</a:t>
            </a:r>
          </a:p>
        </p:txBody>
      </p:sp>
      <p:sp>
        <p:nvSpPr>
          <p:cNvPr id="228" name="TextBox 227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238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943833" y="24166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5015027" y="12356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402790" y="547744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406629" y="126478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638079" y="49966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053034" y="61261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734770" y="559809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4195245" y="608152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5403885" y="594638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333134" y="27401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5623425" y="131565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5583503" y="184631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6618686" y="202022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6143587" y="202022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6770501" y="247741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5837833" y="149938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730708" y="450483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5" name="Can 24"/>
          <p:cNvSpPr/>
          <p:nvPr/>
        </p:nvSpPr>
        <p:spPr>
          <a:xfrm rot="17537419">
            <a:off x="3747097" y="3049843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n 8"/>
          <p:cNvSpPr/>
          <p:nvPr/>
        </p:nvSpPr>
        <p:spPr>
          <a:xfrm rot="17537419">
            <a:off x="4047546" y="2278919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an 25"/>
          <p:cNvSpPr/>
          <p:nvPr/>
        </p:nvSpPr>
        <p:spPr>
          <a:xfrm rot="17537419">
            <a:off x="3446648" y="3820767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Cloud 56"/>
          <p:cNvSpPr/>
          <p:nvPr/>
        </p:nvSpPr>
        <p:spPr>
          <a:xfrm>
            <a:off x="3869265" y="2286249"/>
            <a:ext cx="2593064" cy="3184930"/>
          </a:xfrm>
          <a:prstGeom prst="cloud">
            <a:avLst/>
          </a:prstGeom>
          <a:solidFill>
            <a:srgbClr val="009193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3213100" y="1498600"/>
            <a:ext cx="3454400" cy="4216400"/>
          </a:xfrm>
          <a:custGeom>
            <a:avLst/>
            <a:gdLst>
              <a:gd name="connsiteX0" fmla="*/ 3454400 w 3454400"/>
              <a:gd name="connsiteY0" fmla="*/ 1231900 h 4216400"/>
              <a:gd name="connsiteX1" fmla="*/ 1409700 w 3454400"/>
              <a:gd name="connsiteY1" fmla="*/ 0 h 4216400"/>
              <a:gd name="connsiteX2" fmla="*/ 0 w 3454400"/>
              <a:gd name="connsiteY2" fmla="*/ 3683000 h 4216400"/>
              <a:gd name="connsiteX3" fmla="*/ 2882900 w 3454400"/>
              <a:gd name="connsiteY3" fmla="*/ 421640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4400" h="4216400">
                <a:moveTo>
                  <a:pt x="3454400" y="1231900"/>
                </a:moveTo>
                <a:lnTo>
                  <a:pt x="1409700" y="0"/>
                </a:lnTo>
                <a:lnTo>
                  <a:pt x="0" y="3683000"/>
                </a:lnTo>
                <a:lnTo>
                  <a:pt x="2882900" y="4216400"/>
                </a:lnTo>
              </a:path>
            </a:pathLst>
          </a:custGeom>
          <a:noFill/>
          <a:ln w="635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Can 38"/>
          <p:cNvSpPr/>
          <p:nvPr/>
        </p:nvSpPr>
        <p:spPr>
          <a:xfrm rot="1619218">
            <a:off x="5982013" y="2249762"/>
            <a:ext cx="473529" cy="455310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4284310" y="3060027"/>
            <a:ext cx="266432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B0F0"/>
                </a:solidFill>
                <a:latin typeface="Times" charset="0"/>
                <a:ea typeface="Times" charset="0"/>
                <a:cs typeface="Times" charset="0"/>
              </a:rPr>
              <a:t>voltage-gated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sodium channels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gated-open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5042475" y="1715044"/>
            <a:ext cx="473529" cy="455310"/>
            <a:chOff x="5042475" y="1715044"/>
            <a:chExt cx="473529" cy="455310"/>
          </a:xfrm>
        </p:grpSpPr>
        <p:sp>
          <p:nvSpPr>
            <p:cNvPr id="34" name="Can 33"/>
            <p:cNvSpPr/>
            <p:nvPr/>
          </p:nvSpPr>
          <p:spPr>
            <a:xfrm rot="1619218">
              <a:off x="5042475" y="1715044"/>
              <a:ext cx="473529" cy="455310"/>
            </a:xfrm>
            <a:prstGeom prst="can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 rot="6960000">
              <a:off x="5320407" y="1695543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8" name="Oval 57"/>
          <p:cNvSpPr/>
          <p:nvPr/>
        </p:nvSpPr>
        <p:spPr>
          <a:xfrm rot="6960000">
            <a:off x="6263158" y="2236590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435803" y="5384660"/>
            <a:ext cx="473529" cy="455310"/>
            <a:chOff x="5435803" y="5384660"/>
            <a:chExt cx="473529" cy="455310"/>
          </a:xfrm>
        </p:grpSpPr>
        <p:sp>
          <p:nvSpPr>
            <p:cNvPr id="54" name="Can 53"/>
            <p:cNvSpPr/>
            <p:nvPr/>
          </p:nvSpPr>
          <p:spPr>
            <a:xfrm rot="11654592">
              <a:off x="5435803" y="5384660"/>
              <a:ext cx="473529" cy="455310"/>
            </a:xfrm>
            <a:prstGeom prst="can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 rot="6360000">
              <a:off x="5590904" y="5687198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879287" y="5142784"/>
            <a:ext cx="473529" cy="455310"/>
            <a:chOff x="5435803" y="5384660"/>
            <a:chExt cx="473529" cy="455310"/>
          </a:xfrm>
        </p:grpSpPr>
        <p:sp>
          <p:nvSpPr>
            <p:cNvPr id="61" name="Can 60"/>
            <p:cNvSpPr/>
            <p:nvPr/>
          </p:nvSpPr>
          <p:spPr>
            <a:xfrm rot="11654592">
              <a:off x="5435803" y="5384660"/>
              <a:ext cx="473529" cy="455310"/>
            </a:xfrm>
            <a:prstGeom prst="can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 rot="6360000">
              <a:off x="5590904" y="5687198"/>
              <a:ext cx="65042" cy="16899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656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 rot="1171234">
            <a:off x="4931176" y="4667345"/>
            <a:ext cx="59708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Times" charset="0"/>
                <a:ea typeface="Times" charset="0"/>
                <a:cs typeface="Times" charset="0"/>
              </a:rPr>
              <a:t>dendrite </a:t>
            </a:r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(extension that receives signal)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99775" y="6488668"/>
            <a:ext cx="3779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4519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rapezoid 15"/>
          <p:cNvSpPr/>
          <p:nvPr/>
        </p:nvSpPr>
        <p:spPr>
          <a:xfrm rot="16200000">
            <a:off x="2111350" y="-1433515"/>
            <a:ext cx="6075501" cy="9840036"/>
          </a:xfrm>
          <a:prstGeom prst="trapezoid">
            <a:avLst>
              <a:gd name="adj" fmla="val 42752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4" name="Diamond 303"/>
          <p:cNvSpPr/>
          <p:nvPr/>
        </p:nvSpPr>
        <p:spPr>
          <a:xfrm>
            <a:off x="7455712" y="32944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" name="Diamond 305"/>
          <p:cNvSpPr/>
          <p:nvPr/>
        </p:nvSpPr>
        <p:spPr>
          <a:xfrm>
            <a:off x="8684327" y="12095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" name="Diamond 306"/>
          <p:cNvSpPr/>
          <p:nvPr/>
        </p:nvSpPr>
        <p:spPr>
          <a:xfrm>
            <a:off x="5742589" y="47653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" name="Diamond 307"/>
          <p:cNvSpPr/>
          <p:nvPr/>
        </p:nvSpPr>
        <p:spPr>
          <a:xfrm>
            <a:off x="4070599" y="319076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" name="Diamond 308"/>
          <p:cNvSpPr/>
          <p:nvPr/>
        </p:nvSpPr>
        <p:spPr>
          <a:xfrm>
            <a:off x="6666858" y="12283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0" name="Diamond 309"/>
          <p:cNvSpPr/>
          <p:nvPr/>
        </p:nvSpPr>
        <p:spPr>
          <a:xfrm>
            <a:off x="9523246" y="595821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4" name="Diamond 313"/>
          <p:cNvSpPr/>
          <p:nvPr/>
        </p:nvSpPr>
        <p:spPr>
          <a:xfrm>
            <a:off x="7521026" y="645710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6" name="Diamond 315"/>
          <p:cNvSpPr/>
          <p:nvPr/>
        </p:nvSpPr>
        <p:spPr>
          <a:xfrm>
            <a:off x="9629856" y="656096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7" name="Diamond 316"/>
          <p:cNvSpPr/>
          <p:nvPr/>
        </p:nvSpPr>
        <p:spPr>
          <a:xfrm>
            <a:off x="7920994" y="44096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8" name="Diamond 317"/>
          <p:cNvSpPr/>
          <p:nvPr/>
        </p:nvSpPr>
        <p:spPr>
          <a:xfrm>
            <a:off x="8032170" y="654854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9" name="Diamond 318"/>
          <p:cNvSpPr/>
          <p:nvPr/>
        </p:nvSpPr>
        <p:spPr>
          <a:xfrm>
            <a:off x="6950485" y="612111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268167" y="435639"/>
            <a:ext cx="6818865" cy="803563"/>
            <a:chOff x="268167" y="435639"/>
            <a:chExt cx="6818865" cy="803563"/>
          </a:xfrm>
        </p:grpSpPr>
        <p:sp>
          <p:nvSpPr>
            <p:cNvPr id="199" name="Triangle 198"/>
            <p:cNvSpPr/>
            <p:nvPr/>
          </p:nvSpPr>
          <p:spPr>
            <a:xfrm rot="6960000">
              <a:off x="544225" y="354537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Triangle 199"/>
            <p:cNvSpPr/>
            <p:nvPr/>
          </p:nvSpPr>
          <p:spPr>
            <a:xfrm rot="5400000">
              <a:off x="469444" y="606015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Triangle 200"/>
            <p:cNvSpPr/>
            <p:nvPr/>
          </p:nvSpPr>
          <p:spPr>
            <a:xfrm rot="4380000">
              <a:off x="598416" y="817979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/>
            <p:cNvSpPr/>
            <p:nvPr/>
          </p:nvSpPr>
          <p:spPr>
            <a:xfrm>
              <a:off x="568470" y="435639"/>
              <a:ext cx="831272" cy="803563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/>
            <p:cNvSpPr/>
            <p:nvPr/>
          </p:nvSpPr>
          <p:spPr>
            <a:xfrm>
              <a:off x="1399741" y="823570"/>
              <a:ext cx="5153891" cy="11083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Trapezoid 203"/>
            <p:cNvSpPr/>
            <p:nvPr/>
          </p:nvSpPr>
          <p:spPr>
            <a:xfrm rot="16200000">
              <a:off x="6553632" y="612288"/>
              <a:ext cx="533400" cy="533400"/>
            </a:xfrm>
            <a:prstGeom prst="trapezoid">
              <a:avLst>
                <a:gd name="adj" fmla="val 37698"/>
              </a:avLst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11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96550" y="1523559"/>
            <a:ext cx="1716868" cy="980516"/>
            <a:chOff x="96550" y="1523559"/>
            <a:chExt cx="1716868" cy="980516"/>
          </a:xfrm>
        </p:grpSpPr>
        <p:sp>
          <p:nvSpPr>
            <p:cNvPr id="25" name="Oval 24"/>
            <p:cNvSpPr/>
            <p:nvPr/>
          </p:nvSpPr>
          <p:spPr>
            <a:xfrm>
              <a:off x="905781" y="197075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370529" y="2111515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96550" y="186644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1305227" y="192061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1139911" y="1523559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105266" y="233016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567100" y="17348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715264" y="22979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1635288" y="1960928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Oval 53"/>
          <p:cNvSpPr/>
          <p:nvPr/>
        </p:nvSpPr>
        <p:spPr>
          <a:xfrm>
            <a:off x="517969" y="451137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1281310" y="468529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2136673" y="474242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2223023" y="525800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3046283" y="613133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5247805" y="57173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895958" y="427224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2343510" y="604438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3189315" y="552828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3775742" y="521270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1279438" y="228280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1807096" y="461369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5705630" y="645752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3788642" y="618949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1913149" y="631507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441894" y="261467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1876209" y="139880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1964889" y="21984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4037242" y="557297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2514815" y="558210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1305916" y="627517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2794449" y="478625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778444" y="61995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1651876" y="593739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2331608" y="105344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179886" y="424036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3549185" y="576839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2019511" y="558105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/>
          <p:cNvSpPr/>
          <p:nvPr/>
        </p:nvSpPr>
        <p:spPr>
          <a:xfrm>
            <a:off x="280144" y="607382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/>
          <p:nvPr/>
        </p:nvSpPr>
        <p:spPr>
          <a:xfrm flipV="1">
            <a:off x="5395278" y="106848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/>
          <p:nvPr/>
        </p:nvSpPr>
        <p:spPr>
          <a:xfrm flipV="1">
            <a:off x="4432857" y="13840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/>
          <p:nvPr/>
        </p:nvSpPr>
        <p:spPr>
          <a:xfrm flipV="1">
            <a:off x="6098853" y="56494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Diamond 153"/>
          <p:cNvSpPr/>
          <p:nvPr/>
        </p:nvSpPr>
        <p:spPr>
          <a:xfrm>
            <a:off x="3147226" y="356124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Diamond 154"/>
          <p:cNvSpPr/>
          <p:nvPr/>
        </p:nvSpPr>
        <p:spPr>
          <a:xfrm>
            <a:off x="6239361" y="16982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Diamond 155"/>
          <p:cNvSpPr/>
          <p:nvPr/>
        </p:nvSpPr>
        <p:spPr>
          <a:xfrm>
            <a:off x="4780274" y="206256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Diamond 156"/>
          <p:cNvSpPr/>
          <p:nvPr/>
        </p:nvSpPr>
        <p:spPr>
          <a:xfrm>
            <a:off x="5907181" y="103662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Diamond 157"/>
          <p:cNvSpPr/>
          <p:nvPr/>
        </p:nvSpPr>
        <p:spPr>
          <a:xfrm>
            <a:off x="6282825" y="571737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Diamond 158"/>
          <p:cNvSpPr/>
          <p:nvPr/>
        </p:nvSpPr>
        <p:spPr>
          <a:xfrm>
            <a:off x="5821154" y="16844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Diamond 159"/>
          <p:cNvSpPr/>
          <p:nvPr/>
        </p:nvSpPr>
        <p:spPr>
          <a:xfrm>
            <a:off x="2675654" y="293324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Diamond 160"/>
          <p:cNvSpPr/>
          <p:nvPr/>
        </p:nvSpPr>
        <p:spPr>
          <a:xfrm>
            <a:off x="3817138" y="377105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Diamond 161"/>
          <p:cNvSpPr/>
          <p:nvPr/>
        </p:nvSpPr>
        <p:spPr>
          <a:xfrm>
            <a:off x="2482481" y="342494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Diamond 162"/>
          <p:cNvSpPr/>
          <p:nvPr/>
        </p:nvSpPr>
        <p:spPr>
          <a:xfrm>
            <a:off x="7077604" y="645282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Diamond 163"/>
          <p:cNvSpPr/>
          <p:nvPr/>
        </p:nvSpPr>
        <p:spPr>
          <a:xfrm>
            <a:off x="7410233" y="619597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Diamond 164"/>
          <p:cNvSpPr/>
          <p:nvPr/>
        </p:nvSpPr>
        <p:spPr>
          <a:xfrm>
            <a:off x="3605875" y="276313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Diamond 165"/>
          <p:cNvSpPr/>
          <p:nvPr/>
        </p:nvSpPr>
        <p:spPr>
          <a:xfrm>
            <a:off x="8619805" y="662787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Diamond 167"/>
          <p:cNvSpPr/>
          <p:nvPr/>
        </p:nvSpPr>
        <p:spPr>
          <a:xfrm>
            <a:off x="6477761" y="591182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Diamond 168"/>
          <p:cNvSpPr/>
          <p:nvPr/>
        </p:nvSpPr>
        <p:spPr>
          <a:xfrm>
            <a:off x="4670483" y="320595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Diamond 169"/>
          <p:cNvSpPr/>
          <p:nvPr/>
        </p:nvSpPr>
        <p:spPr>
          <a:xfrm>
            <a:off x="4296009" y="391455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Diamond 170"/>
          <p:cNvSpPr/>
          <p:nvPr/>
        </p:nvSpPr>
        <p:spPr>
          <a:xfrm>
            <a:off x="6398957" y="662033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Diamond 175"/>
          <p:cNvSpPr/>
          <p:nvPr/>
        </p:nvSpPr>
        <p:spPr>
          <a:xfrm>
            <a:off x="2374879" y="254324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Diamond 176"/>
          <p:cNvSpPr/>
          <p:nvPr/>
        </p:nvSpPr>
        <p:spPr>
          <a:xfrm>
            <a:off x="3433918" y="230219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Diamond 179"/>
          <p:cNvSpPr/>
          <p:nvPr/>
        </p:nvSpPr>
        <p:spPr>
          <a:xfrm>
            <a:off x="5451187" y="32503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Diamond 181"/>
          <p:cNvSpPr/>
          <p:nvPr/>
        </p:nvSpPr>
        <p:spPr>
          <a:xfrm>
            <a:off x="2176267" y="390832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Diamond 182"/>
          <p:cNvSpPr/>
          <p:nvPr/>
        </p:nvSpPr>
        <p:spPr>
          <a:xfrm>
            <a:off x="3339369" y="411775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Diamond 183"/>
          <p:cNvSpPr/>
          <p:nvPr/>
        </p:nvSpPr>
        <p:spPr>
          <a:xfrm>
            <a:off x="3881502" y="431891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Diamond 185"/>
          <p:cNvSpPr/>
          <p:nvPr/>
        </p:nvSpPr>
        <p:spPr>
          <a:xfrm>
            <a:off x="4348070" y="466908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Diamond 189"/>
          <p:cNvSpPr/>
          <p:nvPr/>
        </p:nvSpPr>
        <p:spPr>
          <a:xfrm>
            <a:off x="5364777" y="223557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Diamond 190"/>
          <p:cNvSpPr/>
          <p:nvPr/>
        </p:nvSpPr>
        <p:spPr>
          <a:xfrm>
            <a:off x="2625765" y="422647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Diamond 191"/>
          <p:cNvSpPr/>
          <p:nvPr/>
        </p:nvSpPr>
        <p:spPr>
          <a:xfrm>
            <a:off x="5312604" y="48227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Diamond 192"/>
          <p:cNvSpPr/>
          <p:nvPr/>
        </p:nvSpPr>
        <p:spPr>
          <a:xfrm>
            <a:off x="5848382" y="57337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Diamond 193"/>
          <p:cNvSpPr/>
          <p:nvPr/>
        </p:nvSpPr>
        <p:spPr>
          <a:xfrm>
            <a:off x="2828843" y="249410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Diamond 194"/>
          <p:cNvSpPr/>
          <p:nvPr/>
        </p:nvSpPr>
        <p:spPr>
          <a:xfrm>
            <a:off x="4544140" y="266939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Diamond 195"/>
          <p:cNvSpPr/>
          <p:nvPr/>
        </p:nvSpPr>
        <p:spPr>
          <a:xfrm>
            <a:off x="4092267" y="212774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Diamond 196"/>
          <p:cNvSpPr/>
          <p:nvPr/>
        </p:nvSpPr>
        <p:spPr>
          <a:xfrm>
            <a:off x="5100764" y="432474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Diamond 197"/>
          <p:cNvSpPr/>
          <p:nvPr/>
        </p:nvSpPr>
        <p:spPr>
          <a:xfrm>
            <a:off x="8255199" y="24011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Rectangle 204"/>
          <p:cNvSpPr/>
          <p:nvPr/>
        </p:nvSpPr>
        <p:spPr>
          <a:xfrm>
            <a:off x="6469742" y="561786"/>
            <a:ext cx="875836" cy="65011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Oval 207"/>
          <p:cNvSpPr/>
          <p:nvPr/>
        </p:nvSpPr>
        <p:spPr>
          <a:xfrm rot="4278770">
            <a:off x="1226877" y="2479326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Oval 210"/>
          <p:cNvSpPr/>
          <p:nvPr/>
        </p:nvSpPr>
        <p:spPr>
          <a:xfrm rot="4278770">
            <a:off x="502627" y="2683348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Oval 213"/>
          <p:cNvSpPr/>
          <p:nvPr/>
        </p:nvSpPr>
        <p:spPr>
          <a:xfrm rot="17321230" flipV="1">
            <a:off x="441365" y="4197610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Oval 216"/>
          <p:cNvSpPr/>
          <p:nvPr/>
        </p:nvSpPr>
        <p:spPr>
          <a:xfrm rot="17321230" flipV="1">
            <a:off x="1164378" y="4385027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Oval 219"/>
          <p:cNvSpPr/>
          <p:nvPr/>
        </p:nvSpPr>
        <p:spPr>
          <a:xfrm rot="17321230" flipV="1">
            <a:off x="1865987" y="4569154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TextBox 258"/>
          <p:cNvSpPr txBox="1"/>
          <p:nvPr/>
        </p:nvSpPr>
        <p:spPr>
          <a:xfrm>
            <a:off x="15403" y="1234640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61" name="TextBox 260"/>
          <p:cNvSpPr txBox="1"/>
          <p:nvPr/>
        </p:nvSpPr>
        <p:spPr>
          <a:xfrm>
            <a:off x="214539" y="560427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62" name="Oval 261"/>
          <p:cNvSpPr/>
          <p:nvPr/>
        </p:nvSpPr>
        <p:spPr>
          <a:xfrm>
            <a:off x="2817411" y="567703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Oval 262"/>
          <p:cNvSpPr/>
          <p:nvPr/>
        </p:nvSpPr>
        <p:spPr>
          <a:xfrm>
            <a:off x="2536700" y="50744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Oval 263"/>
          <p:cNvSpPr/>
          <p:nvPr/>
        </p:nvSpPr>
        <p:spPr>
          <a:xfrm>
            <a:off x="3135348" y="513213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Oval 264"/>
          <p:cNvSpPr/>
          <p:nvPr/>
        </p:nvSpPr>
        <p:spPr>
          <a:xfrm flipV="1">
            <a:off x="2785016" y="15838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Oval 265"/>
          <p:cNvSpPr/>
          <p:nvPr/>
        </p:nvSpPr>
        <p:spPr>
          <a:xfrm flipV="1">
            <a:off x="2066590" y="18332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Oval 266"/>
          <p:cNvSpPr/>
          <p:nvPr/>
        </p:nvSpPr>
        <p:spPr>
          <a:xfrm flipV="1">
            <a:off x="3782412" y="9998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 rot="16200000">
            <a:off x="9258983" y="954970"/>
            <a:ext cx="872266" cy="841261"/>
            <a:chOff x="8633405" y="1235346"/>
            <a:chExt cx="872266" cy="841261"/>
          </a:xfrm>
        </p:grpSpPr>
        <p:sp>
          <p:nvSpPr>
            <p:cNvPr id="2" name="Oval 1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" name="Regular Pentagon 267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" name="Regular Pentagon 268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Regular Pentagon 269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Regular Pentagon 270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Regular Pentagon 271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3" name="Group 272"/>
          <p:cNvGrpSpPr/>
          <p:nvPr/>
        </p:nvGrpSpPr>
        <p:grpSpPr>
          <a:xfrm rot="5400000">
            <a:off x="9284080" y="2174301"/>
            <a:ext cx="872266" cy="841261"/>
            <a:chOff x="8633405" y="1235346"/>
            <a:chExt cx="872266" cy="841261"/>
          </a:xfrm>
        </p:grpSpPr>
        <p:sp>
          <p:nvSpPr>
            <p:cNvPr id="274" name="Oval 273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Regular Pentagon 274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" name="Regular Pentagon 275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" name="Regular Pentagon 276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Regular Pentagon 277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Regular Pentagon 278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0" name="Group 279"/>
          <p:cNvGrpSpPr/>
          <p:nvPr/>
        </p:nvGrpSpPr>
        <p:grpSpPr>
          <a:xfrm flipV="1">
            <a:off x="9248841" y="3757969"/>
            <a:ext cx="872266" cy="841261"/>
            <a:chOff x="8633405" y="1235346"/>
            <a:chExt cx="872266" cy="841261"/>
          </a:xfrm>
        </p:grpSpPr>
        <p:sp>
          <p:nvSpPr>
            <p:cNvPr id="281" name="Oval 280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" name="Regular Pentagon 281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" name="Regular Pentagon 282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" name="Regular Pentagon 283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" name="Regular Pentagon 284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" name="Regular Pentagon 285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7" name="Group 286"/>
          <p:cNvGrpSpPr/>
          <p:nvPr/>
        </p:nvGrpSpPr>
        <p:grpSpPr>
          <a:xfrm flipH="1">
            <a:off x="9276804" y="5162960"/>
            <a:ext cx="872266" cy="841261"/>
            <a:chOff x="8633405" y="1235346"/>
            <a:chExt cx="872266" cy="841261"/>
          </a:xfrm>
        </p:grpSpPr>
        <p:sp>
          <p:nvSpPr>
            <p:cNvPr id="288" name="Oval 287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" name="Regular Pentagon 288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" name="Regular Pentagon 289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Regular Pentagon 290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Regular Pentagon 291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3" name="Regular Pentagon 292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4" name="Group 293"/>
          <p:cNvGrpSpPr/>
          <p:nvPr/>
        </p:nvGrpSpPr>
        <p:grpSpPr>
          <a:xfrm>
            <a:off x="8318058" y="4512352"/>
            <a:ext cx="872266" cy="841261"/>
            <a:chOff x="8633405" y="1235346"/>
            <a:chExt cx="872266" cy="841261"/>
          </a:xfrm>
        </p:grpSpPr>
        <p:sp>
          <p:nvSpPr>
            <p:cNvPr id="295" name="Oval 294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6" name="Regular Pentagon 295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7" name="Regular Pentagon 296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8" name="Regular Pentagon 297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9" name="Regular Pentagon 298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0" name="Regular Pentagon 299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2" name="Group 331"/>
          <p:cNvGrpSpPr/>
          <p:nvPr/>
        </p:nvGrpSpPr>
        <p:grpSpPr>
          <a:xfrm flipV="1">
            <a:off x="260814" y="4722580"/>
            <a:ext cx="1716868" cy="980516"/>
            <a:chOff x="96550" y="1523559"/>
            <a:chExt cx="1716868" cy="980516"/>
          </a:xfrm>
        </p:grpSpPr>
        <p:sp>
          <p:nvSpPr>
            <p:cNvPr id="333" name="Oval 332"/>
            <p:cNvSpPr/>
            <p:nvPr/>
          </p:nvSpPr>
          <p:spPr>
            <a:xfrm>
              <a:off x="905781" y="197075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4" name="Oval 333"/>
            <p:cNvSpPr/>
            <p:nvPr/>
          </p:nvSpPr>
          <p:spPr>
            <a:xfrm>
              <a:off x="370529" y="2111515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5" name="Oval 334"/>
            <p:cNvSpPr/>
            <p:nvPr/>
          </p:nvSpPr>
          <p:spPr>
            <a:xfrm>
              <a:off x="96550" y="186644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6" name="Oval 335"/>
            <p:cNvSpPr/>
            <p:nvPr/>
          </p:nvSpPr>
          <p:spPr>
            <a:xfrm>
              <a:off x="1305227" y="192061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7" name="Oval 336"/>
            <p:cNvSpPr/>
            <p:nvPr/>
          </p:nvSpPr>
          <p:spPr>
            <a:xfrm>
              <a:off x="1139911" y="1523559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8" name="Oval 337"/>
            <p:cNvSpPr/>
            <p:nvPr/>
          </p:nvSpPr>
          <p:spPr>
            <a:xfrm>
              <a:off x="105266" y="233016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9" name="Oval 338"/>
            <p:cNvSpPr/>
            <p:nvPr/>
          </p:nvSpPr>
          <p:spPr>
            <a:xfrm>
              <a:off x="567100" y="17348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0" name="Oval 339"/>
            <p:cNvSpPr/>
            <p:nvPr/>
          </p:nvSpPr>
          <p:spPr>
            <a:xfrm>
              <a:off x="715264" y="22979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1" name="Oval 340"/>
            <p:cNvSpPr/>
            <p:nvPr/>
          </p:nvSpPr>
          <p:spPr>
            <a:xfrm>
              <a:off x="1635288" y="1960928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7" name="Diamond 346"/>
          <p:cNvSpPr/>
          <p:nvPr/>
        </p:nvSpPr>
        <p:spPr>
          <a:xfrm>
            <a:off x="667844" y="323421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" name="Diamond 347"/>
          <p:cNvSpPr/>
          <p:nvPr/>
        </p:nvSpPr>
        <p:spPr>
          <a:xfrm>
            <a:off x="1054392" y="309324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" name="Diamond 348"/>
          <p:cNvSpPr/>
          <p:nvPr/>
        </p:nvSpPr>
        <p:spPr>
          <a:xfrm>
            <a:off x="300063" y="335607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0" name="Diamond 349"/>
          <p:cNvSpPr/>
          <p:nvPr/>
        </p:nvSpPr>
        <p:spPr>
          <a:xfrm>
            <a:off x="7240618" y="10134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Diamond 350"/>
          <p:cNvSpPr/>
          <p:nvPr/>
        </p:nvSpPr>
        <p:spPr>
          <a:xfrm>
            <a:off x="1682183" y="387199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2" name="Diamond 351"/>
          <p:cNvSpPr/>
          <p:nvPr/>
        </p:nvSpPr>
        <p:spPr>
          <a:xfrm>
            <a:off x="1895453" y="294301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3" name="Diamond 352"/>
          <p:cNvSpPr/>
          <p:nvPr/>
        </p:nvSpPr>
        <p:spPr>
          <a:xfrm>
            <a:off x="1643681" y="31239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4" name="Diamond 353"/>
          <p:cNvSpPr/>
          <p:nvPr/>
        </p:nvSpPr>
        <p:spPr>
          <a:xfrm>
            <a:off x="624835" y="354863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" name="Diamond 354"/>
          <p:cNvSpPr/>
          <p:nvPr/>
        </p:nvSpPr>
        <p:spPr>
          <a:xfrm>
            <a:off x="1352518" y="306775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" name="Diamond 355"/>
          <p:cNvSpPr/>
          <p:nvPr/>
        </p:nvSpPr>
        <p:spPr>
          <a:xfrm>
            <a:off x="933214" y="339839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" name="Diamond 356"/>
          <p:cNvSpPr/>
          <p:nvPr/>
        </p:nvSpPr>
        <p:spPr>
          <a:xfrm>
            <a:off x="1330500" y="369903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" name="Diamond 357"/>
          <p:cNvSpPr/>
          <p:nvPr/>
        </p:nvSpPr>
        <p:spPr>
          <a:xfrm>
            <a:off x="1640909" y="360742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Diamond 358"/>
          <p:cNvSpPr/>
          <p:nvPr/>
        </p:nvSpPr>
        <p:spPr>
          <a:xfrm>
            <a:off x="39985" y="352118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0" name="Diamond 359"/>
          <p:cNvSpPr/>
          <p:nvPr/>
        </p:nvSpPr>
        <p:spPr>
          <a:xfrm>
            <a:off x="1043838" y="364911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3" name="TextBox 362"/>
          <p:cNvSpPr txBox="1"/>
          <p:nvPr/>
        </p:nvSpPr>
        <p:spPr>
          <a:xfrm>
            <a:off x="1371196" y="3265999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K</a:t>
            </a:r>
            <a:r>
              <a:rPr lang="en-US" sz="2000" baseline="30000" dirty="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dirty="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chemeClr val="accent2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58" name="Oval 257"/>
          <p:cNvSpPr/>
          <p:nvPr/>
        </p:nvSpPr>
        <p:spPr>
          <a:xfrm flipV="1">
            <a:off x="2785016" y="15838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2" name="Oval 301"/>
          <p:cNvSpPr/>
          <p:nvPr/>
        </p:nvSpPr>
        <p:spPr>
          <a:xfrm flipV="1">
            <a:off x="2638755" y="201635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0" name="Oval 319"/>
          <p:cNvSpPr/>
          <p:nvPr/>
        </p:nvSpPr>
        <p:spPr>
          <a:xfrm flipV="1">
            <a:off x="2066590" y="18332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2" name="Oval 321"/>
          <p:cNvSpPr/>
          <p:nvPr/>
        </p:nvSpPr>
        <p:spPr>
          <a:xfrm flipV="1">
            <a:off x="3179010" y="154808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3" name="Oval 322"/>
          <p:cNvSpPr/>
          <p:nvPr/>
        </p:nvSpPr>
        <p:spPr>
          <a:xfrm flipV="1">
            <a:off x="3262164" y="123534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7" name="Oval 326"/>
          <p:cNvSpPr/>
          <p:nvPr/>
        </p:nvSpPr>
        <p:spPr>
          <a:xfrm flipV="1">
            <a:off x="2368983" y="150209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8" name="Oval 327"/>
          <p:cNvSpPr/>
          <p:nvPr/>
        </p:nvSpPr>
        <p:spPr>
          <a:xfrm flipV="1">
            <a:off x="3599358" y="15838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9" name="Oval 328"/>
          <p:cNvSpPr/>
          <p:nvPr/>
        </p:nvSpPr>
        <p:spPr>
          <a:xfrm flipV="1">
            <a:off x="3019428" y="18862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0" name="Oval 329"/>
          <p:cNvSpPr/>
          <p:nvPr/>
        </p:nvSpPr>
        <p:spPr>
          <a:xfrm flipV="1">
            <a:off x="4198445" y="10816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1" name="Oval 330"/>
          <p:cNvSpPr/>
          <p:nvPr/>
        </p:nvSpPr>
        <p:spPr>
          <a:xfrm flipV="1">
            <a:off x="4052184" y="15141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4" name="Oval 373"/>
          <p:cNvSpPr/>
          <p:nvPr/>
        </p:nvSpPr>
        <p:spPr>
          <a:xfrm flipV="1">
            <a:off x="3573651" y="123793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7" name="Oval 376"/>
          <p:cNvSpPr/>
          <p:nvPr/>
        </p:nvSpPr>
        <p:spPr>
          <a:xfrm flipV="1">
            <a:off x="3782412" y="9998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7" name="Oval 386"/>
          <p:cNvSpPr/>
          <p:nvPr/>
        </p:nvSpPr>
        <p:spPr>
          <a:xfrm flipV="1">
            <a:off x="3841064" y="132489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8" name="Oval 387"/>
          <p:cNvSpPr/>
          <p:nvPr/>
        </p:nvSpPr>
        <p:spPr>
          <a:xfrm flipV="1">
            <a:off x="3389184" y="175778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0" name="Oval 389"/>
          <p:cNvSpPr/>
          <p:nvPr/>
        </p:nvSpPr>
        <p:spPr>
          <a:xfrm flipV="1">
            <a:off x="2969096" y="123534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3" name="TextBox 392"/>
          <p:cNvSpPr txBox="1"/>
          <p:nvPr/>
        </p:nvSpPr>
        <p:spPr>
          <a:xfrm>
            <a:off x="9759341" y="3309317"/>
            <a:ext cx="25632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" charset="0"/>
                <a:ea typeface="Times" charset="0"/>
                <a:cs typeface="Times" charset="0"/>
              </a:rPr>
              <a:t>membranes</a:t>
            </a:r>
          </a:p>
          <a:p>
            <a:pPr algn="ctr"/>
            <a:r>
              <a:rPr lang="en-US" sz="2400" dirty="0" smtClean="0">
                <a:latin typeface="Times" charset="0"/>
                <a:ea typeface="Times" charset="0"/>
                <a:cs typeface="Times" charset="0"/>
              </a:rPr>
              <a:t>fuse</a:t>
            </a:r>
          </a:p>
        </p:txBody>
      </p:sp>
      <p:sp>
        <p:nvSpPr>
          <p:cNvPr id="253" name="Hexagon 252"/>
          <p:cNvSpPr/>
          <p:nvPr/>
        </p:nvSpPr>
        <p:spPr>
          <a:xfrm>
            <a:off x="7823600" y="68717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Hexagon 259"/>
          <p:cNvSpPr/>
          <p:nvPr/>
        </p:nvSpPr>
        <p:spPr>
          <a:xfrm flipV="1">
            <a:off x="9224447" y="4325973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1" name="Hexagon 300"/>
          <p:cNvSpPr/>
          <p:nvPr/>
        </p:nvSpPr>
        <p:spPr>
          <a:xfrm flipV="1">
            <a:off x="7824581" y="5034584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1" name="Hexagon 320"/>
          <p:cNvSpPr/>
          <p:nvPr/>
        </p:nvSpPr>
        <p:spPr>
          <a:xfrm flipV="1">
            <a:off x="9123223" y="3384966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4" name="Hexagon 323"/>
          <p:cNvSpPr/>
          <p:nvPr/>
        </p:nvSpPr>
        <p:spPr>
          <a:xfrm flipV="1">
            <a:off x="9759413" y="2941342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5" name="Hexagon 324"/>
          <p:cNvSpPr/>
          <p:nvPr/>
        </p:nvSpPr>
        <p:spPr>
          <a:xfrm flipV="1">
            <a:off x="9849241" y="5109569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6" name="Hexagon 325"/>
          <p:cNvSpPr/>
          <p:nvPr/>
        </p:nvSpPr>
        <p:spPr>
          <a:xfrm flipV="1">
            <a:off x="9721295" y="4776872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2" name="Hexagon 341"/>
          <p:cNvSpPr/>
          <p:nvPr/>
        </p:nvSpPr>
        <p:spPr>
          <a:xfrm flipV="1">
            <a:off x="9184156" y="3837104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3" name="Hexagon 342"/>
          <p:cNvSpPr/>
          <p:nvPr/>
        </p:nvSpPr>
        <p:spPr>
          <a:xfrm flipV="1">
            <a:off x="7989704" y="2575339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4" name="Hexagon 343"/>
          <p:cNvSpPr/>
          <p:nvPr/>
        </p:nvSpPr>
        <p:spPr>
          <a:xfrm flipV="1">
            <a:off x="9125863" y="5515893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5" name="Hexagon 344"/>
          <p:cNvSpPr/>
          <p:nvPr/>
        </p:nvSpPr>
        <p:spPr>
          <a:xfrm flipV="1">
            <a:off x="9768936" y="3626199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2" name="TextBox 361"/>
          <p:cNvSpPr txBox="1"/>
          <p:nvPr/>
        </p:nvSpPr>
        <p:spPr>
          <a:xfrm>
            <a:off x="5843251" y="6149779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K</a:t>
            </a:r>
            <a:r>
              <a:rPr lang="en-US" sz="2000" baseline="3000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 </a:t>
            </a:r>
            <a:r>
              <a:rPr lang="en-US" sz="2000" dirty="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ions</a:t>
            </a:r>
            <a:endParaRPr lang="en-US" sz="2000" dirty="0">
              <a:solidFill>
                <a:schemeClr val="accent2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18" name="Can 217"/>
          <p:cNvSpPr/>
          <p:nvPr/>
        </p:nvSpPr>
        <p:spPr>
          <a:xfrm rot="20519047">
            <a:off x="8896045" y="445477"/>
            <a:ext cx="473529" cy="455310"/>
          </a:xfrm>
          <a:prstGeom prst="can">
            <a:avLst/>
          </a:prstGeom>
          <a:solidFill>
            <a:srgbClr val="9452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" name="Can 214"/>
          <p:cNvSpPr/>
          <p:nvPr/>
        </p:nvSpPr>
        <p:spPr>
          <a:xfrm rot="20519047">
            <a:off x="8164910" y="610895"/>
            <a:ext cx="473529" cy="455310"/>
          </a:xfrm>
          <a:prstGeom prst="can">
            <a:avLst/>
          </a:prstGeom>
          <a:solidFill>
            <a:srgbClr val="9452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Can 211"/>
          <p:cNvSpPr/>
          <p:nvPr/>
        </p:nvSpPr>
        <p:spPr>
          <a:xfrm rot="20519047">
            <a:off x="7433775" y="776313"/>
            <a:ext cx="473529" cy="455310"/>
          </a:xfrm>
          <a:prstGeom prst="can">
            <a:avLst/>
          </a:prstGeom>
          <a:solidFill>
            <a:srgbClr val="9452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Can 228"/>
          <p:cNvSpPr/>
          <p:nvPr/>
        </p:nvSpPr>
        <p:spPr>
          <a:xfrm rot="20519047">
            <a:off x="6823961" y="975830"/>
            <a:ext cx="473529" cy="455310"/>
          </a:xfrm>
          <a:prstGeom prst="can">
            <a:avLst/>
          </a:prstGeom>
          <a:solidFill>
            <a:srgbClr val="9452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6" name="Can 245"/>
          <p:cNvSpPr/>
          <p:nvPr/>
        </p:nvSpPr>
        <p:spPr>
          <a:xfrm rot="1080953" flipV="1">
            <a:off x="9060780" y="6094272"/>
            <a:ext cx="473529" cy="455310"/>
          </a:xfrm>
          <a:prstGeom prst="can">
            <a:avLst/>
          </a:prstGeom>
          <a:solidFill>
            <a:srgbClr val="9452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Can 243"/>
          <p:cNvSpPr/>
          <p:nvPr/>
        </p:nvSpPr>
        <p:spPr>
          <a:xfrm rot="1080953" flipV="1">
            <a:off x="8329645" y="5928854"/>
            <a:ext cx="473529" cy="455310"/>
          </a:xfrm>
          <a:prstGeom prst="can">
            <a:avLst/>
          </a:prstGeom>
          <a:solidFill>
            <a:srgbClr val="9452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Can 241"/>
          <p:cNvSpPr/>
          <p:nvPr/>
        </p:nvSpPr>
        <p:spPr>
          <a:xfrm rot="1080953" flipV="1">
            <a:off x="7598510" y="5763436"/>
            <a:ext cx="473529" cy="455310"/>
          </a:xfrm>
          <a:prstGeom prst="can">
            <a:avLst/>
          </a:prstGeom>
          <a:solidFill>
            <a:srgbClr val="9452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Can 233"/>
          <p:cNvSpPr/>
          <p:nvPr/>
        </p:nvSpPr>
        <p:spPr>
          <a:xfrm rot="1080953" flipV="1">
            <a:off x="6988696" y="5563919"/>
            <a:ext cx="473529" cy="455310"/>
          </a:xfrm>
          <a:prstGeom prst="can">
            <a:avLst/>
          </a:prstGeom>
          <a:solidFill>
            <a:srgbClr val="9452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Hexagon 236"/>
          <p:cNvSpPr/>
          <p:nvPr/>
        </p:nvSpPr>
        <p:spPr>
          <a:xfrm flipV="1">
            <a:off x="7801141" y="3752840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Hexagon 239"/>
          <p:cNvSpPr/>
          <p:nvPr/>
        </p:nvSpPr>
        <p:spPr>
          <a:xfrm flipV="1">
            <a:off x="8355510" y="1960928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Hexagon 240"/>
          <p:cNvSpPr/>
          <p:nvPr/>
        </p:nvSpPr>
        <p:spPr>
          <a:xfrm flipV="1">
            <a:off x="9805089" y="2047884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3" name="Hexagon 242"/>
          <p:cNvSpPr/>
          <p:nvPr/>
        </p:nvSpPr>
        <p:spPr>
          <a:xfrm flipV="1">
            <a:off x="9278989" y="1672469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" name="Hexagon 244"/>
          <p:cNvSpPr/>
          <p:nvPr/>
        </p:nvSpPr>
        <p:spPr>
          <a:xfrm flipV="1">
            <a:off x="9535080" y="775934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Hexagon 246"/>
          <p:cNvSpPr/>
          <p:nvPr/>
        </p:nvSpPr>
        <p:spPr>
          <a:xfrm flipV="1">
            <a:off x="9822032" y="1718479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Hexagon 256"/>
          <p:cNvSpPr/>
          <p:nvPr/>
        </p:nvSpPr>
        <p:spPr>
          <a:xfrm flipV="1">
            <a:off x="9414512" y="2066120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1" name="Hexagon 370"/>
          <p:cNvSpPr/>
          <p:nvPr/>
        </p:nvSpPr>
        <p:spPr>
          <a:xfrm flipV="1">
            <a:off x="9092650" y="1166204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2" name="Hexagon 371"/>
          <p:cNvSpPr/>
          <p:nvPr/>
        </p:nvSpPr>
        <p:spPr>
          <a:xfrm flipV="1">
            <a:off x="9216980" y="2679877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3" name="Hexagon 372"/>
          <p:cNvSpPr/>
          <p:nvPr/>
        </p:nvSpPr>
        <p:spPr>
          <a:xfrm flipV="1">
            <a:off x="8633375" y="2357679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5" name="Hexagon 374"/>
          <p:cNvSpPr/>
          <p:nvPr/>
        </p:nvSpPr>
        <p:spPr>
          <a:xfrm flipV="1">
            <a:off x="9779339" y="5911825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6" name="Hexagon 375"/>
          <p:cNvSpPr/>
          <p:nvPr/>
        </p:nvSpPr>
        <p:spPr>
          <a:xfrm flipV="1">
            <a:off x="9768936" y="4496894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8" name="Hexagon 377"/>
          <p:cNvSpPr/>
          <p:nvPr/>
        </p:nvSpPr>
        <p:spPr>
          <a:xfrm flipV="1">
            <a:off x="9426869" y="5075318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9" name="Hexagon 378"/>
          <p:cNvSpPr/>
          <p:nvPr/>
        </p:nvSpPr>
        <p:spPr>
          <a:xfrm flipV="1">
            <a:off x="8512143" y="3631536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0" name="Hexagon 379"/>
          <p:cNvSpPr/>
          <p:nvPr/>
        </p:nvSpPr>
        <p:spPr>
          <a:xfrm flipV="1">
            <a:off x="8269128" y="5082858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1" name="Hexagon 380"/>
          <p:cNvSpPr/>
          <p:nvPr/>
        </p:nvSpPr>
        <p:spPr>
          <a:xfrm flipV="1">
            <a:off x="8305712" y="4484298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2" name="Hexagon 381"/>
          <p:cNvSpPr/>
          <p:nvPr/>
        </p:nvSpPr>
        <p:spPr>
          <a:xfrm flipV="1">
            <a:off x="8812032" y="4411783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3" name="Hexagon 382"/>
          <p:cNvSpPr/>
          <p:nvPr/>
        </p:nvSpPr>
        <p:spPr>
          <a:xfrm flipV="1">
            <a:off x="7879903" y="1347902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4" name="Hexagon 383"/>
          <p:cNvSpPr/>
          <p:nvPr/>
        </p:nvSpPr>
        <p:spPr>
          <a:xfrm flipV="1">
            <a:off x="8868870" y="5298179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" name="TextBox 250"/>
          <p:cNvSpPr txBox="1"/>
          <p:nvPr/>
        </p:nvSpPr>
        <p:spPr>
          <a:xfrm>
            <a:off x="4505406" y="92830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K</a:t>
            </a:r>
            <a:r>
              <a:rPr lang="en-US" sz="2000" baseline="3000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 </a:t>
            </a:r>
            <a:r>
              <a:rPr lang="en-US" sz="2000" dirty="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ions</a:t>
            </a:r>
            <a:endParaRPr lang="en-US" sz="2000" dirty="0">
              <a:solidFill>
                <a:schemeClr val="accent2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67283" y="5303623"/>
            <a:ext cx="119449" cy="5631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Rectangle 229"/>
          <p:cNvSpPr/>
          <p:nvPr/>
        </p:nvSpPr>
        <p:spPr>
          <a:xfrm>
            <a:off x="10074571" y="3882529"/>
            <a:ext cx="119449" cy="5631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Rectangle 230"/>
          <p:cNvSpPr/>
          <p:nvPr/>
        </p:nvSpPr>
        <p:spPr>
          <a:xfrm>
            <a:off x="10069421" y="2296951"/>
            <a:ext cx="119449" cy="5631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2" name="Rectangle 231"/>
          <p:cNvSpPr/>
          <p:nvPr/>
        </p:nvSpPr>
        <p:spPr>
          <a:xfrm>
            <a:off x="10069323" y="1128270"/>
            <a:ext cx="119449" cy="5631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TextBox 232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5961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7705995" y="3648815"/>
            <a:ext cx="5153891" cy="55786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riangle 13"/>
          <p:cNvSpPr/>
          <p:nvPr/>
        </p:nvSpPr>
        <p:spPr>
          <a:xfrm rot="6657000">
            <a:off x="2744231" y="1417822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riangle 14"/>
          <p:cNvSpPr/>
          <p:nvPr/>
        </p:nvSpPr>
        <p:spPr>
          <a:xfrm rot="5400000">
            <a:off x="2397726" y="289101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riangle 15"/>
          <p:cNvSpPr/>
          <p:nvPr/>
        </p:nvSpPr>
        <p:spPr>
          <a:xfrm rot="3938387">
            <a:off x="2735577" y="441168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40310" y="309716"/>
            <a:ext cx="1870711" cy="116512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198164" y="1416291"/>
            <a:ext cx="4824959" cy="4969310"/>
          </a:xfrm>
          <a:prstGeom prst="ellips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loud 16"/>
          <p:cNvSpPr/>
          <p:nvPr/>
        </p:nvSpPr>
        <p:spPr>
          <a:xfrm rot="15266535">
            <a:off x="5623295" y="5981740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>
            <a:off x="6977980" y="1764998"/>
            <a:ext cx="728015" cy="767763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5131057" y="6257365"/>
            <a:ext cx="1200065" cy="128236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loud 21"/>
          <p:cNvSpPr/>
          <p:nvPr/>
        </p:nvSpPr>
        <p:spPr>
          <a:xfrm rot="6569519">
            <a:off x="7066032" y="2204958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395636" y="2830857"/>
            <a:ext cx="462748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n w="3175">
                  <a:solidFill>
                    <a:schemeClr val="tx1"/>
                  </a:solidFill>
                </a:ln>
                <a:solidFill>
                  <a:srgbClr val="FFFF00"/>
                </a:solidFill>
                <a:latin typeface="Times" charset="0"/>
                <a:ea typeface="Times" charset="0"/>
                <a:cs typeface="Times" charset="0"/>
              </a:rPr>
              <a:t>depolarization </a:t>
            </a:r>
            <a:endParaRPr lang="en-US" sz="2800" b="1" dirty="0" smtClean="0">
              <a:ln w="3175">
                <a:solidFill>
                  <a:schemeClr val="tx1"/>
                </a:solidFill>
              </a:ln>
              <a:solidFill>
                <a:srgbClr val="FFFF00"/>
              </a:solidFill>
              <a:latin typeface="Times" charset="0"/>
              <a:ea typeface="Times" charset="0"/>
              <a:cs typeface="Times" charset="0"/>
            </a:endParaRP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spreads throughout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cell body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54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rapezoid 15"/>
          <p:cNvSpPr/>
          <p:nvPr/>
        </p:nvSpPr>
        <p:spPr>
          <a:xfrm rot="16200000">
            <a:off x="2111350" y="-1433515"/>
            <a:ext cx="6075501" cy="9840036"/>
          </a:xfrm>
          <a:prstGeom prst="trapezoid">
            <a:avLst>
              <a:gd name="adj" fmla="val 42752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4" name="Diamond 303"/>
          <p:cNvSpPr/>
          <p:nvPr/>
        </p:nvSpPr>
        <p:spPr>
          <a:xfrm>
            <a:off x="7455712" y="32944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" name="Diamond 305"/>
          <p:cNvSpPr/>
          <p:nvPr/>
        </p:nvSpPr>
        <p:spPr>
          <a:xfrm>
            <a:off x="8684327" y="12095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" name="Diamond 306"/>
          <p:cNvSpPr/>
          <p:nvPr/>
        </p:nvSpPr>
        <p:spPr>
          <a:xfrm>
            <a:off x="5742589" y="47653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" name="Diamond 307"/>
          <p:cNvSpPr/>
          <p:nvPr/>
        </p:nvSpPr>
        <p:spPr>
          <a:xfrm>
            <a:off x="4070599" y="319076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" name="Diamond 308"/>
          <p:cNvSpPr/>
          <p:nvPr/>
        </p:nvSpPr>
        <p:spPr>
          <a:xfrm>
            <a:off x="6666858" y="12283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0" name="Diamond 309"/>
          <p:cNvSpPr/>
          <p:nvPr/>
        </p:nvSpPr>
        <p:spPr>
          <a:xfrm>
            <a:off x="9523246" y="595821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4" name="Diamond 313"/>
          <p:cNvSpPr/>
          <p:nvPr/>
        </p:nvSpPr>
        <p:spPr>
          <a:xfrm>
            <a:off x="7521026" y="645710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6" name="Diamond 315"/>
          <p:cNvSpPr/>
          <p:nvPr/>
        </p:nvSpPr>
        <p:spPr>
          <a:xfrm>
            <a:off x="9629856" y="656096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7" name="Diamond 316"/>
          <p:cNvSpPr/>
          <p:nvPr/>
        </p:nvSpPr>
        <p:spPr>
          <a:xfrm>
            <a:off x="7920994" y="44096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8" name="Diamond 317"/>
          <p:cNvSpPr/>
          <p:nvPr/>
        </p:nvSpPr>
        <p:spPr>
          <a:xfrm>
            <a:off x="8032170" y="654854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9" name="Diamond 318"/>
          <p:cNvSpPr/>
          <p:nvPr/>
        </p:nvSpPr>
        <p:spPr>
          <a:xfrm>
            <a:off x="6950485" y="612111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268167" y="435639"/>
            <a:ext cx="6818865" cy="803563"/>
            <a:chOff x="268167" y="435639"/>
            <a:chExt cx="6818865" cy="803563"/>
          </a:xfrm>
        </p:grpSpPr>
        <p:sp>
          <p:nvSpPr>
            <p:cNvPr id="199" name="Triangle 198"/>
            <p:cNvSpPr/>
            <p:nvPr/>
          </p:nvSpPr>
          <p:spPr>
            <a:xfrm rot="6960000">
              <a:off x="544225" y="354537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Triangle 199"/>
            <p:cNvSpPr/>
            <p:nvPr/>
          </p:nvSpPr>
          <p:spPr>
            <a:xfrm rot="5400000">
              <a:off x="469444" y="606015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Triangle 200"/>
            <p:cNvSpPr/>
            <p:nvPr/>
          </p:nvSpPr>
          <p:spPr>
            <a:xfrm rot="4380000">
              <a:off x="598416" y="817979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/>
            <p:cNvSpPr/>
            <p:nvPr/>
          </p:nvSpPr>
          <p:spPr>
            <a:xfrm>
              <a:off x="568470" y="435639"/>
              <a:ext cx="831272" cy="803563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/>
            <p:cNvSpPr/>
            <p:nvPr/>
          </p:nvSpPr>
          <p:spPr>
            <a:xfrm>
              <a:off x="1399741" y="823570"/>
              <a:ext cx="5153891" cy="11083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Trapezoid 203"/>
            <p:cNvSpPr/>
            <p:nvPr/>
          </p:nvSpPr>
          <p:spPr>
            <a:xfrm rot="16200000">
              <a:off x="6553632" y="612288"/>
              <a:ext cx="533400" cy="533400"/>
            </a:xfrm>
            <a:prstGeom prst="trapezoid">
              <a:avLst>
                <a:gd name="adj" fmla="val 37698"/>
              </a:avLst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11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96550" y="1523559"/>
            <a:ext cx="1716868" cy="980516"/>
            <a:chOff x="96550" y="1523559"/>
            <a:chExt cx="1716868" cy="980516"/>
          </a:xfrm>
        </p:grpSpPr>
        <p:sp>
          <p:nvSpPr>
            <p:cNvPr id="25" name="Oval 24"/>
            <p:cNvSpPr/>
            <p:nvPr/>
          </p:nvSpPr>
          <p:spPr>
            <a:xfrm>
              <a:off x="905781" y="197075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370529" y="2111515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96550" y="186644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1305227" y="192061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1139911" y="1523559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105266" y="233016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567100" y="17348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715264" y="22979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1635288" y="1960928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Oval 53"/>
          <p:cNvSpPr/>
          <p:nvPr/>
        </p:nvSpPr>
        <p:spPr>
          <a:xfrm>
            <a:off x="517969" y="451137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1281310" y="468529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2136673" y="474242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2223023" y="525800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3046283" y="613133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5247805" y="57173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895958" y="427224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2343510" y="604438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3189315" y="552828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3775742" y="521270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1279438" y="228280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1807096" y="461369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5705630" y="645752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3788642" y="618949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1913149" y="631507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441894" y="261467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1876209" y="139880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1964889" y="21984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4037242" y="557297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2514815" y="558210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1305916" y="627517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2794449" y="478625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778444" y="61995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1651876" y="593739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2331608" y="105344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179886" y="424036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3549185" y="576839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2019511" y="558105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/>
          <p:cNvSpPr/>
          <p:nvPr/>
        </p:nvSpPr>
        <p:spPr>
          <a:xfrm>
            <a:off x="280144" y="607382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/>
          <p:nvPr/>
        </p:nvSpPr>
        <p:spPr>
          <a:xfrm flipV="1">
            <a:off x="5395278" y="106848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/>
          <p:nvPr/>
        </p:nvSpPr>
        <p:spPr>
          <a:xfrm flipV="1">
            <a:off x="4432857" y="13840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/>
          <p:nvPr/>
        </p:nvSpPr>
        <p:spPr>
          <a:xfrm flipV="1">
            <a:off x="6098853" y="56494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Diamond 153"/>
          <p:cNvSpPr/>
          <p:nvPr/>
        </p:nvSpPr>
        <p:spPr>
          <a:xfrm>
            <a:off x="3147226" y="356124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Diamond 154"/>
          <p:cNvSpPr/>
          <p:nvPr/>
        </p:nvSpPr>
        <p:spPr>
          <a:xfrm>
            <a:off x="6239361" y="16982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Diamond 155"/>
          <p:cNvSpPr/>
          <p:nvPr/>
        </p:nvSpPr>
        <p:spPr>
          <a:xfrm>
            <a:off x="4780274" y="206256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Diamond 156"/>
          <p:cNvSpPr/>
          <p:nvPr/>
        </p:nvSpPr>
        <p:spPr>
          <a:xfrm>
            <a:off x="5907181" y="103662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Diamond 157"/>
          <p:cNvSpPr/>
          <p:nvPr/>
        </p:nvSpPr>
        <p:spPr>
          <a:xfrm>
            <a:off x="6282825" y="571737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Diamond 158"/>
          <p:cNvSpPr/>
          <p:nvPr/>
        </p:nvSpPr>
        <p:spPr>
          <a:xfrm>
            <a:off x="5821154" y="16844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Diamond 159"/>
          <p:cNvSpPr/>
          <p:nvPr/>
        </p:nvSpPr>
        <p:spPr>
          <a:xfrm>
            <a:off x="2675654" y="293324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Diamond 160"/>
          <p:cNvSpPr/>
          <p:nvPr/>
        </p:nvSpPr>
        <p:spPr>
          <a:xfrm>
            <a:off x="3817138" y="377105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Diamond 161"/>
          <p:cNvSpPr/>
          <p:nvPr/>
        </p:nvSpPr>
        <p:spPr>
          <a:xfrm>
            <a:off x="2482481" y="342494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Diamond 162"/>
          <p:cNvSpPr/>
          <p:nvPr/>
        </p:nvSpPr>
        <p:spPr>
          <a:xfrm>
            <a:off x="7077604" y="645282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Diamond 163"/>
          <p:cNvSpPr/>
          <p:nvPr/>
        </p:nvSpPr>
        <p:spPr>
          <a:xfrm>
            <a:off x="7410233" y="619597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Diamond 164"/>
          <p:cNvSpPr/>
          <p:nvPr/>
        </p:nvSpPr>
        <p:spPr>
          <a:xfrm>
            <a:off x="3605875" y="276313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Diamond 165"/>
          <p:cNvSpPr/>
          <p:nvPr/>
        </p:nvSpPr>
        <p:spPr>
          <a:xfrm>
            <a:off x="8619805" y="662787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Diamond 167"/>
          <p:cNvSpPr/>
          <p:nvPr/>
        </p:nvSpPr>
        <p:spPr>
          <a:xfrm>
            <a:off x="6477761" y="591182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Diamond 168"/>
          <p:cNvSpPr/>
          <p:nvPr/>
        </p:nvSpPr>
        <p:spPr>
          <a:xfrm>
            <a:off x="4670483" y="320595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Diamond 169"/>
          <p:cNvSpPr/>
          <p:nvPr/>
        </p:nvSpPr>
        <p:spPr>
          <a:xfrm>
            <a:off x="4296009" y="391455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Diamond 170"/>
          <p:cNvSpPr/>
          <p:nvPr/>
        </p:nvSpPr>
        <p:spPr>
          <a:xfrm>
            <a:off x="6398957" y="662033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Diamond 175"/>
          <p:cNvSpPr/>
          <p:nvPr/>
        </p:nvSpPr>
        <p:spPr>
          <a:xfrm>
            <a:off x="2374879" y="254324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Diamond 176"/>
          <p:cNvSpPr/>
          <p:nvPr/>
        </p:nvSpPr>
        <p:spPr>
          <a:xfrm>
            <a:off x="3433918" y="230219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Diamond 179"/>
          <p:cNvSpPr/>
          <p:nvPr/>
        </p:nvSpPr>
        <p:spPr>
          <a:xfrm>
            <a:off x="5451187" y="32503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Diamond 181"/>
          <p:cNvSpPr/>
          <p:nvPr/>
        </p:nvSpPr>
        <p:spPr>
          <a:xfrm>
            <a:off x="2176267" y="390832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Diamond 182"/>
          <p:cNvSpPr/>
          <p:nvPr/>
        </p:nvSpPr>
        <p:spPr>
          <a:xfrm>
            <a:off x="3339369" y="411775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Diamond 183"/>
          <p:cNvSpPr/>
          <p:nvPr/>
        </p:nvSpPr>
        <p:spPr>
          <a:xfrm>
            <a:off x="3881502" y="431891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Diamond 185"/>
          <p:cNvSpPr/>
          <p:nvPr/>
        </p:nvSpPr>
        <p:spPr>
          <a:xfrm>
            <a:off x="4348070" y="466908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Diamond 189"/>
          <p:cNvSpPr/>
          <p:nvPr/>
        </p:nvSpPr>
        <p:spPr>
          <a:xfrm>
            <a:off x="5364777" y="223557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Diamond 190"/>
          <p:cNvSpPr/>
          <p:nvPr/>
        </p:nvSpPr>
        <p:spPr>
          <a:xfrm>
            <a:off x="2625765" y="422647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Diamond 191"/>
          <p:cNvSpPr/>
          <p:nvPr/>
        </p:nvSpPr>
        <p:spPr>
          <a:xfrm>
            <a:off x="5312604" y="48227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Diamond 192"/>
          <p:cNvSpPr/>
          <p:nvPr/>
        </p:nvSpPr>
        <p:spPr>
          <a:xfrm>
            <a:off x="5848382" y="57337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Diamond 193"/>
          <p:cNvSpPr/>
          <p:nvPr/>
        </p:nvSpPr>
        <p:spPr>
          <a:xfrm>
            <a:off x="2828843" y="249410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Diamond 194"/>
          <p:cNvSpPr/>
          <p:nvPr/>
        </p:nvSpPr>
        <p:spPr>
          <a:xfrm>
            <a:off x="4544140" y="266939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Diamond 195"/>
          <p:cNvSpPr/>
          <p:nvPr/>
        </p:nvSpPr>
        <p:spPr>
          <a:xfrm>
            <a:off x="4092267" y="212774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Diamond 196"/>
          <p:cNvSpPr/>
          <p:nvPr/>
        </p:nvSpPr>
        <p:spPr>
          <a:xfrm>
            <a:off x="5100764" y="432474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Diamond 197"/>
          <p:cNvSpPr/>
          <p:nvPr/>
        </p:nvSpPr>
        <p:spPr>
          <a:xfrm>
            <a:off x="8255199" y="24011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Rectangle 204"/>
          <p:cNvSpPr/>
          <p:nvPr/>
        </p:nvSpPr>
        <p:spPr>
          <a:xfrm>
            <a:off x="6469742" y="561786"/>
            <a:ext cx="875836" cy="65011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Oval 207"/>
          <p:cNvSpPr/>
          <p:nvPr/>
        </p:nvSpPr>
        <p:spPr>
          <a:xfrm rot="4278770">
            <a:off x="1226877" y="2479326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Oval 210"/>
          <p:cNvSpPr/>
          <p:nvPr/>
        </p:nvSpPr>
        <p:spPr>
          <a:xfrm rot="4278770">
            <a:off x="502627" y="2683348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Oval 213"/>
          <p:cNvSpPr/>
          <p:nvPr/>
        </p:nvSpPr>
        <p:spPr>
          <a:xfrm rot="17321230" flipV="1">
            <a:off x="441365" y="4197610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Oval 216"/>
          <p:cNvSpPr/>
          <p:nvPr/>
        </p:nvSpPr>
        <p:spPr>
          <a:xfrm rot="17321230" flipV="1">
            <a:off x="1164378" y="4385027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Oval 219"/>
          <p:cNvSpPr/>
          <p:nvPr/>
        </p:nvSpPr>
        <p:spPr>
          <a:xfrm rot="17321230" flipV="1">
            <a:off x="1865987" y="4569154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TextBox 258"/>
          <p:cNvSpPr txBox="1"/>
          <p:nvPr/>
        </p:nvSpPr>
        <p:spPr>
          <a:xfrm>
            <a:off x="15403" y="1234640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61" name="TextBox 260"/>
          <p:cNvSpPr txBox="1"/>
          <p:nvPr/>
        </p:nvSpPr>
        <p:spPr>
          <a:xfrm>
            <a:off x="214539" y="560427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62" name="Oval 261"/>
          <p:cNvSpPr/>
          <p:nvPr/>
        </p:nvSpPr>
        <p:spPr>
          <a:xfrm>
            <a:off x="2817411" y="567703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Oval 262"/>
          <p:cNvSpPr/>
          <p:nvPr/>
        </p:nvSpPr>
        <p:spPr>
          <a:xfrm>
            <a:off x="2536700" y="50744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Oval 263"/>
          <p:cNvSpPr/>
          <p:nvPr/>
        </p:nvSpPr>
        <p:spPr>
          <a:xfrm>
            <a:off x="3135348" y="513213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Oval 264"/>
          <p:cNvSpPr/>
          <p:nvPr/>
        </p:nvSpPr>
        <p:spPr>
          <a:xfrm flipV="1">
            <a:off x="2785016" y="15838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Oval 265"/>
          <p:cNvSpPr/>
          <p:nvPr/>
        </p:nvSpPr>
        <p:spPr>
          <a:xfrm flipV="1">
            <a:off x="2066590" y="18332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Oval 266"/>
          <p:cNvSpPr/>
          <p:nvPr/>
        </p:nvSpPr>
        <p:spPr>
          <a:xfrm flipV="1">
            <a:off x="3782412" y="9998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 rot="16200000">
            <a:off x="9258983" y="954970"/>
            <a:ext cx="872266" cy="841261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8" name="Regular Pentagon 267"/>
          <p:cNvSpPr/>
          <p:nvPr/>
        </p:nvSpPr>
        <p:spPr>
          <a:xfrm rot="16200000">
            <a:off x="10448064" y="1768698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0" name="Regular Pentagon 269"/>
          <p:cNvSpPr/>
          <p:nvPr/>
        </p:nvSpPr>
        <p:spPr>
          <a:xfrm rot="16200000">
            <a:off x="11083468" y="1714108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Regular Pentagon 270"/>
          <p:cNvSpPr/>
          <p:nvPr/>
        </p:nvSpPr>
        <p:spPr>
          <a:xfrm rot="16200000">
            <a:off x="10938966" y="1248276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2" name="Regular Pentagon 271"/>
          <p:cNvSpPr/>
          <p:nvPr/>
        </p:nvSpPr>
        <p:spPr>
          <a:xfrm rot="16200000">
            <a:off x="10487687" y="938423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Oval 273"/>
          <p:cNvSpPr/>
          <p:nvPr/>
        </p:nvSpPr>
        <p:spPr>
          <a:xfrm rot="5400000">
            <a:off x="9284080" y="2174301"/>
            <a:ext cx="872266" cy="841261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5" name="Regular Pentagon 274"/>
          <p:cNvSpPr/>
          <p:nvPr/>
        </p:nvSpPr>
        <p:spPr>
          <a:xfrm rot="5400000">
            <a:off x="10248069" y="2310081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7" name="Regular Pentagon 276"/>
          <p:cNvSpPr/>
          <p:nvPr/>
        </p:nvSpPr>
        <p:spPr>
          <a:xfrm rot="5400000">
            <a:off x="10353598" y="3045930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8" name="Regular Pentagon 277"/>
          <p:cNvSpPr/>
          <p:nvPr/>
        </p:nvSpPr>
        <p:spPr>
          <a:xfrm rot="5400000">
            <a:off x="10552851" y="2741907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9" name="Regular Pentagon 278"/>
          <p:cNvSpPr/>
          <p:nvPr/>
        </p:nvSpPr>
        <p:spPr>
          <a:xfrm rot="5400000">
            <a:off x="10614856" y="2390418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1" name="Oval 280"/>
          <p:cNvSpPr/>
          <p:nvPr/>
        </p:nvSpPr>
        <p:spPr>
          <a:xfrm flipV="1">
            <a:off x="9248841" y="3757969"/>
            <a:ext cx="872266" cy="841261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2" name="Regular Pentagon 281"/>
          <p:cNvSpPr/>
          <p:nvPr/>
        </p:nvSpPr>
        <p:spPr>
          <a:xfrm flipV="1">
            <a:off x="10203366" y="4273951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3" name="Regular Pentagon 282"/>
          <p:cNvSpPr/>
          <p:nvPr/>
        </p:nvSpPr>
        <p:spPr>
          <a:xfrm flipV="1">
            <a:off x="10998950" y="3128471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5" name="Regular Pentagon 284"/>
          <p:cNvSpPr/>
          <p:nvPr/>
        </p:nvSpPr>
        <p:spPr>
          <a:xfrm flipV="1">
            <a:off x="11487304" y="4265794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6" name="Regular Pentagon 285"/>
          <p:cNvSpPr/>
          <p:nvPr/>
        </p:nvSpPr>
        <p:spPr>
          <a:xfrm flipV="1">
            <a:off x="10585419" y="4474879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8" name="Oval 287"/>
          <p:cNvSpPr/>
          <p:nvPr/>
        </p:nvSpPr>
        <p:spPr>
          <a:xfrm flipH="1">
            <a:off x="9276804" y="5162960"/>
            <a:ext cx="872266" cy="841261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9" name="Regular Pentagon 288"/>
          <p:cNvSpPr/>
          <p:nvPr/>
        </p:nvSpPr>
        <p:spPr>
          <a:xfrm flipH="1">
            <a:off x="10757193" y="5324361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0" name="Regular Pentagon 289"/>
          <p:cNvSpPr/>
          <p:nvPr/>
        </p:nvSpPr>
        <p:spPr>
          <a:xfrm flipH="1">
            <a:off x="10310836" y="4907687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1" name="Regular Pentagon 290"/>
          <p:cNvSpPr/>
          <p:nvPr/>
        </p:nvSpPr>
        <p:spPr>
          <a:xfrm flipH="1">
            <a:off x="10990908" y="5850055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2" name="Regular Pentagon 291"/>
          <p:cNvSpPr/>
          <p:nvPr/>
        </p:nvSpPr>
        <p:spPr>
          <a:xfrm flipH="1">
            <a:off x="10463848" y="5812737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3" name="Regular Pentagon 292"/>
          <p:cNvSpPr/>
          <p:nvPr/>
        </p:nvSpPr>
        <p:spPr>
          <a:xfrm flipH="1">
            <a:off x="10235186" y="5431920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4" name="Group 293"/>
          <p:cNvGrpSpPr/>
          <p:nvPr/>
        </p:nvGrpSpPr>
        <p:grpSpPr>
          <a:xfrm>
            <a:off x="8318058" y="4512352"/>
            <a:ext cx="872266" cy="841261"/>
            <a:chOff x="8633405" y="1235346"/>
            <a:chExt cx="872266" cy="841261"/>
          </a:xfrm>
        </p:grpSpPr>
        <p:sp>
          <p:nvSpPr>
            <p:cNvPr id="295" name="Oval 294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6" name="Regular Pentagon 295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7" name="Regular Pentagon 296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8" name="Regular Pentagon 297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9" name="Regular Pentagon 298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0" name="Regular Pentagon 299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2" name="Group 331"/>
          <p:cNvGrpSpPr/>
          <p:nvPr/>
        </p:nvGrpSpPr>
        <p:grpSpPr>
          <a:xfrm flipV="1">
            <a:off x="260814" y="4722580"/>
            <a:ext cx="1716868" cy="980516"/>
            <a:chOff x="96550" y="1523559"/>
            <a:chExt cx="1716868" cy="980516"/>
          </a:xfrm>
        </p:grpSpPr>
        <p:sp>
          <p:nvSpPr>
            <p:cNvPr id="333" name="Oval 332"/>
            <p:cNvSpPr/>
            <p:nvPr/>
          </p:nvSpPr>
          <p:spPr>
            <a:xfrm>
              <a:off x="905781" y="197075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4" name="Oval 333"/>
            <p:cNvSpPr/>
            <p:nvPr/>
          </p:nvSpPr>
          <p:spPr>
            <a:xfrm>
              <a:off x="370529" y="2111515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5" name="Oval 334"/>
            <p:cNvSpPr/>
            <p:nvPr/>
          </p:nvSpPr>
          <p:spPr>
            <a:xfrm>
              <a:off x="96550" y="186644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6" name="Oval 335"/>
            <p:cNvSpPr/>
            <p:nvPr/>
          </p:nvSpPr>
          <p:spPr>
            <a:xfrm>
              <a:off x="1305227" y="192061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7" name="Oval 336"/>
            <p:cNvSpPr/>
            <p:nvPr/>
          </p:nvSpPr>
          <p:spPr>
            <a:xfrm>
              <a:off x="1139911" y="1523559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8" name="Oval 337"/>
            <p:cNvSpPr/>
            <p:nvPr/>
          </p:nvSpPr>
          <p:spPr>
            <a:xfrm>
              <a:off x="105266" y="233016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9" name="Oval 338"/>
            <p:cNvSpPr/>
            <p:nvPr/>
          </p:nvSpPr>
          <p:spPr>
            <a:xfrm>
              <a:off x="567100" y="17348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0" name="Oval 339"/>
            <p:cNvSpPr/>
            <p:nvPr/>
          </p:nvSpPr>
          <p:spPr>
            <a:xfrm>
              <a:off x="715264" y="22979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1" name="Oval 340"/>
            <p:cNvSpPr/>
            <p:nvPr/>
          </p:nvSpPr>
          <p:spPr>
            <a:xfrm>
              <a:off x="1635288" y="1960928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7" name="Diamond 346"/>
          <p:cNvSpPr/>
          <p:nvPr/>
        </p:nvSpPr>
        <p:spPr>
          <a:xfrm>
            <a:off x="667844" y="323421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" name="Diamond 347"/>
          <p:cNvSpPr/>
          <p:nvPr/>
        </p:nvSpPr>
        <p:spPr>
          <a:xfrm>
            <a:off x="1054392" y="309324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" name="Diamond 348"/>
          <p:cNvSpPr/>
          <p:nvPr/>
        </p:nvSpPr>
        <p:spPr>
          <a:xfrm>
            <a:off x="300063" y="335607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0" name="Diamond 349"/>
          <p:cNvSpPr/>
          <p:nvPr/>
        </p:nvSpPr>
        <p:spPr>
          <a:xfrm>
            <a:off x="7240618" y="10134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Diamond 350"/>
          <p:cNvSpPr/>
          <p:nvPr/>
        </p:nvSpPr>
        <p:spPr>
          <a:xfrm>
            <a:off x="1682183" y="387199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2" name="Diamond 351"/>
          <p:cNvSpPr/>
          <p:nvPr/>
        </p:nvSpPr>
        <p:spPr>
          <a:xfrm>
            <a:off x="1895453" y="294301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3" name="Diamond 352"/>
          <p:cNvSpPr/>
          <p:nvPr/>
        </p:nvSpPr>
        <p:spPr>
          <a:xfrm>
            <a:off x="1643681" y="31239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4" name="Diamond 353"/>
          <p:cNvSpPr/>
          <p:nvPr/>
        </p:nvSpPr>
        <p:spPr>
          <a:xfrm>
            <a:off x="624835" y="354863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" name="Diamond 354"/>
          <p:cNvSpPr/>
          <p:nvPr/>
        </p:nvSpPr>
        <p:spPr>
          <a:xfrm>
            <a:off x="1352518" y="306775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" name="Diamond 355"/>
          <p:cNvSpPr/>
          <p:nvPr/>
        </p:nvSpPr>
        <p:spPr>
          <a:xfrm>
            <a:off x="933214" y="339839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" name="Diamond 356"/>
          <p:cNvSpPr/>
          <p:nvPr/>
        </p:nvSpPr>
        <p:spPr>
          <a:xfrm>
            <a:off x="1330500" y="369903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" name="Diamond 357"/>
          <p:cNvSpPr/>
          <p:nvPr/>
        </p:nvSpPr>
        <p:spPr>
          <a:xfrm>
            <a:off x="1640909" y="360742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Diamond 358"/>
          <p:cNvSpPr/>
          <p:nvPr/>
        </p:nvSpPr>
        <p:spPr>
          <a:xfrm>
            <a:off x="39985" y="352118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0" name="Diamond 359"/>
          <p:cNvSpPr/>
          <p:nvPr/>
        </p:nvSpPr>
        <p:spPr>
          <a:xfrm>
            <a:off x="1043838" y="364911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3" name="TextBox 362"/>
          <p:cNvSpPr txBox="1"/>
          <p:nvPr/>
        </p:nvSpPr>
        <p:spPr>
          <a:xfrm>
            <a:off x="1371196" y="3265999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K</a:t>
            </a:r>
            <a:r>
              <a:rPr lang="en-US" sz="2000" baseline="30000" dirty="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dirty="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chemeClr val="accent2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58" name="Oval 257"/>
          <p:cNvSpPr/>
          <p:nvPr/>
        </p:nvSpPr>
        <p:spPr>
          <a:xfrm flipV="1">
            <a:off x="2785016" y="15838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2" name="Oval 301"/>
          <p:cNvSpPr/>
          <p:nvPr/>
        </p:nvSpPr>
        <p:spPr>
          <a:xfrm flipV="1">
            <a:off x="2638755" y="201635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0" name="Oval 319"/>
          <p:cNvSpPr/>
          <p:nvPr/>
        </p:nvSpPr>
        <p:spPr>
          <a:xfrm flipV="1">
            <a:off x="2066590" y="18332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2" name="Oval 321"/>
          <p:cNvSpPr/>
          <p:nvPr/>
        </p:nvSpPr>
        <p:spPr>
          <a:xfrm flipV="1">
            <a:off x="3179010" y="154808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3" name="Oval 322"/>
          <p:cNvSpPr/>
          <p:nvPr/>
        </p:nvSpPr>
        <p:spPr>
          <a:xfrm flipV="1">
            <a:off x="3262164" y="123534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7" name="Oval 326"/>
          <p:cNvSpPr/>
          <p:nvPr/>
        </p:nvSpPr>
        <p:spPr>
          <a:xfrm flipV="1">
            <a:off x="2368983" y="150209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8" name="Oval 327"/>
          <p:cNvSpPr/>
          <p:nvPr/>
        </p:nvSpPr>
        <p:spPr>
          <a:xfrm flipV="1">
            <a:off x="3599358" y="15838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9" name="Oval 328"/>
          <p:cNvSpPr/>
          <p:nvPr/>
        </p:nvSpPr>
        <p:spPr>
          <a:xfrm flipV="1">
            <a:off x="3019428" y="18862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0" name="Oval 329"/>
          <p:cNvSpPr/>
          <p:nvPr/>
        </p:nvSpPr>
        <p:spPr>
          <a:xfrm flipV="1">
            <a:off x="4198445" y="10816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1" name="Oval 330"/>
          <p:cNvSpPr/>
          <p:nvPr/>
        </p:nvSpPr>
        <p:spPr>
          <a:xfrm flipV="1">
            <a:off x="4052184" y="15141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4" name="Oval 373"/>
          <p:cNvSpPr/>
          <p:nvPr/>
        </p:nvSpPr>
        <p:spPr>
          <a:xfrm flipV="1">
            <a:off x="3573651" y="123793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7" name="Oval 376"/>
          <p:cNvSpPr/>
          <p:nvPr/>
        </p:nvSpPr>
        <p:spPr>
          <a:xfrm flipV="1">
            <a:off x="3782412" y="9998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7" name="Oval 386"/>
          <p:cNvSpPr/>
          <p:nvPr/>
        </p:nvSpPr>
        <p:spPr>
          <a:xfrm flipV="1">
            <a:off x="3841064" y="132489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8" name="Oval 387"/>
          <p:cNvSpPr/>
          <p:nvPr/>
        </p:nvSpPr>
        <p:spPr>
          <a:xfrm flipV="1">
            <a:off x="3389184" y="175778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0" name="Oval 389"/>
          <p:cNvSpPr/>
          <p:nvPr/>
        </p:nvSpPr>
        <p:spPr>
          <a:xfrm flipV="1">
            <a:off x="2969096" y="123534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" name="Hexagon 252"/>
          <p:cNvSpPr/>
          <p:nvPr/>
        </p:nvSpPr>
        <p:spPr>
          <a:xfrm>
            <a:off x="7823600" y="68717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Hexagon 259"/>
          <p:cNvSpPr/>
          <p:nvPr/>
        </p:nvSpPr>
        <p:spPr>
          <a:xfrm flipV="1">
            <a:off x="9224447" y="4325973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1" name="Hexagon 300"/>
          <p:cNvSpPr/>
          <p:nvPr/>
        </p:nvSpPr>
        <p:spPr>
          <a:xfrm flipV="1">
            <a:off x="7824581" y="5034584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1" name="Hexagon 320"/>
          <p:cNvSpPr/>
          <p:nvPr/>
        </p:nvSpPr>
        <p:spPr>
          <a:xfrm flipV="1">
            <a:off x="9123223" y="3384966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4" name="Hexagon 323"/>
          <p:cNvSpPr/>
          <p:nvPr/>
        </p:nvSpPr>
        <p:spPr>
          <a:xfrm flipV="1">
            <a:off x="9759413" y="2941342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5" name="Hexagon 324"/>
          <p:cNvSpPr/>
          <p:nvPr/>
        </p:nvSpPr>
        <p:spPr>
          <a:xfrm flipV="1">
            <a:off x="9849241" y="5109569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6" name="Hexagon 325"/>
          <p:cNvSpPr/>
          <p:nvPr/>
        </p:nvSpPr>
        <p:spPr>
          <a:xfrm flipV="1">
            <a:off x="9721295" y="4776872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2" name="Hexagon 341"/>
          <p:cNvSpPr/>
          <p:nvPr/>
        </p:nvSpPr>
        <p:spPr>
          <a:xfrm flipV="1">
            <a:off x="9184156" y="3837104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3" name="Hexagon 342"/>
          <p:cNvSpPr/>
          <p:nvPr/>
        </p:nvSpPr>
        <p:spPr>
          <a:xfrm flipV="1">
            <a:off x="7989704" y="2575339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4" name="Hexagon 343"/>
          <p:cNvSpPr/>
          <p:nvPr/>
        </p:nvSpPr>
        <p:spPr>
          <a:xfrm flipV="1">
            <a:off x="9125863" y="5515893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5" name="Hexagon 344"/>
          <p:cNvSpPr/>
          <p:nvPr/>
        </p:nvSpPr>
        <p:spPr>
          <a:xfrm flipV="1">
            <a:off x="9768936" y="3626199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2" name="TextBox 361"/>
          <p:cNvSpPr txBox="1"/>
          <p:nvPr/>
        </p:nvSpPr>
        <p:spPr>
          <a:xfrm>
            <a:off x="5843251" y="6149779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K</a:t>
            </a:r>
            <a:r>
              <a:rPr lang="en-US" sz="2000" baseline="3000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 </a:t>
            </a:r>
            <a:r>
              <a:rPr lang="en-US" sz="2000" dirty="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ions</a:t>
            </a:r>
            <a:endParaRPr lang="en-US" sz="2000" dirty="0">
              <a:solidFill>
                <a:schemeClr val="accent2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18" name="Can 217"/>
          <p:cNvSpPr/>
          <p:nvPr/>
        </p:nvSpPr>
        <p:spPr>
          <a:xfrm rot="20519047">
            <a:off x="8896045" y="445477"/>
            <a:ext cx="473529" cy="455310"/>
          </a:xfrm>
          <a:prstGeom prst="can">
            <a:avLst/>
          </a:prstGeom>
          <a:solidFill>
            <a:srgbClr val="9452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" name="Can 214"/>
          <p:cNvSpPr/>
          <p:nvPr/>
        </p:nvSpPr>
        <p:spPr>
          <a:xfrm rot="20519047">
            <a:off x="8164910" y="610895"/>
            <a:ext cx="473529" cy="455310"/>
          </a:xfrm>
          <a:prstGeom prst="can">
            <a:avLst/>
          </a:prstGeom>
          <a:solidFill>
            <a:srgbClr val="9452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Can 211"/>
          <p:cNvSpPr/>
          <p:nvPr/>
        </p:nvSpPr>
        <p:spPr>
          <a:xfrm rot="20519047">
            <a:off x="7433775" y="776313"/>
            <a:ext cx="473529" cy="455310"/>
          </a:xfrm>
          <a:prstGeom prst="can">
            <a:avLst/>
          </a:prstGeom>
          <a:solidFill>
            <a:srgbClr val="9452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Can 228"/>
          <p:cNvSpPr/>
          <p:nvPr/>
        </p:nvSpPr>
        <p:spPr>
          <a:xfrm rot="20519047">
            <a:off x="6823961" y="975830"/>
            <a:ext cx="473529" cy="455310"/>
          </a:xfrm>
          <a:prstGeom prst="can">
            <a:avLst/>
          </a:prstGeom>
          <a:solidFill>
            <a:srgbClr val="9452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6" name="Can 245"/>
          <p:cNvSpPr/>
          <p:nvPr/>
        </p:nvSpPr>
        <p:spPr>
          <a:xfrm rot="1080953" flipV="1">
            <a:off x="9060780" y="6094272"/>
            <a:ext cx="473529" cy="455310"/>
          </a:xfrm>
          <a:prstGeom prst="can">
            <a:avLst/>
          </a:prstGeom>
          <a:solidFill>
            <a:srgbClr val="9452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Can 243"/>
          <p:cNvSpPr/>
          <p:nvPr/>
        </p:nvSpPr>
        <p:spPr>
          <a:xfrm rot="1080953" flipV="1">
            <a:off x="8329645" y="5928854"/>
            <a:ext cx="473529" cy="455310"/>
          </a:xfrm>
          <a:prstGeom prst="can">
            <a:avLst/>
          </a:prstGeom>
          <a:solidFill>
            <a:srgbClr val="9452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Can 241"/>
          <p:cNvSpPr/>
          <p:nvPr/>
        </p:nvSpPr>
        <p:spPr>
          <a:xfrm rot="1080953" flipV="1">
            <a:off x="7598510" y="5763436"/>
            <a:ext cx="473529" cy="455310"/>
          </a:xfrm>
          <a:prstGeom prst="can">
            <a:avLst/>
          </a:prstGeom>
          <a:solidFill>
            <a:srgbClr val="9452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Can 233"/>
          <p:cNvSpPr/>
          <p:nvPr/>
        </p:nvSpPr>
        <p:spPr>
          <a:xfrm rot="1080953" flipV="1">
            <a:off x="6988696" y="5563919"/>
            <a:ext cx="473529" cy="455310"/>
          </a:xfrm>
          <a:prstGeom prst="can">
            <a:avLst/>
          </a:prstGeom>
          <a:solidFill>
            <a:srgbClr val="945200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Hexagon 236"/>
          <p:cNvSpPr/>
          <p:nvPr/>
        </p:nvSpPr>
        <p:spPr>
          <a:xfrm flipV="1">
            <a:off x="7801141" y="3752840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Hexagon 239"/>
          <p:cNvSpPr/>
          <p:nvPr/>
        </p:nvSpPr>
        <p:spPr>
          <a:xfrm flipV="1">
            <a:off x="8355510" y="1960928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Hexagon 240"/>
          <p:cNvSpPr/>
          <p:nvPr/>
        </p:nvSpPr>
        <p:spPr>
          <a:xfrm flipV="1">
            <a:off x="9805089" y="2047884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3" name="Hexagon 242"/>
          <p:cNvSpPr/>
          <p:nvPr/>
        </p:nvSpPr>
        <p:spPr>
          <a:xfrm flipV="1">
            <a:off x="9278989" y="1672469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" name="Hexagon 244"/>
          <p:cNvSpPr/>
          <p:nvPr/>
        </p:nvSpPr>
        <p:spPr>
          <a:xfrm flipV="1">
            <a:off x="9535080" y="775934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Hexagon 246"/>
          <p:cNvSpPr/>
          <p:nvPr/>
        </p:nvSpPr>
        <p:spPr>
          <a:xfrm flipV="1">
            <a:off x="9822032" y="1718479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Hexagon 256"/>
          <p:cNvSpPr/>
          <p:nvPr/>
        </p:nvSpPr>
        <p:spPr>
          <a:xfrm flipV="1">
            <a:off x="9414512" y="2066120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1" name="Hexagon 370"/>
          <p:cNvSpPr/>
          <p:nvPr/>
        </p:nvSpPr>
        <p:spPr>
          <a:xfrm flipV="1">
            <a:off x="9092650" y="1166204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2" name="Hexagon 371"/>
          <p:cNvSpPr/>
          <p:nvPr/>
        </p:nvSpPr>
        <p:spPr>
          <a:xfrm flipV="1">
            <a:off x="9216980" y="2679877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3" name="Hexagon 372"/>
          <p:cNvSpPr/>
          <p:nvPr/>
        </p:nvSpPr>
        <p:spPr>
          <a:xfrm flipV="1">
            <a:off x="8633375" y="2357679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5" name="Hexagon 374"/>
          <p:cNvSpPr/>
          <p:nvPr/>
        </p:nvSpPr>
        <p:spPr>
          <a:xfrm flipV="1">
            <a:off x="9779339" y="5911825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6" name="Hexagon 375"/>
          <p:cNvSpPr/>
          <p:nvPr/>
        </p:nvSpPr>
        <p:spPr>
          <a:xfrm flipV="1">
            <a:off x="9768936" y="4496894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8" name="Hexagon 377"/>
          <p:cNvSpPr/>
          <p:nvPr/>
        </p:nvSpPr>
        <p:spPr>
          <a:xfrm flipV="1">
            <a:off x="9426869" y="5075318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9" name="Hexagon 378"/>
          <p:cNvSpPr/>
          <p:nvPr/>
        </p:nvSpPr>
        <p:spPr>
          <a:xfrm flipV="1">
            <a:off x="8512143" y="3631536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0" name="Hexagon 379"/>
          <p:cNvSpPr/>
          <p:nvPr/>
        </p:nvSpPr>
        <p:spPr>
          <a:xfrm flipV="1">
            <a:off x="8269128" y="5082858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1" name="Hexagon 380"/>
          <p:cNvSpPr/>
          <p:nvPr/>
        </p:nvSpPr>
        <p:spPr>
          <a:xfrm flipV="1">
            <a:off x="8305712" y="4484298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2" name="Hexagon 381"/>
          <p:cNvSpPr/>
          <p:nvPr/>
        </p:nvSpPr>
        <p:spPr>
          <a:xfrm flipV="1">
            <a:off x="8812032" y="4411783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3" name="Hexagon 382"/>
          <p:cNvSpPr/>
          <p:nvPr/>
        </p:nvSpPr>
        <p:spPr>
          <a:xfrm flipV="1">
            <a:off x="7879903" y="1347902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4" name="Hexagon 383"/>
          <p:cNvSpPr/>
          <p:nvPr/>
        </p:nvSpPr>
        <p:spPr>
          <a:xfrm flipV="1">
            <a:off x="8868870" y="5298179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" name="TextBox 250"/>
          <p:cNvSpPr txBox="1"/>
          <p:nvPr/>
        </p:nvSpPr>
        <p:spPr>
          <a:xfrm>
            <a:off x="4505406" y="92830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K</a:t>
            </a:r>
            <a:r>
              <a:rPr lang="en-US" sz="2000" baseline="3000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 </a:t>
            </a:r>
            <a:r>
              <a:rPr lang="en-US" sz="2000" dirty="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ions</a:t>
            </a:r>
            <a:endParaRPr lang="en-US" sz="2000" dirty="0">
              <a:solidFill>
                <a:schemeClr val="accent2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67283" y="5303623"/>
            <a:ext cx="119449" cy="5631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Rectangle 229"/>
          <p:cNvSpPr/>
          <p:nvPr/>
        </p:nvSpPr>
        <p:spPr>
          <a:xfrm>
            <a:off x="10074571" y="3882529"/>
            <a:ext cx="119449" cy="5631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Rectangle 230"/>
          <p:cNvSpPr/>
          <p:nvPr/>
        </p:nvSpPr>
        <p:spPr>
          <a:xfrm>
            <a:off x="10069421" y="2296951"/>
            <a:ext cx="119449" cy="5631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2" name="Rectangle 231"/>
          <p:cNvSpPr/>
          <p:nvPr/>
        </p:nvSpPr>
        <p:spPr>
          <a:xfrm>
            <a:off x="10069323" y="1128270"/>
            <a:ext cx="119449" cy="5631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Regular Pentagon 268"/>
          <p:cNvSpPr/>
          <p:nvPr/>
        </p:nvSpPr>
        <p:spPr>
          <a:xfrm rot="16200000">
            <a:off x="10001447" y="1236075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" name="Regular Pentagon 275"/>
          <p:cNvSpPr/>
          <p:nvPr/>
        </p:nvSpPr>
        <p:spPr>
          <a:xfrm rot="5400000">
            <a:off x="10111674" y="2627607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4" name="Regular Pentagon 283"/>
          <p:cNvSpPr/>
          <p:nvPr/>
        </p:nvSpPr>
        <p:spPr>
          <a:xfrm flipV="1">
            <a:off x="11007047" y="4633313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TextBox 234"/>
          <p:cNvSpPr txBox="1"/>
          <p:nvPr/>
        </p:nvSpPr>
        <p:spPr>
          <a:xfrm>
            <a:off x="9785524" y="3143045"/>
            <a:ext cx="25632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" charset="0"/>
                <a:ea typeface="Times" charset="0"/>
                <a:cs typeface="Times" charset="0"/>
              </a:rPr>
              <a:t>neurotransmitter</a:t>
            </a:r>
          </a:p>
          <a:p>
            <a:pPr algn="ctr"/>
            <a:r>
              <a:rPr lang="en-US" sz="2400" dirty="0" smtClean="0">
                <a:latin typeface="Times" charset="0"/>
                <a:ea typeface="Times" charset="0"/>
                <a:cs typeface="Times" charset="0"/>
              </a:rPr>
              <a:t>released into</a:t>
            </a:r>
          </a:p>
          <a:p>
            <a:pPr algn="ctr"/>
            <a:r>
              <a:rPr lang="en-US" sz="2400" dirty="0" smtClean="0">
                <a:latin typeface="Times" charset="0"/>
                <a:ea typeface="Times" charset="0"/>
                <a:cs typeface="Times" charset="0"/>
              </a:rPr>
              <a:t>synapse</a:t>
            </a:r>
          </a:p>
        </p:txBody>
      </p:sp>
      <p:sp>
        <p:nvSpPr>
          <p:cNvPr id="226" name="TextBox 225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904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7705995" y="3648815"/>
            <a:ext cx="5153891" cy="55786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riangle 13"/>
          <p:cNvSpPr/>
          <p:nvPr/>
        </p:nvSpPr>
        <p:spPr>
          <a:xfrm rot="6657000">
            <a:off x="2744231" y="1417822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riangle 14"/>
          <p:cNvSpPr/>
          <p:nvPr/>
        </p:nvSpPr>
        <p:spPr>
          <a:xfrm rot="5400000">
            <a:off x="2397726" y="289101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riangle 15"/>
          <p:cNvSpPr/>
          <p:nvPr/>
        </p:nvSpPr>
        <p:spPr>
          <a:xfrm rot="3938387">
            <a:off x="2735577" y="441168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40310" y="309716"/>
            <a:ext cx="1870711" cy="116512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198164" y="1416291"/>
            <a:ext cx="4824959" cy="4969310"/>
          </a:xfrm>
          <a:prstGeom prst="ellips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395636" y="2830857"/>
            <a:ext cx="462748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n w="3175">
                  <a:solidFill>
                    <a:schemeClr val="tx1"/>
                  </a:solidFill>
                </a:ln>
                <a:solidFill>
                  <a:srgbClr val="FFFF00"/>
                </a:solidFill>
                <a:latin typeface="Times" charset="0"/>
                <a:ea typeface="Times" charset="0"/>
                <a:cs typeface="Times" charset="0"/>
              </a:rPr>
              <a:t>depolarization </a:t>
            </a:r>
            <a:endParaRPr lang="en-US" sz="2800" b="1" dirty="0" smtClean="0">
              <a:ln w="3175">
                <a:solidFill>
                  <a:schemeClr val="tx1"/>
                </a:solidFill>
              </a:ln>
              <a:solidFill>
                <a:srgbClr val="FFFF00"/>
              </a:solidFill>
              <a:latin typeface="Times" charset="0"/>
              <a:ea typeface="Times" charset="0"/>
              <a:cs typeface="Times" charset="0"/>
            </a:endParaRP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spreads throughout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cell body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17" name="Cloud 16"/>
          <p:cNvSpPr/>
          <p:nvPr/>
        </p:nvSpPr>
        <p:spPr>
          <a:xfrm rot="1505694">
            <a:off x="3356871" y="3328714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3981588" y="1676309"/>
            <a:ext cx="537946" cy="419253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3192905" y="3093694"/>
            <a:ext cx="156348" cy="687575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loud 21"/>
          <p:cNvSpPr/>
          <p:nvPr/>
        </p:nvSpPr>
        <p:spPr>
          <a:xfrm rot="1505694">
            <a:off x="4242194" y="1895001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6314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7705995" y="3648815"/>
            <a:ext cx="5153891" cy="55786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riangle 13"/>
          <p:cNvSpPr/>
          <p:nvPr/>
        </p:nvSpPr>
        <p:spPr>
          <a:xfrm rot="6657000">
            <a:off x="2744231" y="1417822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riangle 14"/>
          <p:cNvSpPr/>
          <p:nvPr/>
        </p:nvSpPr>
        <p:spPr>
          <a:xfrm rot="5400000">
            <a:off x="2397726" y="289101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riangle 15"/>
          <p:cNvSpPr/>
          <p:nvPr/>
        </p:nvSpPr>
        <p:spPr>
          <a:xfrm rot="3938387">
            <a:off x="2735577" y="441168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40310" y="309716"/>
            <a:ext cx="1870711" cy="116512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198164" y="1416291"/>
            <a:ext cx="4824959" cy="4969310"/>
          </a:xfrm>
          <a:prstGeom prst="ellips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loud 16"/>
          <p:cNvSpPr/>
          <p:nvPr/>
        </p:nvSpPr>
        <p:spPr>
          <a:xfrm rot="16015522">
            <a:off x="8686095" y="3732102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loud 21"/>
          <p:cNvSpPr/>
          <p:nvPr/>
        </p:nvSpPr>
        <p:spPr>
          <a:xfrm rot="5241357">
            <a:off x="9587156" y="3726604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 flipH="1">
            <a:off x="8220595" y="4200135"/>
            <a:ext cx="2117725" cy="3175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8220595" y="3648815"/>
            <a:ext cx="2060677" cy="2818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395636" y="2830857"/>
            <a:ext cx="46274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Times" charset="0"/>
                <a:ea typeface="Times" charset="0"/>
                <a:cs typeface="Times" charset="0"/>
              </a:rPr>
              <a:t>depolarization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reaches axon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554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rapezoid 15"/>
          <p:cNvSpPr/>
          <p:nvPr/>
        </p:nvSpPr>
        <p:spPr>
          <a:xfrm rot="16200000">
            <a:off x="2111350" y="-1433515"/>
            <a:ext cx="6075501" cy="9840036"/>
          </a:xfrm>
          <a:prstGeom prst="trapezoid">
            <a:avLst>
              <a:gd name="adj" fmla="val 42752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" name="Diamond 307"/>
          <p:cNvSpPr/>
          <p:nvPr/>
        </p:nvSpPr>
        <p:spPr>
          <a:xfrm>
            <a:off x="4070599" y="319076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268167" y="435639"/>
            <a:ext cx="6818865" cy="803563"/>
            <a:chOff x="268167" y="435639"/>
            <a:chExt cx="6818865" cy="803563"/>
          </a:xfrm>
        </p:grpSpPr>
        <p:sp>
          <p:nvSpPr>
            <p:cNvPr id="199" name="Triangle 198"/>
            <p:cNvSpPr/>
            <p:nvPr/>
          </p:nvSpPr>
          <p:spPr>
            <a:xfrm rot="6960000">
              <a:off x="544225" y="354537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Triangle 199"/>
            <p:cNvSpPr/>
            <p:nvPr/>
          </p:nvSpPr>
          <p:spPr>
            <a:xfrm rot="5400000">
              <a:off x="469444" y="606015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Triangle 200"/>
            <p:cNvSpPr/>
            <p:nvPr/>
          </p:nvSpPr>
          <p:spPr>
            <a:xfrm rot="4380000">
              <a:off x="598416" y="817979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/>
            <p:cNvSpPr/>
            <p:nvPr/>
          </p:nvSpPr>
          <p:spPr>
            <a:xfrm>
              <a:off x="568470" y="435639"/>
              <a:ext cx="831272" cy="803563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/>
            <p:cNvSpPr/>
            <p:nvPr/>
          </p:nvSpPr>
          <p:spPr>
            <a:xfrm>
              <a:off x="1399741" y="823570"/>
              <a:ext cx="5153891" cy="11083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Trapezoid 203"/>
            <p:cNvSpPr/>
            <p:nvPr/>
          </p:nvSpPr>
          <p:spPr>
            <a:xfrm rot="16200000">
              <a:off x="6553632" y="612288"/>
              <a:ext cx="533400" cy="533400"/>
            </a:xfrm>
            <a:prstGeom prst="trapezoid">
              <a:avLst>
                <a:gd name="adj" fmla="val 37698"/>
              </a:avLst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11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96550" y="1523559"/>
            <a:ext cx="1716868" cy="980516"/>
            <a:chOff x="96550" y="1523559"/>
            <a:chExt cx="1716868" cy="980516"/>
          </a:xfrm>
        </p:grpSpPr>
        <p:sp>
          <p:nvSpPr>
            <p:cNvPr id="25" name="Oval 24"/>
            <p:cNvSpPr/>
            <p:nvPr/>
          </p:nvSpPr>
          <p:spPr>
            <a:xfrm>
              <a:off x="905781" y="197075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370529" y="2111515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96550" y="186644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1305227" y="192061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1139911" y="1523559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105266" y="233016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567100" y="17348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715264" y="22979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1635288" y="1960928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Oval 53"/>
          <p:cNvSpPr/>
          <p:nvPr/>
        </p:nvSpPr>
        <p:spPr>
          <a:xfrm>
            <a:off x="517969" y="451137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1281310" y="468529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2136673" y="474242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2223023" y="525800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3046283" y="613133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5247805" y="57173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895958" y="427224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2343510" y="604438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3189315" y="552828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3775742" y="521270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1279438" y="228280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1807096" y="461369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5705630" y="645752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3788642" y="618949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1913149" y="631507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441894" y="261467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1876209" y="139880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1964889" y="21984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4037242" y="557297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2514815" y="558210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1305916" y="627517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2794449" y="478625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778444" y="61995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1651876" y="593739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2331608" y="105344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179886" y="424036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3549185" y="576839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2019511" y="558105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/>
          <p:cNvSpPr/>
          <p:nvPr/>
        </p:nvSpPr>
        <p:spPr>
          <a:xfrm>
            <a:off x="280144" y="607382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/>
          <p:nvPr/>
        </p:nvSpPr>
        <p:spPr>
          <a:xfrm flipV="1">
            <a:off x="5395278" y="106848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/>
          <p:nvPr/>
        </p:nvSpPr>
        <p:spPr>
          <a:xfrm flipV="1">
            <a:off x="4432857" y="13840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/>
          <p:nvPr/>
        </p:nvSpPr>
        <p:spPr>
          <a:xfrm flipV="1">
            <a:off x="6098853" y="56494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Diamond 153"/>
          <p:cNvSpPr/>
          <p:nvPr/>
        </p:nvSpPr>
        <p:spPr>
          <a:xfrm>
            <a:off x="3147226" y="356124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Diamond 155"/>
          <p:cNvSpPr/>
          <p:nvPr/>
        </p:nvSpPr>
        <p:spPr>
          <a:xfrm>
            <a:off x="4780274" y="206256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Diamond 159"/>
          <p:cNvSpPr/>
          <p:nvPr/>
        </p:nvSpPr>
        <p:spPr>
          <a:xfrm>
            <a:off x="2675654" y="293324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Diamond 160"/>
          <p:cNvSpPr/>
          <p:nvPr/>
        </p:nvSpPr>
        <p:spPr>
          <a:xfrm>
            <a:off x="3817138" y="377105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Diamond 161"/>
          <p:cNvSpPr/>
          <p:nvPr/>
        </p:nvSpPr>
        <p:spPr>
          <a:xfrm>
            <a:off x="2482481" y="342494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Diamond 164"/>
          <p:cNvSpPr/>
          <p:nvPr/>
        </p:nvSpPr>
        <p:spPr>
          <a:xfrm>
            <a:off x="3605875" y="276313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Diamond 168"/>
          <p:cNvSpPr/>
          <p:nvPr/>
        </p:nvSpPr>
        <p:spPr>
          <a:xfrm>
            <a:off x="4670483" y="320595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Diamond 169"/>
          <p:cNvSpPr/>
          <p:nvPr/>
        </p:nvSpPr>
        <p:spPr>
          <a:xfrm>
            <a:off x="4296009" y="391455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Diamond 175"/>
          <p:cNvSpPr/>
          <p:nvPr/>
        </p:nvSpPr>
        <p:spPr>
          <a:xfrm>
            <a:off x="2374879" y="254324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Diamond 176"/>
          <p:cNvSpPr/>
          <p:nvPr/>
        </p:nvSpPr>
        <p:spPr>
          <a:xfrm>
            <a:off x="3433918" y="230219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Diamond 181"/>
          <p:cNvSpPr/>
          <p:nvPr/>
        </p:nvSpPr>
        <p:spPr>
          <a:xfrm>
            <a:off x="2176267" y="390832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Diamond 182"/>
          <p:cNvSpPr/>
          <p:nvPr/>
        </p:nvSpPr>
        <p:spPr>
          <a:xfrm>
            <a:off x="3339369" y="411775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Diamond 183"/>
          <p:cNvSpPr/>
          <p:nvPr/>
        </p:nvSpPr>
        <p:spPr>
          <a:xfrm>
            <a:off x="3881502" y="431891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Diamond 185"/>
          <p:cNvSpPr/>
          <p:nvPr/>
        </p:nvSpPr>
        <p:spPr>
          <a:xfrm>
            <a:off x="4348070" y="466908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Diamond 189"/>
          <p:cNvSpPr/>
          <p:nvPr/>
        </p:nvSpPr>
        <p:spPr>
          <a:xfrm>
            <a:off x="5364777" y="223557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Diamond 190"/>
          <p:cNvSpPr/>
          <p:nvPr/>
        </p:nvSpPr>
        <p:spPr>
          <a:xfrm>
            <a:off x="2625765" y="422647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Diamond 191"/>
          <p:cNvSpPr/>
          <p:nvPr/>
        </p:nvSpPr>
        <p:spPr>
          <a:xfrm>
            <a:off x="5312604" y="48227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Diamond 193"/>
          <p:cNvSpPr/>
          <p:nvPr/>
        </p:nvSpPr>
        <p:spPr>
          <a:xfrm>
            <a:off x="2828843" y="249410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Diamond 194"/>
          <p:cNvSpPr/>
          <p:nvPr/>
        </p:nvSpPr>
        <p:spPr>
          <a:xfrm>
            <a:off x="4544140" y="266939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Diamond 195"/>
          <p:cNvSpPr/>
          <p:nvPr/>
        </p:nvSpPr>
        <p:spPr>
          <a:xfrm>
            <a:off x="4092267" y="212774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Diamond 196"/>
          <p:cNvSpPr/>
          <p:nvPr/>
        </p:nvSpPr>
        <p:spPr>
          <a:xfrm>
            <a:off x="5100764" y="432474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Rectangle 204"/>
          <p:cNvSpPr/>
          <p:nvPr/>
        </p:nvSpPr>
        <p:spPr>
          <a:xfrm>
            <a:off x="6469742" y="561786"/>
            <a:ext cx="875836" cy="65011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Oval 207"/>
          <p:cNvSpPr/>
          <p:nvPr/>
        </p:nvSpPr>
        <p:spPr>
          <a:xfrm rot="4278770">
            <a:off x="1226877" y="2479326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Oval 210"/>
          <p:cNvSpPr/>
          <p:nvPr/>
        </p:nvSpPr>
        <p:spPr>
          <a:xfrm rot="4278770">
            <a:off x="502627" y="2683348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Oval 213"/>
          <p:cNvSpPr/>
          <p:nvPr/>
        </p:nvSpPr>
        <p:spPr>
          <a:xfrm rot="17321230" flipV="1">
            <a:off x="441365" y="4197610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Oval 216"/>
          <p:cNvSpPr/>
          <p:nvPr/>
        </p:nvSpPr>
        <p:spPr>
          <a:xfrm rot="17321230" flipV="1">
            <a:off x="1164378" y="4385027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Oval 219"/>
          <p:cNvSpPr/>
          <p:nvPr/>
        </p:nvSpPr>
        <p:spPr>
          <a:xfrm rot="17321230" flipV="1">
            <a:off x="1865987" y="4569154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TextBox 258"/>
          <p:cNvSpPr txBox="1"/>
          <p:nvPr/>
        </p:nvSpPr>
        <p:spPr>
          <a:xfrm>
            <a:off x="4638688" y="38773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61" name="TextBox 260"/>
          <p:cNvSpPr txBox="1"/>
          <p:nvPr/>
        </p:nvSpPr>
        <p:spPr>
          <a:xfrm>
            <a:off x="4177488" y="6291009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62" name="Oval 261"/>
          <p:cNvSpPr/>
          <p:nvPr/>
        </p:nvSpPr>
        <p:spPr>
          <a:xfrm>
            <a:off x="2817411" y="567703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Oval 262"/>
          <p:cNvSpPr/>
          <p:nvPr/>
        </p:nvSpPr>
        <p:spPr>
          <a:xfrm>
            <a:off x="2536700" y="50744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Oval 263"/>
          <p:cNvSpPr/>
          <p:nvPr/>
        </p:nvSpPr>
        <p:spPr>
          <a:xfrm>
            <a:off x="3135348" y="513213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Oval 264"/>
          <p:cNvSpPr/>
          <p:nvPr/>
        </p:nvSpPr>
        <p:spPr>
          <a:xfrm flipV="1">
            <a:off x="2785016" y="15838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Oval 265"/>
          <p:cNvSpPr/>
          <p:nvPr/>
        </p:nvSpPr>
        <p:spPr>
          <a:xfrm flipV="1">
            <a:off x="2066590" y="18332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Oval 266"/>
          <p:cNvSpPr/>
          <p:nvPr/>
        </p:nvSpPr>
        <p:spPr>
          <a:xfrm flipV="1">
            <a:off x="3782412" y="9998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4" name="Group 293"/>
          <p:cNvGrpSpPr/>
          <p:nvPr/>
        </p:nvGrpSpPr>
        <p:grpSpPr>
          <a:xfrm>
            <a:off x="8012928" y="2758588"/>
            <a:ext cx="872266" cy="841261"/>
            <a:chOff x="8633405" y="1235346"/>
            <a:chExt cx="872266" cy="841261"/>
          </a:xfrm>
        </p:grpSpPr>
        <p:sp>
          <p:nvSpPr>
            <p:cNvPr id="295" name="Oval 294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6" name="Regular Pentagon 295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7" name="Regular Pentagon 296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8" name="Regular Pentagon 297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9" name="Regular Pentagon 298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0" name="Regular Pentagon 299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2" name="Group 331"/>
          <p:cNvGrpSpPr/>
          <p:nvPr/>
        </p:nvGrpSpPr>
        <p:grpSpPr>
          <a:xfrm flipV="1">
            <a:off x="260814" y="4722580"/>
            <a:ext cx="1716868" cy="980516"/>
            <a:chOff x="96550" y="1523559"/>
            <a:chExt cx="1716868" cy="980516"/>
          </a:xfrm>
        </p:grpSpPr>
        <p:sp>
          <p:nvSpPr>
            <p:cNvPr id="333" name="Oval 332"/>
            <p:cNvSpPr/>
            <p:nvPr/>
          </p:nvSpPr>
          <p:spPr>
            <a:xfrm>
              <a:off x="905781" y="197075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4" name="Oval 333"/>
            <p:cNvSpPr/>
            <p:nvPr/>
          </p:nvSpPr>
          <p:spPr>
            <a:xfrm>
              <a:off x="370529" y="2111515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5" name="Oval 334"/>
            <p:cNvSpPr/>
            <p:nvPr/>
          </p:nvSpPr>
          <p:spPr>
            <a:xfrm>
              <a:off x="96550" y="186644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6" name="Oval 335"/>
            <p:cNvSpPr/>
            <p:nvPr/>
          </p:nvSpPr>
          <p:spPr>
            <a:xfrm>
              <a:off x="1305227" y="192061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7" name="Oval 336"/>
            <p:cNvSpPr/>
            <p:nvPr/>
          </p:nvSpPr>
          <p:spPr>
            <a:xfrm>
              <a:off x="1139911" y="1523559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8" name="Oval 337"/>
            <p:cNvSpPr/>
            <p:nvPr/>
          </p:nvSpPr>
          <p:spPr>
            <a:xfrm>
              <a:off x="105266" y="233016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9" name="Oval 338"/>
            <p:cNvSpPr/>
            <p:nvPr/>
          </p:nvSpPr>
          <p:spPr>
            <a:xfrm>
              <a:off x="567100" y="17348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0" name="Oval 339"/>
            <p:cNvSpPr/>
            <p:nvPr/>
          </p:nvSpPr>
          <p:spPr>
            <a:xfrm>
              <a:off x="715264" y="22979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1" name="Oval 340"/>
            <p:cNvSpPr/>
            <p:nvPr/>
          </p:nvSpPr>
          <p:spPr>
            <a:xfrm>
              <a:off x="1635288" y="1960928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7" name="Diamond 346"/>
          <p:cNvSpPr/>
          <p:nvPr/>
        </p:nvSpPr>
        <p:spPr>
          <a:xfrm>
            <a:off x="667844" y="323421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" name="Diamond 347"/>
          <p:cNvSpPr/>
          <p:nvPr/>
        </p:nvSpPr>
        <p:spPr>
          <a:xfrm>
            <a:off x="1054392" y="309324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" name="Diamond 348"/>
          <p:cNvSpPr/>
          <p:nvPr/>
        </p:nvSpPr>
        <p:spPr>
          <a:xfrm>
            <a:off x="300063" y="335607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Diamond 350"/>
          <p:cNvSpPr/>
          <p:nvPr/>
        </p:nvSpPr>
        <p:spPr>
          <a:xfrm>
            <a:off x="1682183" y="387199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2" name="Diamond 351"/>
          <p:cNvSpPr/>
          <p:nvPr/>
        </p:nvSpPr>
        <p:spPr>
          <a:xfrm>
            <a:off x="1895453" y="294301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3" name="Diamond 352"/>
          <p:cNvSpPr/>
          <p:nvPr/>
        </p:nvSpPr>
        <p:spPr>
          <a:xfrm>
            <a:off x="1643681" y="31239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4" name="Diamond 353"/>
          <p:cNvSpPr/>
          <p:nvPr/>
        </p:nvSpPr>
        <p:spPr>
          <a:xfrm>
            <a:off x="624835" y="354863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" name="Diamond 354"/>
          <p:cNvSpPr/>
          <p:nvPr/>
        </p:nvSpPr>
        <p:spPr>
          <a:xfrm>
            <a:off x="1352518" y="306775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" name="Diamond 355"/>
          <p:cNvSpPr/>
          <p:nvPr/>
        </p:nvSpPr>
        <p:spPr>
          <a:xfrm>
            <a:off x="933214" y="339839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" name="Diamond 356"/>
          <p:cNvSpPr/>
          <p:nvPr/>
        </p:nvSpPr>
        <p:spPr>
          <a:xfrm>
            <a:off x="1330500" y="369903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" name="Diamond 357"/>
          <p:cNvSpPr/>
          <p:nvPr/>
        </p:nvSpPr>
        <p:spPr>
          <a:xfrm>
            <a:off x="1640909" y="360742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Diamond 358"/>
          <p:cNvSpPr/>
          <p:nvPr/>
        </p:nvSpPr>
        <p:spPr>
          <a:xfrm>
            <a:off x="39985" y="352118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0" name="Diamond 359"/>
          <p:cNvSpPr/>
          <p:nvPr/>
        </p:nvSpPr>
        <p:spPr>
          <a:xfrm>
            <a:off x="1043838" y="364911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3" name="TextBox 362"/>
          <p:cNvSpPr txBox="1"/>
          <p:nvPr/>
        </p:nvSpPr>
        <p:spPr>
          <a:xfrm>
            <a:off x="1371196" y="3265999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K</a:t>
            </a:r>
            <a:r>
              <a:rPr lang="en-US" sz="2000" baseline="30000" dirty="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dirty="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chemeClr val="accent2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58" name="Oval 257"/>
          <p:cNvSpPr/>
          <p:nvPr/>
        </p:nvSpPr>
        <p:spPr>
          <a:xfrm flipV="1">
            <a:off x="2785016" y="15838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2" name="Oval 301"/>
          <p:cNvSpPr/>
          <p:nvPr/>
        </p:nvSpPr>
        <p:spPr>
          <a:xfrm flipV="1">
            <a:off x="2638755" y="201635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0" name="Oval 319"/>
          <p:cNvSpPr/>
          <p:nvPr/>
        </p:nvSpPr>
        <p:spPr>
          <a:xfrm flipV="1">
            <a:off x="2066590" y="18332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2" name="Oval 321"/>
          <p:cNvSpPr/>
          <p:nvPr/>
        </p:nvSpPr>
        <p:spPr>
          <a:xfrm flipV="1">
            <a:off x="3179010" y="154808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3" name="Oval 322"/>
          <p:cNvSpPr/>
          <p:nvPr/>
        </p:nvSpPr>
        <p:spPr>
          <a:xfrm flipV="1">
            <a:off x="3262164" y="123534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7" name="Oval 326"/>
          <p:cNvSpPr/>
          <p:nvPr/>
        </p:nvSpPr>
        <p:spPr>
          <a:xfrm flipV="1">
            <a:off x="2368983" y="150209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8" name="Oval 327"/>
          <p:cNvSpPr/>
          <p:nvPr/>
        </p:nvSpPr>
        <p:spPr>
          <a:xfrm flipV="1">
            <a:off x="3599358" y="15838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9" name="Oval 328"/>
          <p:cNvSpPr/>
          <p:nvPr/>
        </p:nvSpPr>
        <p:spPr>
          <a:xfrm flipV="1">
            <a:off x="3019428" y="18862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0" name="Oval 329"/>
          <p:cNvSpPr/>
          <p:nvPr/>
        </p:nvSpPr>
        <p:spPr>
          <a:xfrm flipV="1">
            <a:off x="4198445" y="10816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1" name="Oval 330"/>
          <p:cNvSpPr/>
          <p:nvPr/>
        </p:nvSpPr>
        <p:spPr>
          <a:xfrm flipV="1">
            <a:off x="4052184" y="15141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4" name="Oval 373"/>
          <p:cNvSpPr/>
          <p:nvPr/>
        </p:nvSpPr>
        <p:spPr>
          <a:xfrm flipV="1">
            <a:off x="3573651" y="123793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7" name="Oval 376"/>
          <p:cNvSpPr/>
          <p:nvPr/>
        </p:nvSpPr>
        <p:spPr>
          <a:xfrm flipV="1">
            <a:off x="3782412" y="9998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7" name="Oval 386"/>
          <p:cNvSpPr/>
          <p:nvPr/>
        </p:nvSpPr>
        <p:spPr>
          <a:xfrm flipV="1">
            <a:off x="3841064" y="132489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8" name="Oval 387"/>
          <p:cNvSpPr/>
          <p:nvPr/>
        </p:nvSpPr>
        <p:spPr>
          <a:xfrm flipV="1">
            <a:off x="3389184" y="175778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0" name="Oval 389"/>
          <p:cNvSpPr/>
          <p:nvPr/>
        </p:nvSpPr>
        <p:spPr>
          <a:xfrm flipV="1">
            <a:off x="2969096" y="123534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2" name="TextBox 361"/>
          <p:cNvSpPr txBox="1"/>
          <p:nvPr/>
        </p:nvSpPr>
        <p:spPr>
          <a:xfrm>
            <a:off x="5715597" y="3063789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K</a:t>
            </a:r>
            <a:r>
              <a:rPr lang="en-US" sz="2000" baseline="3000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 </a:t>
            </a:r>
            <a:r>
              <a:rPr lang="en-US" sz="2000" dirty="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ions</a:t>
            </a:r>
            <a:endParaRPr lang="en-US" sz="2000" dirty="0">
              <a:solidFill>
                <a:schemeClr val="accent2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373" name="Hexagon 372"/>
          <p:cNvSpPr/>
          <p:nvPr/>
        </p:nvSpPr>
        <p:spPr>
          <a:xfrm flipV="1">
            <a:off x="8418695" y="22323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0" name="Hexagon 379"/>
          <p:cNvSpPr/>
          <p:nvPr/>
        </p:nvSpPr>
        <p:spPr>
          <a:xfrm flipV="1">
            <a:off x="8983170" y="6594788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TextBox 234"/>
          <p:cNvSpPr txBox="1"/>
          <p:nvPr/>
        </p:nvSpPr>
        <p:spPr>
          <a:xfrm>
            <a:off x="9861925" y="2683815"/>
            <a:ext cx="25632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" charset="0"/>
                <a:ea typeface="Times" charset="0"/>
                <a:cs typeface="Times" charset="0"/>
              </a:rPr>
              <a:t>neuron ready</a:t>
            </a:r>
          </a:p>
          <a:p>
            <a:pPr algn="ctr"/>
            <a:r>
              <a:rPr lang="en-US" sz="2400" dirty="0" smtClean="0">
                <a:latin typeface="Times" charset="0"/>
                <a:ea typeface="Times" charset="0"/>
                <a:cs typeface="Times" charset="0"/>
              </a:rPr>
              <a:t>for next</a:t>
            </a:r>
          </a:p>
          <a:p>
            <a:pPr algn="ctr"/>
            <a:r>
              <a:rPr lang="en-US" sz="2400" dirty="0" smtClean="0">
                <a:latin typeface="Times" charset="0"/>
                <a:ea typeface="Times" charset="0"/>
                <a:cs typeface="Times" charset="0"/>
              </a:rPr>
              <a:t>action potential</a:t>
            </a:r>
          </a:p>
        </p:txBody>
      </p:sp>
      <p:sp>
        <p:nvSpPr>
          <p:cNvPr id="227" name="Plaque 226"/>
          <p:cNvSpPr/>
          <p:nvPr/>
        </p:nvSpPr>
        <p:spPr>
          <a:xfrm rot="20520000">
            <a:off x="7854118" y="669750"/>
            <a:ext cx="290757" cy="624113"/>
          </a:xfrm>
          <a:prstGeom prst="plaque">
            <a:avLst/>
          </a:prstGeom>
          <a:solidFill>
            <a:srgbClr val="00FA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Plaque 227"/>
          <p:cNvSpPr/>
          <p:nvPr/>
        </p:nvSpPr>
        <p:spPr>
          <a:xfrm rot="20520000">
            <a:off x="8388046" y="503927"/>
            <a:ext cx="290757" cy="624113"/>
          </a:xfrm>
          <a:prstGeom prst="plaque">
            <a:avLst/>
          </a:prstGeom>
          <a:solidFill>
            <a:srgbClr val="00FA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Plaque 232"/>
          <p:cNvSpPr/>
          <p:nvPr/>
        </p:nvSpPr>
        <p:spPr>
          <a:xfrm rot="20520000">
            <a:off x="8883584" y="390101"/>
            <a:ext cx="290757" cy="624113"/>
          </a:xfrm>
          <a:prstGeom prst="plaque">
            <a:avLst/>
          </a:prstGeom>
          <a:solidFill>
            <a:srgbClr val="00FA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6" name="Plaque 235"/>
          <p:cNvSpPr/>
          <p:nvPr/>
        </p:nvSpPr>
        <p:spPr>
          <a:xfrm rot="20520000">
            <a:off x="9364493" y="249729"/>
            <a:ext cx="290757" cy="624113"/>
          </a:xfrm>
          <a:prstGeom prst="plaque">
            <a:avLst/>
          </a:prstGeom>
          <a:solidFill>
            <a:srgbClr val="00FA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" name="Oval 205"/>
          <p:cNvSpPr/>
          <p:nvPr/>
        </p:nvSpPr>
        <p:spPr>
          <a:xfrm flipV="1">
            <a:off x="4592439" y="104584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Oval 206"/>
          <p:cNvSpPr/>
          <p:nvPr/>
        </p:nvSpPr>
        <p:spPr>
          <a:xfrm flipV="1">
            <a:off x="4675593" y="73310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" name="Oval 208"/>
          <p:cNvSpPr/>
          <p:nvPr/>
        </p:nvSpPr>
        <p:spPr>
          <a:xfrm flipV="1">
            <a:off x="5012787" y="10816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" name="Oval 209"/>
          <p:cNvSpPr/>
          <p:nvPr/>
        </p:nvSpPr>
        <p:spPr>
          <a:xfrm flipV="1">
            <a:off x="4432857" y="13840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Oval 212"/>
          <p:cNvSpPr/>
          <p:nvPr/>
        </p:nvSpPr>
        <p:spPr>
          <a:xfrm flipV="1">
            <a:off x="5704859" y="60073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Oval 215"/>
          <p:cNvSpPr/>
          <p:nvPr/>
        </p:nvSpPr>
        <p:spPr>
          <a:xfrm flipV="1">
            <a:off x="5558598" y="103322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Oval 218"/>
          <p:cNvSpPr/>
          <p:nvPr/>
        </p:nvSpPr>
        <p:spPr>
          <a:xfrm flipV="1">
            <a:off x="4986433" y="85010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Oval 220"/>
          <p:cNvSpPr/>
          <p:nvPr/>
        </p:nvSpPr>
        <p:spPr>
          <a:xfrm flipV="1">
            <a:off x="6098853" y="56494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2" name="Oval 221"/>
          <p:cNvSpPr/>
          <p:nvPr/>
        </p:nvSpPr>
        <p:spPr>
          <a:xfrm flipV="1">
            <a:off x="6182007" y="25221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Oval 222"/>
          <p:cNvSpPr/>
          <p:nvPr/>
        </p:nvSpPr>
        <p:spPr>
          <a:xfrm flipV="1">
            <a:off x="5288826" y="51896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Oval 223"/>
          <p:cNvSpPr/>
          <p:nvPr/>
        </p:nvSpPr>
        <p:spPr>
          <a:xfrm flipV="1">
            <a:off x="5801772" y="33227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Oval 224"/>
          <p:cNvSpPr/>
          <p:nvPr/>
        </p:nvSpPr>
        <p:spPr>
          <a:xfrm flipV="1">
            <a:off x="5939271" y="90313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6" name="Oval 225"/>
          <p:cNvSpPr/>
          <p:nvPr/>
        </p:nvSpPr>
        <p:spPr>
          <a:xfrm flipV="1">
            <a:off x="7293307" y="30712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Oval 229"/>
          <p:cNvSpPr/>
          <p:nvPr/>
        </p:nvSpPr>
        <p:spPr>
          <a:xfrm flipV="1">
            <a:off x="7085327" y="10833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Oval 230"/>
          <p:cNvSpPr/>
          <p:nvPr/>
        </p:nvSpPr>
        <p:spPr>
          <a:xfrm flipV="1">
            <a:off x="6492847" y="36920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2" name="Oval 231"/>
          <p:cNvSpPr/>
          <p:nvPr/>
        </p:nvSpPr>
        <p:spPr>
          <a:xfrm flipV="1">
            <a:off x="8489117" y="47758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Oval 236"/>
          <p:cNvSpPr/>
          <p:nvPr/>
        </p:nvSpPr>
        <p:spPr>
          <a:xfrm flipV="1">
            <a:off x="5929713" y="115863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8" name="Oval 237"/>
          <p:cNvSpPr/>
          <p:nvPr/>
        </p:nvSpPr>
        <p:spPr>
          <a:xfrm flipV="1">
            <a:off x="4986433" y="136943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Oval 240"/>
          <p:cNvSpPr/>
          <p:nvPr/>
        </p:nvSpPr>
        <p:spPr>
          <a:xfrm flipV="1">
            <a:off x="8908983" y="28224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3" name="Oval 242"/>
          <p:cNvSpPr/>
          <p:nvPr/>
        </p:nvSpPr>
        <p:spPr>
          <a:xfrm flipV="1">
            <a:off x="8070712" y="39225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Oval 246"/>
          <p:cNvSpPr/>
          <p:nvPr/>
        </p:nvSpPr>
        <p:spPr>
          <a:xfrm flipV="1">
            <a:off x="7693212" y="22465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" name="Oval 255"/>
          <p:cNvSpPr/>
          <p:nvPr/>
        </p:nvSpPr>
        <p:spPr>
          <a:xfrm flipV="1">
            <a:off x="6870347" y="31160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Oval 256"/>
          <p:cNvSpPr/>
          <p:nvPr/>
        </p:nvSpPr>
        <p:spPr>
          <a:xfrm flipV="1">
            <a:off x="7279791" y="68769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Oval 259"/>
          <p:cNvSpPr/>
          <p:nvPr/>
        </p:nvSpPr>
        <p:spPr>
          <a:xfrm flipV="1">
            <a:off x="7610823" y="58070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3" name="Oval 272"/>
          <p:cNvSpPr/>
          <p:nvPr/>
        </p:nvSpPr>
        <p:spPr>
          <a:xfrm flipV="1">
            <a:off x="5317587" y="123534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Oval 273"/>
          <p:cNvSpPr/>
          <p:nvPr/>
        </p:nvSpPr>
        <p:spPr>
          <a:xfrm flipV="1">
            <a:off x="5317587" y="7768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0" name="Oval 279"/>
          <p:cNvSpPr/>
          <p:nvPr/>
        </p:nvSpPr>
        <p:spPr>
          <a:xfrm flipV="1">
            <a:off x="4674946" y="130612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1" name="Oval 280"/>
          <p:cNvSpPr/>
          <p:nvPr/>
        </p:nvSpPr>
        <p:spPr>
          <a:xfrm flipV="1">
            <a:off x="8489848" y="16658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7" name="Oval 286"/>
          <p:cNvSpPr/>
          <p:nvPr/>
        </p:nvSpPr>
        <p:spPr>
          <a:xfrm>
            <a:off x="4433463" y="57173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8" name="Oval 287"/>
          <p:cNvSpPr/>
          <p:nvPr/>
        </p:nvSpPr>
        <p:spPr>
          <a:xfrm>
            <a:off x="4827457" y="575315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3" name="Oval 302"/>
          <p:cNvSpPr/>
          <p:nvPr/>
        </p:nvSpPr>
        <p:spPr>
          <a:xfrm>
            <a:off x="4910611" y="606589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4" name="Oval 303"/>
          <p:cNvSpPr/>
          <p:nvPr/>
        </p:nvSpPr>
        <p:spPr>
          <a:xfrm>
            <a:off x="5247805" y="57173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5" name="Oval 304"/>
          <p:cNvSpPr/>
          <p:nvPr/>
        </p:nvSpPr>
        <p:spPr>
          <a:xfrm>
            <a:off x="4667875" y="54149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" name="Oval 305"/>
          <p:cNvSpPr/>
          <p:nvPr/>
        </p:nvSpPr>
        <p:spPr>
          <a:xfrm>
            <a:off x="5939877" y="619826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0" name="Oval 309"/>
          <p:cNvSpPr/>
          <p:nvPr/>
        </p:nvSpPr>
        <p:spPr>
          <a:xfrm>
            <a:off x="5793616" y="576578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1" name="Oval 310"/>
          <p:cNvSpPr/>
          <p:nvPr/>
        </p:nvSpPr>
        <p:spPr>
          <a:xfrm>
            <a:off x="5221451" y="594889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2" name="Oval 311"/>
          <p:cNvSpPr/>
          <p:nvPr/>
        </p:nvSpPr>
        <p:spPr>
          <a:xfrm>
            <a:off x="6333871" y="623405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3" name="Oval 312"/>
          <p:cNvSpPr/>
          <p:nvPr/>
        </p:nvSpPr>
        <p:spPr>
          <a:xfrm>
            <a:off x="6417025" y="654679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4" name="Oval 313"/>
          <p:cNvSpPr/>
          <p:nvPr/>
        </p:nvSpPr>
        <p:spPr>
          <a:xfrm>
            <a:off x="5523844" y="62800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5" name="Oval 314"/>
          <p:cNvSpPr/>
          <p:nvPr/>
        </p:nvSpPr>
        <p:spPr>
          <a:xfrm>
            <a:off x="6754219" y="619826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6" name="Oval 315"/>
          <p:cNvSpPr/>
          <p:nvPr/>
        </p:nvSpPr>
        <p:spPr>
          <a:xfrm>
            <a:off x="6174289" y="589586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7" name="Oval 316"/>
          <p:cNvSpPr/>
          <p:nvPr/>
        </p:nvSpPr>
        <p:spPr>
          <a:xfrm>
            <a:off x="7528325" y="649187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8" name="Oval 317"/>
          <p:cNvSpPr/>
          <p:nvPr/>
        </p:nvSpPr>
        <p:spPr>
          <a:xfrm>
            <a:off x="7300030" y="624667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4" name="Oval 323"/>
          <p:cNvSpPr/>
          <p:nvPr/>
        </p:nvSpPr>
        <p:spPr>
          <a:xfrm>
            <a:off x="6727865" y="642979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5" name="Oval 324"/>
          <p:cNvSpPr/>
          <p:nvPr/>
        </p:nvSpPr>
        <p:spPr>
          <a:xfrm>
            <a:off x="7034507" y="589198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6" name="Oval 325"/>
          <p:cNvSpPr/>
          <p:nvPr/>
        </p:nvSpPr>
        <p:spPr>
          <a:xfrm>
            <a:off x="6678831" y="585273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2" name="Oval 341"/>
          <p:cNvSpPr/>
          <p:nvPr/>
        </p:nvSpPr>
        <p:spPr>
          <a:xfrm>
            <a:off x="5221451" y="542956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3" name="Oval 342"/>
          <p:cNvSpPr/>
          <p:nvPr/>
        </p:nvSpPr>
        <p:spPr>
          <a:xfrm>
            <a:off x="9144001" y="651675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4" name="Oval 343"/>
          <p:cNvSpPr/>
          <p:nvPr/>
        </p:nvSpPr>
        <p:spPr>
          <a:xfrm>
            <a:off x="8305730" y="640674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5" name="Oval 344"/>
          <p:cNvSpPr/>
          <p:nvPr/>
        </p:nvSpPr>
        <p:spPr>
          <a:xfrm>
            <a:off x="7928230" y="657435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6" name="Oval 345"/>
          <p:cNvSpPr/>
          <p:nvPr/>
        </p:nvSpPr>
        <p:spPr>
          <a:xfrm>
            <a:off x="7105365" y="648739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" name="Oval 360"/>
          <p:cNvSpPr/>
          <p:nvPr/>
        </p:nvSpPr>
        <p:spPr>
          <a:xfrm>
            <a:off x="7514809" y="61113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" name="Oval 363"/>
          <p:cNvSpPr/>
          <p:nvPr/>
        </p:nvSpPr>
        <p:spPr>
          <a:xfrm>
            <a:off x="7845841" y="621829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5" name="Oval 364"/>
          <p:cNvSpPr/>
          <p:nvPr/>
        </p:nvSpPr>
        <p:spPr>
          <a:xfrm>
            <a:off x="5552605" y="556365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6" name="Oval 365"/>
          <p:cNvSpPr/>
          <p:nvPr/>
        </p:nvSpPr>
        <p:spPr>
          <a:xfrm>
            <a:off x="5552605" y="60221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7" name="Oval 366"/>
          <p:cNvSpPr/>
          <p:nvPr/>
        </p:nvSpPr>
        <p:spPr>
          <a:xfrm>
            <a:off x="4909964" y="549287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8" name="Oval 367"/>
          <p:cNvSpPr/>
          <p:nvPr/>
        </p:nvSpPr>
        <p:spPr>
          <a:xfrm>
            <a:off x="8724866" y="663242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9" name="Diamond 368"/>
          <p:cNvSpPr/>
          <p:nvPr/>
        </p:nvSpPr>
        <p:spPr>
          <a:xfrm>
            <a:off x="7736040" y="447840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0" name="Diamond 369"/>
          <p:cNvSpPr/>
          <p:nvPr/>
        </p:nvSpPr>
        <p:spPr>
          <a:xfrm>
            <a:off x="7820359" y="339668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2" name="Diamond 371"/>
          <p:cNvSpPr/>
          <p:nvPr/>
        </p:nvSpPr>
        <p:spPr>
          <a:xfrm>
            <a:off x="7831194" y="258571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5" name="Diamond 374"/>
          <p:cNvSpPr/>
          <p:nvPr/>
        </p:nvSpPr>
        <p:spPr>
          <a:xfrm>
            <a:off x="9452754" y="265559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6" name="Diamond 375"/>
          <p:cNvSpPr/>
          <p:nvPr/>
        </p:nvSpPr>
        <p:spPr>
          <a:xfrm>
            <a:off x="9243966" y="200715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9" name="Diamond 378"/>
          <p:cNvSpPr/>
          <p:nvPr/>
        </p:nvSpPr>
        <p:spPr>
          <a:xfrm>
            <a:off x="9481612" y="337050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4" name="Diamond 383"/>
          <p:cNvSpPr/>
          <p:nvPr/>
        </p:nvSpPr>
        <p:spPr>
          <a:xfrm>
            <a:off x="8198553" y="136752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5" name="Diamond 384"/>
          <p:cNvSpPr/>
          <p:nvPr/>
        </p:nvSpPr>
        <p:spPr>
          <a:xfrm>
            <a:off x="9489942" y="458992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6" name="Diamond 385"/>
          <p:cNvSpPr/>
          <p:nvPr/>
        </p:nvSpPr>
        <p:spPr>
          <a:xfrm>
            <a:off x="8811777" y="132376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9" name="Diamond 388"/>
          <p:cNvSpPr/>
          <p:nvPr/>
        </p:nvSpPr>
        <p:spPr>
          <a:xfrm>
            <a:off x="7255223" y="139308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1" name="Diamond 390"/>
          <p:cNvSpPr/>
          <p:nvPr/>
        </p:nvSpPr>
        <p:spPr>
          <a:xfrm>
            <a:off x="8627891" y="197241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2" name="Diamond 391"/>
          <p:cNvSpPr/>
          <p:nvPr/>
        </p:nvSpPr>
        <p:spPr>
          <a:xfrm>
            <a:off x="8184660" y="422937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3" name="Diamond 392"/>
          <p:cNvSpPr/>
          <p:nvPr/>
        </p:nvSpPr>
        <p:spPr>
          <a:xfrm>
            <a:off x="7243502" y="389794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4" name="Diamond 393"/>
          <p:cNvSpPr/>
          <p:nvPr/>
        </p:nvSpPr>
        <p:spPr>
          <a:xfrm>
            <a:off x="9478966" y="576399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5" name="Diamond 394"/>
          <p:cNvSpPr/>
          <p:nvPr/>
        </p:nvSpPr>
        <p:spPr>
          <a:xfrm>
            <a:off x="8977772" y="427567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6" name="Diamond 395"/>
          <p:cNvSpPr/>
          <p:nvPr/>
        </p:nvSpPr>
        <p:spPr>
          <a:xfrm>
            <a:off x="9277653" y="387802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7" name="Diamond 396"/>
          <p:cNvSpPr/>
          <p:nvPr/>
        </p:nvSpPr>
        <p:spPr>
          <a:xfrm>
            <a:off x="8832212" y="372701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8" name="Diamond 397"/>
          <p:cNvSpPr/>
          <p:nvPr/>
        </p:nvSpPr>
        <p:spPr>
          <a:xfrm>
            <a:off x="7522841" y="497066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9" name="Diamond 398"/>
          <p:cNvSpPr/>
          <p:nvPr/>
        </p:nvSpPr>
        <p:spPr>
          <a:xfrm>
            <a:off x="8009456" y="493225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0" name="Diamond 399"/>
          <p:cNvSpPr/>
          <p:nvPr/>
        </p:nvSpPr>
        <p:spPr>
          <a:xfrm>
            <a:off x="6984430" y="268525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1" name="Diamond 400"/>
          <p:cNvSpPr/>
          <p:nvPr/>
        </p:nvSpPr>
        <p:spPr>
          <a:xfrm>
            <a:off x="6320918" y="172616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2" name="Diamond 401"/>
          <p:cNvSpPr/>
          <p:nvPr/>
        </p:nvSpPr>
        <p:spPr>
          <a:xfrm>
            <a:off x="6821888" y="211151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3" name="Diamond 402"/>
          <p:cNvSpPr/>
          <p:nvPr/>
        </p:nvSpPr>
        <p:spPr>
          <a:xfrm>
            <a:off x="6283859" y="276028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4" name="Diamond 403"/>
          <p:cNvSpPr/>
          <p:nvPr/>
        </p:nvSpPr>
        <p:spPr>
          <a:xfrm>
            <a:off x="6306083" y="342879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5" name="Diamond 404"/>
          <p:cNvSpPr/>
          <p:nvPr/>
        </p:nvSpPr>
        <p:spPr>
          <a:xfrm>
            <a:off x="7066909" y="331338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6" name="Diamond 405"/>
          <p:cNvSpPr/>
          <p:nvPr/>
        </p:nvSpPr>
        <p:spPr>
          <a:xfrm>
            <a:off x="5632156" y="416154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7" name="Diamond 406"/>
          <p:cNvSpPr/>
          <p:nvPr/>
        </p:nvSpPr>
        <p:spPr>
          <a:xfrm>
            <a:off x="6510015" y="402955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8" name="Diamond 407"/>
          <p:cNvSpPr/>
          <p:nvPr/>
        </p:nvSpPr>
        <p:spPr>
          <a:xfrm>
            <a:off x="7012465" y="430345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9" name="Diamond 408"/>
          <p:cNvSpPr/>
          <p:nvPr/>
        </p:nvSpPr>
        <p:spPr>
          <a:xfrm>
            <a:off x="6267999" y="48227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" name="Diamond 409"/>
          <p:cNvSpPr/>
          <p:nvPr/>
        </p:nvSpPr>
        <p:spPr>
          <a:xfrm>
            <a:off x="5312604" y="48227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1" name="Diamond 410"/>
          <p:cNvSpPr/>
          <p:nvPr/>
        </p:nvSpPr>
        <p:spPr>
          <a:xfrm>
            <a:off x="5270229" y="340869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2" name="Diamond 411"/>
          <p:cNvSpPr/>
          <p:nvPr/>
        </p:nvSpPr>
        <p:spPr>
          <a:xfrm>
            <a:off x="5649699" y="298412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3" name="Diamond 412"/>
          <p:cNvSpPr/>
          <p:nvPr/>
        </p:nvSpPr>
        <p:spPr>
          <a:xfrm>
            <a:off x="5237706" y="249728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4" name="Diamond 413"/>
          <p:cNvSpPr/>
          <p:nvPr/>
        </p:nvSpPr>
        <p:spPr>
          <a:xfrm>
            <a:off x="5754237" y="201849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5" name="Diamond 414"/>
          <p:cNvSpPr/>
          <p:nvPr/>
        </p:nvSpPr>
        <p:spPr>
          <a:xfrm>
            <a:off x="8198553" y="136752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6" name="Diamond 415"/>
          <p:cNvSpPr/>
          <p:nvPr/>
        </p:nvSpPr>
        <p:spPr>
          <a:xfrm>
            <a:off x="7533132" y="198973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7" name="Diamond 416"/>
          <p:cNvSpPr/>
          <p:nvPr/>
        </p:nvSpPr>
        <p:spPr>
          <a:xfrm>
            <a:off x="8811777" y="132376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8" name="Diamond 417"/>
          <p:cNvSpPr/>
          <p:nvPr/>
        </p:nvSpPr>
        <p:spPr>
          <a:xfrm>
            <a:off x="9581401" y="124239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9" name="Diamond 418"/>
          <p:cNvSpPr/>
          <p:nvPr/>
        </p:nvSpPr>
        <p:spPr>
          <a:xfrm>
            <a:off x="9604892" y="515563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0" name="Diamond 419"/>
          <p:cNvSpPr/>
          <p:nvPr/>
        </p:nvSpPr>
        <p:spPr>
          <a:xfrm>
            <a:off x="5971746" y="375446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1" name="Diamond 420"/>
          <p:cNvSpPr/>
          <p:nvPr/>
        </p:nvSpPr>
        <p:spPr>
          <a:xfrm>
            <a:off x="6929098" y="500605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2" name="Diamond 421"/>
          <p:cNvSpPr/>
          <p:nvPr/>
        </p:nvSpPr>
        <p:spPr>
          <a:xfrm>
            <a:off x="8096719" y="530102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1" name="Group 300"/>
          <p:cNvGrpSpPr/>
          <p:nvPr/>
        </p:nvGrpSpPr>
        <p:grpSpPr>
          <a:xfrm rot="16200000">
            <a:off x="8196682" y="1615088"/>
            <a:ext cx="872266" cy="841261"/>
            <a:chOff x="8633405" y="1235346"/>
            <a:chExt cx="872266" cy="841261"/>
          </a:xfrm>
        </p:grpSpPr>
        <p:sp>
          <p:nvSpPr>
            <p:cNvPr id="307" name="Oval 306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9" name="Regular Pentagon 308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9" name="Regular Pentagon 318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1" name="Regular Pentagon 320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0" name="Regular Pentagon 349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1" name="Regular Pentagon 370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8" name="Group 377"/>
          <p:cNvGrpSpPr/>
          <p:nvPr/>
        </p:nvGrpSpPr>
        <p:grpSpPr>
          <a:xfrm rot="5400000">
            <a:off x="8881887" y="2339944"/>
            <a:ext cx="872266" cy="841261"/>
            <a:chOff x="8633405" y="1235346"/>
            <a:chExt cx="872266" cy="841261"/>
          </a:xfrm>
        </p:grpSpPr>
        <p:sp>
          <p:nvSpPr>
            <p:cNvPr id="381" name="Oval 380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2" name="Regular Pentagon 381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3" name="Regular Pentagon 382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3" name="Regular Pentagon 422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4" name="Regular Pentagon 423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5" name="Regular Pentagon 424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6" name="Group 425"/>
          <p:cNvGrpSpPr/>
          <p:nvPr/>
        </p:nvGrpSpPr>
        <p:grpSpPr>
          <a:xfrm flipV="1">
            <a:off x="8568411" y="4062729"/>
            <a:ext cx="872266" cy="841261"/>
            <a:chOff x="8633405" y="1235346"/>
            <a:chExt cx="872266" cy="841261"/>
          </a:xfrm>
        </p:grpSpPr>
        <p:sp>
          <p:nvSpPr>
            <p:cNvPr id="427" name="Oval 426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8" name="Regular Pentagon 427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9" name="Regular Pentagon 428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0" name="Regular Pentagon 429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1" name="Regular Pentagon 430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2" name="Regular Pentagon 431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3" name="Group 432"/>
          <p:cNvGrpSpPr/>
          <p:nvPr/>
        </p:nvGrpSpPr>
        <p:grpSpPr>
          <a:xfrm flipH="1">
            <a:off x="8460132" y="5074043"/>
            <a:ext cx="872266" cy="841261"/>
            <a:chOff x="8633405" y="1235346"/>
            <a:chExt cx="872266" cy="841261"/>
          </a:xfrm>
        </p:grpSpPr>
        <p:sp>
          <p:nvSpPr>
            <p:cNvPr id="434" name="Oval 433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5" name="Regular Pentagon 434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6" name="Regular Pentagon 435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7" name="Regular Pentagon 436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8" name="Regular Pentagon 437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9" name="Regular Pentagon 438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9" name="TextBox 268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763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943833" y="24166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406629" y="126478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638079" y="49966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053034" y="61261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333134" y="27401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5837833" y="149938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730708" y="450483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5" name="Can 24"/>
          <p:cNvSpPr/>
          <p:nvPr/>
        </p:nvSpPr>
        <p:spPr>
          <a:xfrm rot="17537419">
            <a:off x="3747097" y="3049843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n 8"/>
          <p:cNvSpPr/>
          <p:nvPr/>
        </p:nvSpPr>
        <p:spPr>
          <a:xfrm rot="17537419">
            <a:off x="4047546" y="2278919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an 25"/>
          <p:cNvSpPr/>
          <p:nvPr/>
        </p:nvSpPr>
        <p:spPr>
          <a:xfrm rot="17537419">
            <a:off x="3446648" y="3820767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Cloud 56"/>
          <p:cNvSpPr/>
          <p:nvPr/>
        </p:nvSpPr>
        <p:spPr>
          <a:xfrm>
            <a:off x="3869265" y="2286249"/>
            <a:ext cx="2593064" cy="3184930"/>
          </a:xfrm>
          <a:prstGeom prst="cloud">
            <a:avLst/>
          </a:prstGeom>
          <a:solidFill>
            <a:srgbClr val="009193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3213100" y="1498600"/>
            <a:ext cx="3454400" cy="4216400"/>
          </a:xfrm>
          <a:custGeom>
            <a:avLst/>
            <a:gdLst>
              <a:gd name="connsiteX0" fmla="*/ 3454400 w 3454400"/>
              <a:gd name="connsiteY0" fmla="*/ 1231900 h 4216400"/>
              <a:gd name="connsiteX1" fmla="*/ 1409700 w 3454400"/>
              <a:gd name="connsiteY1" fmla="*/ 0 h 4216400"/>
              <a:gd name="connsiteX2" fmla="*/ 0 w 3454400"/>
              <a:gd name="connsiteY2" fmla="*/ 3683000 h 4216400"/>
              <a:gd name="connsiteX3" fmla="*/ 2882900 w 3454400"/>
              <a:gd name="connsiteY3" fmla="*/ 421640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4400" h="4216400">
                <a:moveTo>
                  <a:pt x="3454400" y="1231900"/>
                </a:moveTo>
                <a:lnTo>
                  <a:pt x="1409700" y="0"/>
                </a:lnTo>
                <a:lnTo>
                  <a:pt x="0" y="3683000"/>
                </a:lnTo>
                <a:lnTo>
                  <a:pt x="2882900" y="4216400"/>
                </a:lnTo>
              </a:path>
            </a:pathLst>
          </a:custGeom>
          <a:noFill/>
          <a:ln w="635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Can 33"/>
          <p:cNvSpPr/>
          <p:nvPr/>
        </p:nvSpPr>
        <p:spPr>
          <a:xfrm rot="1619218">
            <a:off x="5042475" y="1715044"/>
            <a:ext cx="473529" cy="455310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Can 38"/>
          <p:cNvSpPr/>
          <p:nvPr/>
        </p:nvSpPr>
        <p:spPr>
          <a:xfrm rot="1619218">
            <a:off x="5982013" y="2249762"/>
            <a:ext cx="473529" cy="455310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 rot="6960000">
            <a:off x="5320407" y="1695543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 rot="6960000">
            <a:off x="6263158" y="2236590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Can 53"/>
          <p:cNvSpPr/>
          <p:nvPr/>
        </p:nvSpPr>
        <p:spPr>
          <a:xfrm rot="11654592">
            <a:off x="5435803" y="5384660"/>
            <a:ext cx="473529" cy="455310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 rot="6360000">
            <a:off x="5590904" y="5687198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Can 60"/>
          <p:cNvSpPr/>
          <p:nvPr/>
        </p:nvSpPr>
        <p:spPr>
          <a:xfrm rot="11654592">
            <a:off x="3879287" y="5142784"/>
            <a:ext cx="473529" cy="455310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 rot="6360000">
            <a:off x="4034388" y="5445322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8109733" y="4815855"/>
            <a:ext cx="266432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ln w="3175">
                  <a:solidFill>
                    <a:schemeClr val="tx1"/>
                  </a:solidFill>
                </a:ln>
                <a:solidFill>
                  <a:srgbClr val="FFFF00"/>
                </a:solidFill>
                <a:latin typeface="Times" charset="0"/>
                <a:ea typeface="Times" charset="0"/>
                <a:cs typeface="Times" charset="0"/>
              </a:rPr>
              <a:t>depolarized</a:t>
            </a:r>
            <a:r>
              <a:rPr lang="en-US" sz="2800" smtClean="0">
                <a:ln w="3175">
                  <a:solidFill>
                    <a:schemeClr val="tx1"/>
                  </a:solidFill>
                </a:ln>
                <a:latin typeface="Times" charset="0"/>
                <a:ea typeface="Times" charset="0"/>
                <a:cs typeface="Times" charset="0"/>
              </a:rPr>
              <a:t> </a:t>
            </a:r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membrane extended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7234600" y="349596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5486970" y="398261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5076732" y="461793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4336420" y="459345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7759794" y="518990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6617147" y="309438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6933793" y="399111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5921091" y="508796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7656436" y="396883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7491666" y="448491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Cloud 42"/>
          <p:cNvSpPr/>
          <p:nvPr/>
        </p:nvSpPr>
        <p:spPr>
          <a:xfrm rot="5400000">
            <a:off x="5762238" y="2972366"/>
            <a:ext cx="2593064" cy="3184930"/>
          </a:xfrm>
          <a:prstGeom prst="cloud">
            <a:avLst/>
          </a:prstGeom>
          <a:solidFill>
            <a:srgbClr val="009193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>
            <a:stCxn id="12" idx="3"/>
          </p:cNvCxnSpPr>
          <p:nvPr/>
        </p:nvCxnSpPr>
        <p:spPr>
          <a:xfrm>
            <a:off x="6096000" y="5715000"/>
            <a:ext cx="3048000" cy="558800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6667500" y="2730860"/>
            <a:ext cx="3165730" cy="1946125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2339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gular Pentagon 3"/>
          <p:cNvSpPr/>
          <p:nvPr/>
        </p:nvSpPr>
        <p:spPr>
          <a:xfrm>
            <a:off x="3458046" y="2687778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gular Pentagon 16"/>
          <p:cNvSpPr/>
          <p:nvPr/>
        </p:nvSpPr>
        <p:spPr>
          <a:xfrm>
            <a:off x="3476180" y="2171700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gular Pentagon 17"/>
          <p:cNvSpPr/>
          <p:nvPr/>
        </p:nvSpPr>
        <p:spPr>
          <a:xfrm>
            <a:off x="3883963" y="2041071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gular Pentagon 18"/>
          <p:cNvSpPr/>
          <p:nvPr/>
        </p:nvSpPr>
        <p:spPr>
          <a:xfrm>
            <a:off x="2855963" y="4350251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gular Pentagon 19"/>
          <p:cNvSpPr/>
          <p:nvPr/>
        </p:nvSpPr>
        <p:spPr>
          <a:xfrm>
            <a:off x="2513413" y="3554186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gular Pentagon 20"/>
          <p:cNvSpPr/>
          <p:nvPr/>
        </p:nvSpPr>
        <p:spPr>
          <a:xfrm>
            <a:off x="2970263" y="2932706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gular Pentagon 21"/>
          <p:cNvSpPr/>
          <p:nvPr/>
        </p:nvSpPr>
        <p:spPr>
          <a:xfrm>
            <a:off x="2970263" y="3815443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gular Pentagon 22"/>
          <p:cNvSpPr/>
          <p:nvPr/>
        </p:nvSpPr>
        <p:spPr>
          <a:xfrm>
            <a:off x="3361880" y="3383411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89313" y="2285999"/>
            <a:ext cx="258608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neurotransmitter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(ligand)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4949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rapezoid 15"/>
          <p:cNvSpPr/>
          <p:nvPr/>
        </p:nvSpPr>
        <p:spPr>
          <a:xfrm rot="16200000">
            <a:off x="1882267" y="-1421045"/>
            <a:ext cx="6075501" cy="9840036"/>
          </a:xfrm>
          <a:prstGeom prst="trapezoid">
            <a:avLst>
              <a:gd name="adj" fmla="val 42752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" name="Cloud 363"/>
          <p:cNvSpPr/>
          <p:nvPr/>
        </p:nvSpPr>
        <p:spPr>
          <a:xfrm rot="5400000">
            <a:off x="5341324" y="1146194"/>
            <a:ext cx="4222151" cy="4607596"/>
          </a:xfrm>
          <a:prstGeom prst="cloud">
            <a:avLst/>
          </a:prstGeom>
          <a:solidFill>
            <a:srgbClr val="009193">
              <a:alpha val="40000"/>
            </a:srgbClr>
          </a:solidFill>
          <a:ln>
            <a:solidFill>
              <a:schemeClr val="accent1">
                <a:shade val="50000"/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3" name="Diamond 302"/>
          <p:cNvSpPr/>
          <p:nvPr/>
        </p:nvSpPr>
        <p:spPr>
          <a:xfrm>
            <a:off x="8444307" y="390329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4" name="Diamond 303"/>
          <p:cNvSpPr/>
          <p:nvPr/>
        </p:nvSpPr>
        <p:spPr>
          <a:xfrm>
            <a:off x="7681127" y="127531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5" name="Diamond 304"/>
          <p:cNvSpPr/>
          <p:nvPr/>
        </p:nvSpPr>
        <p:spPr>
          <a:xfrm>
            <a:off x="8658199" y="321801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" name="Diamond 305"/>
          <p:cNvSpPr/>
          <p:nvPr/>
        </p:nvSpPr>
        <p:spPr>
          <a:xfrm>
            <a:off x="8400890" y="117968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" name="Diamond 306"/>
          <p:cNvSpPr/>
          <p:nvPr/>
        </p:nvSpPr>
        <p:spPr>
          <a:xfrm>
            <a:off x="7518793" y="174372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" name="Diamond 307"/>
          <p:cNvSpPr/>
          <p:nvPr/>
        </p:nvSpPr>
        <p:spPr>
          <a:xfrm>
            <a:off x="4070599" y="319076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" name="Diamond 308"/>
          <p:cNvSpPr/>
          <p:nvPr/>
        </p:nvSpPr>
        <p:spPr>
          <a:xfrm>
            <a:off x="7016911" y="158308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0" name="Diamond 309"/>
          <p:cNvSpPr/>
          <p:nvPr/>
        </p:nvSpPr>
        <p:spPr>
          <a:xfrm>
            <a:off x="9523246" y="595821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1" name="Diamond 310"/>
          <p:cNvSpPr/>
          <p:nvPr/>
        </p:nvSpPr>
        <p:spPr>
          <a:xfrm>
            <a:off x="9580148" y="361719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2" name="Diamond 311"/>
          <p:cNvSpPr/>
          <p:nvPr/>
        </p:nvSpPr>
        <p:spPr>
          <a:xfrm>
            <a:off x="8352435" y="450991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3" name="Diamond 312"/>
          <p:cNvSpPr/>
          <p:nvPr/>
        </p:nvSpPr>
        <p:spPr>
          <a:xfrm>
            <a:off x="8297991" y="549998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4" name="Diamond 313"/>
          <p:cNvSpPr/>
          <p:nvPr/>
        </p:nvSpPr>
        <p:spPr>
          <a:xfrm>
            <a:off x="6604564" y="520429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5" name="Diamond 314"/>
          <p:cNvSpPr/>
          <p:nvPr/>
        </p:nvSpPr>
        <p:spPr>
          <a:xfrm>
            <a:off x="9299233" y="473510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6" name="Diamond 315"/>
          <p:cNvSpPr/>
          <p:nvPr/>
        </p:nvSpPr>
        <p:spPr>
          <a:xfrm>
            <a:off x="8169166" y="341653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7" name="Diamond 316"/>
          <p:cNvSpPr/>
          <p:nvPr/>
        </p:nvSpPr>
        <p:spPr>
          <a:xfrm>
            <a:off x="7200724" y="493225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8" name="Diamond 317"/>
          <p:cNvSpPr/>
          <p:nvPr/>
        </p:nvSpPr>
        <p:spPr>
          <a:xfrm>
            <a:off x="7663096" y="536466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9" name="Diamond 318"/>
          <p:cNvSpPr/>
          <p:nvPr/>
        </p:nvSpPr>
        <p:spPr>
          <a:xfrm>
            <a:off x="8009456" y="493225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268167" y="435639"/>
            <a:ext cx="6818865" cy="803563"/>
            <a:chOff x="268167" y="435639"/>
            <a:chExt cx="6818865" cy="803563"/>
          </a:xfrm>
        </p:grpSpPr>
        <p:sp>
          <p:nvSpPr>
            <p:cNvPr id="199" name="Triangle 198"/>
            <p:cNvSpPr/>
            <p:nvPr/>
          </p:nvSpPr>
          <p:spPr>
            <a:xfrm rot="6960000">
              <a:off x="544225" y="354537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Triangle 199"/>
            <p:cNvSpPr/>
            <p:nvPr/>
          </p:nvSpPr>
          <p:spPr>
            <a:xfrm rot="5400000">
              <a:off x="469444" y="606015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Triangle 200"/>
            <p:cNvSpPr/>
            <p:nvPr/>
          </p:nvSpPr>
          <p:spPr>
            <a:xfrm rot="4380000">
              <a:off x="598416" y="817979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/>
            <p:cNvSpPr/>
            <p:nvPr/>
          </p:nvSpPr>
          <p:spPr>
            <a:xfrm>
              <a:off x="568470" y="435639"/>
              <a:ext cx="831272" cy="803563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/>
            <p:cNvSpPr/>
            <p:nvPr/>
          </p:nvSpPr>
          <p:spPr>
            <a:xfrm>
              <a:off x="1399741" y="823570"/>
              <a:ext cx="5153891" cy="11083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Trapezoid 203"/>
            <p:cNvSpPr/>
            <p:nvPr/>
          </p:nvSpPr>
          <p:spPr>
            <a:xfrm rot="16200000">
              <a:off x="6553632" y="612288"/>
              <a:ext cx="533400" cy="533400"/>
            </a:xfrm>
            <a:prstGeom prst="trapezoid">
              <a:avLst>
                <a:gd name="adj" fmla="val 37698"/>
              </a:avLst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11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96550" y="1523559"/>
            <a:ext cx="1716868" cy="980516"/>
            <a:chOff x="96550" y="1523559"/>
            <a:chExt cx="1716868" cy="980516"/>
          </a:xfrm>
        </p:grpSpPr>
        <p:sp>
          <p:nvSpPr>
            <p:cNvPr id="25" name="Oval 24"/>
            <p:cNvSpPr/>
            <p:nvPr/>
          </p:nvSpPr>
          <p:spPr>
            <a:xfrm>
              <a:off x="905781" y="197075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370529" y="2111515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96550" y="186644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1305227" y="192061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1139911" y="1523559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105266" y="233016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567100" y="17348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715264" y="22979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1635288" y="1960928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Oval 53"/>
          <p:cNvSpPr/>
          <p:nvPr/>
        </p:nvSpPr>
        <p:spPr>
          <a:xfrm>
            <a:off x="517969" y="451137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1281310" y="468529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2136673" y="474242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2223023" y="525800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3046283" y="613133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5247805" y="57173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895958" y="427224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2343510" y="604438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3189315" y="552828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3775742" y="521270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1279438" y="228280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1807096" y="461369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5705630" y="645752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3788642" y="618949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1913149" y="631507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441894" y="261467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1876209" y="139880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1964889" y="21984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4037242" y="557297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2514815" y="558210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1305916" y="627517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2794449" y="478625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778444" y="61995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1651876" y="593739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2331608" y="105344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179886" y="424036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3549185" y="576839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2019511" y="558105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/>
          <p:cNvSpPr/>
          <p:nvPr/>
        </p:nvSpPr>
        <p:spPr>
          <a:xfrm>
            <a:off x="280144" y="607382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/>
          <p:nvPr/>
        </p:nvSpPr>
        <p:spPr>
          <a:xfrm flipV="1">
            <a:off x="5395278" y="106848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/>
          <p:nvPr/>
        </p:nvSpPr>
        <p:spPr>
          <a:xfrm flipV="1">
            <a:off x="4432857" y="13840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/>
          <p:nvPr/>
        </p:nvSpPr>
        <p:spPr>
          <a:xfrm flipV="1">
            <a:off x="6098853" y="56494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Diamond 153"/>
          <p:cNvSpPr/>
          <p:nvPr/>
        </p:nvSpPr>
        <p:spPr>
          <a:xfrm>
            <a:off x="3147226" y="356124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Diamond 154"/>
          <p:cNvSpPr/>
          <p:nvPr/>
        </p:nvSpPr>
        <p:spPr>
          <a:xfrm>
            <a:off x="6320918" y="172616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Diamond 155"/>
          <p:cNvSpPr/>
          <p:nvPr/>
        </p:nvSpPr>
        <p:spPr>
          <a:xfrm>
            <a:off x="4780274" y="206256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Diamond 156"/>
          <p:cNvSpPr/>
          <p:nvPr/>
        </p:nvSpPr>
        <p:spPr>
          <a:xfrm>
            <a:off x="6821888" y="211151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Diamond 157"/>
          <p:cNvSpPr/>
          <p:nvPr/>
        </p:nvSpPr>
        <p:spPr>
          <a:xfrm>
            <a:off x="7103459" y="356069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Diamond 158"/>
          <p:cNvSpPr/>
          <p:nvPr/>
        </p:nvSpPr>
        <p:spPr>
          <a:xfrm>
            <a:off x="4674501" y="401364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Diamond 159"/>
          <p:cNvSpPr/>
          <p:nvPr/>
        </p:nvSpPr>
        <p:spPr>
          <a:xfrm>
            <a:off x="2675654" y="293324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Diamond 160"/>
          <p:cNvSpPr/>
          <p:nvPr/>
        </p:nvSpPr>
        <p:spPr>
          <a:xfrm>
            <a:off x="3817138" y="377105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Diamond 161"/>
          <p:cNvSpPr/>
          <p:nvPr/>
        </p:nvSpPr>
        <p:spPr>
          <a:xfrm>
            <a:off x="2482481" y="342494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Diamond 162"/>
          <p:cNvSpPr/>
          <p:nvPr/>
        </p:nvSpPr>
        <p:spPr>
          <a:xfrm>
            <a:off x="6510015" y="402955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Diamond 163"/>
          <p:cNvSpPr/>
          <p:nvPr/>
        </p:nvSpPr>
        <p:spPr>
          <a:xfrm>
            <a:off x="7012465" y="430345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Diamond 164"/>
          <p:cNvSpPr/>
          <p:nvPr/>
        </p:nvSpPr>
        <p:spPr>
          <a:xfrm>
            <a:off x="3605875" y="276313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Diamond 165"/>
          <p:cNvSpPr/>
          <p:nvPr/>
        </p:nvSpPr>
        <p:spPr>
          <a:xfrm>
            <a:off x="7736040" y="447840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Diamond 166"/>
          <p:cNvSpPr/>
          <p:nvPr/>
        </p:nvSpPr>
        <p:spPr>
          <a:xfrm>
            <a:off x="8444307" y="390329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Diamond 167"/>
          <p:cNvSpPr/>
          <p:nvPr/>
        </p:nvSpPr>
        <p:spPr>
          <a:xfrm>
            <a:off x="6267999" y="48227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Diamond 168"/>
          <p:cNvSpPr/>
          <p:nvPr/>
        </p:nvSpPr>
        <p:spPr>
          <a:xfrm>
            <a:off x="4670483" y="320595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Diamond 169"/>
          <p:cNvSpPr/>
          <p:nvPr/>
        </p:nvSpPr>
        <p:spPr>
          <a:xfrm>
            <a:off x="4296009" y="391455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Diamond 170"/>
          <p:cNvSpPr/>
          <p:nvPr/>
        </p:nvSpPr>
        <p:spPr>
          <a:xfrm>
            <a:off x="5808771" y="443809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Diamond 171"/>
          <p:cNvSpPr/>
          <p:nvPr/>
        </p:nvSpPr>
        <p:spPr>
          <a:xfrm>
            <a:off x="8700574" y="463210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Diamond 172"/>
          <p:cNvSpPr/>
          <p:nvPr/>
        </p:nvSpPr>
        <p:spPr>
          <a:xfrm>
            <a:off x="8658199" y="321801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Diamond 175"/>
          <p:cNvSpPr/>
          <p:nvPr/>
        </p:nvSpPr>
        <p:spPr>
          <a:xfrm>
            <a:off x="2374879" y="254324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Diamond 176"/>
          <p:cNvSpPr/>
          <p:nvPr/>
        </p:nvSpPr>
        <p:spPr>
          <a:xfrm>
            <a:off x="3433918" y="230219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Diamond 179"/>
          <p:cNvSpPr/>
          <p:nvPr/>
        </p:nvSpPr>
        <p:spPr>
          <a:xfrm>
            <a:off x="5659688" y="387047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Diamond 181"/>
          <p:cNvSpPr/>
          <p:nvPr/>
        </p:nvSpPr>
        <p:spPr>
          <a:xfrm>
            <a:off x="2176267" y="390832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Diamond 182"/>
          <p:cNvSpPr/>
          <p:nvPr/>
        </p:nvSpPr>
        <p:spPr>
          <a:xfrm>
            <a:off x="3339369" y="411775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Diamond 183"/>
          <p:cNvSpPr/>
          <p:nvPr/>
        </p:nvSpPr>
        <p:spPr>
          <a:xfrm>
            <a:off x="3881502" y="431891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Diamond 184"/>
          <p:cNvSpPr/>
          <p:nvPr/>
        </p:nvSpPr>
        <p:spPr>
          <a:xfrm>
            <a:off x="6156137" y="338089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Diamond 185"/>
          <p:cNvSpPr/>
          <p:nvPr/>
        </p:nvSpPr>
        <p:spPr>
          <a:xfrm>
            <a:off x="4348070" y="466908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Diamond 189"/>
          <p:cNvSpPr/>
          <p:nvPr/>
        </p:nvSpPr>
        <p:spPr>
          <a:xfrm>
            <a:off x="4705308" y="256907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Diamond 190"/>
          <p:cNvSpPr/>
          <p:nvPr/>
        </p:nvSpPr>
        <p:spPr>
          <a:xfrm>
            <a:off x="2625765" y="422647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Diamond 191"/>
          <p:cNvSpPr/>
          <p:nvPr/>
        </p:nvSpPr>
        <p:spPr>
          <a:xfrm>
            <a:off x="5312604" y="48227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Diamond 192"/>
          <p:cNvSpPr/>
          <p:nvPr/>
        </p:nvSpPr>
        <p:spPr>
          <a:xfrm>
            <a:off x="5270229" y="340869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Diamond 193"/>
          <p:cNvSpPr/>
          <p:nvPr/>
        </p:nvSpPr>
        <p:spPr>
          <a:xfrm>
            <a:off x="2828843" y="249410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Diamond 194"/>
          <p:cNvSpPr/>
          <p:nvPr/>
        </p:nvSpPr>
        <p:spPr>
          <a:xfrm>
            <a:off x="5649699" y="298412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Diamond 195"/>
          <p:cNvSpPr/>
          <p:nvPr/>
        </p:nvSpPr>
        <p:spPr>
          <a:xfrm>
            <a:off x="4092267" y="212774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Diamond 196"/>
          <p:cNvSpPr/>
          <p:nvPr/>
        </p:nvSpPr>
        <p:spPr>
          <a:xfrm>
            <a:off x="5100764" y="432474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Diamond 197"/>
          <p:cNvSpPr/>
          <p:nvPr/>
        </p:nvSpPr>
        <p:spPr>
          <a:xfrm>
            <a:off x="5754237" y="201849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Rectangle 204"/>
          <p:cNvSpPr/>
          <p:nvPr/>
        </p:nvSpPr>
        <p:spPr>
          <a:xfrm>
            <a:off x="6469742" y="561786"/>
            <a:ext cx="875836" cy="65011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Oval 207"/>
          <p:cNvSpPr/>
          <p:nvPr/>
        </p:nvSpPr>
        <p:spPr>
          <a:xfrm rot="4278770">
            <a:off x="1226877" y="2479326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Oval 210"/>
          <p:cNvSpPr/>
          <p:nvPr/>
        </p:nvSpPr>
        <p:spPr>
          <a:xfrm rot="4278770">
            <a:off x="502627" y="2683348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Oval 213"/>
          <p:cNvSpPr/>
          <p:nvPr/>
        </p:nvSpPr>
        <p:spPr>
          <a:xfrm rot="17321230" flipV="1">
            <a:off x="441365" y="4197610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Oval 216"/>
          <p:cNvSpPr/>
          <p:nvPr/>
        </p:nvSpPr>
        <p:spPr>
          <a:xfrm rot="17321230" flipV="1">
            <a:off x="1164378" y="4385027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Oval 219"/>
          <p:cNvSpPr/>
          <p:nvPr/>
        </p:nvSpPr>
        <p:spPr>
          <a:xfrm rot="17321230" flipV="1">
            <a:off x="1865987" y="4569154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8" name="Straight Connector 237"/>
          <p:cNvCxnSpPr/>
          <p:nvPr/>
        </p:nvCxnSpPr>
        <p:spPr>
          <a:xfrm flipH="1" flipV="1">
            <a:off x="4568710" y="5117695"/>
            <a:ext cx="4894177" cy="1281704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/>
          <p:cNvCxnSpPr/>
          <p:nvPr/>
        </p:nvCxnSpPr>
        <p:spPr>
          <a:xfrm flipH="1">
            <a:off x="5089949" y="494639"/>
            <a:ext cx="4578907" cy="1198913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9" name="TextBox 258"/>
          <p:cNvSpPr txBox="1"/>
          <p:nvPr/>
        </p:nvSpPr>
        <p:spPr>
          <a:xfrm>
            <a:off x="15403" y="1234640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61" name="TextBox 260"/>
          <p:cNvSpPr txBox="1"/>
          <p:nvPr/>
        </p:nvSpPr>
        <p:spPr>
          <a:xfrm>
            <a:off x="214539" y="560427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62" name="Oval 261"/>
          <p:cNvSpPr/>
          <p:nvPr/>
        </p:nvSpPr>
        <p:spPr>
          <a:xfrm>
            <a:off x="2817411" y="567703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Oval 262"/>
          <p:cNvSpPr/>
          <p:nvPr/>
        </p:nvSpPr>
        <p:spPr>
          <a:xfrm>
            <a:off x="2536700" y="50744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Oval 263"/>
          <p:cNvSpPr/>
          <p:nvPr/>
        </p:nvSpPr>
        <p:spPr>
          <a:xfrm>
            <a:off x="3135348" y="513213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Oval 264"/>
          <p:cNvSpPr/>
          <p:nvPr/>
        </p:nvSpPr>
        <p:spPr>
          <a:xfrm flipV="1">
            <a:off x="2785016" y="15838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Oval 265"/>
          <p:cNvSpPr/>
          <p:nvPr/>
        </p:nvSpPr>
        <p:spPr>
          <a:xfrm flipV="1">
            <a:off x="2066590" y="18332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Oval 266"/>
          <p:cNvSpPr/>
          <p:nvPr/>
        </p:nvSpPr>
        <p:spPr>
          <a:xfrm flipV="1">
            <a:off x="3782412" y="9998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 rot="16200000">
            <a:off x="8439652" y="1602292"/>
            <a:ext cx="872266" cy="841261"/>
            <a:chOff x="8633405" y="1235346"/>
            <a:chExt cx="872266" cy="841261"/>
          </a:xfrm>
        </p:grpSpPr>
        <p:sp>
          <p:nvSpPr>
            <p:cNvPr id="2" name="Oval 1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" name="Regular Pentagon 267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" name="Regular Pentagon 268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Regular Pentagon 269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Regular Pentagon 270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Regular Pentagon 271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3" name="Group 272"/>
          <p:cNvGrpSpPr/>
          <p:nvPr/>
        </p:nvGrpSpPr>
        <p:grpSpPr>
          <a:xfrm rot="5400000">
            <a:off x="8871249" y="2580996"/>
            <a:ext cx="872266" cy="841261"/>
            <a:chOff x="8633405" y="1235346"/>
            <a:chExt cx="872266" cy="841261"/>
          </a:xfrm>
        </p:grpSpPr>
        <p:sp>
          <p:nvSpPr>
            <p:cNvPr id="274" name="Oval 273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Regular Pentagon 274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" name="Regular Pentagon 275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" name="Regular Pentagon 276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Regular Pentagon 277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Regular Pentagon 278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0" name="Group 279"/>
          <p:cNvGrpSpPr/>
          <p:nvPr/>
        </p:nvGrpSpPr>
        <p:grpSpPr>
          <a:xfrm flipV="1">
            <a:off x="8731225" y="3745505"/>
            <a:ext cx="872266" cy="841261"/>
            <a:chOff x="8633405" y="1235346"/>
            <a:chExt cx="872266" cy="841261"/>
          </a:xfrm>
        </p:grpSpPr>
        <p:sp>
          <p:nvSpPr>
            <p:cNvPr id="281" name="Oval 280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" name="Regular Pentagon 281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" name="Regular Pentagon 282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" name="Regular Pentagon 283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" name="Regular Pentagon 284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" name="Regular Pentagon 285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7" name="Group 286"/>
          <p:cNvGrpSpPr/>
          <p:nvPr/>
        </p:nvGrpSpPr>
        <p:grpSpPr>
          <a:xfrm flipH="1">
            <a:off x="8650980" y="5112143"/>
            <a:ext cx="872266" cy="841261"/>
            <a:chOff x="8633405" y="1235346"/>
            <a:chExt cx="872266" cy="841261"/>
          </a:xfrm>
        </p:grpSpPr>
        <p:sp>
          <p:nvSpPr>
            <p:cNvPr id="288" name="Oval 287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" name="Regular Pentagon 288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" name="Regular Pentagon 289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Regular Pentagon 290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Regular Pentagon 291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3" name="Regular Pentagon 292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4" name="Group 293"/>
          <p:cNvGrpSpPr/>
          <p:nvPr/>
        </p:nvGrpSpPr>
        <p:grpSpPr>
          <a:xfrm>
            <a:off x="7949657" y="3140612"/>
            <a:ext cx="872266" cy="841261"/>
            <a:chOff x="8633405" y="1235346"/>
            <a:chExt cx="872266" cy="841261"/>
          </a:xfrm>
        </p:grpSpPr>
        <p:sp>
          <p:nvSpPr>
            <p:cNvPr id="295" name="Oval 294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6" name="Regular Pentagon 295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7" name="Regular Pentagon 296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8" name="Regular Pentagon 297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9" name="Regular Pentagon 298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0" name="Regular Pentagon 299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2" name="Group 331"/>
          <p:cNvGrpSpPr/>
          <p:nvPr/>
        </p:nvGrpSpPr>
        <p:grpSpPr>
          <a:xfrm flipV="1">
            <a:off x="260814" y="4722580"/>
            <a:ext cx="1716868" cy="980516"/>
            <a:chOff x="96550" y="1523559"/>
            <a:chExt cx="1716868" cy="980516"/>
          </a:xfrm>
        </p:grpSpPr>
        <p:sp>
          <p:nvSpPr>
            <p:cNvPr id="333" name="Oval 332"/>
            <p:cNvSpPr/>
            <p:nvPr/>
          </p:nvSpPr>
          <p:spPr>
            <a:xfrm>
              <a:off x="905781" y="197075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4" name="Oval 333"/>
            <p:cNvSpPr/>
            <p:nvPr/>
          </p:nvSpPr>
          <p:spPr>
            <a:xfrm>
              <a:off x="370529" y="2111515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5" name="Oval 334"/>
            <p:cNvSpPr/>
            <p:nvPr/>
          </p:nvSpPr>
          <p:spPr>
            <a:xfrm>
              <a:off x="96550" y="186644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6" name="Oval 335"/>
            <p:cNvSpPr/>
            <p:nvPr/>
          </p:nvSpPr>
          <p:spPr>
            <a:xfrm>
              <a:off x="1305227" y="192061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7" name="Oval 336"/>
            <p:cNvSpPr/>
            <p:nvPr/>
          </p:nvSpPr>
          <p:spPr>
            <a:xfrm>
              <a:off x="1139911" y="1523559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8" name="Oval 337"/>
            <p:cNvSpPr/>
            <p:nvPr/>
          </p:nvSpPr>
          <p:spPr>
            <a:xfrm>
              <a:off x="105266" y="233016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9" name="Oval 338"/>
            <p:cNvSpPr/>
            <p:nvPr/>
          </p:nvSpPr>
          <p:spPr>
            <a:xfrm>
              <a:off x="567100" y="17348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0" name="Oval 339"/>
            <p:cNvSpPr/>
            <p:nvPr/>
          </p:nvSpPr>
          <p:spPr>
            <a:xfrm>
              <a:off x="715264" y="22979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1" name="Oval 340"/>
            <p:cNvSpPr/>
            <p:nvPr/>
          </p:nvSpPr>
          <p:spPr>
            <a:xfrm>
              <a:off x="1635288" y="1960928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7" name="Diamond 346"/>
          <p:cNvSpPr/>
          <p:nvPr/>
        </p:nvSpPr>
        <p:spPr>
          <a:xfrm>
            <a:off x="667844" y="323421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" name="Diamond 347"/>
          <p:cNvSpPr/>
          <p:nvPr/>
        </p:nvSpPr>
        <p:spPr>
          <a:xfrm>
            <a:off x="1054392" y="309324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" name="Diamond 348"/>
          <p:cNvSpPr/>
          <p:nvPr/>
        </p:nvSpPr>
        <p:spPr>
          <a:xfrm>
            <a:off x="300063" y="335607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0" name="Diamond 349"/>
          <p:cNvSpPr/>
          <p:nvPr/>
        </p:nvSpPr>
        <p:spPr>
          <a:xfrm>
            <a:off x="7945732" y="212013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Diamond 350"/>
          <p:cNvSpPr/>
          <p:nvPr/>
        </p:nvSpPr>
        <p:spPr>
          <a:xfrm>
            <a:off x="1682183" y="387199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2" name="Diamond 351"/>
          <p:cNvSpPr/>
          <p:nvPr/>
        </p:nvSpPr>
        <p:spPr>
          <a:xfrm>
            <a:off x="1895453" y="294301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3" name="Diamond 352"/>
          <p:cNvSpPr/>
          <p:nvPr/>
        </p:nvSpPr>
        <p:spPr>
          <a:xfrm>
            <a:off x="1643681" y="31239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4" name="Diamond 353"/>
          <p:cNvSpPr/>
          <p:nvPr/>
        </p:nvSpPr>
        <p:spPr>
          <a:xfrm>
            <a:off x="624835" y="354863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" name="Diamond 354"/>
          <p:cNvSpPr/>
          <p:nvPr/>
        </p:nvSpPr>
        <p:spPr>
          <a:xfrm>
            <a:off x="1352518" y="306775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" name="Diamond 355"/>
          <p:cNvSpPr/>
          <p:nvPr/>
        </p:nvSpPr>
        <p:spPr>
          <a:xfrm>
            <a:off x="933214" y="339839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" name="Diamond 356"/>
          <p:cNvSpPr/>
          <p:nvPr/>
        </p:nvSpPr>
        <p:spPr>
          <a:xfrm>
            <a:off x="1330500" y="369903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" name="Diamond 357"/>
          <p:cNvSpPr/>
          <p:nvPr/>
        </p:nvSpPr>
        <p:spPr>
          <a:xfrm>
            <a:off x="1640909" y="360742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Diamond 358"/>
          <p:cNvSpPr/>
          <p:nvPr/>
        </p:nvSpPr>
        <p:spPr>
          <a:xfrm>
            <a:off x="39985" y="352118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0" name="Diamond 359"/>
          <p:cNvSpPr/>
          <p:nvPr/>
        </p:nvSpPr>
        <p:spPr>
          <a:xfrm>
            <a:off x="1043838" y="364911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3" name="TextBox 362"/>
          <p:cNvSpPr txBox="1"/>
          <p:nvPr/>
        </p:nvSpPr>
        <p:spPr>
          <a:xfrm>
            <a:off x="1371196" y="3265999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K</a:t>
            </a:r>
            <a:r>
              <a:rPr lang="en-US" sz="2000" baseline="30000" dirty="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dirty="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chemeClr val="accent2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58" name="Oval 257"/>
          <p:cNvSpPr/>
          <p:nvPr/>
        </p:nvSpPr>
        <p:spPr>
          <a:xfrm flipV="1">
            <a:off x="2785016" y="15838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2" name="Oval 301"/>
          <p:cNvSpPr/>
          <p:nvPr/>
        </p:nvSpPr>
        <p:spPr>
          <a:xfrm flipV="1">
            <a:off x="2638755" y="201635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0" name="Oval 319"/>
          <p:cNvSpPr/>
          <p:nvPr/>
        </p:nvSpPr>
        <p:spPr>
          <a:xfrm flipV="1">
            <a:off x="2066590" y="18332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2" name="Oval 321"/>
          <p:cNvSpPr/>
          <p:nvPr/>
        </p:nvSpPr>
        <p:spPr>
          <a:xfrm flipV="1">
            <a:off x="3179010" y="154808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3" name="Oval 322"/>
          <p:cNvSpPr/>
          <p:nvPr/>
        </p:nvSpPr>
        <p:spPr>
          <a:xfrm flipV="1">
            <a:off x="3262164" y="123534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7" name="Oval 326"/>
          <p:cNvSpPr/>
          <p:nvPr/>
        </p:nvSpPr>
        <p:spPr>
          <a:xfrm flipV="1">
            <a:off x="2368983" y="150209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8" name="Oval 327"/>
          <p:cNvSpPr/>
          <p:nvPr/>
        </p:nvSpPr>
        <p:spPr>
          <a:xfrm flipV="1">
            <a:off x="3599358" y="15838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9" name="Oval 328"/>
          <p:cNvSpPr/>
          <p:nvPr/>
        </p:nvSpPr>
        <p:spPr>
          <a:xfrm flipV="1">
            <a:off x="3019428" y="18862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0" name="Oval 329"/>
          <p:cNvSpPr/>
          <p:nvPr/>
        </p:nvSpPr>
        <p:spPr>
          <a:xfrm flipV="1">
            <a:off x="4198445" y="10816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1" name="Oval 330"/>
          <p:cNvSpPr/>
          <p:nvPr/>
        </p:nvSpPr>
        <p:spPr>
          <a:xfrm flipV="1">
            <a:off x="4052184" y="15141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4" name="Oval 373"/>
          <p:cNvSpPr/>
          <p:nvPr/>
        </p:nvSpPr>
        <p:spPr>
          <a:xfrm flipV="1">
            <a:off x="3573651" y="123793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7" name="Oval 376"/>
          <p:cNvSpPr/>
          <p:nvPr/>
        </p:nvSpPr>
        <p:spPr>
          <a:xfrm flipV="1">
            <a:off x="3782412" y="9998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7" name="Oval 386"/>
          <p:cNvSpPr/>
          <p:nvPr/>
        </p:nvSpPr>
        <p:spPr>
          <a:xfrm flipV="1">
            <a:off x="3841064" y="132489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8" name="Oval 387"/>
          <p:cNvSpPr/>
          <p:nvPr/>
        </p:nvSpPr>
        <p:spPr>
          <a:xfrm flipV="1">
            <a:off x="3389184" y="175778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0" name="Oval 389"/>
          <p:cNvSpPr/>
          <p:nvPr/>
        </p:nvSpPr>
        <p:spPr>
          <a:xfrm flipV="1">
            <a:off x="2969096" y="123534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1" name="TextBox 390"/>
          <p:cNvSpPr txBox="1"/>
          <p:nvPr/>
        </p:nvSpPr>
        <p:spPr>
          <a:xfrm>
            <a:off x="5241876" y="2387742"/>
            <a:ext cx="34694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945200"/>
                </a:solidFill>
                <a:latin typeface="Times" charset="0"/>
                <a:ea typeface="Times" charset="0"/>
                <a:cs typeface="Times" charset="0"/>
              </a:rPr>
              <a:t>voltage-gated </a:t>
            </a:r>
          </a:p>
          <a:p>
            <a:pPr algn="ctr"/>
            <a:r>
              <a:rPr lang="en-US" sz="2800" dirty="0" smtClean="0">
                <a:solidFill>
                  <a:srgbClr val="945200"/>
                </a:solidFill>
                <a:latin typeface="Times" charset="0"/>
                <a:ea typeface="Times" charset="0"/>
                <a:cs typeface="Times" charset="0"/>
              </a:rPr>
              <a:t>Ca</a:t>
            </a:r>
            <a:r>
              <a:rPr lang="en-US" sz="2800" baseline="30000" dirty="0" smtClean="0">
                <a:solidFill>
                  <a:srgbClr val="945200"/>
                </a:solidFill>
                <a:latin typeface="Times" charset="0"/>
                <a:ea typeface="Times" charset="0"/>
                <a:cs typeface="Times" charset="0"/>
              </a:rPr>
              <a:t>2+</a:t>
            </a:r>
            <a:r>
              <a:rPr lang="en-US" sz="2800" dirty="0" smtClean="0">
                <a:solidFill>
                  <a:srgbClr val="945200"/>
                </a:solidFill>
                <a:latin typeface="Times" charset="0"/>
                <a:ea typeface="Times" charset="0"/>
                <a:cs typeface="Times" charset="0"/>
              </a:rPr>
              <a:t> channels</a:t>
            </a:r>
          </a:p>
        </p:txBody>
      </p:sp>
      <p:sp>
        <p:nvSpPr>
          <p:cNvPr id="393" name="TextBox 392"/>
          <p:cNvSpPr txBox="1"/>
          <p:nvPr/>
        </p:nvSpPr>
        <p:spPr>
          <a:xfrm>
            <a:off x="9304597" y="1595391"/>
            <a:ext cx="25632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" charset="0"/>
                <a:ea typeface="Times" charset="0"/>
                <a:cs typeface="Times" charset="0"/>
              </a:rPr>
              <a:t>secretory vesicles</a:t>
            </a:r>
          </a:p>
          <a:p>
            <a:pPr algn="ctr"/>
            <a:r>
              <a:rPr lang="en-US" sz="2400" dirty="0" smtClean="0">
                <a:latin typeface="Times" charset="0"/>
                <a:ea typeface="Times" charset="0"/>
                <a:cs typeface="Times" charset="0"/>
              </a:rPr>
              <a:t>(</a:t>
            </a:r>
            <a:r>
              <a:rPr lang="en-US" sz="2400" dirty="0" smtClean="0">
                <a:solidFill>
                  <a:srgbClr val="FF40FF"/>
                </a:solidFill>
                <a:latin typeface="Times" charset="0"/>
                <a:ea typeface="Times" charset="0"/>
                <a:cs typeface="Times" charset="0"/>
              </a:rPr>
              <a:t>neurotransmitters</a:t>
            </a:r>
            <a:r>
              <a:rPr lang="en-US" sz="2400" dirty="0" smtClean="0">
                <a:latin typeface="Times" charset="0"/>
                <a:ea typeface="Times" charset="0"/>
                <a:cs typeface="Times" charset="0"/>
              </a:rPr>
              <a:t>)</a:t>
            </a:r>
          </a:p>
        </p:txBody>
      </p:sp>
      <p:sp>
        <p:nvSpPr>
          <p:cNvPr id="218" name="Can 217"/>
          <p:cNvSpPr/>
          <p:nvPr/>
        </p:nvSpPr>
        <p:spPr>
          <a:xfrm rot="20519047">
            <a:off x="8896045" y="445477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" name="Can 214"/>
          <p:cNvSpPr/>
          <p:nvPr/>
        </p:nvSpPr>
        <p:spPr>
          <a:xfrm rot="20519047">
            <a:off x="8164910" y="610895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Can 211"/>
          <p:cNvSpPr/>
          <p:nvPr/>
        </p:nvSpPr>
        <p:spPr>
          <a:xfrm rot="20519047">
            <a:off x="7433775" y="776313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Can 228"/>
          <p:cNvSpPr/>
          <p:nvPr/>
        </p:nvSpPr>
        <p:spPr>
          <a:xfrm rot="20519047">
            <a:off x="6823961" y="975830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6" name="Can 245"/>
          <p:cNvSpPr/>
          <p:nvPr/>
        </p:nvSpPr>
        <p:spPr>
          <a:xfrm rot="1080953" flipV="1">
            <a:off x="9060780" y="6094272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Can 243"/>
          <p:cNvSpPr/>
          <p:nvPr/>
        </p:nvSpPr>
        <p:spPr>
          <a:xfrm rot="1080953" flipV="1">
            <a:off x="8329645" y="5928854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Can 241"/>
          <p:cNvSpPr/>
          <p:nvPr/>
        </p:nvSpPr>
        <p:spPr>
          <a:xfrm rot="1080953" flipV="1">
            <a:off x="7598510" y="5763436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Can 233"/>
          <p:cNvSpPr/>
          <p:nvPr/>
        </p:nvSpPr>
        <p:spPr>
          <a:xfrm rot="1080953" flipV="1">
            <a:off x="6988696" y="5563919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6625156" y="63944"/>
            <a:ext cx="2518987" cy="883948"/>
            <a:chOff x="6625156" y="63944"/>
            <a:chExt cx="2518987" cy="883948"/>
          </a:xfrm>
        </p:grpSpPr>
        <p:sp>
          <p:nvSpPr>
            <p:cNvPr id="7" name="Hexagon 6"/>
            <p:cNvSpPr/>
            <p:nvPr/>
          </p:nvSpPr>
          <p:spPr>
            <a:xfrm>
              <a:off x="7945732" y="169700"/>
              <a:ext cx="228600" cy="239242"/>
            </a:xfrm>
            <a:prstGeom prst="hexagon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8" name="Hexagon 247"/>
            <p:cNvSpPr/>
            <p:nvPr/>
          </p:nvSpPr>
          <p:spPr>
            <a:xfrm>
              <a:off x="6876423" y="233737"/>
              <a:ext cx="228600" cy="239242"/>
            </a:xfrm>
            <a:prstGeom prst="hexagon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9" name="Hexagon 248"/>
            <p:cNvSpPr/>
            <p:nvPr/>
          </p:nvSpPr>
          <p:spPr>
            <a:xfrm>
              <a:off x="7521344" y="460481"/>
              <a:ext cx="228600" cy="239242"/>
            </a:xfrm>
            <a:prstGeom prst="hexagon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" name="Hexagon 249"/>
            <p:cNvSpPr/>
            <p:nvPr/>
          </p:nvSpPr>
          <p:spPr>
            <a:xfrm>
              <a:off x="8429599" y="141762"/>
              <a:ext cx="228600" cy="239242"/>
            </a:xfrm>
            <a:prstGeom prst="hexagon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" name="Hexagon 250"/>
            <p:cNvSpPr/>
            <p:nvPr/>
          </p:nvSpPr>
          <p:spPr>
            <a:xfrm>
              <a:off x="7611074" y="63944"/>
              <a:ext cx="228600" cy="239242"/>
            </a:xfrm>
            <a:prstGeom prst="hexagon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2" name="Hexagon 251"/>
            <p:cNvSpPr/>
            <p:nvPr/>
          </p:nvSpPr>
          <p:spPr>
            <a:xfrm>
              <a:off x="6625156" y="708650"/>
              <a:ext cx="228600" cy="239242"/>
            </a:xfrm>
            <a:prstGeom prst="hexagon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3" name="Hexagon 252"/>
            <p:cNvSpPr/>
            <p:nvPr/>
          </p:nvSpPr>
          <p:spPr>
            <a:xfrm>
              <a:off x="7138723" y="566639"/>
              <a:ext cx="228600" cy="239242"/>
            </a:xfrm>
            <a:prstGeom prst="hexagon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" name="Hexagon 253"/>
            <p:cNvSpPr/>
            <p:nvPr/>
          </p:nvSpPr>
          <p:spPr>
            <a:xfrm>
              <a:off x="8185424" y="310653"/>
              <a:ext cx="228600" cy="239242"/>
            </a:xfrm>
            <a:prstGeom prst="hexagon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" name="Hexagon 254"/>
            <p:cNvSpPr/>
            <p:nvPr/>
          </p:nvSpPr>
          <p:spPr>
            <a:xfrm>
              <a:off x="7275521" y="209189"/>
              <a:ext cx="228600" cy="239242"/>
            </a:xfrm>
            <a:prstGeom prst="hexagon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6" name="Hexagon 255"/>
            <p:cNvSpPr/>
            <p:nvPr/>
          </p:nvSpPr>
          <p:spPr>
            <a:xfrm>
              <a:off x="8915543" y="81266"/>
              <a:ext cx="228600" cy="239242"/>
            </a:xfrm>
            <a:prstGeom prst="hexagon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7" name="Group 256"/>
          <p:cNvGrpSpPr/>
          <p:nvPr/>
        </p:nvGrpSpPr>
        <p:grpSpPr>
          <a:xfrm flipV="1">
            <a:off x="6739456" y="5982748"/>
            <a:ext cx="2518987" cy="883948"/>
            <a:chOff x="6625156" y="63944"/>
            <a:chExt cx="2518987" cy="883948"/>
          </a:xfrm>
        </p:grpSpPr>
        <p:sp>
          <p:nvSpPr>
            <p:cNvPr id="260" name="Hexagon 259"/>
            <p:cNvSpPr/>
            <p:nvPr/>
          </p:nvSpPr>
          <p:spPr>
            <a:xfrm>
              <a:off x="7945732" y="169700"/>
              <a:ext cx="228600" cy="239242"/>
            </a:xfrm>
            <a:prstGeom prst="hexagon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1" name="Hexagon 300"/>
            <p:cNvSpPr/>
            <p:nvPr/>
          </p:nvSpPr>
          <p:spPr>
            <a:xfrm>
              <a:off x="6876423" y="233737"/>
              <a:ext cx="228600" cy="239242"/>
            </a:xfrm>
            <a:prstGeom prst="hexagon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1" name="Hexagon 320"/>
            <p:cNvSpPr/>
            <p:nvPr/>
          </p:nvSpPr>
          <p:spPr>
            <a:xfrm>
              <a:off x="7521344" y="460481"/>
              <a:ext cx="228600" cy="239242"/>
            </a:xfrm>
            <a:prstGeom prst="hexagon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4" name="Hexagon 323"/>
            <p:cNvSpPr/>
            <p:nvPr/>
          </p:nvSpPr>
          <p:spPr>
            <a:xfrm>
              <a:off x="8429599" y="141762"/>
              <a:ext cx="228600" cy="239242"/>
            </a:xfrm>
            <a:prstGeom prst="hexagon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5" name="Hexagon 324"/>
            <p:cNvSpPr/>
            <p:nvPr/>
          </p:nvSpPr>
          <p:spPr>
            <a:xfrm>
              <a:off x="7611074" y="63944"/>
              <a:ext cx="228600" cy="239242"/>
            </a:xfrm>
            <a:prstGeom prst="hexagon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6" name="Hexagon 325"/>
            <p:cNvSpPr/>
            <p:nvPr/>
          </p:nvSpPr>
          <p:spPr>
            <a:xfrm>
              <a:off x="6625156" y="708650"/>
              <a:ext cx="228600" cy="239242"/>
            </a:xfrm>
            <a:prstGeom prst="hexagon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2" name="Hexagon 341"/>
            <p:cNvSpPr/>
            <p:nvPr/>
          </p:nvSpPr>
          <p:spPr>
            <a:xfrm>
              <a:off x="7138723" y="566639"/>
              <a:ext cx="228600" cy="239242"/>
            </a:xfrm>
            <a:prstGeom prst="hexagon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3" name="Hexagon 342"/>
            <p:cNvSpPr/>
            <p:nvPr/>
          </p:nvSpPr>
          <p:spPr>
            <a:xfrm>
              <a:off x="8185424" y="310653"/>
              <a:ext cx="228600" cy="239242"/>
            </a:xfrm>
            <a:prstGeom prst="hexagon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4" name="Hexagon 343"/>
            <p:cNvSpPr/>
            <p:nvPr/>
          </p:nvSpPr>
          <p:spPr>
            <a:xfrm>
              <a:off x="7275521" y="209189"/>
              <a:ext cx="228600" cy="239242"/>
            </a:xfrm>
            <a:prstGeom prst="hexagon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5" name="Hexagon 344"/>
            <p:cNvSpPr/>
            <p:nvPr/>
          </p:nvSpPr>
          <p:spPr>
            <a:xfrm>
              <a:off x="8915543" y="81266"/>
              <a:ext cx="228600" cy="239242"/>
            </a:xfrm>
            <a:prstGeom prst="hexagon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6" name="TextBox 345"/>
          <p:cNvSpPr txBox="1"/>
          <p:nvPr/>
        </p:nvSpPr>
        <p:spPr>
          <a:xfrm>
            <a:off x="9365414" y="5311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Ca</a:t>
            </a:r>
            <a:r>
              <a:rPr lang="en-US" sz="2000" baseline="30000" smtClean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2+</a:t>
            </a:r>
            <a:r>
              <a:rPr lang="en-US" sz="2000" smtClean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ions</a:t>
            </a:r>
            <a:endParaRPr lang="en-US" sz="2000" dirty="0">
              <a:solidFill>
                <a:srgbClr val="FF0000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362" name="TextBox 361"/>
          <p:cNvSpPr txBox="1"/>
          <p:nvPr/>
        </p:nvSpPr>
        <p:spPr>
          <a:xfrm>
            <a:off x="5843251" y="6149779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Ca</a:t>
            </a:r>
            <a:r>
              <a:rPr lang="en-US" sz="2000" baseline="30000" smtClean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2+</a:t>
            </a:r>
            <a:r>
              <a:rPr lang="en-US" sz="2000" smtClean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ions</a:t>
            </a:r>
            <a:endParaRPr lang="en-US" sz="2000" dirty="0">
              <a:solidFill>
                <a:srgbClr val="FF0000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9529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1" y="3648815"/>
            <a:ext cx="12191999" cy="55786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774023" y="637871"/>
            <a:ext cx="1870711" cy="5334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loud 16"/>
          <p:cNvSpPr/>
          <p:nvPr/>
        </p:nvSpPr>
        <p:spPr>
          <a:xfrm rot="16015522">
            <a:off x="358063" y="3698316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loud 21"/>
          <p:cNvSpPr/>
          <p:nvPr/>
        </p:nvSpPr>
        <p:spPr>
          <a:xfrm rot="5241357">
            <a:off x="1649649" y="3713011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 flipH="1">
            <a:off x="-28582" y="4188822"/>
            <a:ext cx="2117725" cy="3175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28466" y="3591405"/>
            <a:ext cx="2060677" cy="2818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395634" y="4534568"/>
            <a:ext cx="46274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Times" charset="0"/>
                <a:ea typeface="Times" charset="0"/>
                <a:cs typeface="Times" charset="0"/>
              </a:rPr>
              <a:t>depolarization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travels down axon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877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rapezoid 15"/>
          <p:cNvSpPr/>
          <p:nvPr/>
        </p:nvSpPr>
        <p:spPr>
          <a:xfrm rot="16200000">
            <a:off x="2096807" y="-1415431"/>
            <a:ext cx="6075501" cy="9840036"/>
          </a:xfrm>
          <a:prstGeom prst="trapezoid">
            <a:avLst>
              <a:gd name="adj" fmla="val 42752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1" name="Cloud 370"/>
          <p:cNvSpPr/>
          <p:nvPr/>
        </p:nvSpPr>
        <p:spPr>
          <a:xfrm rot="5400000">
            <a:off x="5341324" y="1146194"/>
            <a:ext cx="4222151" cy="4607596"/>
          </a:xfrm>
          <a:prstGeom prst="cloud">
            <a:avLst/>
          </a:prstGeom>
          <a:solidFill>
            <a:srgbClr val="009193">
              <a:alpha val="40000"/>
            </a:srgbClr>
          </a:solidFill>
          <a:ln>
            <a:solidFill>
              <a:schemeClr val="accent1">
                <a:shade val="50000"/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3" name="Diamond 302"/>
          <p:cNvSpPr/>
          <p:nvPr/>
        </p:nvSpPr>
        <p:spPr>
          <a:xfrm>
            <a:off x="8444307" y="390329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4" name="Diamond 303"/>
          <p:cNvSpPr/>
          <p:nvPr/>
        </p:nvSpPr>
        <p:spPr>
          <a:xfrm>
            <a:off x="7681127" y="127531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5" name="Diamond 304"/>
          <p:cNvSpPr/>
          <p:nvPr/>
        </p:nvSpPr>
        <p:spPr>
          <a:xfrm>
            <a:off x="8658199" y="321801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" name="Diamond 305"/>
          <p:cNvSpPr/>
          <p:nvPr/>
        </p:nvSpPr>
        <p:spPr>
          <a:xfrm>
            <a:off x="8400890" y="117968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" name="Diamond 306"/>
          <p:cNvSpPr/>
          <p:nvPr/>
        </p:nvSpPr>
        <p:spPr>
          <a:xfrm>
            <a:off x="7518793" y="174372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" name="Diamond 307"/>
          <p:cNvSpPr/>
          <p:nvPr/>
        </p:nvSpPr>
        <p:spPr>
          <a:xfrm>
            <a:off x="4070599" y="319076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" name="Diamond 308"/>
          <p:cNvSpPr/>
          <p:nvPr/>
        </p:nvSpPr>
        <p:spPr>
          <a:xfrm>
            <a:off x="7016911" y="158308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0" name="Diamond 309"/>
          <p:cNvSpPr/>
          <p:nvPr/>
        </p:nvSpPr>
        <p:spPr>
          <a:xfrm>
            <a:off x="9523246" y="595821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1" name="Diamond 310"/>
          <p:cNvSpPr/>
          <p:nvPr/>
        </p:nvSpPr>
        <p:spPr>
          <a:xfrm>
            <a:off x="9580148" y="361719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2" name="Diamond 311"/>
          <p:cNvSpPr/>
          <p:nvPr/>
        </p:nvSpPr>
        <p:spPr>
          <a:xfrm>
            <a:off x="8352435" y="450991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3" name="Diamond 312"/>
          <p:cNvSpPr/>
          <p:nvPr/>
        </p:nvSpPr>
        <p:spPr>
          <a:xfrm>
            <a:off x="8297991" y="549998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4" name="Diamond 313"/>
          <p:cNvSpPr/>
          <p:nvPr/>
        </p:nvSpPr>
        <p:spPr>
          <a:xfrm>
            <a:off x="6604564" y="520429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5" name="Diamond 314"/>
          <p:cNvSpPr/>
          <p:nvPr/>
        </p:nvSpPr>
        <p:spPr>
          <a:xfrm>
            <a:off x="9299233" y="473510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6" name="Diamond 315"/>
          <p:cNvSpPr/>
          <p:nvPr/>
        </p:nvSpPr>
        <p:spPr>
          <a:xfrm>
            <a:off x="8169166" y="341653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7" name="Diamond 316"/>
          <p:cNvSpPr/>
          <p:nvPr/>
        </p:nvSpPr>
        <p:spPr>
          <a:xfrm>
            <a:off x="7200724" y="493225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8" name="Diamond 317"/>
          <p:cNvSpPr/>
          <p:nvPr/>
        </p:nvSpPr>
        <p:spPr>
          <a:xfrm>
            <a:off x="7663096" y="536466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9" name="Diamond 318"/>
          <p:cNvSpPr/>
          <p:nvPr/>
        </p:nvSpPr>
        <p:spPr>
          <a:xfrm>
            <a:off x="8009456" y="493225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268167" y="435639"/>
            <a:ext cx="6818865" cy="803563"/>
            <a:chOff x="268167" y="435639"/>
            <a:chExt cx="6818865" cy="803563"/>
          </a:xfrm>
        </p:grpSpPr>
        <p:sp>
          <p:nvSpPr>
            <p:cNvPr id="199" name="Triangle 198"/>
            <p:cNvSpPr/>
            <p:nvPr/>
          </p:nvSpPr>
          <p:spPr>
            <a:xfrm rot="6960000">
              <a:off x="544225" y="354537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Triangle 199"/>
            <p:cNvSpPr/>
            <p:nvPr/>
          </p:nvSpPr>
          <p:spPr>
            <a:xfrm rot="5400000">
              <a:off x="469444" y="606015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Triangle 200"/>
            <p:cNvSpPr/>
            <p:nvPr/>
          </p:nvSpPr>
          <p:spPr>
            <a:xfrm rot="4380000">
              <a:off x="598416" y="817979"/>
              <a:ext cx="48491" cy="451045"/>
            </a:xfrm>
            <a:prstGeom prst="triangl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/>
            <p:cNvSpPr/>
            <p:nvPr/>
          </p:nvSpPr>
          <p:spPr>
            <a:xfrm>
              <a:off x="568470" y="435639"/>
              <a:ext cx="831272" cy="803563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/>
            <p:cNvSpPr/>
            <p:nvPr/>
          </p:nvSpPr>
          <p:spPr>
            <a:xfrm>
              <a:off x="1399741" y="823570"/>
              <a:ext cx="5153891" cy="11083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Trapezoid 203"/>
            <p:cNvSpPr/>
            <p:nvPr/>
          </p:nvSpPr>
          <p:spPr>
            <a:xfrm rot="16200000">
              <a:off x="6553632" y="612288"/>
              <a:ext cx="533400" cy="533400"/>
            </a:xfrm>
            <a:prstGeom prst="trapezoid">
              <a:avLst>
                <a:gd name="adj" fmla="val 37698"/>
              </a:avLst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57000">
                  <a:schemeClr val="accent2">
                    <a:lumMod val="20000"/>
                    <a:lumOff val="80000"/>
                  </a:schemeClr>
                </a:gs>
                <a:gs pos="76000">
                  <a:schemeClr val="accent2">
                    <a:lumMod val="40000"/>
                    <a:lumOff val="60000"/>
                  </a:schemeClr>
                </a:gs>
                <a:gs pos="96000">
                  <a:schemeClr val="accent2">
                    <a:lumMod val="20000"/>
                    <a:lumOff val="80000"/>
                  </a:schemeClr>
                </a:gs>
              </a:gsLst>
              <a:lin ang="11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96550" y="1523559"/>
            <a:ext cx="1716868" cy="980516"/>
            <a:chOff x="96550" y="1523559"/>
            <a:chExt cx="1716868" cy="980516"/>
          </a:xfrm>
        </p:grpSpPr>
        <p:sp>
          <p:nvSpPr>
            <p:cNvPr id="25" name="Oval 24"/>
            <p:cNvSpPr/>
            <p:nvPr/>
          </p:nvSpPr>
          <p:spPr>
            <a:xfrm>
              <a:off x="905781" y="197075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370529" y="2111515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96550" y="186644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1305227" y="192061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1139911" y="1523559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105266" y="233016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567100" y="17348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715264" y="22979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1635288" y="1960928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Oval 53"/>
          <p:cNvSpPr/>
          <p:nvPr/>
        </p:nvSpPr>
        <p:spPr>
          <a:xfrm>
            <a:off x="517969" y="451137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1281310" y="468529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2136673" y="474242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2223023" y="525800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3046283" y="613133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5247805" y="57173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895958" y="427224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2343510" y="604438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3189315" y="552828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3775742" y="521270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1279438" y="228280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1807096" y="461369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5705630" y="645752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3788642" y="618949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1913149" y="631507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441894" y="261467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1876209" y="139880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1964889" y="219847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4037242" y="557297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2514815" y="558210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1305916" y="627517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2794449" y="478625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778444" y="61995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1651876" y="593739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2331608" y="105344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179886" y="424036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3549185" y="576839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2019511" y="558105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/>
          <p:cNvSpPr/>
          <p:nvPr/>
        </p:nvSpPr>
        <p:spPr>
          <a:xfrm>
            <a:off x="280144" y="607382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/>
          <p:nvPr/>
        </p:nvSpPr>
        <p:spPr>
          <a:xfrm flipV="1">
            <a:off x="5395278" y="106848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/>
          <p:nvPr/>
        </p:nvSpPr>
        <p:spPr>
          <a:xfrm flipV="1">
            <a:off x="4432857" y="13840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/>
          <p:nvPr/>
        </p:nvSpPr>
        <p:spPr>
          <a:xfrm flipV="1">
            <a:off x="6098853" y="56494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Diamond 153"/>
          <p:cNvSpPr/>
          <p:nvPr/>
        </p:nvSpPr>
        <p:spPr>
          <a:xfrm>
            <a:off x="3147226" y="356124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Diamond 154"/>
          <p:cNvSpPr/>
          <p:nvPr/>
        </p:nvSpPr>
        <p:spPr>
          <a:xfrm>
            <a:off x="6320918" y="172616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Diamond 155"/>
          <p:cNvSpPr/>
          <p:nvPr/>
        </p:nvSpPr>
        <p:spPr>
          <a:xfrm>
            <a:off x="4780274" y="206256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Diamond 156"/>
          <p:cNvSpPr/>
          <p:nvPr/>
        </p:nvSpPr>
        <p:spPr>
          <a:xfrm>
            <a:off x="6821888" y="211151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Diamond 157"/>
          <p:cNvSpPr/>
          <p:nvPr/>
        </p:nvSpPr>
        <p:spPr>
          <a:xfrm>
            <a:off x="5831903" y="501174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Diamond 158"/>
          <p:cNvSpPr/>
          <p:nvPr/>
        </p:nvSpPr>
        <p:spPr>
          <a:xfrm>
            <a:off x="4674501" y="401364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Diamond 159"/>
          <p:cNvSpPr/>
          <p:nvPr/>
        </p:nvSpPr>
        <p:spPr>
          <a:xfrm>
            <a:off x="2675654" y="293324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Diamond 160"/>
          <p:cNvSpPr/>
          <p:nvPr/>
        </p:nvSpPr>
        <p:spPr>
          <a:xfrm>
            <a:off x="3817138" y="377105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Diamond 161"/>
          <p:cNvSpPr/>
          <p:nvPr/>
        </p:nvSpPr>
        <p:spPr>
          <a:xfrm>
            <a:off x="2482481" y="342494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Diamond 162"/>
          <p:cNvSpPr/>
          <p:nvPr/>
        </p:nvSpPr>
        <p:spPr>
          <a:xfrm>
            <a:off x="6510015" y="402955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Diamond 163"/>
          <p:cNvSpPr/>
          <p:nvPr/>
        </p:nvSpPr>
        <p:spPr>
          <a:xfrm>
            <a:off x="7012465" y="430345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Diamond 164"/>
          <p:cNvSpPr/>
          <p:nvPr/>
        </p:nvSpPr>
        <p:spPr>
          <a:xfrm>
            <a:off x="3605875" y="276313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Diamond 165"/>
          <p:cNvSpPr/>
          <p:nvPr/>
        </p:nvSpPr>
        <p:spPr>
          <a:xfrm>
            <a:off x="7736040" y="447840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Diamond 166"/>
          <p:cNvSpPr/>
          <p:nvPr/>
        </p:nvSpPr>
        <p:spPr>
          <a:xfrm>
            <a:off x="8444307" y="390329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Diamond 167"/>
          <p:cNvSpPr/>
          <p:nvPr/>
        </p:nvSpPr>
        <p:spPr>
          <a:xfrm>
            <a:off x="6267999" y="48227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Diamond 168"/>
          <p:cNvSpPr/>
          <p:nvPr/>
        </p:nvSpPr>
        <p:spPr>
          <a:xfrm>
            <a:off x="4670483" y="320595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Diamond 169"/>
          <p:cNvSpPr/>
          <p:nvPr/>
        </p:nvSpPr>
        <p:spPr>
          <a:xfrm>
            <a:off x="4296009" y="391455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Diamond 170"/>
          <p:cNvSpPr/>
          <p:nvPr/>
        </p:nvSpPr>
        <p:spPr>
          <a:xfrm>
            <a:off x="5808771" y="443809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Diamond 171"/>
          <p:cNvSpPr/>
          <p:nvPr/>
        </p:nvSpPr>
        <p:spPr>
          <a:xfrm>
            <a:off x="8700574" y="463210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Diamond 172"/>
          <p:cNvSpPr/>
          <p:nvPr/>
        </p:nvSpPr>
        <p:spPr>
          <a:xfrm>
            <a:off x="8658199" y="321801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Diamond 175"/>
          <p:cNvSpPr/>
          <p:nvPr/>
        </p:nvSpPr>
        <p:spPr>
          <a:xfrm>
            <a:off x="2374879" y="254324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Diamond 176"/>
          <p:cNvSpPr/>
          <p:nvPr/>
        </p:nvSpPr>
        <p:spPr>
          <a:xfrm>
            <a:off x="3433918" y="230219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Diamond 179"/>
          <p:cNvSpPr/>
          <p:nvPr/>
        </p:nvSpPr>
        <p:spPr>
          <a:xfrm>
            <a:off x="5659688" y="387047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Diamond 181"/>
          <p:cNvSpPr/>
          <p:nvPr/>
        </p:nvSpPr>
        <p:spPr>
          <a:xfrm>
            <a:off x="2176267" y="390832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Diamond 182"/>
          <p:cNvSpPr/>
          <p:nvPr/>
        </p:nvSpPr>
        <p:spPr>
          <a:xfrm>
            <a:off x="3339369" y="411775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Diamond 183"/>
          <p:cNvSpPr/>
          <p:nvPr/>
        </p:nvSpPr>
        <p:spPr>
          <a:xfrm>
            <a:off x="3881502" y="4318913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Diamond 185"/>
          <p:cNvSpPr/>
          <p:nvPr/>
        </p:nvSpPr>
        <p:spPr>
          <a:xfrm>
            <a:off x="4348070" y="466908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Diamond 189"/>
          <p:cNvSpPr/>
          <p:nvPr/>
        </p:nvSpPr>
        <p:spPr>
          <a:xfrm>
            <a:off x="4705308" y="256907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Diamond 190"/>
          <p:cNvSpPr/>
          <p:nvPr/>
        </p:nvSpPr>
        <p:spPr>
          <a:xfrm>
            <a:off x="2625765" y="422647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Diamond 191"/>
          <p:cNvSpPr/>
          <p:nvPr/>
        </p:nvSpPr>
        <p:spPr>
          <a:xfrm>
            <a:off x="5312604" y="48227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Diamond 192"/>
          <p:cNvSpPr/>
          <p:nvPr/>
        </p:nvSpPr>
        <p:spPr>
          <a:xfrm>
            <a:off x="5270229" y="340869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Diamond 193"/>
          <p:cNvSpPr/>
          <p:nvPr/>
        </p:nvSpPr>
        <p:spPr>
          <a:xfrm>
            <a:off x="2828843" y="249410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Diamond 194"/>
          <p:cNvSpPr/>
          <p:nvPr/>
        </p:nvSpPr>
        <p:spPr>
          <a:xfrm>
            <a:off x="5649699" y="2984128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Diamond 195"/>
          <p:cNvSpPr/>
          <p:nvPr/>
        </p:nvSpPr>
        <p:spPr>
          <a:xfrm>
            <a:off x="4092267" y="212774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Diamond 196"/>
          <p:cNvSpPr/>
          <p:nvPr/>
        </p:nvSpPr>
        <p:spPr>
          <a:xfrm>
            <a:off x="5100764" y="432474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Diamond 197"/>
          <p:cNvSpPr/>
          <p:nvPr/>
        </p:nvSpPr>
        <p:spPr>
          <a:xfrm>
            <a:off x="5754237" y="2018491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Rectangle 204"/>
          <p:cNvSpPr/>
          <p:nvPr/>
        </p:nvSpPr>
        <p:spPr>
          <a:xfrm>
            <a:off x="6469742" y="561786"/>
            <a:ext cx="875836" cy="65011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Oval 207"/>
          <p:cNvSpPr/>
          <p:nvPr/>
        </p:nvSpPr>
        <p:spPr>
          <a:xfrm rot="4278770">
            <a:off x="1226877" y="2479326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Oval 210"/>
          <p:cNvSpPr/>
          <p:nvPr/>
        </p:nvSpPr>
        <p:spPr>
          <a:xfrm rot="4278770">
            <a:off x="502627" y="2683348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Oval 213"/>
          <p:cNvSpPr/>
          <p:nvPr/>
        </p:nvSpPr>
        <p:spPr>
          <a:xfrm rot="17321230" flipV="1">
            <a:off x="441365" y="4197610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Oval 216"/>
          <p:cNvSpPr/>
          <p:nvPr/>
        </p:nvSpPr>
        <p:spPr>
          <a:xfrm rot="17321230" flipV="1">
            <a:off x="1164378" y="4385027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Oval 219"/>
          <p:cNvSpPr/>
          <p:nvPr/>
        </p:nvSpPr>
        <p:spPr>
          <a:xfrm rot="17321230" flipV="1">
            <a:off x="1865987" y="4569154"/>
            <a:ext cx="65042" cy="168995"/>
          </a:xfrm>
          <a:prstGeom prst="ellipse">
            <a:avLst/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8" name="Straight Connector 237"/>
          <p:cNvCxnSpPr/>
          <p:nvPr/>
        </p:nvCxnSpPr>
        <p:spPr>
          <a:xfrm flipH="1" flipV="1">
            <a:off x="4568710" y="5117695"/>
            <a:ext cx="4894177" cy="1281704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/>
          <p:cNvCxnSpPr/>
          <p:nvPr/>
        </p:nvCxnSpPr>
        <p:spPr>
          <a:xfrm flipH="1">
            <a:off x="5089949" y="494639"/>
            <a:ext cx="4578907" cy="1198913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9" name="TextBox 258"/>
          <p:cNvSpPr txBox="1"/>
          <p:nvPr/>
        </p:nvSpPr>
        <p:spPr>
          <a:xfrm>
            <a:off x="15403" y="1234640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61" name="TextBox 260"/>
          <p:cNvSpPr txBox="1"/>
          <p:nvPr/>
        </p:nvSpPr>
        <p:spPr>
          <a:xfrm>
            <a:off x="214539" y="560427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62" name="Oval 261"/>
          <p:cNvSpPr/>
          <p:nvPr/>
        </p:nvSpPr>
        <p:spPr>
          <a:xfrm>
            <a:off x="2817411" y="567703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Oval 262"/>
          <p:cNvSpPr/>
          <p:nvPr/>
        </p:nvSpPr>
        <p:spPr>
          <a:xfrm>
            <a:off x="2536700" y="50744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Oval 263"/>
          <p:cNvSpPr/>
          <p:nvPr/>
        </p:nvSpPr>
        <p:spPr>
          <a:xfrm>
            <a:off x="3135348" y="513213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Oval 264"/>
          <p:cNvSpPr/>
          <p:nvPr/>
        </p:nvSpPr>
        <p:spPr>
          <a:xfrm flipV="1">
            <a:off x="2785016" y="15838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Oval 265"/>
          <p:cNvSpPr/>
          <p:nvPr/>
        </p:nvSpPr>
        <p:spPr>
          <a:xfrm flipV="1">
            <a:off x="2066590" y="18332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Oval 266"/>
          <p:cNvSpPr/>
          <p:nvPr/>
        </p:nvSpPr>
        <p:spPr>
          <a:xfrm flipV="1">
            <a:off x="3782412" y="9998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 rot="16200000">
            <a:off x="8439652" y="1602292"/>
            <a:ext cx="872266" cy="841261"/>
            <a:chOff x="8633405" y="1235346"/>
            <a:chExt cx="872266" cy="841261"/>
          </a:xfrm>
        </p:grpSpPr>
        <p:sp>
          <p:nvSpPr>
            <p:cNvPr id="2" name="Oval 1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" name="Regular Pentagon 267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" name="Regular Pentagon 268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Regular Pentagon 269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Regular Pentagon 270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Regular Pentagon 271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3" name="Group 272"/>
          <p:cNvGrpSpPr/>
          <p:nvPr/>
        </p:nvGrpSpPr>
        <p:grpSpPr>
          <a:xfrm rot="5400000">
            <a:off x="8871249" y="2580996"/>
            <a:ext cx="872266" cy="841261"/>
            <a:chOff x="8633405" y="1235346"/>
            <a:chExt cx="872266" cy="841261"/>
          </a:xfrm>
        </p:grpSpPr>
        <p:sp>
          <p:nvSpPr>
            <p:cNvPr id="274" name="Oval 273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Regular Pentagon 274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" name="Regular Pentagon 275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" name="Regular Pentagon 276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Regular Pentagon 277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Regular Pentagon 278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0" name="Group 279"/>
          <p:cNvGrpSpPr/>
          <p:nvPr/>
        </p:nvGrpSpPr>
        <p:grpSpPr>
          <a:xfrm flipV="1">
            <a:off x="8731225" y="3745505"/>
            <a:ext cx="872266" cy="841261"/>
            <a:chOff x="8633405" y="1235346"/>
            <a:chExt cx="872266" cy="841261"/>
          </a:xfrm>
        </p:grpSpPr>
        <p:sp>
          <p:nvSpPr>
            <p:cNvPr id="281" name="Oval 280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" name="Regular Pentagon 281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" name="Regular Pentagon 282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" name="Regular Pentagon 283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" name="Regular Pentagon 284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" name="Regular Pentagon 285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7" name="Group 286"/>
          <p:cNvGrpSpPr/>
          <p:nvPr/>
        </p:nvGrpSpPr>
        <p:grpSpPr>
          <a:xfrm flipH="1">
            <a:off x="8650980" y="5112143"/>
            <a:ext cx="872266" cy="841261"/>
            <a:chOff x="8633405" y="1235346"/>
            <a:chExt cx="872266" cy="841261"/>
          </a:xfrm>
        </p:grpSpPr>
        <p:sp>
          <p:nvSpPr>
            <p:cNvPr id="288" name="Oval 287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" name="Regular Pentagon 288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" name="Regular Pentagon 289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Regular Pentagon 290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Regular Pentagon 291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3" name="Regular Pentagon 292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4" name="Group 293"/>
          <p:cNvGrpSpPr/>
          <p:nvPr/>
        </p:nvGrpSpPr>
        <p:grpSpPr>
          <a:xfrm>
            <a:off x="7949657" y="3140612"/>
            <a:ext cx="872266" cy="841261"/>
            <a:chOff x="8633405" y="1235346"/>
            <a:chExt cx="872266" cy="841261"/>
          </a:xfrm>
        </p:grpSpPr>
        <p:sp>
          <p:nvSpPr>
            <p:cNvPr id="295" name="Oval 294"/>
            <p:cNvSpPr/>
            <p:nvPr/>
          </p:nvSpPr>
          <p:spPr>
            <a:xfrm>
              <a:off x="8633405" y="1235346"/>
              <a:ext cx="872266" cy="841261"/>
            </a:xfrm>
            <a:prstGeom prst="ellipse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6" name="Regular Pentagon 295"/>
            <p:cNvSpPr/>
            <p:nvPr/>
          </p:nvSpPr>
          <p:spPr>
            <a:xfrm>
              <a:off x="8915401" y="13380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7" name="Regular Pentagon 296"/>
            <p:cNvSpPr/>
            <p:nvPr/>
          </p:nvSpPr>
          <p:spPr>
            <a:xfrm>
              <a:off x="9167358" y="1350278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8" name="Regular Pentagon 297"/>
            <p:cNvSpPr/>
            <p:nvPr/>
          </p:nvSpPr>
          <p:spPr>
            <a:xfrm>
              <a:off x="9220201" y="1642864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9" name="Regular Pentagon 298"/>
            <p:cNvSpPr/>
            <p:nvPr/>
          </p:nvSpPr>
          <p:spPr>
            <a:xfrm>
              <a:off x="8762657" y="1581237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0" name="Regular Pentagon 299"/>
            <p:cNvSpPr/>
            <p:nvPr/>
          </p:nvSpPr>
          <p:spPr>
            <a:xfrm>
              <a:off x="8979923" y="1708195"/>
              <a:ext cx="228600" cy="261257"/>
            </a:xfrm>
            <a:prstGeom prst="pentagon">
              <a:avLst/>
            </a:prstGeom>
            <a:solidFill>
              <a:srgbClr val="FF4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2" name="Group 331"/>
          <p:cNvGrpSpPr/>
          <p:nvPr/>
        </p:nvGrpSpPr>
        <p:grpSpPr>
          <a:xfrm flipV="1">
            <a:off x="260814" y="4722580"/>
            <a:ext cx="1716868" cy="980516"/>
            <a:chOff x="96550" y="1523559"/>
            <a:chExt cx="1716868" cy="980516"/>
          </a:xfrm>
        </p:grpSpPr>
        <p:sp>
          <p:nvSpPr>
            <p:cNvPr id="333" name="Oval 332"/>
            <p:cNvSpPr/>
            <p:nvPr/>
          </p:nvSpPr>
          <p:spPr>
            <a:xfrm>
              <a:off x="905781" y="197075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4" name="Oval 333"/>
            <p:cNvSpPr/>
            <p:nvPr/>
          </p:nvSpPr>
          <p:spPr>
            <a:xfrm>
              <a:off x="370529" y="2111515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5" name="Oval 334"/>
            <p:cNvSpPr/>
            <p:nvPr/>
          </p:nvSpPr>
          <p:spPr>
            <a:xfrm>
              <a:off x="96550" y="1866444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6" name="Oval 335"/>
            <p:cNvSpPr/>
            <p:nvPr/>
          </p:nvSpPr>
          <p:spPr>
            <a:xfrm>
              <a:off x="1305227" y="192061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7" name="Oval 336"/>
            <p:cNvSpPr/>
            <p:nvPr/>
          </p:nvSpPr>
          <p:spPr>
            <a:xfrm>
              <a:off x="1139911" y="1523559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8" name="Oval 337"/>
            <p:cNvSpPr/>
            <p:nvPr/>
          </p:nvSpPr>
          <p:spPr>
            <a:xfrm>
              <a:off x="105266" y="2330162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9" name="Oval 338"/>
            <p:cNvSpPr/>
            <p:nvPr/>
          </p:nvSpPr>
          <p:spPr>
            <a:xfrm>
              <a:off x="567100" y="17348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0" name="Oval 339"/>
            <p:cNvSpPr/>
            <p:nvPr/>
          </p:nvSpPr>
          <p:spPr>
            <a:xfrm>
              <a:off x="715264" y="2297996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1" name="Oval 340"/>
            <p:cNvSpPr/>
            <p:nvPr/>
          </p:nvSpPr>
          <p:spPr>
            <a:xfrm>
              <a:off x="1635288" y="1960928"/>
              <a:ext cx="178130" cy="173913"/>
            </a:xfrm>
            <a:prstGeom prst="ellipse">
              <a:avLst/>
            </a:prstGeom>
            <a:solidFill>
              <a:srgbClr val="0091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7" name="Diamond 346"/>
          <p:cNvSpPr/>
          <p:nvPr/>
        </p:nvSpPr>
        <p:spPr>
          <a:xfrm>
            <a:off x="667844" y="323421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" name="Diamond 347"/>
          <p:cNvSpPr/>
          <p:nvPr/>
        </p:nvSpPr>
        <p:spPr>
          <a:xfrm>
            <a:off x="1054392" y="309324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" name="Diamond 348"/>
          <p:cNvSpPr/>
          <p:nvPr/>
        </p:nvSpPr>
        <p:spPr>
          <a:xfrm>
            <a:off x="300063" y="3356079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0" name="Diamond 349"/>
          <p:cNvSpPr/>
          <p:nvPr/>
        </p:nvSpPr>
        <p:spPr>
          <a:xfrm>
            <a:off x="7945732" y="212013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Diamond 350"/>
          <p:cNvSpPr/>
          <p:nvPr/>
        </p:nvSpPr>
        <p:spPr>
          <a:xfrm>
            <a:off x="1682183" y="387199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2" name="Diamond 351"/>
          <p:cNvSpPr/>
          <p:nvPr/>
        </p:nvSpPr>
        <p:spPr>
          <a:xfrm>
            <a:off x="1895453" y="294301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3" name="Diamond 352"/>
          <p:cNvSpPr/>
          <p:nvPr/>
        </p:nvSpPr>
        <p:spPr>
          <a:xfrm>
            <a:off x="1643681" y="312398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4" name="Diamond 353"/>
          <p:cNvSpPr/>
          <p:nvPr/>
        </p:nvSpPr>
        <p:spPr>
          <a:xfrm>
            <a:off x="624835" y="3548634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" name="Diamond 354"/>
          <p:cNvSpPr/>
          <p:nvPr/>
        </p:nvSpPr>
        <p:spPr>
          <a:xfrm>
            <a:off x="1352518" y="3067755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" name="Diamond 355"/>
          <p:cNvSpPr/>
          <p:nvPr/>
        </p:nvSpPr>
        <p:spPr>
          <a:xfrm>
            <a:off x="933214" y="3398397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" name="Diamond 356"/>
          <p:cNvSpPr/>
          <p:nvPr/>
        </p:nvSpPr>
        <p:spPr>
          <a:xfrm>
            <a:off x="1330500" y="3699030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" name="Diamond 357"/>
          <p:cNvSpPr/>
          <p:nvPr/>
        </p:nvSpPr>
        <p:spPr>
          <a:xfrm>
            <a:off x="1640909" y="360742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Diamond 358"/>
          <p:cNvSpPr/>
          <p:nvPr/>
        </p:nvSpPr>
        <p:spPr>
          <a:xfrm>
            <a:off x="39985" y="3521186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0" name="Diamond 359"/>
          <p:cNvSpPr/>
          <p:nvPr/>
        </p:nvSpPr>
        <p:spPr>
          <a:xfrm>
            <a:off x="1043838" y="3649112"/>
            <a:ext cx="189097" cy="190733"/>
          </a:xfrm>
          <a:prstGeom prst="diamond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3" name="TextBox 362"/>
          <p:cNvSpPr txBox="1"/>
          <p:nvPr/>
        </p:nvSpPr>
        <p:spPr>
          <a:xfrm>
            <a:off x="1371196" y="3265999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K</a:t>
            </a:r>
            <a:r>
              <a:rPr lang="en-US" sz="2000" baseline="30000" dirty="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dirty="0" smtClean="0">
                <a:solidFill>
                  <a:schemeClr val="accent2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chemeClr val="accent2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58" name="Oval 257"/>
          <p:cNvSpPr/>
          <p:nvPr/>
        </p:nvSpPr>
        <p:spPr>
          <a:xfrm flipV="1">
            <a:off x="2785016" y="15838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2" name="Oval 301"/>
          <p:cNvSpPr/>
          <p:nvPr/>
        </p:nvSpPr>
        <p:spPr>
          <a:xfrm flipV="1">
            <a:off x="2638755" y="201635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0" name="Oval 319"/>
          <p:cNvSpPr/>
          <p:nvPr/>
        </p:nvSpPr>
        <p:spPr>
          <a:xfrm flipV="1">
            <a:off x="2066590" y="183323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2" name="Oval 321"/>
          <p:cNvSpPr/>
          <p:nvPr/>
        </p:nvSpPr>
        <p:spPr>
          <a:xfrm flipV="1">
            <a:off x="3179010" y="154808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3" name="Oval 322"/>
          <p:cNvSpPr/>
          <p:nvPr/>
        </p:nvSpPr>
        <p:spPr>
          <a:xfrm flipV="1">
            <a:off x="3262164" y="123534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7" name="Oval 326"/>
          <p:cNvSpPr/>
          <p:nvPr/>
        </p:nvSpPr>
        <p:spPr>
          <a:xfrm flipV="1">
            <a:off x="2368983" y="150209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8" name="Oval 327"/>
          <p:cNvSpPr/>
          <p:nvPr/>
        </p:nvSpPr>
        <p:spPr>
          <a:xfrm flipV="1">
            <a:off x="3599358" y="15838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9" name="Oval 328"/>
          <p:cNvSpPr/>
          <p:nvPr/>
        </p:nvSpPr>
        <p:spPr>
          <a:xfrm flipV="1">
            <a:off x="3019428" y="18862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0" name="Oval 329"/>
          <p:cNvSpPr/>
          <p:nvPr/>
        </p:nvSpPr>
        <p:spPr>
          <a:xfrm flipV="1">
            <a:off x="4198445" y="108163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1" name="Oval 330"/>
          <p:cNvSpPr/>
          <p:nvPr/>
        </p:nvSpPr>
        <p:spPr>
          <a:xfrm flipV="1">
            <a:off x="4052184" y="15141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4" name="Oval 373"/>
          <p:cNvSpPr/>
          <p:nvPr/>
        </p:nvSpPr>
        <p:spPr>
          <a:xfrm flipV="1">
            <a:off x="3573651" y="123793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7" name="Oval 376"/>
          <p:cNvSpPr/>
          <p:nvPr/>
        </p:nvSpPr>
        <p:spPr>
          <a:xfrm flipV="1">
            <a:off x="3782412" y="9998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7" name="Oval 386"/>
          <p:cNvSpPr/>
          <p:nvPr/>
        </p:nvSpPr>
        <p:spPr>
          <a:xfrm flipV="1">
            <a:off x="3841064" y="132489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8" name="Oval 387"/>
          <p:cNvSpPr/>
          <p:nvPr/>
        </p:nvSpPr>
        <p:spPr>
          <a:xfrm flipV="1">
            <a:off x="3389184" y="175778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0" name="Oval 389"/>
          <p:cNvSpPr/>
          <p:nvPr/>
        </p:nvSpPr>
        <p:spPr>
          <a:xfrm flipV="1">
            <a:off x="2969096" y="123534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Hexagon 6"/>
          <p:cNvSpPr/>
          <p:nvPr/>
        </p:nvSpPr>
        <p:spPr>
          <a:xfrm>
            <a:off x="7945732" y="169700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8" name="Hexagon 247"/>
          <p:cNvSpPr/>
          <p:nvPr/>
        </p:nvSpPr>
        <p:spPr>
          <a:xfrm>
            <a:off x="6876423" y="233737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9" name="Hexagon 248"/>
          <p:cNvSpPr/>
          <p:nvPr/>
        </p:nvSpPr>
        <p:spPr>
          <a:xfrm>
            <a:off x="7521344" y="460481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Hexagon 249"/>
          <p:cNvSpPr/>
          <p:nvPr/>
        </p:nvSpPr>
        <p:spPr>
          <a:xfrm>
            <a:off x="8429599" y="141762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" name="Hexagon 250"/>
          <p:cNvSpPr/>
          <p:nvPr/>
        </p:nvSpPr>
        <p:spPr>
          <a:xfrm>
            <a:off x="7611074" y="63944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" name="Hexagon 251"/>
          <p:cNvSpPr/>
          <p:nvPr/>
        </p:nvSpPr>
        <p:spPr>
          <a:xfrm>
            <a:off x="6625156" y="708650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" name="Hexagon 252"/>
          <p:cNvSpPr/>
          <p:nvPr/>
        </p:nvSpPr>
        <p:spPr>
          <a:xfrm>
            <a:off x="7138723" y="566639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4" name="Hexagon 253"/>
          <p:cNvSpPr/>
          <p:nvPr/>
        </p:nvSpPr>
        <p:spPr>
          <a:xfrm>
            <a:off x="8185424" y="310653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5" name="Hexagon 254"/>
          <p:cNvSpPr/>
          <p:nvPr/>
        </p:nvSpPr>
        <p:spPr>
          <a:xfrm>
            <a:off x="7275521" y="209189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" name="Hexagon 255"/>
          <p:cNvSpPr/>
          <p:nvPr/>
        </p:nvSpPr>
        <p:spPr>
          <a:xfrm>
            <a:off x="8915543" y="81266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Hexagon 259"/>
          <p:cNvSpPr/>
          <p:nvPr/>
        </p:nvSpPr>
        <p:spPr>
          <a:xfrm flipV="1">
            <a:off x="8060032" y="6521698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1" name="Hexagon 300"/>
          <p:cNvSpPr/>
          <p:nvPr/>
        </p:nvSpPr>
        <p:spPr>
          <a:xfrm flipV="1">
            <a:off x="6990723" y="6457661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1" name="Hexagon 320"/>
          <p:cNvSpPr/>
          <p:nvPr/>
        </p:nvSpPr>
        <p:spPr>
          <a:xfrm flipV="1">
            <a:off x="7635644" y="6230917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4" name="Hexagon 323"/>
          <p:cNvSpPr/>
          <p:nvPr/>
        </p:nvSpPr>
        <p:spPr>
          <a:xfrm flipV="1">
            <a:off x="8543899" y="6549636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5" name="Hexagon 324"/>
          <p:cNvSpPr/>
          <p:nvPr/>
        </p:nvSpPr>
        <p:spPr>
          <a:xfrm flipV="1">
            <a:off x="7725374" y="6627454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6" name="Hexagon 325"/>
          <p:cNvSpPr/>
          <p:nvPr/>
        </p:nvSpPr>
        <p:spPr>
          <a:xfrm flipV="1">
            <a:off x="6739456" y="5982748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2" name="Hexagon 341"/>
          <p:cNvSpPr/>
          <p:nvPr/>
        </p:nvSpPr>
        <p:spPr>
          <a:xfrm flipV="1">
            <a:off x="7253023" y="6124759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3" name="Hexagon 342"/>
          <p:cNvSpPr/>
          <p:nvPr/>
        </p:nvSpPr>
        <p:spPr>
          <a:xfrm flipV="1">
            <a:off x="8299724" y="6380745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4" name="Hexagon 343"/>
          <p:cNvSpPr/>
          <p:nvPr/>
        </p:nvSpPr>
        <p:spPr>
          <a:xfrm flipV="1">
            <a:off x="7389821" y="6482209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5" name="Hexagon 344"/>
          <p:cNvSpPr/>
          <p:nvPr/>
        </p:nvSpPr>
        <p:spPr>
          <a:xfrm flipV="1">
            <a:off x="9029843" y="6610132"/>
            <a:ext cx="228600" cy="239242"/>
          </a:xfrm>
          <a:prstGeom prst="hex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6" name="TextBox 345"/>
          <p:cNvSpPr txBox="1"/>
          <p:nvPr/>
        </p:nvSpPr>
        <p:spPr>
          <a:xfrm>
            <a:off x="9365414" y="5311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Ca</a:t>
            </a:r>
            <a:r>
              <a:rPr lang="en-US" sz="2000" baseline="30000" smtClean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2+</a:t>
            </a:r>
            <a:r>
              <a:rPr lang="en-US" sz="2000" smtClean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ions</a:t>
            </a:r>
            <a:endParaRPr lang="en-US" sz="2000" dirty="0">
              <a:solidFill>
                <a:srgbClr val="FF0000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362" name="TextBox 361"/>
          <p:cNvSpPr txBox="1"/>
          <p:nvPr/>
        </p:nvSpPr>
        <p:spPr>
          <a:xfrm>
            <a:off x="5843251" y="6149779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Ca</a:t>
            </a:r>
            <a:r>
              <a:rPr lang="en-US" sz="2000" baseline="30000" smtClean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2+</a:t>
            </a:r>
            <a:r>
              <a:rPr lang="en-US" sz="2000" smtClean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Times" charset="0"/>
                <a:ea typeface="Times" charset="0"/>
                <a:cs typeface="Times" charset="0"/>
              </a:rPr>
              <a:t>ions</a:t>
            </a:r>
            <a:endParaRPr lang="en-US" sz="2000" dirty="0">
              <a:solidFill>
                <a:srgbClr val="FF0000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36" name="TextBox 235"/>
          <p:cNvSpPr txBox="1"/>
          <p:nvPr/>
        </p:nvSpPr>
        <p:spPr>
          <a:xfrm>
            <a:off x="5241876" y="2387742"/>
            <a:ext cx="34694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945200"/>
                </a:solidFill>
                <a:latin typeface="Times" charset="0"/>
                <a:ea typeface="Times" charset="0"/>
                <a:cs typeface="Times" charset="0"/>
              </a:rPr>
              <a:t>voltage-gated </a:t>
            </a:r>
          </a:p>
          <a:p>
            <a:pPr algn="ctr"/>
            <a:r>
              <a:rPr lang="en-US" sz="2800" dirty="0" smtClean="0">
                <a:solidFill>
                  <a:srgbClr val="945200"/>
                </a:solidFill>
                <a:latin typeface="Times" charset="0"/>
                <a:ea typeface="Times" charset="0"/>
                <a:cs typeface="Times" charset="0"/>
              </a:rPr>
              <a:t>Ca</a:t>
            </a:r>
            <a:r>
              <a:rPr lang="en-US" sz="2800" baseline="30000" dirty="0" smtClean="0">
                <a:solidFill>
                  <a:srgbClr val="945200"/>
                </a:solidFill>
                <a:latin typeface="Times" charset="0"/>
                <a:ea typeface="Times" charset="0"/>
                <a:cs typeface="Times" charset="0"/>
              </a:rPr>
              <a:t>2+</a:t>
            </a:r>
            <a:r>
              <a:rPr lang="en-US" sz="2800" dirty="0" smtClean="0">
                <a:solidFill>
                  <a:srgbClr val="945200"/>
                </a:solidFill>
                <a:latin typeface="Times" charset="0"/>
                <a:ea typeface="Times" charset="0"/>
                <a:cs typeface="Times" charset="0"/>
              </a:rPr>
              <a:t> channels</a:t>
            </a:r>
          </a:p>
          <a:p>
            <a:pPr algn="ctr"/>
            <a:r>
              <a:rPr lang="en-US" sz="2800" dirty="0" smtClean="0">
                <a:solidFill>
                  <a:srgbClr val="945200"/>
                </a:solidFill>
                <a:latin typeface="Times" charset="0"/>
                <a:ea typeface="Times" charset="0"/>
                <a:cs typeface="Times" charset="0"/>
              </a:rPr>
              <a:t>gated open</a:t>
            </a:r>
          </a:p>
        </p:txBody>
      </p:sp>
      <p:sp>
        <p:nvSpPr>
          <p:cNvPr id="218" name="Can 217"/>
          <p:cNvSpPr/>
          <p:nvPr/>
        </p:nvSpPr>
        <p:spPr>
          <a:xfrm rot="20519047">
            <a:off x="8896045" y="445477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" name="Can 214"/>
          <p:cNvSpPr/>
          <p:nvPr/>
        </p:nvSpPr>
        <p:spPr>
          <a:xfrm rot="20519047">
            <a:off x="8164910" y="610895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Can 211"/>
          <p:cNvSpPr/>
          <p:nvPr/>
        </p:nvSpPr>
        <p:spPr>
          <a:xfrm rot="20519047">
            <a:off x="7433775" y="776313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Can 228"/>
          <p:cNvSpPr/>
          <p:nvPr/>
        </p:nvSpPr>
        <p:spPr>
          <a:xfrm rot="20519047">
            <a:off x="6823961" y="975830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" name="Oval 360"/>
          <p:cNvSpPr/>
          <p:nvPr/>
        </p:nvSpPr>
        <p:spPr>
          <a:xfrm rot="15240000" flipV="1">
            <a:off x="6965737" y="917543"/>
            <a:ext cx="78602" cy="24680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" name="Oval 363"/>
          <p:cNvSpPr/>
          <p:nvPr/>
        </p:nvSpPr>
        <p:spPr>
          <a:xfrm rot="15240000" flipV="1">
            <a:off x="7579119" y="719721"/>
            <a:ext cx="78602" cy="24680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5" name="Oval 364"/>
          <p:cNvSpPr/>
          <p:nvPr/>
        </p:nvSpPr>
        <p:spPr>
          <a:xfrm rot="15240000" flipV="1">
            <a:off x="8313134" y="549289"/>
            <a:ext cx="78602" cy="24680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6" name="Oval 365"/>
          <p:cNvSpPr/>
          <p:nvPr/>
        </p:nvSpPr>
        <p:spPr>
          <a:xfrm rot="15240000" flipV="1">
            <a:off x="9026603" y="388758"/>
            <a:ext cx="78602" cy="24680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6" name="Can 245"/>
          <p:cNvSpPr/>
          <p:nvPr/>
        </p:nvSpPr>
        <p:spPr>
          <a:xfrm rot="1080953" flipV="1">
            <a:off x="9060780" y="6094272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Can 243"/>
          <p:cNvSpPr/>
          <p:nvPr/>
        </p:nvSpPr>
        <p:spPr>
          <a:xfrm rot="1080953" flipV="1">
            <a:off x="8329645" y="5928854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Can 241"/>
          <p:cNvSpPr/>
          <p:nvPr/>
        </p:nvSpPr>
        <p:spPr>
          <a:xfrm rot="1080953" flipV="1">
            <a:off x="7598510" y="5763436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Can 233"/>
          <p:cNvSpPr/>
          <p:nvPr/>
        </p:nvSpPr>
        <p:spPr>
          <a:xfrm rot="1080953" flipV="1">
            <a:off x="6988696" y="5563919"/>
            <a:ext cx="473529" cy="455310"/>
          </a:xfrm>
          <a:prstGeom prst="can">
            <a:avLst/>
          </a:prstGeom>
          <a:solidFill>
            <a:srgbClr val="945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7" name="Oval 366"/>
          <p:cNvSpPr/>
          <p:nvPr/>
        </p:nvSpPr>
        <p:spPr>
          <a:xfrm rot="6451181" flipV="1">
            <a:off x="7119193" y="5830000"/>
            <a:ext cx="78602" cy="24680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8" name="Oval 367"/>
          <p:cNvSpPr/>
          <p:nvPr/>
        </p:nvSpPr>
        <p:spPr>
          <a:xfrm rot="6451181" flipV="1">
            <a:off x="7736374" y="6032615"/>
            <a:ext cx="78602" cy="24680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9" name="Oval 368"/>
          <p:cNvSpPr/>
          <p:nvPr/>
        </p:nvSpPr>
        <p:spPr>
          <a:xfrm rot="6451181" flipV="1">
            <a:off x="9207450" y="6362713"/>
            <a:ext cx="78602" cy="24680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0" name="Oval 369"/>
          <p:cNvSpPr/>
          <p:nvPr/>
        </p:nvSpPr>
        <p:spPr>
          <a:xfrm rot="6451181" flipV="1">
            <a:off x="8474419" y="6198524"/>
            <a:ext cx="78602" cy="24680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TextBox 236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2240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7.77778E-6 C 0.00768 -0.00046 0.0155 -0.00092 0.01927 -0.00462 C 0.02292 -0.00833 0.01953 -0.00786 0.0224 -0.02222 C 0.02513 -0.0368 0.02865 -0.0611 0.03594 -0.09166 C 0.0431 -0.12222 0.06263 -0.17453 0.06563 -0.20555 C 0.06849 -0.2368 0.05677 -0.26296 0.05365 -0.2787 C 0.05039 -0.29444 0.03867 -0.2949 0.04636 -0.29999 C 0.05391 -0.30509 0.08776 -0.3199 0.09948 -0.30925 C 0.11107 -0.2986 0.11615 -0.2361 0.11615 -0.2361 " pathEditMode="relative" ptsTypes="AAAAAAAAA">
                                      <p:cBhvr>
                                        <p:cTn id="6" dur="2000" fill="hold"/>
                                        <p:tgtEl>
                                          <p:spTgt spid="3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2.59259E-6 C -0.00729 -0.0081 -0.01446 -0.01597 -0.01615 -0.03704 C -0.01797 -0.05833 -0.01511 -0.10023 -0.01042 -0.12685 C -0.00573 -0.1537 0.00416 -0.18935 0.01198 -0.19722 C 0.01979 -0.20532 0.03047 -0.18195 0.03646 -0.175 C 0.04232 -0.16829 0.04557 -0.15972 0.04739 -0.15648 " pathEditMode="relative" ptsTypes="AAAAAA">
                                      <p:cBhvr>
                                        <p:cTn id="8" dur="2000" fill="hold"/>
                                        <p:tgtEl>
                                          <p:spTgt spid="3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7037E-7 C 0.00065 -0.02361 0.00144 -0.04722 0.00209 -0.06297 C 0.00261 -0.07871 0.00196 -0.07616 0.00365 -0.09445 C 0.00521 -0.11297 0.00886 -0.14051 0.01198 -0.17315 C 0.01511 -0.20602 0.02097 -0.25209 0.0224 -0.29074 C 0.0237 -0.32963 0.02084 -0.3757 0.02032 -0.40556 C 0.0198 -0.43565 0.0142 -0.45718 0.01927 -0.47037 C 0.02422 -0.4838 0.05052 -0.48519 0.05052 -0.48519 " pathEditMode="relative" ptsTypes="AAAAAAAA">
                                      <p:cBhvr>
                                        <p:cTn id="10" dur="2000" fill="hold"/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013 -0.00856 -0.00026 -0.01713 0.00208 -0.025 C 0.00429 -0.0331 0.0108 -0.04167 0.01354 -0.04815 C 0.01614 -0.05486 0.01419 -0.05162 0.01823 -0.06481 C 0.02213 -0.07824 0.03177 -0.10741 0.0375 -0.12778 C 0.04323 -0.14838 0.04622 -0.16991 0.0526 -0.18796 C 0.05885 -0.20602 0.06562 -0.22685 0.07552 -0.23611 C 0.08528 -0.24537 0.09635 -0.24583 0.11145 -0.24352 C 0.12643 -0.24143 0.15286 -0.21921 0.16562 -0.22315 C 0.17838 -0.22731 0.18802 -0.26759 0.18802 -0.26759 " pathEditMode="relative" ptsTypes="AAAAAAAAAA">
                                      <p:cBhvr>
                                        <p:cTn id="12" dur="2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8.14815E-6 C 0.00078 -0.00672 0.00182 -0.01343 0.00364 -0.03079 C 0.00547 -0.04792 0.00859 -0.07778 0.01094 -0.10394 C 0.01328 -0.12987 0.01484 -0.15811 0.01771 -0.18727 C 0.02057 -0.21644 0.02995 -0.24839 0.02812 -0.27894 C 0.02617 -0.30927 0.00898 -0.34028 0.00625 -0.36968 C 0.00338 -0.39885 0.00768 -0.43218 0.01146 -0.45487 C 0.0151 -0.47732 0.0181 -0.49561 0.02864 -0.50487 C 0.03906 -0.51389 0.07448 -0.5095 0.07448 -0.5095 " pathEditMode="relative" ptsTypes="AAAAAAAAA">
                                      <p:cBhvr>
                                        <p:cTn id="14" dur="2000" fill="hold"/>
                                        <p:tgtEl>
                                          <p:spTgt spid="3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26 -0.00047 C -0.00234 -0.01528 -0.00443 -0.0301 -0.00443 -0.04676 C -0.00443 -0.06366 -0.00339 -0.07686 -0.00026 -0.10139 C 0.00273 -0.12616 0.00755 -0.16667 0.0138 -0.19491 C 0.01992 -0.22338 0.02786 -0.26598 0.03672 -0.27176 C 0.04544 -0.27778 0.05573 -0.22871 0.06641 -0.2301 C 0.07708 -0.23149 0.08646 -0.28195 0.10078 -0.2801 C 0.11497 -0.27848 0.14284 -0.23403 0.15182 -0.21991 C 0.16081 -0.20602 0.15495 -0.19584 0.15495 -0.19584 " pathEditMode="relative" ptsTypes="AAAAAAAAA">
                                      <p:cBhvr>
                                        <p:cTn id="16" dur="2000" fill="hold"/>
                                        <p:tgtEl>
                                          <p:spTgt spid="3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3.7037E-6 C 0.0099 -0.0088 0.01993 -0.01736 0.025 -0.025 C 0.02995 -0.03287 0.02865 -0.03495 0.03021 -0.0463 C 0.03164 -0.05787 0.03386 -0.0743 0.03386 -0.09352 C 0.03386 -0.11296 0.03203 -0.14745 0.03021 -0.16204 C 0.02839 -0.17685 0.02292 -0.18148 0.02292 -0.18148 " pathEditMode="relative" ptsTypes="AAAAAA">
                                      <p:cBhvr>
                                        <p:cTn id="18" dur="200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6 -8.88889E-6 C 0.00235 -0.00695 0.00469 -0.01343 0.00821 -0.02778 C 0.01185 -0.04214 0.01915 -0.06459 0.02123 -0.08612 C 0.02344 -0.10788 0.02396 -0.13218 0.02123 -0.15741 C 0.01863 -0.18288 0.00639 -0.21991 0.00508 -0.23797 C 0.00378 -0.25626 0.01342 -0.26667 0.01342 -0.26667 " pathEditMode="relative" ptsTypes="AAAAAA">
                                      <p:cBhvr>
                                        <p:cTn id="20" dur="2000" fill="hold"/>
                                        <p:tgtEl>
                                          <p:spTgt spid="3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7.03704E-6 C 0.00651 -0.00115 0.01315 -0.00231 0.02083 -0.00092 C 0.02838 0.00047 0.0414 0.01204 0.04583 0.00834 C 0.05013 0.00464 0.04479 -0.00624 0.04687 -0.02314 C 0.04883 -0.03981 0.05338 -0.07546 0.05781 -0.09259 C 0.06224 -0.10948 0.06901 -0.11666 0.07344 -0.12499 C 0.07773 -0.13333 0.08281 -0.11666 0.08385 -0.14259 C 0.08489 -0.16828 0.0789 -0.24351 0.07969 -0.27962 C 0.08047 -0.3155 0.08607 -0.32962 0.08854 -0.35833 C 0.09088 -0.3868 0.09427 -0.45069 0.09427 -0.45069 " pathEditMode="relative" ptsTypes="AAAAAAAAAA">
                                      <p:cBhvr>
                                        <p:cTn id="22" dur="2000" fill="hold"/>
                                        <p:tgtEl>
                                          <p:spTgt spid="3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7037E-7 C 0.0013 -0.00833 0.00287 -0.01644 0.00573 -0.03611 C 0.0086 -0.05602 0.0112 -0.0794 0.01719 -0.11852 C 0.02318 -0.15787 0.03594 -0.23009 0.04167 -0.2713 C 0.04727 -0.3125 0.05104 -0.36574 0.05104 -0.36574 " pathEditMode="relative" ptsTypes="AAAAA">
                                      <p:cBhvr>
                                        <p:cTn id="24" dur="2000" fill="hold"/>
                                        <p:tgtEl>
                                          <p:spTgt spid="3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54167E-6 3.33333E-6 C 0.00456 0.00139 0.00912 0.00278 0.01238 0.00833 C 0.01576 0.01389 0.01706 0.01944 0.01967 0.03333 C 0.02227 0.04699 0.02435 0.07199 0.028 0.09074 C 0.03165 0.10926 0.03764 0.12963 0.04154 0.14537 C 0.04558 0.16111 0.04376 0.16944 0.05196 0.18518 C 0.06029 0.20092 0.07618 0.22778 0.09102 0.23981 C 0.106 0.25162 0.12852 0.2537 0.14154 0.25648 C 0.15456 0.25903 0.15639 0.25856 0.16915 0.25555 C 0.18204 0.25231 0.20508 0.24074 0.21863 0.23796 C 0.2323 0.23495 0.24467 0.22639 0.25092 0.23796 C 0.2573 0.24954 0.25665 0.30741 0.25665 0.30741 " pathEditMode="relative" ptsTypes="AAAAAAAAAAAA">
                                      <p:cBhvr>
                                        <p:cTn id="26" dur="20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-1.48148E-6 C -0.00078 0.01296 -0.0017 0.02616 -0.00209 0.04074 C -0.00235 0.05509 -0.00261 0.07384 -0.00209 0.08704 C -0.00143 0.1 -0.00209 0.10463 0.00156 0.11944 C 0.00521 0.13403 0.01341 0.16204 0.01979 0.175 C 0.0263 0.18773 0.03099 0.1912 0.0401 0.1963 C 0.04922 0.20116 0.06484 0.20139 0.07448 0.20463 C 0.08424 0.20787 0.09245 0.20718 0.09843 0.21574 C 0.10442 0.22407 0.10924 0.23796 0.11041 0.25556 C 0.11159 0.27292 0.11497 0.30023 0.10573 0.32037 C 0.09648 0.34028 0.05468 0.37593 0.05468 0.37593 " pathEditMode="relative" ptsTypes="AAAAAAAAAAA">
                                      <p:cBhvr>
                                        <p:cTn id="28" dur="200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3 -0.00093 C -0.00703 0.0081 -0.01393 0.01736 -0.01732 0.02569 C -0.0207 0.03403 -0.02148 0.0338 -0.02044 0.04884 C -0.01953 0.06412 -0.01771 0.09606 -0.01159 0.11644 C -0.0056 0.13704 -0.00078 0.16782 0.01602 0.17199 C 0.03268 0.17616 0.07617 0.13958 0.08893 0.14144 C 0.10156 0.14352 0.09037 0.16204 0.09206 0.18403 C 0.09362 0.20625 0.08229 0.2713 0.09883 0.27384 C 0.11524 0.27639 0.17552 0.21227 0.19102 0.19977 " pathEditMode="relative" ptsTypes="AAAAAAAAA">
                                      <p:cBhvr>
                                        <p:cTn id="30" dur="20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3 -0.0007 C 0.00013 0.00926 0.00026 0.01921 0.0026 0.03171 C 0.00508 0.04398 0.01094 0.06319 0.01458 0.07338 C 0.01823 0.08356 0.02109 0.08078 0.02448 0.09282 C 0.02786 0.10463 0.03125 0.12083 0.0349 0.14467 C 0.03854 0.16828 0.05195 0.20902 0.04635 0.23541 C 0.04089 0.26157 0.00156 0.30208 0.00156 0.30208 " pathEditMode="relative" ptsTypes="AAAAAAA">
                                      <p:cBhvr>
                                        <p:cTn id="32" dur="2000" fill="hold"/>
                                        <p:tgtEl>
                                          <p:spTgt spid="2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1.48148E-6 C -0.00039 0.01435 -0.00078 0.02893 0.00104 0.04514 C 0.00286 0.06157 0.00534 0.08588 0.01094 0.09792 C 0.01654 0.11018 0.02656 0.11204 0.0349 0.11829 C 0.04336 0.12454 0.05417 0.1338 0.06146 0.13588 C 0.06888 0.13796 0.0793 0.13032 0.0793 0.13032 " pathEditMode="relative" ptsTypes="AAAAAA">
                                      <p:cBhvr>
                                        <p:cTn id="34" dur="2000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-3.7037E-6 C -0.00781 0.02431 -0.01575 0.04885 -0.01667 0.06574 C -0.01758 0.08241 -0.00976 0.08612 -0.00573 0.10093 C -0.00169 0.11574 0.00104 0.13843 0.00729 0.15463 C 0.01367 0.17084 0.02188 0.19074 0.03229 0.19815 C 0.04271 0.20556 0.07005 0.17732 0.06979 0.19908 C 0.06966 0.22061 0.03125 0.32778 0.03125 0.32778 " pathEditMode="relative" ptsTypes="AAAAAAA">
                                      <p:cBhvr>
                                        <p:cTn id="36" dur="200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1.11111E-6 C 0.00508 0.00417 0.01029 0.00833 0.01341 0.01458 C 0.01667 0.02106 0.01706 0.03032 0.01914 0.03773 C 0.02122 0.04537 0.02396 0.04838 0.02591 0.05995 C 0.02799 0.07176 0.02747 0.09583 0.03112 0.1081 C 0.03476 0.1206 0.04284 0.12986 0.04779 0.13403 C 0.05273 0.13819 0.05768 0.13426 0.06081 0.1331 C 0.06406 0.13217 0.06042 0.12801 0.06706 0.12754 C 0.07383 0.12708 0.08828 0.13241 0.10091 0.13032 C 0.11367 0.12847 0.13555 0.125 0.1431 0.11551 C 0.15078 0.10625 0.14609 0.08102 0.14674 0.07384 " pathEditMode="relative" ptsTypes="AAAAAAAAAAA">
                                      <p:cBhvr>
                                        <p:cTn id="3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48148E-6 C 0.00299 0.01459 0.00612 0.0294 0.00976 0.04607 C 0.01354 0.06273 0.01263 0.08473 0.02226 0.09977 C 0.0319 0.11505 0.05169 0.12454 0.06757 0.13681 C 0.08359 0.14931 0.10846 0.15533 0.1181 0.17385 C 0.12773 0.19236 0.12422 0.23588 0.12539 0.24792 C 0.12669 0.25996 0.12539 0.24607 0.12539 0.24607 " pathEditMode="relative" ptsTypes="AAAAAAA">
                                      <p:cBhvr>
                                        <p:cTn id="40" dur="20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1.85185E-6 C 0.00742 -0.0044 0.01484 -0.00856 0.025 -0.01111 C 0.03503 -0.01389 0.05729 -0.0206 0.06042 -0.01574 C 0.06354 -0.01111 0.04596 0.00857 0.04375 0.01759 C 0.04141 0.02639 0.04427 0.02315 0.04688 0.03796 C 0.04948 0.05255 0.05391 0.09074 0.05938 0.10556 C 0.06484 0.12037 0.0724 0.11667 0.07969 0.12685 C 0.08698 0.13704 0.10313 0.16667 0.10313 0.16667 " pathEditMode="relative" ptsTypes="AAAAAAAA">
                                      <p:cBhvr>
                                        <p:cTn id="42" dur="200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7.03704E-6 C 0.00078 0.01458 0.00183 0.02916 0.00469 0.04536 C 0.00755 0.06134 0.01615 0.08009 0.01719 0.09629 C 0.0181 0.11226 0.0099 0.12731 0.01042 0.14166 C 0.01081 0.15601 0.01979 0.1824 0.01979 0.1824 " pathEditMode="relative" ptsTypes="AAAAA">
                                      <p:cBhvr>
                                        <p:cTn id="44" dur="2000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48" grpId="0" animBg="1"/>
      <p:bldP spid="249" grpId="0" animBg="1"/>
      <p:bldP spid="250" grpId="0" animBg="1"/>
      <p:bldP spid="251" grpId="0" animBg="1"/>
      <p:bldP spid="252" grpId="0" animBg="1"/>
      <p:bldP spid="253" grpId="0" animBg="1"/>
      <p:bldP spid="254" grpId="0" animBg="1"/>
      <p:bldP spid="255" grpId="0" animBg="1"/>
      <p:bldP spid="256" grpId="0" animBg="1"/>
      <p:bldP spid="260" grpId="0" animBg="1"/>
      <p:bldP spid="301" grpId="0" animBg="1"/>
      <p:bldP spid="321" grpId="0" animBg="1"/>
      <p:bldP spid="324" grpId="0" animBg="1"/>
      <p:bldP spid="325" grpId="0" animBg="1"/>
      <p:bldP spid="326" grpId="0" animBg="1"/>
      <p:bldP spid="342" grpId="0" animBg="1"/>
      <p:bldP spid="343" grpId="0" animBg="1"/>
      <p:bldP spid="344" grpId="0" animBg="1"/>
      <p:bldP spid="345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gular Pentagon 3"/>
          <p:cNvSpPr/>
          <p:nvPr/>
        </p:nvSpPr>
        <p:spPr>
          <a:xfrm>
            <a:off x="3395506" y="2478905"/>
            <a:ext cx="228600" cy="261257"/>
          </a:xfrm>
          <a:prstGeom prst="pentagon">
            <a:avLst/>
          </a:prstGeom>
          <a:solidFill>
            <a:srgbClr val="FF40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gular Pentagon 17"/>
          <p:cNvSpPr/>
          <p:nvPr/>
        </p:nvSpPr>
        <p:spPr>
          <a:xfrm>
            <a:off x="3883963" y="2041071"/>
            <a:ext cx="228600" cy="261257"/>
          </a:xfrm>
          <a:prstGeom prst="pentagon">
            <a:avLst/>
          </a:prstGeom>
          <a:solidFill>
            <a:srgbClr val="FF40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gular Pentagon 18"/>
          <p:cNvSpPr/>
          <p:nvPr/>
        </p:nvSpPr>
        <p:spPr>
          <a:xfrm>
            <a:off x="2855963" y="4350251"/>
            <a:ext cx="228600" cy="261257"/>
          </a:xfrm>
          <a:prstGeom prst="pentagon">
            <a:avLst/>
          </a:prstGeom>
          <a:solidFill>
            <a:srgbClr val="FF40FF">
              <a:alpha val="1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gular Pentagon 19"/>
          <p:cNvSpPr/>
          <p:nvPr/>
        </p:nvSpPr>
        <p:spPr>
          <a:xfrm>
            <a:off x="2970217" y="3662648"/>
            <a:ext cx="228600" cy="261257"/>
          </a:xfrm>
          <a:prstGeom prst="pentagon">
            <a:avLst/>
          </a:prstGeom>
          <a:solidFill>
            <a:srgbClr val="FF40FF">
              <a:alpha val="1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gular Pentagon 20"/>
          <p:cNvSpPr/>
          <p:nvPr/>
        </p:nvSpPr>
        <p:spPr>
          <a:xfrm>
            <a:off x="3051422" y="3130702"/>
            <a:ext cx="228600" cy="261257"/>
          </a:xfrm>
          <a:prstGeom prst="pentagon">
            <a:avLst/>
          </a:prstGeom>
          <a:solidFill>
            <a:srgbClr val="FF40FF">
              <a:alpha val="1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n 8"/>
          <p:cNvSpPr/>
          <p:nvPr/>
        </p:nvSpPr>
        <p:spPr>
          <a:xfrm rot="17537419">
            <a:off x="4047546" y="2278919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n 24"/>
          <p:cNvSpPr/>
          <p:nvPr/>
        </p:nvSpPr>
        <p:spPr>
          <a:xfrm rot="17537419">
            <a:off x="3747097" y="3049843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an 25"/>
          <p:cNvSpPr/>
          <p:nvPr/>
        </p:nvSpPr>
        <p:spPr>
          <a:xfrm rot="17537419">
            <a:off x="3446648" y="3820767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284310" y="3060027"/>
            <a:ext cx="26643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800" baseline="30000" dirty="0" smtClean="0"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 channels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gate open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17" name="Regular Pentagon 16"/>
          <p:cNvSpPr/>
          <p:nvPr/>
        </p:nvSpPr>
        <p:spPr>
          <a:xfrm>
            <a:off x="3914546" y="2512996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gular Pentagon 21"/>
          <p:cNvSpPr/>
          <p:nvPr/>
        </p:nvSpPr>
        <p:spPr>
          <a:xfrm>
            <a:off x="3311357" y="4014134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gular Pentagon 22"/>
          <p:cNvSpPr/>
          <p:nvPr/>
        </p:nvSpPr>
        <p:spPr>
          <a:xfrm>
            <a:off x="3590480" y="3271075"/>
            <a:ext cx="228600" cy="261257"/>
          </a:xfrm>
          <a:prstGeom prst="pentagon">
            <a:avLst/>
          </a:prstGeom>
          <a:solidFill>
            <a:srgbClr val="FF4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 rot="1140000">
            <a:off x="3800377" y="3113115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 rot="1140000">
            <a:off x="4105177" y="2338017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 rot="1140000">
            <a:off x="3499701" y="3888266"/>
            <a:ext cx="65042" cy="16899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165722" y="178086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943833" y="24166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3438027" y="24155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2459949" y="410462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2792087" y="380077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3302245" y="2909416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3142239" y="443759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5015027" y="12356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3964421" y="1619241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402790" y="547744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406629" y="126478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2970259" y="343550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638079" y="49966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053034" y="61261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734770" y="559809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4195245" y="608152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5403885" y="594638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333134" y="27401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5623425" y="131565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5583503" y="184631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6618686" y="202022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6143587" y="202022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6770501" y="247741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5837833" y="149938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730708" y="450483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6193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2744231" y="1417822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riangle 14"/>
          <p:cNvSpPr/>
          <p:nvPr/>
        </p:nvSpPr>
        <p:spPr>
          <a:xfrm rot="5400000">
            <a:off x="2397726" y="289101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riangle 15"/>
          <p:cNvSpPr/>
          <p:nvPr/>
        </p:nvSpPr>
        <p:spPr>
          <a:xfrm rot="3938387">
            <a:off x="2735577" y="441168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40310" y="309716"/>
            <a:ext cx="1042219" cy="116512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198164" y="1416291"/>
            <a:ext cx="4824959" cy="4969310"/>
          </a:xfrm>
          <a:prstGeom prst="ellips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501148" y="1264785"/>
            <a:ext cx="2937610" cy="53719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6221134" y="2960666"/>
            <a:ext cx="46274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ready to start over again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412247" y="6488668"/>
            <a:ext cx="3779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Copyright, A. Malcolm Campbell,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034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943833" y="24166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406629" y="126478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638079" y="49966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053034" y="61261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333134" y="27401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n 24"/>
          <p:cNvSpPr/>
          <p:nvPr/>
        </p:nvSpPr>
        <p:spPr>
          <a:xfrm rot="17537419">
            <a:off x="3747097" y="3049843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n 8"/>
          <p:cNvSpPr/>
          <p:nvPr/>
        </p:nvSpPr>
        <p:spPr>
          <a:xfrm rot="17537419">
            <a:off x="4047546" y="2278919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an 25"/>
          <p:cNvSpPr/>
          <p:nvPr/>
        </p:nvSpPr>
        <p:spPr>
          <a:xfrm rot="17537419">
            <a:off x="3446648" y="3820767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Cloud 56"/>
          <p:cNvSpPr/>
          <p:nvPr/>
        </p:nvSpPr>
        <p:spPr>
          <a:xfrm>
            <a:off x="3869265" y="2286249"/>
            <a:ext cx="2593064" cy="3184930"/>
          </a:xfrm>
          <a:prstGeom prst="cloud">
            <a:avLst/>
          </a:prstGeom>
          <a:solidFill>
            <a:srgbClr val="009193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3213100" y="1498600"/>
            <a:ext cx="3454400" cy="4216400"/>
          </a:xfrm>
          <a:custGeom>
            <a:avLst/>
            <a:gdLst>
              <a:gd name="connsiteX0" fmla="*/ 3454400 w 3454400"/>
              <a:gd name="connsiteY0" fmla="*/ 1231900 h 4216400"/>
              <a:gd name="connsiteX1" fmla="*/ 1409700 w 3454400"/>
              <a:gd name="connsiteY1" fmla="*/ 0 h 4216400"/>
              <a:gd name="connsiteX2" fmla="*/ 0 w 3454400"/>
              <a:gd name="connsiteY2" fmla="*/ 3683000 h 4216400"/>
              <a:gd name="connsiteX3" fmla="*/ 2882900 w 3454400"/>
              <a:gd name="connsiteY3" fmla="*/ 421640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4400" h="4216400">
                <a:moveTo>
                  <a:pt x="3454400" y="1231900"/>
                </a:moveTo>
                <a:lnTo>
                  <a:pt x="1409700" y="0"/>
                </a:lnTo>
                <a:lnTo>
                  <a:pt x="0" y="3683000"/>
                </a:lnTo>
                <a:lnTo>
                  <a:pt x="2882900" y="4216400"/>
                </a:lnTo>
              </a:path>
            </a:pathLst>
          </a:custGeom>
          <a:noFill/>
          <a:ln w="635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Can 33"/>
          <p:cNvSpPr/>
          <p:nvPr/>
        </p:nvSpPr>
        <p:spPr>
          <a:xfrm rot="1619218">
            <a:off x="5042475" y="1715044"/>
            <a:ext cx="473529" cy="455310"/>
          </a:xfrm>
          <a:prstGeom prst="can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Can 38"/>
          <p:cNvSpPr/>
          <p:nvPr/>
        </p:nvSpPr>
        <p:spPr>
          <a:xfrm rot="1619218">
            <a:off x="5982013" y="2249762"/>
            <a:ext cx="473529" cy="455310"/>
          </a:xfrm>
          <a:prstGeom prst="can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Can 53"/>
          <p:cNvSpPr/>
          <p:nvPr/>
        </p:nvSpPr>
        <p:spPr>
          <a:xfrm rot="11654592">
            <a:off x="5435803" y="5384660"/>
            <a:ext cx="473529" cy="455310"/>
          </a:xfrm>
          <a:prstGeom prst="can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Can 60"/>
          <p:cNvSpPr/>
          <p:nvPr/>
        </p:nvSpPr>
        <p:spPr>
          <a:xfrm rot="11654592">
            <a:off x="3879287" y="5142784"/>
            <a:ext cx="473529" cy="455310"/>
          </a:xfrm>
          <a:prstGeom prst="can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>
            <a:stCxn id="12" idx="3"/>
          </p:cNvCxnSpPr>
          <p:nvPr/>
        </p:nvCxnSpPr>
        <p:spPr>
          <a:xfrm>
            <a:off x="6096000" y="5715000"/>
            <a:ext cx="3048000" cy="558800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6667500" y="2730860"/>
            <a:ext cx="3165730" cy="1946125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loud 41"/>
          <p:cNvSpPr/>
          <p:nvPr/>
        </p:nvSpPr>
        <p:spPr>
          <a:xfrm rot="5400000">
            <a:off x="5762238" y="2972366"/>
            <a:ext cx="2593064" cy="3184930"/>
          </a:xfrm>
          <a:prstGeom prst="cloud">
            <a:avLst/>
          </a:prstGeom>
          <a:solidFill>
            <a:srgbClr val="009193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5279239" y="1193066"/>
            <a:ext cx="31179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C00000"/>
                </a:solidFill>
                <a:latin typeface="Times" charset="0"/>
                <a:ea typeface="Times" charset="0"/>
                <a:cs typeface="Times" charset="0"/>
              </a:rPr>
              <a:t>channels become</a:t>
            </a:r>
          </a:p>
          <a:p>
            <a:pPr algn="ctr"/>
            <a:r>
              <a:rPr lang="en-US" sz="2800" dirty="0" smtClean="0">
                <a:solidFill>
                  <a:srgbClr val="C00000"/>
                </a:solidFill>
                <a:latin typeface="Times" charset="0"/>
                <a:ea typeface="Times" charset="0"/>
                <a:cs typeface="Times" charset="0"/>
              </a:rPr>
              <a:t>refractory</a:t>
            </a:r>
          </a:p>
        </p:txBody>
      </p:sp>
      <p:sp>
        <p:nvSpPr>
          <p:cNvPr id="49" name="Can 48"/>
          <p:cNvSpPr/>
          <p:nvPr/>
        </p:nvSpPr>
        <p:spPr>
          <a:xfrm rot="1619218">
            <a:off x="4624381" y="1422325"/>
            <a:ext cx="473529" cy="455310"/>
          </a:xfrm>
          <a:prstGeom prst="can">
            <a:avLst/>
          </a:prstGeom>
          <a:solidFill>
            <a:srgbClr val="D883FF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Can 49"/>
          <p:cNvSpPr/>
          <p:nvPr/>
        </p:nvSpPr>
        <p:spPr>
          <a:xfrm rot="1619218">
            <a:off x="5665753" y="2046438"/>
            <a:ext cx="473529" cy="455310"/>
          </a:xfrm>
          <a:prstGeom prst="can">
            <a:avLst/>
          </a:prstGeom>
          <a:solidFill>
            <a:srgbClr val="D883FF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Can 52"/>
          <p:cNvSpPr/>
          <p:nvPr/>
        </p:nvSpPr>
        <p:spPr>
          <a:xfrm rot="670428">
            <a:off x="3343204" y="4993701"/>
            <a:ext cx="473529" cy="455310"/>
          </a:xfrm>
          <a:prstGeom prst="can">
            <a:avLst/>
          </a:prstGeom>
          <a:solidFill>
            <a:srgbClr val="D883FF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Can 54"/>
          <p:cNvSpPr/>
          <p:nvPr/>
        </p:nvSpPr>
        <p:spPr>
          <a:xfrm rot="670428">
            <a:off x="4747887" y="5283153"/>
            <a:ext cx="473529" cy="455310"/>
          </a:xfrm>
          <a:prstGeom prst="can">
            <a:avLst/>
          </a:prstGeom>
          <a:solidFill>
            <a:srgbClr val="D883FF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57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7705995" y="3648815"/>
            <a:ext cx="5153891" cy="55786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riangle 13"/>
          <p:cNvSpPr/>
          <p:nvPr/>
        </p:nvSpPr>
        <p:spPr>
          <a:xfrm rot="6657000">
            <a:off x="2744231" y="1417822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riangle 14"/>
          <p:cNvSpPr/>
          <p:nvPr/>
        </p:nvSpPr>
        <p:spPr>
          <a:xfrm rot="5400000">
            <a:off x="2397726" y="289101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riangle 15"/>
          <p:cNvSpPr/>
          <p:nvPr/>
        </p:nvSpPr>
        <p:spPr>
          <a:xfrm rot="3938387">
            <a:off x="2735577" y="4411688"/>
            <a:ext cx="492231" cy="1934359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40310" y="309716"/>
            <a:ext cx="1870711" cy="116512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198164" y="1416291"/>
            <a:ext cx="4824959" cy="4969310"/>
          </a:xfrm>
          <a:prstGeom prst="ellips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395636" y="1504541"/>
            <a:ext cx="46274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n w="3175">
                  <a:solidFill>
                    <a:schemeClr val="tx1"/>
                  </a:solidFill>
                </a:ln>
                <a:solidFill>
                  <a:srgbClr val="FFFF00"/>
                </a:solidFill>
                <a:latin typeface="Times" charset="0"/>
                <a:ea typeface="Times" charset="0"/>
                <a:cs typeface="Times" charset="0"/>
              </a:rPr>
              <a:t>depolarization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reaches cell body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17" name="Cloud 16"/>
          <p:cNvSpPr/>
          <p:nvPr/>
        </p:nvSpPr>
        <p:spPr>
          <a:xfrm rot="5400000">
            <a:off x="3118245" y="2300456"/>
            <a:ext cx="215587" cy="339194"/>
          </a:xfrm>
          <a:prstGeom prst="cloud">
            <a:avLst/>
          </a:prstGeom>
          <a:solidFill>
            <a:srgbClr val="009193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>
            <a:off x="3110721" y="2288447"/>
            <a:ext cx="426638" cy="231377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031146" y="2540389"/>
            <a:ext cx="458499" cy="116107"/>
          </a:xfrm>
          <a:prstGeom prst="line">
            <a:avLst/>
          </a:prstGeom>
          <a:ln w="635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01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13"/>
          <p:cNvSpPr/>
          <p:nvPr/>
        </p:nvSpPr>
        <p:spPr>
          <a:xfrm rot="6657000">
            <a:off x="6864340" y="-68640"/>
            <a:ext cx="3973432" cy="10584804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/>
          <p:cNvSpPr/>
          <p:nvPr/>
        </p:nvSpPr>
        <p:spPr>
          <a:xfrm rot="6960000">
            <a:off x="2342648" y="380120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/>
          <p:cNvSpPr/>
          <p:nvPr/>
        </p:nvSpPr>
        <p:spPr>
          <a:xfrm rot="5400000">
            <a:off x="2267867" y="631598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/>
          <p:cNvSpPr/>
          <p:nvPr/>
        </p:nvSpPr>
        <p:spPr>
          <a:xfrm rot="4380000">
            <a:off x="2396839" y="843562"/>
            <a:ext cx="48491" cy="45104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366893" y="461222"/>
            <a:ext cx="831272" cy="8035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98164" y="849153"/>
            <a:ext cx="5153891" cy="1108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 rot="16200000">
            <a:off x="8352055" y="637871"/>
            <a:ext cx="533400" cy="533400"/>
          </a:xfrm>
          <a:prstGeom prst="trapezoid">
            <a:avLst>
              <a:gd name="adj" fmla="val 37698"/>
            </a:avLst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57000">
                <a:schemeClr val="accent2">
                  <a:lumMod val="20000"/>
                  <a:lumOff val="80000"/>
                </a:schemeClr>
              </a:gs>
              <a:gs pos="76000">
                <a:schemeClr val="accent2">
                  <a:lumMod val="40000"/>
                  <a:lumOff val="60000"/>
                </a:schemeClr>
              </a:gs>
              <a:gs pos="96000">
                <a:schemeClr val="accent2">
                  <a:lumMod val="20000"/>
                  <a:lumOff val="80000"/>
                </a:schemeClr>
              </a:gs>
            </a:gsLst>
            <a:lin ang="11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66883" y="424020"/>
            <a:ext cx="258794" cy="1752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943833" y="241668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5015027" y="123566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402790" y="547744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406629" y="1264785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638079" y="499661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053034" y="612611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734770" y="5598094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4195245" y="6081527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5403885" y="5946389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333134" y="274016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5623425" y="1315652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5583503" y="1846310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6618686" y="202022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6143587" y="2020223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6770501" y="2477418"/>
            <a:ext cx="178130" cy="173913"/>
          </a:xfrm>
          <a:prstGeom prst="ellipse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5837833" y="149938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730708" y="4504832"/>
            <a:ext cx="1150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Na</a:t>
            </a:r>
            <a:r>
              <a:rPr lang="en-US" sz="2000" baseline="30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+</a:t>
            </a:r>
            <a:r>
              <a:rPr lang="en-US" sz="2000" smtClean="0">
                <a:solidFill>
                  <a:srgbClr val="009193"/>
                </a:solidFill>
                <a:latin typeface="Times" charset="0"/>
                <a:ea typeface="Times" charset="0"/>
                <a:cs typeface="Times" charset="0"/>
              </a:rPr>
              <a:t> ions</a:t>
            </a:r>
            <a:endParaRPr lang="en-US" sz="2000" dirty="0">
              <a:solidFill>
                <a:srgbClr val="009193"/>
              </a:solidFill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25" name="Can 24"/>
          <p:cNvSpPr/>
          <p:nvPr/>
        </p:nvSpPr>
        <p:spPr>
          <a:xfrm rot="17537419">
            <a:off x="3747097" y="3049843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n 8"/>
          <p:cNvSpPr/>
          <p:nvPr/>
        </p:nvSpPr>
        <p:spPr>
          <a:xfrm rot="17537419">
            <a:off x="4047546" y="2278919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an 25"/>
          <p:cNvSpPr/>
          <p:nvPr/>
        </p:nvSpPr>
        <p:spPr>
          <a:xfrm rot="17537419">
            <a:off x="3446648" y="3820767"/>
            <a:ext cx="473529" cy="455310"/>
          </a:xfrm>
          <a:prstGeom prst="ca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Cloud 56"/>
          <p:cNvSpPr/>
          <p:nvPr/>
        </p:nvSpPr>
        <p:spPr>
          <a:xfrm>
            <a:off x="3869265" y="2286249"/>
            <a:ext cx="2593064" cy="3184930"/>
          </a:xfrm>
          <a:prstGeom prst="cloud">
            <a:avLst/>
          </a:prstGeom>
          <a:solidFill>
            <a:srgbClr val="009193">
              <a:alpha val="10000"/>
            </a:srgbClr>
          </a:solidFill>
          <a:ln>
            <a:solidFill>
              <a:schemeClr val="accent1">
                <a:shade val="50000"/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3213100" y="1498600"/>
            <a:ext cx="3454400" cy="4216400"/>
          </a:xfrm>
          <a:custGeom>
            <a:avLst/>
            <a:gdLst>
              <a:gd name="connsiteX0" fmla="*/ 3454400 w 3454400"/>
              <a:gd name="connsiteY0" fmla="*/ 1231900 h 4216400"/>
              <a:gd name="connsiteX1" fmla="*/ 1409700 w 3454400"/>
              <a:gd name="connsiteY1" fmla="*/ 0 h 4216400"/>
              <a:gd name="connsiteX2" fmla="*/ 0 w 3454400"/>
              <a:gd name="connsiteY2" fmla="*/ 3683000 h 4216400"/>
              <a:gd name="connsiteX3" fmla="*/ 2882900 w 3454400"/>
              <a:gd name="connsiteY3" fmla="*/ 421640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4400" h="4216400">
                <a:moveTo>
                  <a:pt x="3454400" y="1231900"/>
                </a:moveTo>
                <a:lnTo>
                  <a:pt x="1409700" y="0"/>
                </a:lnTo>
                <a:lnTo>
                  <a:pt x="0" y="3683000"/>
                </a:lnTo>
                <a:lnTo>
                  <a:pt x="2882900" y="4216400"/>
                </a:lnTo>
              </a:path>
            </a:pathLst>
          </a:custGeom>
          <a:noFill/>
          <a:ln w="635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Can 33"/>
          <p:cNvSpPr/>
          <p:nvPr/>
        </p:nvSpPr>
        <p:spPr>
          <a:xfrm rot="1619218">
            <a:off x="5042475" y="1715044"/>
            <a:ext cx="473529" cy="455310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Can 38"/>
          <p:cNvSpPr/>
          <p:nvPr/>
        </p:nvSpPr>
        <p:spPr>
          <a:xfrm rot="1619218">
            <a:off x="5982013" y="2249762"/>
            <a:ext cx="473529" cy="455310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Can 52"/>
          <p:cNvSpPr/>
          <p:nvPr/>
        </p:nvSpPr>
        <p:spPr>
          <a:xfrm rot="670428">
            <a:off x="3915707" y="5134383"/>
            <a:ext cx="473529" cy="455310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Can 53"/>
          <p:cNvSpPr/>
          <p:nvPr/>
        </p:nvSpPr>
        <p:spPr>
          <a:xfrm rot="670428">
            <a:off x="5435803" y="5384660"/>
            <a:ext cx="473529" cy="455310"/>
          </a:xfrm>
          <a:prstGeom prst="ca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4284310" y="3060027"/>
            <a:ext cx="26643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B0F0"/>
                </a:solidFill>
                <a:latin typeface="Times" charset="0"/>
                <a:ea typeface="Times" charset="0"/>
                <a:cs typeface="Times" charset="0"/>
              </a:rPr>
              <a:t>voltage-gated</a:t>
            </a:r>
          </a:p>
          <a:p>
            <a:pPr algn="ctr"/>
            <a:r>
              <a:rPr lang="en-US" sz="2800" dirty="0" smtClean="0">
                <a:latin typeface="Times" charset="0"/>
                <a:ea typeface="Times" charset="0"/>
                <a:cs typeface="Times" charset="0"/>
              </a:rPr>
              <a:t>sodium channels</a:t>
            </a:r>
            <a:endParaRPr lang="en-US" sz="2800" dirty="0">
              <a:latin typeface="Times" charset="0"/>
              <a:ea typeface="Times" charset="0"/>
              <a:cs typeface="Times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-16379" y="6596518"/>
            <a:ext cx="2580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Copyright, A. Malcolm Campbell, 2016</a:t>
            </a:r>
            <a:endParaRPr lang="en-U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53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839</TotalTime>
  <Words>2585</Words>
  <Application>Microsoft Macintosh PowerPoint</Application>
  <PresentationFormat>Widescreen</PresentationFormat>
  <Paragraphs>494</Paragraphs>
  <Slides>61</Slides>
  <Notes>61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6" baseType="lpstr">
      <vt:lpstr>Calibri</vt:lpstr>
      <vt:lpstr>Calibri Light</vt:lpstr>
      <vt:lpstr>Times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Campbell, Malcolm - Faculty</dc:creator>
  <cp:lastModifiedBy>Campbell, Malcolm - Faculty</cp:lastModifiedBy>
  <cp:revision>138</cp:revision>
  <dcterms:created xsi:type="dcterms:W3CDTF">2016-10-16T21:49:32Z</dcterms:created>
  <dcterms:modified xsi:type="dcterms:W3CDTF">2017-10-15T15:07:30Z</dcterms:modified>
</cp:coreProperties>
</file>