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300" r:id="rId2"/>
    <p:sldId id="301" r:id="rId3"/>
    <p:sldId id="257" r:id="rId4"/>
    <p:sldId id="261" r:id="rId5"/>
    <p:sldId id="260" r:id="rId6"/>
    <p:sldId id="293" r:id="rId7"/>
    <p:sldId id="283" r:id="rId8"/>
    <p:sldId id="271" r:id="rId9"/>
    <p:sldId id="266" r:id="rId10"/>
    <p:sldId id="292" r:id="rId11"/>
    <p:sldId id="268" r:id="rId12"/>
    <p:sldId id="267" r:id="rId13"/>
    <p:sldId id="296" r:id="rId14"/>
    <p:sldId id="297" r:id="rId15"/>
    <p:sldId id="275" r:id="rId16"/>
    <p:sldId id="295" r:id="rId17"/>
    <p:sldId id="277" r:id="rId18"/>
    <p:sldId id="278" r:id="rId19"/>
    <p:sldId id="294" r:id="rId20"/>
    <p:sldId id="281" r:id="rId21"/>
    <p:sldId id="264" r:id="rId22"/>
    <p:sldId id="298" r:id="rId23"/>
    <p:sldId id="273" r:id="rId24"/>
    <p:sldId id="285" r:id="rId25"/>
    <p:sldId id="263" r:id="rId26"/>
    <p:sldId id="280" r:id="rId27"/>
    <p:sldId id="286" r:id="rId28"/>
    <p:sldId id="272" r:id="rId29"/>
    <p:sldId id="287" r:id="rId30"/>
    <p:sldId id="270" r:id="rId31"/>
    <p:sldId id="288" r:id="rId32"/>
    <p:sldId id="284" r:id="rId33"/>
    <p:sldId id="269" r:id="rId34"/>
    <p:sldId id="289" r:id="rId35"/>
    <p:sldId id="282" r:id="rId36"/>
    <p:sldId id="290" r:id="rId37"/>
    <p:sldId id="291" r:id="rId38"/>
    <p:sldId id="262" r:id="rId39"/>
    <p:sldId id="279" r:id="rId40"/>
    <p:sldId id="265" r:id="rId41"/>
    <p:sldId id="276" r:id="rId42"/>
    <p:sldId id="299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93"/>
    <a:srgbClr val="0432FF"/>
    <a:srgbClr val="00FA00"/>
    <a:srgbClr val="D883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89187"/>
  </p:normalViewPr>
  <p:slideViewPr>
    <p:cSldViewPr snapToGrid="0" snapToObjects="1">
      <p:cViewPr>
        <p:scale>
          <a:sx n="94" d="100"/>
          <a:sy n="94" d="100"/>
        </p:scale>
        <p:origin x="10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F8460-3F26-EC4C-811E-96AE22303378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234B8-5AD6-734F-9E24-7E3B82293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1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32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42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6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08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0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245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19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84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675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1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092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35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52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028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052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205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305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348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864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922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0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300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807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892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230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730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236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823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18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679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841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67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909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753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7122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</a:t>
            </a:r>
            <a:r>
              <a:rPr lang="en-US" smtClean="0"/>
              <a:t>Malcolm Campbell, 2016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22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0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73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06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1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34B8-5AD6-734F-9E24-7E3B822938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4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2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8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6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2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7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2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7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19200"/>
            <a:ext cx="115685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This exercise is designed to help you understand how neurons work. </a:t>
            </a:r>
          </a:p>
          <a:p>
            <a:endParaRPr lang="en-US" sz="2800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Sort the slides until they are in the correct sequence. Slides 1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– 5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are in the correct order, as is the last one. </a:t>
            </a:r>
          </a:p>
          <a:p>
            <a:endParaRPr lang="en-US" sz="2800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The neuron icon at the top shows you where within a neuron the zoomed in portion is located. 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7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3547603">
            <a:off x="7104693" y="5209269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7566212" y="2385001"/>
            <a:ext cx="358588" cy="80751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908339" y="5190442"/>
            <a:ext cx="797656" cy="82783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8500945">
            <a:off x="7486715" y="276856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38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191133" y="3923905"/>
            <a:ext cx="26643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local area of</a:t>
            </a:r>
          </a:p>
          <a:p>
            <a:pPr algn="ctr"/>
            <a:r>
              <a:rPr lang="en-US" sz="2800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depolarized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</a:t>
            </a:r>
            <a:br>
              <a:rPr lang="en-US" sz="2800" dirty="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u="sng" dirty="0" smtClean="0">
                <a:latin typeface="Times" charset="0"/>
                <a:ea typeface="Times" charset="0"/>
                <a:cs typeface="Times" charset="0"/>
              </a:rPr>
              <a:t>&gt;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threshold)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56656" y="2269809"/>
            <a:ext cx="455310" cy="473529"/>
            <a:chOff x="4056656" y="2269809"/>
            <a:chExt cx="455310" cy="473529"/>
          </a:xfrm>
        </p:grpSpPr>
        <p:sp>
          <p:nvSpPr>
            <p:cNvPr id="9" name="Can 8"/>
            <p:cNvSpPr/>
            <p:nvPr/>
          </p:nvSpPr>
          <p:spPr>
            <a:xfrm rot="17537419">
              <a:off x="4047546" y="2278919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rot="1140000">
              <a:off x="4105177" y="2338017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1140000">
            <a:off x="4092921" y="234759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5761633" y="4069575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cytoplasm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less negatively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charged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82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6015522">
            <a:off x="358063" y="369831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1649649" y="371301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-28582" y="4188822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8466" y="3591405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61365" y="4391994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877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527009" y="3606088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461365" y="4391994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9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 rot="6360000">
            <a:off x="5590904" y="5687198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 rot="6360000">
            <a:off x="4034388" y="5445322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8109733" y="4815855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depolarized</a:t>
            </a:r>
            <a:r>
              <a:rPr lang="en-US" sz="280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 extended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4600" y="3495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486970" y="39826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76732" y="46179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336420" y="459345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759794" y="51899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617147" y="30943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933793" y="399111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921091" y="5087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656436" y="39688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7491666" y="448491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loud 42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3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456349" y="3341116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6015522">
            <a:off x="10460920" y="371617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11752506" y="3730869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10074275" y="4206680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131323" y="3609263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5741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" charset="0"/>
                <a:ea typeface="Times" charset="0"/>
                <a:cs typeface="Times" charset="0"/>
              </a:rPr>
              <a:t>channels become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" charset="0"/>
                <a:ea typeface="Times" charset="0"/>
                <a:cs typeface="Times" charset="0"/>
              </a:rPr>
              <a:t>refractory</a:t>
            </a:r>
          </a:p>
        </p:txBody>
      </p:sp>
      <p:sp>
        <p:nvSpPr>
          <p:cNvPr id="49" name="Can 48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an 49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an 52"/>
          <p:cNvSpPr/>
          <p:nvPr/>
        </p:nvSpPr>
        <p:spPr>
          <a:xfrm rot="670428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an 54"/>
          <p:cNvSpPr/>
          <p:nvPr/>
        </p:nvSpPr>
        <p:spPr>
          <a:xfrm rot="670428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open</a:t>
            </a:r>
          </a:p>
        </p:txBody>
      </p:sp>
      <p:sp>
        <p:nvSpPr>
          <p:cNvPr id="73" name="Oval 72"/>
          <p:cNvSpPr/>
          <p:nvPr/>
        </p:nvSpPr>
        <p:spPr>
          <a:xfrm rot="6960000">
            <a:off x="4903718" y="140617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716986" y="2942337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78" name="Cloud 77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5781458" y="338656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5117946" y="24274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79"/>
          <p:cNvSpPr/>
          <p:nvPr/>
        </p:nvSpPr>
        <p:spPr>
          <a:xfrm>
            <a:off x="4559877" y="30538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80"/>
          <p:cNvSpPr/>
          <p:nvPr/>
        </p:nvSpPr>
        <p:spPr>
          <a:xfrm>
            <a:off x="5618916" y="28128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iamond 81"/>
          <p:cNvSpPr/>
          <p:nvPr/>
        </p:nvSpPr>
        <p:spPr>
          <a:xfrm>
            <a:off x="5080887" y="34615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iamond 82"/>
          <p:cNvSpPr/>
          <p:nvPr/>
        </p:nvSpPr>
        <p:spPr>
          <a:xfrm>
            <a:off x="4565816" y="38158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iamond 83"/>
          <p:cNvSpPr/>
          <p:nvPr/>
        </p:nvSpPr>
        <p:spPr>
          <a:xfrm>
            <a:off x="5103111" y="41300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85"/>
          <p:cNvSpPr/>
          <p:nvPr/>
        </p:nvSpPr>
        <p:spPr>
          <a:xfrm>
            <a:off x="4284310" y="44825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iamond 87"/>
          <p:cNvSpPr/>
          <p:nvPr/>
        </p:nvSpPr>
        <p:spPr>
          <a:xfrm>
            <a:off x="5809493" y="500475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iamond 88"/>
          <p:cNvSpPr/>
          <p:nvPr/>
        </p:nvSpPr>
        <p:spPr>
          <a:xfrm>
            <a:off x="6274104" y="30963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iamond 91"/>
          <p:cNvSpPr/>
          <p:nvPr/>
        </p:nvSpPr>
        <p:spPr>
          <a:xfrm>
            <a:off x="4157958" y="38158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enters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6015522">
            <a:off x="8686095" y="3732102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9587156" y="372660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8220595" y="4200135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220595" y="3648815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55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0"/>
            <a:ext cx="1159981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42997" y="4967785"/>
            <a:ext cx="3289111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Click on the slide sorter so you can drag the slides into </a:t>
            </a:r>
            <a:r>
              <a:rPr lang="en-US" smtClean="0"/>
              <a:t>the correct order. </a:t>
            </a:r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662614" y="5595582"/>
            <a:ext cx="13648" cy="1037230"/>
          </a:xfrm>
          <a:prstGeom prst="straightConnector1">
            <a:avLst/>
          </a:prstGeom>
          <a:ln w="1143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806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closed</a:t>
            </a:r>
          </a:p>
        </p:txBody>
      </p:sp>
      <p:sp>
        <p:nvSpPr>
          <p:cNvPr id="51" name="Oval 50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2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ligands bind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gular Pentagon 2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gular Pentagon 2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gular Pentagon 2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gular Pentagon 2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gular Pentagon 3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0074275" y="3627451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461365" y="4391994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8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7816027" y="4677941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cytoplasm</a:t>
            </a:r>
          </a:p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less negatively</a:t>
            </a:r>
          </a:p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charged</a:t>
            </a:r>
          </a:p>
        </p:txBody>
      </p:sp>
      <p:sp>
        <p:nvSpPr>
          <p:cNvPr id="56" name="Oval 55"/>
          <p:cNvSpPr/>
          <p:nvPr/>
        </p:nvSpPr>
        <p:spPr>
          <a:xfrm>
            <a:off x="7234600" y="3495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486970" y="39826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76732" y="46179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336420" y="459345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759794" y="51899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617147" y="30943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933793" y="399111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921091" y="5087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656436" y="39688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7491666" y="448491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1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1504541"/>
            <a:ext cx="4627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out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5400000">
            <a:off x="2712956" y="215827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717905" y="2098067"/>
            <a:ext cx="426638" cy="23137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07430" y="2420215"/>
            <a:ext cx="458499" cy="11610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336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458046" y="268777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16"/>
          <p:cNvSpPr/>
          <p:nvPr/>
        </p:nvSpPr>
        <p:spPr>
          <a:xfrm>
            <a:off x="3476180" y="217170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513413" y="355418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2970263" y="293270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2970263" y="38154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361880" y="33834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89313" y="2285999"/>
            <a:ext cx="2586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neurotransmitter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(ligand)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4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6960000">
            <a:off x="4903718" y="140617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984298" y="1404685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983861" y="275906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  <a:r>
              <a:rPr lang="en-US" sz="280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reversed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9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1504541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5400000">
            <a:off x="3118245" y="230045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110721" y="2288447"/>
            <a:ext cx="426638" cy="23137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031146" y="2540389"/>
            <a:ext cx="458499" cy="11610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014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761633" y="406957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rushes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into cytoplasm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61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C -0.00768 -0.01435 -0.01549 -0.02847 -0.01875 -0.04352 C -0.02213 -0.0588 -0.02408 -0.07107 -0.02005 -0.09144 C -0.01588 -0.11158 -0.01145 -0.13912 0.00612 -0.16482 C 0.0237 -0.19028 0.06433 -0.22708 0.08542 -0.24537 C 0.10664 -0.26366 0.12344 -0.29097 0.13282 -0.27454 C 0.14219 -0.2581 0.14154 -0.14699 0.14154 -0.14699 L 0.14154 -0.14699 " pathEditMode="relative" ptsTypes="AAAAAA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92 C 0.00403 0.01343 0.00846 0.02778 0.01354 0.03426 C 0.01875 0.04074 0.02435 0.04445 0.03021 0.03797 C 0.03607 0.03172 0.04166 0.01366 0.04896 -0.00393 C 0.05625 -0.02153 0.06146 -0.05694 0.07409 -0.06759 C 0.08685 -0.07847 0.09114 -0.04653 0.125 -0.06852 C 0.15885 -0.09074 0.24987 -0.17662 0.27708 -0.20092 C 0.3043 -0.22523 0.28841 -0.21435 0.28841 -0.21435 " pathEditMode="relative" ptsTypes="AAAAAAAA">
                                      <p:cBhvr>
                                        <p:cTn id="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125E-6 -3.7037E-6 C -0.00286 0.02801 -0.00585 0.05625 -0.00052 0.08009 C 0.00469 0.10417 0.02071 0.1375 0.03165 0.14398 C 0.04258 0.15023 0.05834 0.13287 0.06485 0.11829 C 0.07136 0.1037 0.07123 0.07361 0.07071 0.05625 C 0.07019 0.03889 0.06029 0.03241 0.06159 0.01435 C 0.06303 -0.00347 0.07058 -0.03773 0.07878 -0.05139 C 0.08698 -0.06505 0.09428 -0.06412 0.11094 -0.06759 C 0.12761 -0.07107 0.16003 -0.06343 0.17839 -0.07222 C 0.19688 -0.08125 0.21355 -0.10648 0.22136 -0.12083 C 0.22904 -0.13519 0.22514 -0.15787 0.22514 -0.15787 " pathEditMode="relative" ptsTypes="AAAAAAAAAAA">
                                      <p:cBhvr>
                                        <p:cTn id="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C 0.00352 -0.01389 0.00716 -0.02778 0.01172 -0.04491 C 0.01628 -0.06181 0.02175 -0.07223 0.02722 -0.10209 C 0.03282 -0.13172 0.03581 -0.1845 0.04492 -0.22292 C 0.05417 -0.26135 0.06602 -0.31713 0.08242 -0.33241 C 0.09896 -0.34769 0.12722 -0.322 0.14414 -0.31436 C 0.16107 -0.30672 0.18386 -0.28681 0.18386 -0.28681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03704E-6 C 0.00756 0.00232 0.01524 0.00487 0.01862 0.01413 C 0.02201 0.02339 0.02032 0.0463 0.02032 0.0551 C 0.02019 0.06413 0.02058 0.05649 0.0181 0.0676 C 0.01576 0.07848 0.00782 0.1007 0.00586 0.12084 C 0.00391 0.14098 -3.125E-6 0.16366 0.00638 0.18843 C 0.01276 0.21343 0.03425 0.24538 0.0444 0.27038 C 0.05443 0.29561 0.05547 0.31528 0.06693 0.3389 C 0.07826 0.36274 0.09375 0.41436 0.11289 0.4132 C 0.13203 0.41228 0.18151 0.33241 0.18151 0.33241 " pathEditMode="relative" ptsTypes="AAAAAAAA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7 C -0.00938 0.0162 -0.0194 0.0331 -0.02552 0.04676 C -0.03151 0.06065 -0.03073 0.05463 -0.03568 0.08217 C -0.04063 0.10949 -0.05221 0.17268 -0.05547 0.21157 C -0.05872 0.25069 -0.06211 0.28565 -0.05495 0.31551 C -0.04766 0.3456 -0.01211 0.3919 -0.01211 0.3919 " pathEditMode="relative" ptsTypes="AAAAAA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91667E-6 1.11111E-6 C 0.006 -0.0162 0.01212 -0.03264 0.01446 -0.04467 C 0.01693 -0.05671 0.01771 -0.06736 0.01446 -0.07222 C 0.01133 -0.07731 0.00118 -0.07939 -0.00481 -0.07523 C -0.0108 -0.07106 -0.01757 -0.05717 -0.02148 -0.04768 C -0.02525 -0.03796 -0.02369 -0.0331 -0.02786 -0.01713 C -0.03202 -0.00115 -0.03854 -0.00046 -0.04661 0.04861 C -0.05468 0.09769 -0.07734 0.21713 -0.07656 0.27709 C -0.0759 0.33704 -0.04231 0.40857 -0.04231 0.40857 " pathEditMode="relative" ptsTypes="AAAAAAA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34 0.00857 0.00469 0.01736 0.00273 0.03125 C 0.00078 0.04537 -0.00391 0.05949 -0.01172 0.0838 C -0.01953 0.10787 -0.04727 0.13681 -0.0444 0.17616 C -0.04154 0.21551 -0.00833 0.32292 0.00547 0.31991 C 0.01914 0.3169 0.03815 0.1581 0.03815 0.1581 " pathEditMode="relative" ptsTypes="AAAAAA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7 C -0.00625 -0.00834 -0.0125 -0.0169 -0.02148 -0.02084 C -0.03047 -0.02477 -0.04778 -0.02755 -0.05416 -0.02385 C -0.06054 -0.01991 -0.06289 -0.00325 -0.0595 0.00208 C -0.05625 0.00717 -0.03841 0.00324 -0.03437 0.00763 C -0.03021 0.01203 -0.03099 0.01435 -0.03489 0.0287 C -0.03867 0.04282 -0.04427 0.06736 -0.05742 0.09351 C -0.07057 0.11944 -0.09153 0.14768 -0.11367 0.18495 C -0.1358 0.22199 -0.17799 0.28449 -0.19023 0.3162 C -0.20247 0.34814 -0.18711 0.37546 -0.18711 0.37546 " pathEditMode="relative" ptsTypes="AAAAAAAAAA">
                                      <p:cBhvr>
                                        <p:cTn id="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5.18519E-6 C 0.01588 -0.00971 0.03177 -0.01944 0.0375 -0.03147 C 0.04323 -0.04328 0.04114 -0.06134 0.03437 -0.07152 C 0.02747 -0.08147 0.00872 -0.08749 -0.00313 -0.09143 C -0.01511 -0.09536 -0.03047 -0.10439 -0.0375 -0.09536 C -0.0444 -0.0861 -0.04037 -0.0618 -0.04492 -0.03726 C -0.04948 -0.01249 -0.06432 0.00047 -0.06484 0.05232 C -0.06524 0.10417 -0.07188 0.21691 -0.04766 0.27431 C -0.02344 0.33149 0.08047 0.3963 0.08047 0.3963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505694">
            <a:off x="3494594" y="2757232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1" idx="1"/>
          </p:cNvCxnSpPr>
          <p:nvPr/>
        </p:nvCxnSpPr>
        <p:spPr>
          <a:xfrm flipV="1">
            <a:off x="3595820" y="2144030"/>
            <a:ext cx="308943" cy="374616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377262" y="2641295"/>
            <a:ext cx="141723" cy="39285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1505694">
            <a:off x="3764162" y="2288517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8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042219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1148" y="1264785"/>
            <a:ext cx="2937610" cy="5371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221134" y="2960666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in on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br>
              <a:rPr lang="en-US" sz="280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1762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an 52"/>
          <p:cNvSpPr/>
          <p:nvPr/>
        </p:nvSpPr>
        <p:spPr>
          <a:xfrm rot="670428">
            <a:off x="3915707" y="5134383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670428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F0"/>
                </a:solidFill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5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505694">
            <a:off x="3356871" y="332871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81588" y="1676309"/>
            <a:ext cx="537946" cy="41925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192905" y="3093694"/>
            <a:ext cx="156348" cy="6875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1505694">
            <a:off x="4242194" y="189500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147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4291213" y="417600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4256825" y="363186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4739997" y="223190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831028" y="46408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433192" y="39564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5131468" y="35090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4621186" y="3433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147160" y="3009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5254565" y="2561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4813039" y="26806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5552226" y="3315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4856399" y="410496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que 3"/>
          <p:cNvSpPr/>
          <p:nvPr/>
        </p:nvSpPr>
        <p:spPr>
          <a:xfrm>
            <a:off x="5458251" y="180965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Plaque 52"/>
          <p:cNvSpPr/>
          <p:nvPr/>
        </p:nvSpPr>
        <p:spPr>
          <a:xfrm>
            <a:off x="5940407" y="2134318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laque 55"/>
          <p:cNvSpPr/>
          <p:nvPr/>
        </p:nvSpPr>
        <p:spPr>
          <a:xfrm>
            <a:off x="4884679" y="145776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laque 57"/>
          <p:cNvSpPr/>
          <p:nvPr/>
        </p:nvSpPr>
        <p:spPr>
          <a:xfrm>
            <a:off x="4389036" y="513519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Plaque 71"/>
          <p:cNvSpPr/>
          <p:nvPr/>
        </p:nvSpPr>
        <p:spPr>
          <a:xfrm>
            <a:off x="3675684" y="4963015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Plaque 72"/>
          <p:cNvSpPr/>
          <p:nvPr/>
        </p:nvSpPr>
        <p:spPr>
          <a:xfrm>
            <a:off x="5154065" y="527507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22289" y="285207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432FF"/>
                </a:solidFill>
              </a:rPr>
              <a:t>n ADP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62960" y="4561968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432FF"/>
                </a:solidFill>
              </a:rPr>
              <a:t>n ADP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4806521" y="59944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5869001" y="16328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6177517" y="18678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717203" y="57813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41628" y="1816365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193"/>
                </a:solidFill>
              </a:rPr>
              <a:t>3n Na</a:t>
            </a:r>
            <a:r>
              <a:rPr lang="en-US" baseline="30000" dirty="0" smtClean="0">
                <a:solidFill>
                  <a:srgbClr val="009193"/>
                </a:solidFill>
              </a:rPr>
              <a:t>+</a:t>
            </a:r>
            <a:r>
              <a:rPr lang="en-US" dirty="0" smtClean="0">
                <a:solidFill>
                  <a:srgbClr val="009193"/>
                </a:solidFill>
              </a:rPr>
              <a:t> out</a:t>
            </a:r>
            <a:endParaRPr lang="en-US" dirty="0">
              <a:solidFill>
                <a:srgbClr val="009193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677502" y="3666275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 K</a:t>
            </a:r>
            <a:r>
              <a:rPr lang="en-US" baseline="30000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in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1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308131" y="1423322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ligands wiggle free,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channels close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20749586">
            <a:off x="3365850" y="4205635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4621056" y="1427709"/>
            <a:ext cx="1295651" cy="12649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62305" y="3909910"/>
            <a:ext cx="253248" cy="117307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4730284">
            <a:off x="5162101" y="159087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976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closed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not refractory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9038612">
            <a:off x="3969242" y="526552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055409" y="1394170"/>
            <a:ext cx="1270079" cy="6602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05142" y="5180016"/>
            <a:ext cx="788952" cy="82199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6569519">
            <a:off x="6419174" y="170545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36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5266535">
            <a:off x="5623295" y="598174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977980" y="1764998"/>
            <a:ext cx="728015" cy="76776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131057" y="6257365"/>
            <a:ext cx="1200065" cy="128236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6569519">
            <a:off x="7066032" y="2204958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41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458046" y="268777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16"/>
          <p:cNvSpPr/>
          <p:nvPr/>
        </p:nvSpPr>
        <p:spPr>
          <a:xfrm>
            <a:off x="3476180" y="217170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513413" y="355418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2970263" y="293270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2970263" y="38154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361880" y="33834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Times" charset="0"/>
                <a:ea typeface="Times" charset="0"/>
                <a:cs typeface="Times" charset="0"/>
              </a:rPr>
              <a:t>ligand-gated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7220276" y="1517335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K+ leaves</a:t>
            </a:r>
          </a:p>
          <a:p>
            <a:pPr algn="ctr"/>
            <a:r>
              <a:rPr lang="en-US" sz="28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cytoplasm</a:t>
            </a:r>
          </a:p>
        </p:txBody>
      </p:sp>
      <p:sp>
        <p:nvSpPr>
          <p:cNvPr id="73" name="Oval 72"/>
          <p:cNvSpPr/>
          <p:nvPr/>
        </p:nvSpPr>
        <p:spPr>
          <a:xfrm rot="6960000">
            <a:off x="4903718" y="140617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716986" y="2942337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78" name="Cloud 77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5781458" y="338656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5117946" y="24274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79"/>
          <p:cNvSpPr/>
          <p:nvPr/>
        </p:nvSpPr>
        <p:spPr>
          <a:xfrm>
            <a:off x="4559877" y="30538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80"/>
          <p:cNvSpPr/>
          <p:nvPr/>
        </p:nvSpPr>
        <p:spPr>
          <a:xfrm>
            <a:off x="5618916" y="28128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iamond 81"/>
          <p:cNvSpPr/>
          <p:nvPr/>
        </p:nvSpPr>
        <p:spPr>
          <a:xfrm>
            <a:off x="5080887" y="34615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iamond 82"/>
          <p:cNvSpPr/>
          <p:nvPr/>
        </p:nvSpPr>
        <p:spPr>
          <a:xfrm>
            <a:off x="4565816" y="38158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iamond 83"/>
          <p:cNvSpPr/>
          <p:nvPr/>
        </p:nvSpPr>
        <p:spPr>
          <a:xfrm>
            <a:off x="5103111" y="41300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85"/>
          <p:cNvSpPr/>
          <p:nvPr/>
        </p:nvSpPr>
        <p:spPr>
          <a:xfrm>
            <a:off x="4284310" y="44825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iamond 87"/>
          <p:cNvSpPr/>
          <p:nvPr/>
        </p:nvSpPr>
        <p:spPr>
          <a:xfrm>
            <a:off x="5809493" y="500475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iamond 88"/>
          <p:cNvSpPr/>
          <p:nvPr/>
        </p:nvSpPr>
        <p:spPr>
          <a:xfrm>
            <a:off x="6274104" y="30963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iamond 91"/>
          <p:cNvSpPr/>
          <p:nvPr/>
        </p:nvSpPr>
        <p:spPr>
          <a:xfrm>
            <a:off x="4157958" y="38158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4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95833E-6 7.77778E-6 C -0.01679 -0.00763 -0.03359 -0.01527 -0.03984 -0.03217 C -0.04622 -0.04907 -0.04062 -0.08032 -0.03802 -0.10138 C -0.03528 -0.12245 -0.02955 -0.13842 -0.02369 -0.15879 C -0.01783 -0.17893 -0.02135 -0.21689 -0.00286 -0.22268 L 0.08737 -0.19421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C 0.01263 -0.00879 0.02526 -0.01759 0.02513 -0.03287 C 0.02513 -0.04791 0.00482 -0.07245 -0.00078 -0.09097 C -0.00638 -0.10949 -0.0095 -0.1287 -0.0082 -0.14444 C -0.00703 -0.15995 0.0017 -0.16852 0.00677 -0.18426 C 0.01172 -0.2 0.02071 -0.22037 0.02175 -0.23889 C 0.02279 -0.25717 0.02409 -0.28495 0.01289 -0.29467 C 0.0017 -0.3044 -0.04505 -0.29699 -0.04505 -0.29699 " pathEditMode="relative" ptsTypes="AAAAAAAA">
                                      <p:cBhvr>
                                        <p:cTn id="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C -0.01016 0.00556 -0.02031 0.01111 -0.03138 -0.00115 C -0.04232 -0.01365 -0.06485 -0.05833 -0.06615 -0.07384 C -0.06732 -0.08958 -0.05091 -0.09027 -0.0388 -0.09444 C -0.02682 -0.09884 -0.00235 -0.08865 0.00612 -0.0993 C 0.01471 -0.11018 0.01719 -0.14351 0.01224 -0.15879 C 0.00742 -0.17407 -0.01485 -0.17916 -0.02318 -0.19143 C -0.03138 -0.2037 -0.03958 -0.21018 -0.0375 -0.23264 C -0.03529 -0.25509 -0.01315 -0.31018 -0.01016 -0.32592 C -0.00729 -0.34166 -0.01979 -0.32708 -0.01979 -0.32708 C -0.0332 -0.32963 -0.07344 -0.34328 -0.09063 -0.34051 C -0.10794 -0.33773 -0.11914 -0.32222 -0.12344 -0.31018 C -0.12761 -0.29814 -0.11589 -0.26782 -0.11589 -0.26782 " pathEditMode="relative" ptsTypes="AAAAAAAAAAAAA">
                                      <p:cBhvr>
                                        <p:cTn id="1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44444E-6 C 0.01576 -0.01435 0.03151 -0.0287 0.04284 -0.04976 C 0.0543 -0.07106 0.06693 -0.10277 0.0681 -0.12731 C 0.0694 -0.15208 0.05521 -0.17013 0.05039 -0.19768 C 0.04557 -0.22523 0.03776 -0.2655 0.03945 -0.29212 C 0.04115 -0.31875 0.05313 -0.34444 0.06068 -0.35763 C 0.0681 -0.37083 0.07253 -0.37407 0.08451 -0.37106 C 0.09635 -0.36782 0.12227 -0.33495 0.13216 -0.33935 C 0.14206 -0.34398 0.14466 -0.38587 0.14375 -0.39768 C 0.14297 -0.40925 0.13945 -0.40902 0.12747 -0.40972 C 0.11537 -0.41064 0.09349 -0.40648 0.07149 -0.40254 " pathEditMode="relative" ptsTypes="AAAAAAAAAAA">
                                      <p:cBhvr>
                                        <p:cTn id="1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00024 C -0.00234 -0.00509 -0.00508 -0.01018 -0.00573 -0.01689 C -0.00651 -0.02361 -0.00599 -0.03217 -0.00378 -0.03981 C -0.00143 -0.04768 0.0026 -0.04699 0.00781 -0.06296 C 0.01315 -0.07893 0.02292 -0.11898 0.0276 -0.13564 C 0.03229 -0.15254 0.02943 -0.15926 0.03581 -0.16365 C 0.04219 -0.16805 0.05456 -0.16782 0.06576 -0.1625 C 0.07708 -0.15694 0.09258 -0.13449 0.10326 -0.13078 C 0.11393 -0.12731 0.12253 -0.12986 0.12995 -0.14051 C 0.13724 -0.15138 0.14583 -0.18078 0.14766 -0.19513 C 0.14948 -0.20949 0.14961 -0.21597 0.14076 -0.22662 C 0.1319 -0.2375 0.10508 -0.25625 0.0944 -0.25949 C 0.08385 -0.26273 0.07734 -0.24606 0.07734 -0.24606 " pathEditMode="relative" ptsTypes="AAAAAAAAAAAAA">
                                      <p:cBhvr>
                                        <p:cTn id="1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11111E-6 C -0.01185 0.00069 -0.0237 0.00162 -0.02864 -0.00371 C -0.03346 -0.0088 -0.02916 -0.01852 -0.02929 -0.03148 C -0.02942 -0.04445 -0.0319 -0.06412 -0.02929 -0.08125 C -0.02669 -0.09838 -0.01745 -0.12361 -0.01354 -0.13449 C -0.00976 -0.14537 -0.00963 -0.13658 -0.00612 -0.14676 C -0.0026 -0.15672 0.0043 -0.18172 0.00755 -0.19514 C 0.01081 -0.20857 0.0112 -0.21551 0.01367 -0.22778 C 0.01615 -0.24028 0.01862 -0.25903 0.02253 -0.26898 C 0.02656 -0.27917 0.02696 -0.28658 0.03763 -0.28843 C 0.04818 -0.29028 0.07709 -0.29352 0.08594 -0.28009 C 0.09492 -0.26644 0.09518 -0.22408 0.09076 -0.20718 C 0.08633 -0.19051 0.06589 -0.18195 0.05938 -0.1794 C 0.05287 -0.17685 0.05196 -0.19144 0.05196 -0.19144 " pathEditMode="relative" ptsTypes="AAAAAAAAAAAA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59259E-6 C -0.00664 -0.00301 -0.01328 -0.00602 -0.02396 -0.00602 C -0.03464 -0.00602 -0.05313 0.00509 -0.06419 -2.59259E-6 C -0.07539 -0.00509 -0.08581 -0.02083 -0.09089 -0.03634 C -0.09584 -0.05185 -0.09831 -0.08356 -0.09427 -0.09329 C -0.09011 -0.10301 -0.07409 -0.09375 -0.06628 -0.09444 C -0.05847 -0.09537 -0.05352 -0.08681 -0.04714 -0.09815 C -0.04076 -0.10949 -0.0319 -0.14329 -0.028 -0.16227 C -0.02422 -0.18125 -0.02018 -0.2 -0.02396 -0.21204 C -0.02774 -0.22407 -0.05052 -0.23495 -0.05052 -0.23495 " pathEditMode="relative" ptsTypes="AAAAAAAAAA">
                                      <p:cBhvr>
                                        <p:cTn id="1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85185E-6 C 0.00052 0.01736 0.00117 0.03495 -0.00338 0.04352 C -0.00794 0.05208 -0.0194 0.05046 -0.02734 0.05069 C -0.03515 0.05116 -0.04336 0.03958 -0.05052 0.04583 C -0.05755 0.05231 -0.06745 0.07292 -0.07018 0.08842 C -0.07304 0.1037 -0.06458 0.12569 -0.06745 0.13796 C -0.07044 0.15046 -0.08385 0.14907 -0.08789 0.16227 C -0.09206 0.17569 -0.09075 0.19815 -0.09206 0.21805 C -0.09323 0.23796 -0.09922 0.25995 -0.09544 0.28102 C -0.09166 0.30231 -0.08398 0.32639 -0.06953 0.34537 C -0.05508 0.36435 -0.02018 0.3868 -0.00885 0.39514 C 0.00248 0.40324 -0.00416 0.39861 -0.00143 0.39514 C 0.0013 0.39143 0.00755 0.37315 0.00755 0.37315 " pathEditMode="relative" ptsTypes="AAAAAAAAAAAAA">
                                      <p:cBhvr>
                                        <p:cTn id="2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54167E-6 4.81481E-6 C -0.00729 -0.00023 -0.01445 -0.00047 -0.02252 -0.00232 C -0.03059 -0.00417 -0.04153 -0.0125 -0.04843 -0.01088 C -0.05533 -0.00926 -0.06158 -0.00533 -0.06419 0.00741 C -0.06666 0.02014 -0.06249 0.04699 -0.06341 0.06551 C -0.06432 0.08403 -0.06692 0.10509 -0.06966 0.11875 C -0.07226 0.13264 -0.07122 0.13819 -0.07981 0.14791 C -0.08841 0.15764 -0.10676 0.17708 -0.12135 0.17685 C -0.13606 0.17685 -0.15885 0.16412 -0.1677 0.14676 C -0.17669 0.1294 -0.17551 0.10301 -0.1746 0.07268 C -0.17369 0.04259 -0.16627 -0.00394 -0.16236 -0.03496 C -0.15833 -0.06621 -0.15078 -0.11366 -0.15078 -0.11366 " pathEditMode="relative" ptsTypes="AAAAAAAAAAAA">
                                      <p:cBhvr>
                                        <p:cTn id="2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04167E-6 5.55556E-6 C -0.00833 0.0088 -0.01666 0.0176 -0.02382 0.02663 C -0.03098 0.03542 -0.03984 0.0433 -0.04296 0.05325 C -0.04596 0.0632 -0.04661 0.07617 -0.04231 0.08589 C -0.03788 0.09561 -0.02187 0.10371 -0.01705 0.11135 C -0.0121 0.11899 -0.01341 0.12385 -0.01301 0.13195 C -0.01249 0.14005 -0.01262 0.14584 -0.01432 0.15996 C -0.01601 0.17385 -0.01822 0.19422 -0.02317 0.21552 C -0.02812 0.23705 -0.04765 0.27015 -0.04426 0.28843 C -0.04088 0.30649 -0.01184 0.31667 -0.00273 0.32478 C 0.00639 0.33288 0.00782 0.3301 0.01016 0.33681 C 0.01264 0.34353 0.01159 0.36482 0.01159 0.36482 " pathEditMode="relative" ptsTypes="AAAAAAAAAAAA">
                                      <p:cBhvr>
                                        <p:cTn id="2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7.40741E-7 C -0.01107 0.0176 -0.02214 0.03519 -0.02735 0.04838 C -0.03256 0.06158 -0.02995 0.06667 -0.03138 0.07871 C -0.03295 0.09051 -0.03164 0.10787 -0.0362 0.11991 C -0.04076 0.13172 -0.04753 0.14144 -0.05873 0.15 C -0.06979 0.1588 -0.09206 0.16829 -0.103 0.17199 C -0.11407 0.17547 -0.11875 0.17662 -0.12487 0.17199 C -0.13099 0.16736 -0.13047 0.14491 -0.13985 0.14398 C -0.14935 0.14329 -0.17344 0.15741 -0.18151 0.16713 C -0.18959 0.17685 -0.18828 0.20232 -0.18828 0.20232 " pathEditMode="relative" ptsTypes="AAAAAAAAAA">
                                      <p:cBhvr>
                                        <p:cTn id="2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875E-6 4.81481E-6 C -0.00364 -0.01459 -0.00715 -0.02894 -0.01575 -0.04491 C -0.02421 -0.06065 -0.04192 -0.09306 -0.05116 -0.09445 C -0.06054 -0.09584 -0.06796 -0.07223 -0.07161 -0.05325 C -0.07525 -0.03426 -0.07135 -0.00209 -0.07304 0.01944 C -0.07473 0.04097 -0.0733 0.05694 -0.08189 0.07638 C -0.09036 0.09583 -0.11002 0.12175 -0.12421 0.13587 C -0.1384 0.15 -0.1414 0.15324 -0.16718 0.16134 C -0.19283 0.16944 -0.25533 0.18819 -0.27825 0.18425 C -0.30129 0.18055 -0.30481 0.13819 -0.30481 0.13819 " pathEditMode="relative" ptsTypes="AAAAAAAAAA">
                                      <p:cBhvr>
                                        <p:cTn id="2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042219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1148" y="1264785"/>
            <a:ext cx="2937610" cy="5371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845783" y="1640587"/>
            <a:ext cx="1042219" cy="88077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221134" y="2960666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in on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br>
              <a:rPr lang="en-US" sz="280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7619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gate open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1140000">
            <a:off x="3800377" y="311311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1140000">
            <a:off x="4105177" y="2338017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1140000">
            <a:off x="3499701" y="388826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9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channels close</a:t>
            </a:r>
          </a:p>
        </p:txBody>
      </p:sp>
      <p:sp>
        <p:nvSpPr>
          <p:cNvPr id="48" name="Cloud 47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2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3961856" y="1138791"/>
            <a:ext cx="4050527" cy="5577911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" y="3648815"/>
            <a:ext cx="3198163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88853" y="587369"/>
            <a:ext cx="1055148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080439" y="3574395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461365" y="4391994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the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motor end plate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43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 rot="1171234">
            <a:off x="4931176" y="4667345"/>
            <a:ext cx="5970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519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1793559">
            <a:off x="7687297" y="421547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7864559" y="2938158"/>
            <a:ext cx="193931" cy="76872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05995" y="4247792"/>
            <a:ext cx="317128" cy="92638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9704371">
            <a:off x="7713905" y="337105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7994548" y="4222750"/>
            <a:ext cx="247752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016773" y="3683000"/>
            <a:ext cx="247752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1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284310" y="3060027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+/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pumps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reset ion gradients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4" name="Plaque 3"/>
          <p:cNvSpPr/>
          <p:nvPr/>
        </p:nvSpPr>
        <p:spPr>
          <a:xfrm>
            <a:off x="5458251" y="180965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Plaque 52"/>
          <p:cNvSpPr/>
          <p:nvPr/>
        </p:nvSpPr>
        <p:spPr>
          <a:xfrm>
            <a:off x="5940407" y="2134318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laque 55"/>
          <p:cNvSpPr/>
          <p:nvPr/>
        </p:nvSpPr>
        <p:spPr>
          <a:xfrm>
            <a:off x="4884679" y="145776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laque 57"/>
          <p:cNvSpPr/>
          <p:nvPr/>
        </p:nvSpPr>
        <p:spPr>
          <a:xfrm>
            <a:off x="4389036" y="513519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Plaque 71"/>
          <p:cNvSpPr/>
          <p:nvPr/>
        </p:nvSpPr>
        <p:spPr>
          <a:xfrm>
            <a:off x="3675684" y="4963015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Plaque 72"/>
          <p:cNvSpPr/>
          <p:nvPr/>
        </p:nvSpPr>
        <p:spPr>
          <a:xfrm>
            <a:off x="5154065" y="527507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50370" y="2449201"/>
            <a:ext cx="705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432FF"/>
                </a:solidFill>
              </a:rPr>
              <a:t>n ATP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63993" y="4620823"/>
            <a:ext cx="705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432FF"/>
                </a:solidFill>
              </a:rPr>
              <a:t>n ATP</a:t>
            </a:r>
            <a:endParaRPr lang="en-US">
              <a:solidFill>
                <a:srgbClr val="0432FF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3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284310" y="3060027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F0"/>
                </a:solidFill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gated-open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65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61633" y="406957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rushes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into cytoplasm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56656" y="2269809"/>
            <a:ext cx="455310" cy="473529"/>
            <a:chOff x="4056656" y="2269809"/>
            <a:chExt cx="455310" cy="473529"/>
          </a:xfrm>
        </p:grpSpPr>
        <p:sp>
          <p:nvSpPr>
            <p:cNvPr id="9" name="Can 8"/>
            <p:cNvSpPr/>
            <p:nvPr/>
          </p:nvSpPr>
          <p:spPr>
            <a:xfrm rot="17537419">
              <a:off x="4047546" y="2278919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rot="1140000">
              <a:off x="4105177" y="2338017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1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0833E-6 4.81481E-6 C -0.00807 0.01736 -0.01601 0.03472 -0.01458 0.05185 C -0.01314 0.06875 -0.00442 0.08634 0.00873 0.10208 C 0.02188 0.11759 0.04532 0.12129 0.06433 0.14537 C 0.08334 0.16921 0.12279 0.24583 0.12279 0.24583 " pathEditMode="relative" ptsTypes="AAA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59259E-6 C 0.01341 0.00694 0.02682 0.01389 0.03307 0.02268 C 0.03932 0.03148 0.0349 0.04306 0.03724 0.05208 C 0.03945 0.06134 0.04141 0.07407 0.04675 0.07801 C 0.05208 0.08194 0.06341 0.07315 0.06914 0.07569 C 0.07474 0.07824 0.07474 0.08611 0.08073 0.09329 C 0.08659 0.10069 0.09753 0.10856 0.10469 0.11991 C 0.11185 0.13125 0.12109 0.14792 0.12331 0.16181 C 0.12552 0.17569 0.11875 0.1963 0.11797 0.20301 C 0.11719 0.20995 0.11875 0.20301 0.11875 0.20301 " pathEditMode="relative" ptsTypes="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0047 C -0.00221 0.01297 -0.00442 0.0257 -0.00052 0.03288 C 0.00339 0.03982 0.01914 0.03704 0.02305 0.04306 C 0.02696 0.04908 0.0237 0.05926 0.02305 0.06875 C 0.0224 0.07848 0.01875 0.09514 0.0194 0.10116 C 0.01992 0.10741 0.01862 0.10255 0.02683 0.10579 C 0.03503 0.1088 0.05677 0.10811 0.06862 0.12038 C 0.08047 0.13288 0.08685 0.16737 0.09805 0.1801 C 0.10925 0.19283 0.12461 0.19514 0.1362 0.197 C 0.14779 0.19885 0.1625 0.19213 0.16771 0.19121 " pathEditMode="relative" ptsTypes="AAAAAAAAAA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125E-6 4.44444E-6 C 0.00782 0.00069 0.01576 0.00162 0.02149 0.00648 C 0.02722 0.01134 0.02579 0.01898 0.03438 0.0287 C 0.04285 0.03819 0.06602 0.04652 0.07292 0.06458 C 0.07969 0.08287 0.07305 0.12268 0.0754 0.1375 C 0.07774 0.15231 0.081 0.15115 0.08699 0.1537 C 0.09298 0.15648 0.11107 0.1537 0.11107 0.1537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625E-6 -3.33333E-6 C 0.00782 -0.00856 0.01576 -0.01713 0.02357 -0.02454 C 0.03126 -0.03171 0.04011 -0.03981 0.04636 -0.04352 C 0.05248 -0.04722 0.05235 -0.04699 0.06081 -0.04653 C 0.06928 -0.0463 0.08334 -0.04491 0.09688 -0.04143 C 0.11029 -0.03773 0.12527 -0.01759 0.14154 -0.02523 C 0.15795 -0.03287 0.18516 -0.06921 0.19506 -0.08704 C 0.20482 -0.10486 0.2004 -0.13194 0.2004 -0.13194 " pathEditMode="relative" ptsTypes="AAAAAA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0833E-6 -7.40741E-7 C 0.01497 0.00116 0.03007 0.00231 0.03932 0.0044 C 0.04856 0.00648 0.04739 0.00555 0.05546 0.0125 C 0.06354 0.01921 0.07643 0.03241 0.08775 0.0456 C 0.09908 0.0588 0.10221 0.08634 0.12343 0.0919 C 0.14452 0.09768 0.21458 0.08032 0.21458 0.08032 " pathEditMode="relative" ptsTypes="AAAA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08333E-6 -1.11111E-6 C -0.00781 -0.01365 -0.01575 -0.02754 -0.01783 -0.03958 C -0.01991 -0.05185 -0.01835 -0.06643 -0.01236 -0.07268 C -0.0065 -0.07916 0.0116 -0.07708 0.01745 -0.07777 C 0.02318 -0.0787 0.01433 -0.08055 0.0224 -0.07708 C 0.03048 -0.07384 0.05717 -0.07129 0.0655 -0.0581 C 0.07384 -0.04467 0.07553 -0.01342 0.07253 0.00232 C 0.06967 0.01806 0.05248 0.02616 0.04805 0.03611 C 0.04376 0.0463 0.04649 0.06273 0.04649 0.06273 " pathEditMode="relative" ptsTypes="AAAAAAA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0833E-6 3.33333E-6 C 0.00092 -0.02454 0.00196 -0.04908 0.00574 -0.06111 C 0.00951 -0.07338 0.01225 -0.06945 0.02266 -0.07292 C 0.03321 -0.07639 0.06134 -0.08519 0.06876 -0.08172 C 0.07605 -0.07824 0.07149 -0.06204 0.06706 -0.05232 C 0.06264 -0.04236 0.0461 -0.03472 0.04219 -0.02292 C 0.03829 -0.01088 0.03946 0.0169 0.0435 0.01921 C 0.0474 0.02129 0.06029 -0.00209 0.06576 -0.00949 C 0.07136 -0.0169 0.07214 -0.02199 0.07657 -0.025 C 0.081 -0.02801 0.07735 -0.02963 0.09232 -0.02732 C 0.10717 -0.025 0.1517 -0.01968 0.16602 -0.01111 C 0.18035 -0.00232 0.17175 0.00393 0.178 0.0243 C 0.18438 0.04467 0.18959 0.09676 0.20378 0.11134 C 0.21785 0.12569 0.26303 0.11134 0.26303 0.11134 L 0.26303 0.11134 " pathEditMode="relative" ptsTypes="AAAAAAAAAAAAA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1294</Words>
  <Application>Microsoft Macintosh PowerPoint</Application>
  <PresentationFormat>Widescreen</PresentationFormat>
  <Paragraphs>244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Calibri</vt:lpstr>
      <vt:lpstr>Calibri Light</vt:lpstr>
      <vt:lpstr>Times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Malcolm - Faculty</dc:creator>
  <cp:lastModifiedBy>Campbell, Malcolm - Faculty</cp:lastModifiedBy>
  <cp:revision>65</cp:revision>
  <dcterms:created xsi:type="dcterms:W3CDTF">2016-10-16T21:49:32Z</dcterms:created>
  <dcterms:modified xsi:type="dcterms:W3CDTF">2017-10-15T15:04:16Z</dcterms:modified>
</cp:coreProperties>
</file>