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</p:sldMasterIdLst>
  <p:notesMasterIdLst>
    <p:notesMasterId r:id="rId72"/>
  </p:notesMasterIdLst>
  <p:sldIdLst>
    <p:sldId id="352" r:id="rId21"/>
    <p:sldId id="354" r:id="rId22"/>
    <p:sldId id="323" r:id="rId23"/>
    <p:sldId id="355" r:id="rId24"/>
    <p:sldId id="408" r:id="rId25"/>
    <p:sldId id="382" r:id="rId26"/>
    <p:sldId id="380" r:id="rId27"/>
    <p:sldId id="386" r:id="rId28"/>
    <p:sldId id="387" r:id="rId29"/>
    <p:sldId id="384" r:id="rId30"/>
    <p:sldId id="385" r:id="rId31"/>
    <p:sldId id="263" r:id="rId32"/>
    <p:sldId id="308" r:id="rId33"/>
    <p:sldId id="324" r:id="rId34"/>
    <p:sldId id="325" r:id="rId35"/>
    <p:sldId id="326" r:id="rId36"/>
    <p:sldId id="327" r:id="rId37"/>
    <p:sldId id="404" r:id="rId38"/>
    <p:sldId id="405" r:id="rId39"/>
    <p:sldId id="406" r:id="rId40"/>
    <p:sldId id="407" r:id="rId41"/>
    <p:sldId id="365" r:id="rId42"/>
    <p:sldId id="366" r:id="rId43"/>
    <p:sldId id="391" r:id="rId44"/>
    <p:sldId id="392" r:id="rId45"/>
    <p:sldId id="367" r:id="rId46"/>
    <p:sldId id="400" r:id="rId47"/>
    <p:sldId id="401" r:id="rId48"/>
    <p:sldId id="294" r:id="rId49"/>
    <p:sldId id="258" r:id="rId50"/>
    <p:sldId id="278" r:id="rId51"/>
    <p:sldId id="260" r:id="rId52"/>
    <p:sldId id="279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80" r:id="rId63"/>
    <p:sldId id="290" r:id="rId64"/>
    <p:sldId id="321" r:id="rId65"/>
    <p:sldId id="304" r:id="rId66"/>
    <p:sldId id="413" r:id="rId67"/>
    <p:sldId id="369" r:id="rId68"/>
    <p:sldId id="370" r:id="rId69"/>
    <p:sldId id="371" r:id="rId70"/>
    <p:sldId id="426" r:id="rId71"/>
  </p:sldIdLst>
  <p:sldSz cx="21336000" cy="13335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6" y="-168"/>
      </p:cViewPr>
      <p:guideLst>
        <p:guide orient="horz" pos="4200"/>
        <p:guide pos="6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372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Having the number 2 paper of all time for the journal is nice, but having the number 1 paper is better.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000">
                <a:latin typeface="Lucida Grande" charset="0"/>
                <a:cs typeface="Lucida Grande" charset="0"/>
                <a:sym typeface="Lucida Grande" charset="0"/>
              </a:rPr>
              <a:t>67 years difference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000">
                <a:latin typeface="Lucida Grande" charset="0"/>
                <a:cs typeface="Lucida Grande" charset="0"/>
                <a:sym typeface="Lucida Grande" charset="0"/>
              </a:rPr>
              <a:t>10 years difference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847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11413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32833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83753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149098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3784600"/>
            <a:ext cx="8509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6900" y="3784600"/>
            <a:ext cx="8509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0825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758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5805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97716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083943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65032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2329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38776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342900"/>
            <a:ext cx="4292600" cy="1125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342900"/>
            <a:ext cx="12725400" cy="1125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8942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72380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0651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726433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3784600"/>
            <a:ext cx="405765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0" y="3784600"/>
            <a:ext cx="405765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173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3932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0406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872183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149314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73891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9971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607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342900"/>
            <a:ext cx="4292600" cy="1125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342900"/>
            <a:ext cx="12725400" cy="1125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03680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79526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7773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76329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3784600"/>
            <a:ext cx="8509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6900" y="3784600"/>
            <a:ext cx="8509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1869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2876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282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489534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09359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23341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26657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03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342900"/>
            <a:ext cx="4292600" cy="1125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342900"/>
            <a:ext cx="12725400" cy="1125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3238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94813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3032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9168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63500" y="3784600"/>
            <a:ext cx="3175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0900" y="3784600"/>
            <a:ext cx="317500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70508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25295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0475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13480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825659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038914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292418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05826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342900"/>
            <a:ext cx="4292600" cy="1125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342900"/>
            <a:ext cx="12725400" cy="1125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7302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3678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9783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77240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3784600"/>
            <a:ext cx="405765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0" y="3784600"/>
            <a:ext cx="405765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43655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70031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803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01936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48428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110014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864768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07866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342900"/>
            <a:ext cx="4292600" cy="1125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342900"/>
            <a:ext cx="12725400" cy="1125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21310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6519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1294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39360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058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9574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49905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6922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17828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370107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570223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48189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3111500"/>
            <a:ext cx="4800600" cy="880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4249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5662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2051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26054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247685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1739900"/>
            <a:ext cx="8509000" cy="986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6900" y="1739900"/>
            <a:ext cx="8509000" cy="986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625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5129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3311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89877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805891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633757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32415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8405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074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07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1838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7569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98034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4439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947405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2800" y="1739900"/>
            <a:ext cx="8509000" cy="986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1739900"/>
            <a:ext cx="8509000" cy="986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0359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8315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61698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775699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909436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832108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28139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074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07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8918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49997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0857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222321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207734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0" y="6883400"/>
            <a:ext cx="8509000" cy="154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6900" y="6883400"/>
            <a:ext cx="8509000" cy="154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3956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11097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32687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470427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99836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356516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4301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73300" y="2235200"/>
            <a:ext cx="42926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2235200"/>
            <a:ext cx="127254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61027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3953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7319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233189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79007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759654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43107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2454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1899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30457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787234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51719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6028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46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66122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31761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8956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13377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6893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0114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95336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469407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16176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822054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0602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7179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3111500"/>
            <a:ext cx="4800600" cy="928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4249400" cy="9283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9463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5625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6932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41279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8578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6981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474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2771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75803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474208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15138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952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8275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16820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623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5923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042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855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290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775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42154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16622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89365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7843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423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7426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3715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80499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943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0805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3675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848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00583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39633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30403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55537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533400"/>
            <a:ext cx="4800600" cy="1137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14249400" cy="1137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4463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1272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378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48737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0017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4962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7131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898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459488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83681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546017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50261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3111500"/>
            <a:ext cx="4800600" cy="928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4249400" cy="9283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5326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4221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2255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53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80583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6540500"/>
            <a:ext cx="47371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6540500"/>
            <a:ext cx="47371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6824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3812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6716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992752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30686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01238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856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61350" y="1930400"/>
            <a:ext cx="2406650" cy="913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1930400"/>
            <a:ext cx="7067550" cy="913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2351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977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214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98121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69638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6540500"/>
            <a:ext cx="47371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6540500"/>
            <a:ext cx="47371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7505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94284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189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589588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470577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792823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4348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61350" y="1930400"/>
            <a:ext cx="2406650" cy="913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1930400"/>
            <a:ext cx="7067550" cy="913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08812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41788"/>
            <a:ext cx="18135600" cy="285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556500"/>
            <a:ext cx="14935200" cy="34083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8367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945215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21742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8569325"/>
            <a:ext cx="18135600" cy="26479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925" y="5651500"/>
            <a:ext cx="18135600" cy="29178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17365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111500"/>
            <a:ext cx="9525000" cy="880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33684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19202400" cy="222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84500"/>
            <a:ext cx="9426575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229100"/>
            <a:ext cx="9426575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863" y="2984500"/>
            <a:ext cx="9431337" cy="1244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863" y="4229100"/>
            <a:ext cx="9431337" cy="76835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37184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1200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667821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0225"/>
            <a:ext cx="7019925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313" y="530225"/>
            <a:ext cx="11926887" cy="113823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790825"/>
            <a:ext cx="7019925" cy="9121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77376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475" y="9334500"/>
            <a:ext cx="12801600" cy="1101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475" y="1192213"/>
            <a:ext cx="12801600" cy="800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475" y="10436225"/>
            <a:ext cx="12801600" cy="1565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89698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111500"/>
            <a:ext cx="19202400" cy="880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4082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600" y="342900"/>
            <a:ext cx="4800600" cy="1156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42900"/>
            <a:ext cx="14249400" cy="11569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735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095500" y="3784600"/>
            <a:ext cx="17170400" cy="7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095500" y="3784600"/>
            <a:ext cx="8267700" cy="7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095500" y="3784600"/>
            <a:ext cx="17170400" cy="7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63500" y="3784600"/>
            <a:ext cx="6502400" cy="7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095500" y="3784600"/>
            <a:ext cx="8267700" cy="7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95500" y="4064000"/>
            <a:ext cx="171704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2095500" y="1739900"/>
            <a:ext cx="17170400" cy="986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2082800" y="1739900"/>
            <a:ext cx="17170400" cy="986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66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66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66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66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66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66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66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66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66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2095500" y="6883400"/>
            <a:ext cx="17170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95500" y="2235200"/>
            <a:ext cx="171704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95500" y="10071100"/>
            <a:ext cx="171704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95500" y="10071100"/>
            <a:ext cx="171704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041400" y="6540500"/>
            <a:ext cx="96266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041400" y="1930400"/>
            <a:ext cx="96266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041400" y="6540500"/>
            <a:ext cx="96266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041400" y="1930400"/>
            <a:ext cx="96266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095500" y="342900"/>
            <a:ext cx="171704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gcat.davidson.edu/GcatWiki/index.php/Davidson_Missouri_W/Davidson_Protocols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9.png"/><Relationship Id="rId3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9525" y="806450"/>
            <a:ext cx="2137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Synthetic Biology</a:t>
            </a:r>
          </a:p>
          <a:p>
            <a:pPr>
              <a:lnSpc>
                <a:spcPct val="80000"/>
              </a:lnSpc>
            </a:pPr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at</a:t>
            </a:r>
          </a:p>
          <a:p>
            <a:pPr>
              <a:lnSpc>
                <a:spcPct val="80000"/>
              </a:lnSpc>
            </a:pPr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Davidson College</a:t>
            </a: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0" y="8569325"/>
            <a:ext cx="213995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Times" charset="0"/>
                <a:sym typeface="Times" charset="0"/>
              </a:rPr>
              <a:t>Building Bacterial Computers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6076950"/>
            <a:ext cx="61849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0650538"/>
            <a:ext cx="69977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7937500" y="1816100"/>
            <a:ext cx="1816100" cy="1816100"/>
            <a:chOff x="0" y="0"/>
            <a:chExt cx="1144" cy="1144"/>
          </a:xfrm>
        </p:grpSpPr>
        <p:sp>
          <p:nvSpPr>
            <p:cNvPr id="33794" name="Oval 2"/>
            <p:cNvSpPr>
              <a:spLocks/>
            </p:cNvSpPr>
            <p:nvPr/>
          </p:nvSpPr>
          <p:spPr bwMode="auto">
            <a:xfrm>
              <a:off x="0" y="0"/>
              <a:ext cx="1144" cy="1144"/>
            </a:xfrm>
            <a:prstGeom prst="ellipse">
              <a:avLst/>
            </a:prstGeom>
            <a:solidFill>
              <a:schemeClr val="accent1">
                <a:alpha val="3764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795" name="Rectangle 3"/>
            <p:cNvSpPr>
              <a:spLocks/>
            </p:cNvSpPr>
            <p:nvPr/>
          </p:nvSpPr>
          <p:spPr bwMode="auto">
            <a:xfrm>
              <a:off x="349" y="92"/>
              <a:ext cx="43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1</a:t>
              </a:r>
            </a:p>
          </p:txBody>
        </p:sp>
      </p:grp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9975850" y="2878138"/>
            <a:ext cx="4681538" cy="976312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14897100" y="3733800"/>
            <a:ext cx="1816100" cy="1816100"/>
            <a:chOff x="0" y="0"/>
            <a:chExt cx="1144" cy="1144"/>
          </a:xfrm>
        </p:grpSpPr>
        <p:sp>
          <p:nvSpPr>
            <p:cNvPr id="33798" name="Oval 6"/>
            <p:cNvSpPr>
              <a:spLocks/>
            </p:cNvSpPr>
            <p:nvPr/>
          </p:nvSpPr>
          <p:spPr bwMode="auto">
            <a:xfrm>
              <a:off x="0" y="0"/>
              <a:ext cx="1144" cy="1144"/>
            </a:xfrm>
            <a:prstGeom prst="ellipse">
              <a:avLst/>
            </a:prstGeom>
            <a:noFill/>
            <a:ln w="50800" cap="flat">
              <a:solidFill>
                <a:srgbClr val="804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799" name="Rectangle 7"/>
            <p:cNvSpPr>
              <a:spLocks/>
            </p:cNvSpPr>
            <p:nvPr/>
          </p:nvSpPr>
          <p:spPr bwMode="auto">
            <a:xfrm>
              <a:off x="350" y="92"/>
              <a:ext cx="43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rgbClr val="8040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4</a:t>
              </a:r>
            </a:p>
          </p:txBody>
        </p:sp>
      </p:grp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5024100" y="8839200"/>
            <a:ext cx="1816100" cy="1816100"/>
            <a:chOff x="0" y="0"/>
            <a:chExt cx="1144" cy="1144"/>
          </a:xfrm>
        </p:grpSpPr>
        <p:sp>
          <p:nvSpPr>
            <p:cNvPr id="33801" name="Oval 9"/>
            <p:cNvSpPr>
              <a:spLocks/>
            </p:cNvSpPr>
            <p:nvPr/>
          </p:nvSpPr>
          <p:spPr bwMode="auto">
            <a:xfrm>
              <a:off x="0" y="0"/>
              <a:ext cx="1144" cy="1144"/>
            </a:xfrm>
            <a:prstGeom prst="ellipse">
              <a:avLst/>
            </a:prstGeom>
            <a:noFill/>
            <a:ln w="50800" cap="flat">
              <a:solidFill>
                <a:srgbClr val="00408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2" name="Rectangle 10"/>
            <p:cNvSpPr>
              <a:spLocks/>
            </p:cNvSpPr>
            <p:nvPr/>
          </p:nvSpPr>
          <p:spPr bwMode="auto">
            <a:xfrm>
              <a:off x="349" y="100"/>
              <a:ext cx="43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rgbClr val="00408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2</a:t>
              </a:r>
            </a:p>
          </p:txBody>
        </p:sp>
      </p:grpSp>
      <p:grpSp>
        <p:nvGrpSpPr>
          <p:cNvPr id="33803" name="Group 11"/>
          <p:cNvGrpSpPr>
            <a:grpSpLocks/>
          </p:cNvGrpSpPr>
          <p:nvPr/>
        </p:nvGrpSpPr>
        <p:grpSpPr bwMode="auto">
          <a:xfrm>
            <a:off x="9207500" y="10337800"/>
            <a:ext cx="1816100" cy="1816100"/>
            <a:chOff x="0" y="0"/>
            <a:chExt cx="1144" cy="1144"/>
          </a:xfrm>
        </p:grpSpPr>
        <p:sp>
          <p:nvSpPr>
            <p:cNvPr id="33804" name="Oval 12"/>
            <p:cNvSpPr>
              <a:spLocks/>
            </p:cNvSpPr>
            <p:nvPr/>
          </p:nvSpPr>
          <p:spPr bwMode="auto">
            <a:xfrm>
              <a:off x="0" y="0"/>
              <a:ext cx="1144" cy="1144"/>
            </a:xfrm>
            <a:prstGeom prst="ellipse">
              <a:avLst/>
            </a:prstGeom>
            <a:solidFill>
              <a:srgbClr val="FF0000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5" name="Rectangle 13"/>
            <p:cNvSpPr>
              <a:spLocks/>
            </p:cNvSpPr>
            <p:nvPr/>
          </p:nvSpPr>
          <p:spPr bwMode="auto">
            <a:xfrm>
              <a:off x="348" y="92"/>
              <a:ext cx="43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5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3759200" y="6502400"/>
            <a:ext cx="1816100" cy="1816100"/>
            <a:chOff x="0" y="0"/>
            <a:chExt cx="1144" cy="1144"/>
          </a:xfrm>
        </p:grpSpPr>
        <p:sp>
          <p:nvSpPr>
            <p:cNvPr id="33807" name="Oval 15"/>
            <p:cNvSpPr>
              <a:spLocks/>
            </p:cNvSpPr>
            <p:nvPr/>
          </p:nvSpPr>
          <p:spPr bwMode="auto">
            <a:xfrm>
              <a:off x="0" y="0"/>
              <a:ext cx="1144" cy="1144"/>
            </a:xfrm>
            <a:prstGeom prst="ellipse">
              <a:avLst/>
            </a:prstGeom>
            <a:noFill/>
            <a:ln w="50800" cap="flat">
              <a:solidFill>
                <a:srgbClr val="6666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8" name="Rectangle 16"/>
            <p:cNvSpPr>
              <a:spLocks/>
            </p:cNvSpPr>
            <p:nvPr/>
          </p:nvSpPr>
          <p:spPr bwMode="auto">
            <a:xfrm>
              <a:off x="348" y="92"/>
              <a:ext cx="43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rgbClr val="6666FF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3</a:t>
              </a:r>
            </a:p>
          </p:txBody>
        </p:sp>
      </p:grpSp>
      <p:sp>
        <p:nvSpPr>
          <p:cNvPr id="33809" name="Line 17"/>
          <p:cNvSpPr>
            <a:spLocks noChangeShapeType="1"/>
          </p:cNvSpPr>
          <p:nvPr/>
        </p:nvSpPr>
        <p:spPr bwMode="auto">
          <a:xfrm rot="10800000" flipH="1">
            <a:off x="5422900" y="3473450"/>
            <a:ext cx="2633663" cy="2990850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rot="10800000">
            <a:off x="9855200" y="3403600"/>
            <a:ext cx="4652963" cy="1012825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rot="10800000">
            <a:off x="5807075" y="7659688"/>
            <a:ext cx="9066213" cy="1819275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rot="10800000" flipH="1">
            <a:off x="5791200" y="5194300"/>
            <a:ext cx="8948738" cy="1854200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H="1">
            <a:off x="15865475" y="5756275"/>
            <a:ext cx="49213" cy="2862263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4" name="Rectangle 22"/>
          <p:cNvSpPr>
            <a:spLocks/>
          </p:cNvSpPr>
          <p:nvPr/>
        </p:nvSpPr>
        <p:spPr bwMode="auto">
          <a:xfrm>
            <a:off x="3175" y="-88900"/>
            <a:ext cx="2133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Hamiltonian Path Problem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rot="10800000" flipH="1">
            <a:off x="10769600" y="5691188"/>
            <a:ext cx="4433888" cy="4781550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rot="10800000">
            <a:off x="5441950" y="8205788"/>
            <a:ext cx="3822700" cy="2465387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1"/>
          <p:cNvGrpSpPr>
            <a:grpSpLocks/>
          </p:cNvGrpSpPr>
          <p:nvPr/>
        </p:nvGrpSpPr>
        <p:grpSpPr bwMode="auto">
          <a:xfrm>
            <a:off x="7937500" y="1816100"/>
            <a:ext cx="1816100" cy="1816100"/>
            <a:chOff x="0" y="0"/>
            <a:chExt cx="1144" cy="1144"/>
          </a:xfrm>
        </p:grpSpPr>
        <p:sp>
          <p:nvSpPr>
            <p:cNvPr id="34818" name="Oval 2"/>
            <p:cNvSpPr>
              <a:spLocks/>
            </p:cNvSpPr>
            <p:nvPr/>
          </p:nvSpPr>
          <p:spPr bwMode="auto">
            <a:xfrm>
              <a:off x="0" y="0"/>
              <a:ext cx="1144" cy="1144"/>
            </a:xfrm>
            <a:prstGeom prst="ellipse">
              <a:avLst/>
            </a:prstGeom>
            <a:solidFill>
              <a:schemeClr val="accent1">
                <a:alpha val="3764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19" name="Rectangle 3"/>
            <p:cNvSpPr>
              <a:spLocks/>
            </p:cNvSpPr>
            <p:nvPr/>
          </p:nvSpPr>
          <p:spPr bwMode="auto">
            <a:xfrm>
              <a:off x="349" y="92"/>
              <a:ext cx="43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1</a:t>
              </a:r>
            </a:p>
          </p:txBody>
        </p:sp>
      </p:grp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9975850" y="2878138"/>
            <a:ext cx="4681538" cy="976312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14897100" y="3733800"/>
            <a:ext cx="1816100" cy="1816100"/>
            <a:chOff x="0" y="0"/>
            <a:chExt cx="1144" cy="1144"/>
          </a:xfrm>
        </p:grpSpPr>
        <p:sp>
          <p:nvSpPr>
            <p:cNvPr id="34822" name="Oval 6"/>
            <p:cNvSpPr>
              <a:spLocks/>
            </p:cNvSpPr>
            <p:nvPr/>
          </p:nvSpPr>
          <p:spPr bwMode="auto">
            <a:xfrm>
              <a:off x="0" y="0"/>
              <a:ext cx="1144" cy="1144"/>
            </a:xfrm>
            <a:prstGeom prst="ellipse">
              <a:avLst/>
            </a:prstGeom>
            <a:noFill/>
            <a:ln w="50800" cap="flat">
              <a:solidFill>
                <a:srgbClr val="804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3" name="Rectangle 7"/>
            <p:cNvSpPr>
              <a:spLocks/>
            </p:cNvSpPr>
            <p:nvPr/>
          </p:nvSpPr>
          <p:spPr bwMode="auto">
            <a:xfrm>
              <a:off x="350" y="92"/>
              <a:ext cx="43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rgbClr val="8040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4</a:t>
              </a:r>
            </a:p>
          </p:txBody>
        </p:sp>
      </p:grp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15024100" y="8839200"/>
            <a:ext cx="1816100" cy="1816100"/>
            <a:chOff x="0" y="0"/>
            <a:chExt cx="1144" cy="1144"/>
          </a:xfrm>
        </p:grpSpPr>
        <p:sp>
          <p:nvSpPr>
            <p:cNvPr id="34825" name="Oval 9"/>
            <p:cNvSpPr>
              <a:spLocks/>
            </p:cNvSpPr>
            <p:nvPr/>
          </p:nvSpPr>
          <p:spPr bwMode="auto">
            <a:xfrm>
              <a:off x="0" y="0"/>
              <a:ext cx="1144" cy="1144"/>
            </a:xfrm>
            <a:prstGeom prst="ellipse">
              <a:avLst/>
            </a:prstGeom>
            <a:noFill/>
            <a:ln w="50800" cap="flat">
              <a:solidFill>
                <a:srgbClr val="00408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6" name="Rectangle 10"/>
            <p:cNvSpPr>
              <a:spLocks/>
            </p:cNvSpPr>
            <p:nvPr/>
          </p:nvSpPr>
          <p:spPr bwMode="auto">
            <a:xfrm>
              <a:off x="349" y="100"/>
              <a:ext cx="43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rgbClr val="00408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2</a:t>
              </a:r>
            </a:p>
          </p:txBody>
        </p:sp>
      </p:grp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9207500" y="10337800"/>
            <a:ext cx="1816100" cy="1816100"/>
            <a:chOff x="0" y="0"/>
            <a:chExt cx="1144" cy="1144"/>
          </a:xfrm>
        </p:grpSpPr>
        <p:sp>
          <p:nvSpPr>
            <p:cNvPr id="34828" name="Oval 12"/>
            <p:cNvSpPr>
              <a:spLocks/>
            </p:cNvSpPr>
            <p:nvPr/>
          </p:nvSpPr>
          <p:spPr bwMode="auto">
            <a:xfrm>
              <a:off x="0" y="0"/>
              <a:ext cx="1144" cy="1144"/>
            </a:xfrm>
            <a:prstGeom prst="ellipse">
              <a:avLst/>
            </a:prstGeom>
            <a:solidFill>
              <a:srgbClr val="FF0000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9" name="Rectangle 13"/>
            <p:cNvSpPr>
              <a:spLocks/>
            </p:cNvSpPr>
            <p:nvPr/>
          </p:nvSpPr>
          <p:spPr bwMode="auto">
            <a:xfrm>
              <a:off x="348" y="92"/>
              <a:ext cx="43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5</a:t>
              </a:r>
            </a:p>
          </p:txBody>
        </p:sp>
      </p:grp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3759200" y="6502400"/>
            <a:ext cx="1816100" cy="1816100"/>
            <a:chOff x="0" y="0"/>
            <a:chExt cx="1144" cy="1144"/>
          </a:xfrm>
        </p:grpSpPr>
        <p:sp>
          <p:nvSpPr>
            <p:cNvPr id="34831" name="Oval 15"/>
            <p:cNvSpPr>
              <a:spLocks/>
            </p:cNvSpPr>
            <p:nvPr/>
          </p:nvSpPr>
          <p:spPr bwMode="auto">
            <a:xfrm>
              <a:off x="0" y="0"/>
              <a:ext cx="1144" cy="1144"/>
            </a:xfrm>
            <a:prstGeom prst="ellipse">
              <a:avLst/>
            </a:prstGeom>
            <a:noFill/>
            <a:ln w="50800" cap="flat">
              <a:solidFill>
                <a:srgbClr val="6666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2" name="Rectangle 16"/>
            <p:cNvSpPr>
              <a:spLocks/>
            </p:cNvSpPr>
            <p:nvPr/>
          </p:nvSpPr>
          <p:spPr bwMode="auto">
            <a:xfrm>
              <a:off x="348" y="92"/>
              <a:ext cx="432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rgbClr val="6666FF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3</a:t>
              </a:r>
            </a:p>
          </p:txBody>
        </p:sp>
      </p:grpSp>
      <p:sp>
        <p:nvSpPr>
          <p:cNvPr id="34833" name="Line 17"/>
          <p:cNvSpPr>
            <a:spLocks noChangeShapeType="1"/>
          </p:cNvSpPr>
          <p:nvPr/>
        </p:nvSpPr>
        <p:spPr bwMode="auto">
          <a:xfrm rot="10800000" flipH="1">
            <a:off x="5422900" y="3473450"/>
            <a:ext cx="2633663" cy="2990850"/>
          </a:xfrm>
          <a:prstGeom prst="line">
            <a:avLst/>
          </a:prstGeom>
          <a:noFill/>
          <a:ln w="177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rot="10800000">
            <a:off x="9855200" y="3403600"/>
            <a:ext cx="4652963" cy="1012825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rot="10800000">
            <a:off x="5807075" y="7659688"/>
            <a:ext cx="9066213" cy="1819275"/>
          </a:xfrm>
          <a:prstGeom prst="line">
            <a:avLst/>
          </a:prstGeom>
          <a:noFill/>
          <a:ln w="177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rot="10800000" flipH="1">
            <a:off x="10769600" y="5691188"/>
            <a:ext cx="4433888" cy="4781550"/>
          </a:xfrm>
          <a:prstGeom prst="line">
            <a:avLst/>
          </a:prstGeom>
          <a:noFill/>
          <a:ln w="177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rot="10800000" flipH="1">
            <a:off x="5791200" y="5194300"/>
            <a:ext cx="8948738" cy="1854200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15865475" y="5756275"/>
            <a:ext cx="49213" cy="2862263"/>
          </a:xfrm>
          <a:prstGeom prst="line">
            <a:avLst/>
          </a:prstGeom>
          <a:noFill/>
          <a:ln w="177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rot="10800000">
            <a:off x="5441950" y="8205788"/>
            <a:ext cx="3822700" cy="2465387"/>
          </a:xfrm>
          <a:prstGeom prst="line">
            <a:avLst/>
          </a:prstGeom>
          <a:noFill/>
          <a:ln w="177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0" name="Rectangle 24"/>
          <p:cNvSpPr>
            <a:spLocks/>
          </p:cNvSpPr>
          <p:nvPr/>
        </p:nvSpPr>
        <p:spPr bwMode="auto">
          <a:xfrm>
            <a:off x="3175" y="-88900"/>
            <a:ext cx="2133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Hamiltonian Path </a:t>
            </a:r>
            <a:r>
              <a:rPr lang="en-US" sz="9600" b="1">
                <a:solidFill>
                  <a:srgbClr val="FF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Solution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793875"/>
            <a:ext cx="19016662" cy="100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/>
          </p:cNvSpPr>
          <p:nvPr/>
        </p:nvSpPr>
        <p:spPr bwMode="auto">
          <a:xfrm>
            <a:off x="17856200" y="1460500"/>
            <a:ext cx="2286000" cy="6477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Engineering Biological HPP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84300"/>
            <a:ext cx="9931400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790700"/>
            <a:ext cx="18878550" cy="116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Engineering Biological HPP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17856200" y="1460500"/>
            <a:ext cx="2286000" cy="6477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84300"/>
            <a:ext cx="9931400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200275"/>
            <a:ext cx="18708687" cy="116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Engineering Biological HPP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17703800" y="1460500"/>
            <a:ext cx="2286000" cy="6477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4660900" y="1803400"/>
            <a:ext cx="1676400" cy="1625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84300"/>
            <a:ext cx="9931400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797175"/>
            <a:ext cx="17048163" cy="1107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Engineering Biological HPP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16789400" y="1905000"/>
            <a:ext cx="2286000" cy="6477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775200" y="1968500"/>
            <a:ext cx="1651000" cy="187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84300"/>
            <a:ext cx="9931400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6"/>
          <p:cNvSpPr>
            <a:spLocks/>
          </p:cNvSpPr>
          <p:nvPr/>
        </p:nvSpPr>
        <p:spPr bwMode="auto">
          <a:xfrm>
            <a:off x="8597900" y="9385300"/>
            <a:ext cx="3441700" cy="850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rot="10800000" flipH="1">
            <a:off x="7626350" y="3054350"/>
            <a:ext cx="1700213" cy="2214563"/>
          </a:xfrm>
          <a:prstGeom prst="line">
            <a:avLst/>
          </a:prstGeom>
          <a:noFill/>
          <a:ln w="177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Engineering Biological HPP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17399000" y="1536700"/>
            <a:ext cx="2286000" cy="6477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84300"/>
            <a:ext cx="9931400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9169400"/>
            <a:ext cx="170307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/>
          </p:cNvSpPr>
          <p:nvPr/>
        </p:nvSpPr>
        <p:spPr bwMode="auto">
          <a:xfrm>
            <a:off x="5986463" y="12433300"/>
            <a:ext cx="83947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Hin-mediated recombination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230438"/>
            <a:ext cx="19194463" cy="109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Engineering Biological HPP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18135600" y="1879600"/>
            <a:ext cx="2286000" cy="6477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84300"/>
            <a:ext cx="9931400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/>
          </p:cNvSpPr>
          <p:nvPr/>
        </p:nvSpPr>
        <p:spPr bwMode="auto">
          <a:xfrm>
            <a:off x="5118100" y="1701800"/>
            <a:ext cx="1155700" cy="1295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 flipH="1">
            <a:off x="7602538" y="3067050"/>
            <a:ext cx="1724025" cy="2224088"/>
          </a:xfrm>
          <a:prstGeom prst="line">
            <a:avLst/>
          </a:prstGeom>
          <a:noFill/>
          <a:ln w="177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>
            <a:off x="7915275" y="5843588"/>
            <a:ext cx="5695950" cy="1019175"/>
          </a:xfrm>
          <a:prstGeom prst="line">
            <a:avLst/>
          </a:prstGeom>
          <a:noFill/>
          <a:ln w="177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rot="10800000" flipH="1">
            <a:off x="10907713" y="4306888"/>
            <a:ext cx="2428875" cy="3873500"/>
          </a:xfrm>
          <a:prstGeom prst="line">
            <a:avLst/>
          </a:prstGeom>
          <a:noFill/>
          <a:ln w="177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13843000" y="4321175"/>
            <a:ext cx="371475" cy="2227263"/>
          </a:xfrm>
          <a:prstGeom prst="line">
            <a:avLst/>
          </a:prstGeom>
          <a:noFill/>
          <a:ln w="1778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4421188" y="3435350"/>
            <a:ext cx="11734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Predicting Outcomes of Bacterial Computing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774700"/>
            <a:ext cx="18230850" cy="1250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/>
          </p:cNvSpPr>
          <p:nvPr/>
        </p:nvSpPr>
        <p:spPr bwMode="auto">
          <a:xfrm>
            <a:off x="3754438" y="-6350"/>
            <a:ext cx="138255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Does Starting Place Matter?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3-26 at 7.2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95300"/>
            <a:ext cx="17997443" cy="123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48993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774700"/>
            <a:ext cx="18230850" cy="1250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/>
          </p:cNvSpPr>
          <p:nvPr/>
        </p:nvSpPr>
        <p:spPr bwMode="auto">
          <a:xfrm>
            <a:off x="14325600" y="8832850"/>
            <a:ext cx="36306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6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Equilibrium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>
            <a:off x="16749713" y="10680700"/>
            <a:ext cx="0" cy="1493838"/>
          </a:xfrm>
          <a:prstGeom prst="line">
            <a:avLst/>
          </a:prstGeom>
          <a:noFill/>
          <a:ln w="114300" cap="flat">
            <a:solidFill>
              <a:srgbClr val="FF0000"/>
            </a:solidFill>
            <a:prstDash val="solid"/>
            <a:miter lim="800000"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3754438" y="-6350"/>
            <a:ext cx="138255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Does Starting Place Matter?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944688" y="-6350"/>
            <a:ext cx="17433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How Many Plasmids Do We Need?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389063"/>
            <a:ext cx="16732250" cy="1178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AutoShape 3"/>
          <p:cNvSpPr>
            <a:spLocks/>
          </p:cNvSpPr>
          <p:nvPr/>
        </p:nvSpPr>
        <p:spPr bwMode="auto">
          <a:xfrm>
            <a:off x="7518400" y="6718300"/>
            <a:ext cx="1727200" cy="800100"/>
          </a:xfrm>
          <a:prstGeom prst="roundRect">
            <a:avLst>
              <a:gd name="adj" fmla="val 23806"/>
            </a:avLst>
          </a:prstGeom>
          <a:noFill/>
          <a:ln w="1270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3175" y="-88900"/>
            <a:ext cx="2133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Split Genes to Encode Problem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5168900"/>
            <a:ext cx="12998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374900"/>
            <a:ext cx="12998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489700"/>
            <a:ext cx="12534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/>
          </p:cNvSpPr>
          <p:nvPr/>
        </p:nvSpPr>
        <p:spPr bwMode="auto">
          <a:xfrm>
            <a:off x="3175" y="-88900"/>
            <a:ext cx="2133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Split Genes to Encode Problem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0" y="11334750"/>
            <a:ext cx="2133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u="sng">
                <a:solidFill>
                  <a:schemeClr val="tx1"/>
                </a:solidFill>
                <a:ea typeface="ＭＳ Ｐゴシック" charset="0"/>
                <a:cs typeface="Gill Sans" charset="0"/>
                <a:hlinkClick r:id="rId4"/>
              </a:rPr>
              <a:t>gcat.davidson.edu/GcatWiki/index.php/Davidson_Missouri_W/Davidson_Protocols</a:t>
            </a:r>
            <a:endParaRPr lang="en-US" sz="4800" u="sng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5349875" y="-6350"/>
            <a:ext cx="106441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Split Reporter Genes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1866900"/>
            <a:ext cx="22390101" cy="996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/>
          </p:cNvSpPr>
          <p:nvPr/>
        </p:nvSpPr>
        <p:spPr bwMode="auto">
          <a:xfrm>
            <a:off x="1562100" y="10782300"/>
            <a:ext cx="7769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800" b="1">
                <a:solidFill>
                  <a:srgbClr val="00FF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Green Fluorescent Protein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12954000" y="10668000"/>
            <a:ext cx="7159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800" b="1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Red Fluorescent Protein</a:t>
            </a:r>
          </a:p>
        </p:txBody>
      </p:sp>
      <p:sp>
        <p:nvSpPr>
          <p:cNvPr id="48133" name="Oval 5"/>
          <p:cNvSpPr>
            <a:spLocks/>
          </p:cNvSpPr>
          <p:nvPr/>
        </p:nvSpPr>
        <p:spPr bwMode="auto">
          <a:xfrm>
            <a:off x="7162800" y="8280400"/>
            <a:ext cx="1270000" cy="1270000"/>
          </a:xfrm>
          <a:prstGeom prst="ellipse">
            <a:avLst/>
          </a:prstGeom>
          <a:noFill/>
          <a:ln w="2159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4" name="Oval 6"/>
          <p:cNvSpPr>
            <a:spLocks/>
          </p:cNvSpPr>
          <p:nvPr/>
        </p:nvSpPr>
        <p:spPr bwMode="auto">
          <a:xfrm>
            <a:off x="18008600" y="8089900"/>
            <a:ext cx="1270000" cy="1270000"/>
          </a:xfrm>
          <a:prstGeom prst="ellipse">
            <a:avLst/>
          </a:prstGeom>
          <a:noFill/>
          <a:ln w="2159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2400300"/>
            <a:ext cx="21669376" cy="801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/>
          </p:cNvSpPr>
          <p:nvPr/>
        </p:nvSpPr>
        <p:spPr bwMode="auto">
          <a:xfrm>
            <a:off x="5349875" y="-6350"/>
            <a:ext cx="106441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Split Reporter Genes </a:t>
            </a: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12499975" y="10585450"/>
            <a:ext cx="64833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RFP</a:t>
            </a:r>
            <a:r>
              <a:rPr lang="en-US" sz="6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Split by </a:t>
            </a:r>
            <a:r>
              <a:rPr lang="en-US" sz="6400" i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hixC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1595438" y="10579100"/>
            <a:ext cx="652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400" b="1">
                <a:solidFill>
                  <a:srgbClr val="00FF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GFP</a:t>
            </a:r>
            <a:r>
              <a:rPr lang="en-US" sz="6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Split by </a:t>
            </a:r>
            <a:r>
              <a:rPr lang="en-US" sz="6400" i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hixC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3-26 at 7.30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95300"/>
            <a:ext cx="18973800" cy="124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48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3-26 at 7.3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00100"/>
            <a:ext cx="1899788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15966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3-26 at 7.31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76300"/>
            <a:ext cx="18288000" cy="117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04894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340100"/>
            <a:ext cx="19913600" cy="84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955800"/>
            <a:ext cx="9220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/>
          </p:cNvSpPr>
          <p:nvPr/>
        </p:nvSpPr>
        <p:spPr bwMode="auto">
          <a:xfrm>
            <a:off x="3175" y="-88900"/>
            <a:ext cx="2133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Paper Published 7/09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0" y="11582400"/>
            <a:ext cx="21336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600" b="1">
                <a:solidFill>
                  <a:srgbClr val="FF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15 undergraduate coauthors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622300" y="6367463"/>
            <a:ext cx="21336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600" b="1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Paper of the year, 2009</a:t>
            </a: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889000" y="8623300"/>
            <a:ext cx="1727200" cy="1943100"/>
          </a:xfrm>
          <a:prstGeom prst="roundRect">
            <a:avLst>
              <a:gd name="adj" fmla="val 11028"/>
            </a:avLst>
          </a:prstGeom>
          <a:noFill/>
          <a:ln w="1143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3175" y="19050"/>
            <a:ext cx="21336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Advantages of Biological Computers</a:t>
            </a: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2235200" y="2552700"/>
            <a:ext cx="2476500" cy="889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15684500" y="2552700"/>
            <a:ext cx="3213100" cy="889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15798800" y="5689600"/>
            <a:ext cx="3213100" cy="889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15684500" y="9512300"/>
            <a:ext cx="3213100" cy="889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812800" y="2489200"/>
            <a:ext cx="17907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4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go anywhere - arctic, thermal vents, inside organisms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143375"/>
            <a:ext cx="714375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/>
          </p:cNvSpPr>
          <p:nvPr/>
        </p:nvSpPr>
        <p:spPr bwMode="auto">
          <a:xfrm>
            <a:off x="482600" y="4686300"/>
            <a:ext cx="53594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4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no electricity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927100" y="6883400"/>
            <a:ext cx="51943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4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self-replicating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927100" y="9080500"/>
            <a:ext cx="70231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4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no immune rejection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3254375" y="4306888"/>
            <a:ext cx="148336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Can we solve the SATisfiability problem?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222500"/>
            <a:ext cx="15551150" cy="108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Define the SATisfiability Problem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6934200" y="5410200"/>
            <a:ext cx="74168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6934200" y="7823200"/>
            <a:ext cx="74168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6934200" y="10236200"/>
            <a:ext cx="74168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14706600" y="5422900"/>
            <a:ext cx="42926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14706600" y="7912100"/>
            <a:ext cx="42926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14706600" y="10756900"/>
            <a:ext cx="42926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2171700" y="5422900"/>
            <a:ext cx="42926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Rectangle 10"/>
          <p:cNvSpPr>
            <a:spLocks/>
          </p:cNvSpPr>
          <p:nvPr/>
        </p:nvSpPr>
        <p:spPr bwMode="auto">
          <a:xfrm>
            <a:off x="2171700" y="7912100"/>
            <a:ext cx="42926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Rectangle 11"/>
          <p:cNvSpPr>
            <a:spLocks/>
          </p:cNvSpPr>
          <p:nvPr/>
        </p:nvSpPr>
        <p:spPr bwMode="auto">
          <a:xfrm>
            <a:off x="2286000" y="5422900"/>
            <a:ext cx="16852900" cy="7454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222500"/>
            <a:ext cx="15551150" cy="108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Define the SATisfiability Problem</a:t>
            </a: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6934200" y="5410200"/>
            <a:ext cx="74168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6934200" y="7823200"/>
            <a:ext cx="74168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6934200" y="10236200"/>
            <a:ext cx="7416800" cy="2451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14706600" y="5422900"/>
            <a:ext cx="42926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14706600" y="7912100"/>
            <a:ext cx="42926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14706600" y="10756900"/>
            <a:ext cx="4292600" cy="2235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222500"/>
            <a:ext cx="15551150" cy="108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Define the SATisfiability Problem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116138"/>
            <a:ext cx="16535400" cy="990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Converting Math to Biology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9675"/>
            <a:ext cx="17518063" cy="885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Central Dogma</a:t>
            </a: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11290300" y="2501900"/>
            <a:ext cx="9271000" cy="195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10858500" y="5918200"/>
            <a:ext cx="10121900" cy="2209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10414000" y="9347200"/>
            <a:ext cx="10121900" cy="2209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13804900" y="4254500"/>
            <a:ext cx="1739900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13970000" y="7975600"/>
            <a:ext cx="1739900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9675"/>
            <a:ext cx="17518063" cy="885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Frameshift Mutation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501900"/>
            <a:ext cx="17710150" cy="90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Frameshift Suppression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408113"/>
            <a:ext cx="8890000" cy="1161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Suppressor tRNA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019300"/>
            <a:ext cx="16611600" cy="989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Coding 2-SAT Clause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723900" y="5486400"/>
            <a:ext cx="20104100" cy="693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3-26 at 7.28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62100"/>
            <a:ext cx="18801488" cy="110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7995"/>
      </p:ext>
    </p:extLst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019300"/>
            <a:ext cx="16611600" cy="989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Coding 2-SAT Clause</a:t>
            </a:r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723900" y="9156700"/>
            <a:ext cx="20104100" cy="3263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019300"/>
            <a:ext cx="16611600" cy="989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Coding 2-SAT Clause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17818100" y="4279900"/>
            <a:ext cx="6959600" cy="2514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3403600" y="-139700"/>
            <a:ext cx="19011900" cy="3022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2070100" y="6680200"/>
            <a:ext cx="16395700" cy="711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524000"/>
            <a:ext cx="17248188" cy="1162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5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Outcomes of v 1.0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100263"/>
            <a:ext cx="160274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Outcomes of v 1.0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153400"/>
            <a:ext cx="13654088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0" y="7721600"/>
            <a:ext cx="70675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5"/>
          <p:cNvSpPr>
            <a:spLocks/>
          </p:cNvSpPr>
          <p:nvPr/>
        </p:nvSpPr>
        <p:spPr bwMode="auto">
          <a:xfrm>
            <a:off x="13919200" y="8432800"/>
            <a:ext cx="7048500" cy="1117600"/>
          </a:xfrm>
          <a:prstGeom prst="rect">
            <a:avLst/>
          </a:prstGeom>
          <a:noFill/>
          <a:ln w="635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843213"/>
            <a:ext cx="17935575" cy="880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/>
          </p:cNvSpPr>
          <p:nvPr/>
        </p:nvSpPr>
        <p:spPr bwMode="auto">
          <a:xfrm>
            <a:off x="3175" y="-254000"/>
            <a:ext cx="213360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Redesign System v2.0</a:t>
            </a:r>
          </a:p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positive feedback loop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Outcomes of v 2.0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49400"/>
            <a:ext cx="18427700" cy="1131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/>
          </p:cNvSpPr>
          <p:nvPr/>
        </p:nvSpPr>
        <p:spPr bwMode="auto">
          <a:xfrm>
            <a:off x="1758950" y="8356600"/>
            <a:ext cx="2651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- control</a:t>
            </a:r>
          </a:p>
        </p:txBody>
      </p:sp>
      <p:sp>
        <p:nvSpPr>
          <p:cNvPr id="70660" name="Rectangle 4"/>
          <p:cNvSpPr>
            <a:spLocks/>
          </p:cNvSpPr>
          <p:nvPr/>
        </p:nvSpPr>
        <p:spPr bwMode="auto">
          <a:xfrm>
            <a:off x="5245100" y="7543800"/>
            <a:ext cx="19637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frame </a:t>
            </a:r>
          </a:p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shift</a:t>
            </a:r>
          </a:p>
          <a:p>
            <a:r>
              <a:rPr lang="ja-JP" altLang="en-US" sz="56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leak</a:t>
            </a:r>
            <a:r>
              <a:rPr lang="ja-JP" altLang="en-US" sz="56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56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0661" name="Rectangle 5"/>
          <p:cNvSpPr>
            <a:spLocks/>
          </p:cNvSpPr>
          <p:nvPr/>
        </p:nvSpPr>
        <p:spPr bwMode="auto">
          <a:xfrm>
            <a:off x="10056813" y="7950200"/>
            <a:ext cx="2676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+tRNA</a:t>
            </a:r>
          </a:p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CGGUC</a:t>
            </a:r>
          </a:p>
        </p:txBody>
      </p:sp>
      <p:sp>
        <p:nvSpPr>
          <p:cNvPr id="70662" name="Rectangle 6"/>
          <p:cNvSpPr>
            <a:spLocks/>
          </p:cNvSpPr>
          <p:nvPr/>
        </p:nvSpPr>
        <p:spPr bwMode="auto">
          <a:xfrm>
            <a:off x="13708063" y="79502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+tRNA</a:t>
            </a:r>
          </a:p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CCACU</a:t>
            </a:r>
          </a:p>
        </p:txBody>
      </p:sp>
      <p:sp>
        <p:nvSpPr>
          <p:cNvPr id="70663" name="Rectangle 7"/>
          <p:cNvSpPr>
            <a:spLocks/>
          </p:cNvSpPr>
          <p:nvPr/>
        </p:nvSpPr>
        <p:spPr bwMode="auto">
          <a:xfrm>
            <a:off x="16870363" y="8356600"/>
            <a:ext cx="28352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+ control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4203700"/>
            <a:ext cx="20540663" cy="88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/>
          </p:cNvSpPr>
          <p:nvPr/>
        </p:nvSpPr>
        <p:spPr bwMode="auto">
          <a:xfrm>
            <a:off x="3175" y="-120650"/>
            <a:ext cx="2133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Outcomes of v 2.0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852613"/>
            <a:ext cx="728980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4"/>
          <p:cNvSpPr>
            <a:spLocks/>
          </p:cNvSpPr>
          <p:nvPr/>
        </p:nvSpPr>
        <p:spPr bwMode="auto">
          <a:xfrm>
            <a:off x="6972300" y="6985000"/>
            <a:ext cx="19637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frame </a:t>
            </a:r>
          </a:p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shift</a:t>
            </a:r>
          </a:p>
          <a:p>
            <a:r>
              <a:rPr lang="ja-JP" altLang="en-US" sz="56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leak</a:t>
            </a:r>
            <a:r>
              <a:rPr lang="ja-JP" altLang="en-US" sz="56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56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9980613" y="7391400"/>
            <a:ext cx="2676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+tRNA</a:t>
            </a:r>
          </a:p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CGGUC</a:t>
            </a:r>
          </a:p>
        </p:txBody>
      </p:sp>
      <p:sp>
        <p:nvSpPr>
          <p:cNvPr id="71686" name="Rectangle 6"/>
          <p:cNvSpPr>
            <a:spLocks/>
          </p:cNvSpPr>
          <p:nvPr/>
        </p:nvSpPr>
        <p:spPr bwMode="auto">
          <a:xfrm>
            <a:off x="13568363" y="73914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+tRNA</a:t>
            </a:r>
          </a:p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CCACU</a:t>
            </a:r>
          </a:p>
        </p:txBody>
      </p:sp>
      <p:sp>
        <p:nvSpPr>
          <p:cNvPr id="71687" name="Rectangle 7"/>
          <p:cNvSpPr>
            <a:spLocks/>
          </p:cNvSpPr>
          <p:nvPr/>
        </p:nvSpPr>
        <p:spPr bwMode="auto">
          <a:xfrm>
            <a:off x="17060863" y="7797800"/>
            <a:ext cx="28352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600">
                <a:solidFill>
                  <a:schemeClr val="tx1"/>
                </a:solidFill>
                <a:ea typeface="ＭＳ Ｐゴシック" charset="0"/>
                <a:cs typeface="Gill Sans" charset="0"/>
              </a:rPr>
              <a:t>+ control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/>
          </p:cNvSpPr>
          <p:nvPr/>
        </p:nvSpPr>
        <p:spPr bwMode="auto">
          <a:xfrm>
            <a:off x="-38100" y="4476750"/>
            <a:ext cx="213995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9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Why build bacterial computers?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/>
          </p:cNvSpPr>
          <p:nvPr/>
        </p:nvSpPr>
        <p:spPr bwMode="auto">
          <a:xfrm>
            <a:off x="3175" y="-88900"/>
            <a:ext cx="2133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Evolution of Computers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39900"/>
            <a:ext cx="12954000" cy="1070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/>
          </p:cNvSpPr>
          <p:nvPr/>
        </p:nvSpPr>
        <p:spPr bwMode="auto">
          <a:xfrm>
            <a:off x="3708400" y="11912600"/>
            <a:ext cx="15062200" cy="520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2" name="Rectangle 4"/>
          <p:cNvSpPr>
            <a:spLocks/>
          </p:cNvSpPr>
          <p:nvPr/>
        </p:nvSpPr>
        <p:spPr bwMode="auto">
          <a:xfrm>
            <a:off x="4524375" y="2152650"/>
            <a:ext cx="2298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600">
                <a:solidFill>
                  <a:srgbClr val="FFFFFF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1943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7416800"/>
            <a:ext cx="643096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/>
          </p:cNvSpPr>
          <p:nvPr/>
        </p:nvSpPr>
        <p:spPr bwMode="auto">
          <a:xfrm>
            <a:off x="985838" y="12465050"/>
            <a:ext cx="7480300" cy="2587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0" y="1514475"/>
            <a:ext cx="6527800" cy="1162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/>
          </p:cNvSpPr>
          <p:nvPr/>
        </p:nvSpPr>
        <p:spPr bwMode="auto">
          <a:xfrm>
            <a:off x="1235075" y="2584450"/>
            <a:ext cx="8877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iPhone in 2011</a:t>
            </a:r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3175" y="-88900"/>
            <a:ext cx="2133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Evolution of Computers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3224213" y="4781550"/>
            <a:ext cx="148732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6200"/>
              </a:spcBef>
            </a:pPr>
            <a:r>
              <a:rPr lang="en-US" sz="9000" b="1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Two Recent Research Projects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178300"/>
            <a:ext cx="10423525" cy="81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/>
          </p:cNvSpPr>
          <p:nvPr/>
        </p:nvSpPr>
        <p:spPr bwMode="auto">
          <a:xfrm>
            <a:off x="2657475" y="2609850"/>
            <a:ext cx="8877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600" i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E. coli</a:t>
            </a:r>
            <a:r>
              <a:rPr lang="en-US" sz="8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in 2011</a:t>
            </a:r>
          </a:p>
        </p:txBody>
      </p:sp>
      <p:sp>
        <p:nvSpPr>
          <p:cNvPr id="76803" name="AutoShape 3"/>
          <p:cNvSpPr>
            <a:spLocks/>
          </p:cNvSpPr>
          <p:nvPr/>
        </p:nvSpPr>
        <p:spPr bwMode="auto">
          <a:xfrm>
            <a:off x="13855700" y="5803900"/>
            <a:ext cx="2603500" cy="1739900"/>
          </a:xfrm>
          <a:prstGeom prst="rightArrow">
            <a:avLst>
              <a:gd name="adj1" fmla="val 32000"/>
              <a:gd name="adj2" fmla="val 32123"/>
            </a:avLst>
          </a:prstGeom>
          <a:solidFill>
            <a:srgbClr val="FF0000"/>
          </a:solidFill>
          <a:ln>
            <a:noFill/>
          </a:ln>
          <a:effectLst>
            <a:outerShdw blurRad="127000" dist="76199" dir="576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17376775" y="5118100"/>
            <a:ext cx="1358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Times" charset="0"/>
                <a:sym typeface="Times" charset="0"/>
              </a:rPr>
              <a:t>?</a:t>
            </a:r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12395200" y="8655050"/>
            <a:ext cx="88773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Living Hardware in 2021</a:t>
            </a: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3175" y="-88900"/>
            <a:ext cx="2133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Evolution of Bacterial Computers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84598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17463" y="57150"/>
            <a:ext cx="21310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Flipping DNA with Hin/</a:t>
            </a:r>
            <a:r>
              <a:rPr lang="en-US" sz="9600" i="1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hixC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924050"/>
            <a:ext cx="151511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924050"/>
            <a:ext cx="151511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6045200"/>
            <a:ext cx="154813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17463" y="57150"/>
            <a:ext cx="21310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Flipping DNA with Hin/</a:t>
            </a:r>
            <a:r>
              <a:rPr lang="en-US" sz="9600" i="1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hixC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924050"/>
            <a:ext cx="151511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6045200"/>
            <a:ext cx="154813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817100"/>
            <a:ext cx="154844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/>
          </p:cNvSpPr>
          <p:nvPr/>
        </p:nvSpPr>
        <p:spPr bwMode="auto">
          <a:xfrm>
            <a:off x="17463" y="57150"/>
            <a:ext cx="21310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6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Flipping DNA with Hin/</a:t>
            </a:r>
            <a:r>
              <a:rPr lang="en-US" sz="9600" i="1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hixC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Blank copy 2">
  <a:themeElements>
    <a:clrScheme name="Blank copy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4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0A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Pages>0</Pages>
  <Words>320</Words>
  <Characters>0</Characters>
  <Application>Microsoft Macintosh PowerPoint</Application>
  <PresentationFormat>Custom</PresentationFormat>
  <Lines>0</Lines>
  <Paragraphs>96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51</vt:i4>
      </vt:variant>
    </vt:vector>
  </HeadingPairs>
  <TitlesOfParts>
    <vt:vector size="76" baseType="lpstr">
      <vt:lpstr>Gill Sans</vt:lpstr>
      <vt:lpstr>ヒラギノ角ゴ ProN W3</vt:lpstr>
      <vt:lpstr>Times</vt:lpstr>
      <vt:lpstr>Lucida Grande</vt:lpstr>
      <vt:lpstr>Helvetica</vt:lpstr>
      <vt:lpstr>Blank copy</vt:lpstr>
      <vt:lpstr>Blank</vt:lpstr>
      <vt:lpstr>Blank</vt:lpstr>
      <vt:lpstr>Blank copy 1</vt:lpstr>
      <vt:lpstr>Blank</vt:lpstr>
      <vt:lpstr>Photo - Horizontal Reflection</vt:lpstr>
      <vt:lpstr>Photo - Vertical</vt:lpstr>
      <vt:lpstr>Photo - Vertical Reflection</vt:lpstr>
      <vt:lpstr>Title - Top</vt:lpstr>
      <vt:lpstr>Title &amp; Bullets</vt:lpstr>
      <vt:lpstr>Title &amp; Bullets - Left</vt:lpstr>
      <vt:lpstr>Title &amp; Bullets - 2 Column</vt:lpstr>
      <vt:lpstr>Title &amp; Bullets - Right</vt:lpstr>
      <vt:lpstr>Title, Bullets &amp; Photo</vt:lpstr>
      <vt:lpstr>Title - Center</vt:lpstr>
      <vt:lpstr>Bullets</vt:lpstr>
      <vt:lpstr>Bullets</vt:lpstr>
      <vt:lpstr>Title &amp; Subtitle</vt:lpstr>
      <vt:lpstr>Blank copy 2</vt:lpstr>
      <vt:lpstr>Photo - Horizontal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Malcolm Campbell</cp:lastModifiedBy>
  <cp:revision>2</cp:revision>
  <dcterms:modified xsi:type="dcterms:W3CDTF">2011-03-26T11:32:43Z</dcterms:modified>
</cp:coreProperties>
</file>