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86" r:id="rId4"/>
    <p:sldId id="259" r:id="rId5"/>
    <p:sldId id="264" r:id="rId6"/>
    <p:sldId id="291" r:id="rId7"/>
    <p:sldId id="285" r:id="rId8"/>
    <p:sldId id="287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90" r:id="rId22"/>
    <p:sldId id="288" r:id="rId23"/>
    <p:sldId id="293" r:id="rId24"/>
    <p:sldId id="289" r:id="rId25"/>
    <p:sldId id="292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72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9969-FE87-A645-9D5C-EAD5D44A24BB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E85B-0DA5-3B42-A44F-3F786158A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277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5691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Lexi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2412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Lexi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740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Lexi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039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Puneet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5716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Puneet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4140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Puneet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6005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Puneet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93538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Puneet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720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Puneet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7213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Puneet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945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Lexi</a:t>
            </a:r>
            <a:r>
              <a:rPr lang="en-US" dirty="0" smtClean="0"/>
              <a:t> –</a:t>
            </a:r>
            <a:r>
              <a:rPr lang="en-US" baseline="0" dirty="0" smtClean="0"/>
              <a:t> note on </a:t>
            </a:r>
            <a:r>
              <a:rPr lang="en-US" baseline="0" dirty="0" err="1" smtClean="0"/>
              <a:t>tBlastN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94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035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Lexi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Puneet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56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Puneet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068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4504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3807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Lexi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3E85B-0DA5-3B42-A44F-3F786158A7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477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Nhx1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409999"/>
            <a:ext cx="4038600" cy="1207958"/>
          </a:xfrm>
        </p:spPr>
        <p:txBody>
          <a:bodyPr>
            <a:normAutofit/>
          </a:bodyPr>
          <a:lstStyle/>
          <a:p>
            <a:r>
              <a:rPr lang="en-US" dirty="0" smtClean="0"/>
              <a:t>Aligning </a:t>
            </a:r>
            <a:r>
              <a:rPr lang="en-US" dirty="0" err="1" smtClean="0"/>
              <a:t>Orthologs</a:t>
            </a:r>
            <a:r>
              <a:rPr lang="en-US" dirty="0" smtClean="0"/>
              <a:t> and Identifying Alleles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Alexis </a:t>
            </a:r>
            <a:r>
              <a:rPr lang="en-US" dirty="0" err="1" smtClean="0"/>
              <a:t>Valauri</a:t>
            </a:r>
            <a:r>
              <a:rPr lang="en-US" dirty="0" smtClean="0"/>
              <a:t>-Orton and </a:t>
            </a:r>
            <a:r>
              <a:rPr lang="en-US" dirty="0" err="1" smtClean="0"/>
              <a:t>Puneet</a:t>
            </a:r>
            <a:r>
              <a:rPr lang="en-US" dirty="0" smtClean="0"/>
              <a:t> </a:t>
            </a:r>
            <a:r>
              <a:rPr lang="en-US" dirty="0" err="1" smtClean="0"/>
              <a:t>Lakhmani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79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2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429067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676698" y="4342221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3062" y="5315872"/>
            <a:ext cx="315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3597" y="5592871"/>
            <a:ext cx="268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12 in Arabidopsis</a:t>
            </a:r>
            <a:endParaRPr lang="en-US" dirty="0"/>
          </a:p>
        </p:txBody>
      </p:sp>
      <p:pic>
        <p:nvPicPr>
          <p:cNvPr id="3" name="Picture 2" descr="Screen shot 2011-04-10 at 9.58.4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9187" y="1673167"/>
            <a:ext cx="7975600" cy="27559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875186" y="1766944"/>
            <a:ext cx="1617275" cy="1266336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62065" y="3185680"/>
            <a:ext cx="1199898" cy="1266336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6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3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429067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676698" y="4342221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427" y="5438636"/>
            <a:ext cx="30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192" y="5438636"/>
            <a:ext cx="2453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the latter half of exon 10 in Arabidopsis</a:t>
            </a:r>
            <a:endParaRPr lang="en-US" dirty="0"/>
          </a:p>
        </p:txBody>
      </p:sp>
      <p:pic>
        <p:nvPicPr>
          <p:cNvPr id="9" name="Picture 8" descr="Screen shot 2011-04-10 at 9.59.1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71427" y="1707542"/>
            <a:ext cx="7696200" cy="2387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7350" y="2922772"/>
            <a:ext cx="2600006" cy="1252557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08191" y="1670216"/>
            <a:ext cx="968509" cy="1152928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474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4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070833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676698" y="4070833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8891" y="5026124"/>
            <a:ext cx="317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33757" y="5026124"/>
            <a:ext cx="265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to the first half of exon 10 in Arabidopsis</a:t>
            </a:r>
            <a:endParaRPr lang="en-US" dirty="0"/>
          </a:p>
        </p:txBody>
      </p:sp>
      <p:pic>
        <p:nvPicPr>
          <p:cNvPr id="3" name="Picture 2" descr="Screen shot 2011-04-10 at 9.59.5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9838" y="1994780"/>
            <a:ext cx="8153400" cy="1663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8366" y="2127907"/>
            <a:ext cx="2700515" cy="1353056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7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5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070833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768537" y="4070833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351" y="4950014"/>
            <a:ext cx="307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12047" y="4939280"/>
            <a:ext cx="274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8 in Arabidopsis</a:t>
            </a:r>
            <a:endParaRPr lang="en-US" dirty="0"/>
          </a:p>
        </p:txBody>
      </p:sp>
      <p:pic>
        <p:nvPicPr>
          <p:cNvPr id="3" name="Picture 2" descr="Screen shot 2011-04-10 at 10.00.4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5968" y="2146436"/>
            <a:ext cx="7772400" cy="1435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01573" y="2146436"/>
            <a:ext cx="2600006" cy="1361936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41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526766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768537" y="4526766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980" y="5427900"/>
            <a:ext cx="314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6582" y="5449492"/>
            <a:ext cx="245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9 in Arabidopsis</a:t>
            </a:r>
            <a:endParaRPr lang="en-US" dirty="0"/>
          </a:p>
        </p:txBody>
      </p:sp>
      <p:pic>
        <p:nvPicPr>
          <p:cNvPr id="3" name="Picture 2" descr="Screen shot 2011-04-10 at 10.01.4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1555" y="1600200"/>
            <a:ext cx="7645400" cy="2730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63516" y="1600200"/>
            <a:ext cx="2892395" cy="1359989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/>
          </a:p>
          <a:p>
            <a:pPr algn="ctr"/>
            <a:endParaRPr/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11322" y="3040830"/>
            <a:ext cx="547080" cy="1359989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/>
          </a:p>
          <a:p>
            <a:pPr algn="ctr"/>
            <a:endParaRPr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54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7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342222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839093" y="4342222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9628" y="5330080"/>
            <a:ext cx="297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 alleles/</a:t>
            </a:r>
            <a:r>
              <a:rPr lang="en-US" dirty="0" err="1" smtClean="0"/>
              <a:t>paralogs</a:t>
            </a:r>
            <a:r>
              <a:rPr lang="en-US" dirty="0" smtClean="0"/>
              <a:t>/repeats – imperfect alignment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3720" y="5330080"/>
            <a:ext cx="2379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end of exon 7, beginning of exon 8 in Arabidopsis</a:t>
            </a:r>
            <a:endParaRPr lang="en-US" dirty="0"/>
          </a:p>
        </p:txBody>
      </p:sp>
      <p:pic>
        <p:nvPicPr>
          <p:cNvPr id="3" name="Picture 2" descr="Screen shot 2011-04-10 at 10.02.2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087" y="1828688"/>
            <a:ext cx="8013700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50317" y="1828688"/>
            <a:ext cx="1105594" cy="1049274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67707" y="2980769"/>
            <a:ext cx="1285118" cy="943419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4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8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777929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849949" y="4777929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3272" y="5677458"/>
            <a:ext cx="219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67957" y="5677458"/>
            <a:ext cx="1758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6 in Arabidopsis</a:t>
            </a:r>
            <a:endParaRPr lang="en-US" dirty="0"/>
          </a:p>
        </p:txBody>
      </p:sp>
      <p:pic>
        <p:nvPicPr>
          <p:cNvPr id="3" name="Picture 2" descr="Screen shot 2011-04-10 at 10.03.5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5298" y="1751649"/>
            <a:ext cx="8039100" cy="297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86339" y="1751649"/>
            <a:ext cx="3261962" cy="1336450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88863" y="3327055"/>
            <a:ext cx="3353333" cy="1450874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40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9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5016500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713831" y="5016500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171" y="5894569"/>
            <a:ext cx="24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49221" y="5916280"/>
            <a:ext cx="273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1 in Arabidopsis</a:t>
            </a:r>
          </a:p>
        </p:txBody>
      </p:sp>
      <p:pic>
        <p:nvPicPr>
          <p:cNvPr id="3" name="Picture 2" descr="Screen shot 2011-04-10 at 10.04.50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587" y="1600200"/>
            <a:ext cx="7950200" cy="3175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99527" y="1600199"/>
            <a:ext cx="4477202" cy="1506171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69999" y="3253964"/>
            <a:ext cx="804151" cy="1378184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2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10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148055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643273" y="4148055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5576" y="5178102"/>
            <a:ext cx="224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1453" y="4982702"/>
            <a:ext cx="199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latter half of exon 2 in Arabidopsis</a:t>
            </a:r>
            <a:endParaRPr lang="en-US" dirty="0"/>
          </a:p>
        </p:txBody>
      </p:sp>
      <p:pic>
        <p:nvPicPr>
          <p:cNvPr id="3" name="Picture 2" descr="Screen shot 2011-04-10 at 10.05.5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3487" y="2033375"/>
            <a:ext cx="7861300" cy="1536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8655" y="2034785"/>
            <a:ext cx="2550121" cy="1535289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77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11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742231" y="4864100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540151" y="4864522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4678" y="5796869"/>
            <a:ext cx="334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191" y="5786013"/>
            <a:ext cx="2062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3 in Arabidopsis</a:t>
            </a:r>
            <a:endParaRPr lang="en-US" dirty="0"/>
          </a:p>
        </p:txBody>
      </p:sp>
      <p:pic>
        <p:nvPicPr>
          <p:cNvPr id="3" name="Picture 2" descr="Screen shot 2011-04-10 at 10.06.2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2847" y="1803400"/>
            <a:ext cx="8039100" cy="30607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00580" y="1837163"/>
            <a:ext cx="363065" cy="1397118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97493" y="3391010"/>
            <a:ext cx="2914750" cy="1473512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67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Nhx1?  What does it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5715"/>
            <a:ext cx="7556313" cy="4144963"/>
          </a:xfrm>
        </p:spPr>
        <p:txBody>
          <a:bodyPr>
            <a:normAutofit/>
          </a:bodyPr>
          <a:lstStyle/>
          <a:p>
            <a:r>
              <a:rPr lang="en-US" dirty="0" smtClean="0"/>
              <a:t>Makes blueberries blue (Yamaguchi et al., 2001)</a:t>
            </a:r>
          </a:p>
          <a:p>
            <a:pPr lvl="1"/>
            <a:r>
              <a:rPr lang="en-US" dirty="0" smtClean="0"/>
              <a:t>Controls vacuolar pH</a:t>
            </a:r>
          </a:p>
          <a:p>
            <a:pPr lvl="1"/>
            <a:r>
              <a:rPr lang="en-US" dirty="0" err="1" smtClean="0"/>
              <a:t>Anthocyanin</a:t>
            </a:r>
            <a:r>
              <a:rPr lang="en-US" dirty="0" smtClean="0"/>
              <a:t> expression is pH dependent</a:t>
            </a:r>
          </a:p>
          <a:p>
            <a:pPr lvl="2"/>
            <a:r>
              <a:rPr lang="en-US" dirty="0" smtClean="0"/>
              <a:t>Pigmented </a:t>
            </a:r>
            <a:r>
              <a:rPr lang="en-US" dirty="0" err="1" smtClean="0"/>
              <a:t>anthocyanins</a:t>
            </a:r>
            <a:r>
              <a:rPr lang="en-US" dirty="0" smtClean="0"/>
              <a:t> cause berry color</a:t>
            </a:r>
          </a:p>
          <a:p>
            <a:pPr lvl="1"/>
            <a:r>
              <a:rPr lang="en-US" dirty="0" smtClean="0"/>
              <a:t>Elevated expression of Nhx1 causes bluing in flowers</a:t>
            </a:r>
          </a:p>
          <a:p>
            <a:pPr lvl="2"/>
            <a:r>
              <a:rPr lang="en-US" dirty="0" smtClean="0"/>
              <a:t>Lack of Nhx1 prevents bluing</a:t>
            </a:r>
          </a:p>
          <a:p>
            <a:r>
              <a:rPr lang="en-US" dirty="0" smtClean="0"/>
              <a:t>Vital to Salt Tolerance (Darley et al., 2000)</a:t>
            </a:r>
          </a:p>
          <a:p>
            <a:r>
              <a:rPr lang="en-US" dirty="0" smtClean="0"/>
              <a:t>Key to Berry Ripening  (</a:t>
            </a:r>
            <a:r>
              <a:rPr lang="en-US" dirty="0" err="1" smtClean="0"/>
              <a:t>Hanana</a:t>
            </a:r>
            <a:r>
              <a:rPr lang="en-US" dirty="0" smtClean="0"/>
              <a:t> et al., 2007)</a:t>
            </a:r>
          </a:p>
          <a:p>
            <a:pPr lvl="2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water uptake to the berry </a:t>
            </a:r>
          </a:p>
          <a:p>
            <a:pPr lvl="2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increases in berry size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18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12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351450" y="5222334"/>
            <a:ext cx="184535" cy="5311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726454" y="5222334"/>
            <a:ext cx="184535" cy="5311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75161"/>
            <a:ext cx="331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 alleles/</a:t>
            </a:r>
            <a:r>
              <a:rPr lang="en-US" dirty="0" err="1" smtClean="0"/>
              <a:t>paralogs</a:t>
            </a:r>
            <a:r>
              <a:rPr lang="en-US" dirty="0" smtClean="0"/>
              <a:t>/repeats – some poor alignment in center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77457" y="5775161"/>
            <a:ext cx="1867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13 in Arabidopsis</a:t>
            </a:r>
            <a:endParaRPr lang="en-US" dirty="0"/>
          </a:p>
        </p:txBody>
      </p:sp>
      <p:pic>
        <p:nvPicPr>
          <p:cNvPr id="3" name="Picture 2" descr="Screen shot 2011-04-10 at 10.07.0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6923" y="1224619"/>
            <a:ext cx="6677148" cy="39977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18837" y="1224618"/>
            <a:ext cx="1461942" cy="1364943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61452" y="2609244"/>
            <a:ext cx="3819327" cy="1346811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61451" y="3948329"/>
            <a:ext cx="2996985" cy="1274005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2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Scaffolds Represented in Families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72327"/>
              </p:ext>
            </p:extLst>
          </p:nvPr>
        </p:nvGraphicFramePr>
        <p:xfrm>
          <a:off x="498475" y="1981200"/>
          <a:ext cx="7556499" cy="29667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657892"/>
                <a:gridCol w="3060944"/>
                <a:gridCol w="28376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Scaffold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 Across All Families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Nucleotides in Scaffold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01142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43,106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10492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9,573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03216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26,189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8,889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01349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40,310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03649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24,321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33,985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39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15983"/>
            <a:ext cx="7556313" cy="1116106"/>
          </a:xfrm>
        </p:spPr>
        <p:txBody>
          <a:bodyPr/>
          <a:lstStyle/>
          <a:p>
            <a:r>
              <a:rPr lang="en-US" dirty="0" smtClean="0"/>
              <a:t>All Families Displayed on Arabidopsis NHX1</a:t>
            </a:r>
            <a:endParaRPr lang="en-US" dirty="0"/>
          </a:p>
        </p:txBody>
      </p:sp>
      <p:pic>
        <p:nvPicPr>
          <p:cNvPr id="5" name="Picture 4" descr="Screen shot 2011-04-10 at 2.33.5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91400" y="4184650"/>
            <a:ext cx="1752600" cy="2247900"/>
          </a:xfrm>
          <a:prstGeom prst="rect">
            <a:avLst/>
          </a:prstGeom>
        </p:spPr>
      </p:pic>
      <p:pic>
        <p:nvPicPr>
          <p:cNvPr id="6" name="Picture 5" descr="Screen shot 2011-04-10 at 2.33.35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91400" y="1981200"/>
            <a:ext cx="1422400" cy="2247900"/>
          </a:xfrm>
          <a:prstGeom prst="rect">
            <a:avLst/>
          </a:prstGeom>
        </p:spPr>
      </p:pic>
      <p:pic>
        <p:nvPicPr>
          <p:cNvPr id="7" name="Picture 6" descr="Screen shot 2011-04-11 at 11.53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981200"/>
            <a:ext cx="7298763" cy="428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</a:t>
            </a:r>
            <a:r>
              <a:rPr lang="en-US" dirty="0" err="1" smtClean="0"/>
              <a:t>paralogs</a:t>
            </a:r>
            <a:r>
              <a:rPr lang="en-US" dirty="0" smtClean="0"/>
              <a:t>/alleles?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for us to determine now from our fragmented data</a:t>
            </a:r>
          </a:p>
          <a:p>
            <a:r>
              <a:rPr lang="en-US" dirty="0" smtClean="0"/>
              <a:t>Allele numbers in other species give us some idea:</a:t>
            </a:r>
          </a:p>
          <a:p>
            <a:pPr lvl="1"/>
            <a:r>
              <a:rPr lang="en-US" dirty="0" smtClean="0"/>
              <a:t>Arabidopsis: only one Nhx1 listed in genome browser</a:t>
            </a:r>
          </a:p>
          <a:p>
            <a:pPr lvl="1"/>
            <a:r>
              <a:rPr lang="en-US" dirty="0" smtClean="0"/>
              <a:t>Grape: six putative Nhx1 genes listed in genome browser</a:t>
            </a:r>
          </a:p>
          <a:p>
            <a:r>
              <a:rPr lang="en-US" dirty="0" smtClean="0"/>
              <a:t>We anticipate a number close to that of grapes</a:t>
            </a:r>
          </a:p>
          <a:p>
            <a:pPr lvl="1"/>
            <a:r>
              <a:rPr lang="en-US" dirty="0" smtClean="0"/>
              <a:t>Many fruits experience whole genome duplication</a:t>
            </a:r>
          </a:p>
          <a:p>
            <a:pPr lvl="1"/>
            <a:r>
              <a:rPr lang="en-US" dirty="0" smtClean="0"/>
              <a:t>Our data suggested variation/multiple copies of blueberry Nhx1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/>
          <a:lstStyle/>
          <a:p>
            <a:r>
              <a:rPr lang="en-US" dirty="0" smtClean="0"/>
              <a:t>Wet lab work to extract entire gene</a:t>
            </a:r>
          </a:p>
          <a:p>
            <a:pPr lvl="1"/>
            <a:r>
              <a:rPr lang="en-US" dirty="0" smtClean="0"/>
              <a:t>PCR amplification using our data?</a:t>
            </a:r>
          </a:p>
          <a:p>
            <a:r>
              <a:rPr lang="en-US" dirty="0" smtClean="0"/>
              <a:t>Find the promoter</a:t>
            </a:r>
          </a:p>
          <a:p>
            <a:pPr lvl="1"/>
            <a:r>
              <a:rPr lang="en-US" dirty="0" err="1" smtClean="0"/>
              <a:t>Myb</a:t>
            </a:r>
            <a:r>
              <a:rPr lang="en-US" dirty="0" smtClean="0"/>
              <a:t> binds to the Nhx1 promoter</a:t>
            </a:r>
          </a:p>
          <a:p>
            <a:r>
              <a:rPr lang="en-US" dirty="0" smtClean="0"/>
              <a:t>Identify regulatory binding sites</a:t>
            </a:r>
          </a:p>
          <a:p>
            <a:pPr lvl="1"/>
            <a:r>
              <a:rPr lang="en-US" dirty="0" smtClean="0"/>
              <a:t>Properties of the blueberry may be explained by binding sites on Nhx1 that are more or less sensitive than those in other species</a:t>
            </a:r>
          </a:p>
          <a:p>
            <a:r>
              <a:rPr lang="en-US" dirty="0" smtClean="0"/>
              <a:t>Conduct more in-depth comparison of blueberry Nhx1 sequence and related </a:t>
            </a:r>
            <a:r>
              <a:rPr lang="en-US" dirty="0" err="1" smtClean="0"/>
              <a:t>orthologs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81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Allan Brown and NC State University</a:t>
            </a:r>
          </a:p>
          <a:p>
            <a:r>
              <a:rPr lang="en-US" dirty="0" smtClean="0"/>
              <a:t>The David H. Murdock Research Institute</a:t>
            </a:r>
          </a:p>
          <a:p>
            <a:r>
              <a:rPr lang="en-US" dirty="0" smtClean="0"/>
              <a:t>Dr. Malcolm Campbell and </a:t>
            </a:r>
            <a:r>
              <a:rPr lang="en-US" smtClean="0"/>
              <a:t>Davidson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78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Darley, C.P., van </a:t>
            </a:r>
            <a:r>
              <a:rPr lang="en-US" dirty="0" err="1" smtClean="0"/>
              <a:t>Wuytswinkel</a:t>
            </a:r>
            <a:r>
              <a:rPr lang="en-US" dirty="0" smtClean="0"/>
              <a:t>, O.C.,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Woude</a:t>
            </a:r>
            <a:r>
              <a:rPr lang="en-US" dirty="0" smtClean="0"/>
              <a:t>, K., </a:t>
            </a:r>
            <a:r>
              <a:rPr lang="en-US" dirty="0" err="1" smtClean="0"/>
              <a:t>Mager</a:t>
            </a:r>
            <a:r>
              <a:rPr lang="en-US" dirty="0" smtClean="0"/>
              <a:t>, W.H., and de Boer, A.H. (2000). </a:t>
            </a:r>
            <a:r>
              <a:rPr lang="en-US" i="1" dirty="0" smtClean="0"/>
              <a:t>Arabidopsis thaliana and Sac- </a:t>
            </a:r>
            <a:r>
              <a:rPr lang="en-US" i="1" dirty="0" err="1" smtClean="0"/>
              <a:t>charomyces</a:t>
            </a:r>
            <a:r>
              <a:rPr lang="en-US" i="1" dirty="0" smtClean="0"/>
              <a:t> </a:t>
            </a:r>
            <a:r>
              <a:rPr lang="en-US" i="1" dirty="0" err="1" smtClean="0"/>
              <a:t>cerevisiae</a:t>
            </a:r>
            <a:r>
              <a:rPr lang="en-US" i="1" dirty="0" smtClean="0"/>
              <a:t> NHX1 genes encode </a:t>
            </a:r>
            <a:r>
              <a:rPr lang="en-US" i="1" dirty="0" err="1" smtClean="0"/>
              <a:t>amiloride</a:t>
            </a:r>
            <a:r>
              <a:rPr lang="en-US" i="1" dirty="0" smtClean="0"/>
              <a:t> sensitive </a:t>
            </a:r>
            <a:r>
              <a:rPr lang="en-US" i="1" dirty="0" err="1" smtClean="0"/>
              <a:t>electroneutral</a:t>
            </a:r>
            <a:r>
              <a:rPr lang="en-US" i="1" dirty="0" smtClean="0"/>
              <a:t> </a:t>
            </a:r>
            <a:r>
              <a:rPr lang="en-US" i="1" dirty="0" smtClean="0"/>
              <a:t>Na/H </a:t>
            </a:r>
            <a:r>
              <a:rPr lang="en-US" i="1" dirty="0" smtClean="0"/>
              <a:t>exchangers. </a:t>
            </a:r>
            <a:r>
              <a:rPr lang="en-US" i="1" dirty="0" err="1" smtClean="0"/>
              <a:t>Biochem</a:t>
            </a:r>
            <a:r>
              <a:rPr lang="en-US" i="1" dirty="0" smtClean="0"/>
              <a:t>. J. 351, 241–249</a:t>
            </a:r>
            <a:r>
              <a:rPr lang="en-US" i="1" dirty="0" smtClean="0"/>
              <a:t>.</a:t>
            </a:r>
          </a:p>
          <a:p>
            <a:r>
              <a:rPr lang="en-US" dirty="0" err="1" smtClean="0"/>
              <a:t>Hanana</a:t>
            </a:r>
            <a:r>
              <a:rPr lang="en-US" dirty="0" smtClean="0"/>
              <a:t> M, </a:t>
            </a:r>
            <a:r>
              <a:rPr lang="en-US" dirty="0" err="1" smtClean="0"/>
              <a:t>Cagnac</a:t>
            </a:r>
            <a:r>
              <a:rPr lang="en-US" dirty="0" smtClean="0"/>
              <a:t> O, Yamaguchi T, </a:t>
            </a:r>
            <a:r>
              <a:rPr lang="en-US" dirty="0" err="1" smtClean="0"/>
              <a:t>Hamdi</a:t>
            </a:r>
            <a:r>
              <a:rPr lang="en-US" dirty="0" smtClean="0"/>
              <a:t> S, </a:t>
            </a:r>
            <a:r>
              <a:rPr lang="en-US" dirty="0" err="1" smtClean="0"/>
              <a:t>Ghorbel</a:t>
            </a:r>
            <a:r>
              <a:rPr lang="en-US" dirty="0" smtClean="0"/>
              <a:t> A, </a:t>
            </a:r>
            <a:r>
              <a:rPr lang="en-US" dirty="0" err="1" smtClean="0"/>
              <a:t>Blumwald</a:t>
            </a:r>
            <a:r>
              <a:rPr lang="en-US" dirty="0" smtClean="0"/>
              <a:t> E (2007) A grape berry (</a:t>
            </a:r>
            <a:r>
              <a:rPr lang="en-US" dirty="0" err="1" smtClean="0"/>
              <a:t>Vitis</a:t>
            </a:r>
            <a:r>
              <a:rPr lang="en-US" dirty="0" smtClean="0"/>
              <a:t> </a:t>
            </a:r>
            <a:r>
              <a:rPr lang="en-US" dirty="0" err="1" smtClean="0"/>
              <a:t>vinifera</a:t>
            </a:r>
            <a:r>
              <a:rPr lang="en-US" dirty="0" smtClean="0"/>
              <a:t> L.) </a:t>
            </a:r>
            <a:r>
              <a:rPr lang="en-US" dirty="0" err="1" smtClean="0"/>
              <a:t>cation</a:t>
            </a:r>
            <a:r>
              <a:rPr lang="en-US" dirty="0" smtClean="0"/>
              <a:t>/proton </a:t>
            </a:r>
            <a:r>
              <a:rPr lang="en-US" dirty="0" err="1" smtClean="0"/>
              <a:t>antiporter</a:t>
            </a:r>
            <a:r>
              <a:rPr lang="en-US" dirty="0" smtClean="0"/>
              <a:t> is associated with berry ripening. Plant Cell </a:t>
            </a:r>
            <a:r>
              <a:rPr lang="en-US" dirty="0" err="1" smtClean="0"/>
              <a:t>Physiol</a:t>
            </a:r>
            <a:r>
              <a:rPr lang="en-US" dirty="0" smtClean="0"/>
              <a:t> 48:804–811</a:t>
            </a:r>
            <a:endParaRPr lang="en-US" dirty="0" smtClean="0"/>
          </a:p>
          <a:p>
            <a:r>
              <a:rPr lang="en-US" dirty="0" smtClean="0"/>
              <a:t>Yamaguchi</a:t>
            </a:r>
            <a:r>
              <a:rPr lang="en-US" dirty="0" smtClean="0"/>
              <a:t>, T. </a:t>
            </a:r>
            <a:r>
              <a:rPr lang="en-US" dirty="0" err="1" smtClean="0"/>
              <a:t>e</a:t>
            </a:r>
            <a:r>
              <a:rPr lang="en-US" dirty="0" smtClean="0"/>
              <a:t>. a. (2001). Genes encoding the vacuolar Na+/H+ exchanger and flower coloration.</a:t>
            </a:r>
            <a:r>
              <a:rPr lang="en-US" i="1" dirty="0" smtClean="0"/>
              <a:t> Plant Cell Physiology, 42(5), 451--461.</a:t>
            </a:r>
          </a:p>
          <a:p>
            <a:r>
              <a:rPr lang="en-US" dirty="0" smtClean="0"/>
              <a:t>Grape genome browser: http://</a:t>
            </a:r>
            <a:r>
              <a:rPr lang="en-US" dirty="0" err="1" smtClean="0"/>
              <a:t>www.genoscope.cns.fr/externe/GenomeBrowser/Vitis</a:t>
            </a:r>
            <a:r>
              <a:rPr lang="en-US" dirty="0" smtClean="0"/>
              <a:t>/</a:t>
            </a:r>
          </a:p>
          <a:p>
            <a:r>
              <a:rPr lang="en-US" dirty="0" smtClean="0"/>
              <a:t>Arabidopsis genome browser: http://</a:t>
            </a:r>
            <a:r>
              <a:rPr lang="en-US" dirty="0" err="1" smtClean="0"/>
              <a:t>atensembl.arabidopsis.info/index.html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 from Nhx1 in blueberry?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1979"/>
            <a:ext cx="7556313" cy="4144963"/>
          </a:xfrm>
        </p:spPr>
        <p:txBody>
          <a:bodyPr/>
          <a:lstStyle/>
          <a:p>
            <a:r>
              <a:rPr lang="en-US" dirty="0" smtClean="0"/>
              <a:t>Determine how blueberries facilitate production of healthful </a:t>
            </a:r>
            <a:r>
              <a:rPr lang="en-US" dirty="0" err="1" smtClean="0"/>
              <a:t>anthocyanins</a:t>
            </a:r>
            <a:endParaRPr lang="en-US" dirty="0" smtClean="0"/>
          </a:p>
          <a:p>
            <a:r>
              <a:rPr lang="en-US" dirty="0" smtClean="0"/>
              <a:t>Better understand ripening cycle</a:t>
            </a:r>
          </a:p>
          <a:p>
            <a:pPr lvl="1"/>
            <a:r>
              <a:rPr lang="en-US" dirty="0" smtClean="0"/>
              <a:t>A shift in the ripening cycle could make for blueberry wine</a:t>
            </a:r>
          </a:p>
          <a:p>
            <a:endParaRPr lang="en-US" dirty="0"/>
          </a:p>
        </p:txBody>
      </p:sp>
      <p:pic>
        <p:nvPicPr>
          <p:cNvPr id="4" name="Picture 3" descr="Vaccinium_corymbosum_Beere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52769" y="3700457"/>
            <a:ext cx="4153389" cy="2713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2769" y="6578198"/>
            <a:ext cx="56020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err="1"/>
              <a:t>upload.wikimedia.org</a:t>
            </a:r>
            <a:r>
              <a:rPr lang="en-US" sz="800" dirty="0"/>
              <a:t>/</a:t>
            </a:r>
            <a:r>
              <a:rPr lang="en-US" sz="800" dirty="0" err="1"/>
              <a:t>wikipedia</a:t>
            </a:r>
            <a:r>
              <a:rPr lang="en-US" sz="800" dirty="0"/>
              <a:t>/commons/b/b9/</a:t>
            </a:r>
            <a:r>
              <a:rPr lang="en-US" sz="800" dirty="0" err="1"/>
              <a:t>Vaccinium_corymbosum_Beeren.jpg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 Errors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Frameshifts</a:t>
            </a:r>
            <a:endParaRPr lang="en-US" dirty="0"/>
          </a:p>
        </p:txBody>
      </p:sp>
      <p:pic>
        <p:nvPicPr>
          <p:cNvPr id="5" name="Content Placeholder 4" descr="PutativeFrameshift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23" b="3623"/>
          <a:stretch>
            <a:fillRect/>
          </a:stretch>
        </p:blipFill>
        <p:spPr>
          <a:xfrm>
            <a:off x="498475" y="1497312"/>
            <a:ext cx="5520950" cy="3028479"/>
          </a:xfrm>
        </p:spPr>
      </p:pic>
      <p:sp>
        <p:nvSpPr>
          <p:cNvPr id="7" name="Left Arrow 6"/>
          <p:cNvSpPr/>
          <p:nvPr/>
        </p:nvSpPr>
        <p:spPr>
          <a:xfrm>
            <a:off x="4532635" y="2684350"/>
            <a:ext cx="1486789" cy="3145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3323" y="2312671"/>
            <a:ext cx="2921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Latter half of hit inconsistent with other species in NCBI database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621569" y="4044708"/>
            <a:ext cx="1003991" cy="3145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35308" y="3892309"/>
            <a:ext cx="3902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This hit picks up where the above hit “leaves off.”</a:t>
            </a:r>
          </a:p>
          <a:p>
            <a:r>
              <a:rPr lang="en-US" dirty="0" smtClean="0">
                <a:solidFill>
                  <a:srgbClr val="595959"/>
                </a:solidFill>
              </a:rPr>
              <a:t>Aligns with other species in NCBI database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474" y="5379026"/>
            <a:ext cx="7916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These hits are in two different reading frames</a:t>
            </a:r>
          </a:p>
          <a:p>
            <a:r>
              <a:rPr lang="en-US" dirty="0">
                <a:solidFill>
                  <a:srgbClr val="595959"/>
                </a:solidFill>
              </a:rPr>
              <a:t>	</a:t>
            </a:r>
            <a:r>
              <a:rPr lang="en-US" dirty="0" smtClean="0">
                <a:solidFill>
                  <a:srgbClr val="595959"/>
                </a:solidFill>
              </a:rPr>
              <a:t>+3</a:t>
            </a:r>
          </a:p>
          <a:p>
            <a:r>
              <a:rPr lang="en-US" dirty="0">
                <a:solidFill>
                  <a:srgbClr val="595959"/>
                </a:solidFill>
              </a:rPr>
              <a:t>	</a:t>
            </a:r>
            <a:r>
              <a:rPr lang="en-US" dirty="0" smtClean="0">
                <a:solidFill>
                  <a:srgbClr val="595959"/>
                </a:solidFill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35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4224" y="1580357"/>
            <a:ext cx="7630110" cy="1589729"/>
            <a:chOff x="134224" y="1314218"/>
            <a:chExt cx="7630110" cy="1589729"/>
          </a:xfrm>
        </p:grpSpPr>
        <p:grpSp>
          <p:nvGrpSpPr>
            <p:cNvPr id="15" name="Group 14"/>
            <p:cNvGrpSpPr/>
            <p:nvPr/>
          </p:nvGrpSpPr>
          <p:grpSpPr>
            <a:xfrm>
              <a:off x="134224" y="1455945"/>
              <a:ext cx="7630110" cy="1448002"/>
              <a:chOff x="134224" y="1455945"/>
              <a:chExt cx="7630110" cy="1448002"/>
            </a:xfrm>
          </p:grpSpPr>
          <p:pic>
            <p:nvPicPr>
              <p:cNvPr id="4" name="Picture 3" descr="Screen shot 2011-03-28 at 10.56.55 PM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00581" y="1456147"/>
                <a:ext cx="4787900" cy="1447800"/>
              </a:xfrm>
              <a:prstGeom prst="rect">
                <a:avLst/>
              </a:prstGeom>
            </p:spPr>
          </p:pic>
          <p:sp>
            <p:nvSpPr>
              <p:cNvPr id="6" name="Right Arrow 5"/>
              <p:cNvSpPr/>
              <p:nvPr/>
            </p:nvSpPr>
            <p:spPr>
              <a:xfrm>
                <a:off x="598846" y="1455945"/>
                <a:ext cx="720284" cy="309935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Left Arrow 6"/>
              <p:cNvSpPr/>
              <p:nvPr/>
            </p:nvSpPr>
            <p:spPr>
              <a:xfrm>
                <a:off x="6402055" y="1765880"/>
                <a:ext cx="763434" cy="288682"/>
              </a:xfrm>
              <a:prstGeom prst="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237763" y="1766283"/>
                <a:ext cx="5265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+1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4224" y="1455945"/>
                <a:ext cx="4646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+3</a:t>
                </a:r>
                <a:endParaRPr lang="en-US" dirty="0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567256" y="1314218"/>
              <a:ext cx="464621" cy="102211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98474" y="3570072"/>
            <a:ext cx="7651861" cy="2505625"/>
          </a:xfrm>
        </p:spPr>
        <p:txBody>
          <a:bodyPr>
            <a:normAutofit/>
          </a:bodyPr>
          <a:lstStyle/>
          <a:p>
            <a:r>
              <a:rPr lang="en-US" dirty="0" smtClean="0"/>
              <a:t>N in sequence indicates potential error</a:t>
            </a:r>
          </a:p>
          <a:p>
            <a:r>
              <a:rPr lang="en-US" dirty="0" smtClean="0"/>
              <a:t>Ignoring nucleotides N and A eliminates </a:t>
            </a:r>
            <a:r>
              <a:rPr lang="en-US" dirty="0" err="1" smtClean="0"/>
              <a:t>frameshift</a:t>
            </a:r>
            <a:endParaRPr lang="en-US" dirty="0" smtClean="0"/>
          </a:p>
          <a:p>
            <a:r>
              <a:rPr lang="en-US" dirty="0" smtClean="0"/>
              <a:t>We found the </a:t>
            </a:r>
            <a:r>
              <a:rPr lang="en-US" dirty="0" err="1" smtClean="0"/>
              <a:t>CaM</a:t>
            </a:r>
            <a:r>
              <a:rPr lang="en-US" dirty="0" smtClean="0"/>
              <a:t> binding domain within these two fragments</a:t>
            </a:r>
          </a:p>
          <a:p>
            <a:pPr lvl="1"/>
            <a:r>
              <a:rPr lang="en-US" dirty="0" smtClean="0"/>
              <a:t>If we had not corrected this </a:t>
            </a:r>
            <a:r>
              <a:rPr lang="en-US" dirty="0" err="1" smtClean="0"/>
              <a:t>frameshift</a:t>
            </a:r>
            <a:r>
              <a:rPr lang="en-US" dirty="0" smtClean="0"/>
              <a:t> error, we would not have found this binding domain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/>
          <a:lstStyle/>
          <a:p>
            <a:r>
              <a:rPr lang="en-US" dirty="0" smtClean="0"/>
              <a:t>Nucleotide Errors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Frameshifts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53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 Data Unreliable</a:t>
            </a:r>
            <a:endParaRPr lang="en-US" dirty="0"/>
          </a:p>
        </p:txBody>
      </p:sp>
      <p:pic>
        <p:nvPicPr>
          <p:cNvPr id="4" name="Picture 3" descr="3023_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5575" y="2779889"/>
            <a:ext cx="4421431" cy="3499554"/>
          </a:xfrm>
          <a:prstGeom prst="rect">
            <a:avLst/>
          </a:prstGeom>
        </p:spPr>
      </p:pic>
      <p:pic>
        <p:nvPicPr>
          <p:cNvPr id="5" name="Picture 4" descr="3023_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7006" y="2779889"/>
            <a:ext cx="3747911" cy="365867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5575" y="1212471"/>
            <a:ext cx="7556313" cy="1096865"/>
          </a:xfrm>
        </p:spPr>
        <p:txBody>
          <a:bodyPr>
            <a:normAutofit/>
          </a:bodyPr>
          <a:lstStyle/>
          <a:p>
            <a:r>
              <a:rPr lang="en-US" dirty="0" smtClean="0"/>
              <a:t>Hits discontinuous, fragmented</a:t>
            </a:r>
          </a:p>
          <a:p>
            <a:r>
              <a:rPr lang="en-US" dirty="0" smtClean="0"/>
              <a:t>Aligned regions shift from frame to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699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41" y="199890"/>
            <a:ext cx="7556313" cy="1116106"/>
          </a:xfrm>
        </p:spPr>
        <p:txBody>
          <a:bodyPr/>
          <a:lstStyle/>
          <a:p>
            <a:r>
              <a:rPr lang="en-US" dirty="0" smtClean="0"/>
              <a:t>Identifying Families</a:t>
            </a:r>
            <a:endParaRPr lang="en-US" dirty="0"/>
          </a:p>
        </p:txBody>
      </p:sp>
      <p:pic>
        <p:nvPicPr>
          <p:cNvPr id="4" name="Picture 3" descr="Screen shot 2011-04-10 at 10.16.5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" y="2307749"/>
            <a:ext cx="4130996" cy="3254724"/>
          </a:xfrm>
          <a:prstGeom prst="rect">
            <a:avLst/>
          </a:prstGeom>
        </p:spPr>
      </p:pic>
      <p:pic>
        <p:nvPicPr>
          <p:cNvPr id="5" name="Picture 4" descr="Screen shot 2011-04-10 at 10.17.0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94172" y="2307749"/>
            <a:ext cx="4200598" cy="2697559"/>
          </a:xfrm>
          <a:prstGeom prst="rect">
            <a:avLst/>
          </a:prstGeom>
        </p:spPr>
      </p:pic>
      <p:sp>
        <p:nvSpPr>
          <p:cNvPr id="6" name="Right Bracket 5"/>
          <p:cNvSpPr/>
          <p:nvPr/>
        </p:nvSpPr>
        <p:spPr>
          <a:xfrm>
            <a:off x="4130997" y="2307749"/>
            <a:ext cx="142101" cy="377901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ket 6"/>
          <p:cNvSpPr/>
          <p:nvPr/>
        </p:nvSpPr>
        <p:spPr>
          <a:xfrm>
            <a:off x="4130997" y="2761553"/>
            <a:ext cx="142101" cy="35406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/>
          <p:cNvSpPr/>
          <p:nvPr/>
        </p:nvSpPr>
        <p:spPr>
          <a:xfrm>
            <a:off x="4141297" y="3205009"/>
            <a:ext cx="131802" cy="24797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ket 8"/>
          <p:cNvSpPr/>
          <p:nvPr/>
        </p:nvSpPr>
        <p:spPr>
          <a:xfrm>
            <a:off x="4141297" y="3592586"/>
            <a:ext cx="131802" cy="52188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/>
          <p:cNvSpPr/>
          <p:nvPr/>
        </p:nvSpPr>
        <p:spPr>
          <a:xfrm>
            <a:off x="4148928" y="4266870"/>
            <a:ext cx="124170" cy="39002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>
            <a:off x="4148929" y="4743400"/>
            <a:ext cx="124169" cy="34346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/>
          <p:cNvSpPr/>
          <p:nvPr/>
        </p:nvSpPr>
        <p:spPr>
          <a:xfrm>
            <a:off x="4148930" y="5153781"/>
            <a:ext cx="124169" cy="19106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ket 12"/>
          <p:cNvSpPr/>
          <p:nvPr/>
        </p:nvSpPr>
        <p:spPr>
          <a:xfrm>
            <a:off x="8594770" y="2365174"/>
            <a:ext cx="131802" cy="24797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ket 13"/>
          <p:cNvSpPr/>
          <p:nvPr/>
        </p:nvSpPr>
        <p:spPr>
          <a:xfrm>
            <a:off x="8594770" y="2685649"/>
            <a:ext cx="131802" cy="51936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ket 14"/>
          <p:cNvSpPr/>
          <p:nvPr/>
        </p:nvSpPr>
        <p:spPr>
          <a:xfrm>
            <a:off x="8594770" y="3237994"/>
            <a:ext cx="131802" cy="429969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ket 15"/>
          <p:cNvSpPr/>
          <p:nvPr/>
        </p:nvSpPr>
        <p:spPr>
          <a:xfrm>
            <a:off x="8583580" y="3899484"/>
            <a:ext cx="142991" cy="4861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ket 16"/>
          <p:cNvSpPr/>
          <p:nvPr/>
        </p:nvSpPr>
        <p:spPr>
          <a:xfrm>
            <a:off x="8583581" y="4425627"/>
            <a:ext cx="142991" cy="486196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7466" y="1043137"/>
            <a:ext cx="7556313" cy="109686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Initial </a:t>
            </a:r>
            <a:r>
              <a:rPr lang="en-US" dirty="0" err="1" smtClean="0"/>
              <a:t>Clustal</a:t>
            </a:r>
            <a:r>
              <a:rPr lang="en-US" dirty="0" smtClean="0"/>
              <a:t> W Hit:</a:t>
            </a:r>
          </a:p>
          <a:p>
            <a:pPr lvl="1"/>
            <a:r>
              <a:rPr lang="en-US" dirty="0" smtClean="0"/>
              <a:t>Too many sequences</a:t>
            </a:r>
          </a:p>
          <a:p>
            <a:pPr lvl="1"/>
            <a:r>
              <a:rPr lang="en-US" dirty="0" smtClean="0"/>
              <a:t>Fragments align poorly with Grape and Arabidopsis, but alignment patterns emerge</a:t>
            </a:r>
          </a:p>
          <a:p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7466" y="5761135"/>
            <a:ext cx="7556313" cy="87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 identified 12 families of hits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Hits within each family align closely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758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Families Displayed on Arabidopsis NHX1</a:t>
            </a:r>
            <a:endParaRPr lang="en-US" dirty="0"/>
          </a:p>
        </p:txBody>
      </p:sp>
      <p:pic>
        <p:nvPicPr>
          <p:cNvPr id="9" name="Picture 8" descr="Screen shot 2011-04-10 at 3.22.3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052320"/>
            <a:ext cx="7516369" cy="4578316"/>
          </a:xfrm>
          <a:prstGeom prst="rect">
            <a:avLst/>
          </a:prstGeom>
        </p:spPr>
      </p:pic>
      <p:pic>
        <p:nvPicPr>
          <p:cNvPr id="5" name="Picture 4" descr="Screen shot 2011-04-10 at 2.33.5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91400" y="4184650"/>
            <a:ext cx="1752600" cy="2247900"/>
          </a:xfrm>
          <a:prstGeom prst="rect">
            <a:avLst/>
          </a:prstGeom>
        </p:spPr>
      </p:pic>
      <p:pic>
        <p:nvPicPr>
          <p:cNvPr id="6" name="Picture 5" descr="Screen shot 2011-04-10 at 2.33.3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91400" y="1981200"/>
            <a:ext cx="14224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8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1</a:t>
            </a: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1742231" y="3604045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896380" y="3604045"/>
            <a:ext cx="184535" cy="71646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2821" y="4537624"/>
            <a:ext cx="297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  <a:r>
              <a:rPr lang="en-US" dirty="0" smtClean="0"/>
              <a:t> alleles/</a:t>
            </a:r>
            <a:r>
              <a:rPr lang="en-US" dirty="0" err="1" smtClean="0"/>
              <a:t>paralogs</a:t>
            </a:r>
            <a:r>
              <a:rPr lang="en-US" dirty="0" smtClean="0"/>
              <a:t>/repeats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27512" y="4537624"/>
            <a:ext cx="323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 of exon 11 in Arabidopsis</a:t>
            </a:r>
            <a:endParaRPr lang="en-US" dirty="0"/>
          </a:p>
        </p:txBody>
      </p:sp>
      <p:pic>
        <p:nvPicPr>
          <p:cNvPr id="3" name="Picture 2" descr="Screen shot 2011-04-10 at 10.00.4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98474" y="2233600"/>
            <a:ext cx="7772400" cy="1435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06841" y="2296494"/>
            <a:ext cx="2600006" cy="1307552"/>
          </a:xfrm>
          <a:prstGeom prst="rect">
            <a:avLst/>
          </a:prstGeom>
          <a:solidFill>
            <a:schemeClr val="accent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1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424</TotalTime>
  <Words>903</Words>
  <Application>Microsoft Macintosh PowerPoint</Application>
  <PresentationFormat>On-screen Show (4:3)</PresentationFormat>
  <Paragraphs>175</Paragraphs>
  <Slides>26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Advantage</vt:lpstr>
      <vt:lpstr>Nhx1</vt:lpstr>
      <vt:lpstr>Why Nhx1?  What does it do?</vt:lpstr>
      <vt:lpstr>What can we learn from Nhx1 in blueberry?</vt:lpstr>
      <vt:lpstr>Nucleotide Errors  Frameshifts</vt:lpstr>
      <vt:lpstr>Nucleotide Errors  Frameshifts</vt:lpstr>
      <vt:lpstr>EST Data Unreliable</vt:lpstr>
      <vt:lpstr>Identifying Families</vt:lpstr>
      <vt:lpstr>All Families Displayed on Arabidopsis NHX1</vt:lpstr>
      <vt:lpstr>Family 1</vt:lpstr>
      <vt:lpstr>Family 2</vt:lpstr>
      <vt:lpstr>Family 3</vt:lpstr>
      <vt:lpstr>Family 4</vt:lpstr>
      <vt:lpstr>Family 5</vt:lpstr>
      <vt:lpstr>Family 6  </vt:lpstr>
      <vt:lpstr>Family 7 </vt:lpstr>
      <vt:lpstr>Family 8</vt:lpstr>
      <vt:lpstr>Family 9</vt:lpstr>
      <vt:lpstr>Family 10</vt:lpstr>
      <vt:lpstr>Family 11</vt:lpstr>
      <vt:lpstr>Family 12</vt:lpstr>
      <vt:lpstr>Scaffolds Represented in Families</vt:lpstr>
      <vt:lpstr>All Families Displayed on Arabidopsis NHX1</vt:lpstr>
      <vt:lpstr>How many paralogs/alleles?</vt:lpstr>
      <vt:lpstr>Further Steps</vt:lpstr>
      <vt:lpstr>Acknowledgements</vt:lpstr>
      <vt:lpstr>References</vt:lpstr>
    </vt:vector>
  </TitlesOfParts>
  <Company>Davidson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Nhx1</dc:title>
  <dc:creator>Campus User</dc:creator>
  <cp:lastModifiedBy>Office 2004 Test Drive User</cp:lastModifiedBy>
  <cp:revision>93</cp:revision>
  <dcterms:created xsi:type="dcterms:W3CDTF">2011-04-12T12:34:08Z</dcterms:created>
  <dcterms:modified xsi:type="dcterms:W3CDTF">2011-04-12T13:08:43Z</dcterms:modified>
</cp:coreProperties>
</file>