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19"/>
  </p:notesMasterIdLst>
  <p:sldIdLst>
    <p:sldId id="256" r:id="rId2"/>
    <p:sldId id="264" r:id="rId3"/>
    <p:sldId id="261" r:id="rId4"/>
    <p:sldId id="262" r:id="rId5"/>
    <p:sldId id="265" r:id="rId6"/>
    <p:sldId id="267" r:id="rId7"/>
    <p:sldId id="269" r:id="rId8"/>
    <p:sldId id="258" r:id="rId9"/>
    <p:sldId id="259" r:id="rId10"/>
    <p:sldId id="260" r:id="rId11"/>
    <p:sldId id="273" r:id="rId12"/>
    <p:sldId id="274" r:id="rId13"/>
    <p:sldId id="268" r:id="rId14"/>
    <p:sldId id="27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4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B94A-479D-2949-86E9-F2A975BDE6E8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6033B-28BE-354D-91E8-C800131F8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inconsistency in amino acid number from</a:t>
            </a:r>
            <a:r>
              <a:rPr lang="en-US" baseline="0" dirty="0" smtClean="0"/>
              <a:t>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6033B-28BE-354D-91E8-C800131F89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7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9D9818-DC27-9740-8138-4ADAF0F2F98E}" type="datetimeFigureOut">
              <a:rPr lang="en-US" smtClean="0"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883D11-1748-4B4C-AB51-5BE6EA26915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gaswf.com/file/105378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Characterization of Resveratrol Binding Sites in ATP Synthase </a:t>
            </a:r>
            <a:r>
              <a:rPr lang="en-US" sz="2800" dirty="0" smtClean="0">
                <a:latin typeface="Arial"/>
                <a:cs typeface="Arial"/>
              </a:rPr>
              <a:t>Through </a:t>
            </a:r>
            <a:r>
              <a:rPr lang="en-US" sz="2800" dirty="0">
                <a:latin typeface="Arial"/>
                <a:cs typeface="Arial"/>
              </a:rPr>
              <a:t>Molecular Analysis of Candidate Subunits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Lauren Ivey</a:t>
            </a:r>
          </a:p>
          <a:p>
            <a:r>
              <a:rPr lang="en-US" dirty="0" smtClean="0"/>
              <a:t>Laura McCoy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 subunit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42400" y="1530584"/>
            <a:ext cx="6140724" cy="1662510"/>
            <a:chOff x="1319104" y="1843067"/>
            <a:chExt cx="5576285" cy="1530334"/>
          </a:xfrm>
        </p:grpSpPr>
        <p:pic>
          <p:nvPicPr>
            <p:cNvPr id="9" name="Picture 8" descr="gamm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104" y="1843067"/>
              <a:ext cx="5576285" cy="153033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01289" y="1941810"/>
              <a:ext cx="167924" cy="116508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58488" y="1941810"/>
              <a:ext cx="335849" cy="116508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56719" y="1941810"/>
              <a:ext cx="167924" cy="116508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8" name="Picture 7" descr="Screen shot 2011-03-28 at 2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08" y="3126356"/>
            <a:ext cx="2992037" cy="350088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29763" y="5889525"/>
            <a:ext cx="493737" cy="22992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82894" y="4286601"/>
            <a:ext cx="493737" cy="229923"/>
          </a:xfrm>
          <a:prstGeom prst="ellipse">
            <a:avLst/>
          </a:prstGeom>
          <a:noFill/>
          <a:ln w="28575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10351" y="4639608"/>
            <a:ext cx="493737" cy="22992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10351" y="5172567"/>
            <a:ext cx="493737" cy="229923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675707" y="4286601"/>
            <a:ext cx="295586" cy="22992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281045" y="4750418"/>
            <a:ext cx="295586" cy="23822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tr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40" r="-4340"/>
          <a:stretch>
            <a:fillRect/>
          </a:stretch>
        </p:blipFill>
        <p:spPr>
          <a:xfrm>
            <a:off x="1091508" y="948310"/>
            <a:ext cx="6735844" cy="50144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05249" y="475565"/>
            <a:ext cx="838389" cy="961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65" y="1720167"/>
            <a:ext cx="811445" cy="725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802" y="3651367"/>
            <a:ext cx="937314" cy="624876"/>
          </a:xfrm>
          <a:prstGeom prst="rect">
            <a:avLst/>
          </a:prstGeom>
        </p:spPr>
      </p:pic>
      <p:pic>
        <p:nvPicPr>
          <p:cNvPr id="14" name="Picture 13" descr="Screen shot 2011-04-11 at 2.14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82" y="2632253"/>
            <a:ext cx="624377" cy="8748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850" y="4391704"/>
            <a:ext cx="969006" cy="831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7752" y="5542887"/>
            <a:ext cx="1119600" cy="839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210" y="4466453"/>
            <a:ext cx="913942" cy="851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58" y="533400"/>
            <a:ext cx="4806832" cy="10200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Phylogenetic Tree based on amino acid sequences of gamma subunit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348047"/>
            <a:ext cx="6465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http://insects.eugenes.org/species/about/species-gallery/Drosophila_melanogaster</a:t>
            </a:r>
            <a:r>
              <a:rPr lang="en-US" sz="900" dirty="0" smtClean="0"/>
              <a:t>/</a:t>
            </a:r>
            <a:r>
              <a:rPr lang="en-US" sz="900" dirty="0"/>
              <a:t>; http://dbscience3.wikispaces.com/</a:t>
            </a:r>
            <a:r>
              <a:rPr lang="en-US" sz="900" dirty="0" smtClean="0"/>
              <a:t>Braden</a:t>
            </a:r>
            <a:r>
              <a:rPr lang="en-US" sz="900" dirty="0"/>
              <a:t>; http://www.allantiaging.com/antioxidants-and-what-they-can-do-for-your-skin</a:t>
            </a:r>
            <a:r>
              <a:rPr lang="en-US" sz="900" dirty="0" smtClean="0"/>
              <a:t>/</a:t>
            </a:r>
            <a:r>
              <a:rPr lang="en-US" sz="900" dirty="0"/>
              <a:t>; http://</a:t>
            </a:r>
            <a:r>
              <a:rPr lang="en-US" sz="900" dirty="0" err="1"/>
              <a:t>mips.helmholtz-muenchen.de</a:t>
            </a:r>
            <a:r>
              <a:rPr lang="en-US" sz="900" dirty="0"/>
              <a:t>/plant/</a:t>
            </a:r>
            <a:r>
              <a:rPr lang="en-US" sz="900" dirty="0" err="1"/>
              <a:t>genomes.jsp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539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Bovine: </a:t>
            </a:r>
            <a:r>
              <a:rPr lang="en-US" sz="3200" dirty="0" smtClean="0">
                <a:solidFill>
                  <a:srgbClr val="FF00FF"/>
                </a:solidFill>
              </a:rPr>
              <a:t>A</a:t>
            </a:r>
            <a:r>
              <a:rPr lang="en-US" sz="3200" dirty="0" smtClean="0"/>
              <a:t>VI</a:t>
            </a:r>
            <a:r>
              <a:rPr lang="en-US" sz="3200" dirty="0" smtClean="0">
                <a:solidFill>
                  <a:srgbClr val="FF00FF"/>
                </a:solidFill>
              </a:rPr>
              <a:t>TK</a:t>
            </a:r>
            <a:r>
              <a:rPr lang="en-US" sz="3200" dirty="0" smtClean="0"/>
              <a:t>EL</a:t>
            </a:r>
            <a:r>
              <a:rPr lang="en-US" sz="3200" dirty="0" smtClean="0">
                <a:solidFill>
                  <a:srgbClr val="FF00FF"/>
                </a:solidFill>
              </a:rPr>
              <a:t>I</a:t>
            </a:r>
            <a:r>
              <a:rPr lang="en-US" sz="3200" dirty="0" smtClean="0"/>
              <a:t>E </a:t>
            </a:r>
          </a:p>
          <a:p>
            <a:r>
              <a:rPr lang="en-US" sz="3200" dirty="0" smtClean="0"/>
              <a:t>Blueberry: </a:t>
            </a:r>
            <a:r>
              <a:rPr lang="en-US" sz="3200" dirty="0" smtClean="0">
                <a:solidFill>
                  <a:srgbClr val="FF00FF"/>
                </a:solidFill>
              </a:rPr>
              <a:t>A</a:t>
            </a:r>
            <a:r>
              <a:rPr lang="en-US" sz="3200" dirty="0" smtClean="0"/>
              <a:t>AI</a:t>
            </a:r>
            <a:r>
              <a:rPr lang="en-US" sz="3200" dirty="0" smtClean="0">
                <a:solidFill>
                  <a:srgbClr val="FF00FF"/>
                </a:solidFill>
              </a:rPr>
              <a:t>TT</a:t>
            </a:r>
            <a:r>
              <a:rPr lang="en-US" sz="3200" dirty="0" smtClean="0"/>
              <a:t>EL</a:t>
            </a:r>
            <a:r>
              <a:rPr lang="en-US" sz="3200" dirty="0" smtClean="0">
                <a:solidFill>
                  <a:srgbClr val="FF00FF"/>
                </a:solidFill>
              </a:rPr>
              <a:t>T</a:t>
            </a:r>
            <a:r>
              <a:rPr lang="en-US" sz="3200" dirty="0" smtClean="0"/>
              <a:t>E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663" y="705731"/>
            <a:ext cx="1879600" cy="5944632"/>
            <a:chOff x="6570874" y="675022"/>
            <a:chExt cx="1879600" cy="5944632"/>
          </a:xfrm>
        </p:grpSpPr>
        <p:pic>
          <p:nvPicPr>
            <p:cNvPr id="5" name="Picture 4" descr="bovin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874" y="1044354"/>
              <a:ext cx="1879600" cy="55753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00932" y="675022"/>
              <a:ext cx="1460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bovine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72676" y="3231872"/>
            <a:ext cx="1892300" cy="3303032"/>
            <a:chOff x="3962619" y="3064713"/>
            <a:chExt cx="1892300" cy="3303032"/>
          </a:xfrm>
        </p:grpSpPr>
        <p:pic>
          <p:nvPicPr>
            <p:cNvPr id="8" name="Picture 7" descr="grap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19" y="3434045"/>
              <a:ext cx="1892300" cy="29337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65636" y="3064713"/>
              <a:ext cx="1180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81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Amino Acid Divergence </a:t>
            </a:r>
            <a:endParaRPr lang="en-US" dirty="0"/>
          </a:p>
        </p:txBody>
      </p:sp>
      <p:pic>
        <p:nvPicPr>
          <p:cNvPr id="4" name="Content Placeholder 3" descr="rinatp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25" r="-6812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163671" y="3474265"/>
            <a:ext cx="734668" cy="293896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5652" y="4015027"/>
            <a:ext cx="734668" cy="293896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" y="2112231"/>
            <a:ext cx="1380864" cy="1183598"/>
          </a:xfrm>
          <a:prstGeom prst="rect">
            <a:avLst/>
          </a:prstGeom>
        </p:spPr>
      </p:pic>
      <p:pic>
        <p:nvPicPr>
          <p:cNvPr id="8" name="Picture 7" descr="ly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" y="3931057"/>
            <a:ext cx="1583408" cy="1807324"/>
          </a:xfrm>
          <a:prstGeom prst="rect">
            <a:avLst/>
          </a:prstGeom>
        </p:spPr>
      </p:pic>
      <p:pic>
        <p:nvPicPr>
          <p:cNvPr id="9" name="Picture 8" descr="th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/>
        </p:blipFill>
        <p:spPr>
          <a:xfrm>
            <a:off x="6613582" y="1969532"/>
            <a:ext cx="2042354" cy="142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508" y="1600200"/>
            <a:ext cx="138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bovine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8045" y="1617426"/>
            <a:ext cx="138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blueberry</a:t>
            </a:r>
            <a:endParaRPr lang="en-US" dirty="0"/>
          </a:p>
        </p:txBody>
      </p:sp>
      <p:pic>
        <p:nvPicPr>
          <p:cNvPr id="11" name="Picture 10" descr="th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/>
        </p:blipFill>
        <p:spPr>
          <a:xfrm>
            <a:off x="6613582" y="4072961"/>
            <a:ext cx="2042354" cy="14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organelle do the amino acid sequences taken from blueberry originate from? </a:t>
            </a:r>
          </a:p>
          <a:p>
            <a:pPr lvl="1"/>
            <a:r>
              <a:rPr lang="en-US" dirty="0" smtClean="0"/>
              <a:t>One subunit we have predicted is </a:t>
            </a:r>
            <a:r>
              <a:rPr lang="en-US" dirty="0" err="1" smtClean="0"/>
              <a:t>chloroplastic</a:t>
            </a:r>
            <a:r>
              <a:rPr lang="en-US" dirty="0" smtClean="0"/>
              <a:t>, but other programs need to be constructed to predict accurately</a:t>
            </a:r>
          </a:p>
          <a:p>
            <a:r>
              <a:rPr lang="en-US" dirty="0"/>
              <a:t>M</a:t>
            </a:r>
            <a:r>
              <a:rPr lang="en-US" dirty="0" smtClean="0"/>
              <a:t>ouse model?</a:t>
            </a:r>
          </a:p>
          <a:p>
            <a:pPr lvl="1"/>
            <a:r>
              <a:rPr lang="en-US" smtClean="0"/>
              <a:t>Knockout specific binding </a:t>
            </a:r>
            <a:r>
              <a:rPr lang="en-US" dirty="0" smtClean="0"/>
              <a:t>site on gamma and see if resveratrol fails to bind in tissue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Blueberries produce polyphenol resveratrol</a:t>
            </a:r>
          </a:p>
          <a:p>
            <a:endParaRPr lang="en-US" dirty="0" smtClean="0"/>
          </a:p>
          <a:p>
            <a:r>
              <a:rPr lang="en-US" dirty="0" smtClean="0"/>
              <a:t>Resveratrol does not bind to and does not inhibit blueberry ATP synthase.</a:t>
            </a:r>
          </a:p>
          <a:p>
            <a:endParaRPr lang="en-US" dirty="0" smtClean="0"/>
          </a:p>
          <a:p>
            <a:r>
              <a:rPr lang="en-US" dirty="0" smtClean="0"/>
              <a:t>Resveratrol binds to bovine ATP synthase and  inhibits ATP synthase activity.</a:t>
            </a:r>
          </a:p>
          <a:p>
            <a:endParaRPr lang="en-US" dirty="0" smtClean="0"/>
          </a:p>
          <a:p>
            <a:r>
              <a:rPr lang="en-US" dirty="0" smtClean="0"/>
              <a:t>Two amino acid disparities</a:t>
            </a:r>
            <a:r>
              <a:rPr lang="en-US" dirty="0" smtClean="0"/>
              <a:t> </a:t>
            </a:r>
            <a:r>
              <a:rPr lang="en-US" dirty="0" smtClean="0"/>
              <a:t>between blueberry and bovine in the resveratrol binding site on subunit gamma </a:t>
            </a:r>
            <a:r>
              <a:rPr lang="en-US" dirty="0" smtClean="0"/>
              <a:t>result in bovine ATP synthase sensitivity to inhibition by resveratrol, while blueberry remains unaffected.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0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Gledhill, J.R., Montgomery, M.G., Leslie, A.G., </a:t>
            </a:r>
            <a:r>
              <a:rPr lang="en-US" sz="1600" dirty="0"/>
              <a:t>and </a:t>
            </a:r>
            <a:r>
              <a:rPr lang="en-US" sz="1600" dirty="0" smtClean="0"/>
              <a:t>Walker, J.E. 2007</a:t>
            </a:r>
            <a:r>
              <a:rPr lang="en-US" sz="1600" dirty="0"/>
              <a:t>. Mechanism of Inhibition of Bovine F₁-ATPase by Resveratrol and Related </a:t>
            </a:r>
            <a:r>
              <a:rPr lang="en-US" sz="1600" dirty="0" smtClean="0"/>
              <a:t>Polyphenols. </a:t>
            </a:r>
            <a:r>
              <a:rPr lang="en-US" sz="1600" i="1" dirty="0" smtClean="0"/>
              <a:t>Proceedings </a:t>
            </a:r>
            <a:r>
              <a:rPr lang="en-US" sz="1600" i="1" dirty="0"/>
              <a:t>of the National Academy of Sciences of the United States of </a:t>
            </a:r>
            <a:r>
              <a:rPr lang="en-US" sz="1600" i="1" dirty="0" smtClean="0"/>
              <a:t>America</a:t>
            </a:r>
            <a:r>
              <a:rPr lang="en-US" sz="1600" dirty="0" smtClean="0"/>
              <a:t>. </a:t>
            </a:r>
            <a:r>
              <a:rPr lang="en-US" sz="1600" dirty="0"/>
              <a:t>104: </a:t>
            </a:r>
            <a:r>
              <a:rPr lang="en-US" sz="1600" dirty="0" smtClean="0"/>
              <a:t>13632</a:t>
            </a:r>
            <a:r>
              <a:rPr lang="en-US" sz="1600" dirty="0"/>
              <a:t>-13637 </a:t>
            </a:r>
            <a:endParaRPr lang="en-US" sz="1600" i="1" dirty="0"/>
          </a:p>
          <a:p>
            <a:r>
              <a:rPr lang="en-US" sz="1600" dirty="0" err="1"/>
              <a:t>Altschul</a:t>
            </a:r>
            <a:r>
              <a:rPr lang="en-US" sz="1600" dirty="0"/>
              <a:t>, Stephen F., Thomas L. Madden, Alejandro A. Schaffer, </a:t>
            </a:r>
            <a:r>
              <a:rPr lang="en-US" sz="1600" dirty="0" err="1"/>
              <a:t>Jinghui</a:t>
            </a:r>
            <a:r>
              <a:rPr lang="en-US" sz="1600" dirty="0"/>
              <a:t> Zhang, </a:t>
            </a:r>
            <a:r>
              <a:rPr lang="en-US" sz="1600" dirty="0" err="1"/>
              <a:t>Zheng</a:t>
            </a:r>
            <a:r>
              <a:rPr lang="en-US" sz="1600" dirty="0"/>
              <a:t> Zhang, Webb Miller, and David J. </a:t>
            </a:r>
            <a:r>
              <a:rPr lang="en-US" sz="1600" dirty="0" err="1"/>
              <a:t>Lipman</a:t>
            </a:r>
            <a:r>
              <a:rPr lang="en-US" sz="1600" dirty="0"/>
              <a:t> (1997), "Gapped BLAST and PSI-BLAST: a new generation of protein database search programs", Nucleic Acids Res. 25:3389-3402. </a:t>
            </a:r>
          </a:p>
          <a:p>
            <a:r>
              <a:rPr lang="en-US" sz="1600" dirty="0" err="1"/>
              <a:t>Kanehisa</a:t>
            </a:r>
            <a:r>
              <a:rPr lang="en-US" sz="1600" dirty="0"/>
              <a:t>, M. and </a:t>
            </a:r>
            <a:r>
              <a:rPr lang="en-US" sz="1600" dirty="0" err="1"/>
              <a:t>Goto</a:t>
            </a:r>
            <a:r>
              <a:rPr lang="en-US" sz="1600" dirty="0"/>
              <a:t>, S.; KEGG: Kyoto Encyclopedia of Genes and Genomes. Nucleic Acids Res. 28, 27-30 (2000)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Larkin M.A., </a:t>
            </a:r>
            <a:r>
              <a:rPr lang="en-US" sz="1600" dirty="0" err="1"/>
              <a:t>Blackshields</a:t>
            </a:r>
            <a:r>
              <a:rPr lang="en-US" sz="1600" dirty="0"/>
              <a:t> G., Brown N.P., </a:t>
            </a:r>
            <a:r>
              <a:rPr lang="en-US" sz="1600" dirty="0" err="1"/>
              <a:t>Chenna</a:t>
            </a:r>
            <a:r>
              <a:rPr lang="en-US" sz="1600" dirty="0"/>
              <a:t> R., </a:t>
            </a:r>
            <a:r>
              <a:rPr lang="en-US" sz="1600" dirty="0" err="1"/>
              <a:t>McGettigan</a:t>
            </a:r>
            <a:r>
              <a:rPr lang="en-US" sz="1600" dirty="0"/>
              <a:t> P.A., </a:t>
            </a:r>
            <a:r>
              <a:rPr lang="en-US" sz="1600" dirty="0" err="1"/>
              <a:t>McWilliam</a:t>
            </a:r>
            <a:r>
              <a:rPr lang="en-US" sz="1600" dirty="0"/>
              <a:t> H., </a:t>
            </a:r>
            <a:r>
              <a:rPr lang="en-US" sz="1600" dirty="0" err="1"/>
              <a:t>Valentin</a:t>
            </a:r>
            <a:r>
              <a:rPr lang="en-US" sz="1600" dirty="0"/>
              <a:t> F., Wallace I.M., </a:t>
            </a:r>
            <a:r>
              <a:rPr lang="en-US" sz="1600" dirty="0" err="1"/>
              <a:t>Wilm</a:t>
            </a:r>
            <a:r>
              <a:rPr lang="en-US" sz="1600" dirty="0"/>
              <a:t> A., Lopez R., Thompson J.D., Gibson T.J. and Higgins D.G. (2007</a:t>
            </a:r>
            <a:r>
              <a:rPr lang="en-US" sz="1600" dirty="0" smtClean="0"/>
              <a:t>) </a:t>
            </a:r>
            <a:r>
              <a:rPr lang="en-US" sz="1600" dirty="0" err="1" smtClean="0"/>
              <a:t>ClustalW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/>
              <a:t>ClustalX</a:t>
            </a:r>
            <a:r>
              <a:rPr lang="en-US" sz="1600" dirty="0"/>
              <a:t> version 2</a:t>
            </a:r>
            <a:r>
              <a:rPr lang="en-US" sz="1600" dirty="0" smtClean="0"/>
              <a:t>. Bioinformatics </a:t>
            </a:r>
            <a:r>
              <a:rPr lang="en-US" sz="1600" b="1" dirty="0"/>
              <a:t>23(21)</a:t>
            </a:r>
            <a:r>
              <a:rPr lang="en-US" sz="1600" dirty="0"/>
              <a:t>: 2947-2948.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57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Allan </a:t>
            </a:r>
            <a:r>
              <a:rPr lang="en-US" dirty="0" smtClean="0"/>
              <a:t>Brown</a:t>
            </a:r>
          </a:p>
          <a:p>
            <a:r>
              <a:rPr lang="en-US" dirty="0" smtClean="0"/>
              <a:t>NC </a:t>
            </a:r>
            <a:r>
              <a:rPr lang="en-US" dirty="0"/>
              <a:t>State </a:t>
            </a:r>
            <a:r>
              <a:rPr lang="en-US" dirty="0" smtClean="0"/>
              <a:t>University</a:t>
            </a:r>
            <a:endParaRPr lang="en-US" dirty="0"/>
          </a:p>
          <a:p>
            <a:r>
              <a:rPr lang="en-US" dirty="0" smtClean="0"/>
              <a:t>David </a:t>
            </a:r>
            <a:r>
              <a:rPr lang="en-US" dirty="0"/>
              <a:t>H. Murdock Research Institute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9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Resveratrol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Polyphenol found </a:t>
            </a:r>
            <a:r>
              <a:rPr lang="en-US" dirty="0"/>
              <a:t>in most </a:t>
            </a:r>
            <a:r>
              <a:rPr lang="en-US" dirty="0" smtClean="0"/>
              <a:t>plants </a:t>
            </a:r>
            <a:r>
              <a:rPr lang="en-US" dirty="0"/>
              <a:t>at varying quantities</a:t>
            </a:r>
          </a:p>
          <a:p>
            <a:pPr lvl="1"/>
            <a:r>
              <a:rPr lang="en-US" dirty="0" smtClean="0"/>
              <a:t>Grapes, </a:t>
            </a:r>
            <a:r>
              <a:rPr lang="en-US" dirty="0"/>
              <a:t>blueberries, tomatoes, </a:t>
            </a:r>
            <a:r>
              <a:rPr lang="en-US" dirty="0" smtClean="0"/>
              <a:t>corn </a:t>
            </a:r>
          </a:p>
          <a:p>
            <a:pPr lvl="1"/>
            <a:endParaRPr lang="en-US" dirty="0"/>
          </a:p>
          <a:p>
            <a:r>
              <a:rPr lang="en-US" dirty="0"/>
              <a:t>K</a:t>
            </a:r>
            <a:r>
              <a:rPr lang="en-US" dirty="0" smtClean="0"/>
              <a:t>nown </a:t>
            </a:r>
            <a:r>
              <a:rPr lang="en-US" dirty="0" smtClean="0"/>
              <a:t>to have with cardio-beneficial,</a:t>
            </a:r>
            <a:r>
              <a:rPr lang="en-US" dirty="0"/>
              <a:t> </a:t>
            </a:r>
            <a:r>
              <a:rPr lang="en-US" dirty="0" smtClean="0"/>
              <a:t>anti</a:t>
            </a:r>
            <a:r>
              <a:rPr lang="en-US" dirty="0"/>
              <a:t>-</a:t>
            </a:r>
            <a:r>
              <a:rPr lang="en-US" dirty="0" smtClean="0"/>
              <a:t>inflammatory, and anti-cancer effects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Protects against cardiovascular </a:t>
            </a:r>
            <a:r>
              <a:rPr lang="en-US" dirty="0"/>
              <a:t>disease and neurological disorders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icle 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71" b="-51371"/>
          <a:stretch>
            <a:fillRect/>
          </a:stretch>
        </p:blipFill>
        <p:spPr>
          <a:xfrm>
            <a:off x="767924" y="-440204"/>
            <a:ext cx="7231006" cy="3998536"/>
          </a:xfrm>
        </p:spPr>
      </p:pic>
      <p:pic>
        <p:nvPicPr>
          <p:cNvPr id="6" name="Picture 5" descr="resveratrol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4236" r="19558" b="65162"/>
          <a:stretch/>
        </p:blipFill>
        <p:spPr>
          <a:xfrm>
            <a:off x="678124" y="3269733"/>
            <a:ext cx="3865139" cy="2182727"/>
          </a:xfrm>
          <a:prstGeom prst="rect">
            <a:avLst/>
          </a:prstGeom>
        </p:spPr>
      </p:pic>
      <p:pic>
        <p:nvPicPr>
          <p:cNvPr id="5" name="Picture 4" descr="resveratrol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2"/>
          <a:stretch/>
        </p:blipFill>
        <p:spPr>
          <a:xfrm>
            <a:off x="4744101" y="2773591"/>
            <a:ext cx="4279476" cy="34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358"/>
            <a:ext cx="4195539" cy="4494806"/>
          </a:xfrm>
        </p:spPr>
        <p:txBody>
          <a:bodyPr>
            <a:normAutofit/>
          </a:bodyPr>
          <a:lstStyle/>
          <a:p>
            <a:r>
              <a:rPr lang="en-US" dirty="0" smtClean="0"/>
              <a:t>Resveratrol interacts with gamma, alpha, </a:t>
            </a:r>
            <a:r>
              <a:rPr lang="en-US" dirty="0" smtClean="0"/>
              <a:t>beta</a:t>
            </a:r>
          </a:p>
          <a:p>
            <a:endParaRPr lang="en-US" dirty="0"/>
          </a:p>
          <a:p>
            <a:r>
              <a:rPr lang="en-US" dirty="0"/>
              <a:t>Hydrophobic pocket between beta and gamma subunit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Prevents hydrolysis </a:t>
            </a:r>
            <a:r>
              <a:rPr lang="en-US" dirty="0" smtClean="0"/>
              <a:t>and </a:t>
            </a:r>
            <a:r>
              <a:rPr lang="en-US" dirty="0" smtClean="0"/>
              <a:t>synthesis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rticle figure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39" y="360715"/>
            <a:ext cx="3803165" cy="5863988"/>
          </a:xfrm>
          <a:prstGeom prst="rect">
            <a:avLst/>
          </a:prstGeom>
        </p:spPr>
      </p:pic>
      <p:pic>
        <p:nvPicPr>
          <p:cNvPr id="6" name="Picture 5" descr="heading figure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880" y="6224703"/>
            <a:ext cx="3768601" cy="4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Resveratrol binding in plants would NOT be beneficial</a:t>
            </a:r>
          </a:p>
          <a:p>
            <a:endParaRPr lang="en-US" dirty="0" smtClean="0"/>
          </a:p>
          <a:p>
            <a:r>
              <a:rPr lang="en-US" dirty="0" smtClean="0"/>
              <a:t>Changes in ATP synthase amino acid sequences in Grape/Blueberry that do not allow for resveratrol to bind</a:t>
            </a:r>
          </a:p>
          <a:p>
            <a:endParaRPr lang="en-US" dirty="0"/>
          </a:p>
          <a:p>
            <a:r>
              <a:rPr lang="en-US" dirty="0" smtClean="0"/>
              <a:t>Alpha, beta, gamma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PDB Ligand </a:t>
            </a:r>
            <a:r>
              <a:rPr lang="en-US" dirty="0" smtClean="0"/>
              <a:t>Explorer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hlinkClick r:id="rId2"/>
              </a:rPr>
              <a:t>Resveratrol bound to ATP Synthase animation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3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KEGG</a:t>
            </a:r>
            <a:endParaRPr lang="en-US" dirty="0" smtClean="0"/>
          </a:p>
          <a:p>
            <a:pPr lvl="1"/>
            <a:r>
              <a:rPr lang="en-US" dirty="0" smtClean="0"/>
              <a:t>search for grape subunit amino acid </a:t>
            </a:r>
            <a:r>
              <a:rPr lang="en-US" dirty="0" smtClean="0"/>
              <a:t>sequences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tBLASTn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grape sequence against blueberry genome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aken from </a:t>
            </a:r>
            <a:r>
              <a:rPr lang="en-US" dirty="0" smtClean="0"/>
              <a:t>454</a:t>
            </a:r>
          </a:p>
          <a:p>
            <a:pPr lvl="1"/>
            <a:endParaRPr lang="en-US" dirty="0"/>
          </a:p>
          <a:p>
            <a:r>
              <a:rPr lang="en-US" dirty="0" smtClean="0"/>
              <a:t>Used paper and Ligand Explorer to locate resveratrol binding sites in bovine</a:t>
            </a:r>
          </a:p>
          <a:p>
            <a:endParaRPr lang="en-US" dirty="0"/>
          </a:p>
          <a:p>
            <a:r>
              <a:rPr lang="en-US" dirty="0" smtClean="0"/>
              <a:t>NCBI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earch for human and bovine subunit amino acid sequences</a:t>
            </a:r>
          </a:p>
          <a:p>
            <a:pPr lvl="1"/>
            <a:endParaRPr lang="en-US" dirty="0"/>
          </a:p>
          <a:p>
            <a:r>
              <a:rPr lang="en-US" dirty="0" err="1" smtClean="0"/>
              <a:t>ClustalW</a:t>
            </a:r>
            <a:endParaRPr lang="en-US" dirty="0" smtClean="0"/>
          </a:p>
          <a:p>
            <a:pPr lvl="1"/>
            <a:r>
              <a:rPr lang="en-US" dirty="0" smtClean="0"/>
              <a:t>Compare human and bovine to grape and blueberry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6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1-03-28 at 2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03" y="3252357"/>
            <a:ext cx="2929065" cy="3427206"/>
          </a:xfrm>
          <a:prstGeom prst="rect">
            <a:avLst/>
          </a:prstGeom>
        </p:spPr>
      </p:pic>
      <p:pic>
        <p:nvPicPr>
          <p:cNvPr id="5" name="Content Placeholder 4" descr="Screen shot 2011-03-28 at 2.12.52 PM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8" b="-57835"/>
          <a:stretch/>
        </p:blipFill>
        <p:spPr>
          <a:xfrm>
            <a:off x="383733" y="1962803"/>
            <a:ext cx="8229600" cy="2239511"/>
          </a:xfrm>
        </p:spPr>
      </p:pic>
      <p:sp>
        <p:nvSpPr>
          <p:cNvPr id="6" name="Rectangle 5"/>
          <p:cNvSpPr/>
          <p:nvPr/>
        </p:nvSpPr>
        <p:spPr>
          <a:xfrm>
            <a:off x="2067567" y="2046773"/>
            <a:ext cx="383734" cy="76622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 subunit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05636" y="5780920"/>
            <a:ext cx="493737" cy="229923"/>
          </a:xfrm>
          <a:prstGeom prst="ellipse">
            <a:avLst/>
          </a:prstGeom>
          <a:noFill/>
          <a:ln w="28575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90055" y="6338423"/>
            <a:ext cx="493737" cy="229923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7736" y="3415116"/>
            <a:ext cx="493737" cy="22992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Beta subunit</a:t>
            </a:r>
            <a:endParaRPr lang="en-US" dirty="0"/>
          </a:p>
        </p:txBody>
      </p:sp>
      <p:pic>
        <p:nvPicPr>
          <p:cNvPr id="14" name="Picture 13" descr="Screen shot 2011-03-28 at 2.4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08" y="3126356"/>
            <a:ext cx="2992037" cy="3500887"/>
          </a:xfrm>
          <a:prstGeom prst="rect">
            <a:avLst/>
          </a:prstGeom>
        </p:spPr>
      </p:pic>
      <p:pic>
        <p:nvPicPr>
          <p:cNvPr id="5" name="Content Placeholder 4" descr="bet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506" b="-189506"/>
          <a:stretch>
            <a:fillRect/>
          </a:stretch>
        </p:blipFill>
        <p:spPr>
          <a:xfrm>
            <a:off x="457200" y="0"/>
            <a:ext cx="8229600" cy="4876800"/>
          </a:xfrm>
        </p:spPr>
      </p:pic>
      <p:sp>
        <p:nvSpPr>
          <p:cNvPr id="10" name="Rectangle 9"/>
          <p:cNvSpPr/>
          <p:nvPr/>
        </p:nvSpPr>
        <p:spPr>
          <a:xfrm>
            <a:off x="3431953" y="2008725"/>
            <a:ext cx="241390" cy="76622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2504" y="4148680"/>
            <a:ext cx="493737" cy="22992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94" y="4843953"/>
            <a:ext cx="493737" cy="22992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400</TotalTime>
  <Words>615</Words>
  <Application>Microsoft Macintosh PowerPoint</Application>
  <PresentationFormat>On-screen Show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Characterization of Resveratrol Binding Sites in ATP Synthase Through Molecular Analysis of Candidate Subunits</vt:lpstr>
      <vt:lpstr>Resveratrol</vt:lpstr>
      <vt:lpstr>PowerPoint Presentation</vt:lpstr>
      <vt:lpstr>PowerPoint Presentation</vt:lpstr>
      <vt:lpstr>Hypothesis</vt:lpstr>
      <vt:lpstr>PDB Ligand Explorer </vt:lpstr>
      <vt:lpstr>Methods</vt:lpstr>
      <vt:lpstr>Alpha subunit</vt:lpstr>
      <vt:lpstr>Beta subunit</vt:lpstr>
      <vt:lpstr>Gamma subunit</vt:lpstr>
      <vt:lpstr>Phylogenetic Tree based on amino acid sequences of gamma subunit</vt:lpstr>
      <vt:lpstr>PowerPoint Presentation</vt:lpstr>
      <vt:lpstr>Amino Acid Divergence </vt:lpstr>
      <vt:lpstr>Further Investigation</vt:lpstr>
      <vt:lpstr>Conclusion</vt:lpstr>
      <vt:lpstr>References</vt:lpstr>
      <vt:lpstr>Acknowledgments</vt:lpstr>
    </vt:vector>
  </TitlesOfParts>
  <Company>Davidson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Campus User</dc:creator>
  <cp:lastModifiedBy>Campus User</cp:lastModifiedBy>
  <cp:revision>51</cp:revision>
  <dcterms:created xsi:type="dcterms:W3CDTF">2011-03-28T17:38:10Z</dcterms:created>
  <dcterms:modified xsi:type="dcterms:W3CDTF">2011-04-11T19:26:39Z</dcterms:modified>
</cp:coreProperties>
</file>