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58" r:id="rId4"/>
    <p:sldId id="259" r:id="rId5"/>
    <p:sldId id="260" r:id="rId6"/>
    <p:sldId id="261" r:id="rId7"/>
    <p:sldId id="271" r:id="rId8"/>
    <p:sldId id="274" r:id="rId9"/>
    <p:sldId id="264" r:id="rId10"/>
    <p:sldId id="272" r:id="rId11"/>
    <p:sldId id="273" r:id="rId12"/>
    <p:sldId id="267" r:id="rId13"/>
    <p:sldId id="265" r:id="rId14"/>
    <p:sldId id="263" r:id="rId15"/>
    <p:sldId id="266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66964-2AEA-5E46-BE92-39AD444298D2}" type="datetimeFigureOut">
              <a:rPr lang="en-US" smtClean="0"/>
              <a:t>2/8/16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C8916-6FE6-F54A-A77F-DA4CFDA04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6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CCD81-0FED-5342-941D-A433D1FAA24B}" type="slidenum">
              <a:rPr lang="en-US"/>
              <a:pPr/>
              <a:t>3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1F1C0A-ACFB-6540-9B54-796D876E9BB2}" type="slidenum">
              <a:rPr lang="en-US"/>
              <a:pPr/>
              <a:t>14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7D086-1545-EC46-9788-563FBC8E17DA}" type="slidenum">
              <a:rPr lang="en-US"/>
              <a:pPr/>
              <a:t>15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53F4A-371E-BC49-BF75-2F8258D8DA38}" type="slidenum">
              <a:rPr lang="en-US"/>
              <a:pPr/>
              <a:t>4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AE15D1-1FD6-E34B-B58D-802BA0A07278}" type="slidenum">
              <a:rPr lang="en-US"/>
              <a:pPr/>
              <a:t>5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BDE44-C3AF-8D47-8199-360D7AF1814C}" type="slidenum">
              <a:rPr lang="en-US"/>
              <a:pPr/>
              <a:t>6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EEF2BA-AEBF-9746-B888-DA0CA479A57A}" type="slidenum">
              <a:rPr lang="en-US"/>
              <a:pPr/>
              <a:t>9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EEF2BA-AEBF-9746-B888-DA0CA479A57A}" type="slidenum">
              <a:rPr lang="en-US"/>
              <a:pPr/>
              <a:t>10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EEF2BA-AEBF-9746-B888-DA0CA479A57A}" type="slidenum">
              <a:rPr lang="en-US"/>
              <a:pPr/>
              <a:t>11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79D95D-DAF2-B945-8720-B47662873A6D}" type="slidenum">
              <a:rPr lang="en-US"/>
              <a:pPr/>
              <a:t>12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16B34F-9998-9E4C-9A64-B81DA173830C}" type="slidenum">
              <a:rPr lang="en-US"/>
              <a:pPr/>
              <a:t>13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7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2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20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E6ACA65-72E7-3C4F-B2C5-DF4AEB76D1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61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34943B-1EA2-AC48-943F-6202C716DD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5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5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6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6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8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1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8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7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6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EA224-F38B-5D4F-8DF8-81D136684480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F5026-881A-1847-B4E1-774F34B7D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0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Cluster Analysis, an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Laurie </a:t>
            </a:r>
            <a:r>
              <a:rPr lang="en-US" dirty="0" smtClean="0"/>
              <a:t>Heyer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44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Cutting the Tree</a:t>
            </a:r>
            <a:endParaRPr lang="en-US" dirty="0"/>
          </a:p>
        </p:txBody>
      </p:sp>
      <p:pic>
        <p:nvPicPr>
          <p:cNvPr id="50180" name="Picture 4" descr="dendro11_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35" b="8977"/>
          <a:stretch>
            <a:fillRect/>
          </a:stretch>
        </p:blipFill>
        <p:spPr bwMode="auto">
          <a:xfrm>
            <a:off x="544284" y="2579550"/>
            <a:ext cx="5962792" cy="3171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4390567" y="1886857"/>
            <a:ext cx="0" cy="4622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033223" y="2685142"/>
            <a:ext cx="80514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MNH</a:t>
            </a:r>
          </a:p>
          <a:p>
            <a:endParaRPr lang="en-US" dirty="0"/>
          </a:p>
          <a:p>
            <a:r>
              <a:rPr lang="en-US" dirty="0" smtClean="0"/>
              <a:t>K</a:t>
            </a:r>
          </a:p>
          <a:p>
            <a:endParaRPr lang="en-US" dirty="0"/>
          </a:p>
          <a:p>
            <a:r>
              <a:rPr lang="en-US" dirty="0" smtClean="0"/>
              <a:t>J</a:t>
            </a:r>
          </a:p>
          <a:p>
            <a:endParaRPr lang="en-US" dirty="0"/>
          </a:p>
          <a:p>
            <a:r>
              <a:rPr lang="en-US" dirty="0" smtClean="0"/>
              <a:t>ECLGD</a:t>
            </a:r>
          </a:p>
          <a:p>
            <a:endParaRPr lang="en-US" dirty="0"/>
          </a:p>
          <a:p>
            <a:r>
              <a:rPr lang="en-US" dirty="0" smtClean="0"/>
              <a:t>I</a:t>
            </a:r>
          </a:p>
          <a:p>
            <a:endParaRPr lang="en-US" dirty="0"/>
          </a:p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3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Cutting the Tree</a:t>
            </a:r>
            <a:endParaRPr lang="en-US" dirty="0"/>
          </a:p>
        </p:txBody>
      </p:sp>
      <p:pic>
        <p:nvPicPr>
          <p:cNvPr id="50180" name="Picture 4" descr="dendro11_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35" b="8977"/>
          <a:stretch>
            <a:fillRect/>
          </a:stretch>
        </p:blipFill>
        <p:spPr bwMode="auto">
          <a:xfrm>
            <a:off x="544284" y="2579550"/>
            <a:ext cx="5962792" cy="3171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3138700" y="1886857"/>
            <a:ext cx="0" cy="4622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033223" y="3628578"/>
            <a:ext cx="9986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MNH</a:t>
            </a:r>
          </a:p>
          <a:p>
            <a:endParaRPr lang="en-US" dirty="0"/>
          </a:p>
          <a:p>
            <a:r>
              <a:rPr lang="en-US" dirty="0" smtClean="0"/>
              <a:t>KJECLGD</a:t>
            </a:r>
          </a:p>
          <a:p>
            <a:endParaRPr lang="en-US" dirty="0"/>
          </a:p>
          <a:p>
            <a:r>
              <a:rPr lang="en-US" dirty="0" smtClean="0"/>
              <a:t>IF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8544" y="6126163"/>
            <a:ext cx="4178122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MATLAB Command: cluster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7504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 descr="yeast_stress_cluste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52974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583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 Clustering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Specify how many clusters to form</a:t>
            </a:r>
          </a:p>
          <a:p>
            <a:pPr>
              <a:lnSpc>
                <a:spcPct val="90000"/>
              </a:lnSpc>
            </a:pPr>
            <a:r>
              <a:rPr lang="en-US" sz="2800"/>
              <a:t>Randomly assign each gene to one of </a:t>
            </a:r>
            <a:r>
              <a:rPr lang="en-US" sz="2800" i="1"/>
              <a:t>k</a:t>
            </a:r>
            <a:r>
              <a:rPr lang="en-US" sz="2800"/>
              <a:t> different clusters</a:t>
            </a:r>
          </a:p>
          <a:p>
            <a:pPr>
              <a:lnSpc>
                <a:spcPct val="90000"/>
              </a:lnSpc>
            </a:pPr>
            <a:r>
              <a:rPr lang="en-US" sz="2800"/>
              <a:t>Average expression of all genes in each cluster to create </a:t>
            </a:r>
            <a:r>
              <a:rPr lang="en-US" sz="2800" i="1"/>
              <a:t>k</a:t>
            </a:r>
            <a:r>
              <a:rPr lang="en-US" sz="2800"/>
              <a:t> pseudo genes</a:t>
            </a:r>
          </a:p>
          <a:p>
            <a:pPr>
              <a:lnSpc>
                <a:spcPct val="90000"/>
              </a:lnSpc>
            </a:pPr>
            <a:r>
              <a:rPr lang="en-US" sz="2800"/>
              <a:t>Rearrange genes by assigning each one to the cluster represented by the pseudo gene to which it is most similar</a:t>
            </a:r>
          </a:p>
          <a:p>
            <a:pPr>
              <a:lnSpc>
                <a:spcPct val="90000"/>
              </a:lnSpc>
            </a:pPr>
            <a:r>
              <a:rPr lang="en-US" sz="2800"/>
              <a:t>Repeat until convergence</a:t>
            </a:r>
          </a:p>
        </p:txBody>
      </p:sp>
    </p:spTree>
    <p:extLst>
      <p:ext uri="{BB962C8B-B14F-4D97-AF65-F5344CB8AC3E}">
        <p14:creationId xmlns:p14="http://schemas.microsoft.com/office/powerpoint/2010/main" val="2675613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Supervised Clustering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Find genes in expression file whose patterns are highly similar (</a:t>
            </a:r>
            <a:r>
              <a:rPr lang="ja-JP" altLang="en-US" sz="2400" dirty="0">
                <a:latin typeface="Arial"/>
              </a:rPr>
              <a:t>“</a:t>
            </a:r>
            <a:r>
              <a:rPr lang="en-US" sz="2400" dirty="0"/>
              <a:t>close</a:t>
            </a:r>
            <a:r>
              <a:rPr lang="ja-JP" altLang="en-US" sz="2400" dirty="0">
                <a:latin typeface="Arial"/>
              </a:rPr>
              <a:t>”</a:t>
            </a:r>
            <a:r>
              <a:rPr lang="en-US" sz="2400" dirty="0"/>
              <a:t>) to desired gene or pattern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Add closest gene first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Then add gene that is closest to all genes already in cluster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Repeat, as long as added gene is within specified distance of genes already in cluster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Distance from one gene to a set of genes defined to be </a:t>
            </a:r>
            <a:r>
              <a:rPr lang="en-US" sz="2400" dirty="0" smtClean="0"/>
              <a:t>maximum (or minimum, or average) </a:t>
            </a:r>
            <a:r>
              <a:rPr lang="en-US" sz="2400" dirty="0"/>
              <a:t>of all distances to individual members of the set </a:t>
            </a:r>
            <a:r>
              <a:rPr lang="en-US" sz="2400" dirty="0" smtClean="0"/>
              <a:t>(complete, single, and average linkage, respectively)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1580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/>
              <a:t>Quality Clustering: QT Clust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816665" y="1826520"/>
            <a:ext cx="5410200" cy="2286000"/>
            <a:chOff x="1600200" y="2057400"/>
            <a:chExt cx="5410200" cy="2286000"/>
          </a:xfrm>
        </p:grpSpPr>
        <p:sp>
          <p:nvSpPr>
            <p:cNvPr id="52227" name="Line 3"/>
            <p:cNvSpPr>
              <a:spLocks noChangeShapeType="1"/>
            </p:cNvSpPr>
            <p:nvPr/>
          </p:nvSpPr>
          <p:spPr bwMode="auto">
            <a:xfrm>
              <a:off x="1676400" y="2209800"/>
              <a:ext cx="4572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8" name="Line 4"/>
            <p:cNvSpPr>
              <a:spLocks noChangeShapeType="1"/>
            </p:cNvSpPr>
            <p:nvPr/>
          </p:nvSpPr>
          <p:spPr bwMode="auto">
            <a:xfrm flipH="1">
              <a:off x="2057400" y="2209800"/>
              <a:ext cx="304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9" name="Line 5"/>
            <p:cNvSpPr>
              <a:spLocks noChangeShapeType="1"/>
            </p:cNvSpPr>
            <p:nvPr/>
          </p:nvSpPr>
          <p:spPr bwMode="auto">
            <a:xfrm>
              <a:off x="1676400" y="22098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0" name="Line 6"/>
            <p:cNvSpPr>
              <a:spLocks noChangeShapeType="1"/>
            </p:cNvSpPr>
            <p:nvPr/>
          </p:nvSpPr>
          <p:spPr bwMode="auto">
            <a:xfrm>
              <a:off x="2057400" y="28194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1" name="Line 7"/>
            <p:cNvSpPr>
              <a:spLocks noChangeShapeType="1"/>
            </p:cNvSpPr>
            <p:nvPr/>
          </p:nvSpPr>
          <p:spPr bwMode="auto">
            <a:xfrm flipH="1">
              <a:off x="1752600" y="2895600"/>
              <a:ext cx="304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2" name="Line 8"/>
            <p:cNvSpPr>
              <a:spLocks noChangeShapeType="1"/>
            </p:cNvSpPr>
            <p:nvPr/>
          </p:nvSpPr>
          <p:spPr bwMode="auto">
            <a:xfrm>
              <a:off x="1676400" y="3581400"/>
              <a:ext cx="4572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3" name="Line 9"/>
            <p:cNvSpPr>
              <a:spLocks noChangeShapeType="1"/>
            </p:cNvSpPr>
            <p:nvPr/>
          </p:nvSpPr>
          <p:spPr bwMode="auto">
            <a:xfrm>
              <a:off x="2057400" y="42672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Line 10"/>
            <p:cNvSpPr>
              <a:spLocks noChangeShapeType="1"/>
            </p:cNvSpPr>
            <p:nvPr/>
          </p:nvSpPr>
          <p:spPr bwMode="auto">
            <a:xfrm flipH="1">
              <a:off x="2743200" y="3505200"/>
              <a:ext cx="381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5" name="Line 11"/>
            <p:cNvSpPr>
              <a:spLocks noChangeShapeType="1"/>
            </p:cNvSpPr>
            <p:nvPr/>
          </p:nvSpPr>
          <p:spPr bwMode="auto">
            <a:xfrm>
              <a:off x="2743200" y="2819400"/>
              <a:ext cx="381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6" name="Line 12"/>
            <p:cNvSpPr>
              <a:spLocks noChangeShapeType="1"/>
            </p:cNvSpPr>
            <p:nvPr/>
          </p:nvSpPr>
          <p:spPr bwMode="auto">
            <a:xfrm flipV="1">
              <a:off x="2438400" y="2895600"/>
              <a:ext cx="304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7" name="Line 13"/>
            <p:cNvSpPr>
              <a:spLocks noChangeShapeType="1"/>
            </p:cNvSpPr>
            <p:nvPr/>
          </p:nvSpPr>
          <p:spPr bwMode="auto">
            <a:xfrm>
              <a:off x="2057400" y="2819400"/>
              <a:ext cx="304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8" name="Line 14"/>
            <p:cNvSpPr>
              <a:spLocks noChangeShapeType="1"/>
            </p:cNvSpPr>
            <p:nvPr/>
          </p:nvSpPr>
          <p:spPr bwMode="auto">
            <a:xfrm>
              <a:off x="1676400" y="35814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 flipV="1">
              <a:off x="2057400" y="3581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Line 16"/>
            <p:cNvSpPr>
              <a:spLocks noChangeShapeType="1"/>
            </p:cNvSpPr>
            <p:nvPr/>
          </p:nvSpPr>
          <p:spPr bwMode="auto">
            <a:xfrm flipH="1" flipV="1">
              <a:off x="2438400" y="3581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 flipH="1">
              <a:off x="2362200" y="3505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2" name="Freeform 18"/>
            <p:cNvSpPr>
              <a:spLocks/>
            </p:cNvSpPr>
            <p:nvPr/>
          </p:nvSpPr>
          <p:spPr bwMode="auto">
            <a:xfrm>
              <a:off x="2133600" y="2895600"/>
              <a:ext cx="635000" cy="1295400"/>
            </a:xfrm>
            <a:custGeom>
              <a:avLst/>
              <a:gdLst>
                <a:gd name="T0" fmla="*/ 384 w 400"/>
                <a:gd name="T1" fmla="*/ 0 h 816"/>
                <a:gd name="T2" fmla="*/ 336 w 400"/>
                <a:gd name="T3" fmla="*/ 528 h 816"/>
                <a:gd name="T4" fmla="*/ 0 w 400"/>
                <a:gd name="T5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0" h="816">
                  <a:moveTo>
                    <a:pt x="384" y="0"/>
                  </a:moveTo>
                  <a:cubicBezTo>
                    <a:pt x="392" y="196"/>
                    <a:pt x="400" y="392"/>
                    <a:pt x="336" y="528"/>
                  </a:cubicBezTo>
                  <a:cubicBezTo>
                    <a:pt x="272" y="664"/>
                    <a:pt x="64" y="760"/>
                    <a:pt x="0" y="81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auto">
            <a:xfrm>
              <a:off x="1676400" y="3505200"/>
              <a:ext cx="1447800" cy="304800"/>
            </a:xfrm>
            <a:custGeom>
              <a:avLst/>
              <a:gdLst>
                <a:gd name="T0" fmla="*/ 912 w 912"/>
                <a:gd name="T1" fmla="*/ 0 h 192"/>
                <a:gd name="T2" fmla="*/ 480 w 912"/>
                <a:gd name="T3" fmla="*/ 192 h 192"/>
                <a:gd name="T4" fmla="*/ 0 w 912"/>
                <a:gd name="T5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2" h="192">
                  <a:moveTo>
                    <a:pt x="912" y="0"/>
                  </a:moveTo>
                  <a:cubicBezTo>
                    <a:pt x="772" y="96"/>
                    <a:pt x="632" y="192"/>
                    <a:pt x="480" y="192"/>
                  </a:cubicBezTo>
                  <a:cubicBezTo>
                    <a:pt x="328" y="192"/>
                    <a:pt x="164" y="9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4" name="Freeform 20"/>
            <p:cNvSpPr>
              <a:spLocks/>
            </p:cNvSpPr>
            <p:nvPr/>
          </p:nvSpPr>
          <p:spPr bwMode="auto">
            <a:xfrm>
              <a:off x="2057400" y="2895600"/>
              <a:ext cx="762000" cy="1371600"/>
            </a:xfrm>
            <a:custGeom>
              <a:avLst/>
              <a:gdLst>
                <a:gd name="T0" fmla="*/ 480 w 480"/>
                <a:gd name="T1" fmla="*/ 864 h 864"/>
                <a:gd name="T2" fmla="*/ 96 w 480"/>
                <a:gd name="T3" fmla="*/ 480 h 864"/>
                <a:gd name="T4" fmla="*/ 0 w 480"/>
                <a:gd name="T5" fmla="*/ 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0" h="864">
                  <a:moveTo>
                    <a:pt x="480" y="864"/>
                  </a:moveTo>
                  <a:cubicBezTo>
                    <a:pt x="328" y="744"/>
                    <a:pt x="176" y="624"/>
                    <a:pt x="96" y="480"/>
                  </a:cubicBezTo>
                  <a:cubicBezTo>
                    <a:pt x="16" y="336"/>
                    <a:pt x="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>
              <a:off x="2743200" y="28194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6" name="Line 22"/>
            <p:cNvSpPr>
              <a:spLocks noChangeShapeType="1"/>
            </p:cNvSpPr>
            <p:nvPr/>
          </p:nvSpPr>
          <p:spPr bwMode="auto">
            <a:xfrm flipH="1">
              <a:off x="1752600" y="2819400"/>
              <a:ext cx="9906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7" name="Line 23"/>
            <p:cNvSpPr>
              <a:spLocks noChangeShapeType="1"/>
            </p:cNvSpPr>
            <p:nvPr/>
          </p:nvSpPr>
          <p:spPr bwMode="auto">
            <a:xfrm flipH="1">
              <a:off x="2133600" y="3505200"/>
              <a:ext cx="9144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8" name="Line 24"/>
            <p:cNvSpPr>
              <a:spLocks noChangeShapeType="1"/>
            </p:cNvSpPr>
            <p:nvPr/>
          </p:nvSpPr>
          <p:spPr bwMode="auto">
            <a:xfrm flipH="1" flipV="1">
              <a:off x="2057400" y="2819400"/>
              <a:ext cx="1066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9" name="Line 25"/>
            <p:cNvSpPr>
              <a:spLocks noChangeShapeType="1"/>
            </p:cNvSpPr>
            <p:nvPr/>
          </p:nvSpPr>
          <p:spPr bwMode="auto">
            <a:xfrm flipH="1" flipV="1">
              <a:off x="1752600" y="3581400"/>
              <a:ext cx="990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0" name="Line 26"/>
            <p:cNvSpPr>
              <a:spLocks noChangeShapeType="1"/>
            </p:cNvSpPr>
            <p:nvPr/>
          </p:nvSpPr>
          <p:spPr bwMode="auto">
            <a:xfrm flipV="1">
              <a:off x="2133600" y="2819400"/>
              <a:ext cx="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1" name="Line 27"/>
            <p:cNvSpPr>
              <a:spLocks noChangeShapeType="1"/>
            </p:cNvSpPr>
            <p:nvPr/>
          </p:nvSpPr>
          <p:spPr bwMode="auto">
            <a:xfrm>
              <a:off x="3733800" y="3505200"/>
              <a:ext cx="4572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2" name="Line 28"/>
            <p:cNvSpPr>
              <a:spLocks noChangeShapeType="1"/>
            </p:cNvSpPr>
            <p:nvPr/>
          </p:nvSpPr>
          <p:spPr bwMode="auto">
            <a:xfrm flipV="1">
              <a:off x="5181600" y="2895600"/>
              <a:ext cx="10668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>
              <a:off x="5867400" y="3505200"/>
              <a:ext cx="3810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4" name="Line 30"/>
            <p:cNvSpPr>
              <a:spLocks noChangeShapeType="1"/>
            </p:cNvSpPr>
            <p:nvPr/>
          </p:nvSpPr>
          <p:spPr bwMode="auto">
            <a:xfrm>
              <a:off x="4800600" y="28194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5" name="Line 31"/>
            <p:cNvSpPr>
              <a:spLocks noChangeShapeType="1"/>
            </p:cNvSpPr>
            <p:nvPr/>
          </p:nvSpPr>
          <p:spPr bwMode="auto">
            <a:xfrm>
              <a:off x="5181600" y="2133600"/>
              <a:ext cx="10668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6" name="Line 32"/>
            <p:cNvSpPr>
              <a:spLocks noChangeShapeType="1"/>
            </p:cNvSpPr>
            <p:nvPr/>
          </p:nvSpPr>
          <p:spPr bwMode="auto">
            <a:xfrm>
              <a:off x="4191000" y="2895600"/>
              <a:ext cx="9144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7" name="Line 33"/>
            <p:cNvSpPr>
              <a:spLocks noChangeShapeType="1"/>
            </p:cNvSpPr>
            <p:nvPr/>
          </p:nvSpPr>
          <p:spPr bwMode="auto">
            <a:xfrm>
              <a:off x="4800600" y="2819400"/>
              <a:ext cx="381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8" name="Line 34"/>
            <p:cNvSpPr>
              <a:spLocks noChangeShapeType="1"/>
            </p:cNvSpPr>
            <p:nvPr/>
          </p:nvSpPr>
          <p:spPr bwMode="auto">
            <a:xfrm flipH="1">
              <a:off x="3429000" y="2133600"/>
              <a:ext cx="3048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9" name="Line 35"/>
            <p:cNvSpPr>
              <a:spLocks noChangeShapeType="1"/>
            </p:cNvSpPr>
            <p:nvPr/>
          </p:nvSpPr>
          <p:spPr bwMode="auto">
            <a:xfrm flipV="1">
              <a:off x="6553200" y="2819400"/>
              <a:ext cx="3810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0" name="Line 36"/>
            <p:cNvSpPr>
              <a:spLocks noChangeShapeType="1"/>
            </p:cNvSpPr>
            <p:nvPr/>
          </p:nvSpPr>
          <p:spPr bwMode="auto">
            <a:xfrm flipV="1">
              <a:off x="6553200" y="22098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1" name="Line 37"/>
            <p:cNvSpPr>
              <a:spLocks noChangeShapeType="1"/>
            </p:cNvSpPr>
            <p:nvPr/>
          </p:nvSpPr>
          <p:spPr bwMode="auto">
            <a:xfrm flipH="1" flipV="1">
              <a:off x="6172200" y="2819400"/>
              <a:ext cx="3810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2" name="Line 38"/>
            <p:cNvSpPr>
              <a:spLocks noChangeShapeType="1"/>
            </p:cNvSpPr>
            <p:nvPr/>
          </p:nvSpPr>
          <p:spPr bwMode="auto">
            <a:xfrm>
              <a:off x="6172200" y="28194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3" name="Line 39"/>
            <p:cNvSpPr>
              <a:spLocks noChangeShapeType="1"/>
            </p:cNvSpPr>
            <p:nvPr/>
          </p:nvSpPr>
          <p:spPr bwMode="auto">
            <a:xfrm flipH="1" flipV="1">
              <a:off x="6553200" y="22098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4" name="Line 40"/>
            <p:cNvSpPr>
              <a:spLocks noChangeShapeType="1"/>
            </p:cNvSpPr>
            <p:nvPr/>
          </p:nvSpPr>
          <p:spPr bwMode="auto">
            <a:xfrm flipH="1">
              <a:off x="6172200" y="22098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5" name="Line 41"/>
            <p:cNvSpPr>
              <a:spLocks noChangeShapeType="1"/>
            </p:cNvSpPr>
            <p:nvPr/>
          </p:nvSpPr>
          <p:spPr bwMode="auto">
            <a:xfrm flipH="1">
              <a:off x="4800600" y="3581400"/>
              <a:ext cx="381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6" name="Line 42"/>
            <p:cNvSpPr>
              <a:spLocks noChangeShapeType="1"/>
            </p:cNvSpPr>
            <p:nvPr/>
          </p:nvSpPr>
          <p:spPr bwMode="auto">
            <a:xfrm>
              <a:off x="4419600" y="2133600"/>
              <a:ext cx="12192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7" name="Line 43"/>
            <p:cNvSpPr>
              <a:spLocks noChangeShapeType="1"/>
            </p:cNvSpPr>
            <p:nvPr/>
          </p:nvSpPr>
          <p:spPr bwMode="auto">
            <a:xfrm>
              <a:off x="4419600" y="3505200"/>
              <a:ext cx="381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8" name="Line 44"/>
            <p:cNvSpPr>
              <a:spLocks noChangeShapeType="1"/>
            </p:cNvSpPr>
            <p:nvPr/>
          </p:nvSpPr>
          <p:spPr bwMode="auto">
            <a:xfrm>
              <a:off x="4114800" y="41910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9" name="Line 45"/>
            <p:cNvSpPr>
              <a:spLocks noChangeShapeType="1"/>
            </p:cNvSpPr>
            <p:nvPr/>
          </p:nvSpPr>
          <p:spPr bwMode="auto">
            <a:xfrm flipH="1" flipV="1">
              <a:off x="4114800" y="2895600"/>
              <a:ext cx="3048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70" name="Line 46"/>
            <p:cNvSpPr>
              <a:spLocks noChangeShapeType="1"/>
            </p:cNvSpPr>
            <p:nvPr/>
          </p:nvSpPr>
          <p:spPr bwMode="auto">
            <a:xfrm flipH="1">
              <a:off x="5486400" y="2209800"/>
              <a:ext cx="381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71" name="Line 47"/>
            <p:cNvSpPr>
              <a:spLocks noChangeShapeType="1"/>
            </p:cNvSpPr>
            <p:nvPr/>
          </p:nvSpPr>
          <p:spPr bwMode="auto">
            <a:xfrm>
              <a:off x="5105400" y="22098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72" name="Oval 48"/>
            <p:cNvSpPr>
              <a:spLocks noChangeArrowheads="1"/>
            </p:cNvSpPr>
            <p:nvPr/>
          </p:nvSpPr>
          <p:spPr bwMode="auto">
            <a:xfrm>
              <a:off x="1600200" y="2057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3" name="Oval 49"/>
            <p:cNvSpPr>
              <a:spLocks noChangeArrowheads="1"/>
            </p:cNvSpPr>
            <p:nvPr/>
          </p:nvSpPr>
          <p:spPr bwMode="auto">
            <a:xfrm>
              <a:off x="2286000" y="2057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4" name="Oval 50"/>
            <p:cNvSpPr>
              <a:spLocks noChangeArrowheads="1"/>
            </p:cNvSpPr>
            <p:nvPr/>
          </p:nvSpPr>
          <p:spPr bwMode="auto">
            <a:xfrm>
              <a:off x="2971800" y="2057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5" name="Oval 51"/>
            <p:cNvSpPr>
              <a:spLocks noChangeArrowheads="1"/>
            </p:cNvSpPr>
            <p:nvPr/>
          </p:nvSpPr>
          <p:spPr bwMode="auto">
            <a:xfrm>
              <a:off x="3657600" y="2057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6" name="Oval 52"/>
            <p:cNvSpPr>
              <a:spLocks noChangeArrowheads="1"/>
            </p:cNvSpPr>
            <p:nvPr/>
          </p:nvSpPr>
          <p:spPr bwMode="auto">
            <a:xfrm>
              <a:off x="4343400" y="2057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7" name="Oval 53"/>
            <p:cNvSpPr>
              <a:spLocks noChangeArrowheads="1"/>
            </p:cNvSpPr>
            <p:nvPr/>
          </p:nvSpPr>
          <p:spPr bwMode="auto">
            <a:xfrm>
              <a:off x="5029200" y="2057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8" name="Oval 54"/>
            <p:cNvSpPr>
              <a:spLocks noChangeArrowheads="1"/>
            </p:cNvSpPr>
            <p:nvPr/>
          </p:nvSpPr>
          <p:spPr bwMode="auto">
            <a:xfrm>
              <a:off x="5715000" y="2057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79" name="Oval 55"/>
            <p:cNvSpPr>
              <a:spLocks noChangeArrowheads="1"/>
            </p:cNvSpPr>
            <p:nvPr/>
          </p:nvSpPr>
          <p:spPr bwMode="auto">
            <a:xfrm>
              <a:off x="6400800" y="20574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0" name="Oval 56"/>
            <p:cNvSpPr>
              <a:spLocks noChangeArrowheads="1"/>
            </p:cNvSpPr>
            <p:nvPr/>
          </p:nvSpPr>
          <p:spPr bwMode="auto">
            <a:xfrm>
              <a:off x="1981200" y="2743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1" name="Oval 57"/>
            <p:cNvSpPr>
              <a:spLocks noChangeArrowheads="1"/>
            </p:cNvSpPr>
            <p:nvPr/>
          </p:nvSpPr>
          <p:spPr bwMode="auto">
            <a:xfrm>
              <a:off x="2667000" y="2743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2" name="Oval 58"/>
            <p:cNvSpPr>
              <a:spLocks noChangeArrowheads="1"/>
            </p:cNvSpPr>
            <p:nvPr/>
          </p:nvSpPr>
          <p:spPr bwMode="auto">
            <a:xfrm>
              <a:off x="3352800" y="2743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3" name="Oval 59"/>
            <p:cNvSpPr>
              <a:spLocks noChangeArrowheads="1"/>
            </p:cNvSpPr>
            <p:nvPr/>
          </p:nvSpPr>
          <p:spPr bwMode="auto">
            <a:xfrm>
              <a:off x="4038600" y="2743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4" name="Oval 60"/>
            <p:cNvSpPr>
              <a:spLocks noChangeArrowheads="1"/>
            </p:cNvSpPr>
            <p:nvPr/>
          </p:nvSpPr>
          <p:spPr bwMode="auto">
            <a:xfrm>
              <a:off x="4724400" y="2743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5" name="Oval 61"/>
            <p:cNvSpPr>
              <a:spLocks noChangeArrowheads="1"/>
            </p:cNvSpPr>
            <p:nvPr/>
          </p:nvSpPr>
          <p:spPr bwMode="auto">
            <a:xfrm>
              <a:off x="5410200" y="2743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6" name="Oval 62"/>
            <p:cNvSpPr>
              <a:spLocks noChangeArrowheads="1"/>
            </p:cNvSpPr>
            <p:nvPr/>
          </p:nvSpPr>
          <p:spPr bwMode="auto">
            <a:xfrm>
              <a:off x="6096000" y="2743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7" name="Oval 63"/>
            <p:cNvSpPr>
              <a:spLocks noChangeArrowheads="1"/>
            </p:cNvSpPr>
            <p:nvPr/>
          </p:nvSpPr>
          <p:spPr bwMode="auto">
            <a:xfrm>
              <a:off x="6781800" y="2743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8" name="Oval 64"/>
            <p:cNvSpPr>
              <a:spLocks noChangeArrowheads="1"/>
            </p:cNvSpPr>
            <p:nvPr/>
          </p:nvSpPr>
          <p:spPr bwMode="auto">
            <a:xfrm>
              <a:off x="1600200" y="3429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89" name="Oval 65"/>
            <p:cNvSpPr>
              <a:spLocks noChangeArrowheads="1"/>
            </p:cNvSpPr>
            <p:nvPr/>
          </p:nvSpPr>
          <p:spPr bwMode="auto">
            <a:xfrm>
              <a:off x="2286000" y="3429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0" name="Oval 66"/>
            <p:cNvSpPr>
              <a:spLocks noChangeArrowheads="1"/>
            </p:cNvSpPr>
            <p:nvPr/>
          </p:nvSpPr>
          <p:spPr bwMode="auto">
            <a:xfrm>
              <a:off x="2971800" y="3429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1" name="Oval 67"/>
            <p:cNvSpPr>
              <a:spLocks noChangeArrowheads="1"/>
            </p:cNvSpPr>
            <p:nvPr/>
          </p:nvSpPr>
          <p:spPr bwMode="auto">
            <a:xfrm>
              <a:off x="3657600" y="3429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2" name="Oval 68"/>
            <p:cNvSpPr>
              <a:spLocks noChangeArrowheads="1"/>
            </p:cNvSpPr>
            <p:nvPr/>
          </p:nvSpPr>
          <p:spPr bwMode="auto">
            <a:xfrm>
              <a:off x="4343400" y="3429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3" name="Oval 69"/>
            <p:cNvSpPr>
              <a:spLocks noChangeArrowheads="1"/>
            </p:cNvSpPr>
            <p:nvPr/>
          </p:nvSpPr>
          <p:spPr bwMode="auto">
            <a:xfrm>
              <a:off x="5029200" y="3429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4" name="Oval 70"/>
            <p:cNvSpPr>
              <a:spLocks noChangeArrowheads="1"/>
            </p:cNvSpPr>
            <p:nvPr/>
          </p:nvSpPr>
          <p:spPr bwMode="auto">
            <a:xfrm>
              <a:off x="5715000" y="3429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5" name="Oval 71"/>
            <p:cNvSpPr>
              <a:spLocks noChangeArrowheads="1"/>
            </p:cNvSpPr>
            <p:nvPr/>
          </p:nvSpPr>
          <p:spPr bwMode="auto">
            <a:xfrm>
              <a:off x="6400800" y="3429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6" name="Oval 72"/>
            <p:cNvSpPr>
              <a:spLocks noChangeArrowheads="1"/>
            </p:cNvSpPr>
            <p:nvPr/>
          </p:nvSpPr>
          <p:spPr bwMode="auto">
            <a:xfrm>
              <a:off x="1981200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7" name="Oval 73"/>
            <p:cNvSpPr>
              <a:spLocks noChangeArrowheads="1"/>
            </p:cNvSpPr>
            <p:nvPr/>
          </p:nvSpPr>
          <p:spPr bwMode="auto">
            <a:xfrm>
              <a:off x="2667000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8" name="Oval 74"/>
            <p:cNvSpPr>
              <a:spLocks noChangeArrowheads="1"/>
            </p:cNvSpPr>
            <p:nvPr/>
          </p:nvSpPr>
          <p:spPr bwMode="auto">
            <a:xfrm>
              <a:off x="3352800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9" name="Oval 75"/>
            <p:cNvSpPr>
              <a:spLocks noChangeArrowheads="1"/>
            </p:cNvSpPr>
            <p:nvPr/>
          </p:nvSpPr>
          <p:spPr bwMode="auto">
            <a:xfrm>
              <a:off x="4038600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0" name="Oval 76"/>
            <p:cNvSpPr>
              <a:spLocks noChangeArrowheads="1"/>
            </p:cNvSpPr>
            <p:nvPr/>
          </p:nvSpPr>
          <p:spPr bwMode="auto">
            <a:xfrm>
              <a:off x="4724400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1" name="Oval 77"/>
            <p:cNvSpPr>
              <a:spLocks noChangeArrowheads="1"/>
            </p:cNvSpPr>
            <p:nvPr/>
          </p:nvSpPr>
          <p:spPr bwMode="auto">
            <a:xfrm>
              <a:off x="5410200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2" name="Oval 78"/>
            <p:cNvSpPr>
              <a:spLocks noChangeArrowheads="1"/>
            </p:cNvSpPr>
            <p:nvPr/>
          </p:nvSpPr>
          <p:spPr bwMode="auto">
            <a:xfrm>
              <a:off x="6096000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3" name="Oval 79"/>
            <p:cNvSpPr>
              <a:spLocks noChangeArrowheads="1"/>
            </p:cNvSpPr>
            <p:nvPr/>
          </p:nvSpPr>
          <p:spPr bwMode="auto">
            <a:xfrm>
              <a:off x="6781800" y="41148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304" name="Text Box 80"/>
          <p:cNvSpPr txBox="1">
            <a:spLocks noChangeArrowheads="1"/>
          </p:cNvSpPr>
          <p:nvPr/>
        </p:nvSpPr>
        <p:spPr bwMode="auto">
          <a:xfrm>
            <a:off x="43296" y="4594530"/>
            <a:ext cx="897082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 eaLnBrk="1" hangingPunct="1"/>
            <a:r>
              <a:rPr lang="en-US" sz="2400" dirty="0" smtClean="0">
                <a:latin typeface="Times New Roman" charset="0"/>
              </a:rPr>
              <a:t>1</a:t>
            </a:r>
            <a:r>
              <a:rPr lang="en-US" sz="2400" dirty="0">
                <a:latin typeface="Times New Roman" charset="0"/>
              </a:rPr>
              <a:t>.  Each gene builds a supervised cluster</a:t>
            </a:r>
          </a:p>
          <a:p>
            <a:pPr eaLnBrk="1" hangingPunct="1"/>
            <a:r>
              <a:rPr lang="en-US" sz="2400" dirty="0">
                <a:latin typeface="Times New Roman" charset="0"/>
              </a:rPr>
              <a:t>	2.  Gene with </a:t>
            </a:r>
            <a:r>
              <a:rPr lang="ja-JP" altLang="en-US" sz="2400" dirty="0">
                <a:latin typeface="Arial"/>
              </a:rPr>
              <a:t>“</a:t>
            </a:r>
            <a:r>
              <a:rPr lang="en-US" sz="2400" dirty="0">
                <a:latin typeface="Times New Roman" charset="0"/>
              </a:rPr>
              <a:t>best</a:t>
            </a:r>
            <a:r>
              <a:rPr lang="ja-JP" altLang="en-US" sz="2400" dirty="0">
                <a:latin typeface="Arial"/>
              </a:rPr>
              <a:t>”</a:t>
            </a:r>
            <a:r>
              <a:rPr lang="en-US" sz="2400" dirty="0">
                <a:latin typeface="Times New Roman" charset="0"/>
              </a:rPr>
              <a:t> list, and genes in its list, becomes next cluster</a:t>
            </a:r>
          </a:p>
          <a:p>
            <a:pPr eaLnBrk="1" hangingPunct="1"/>
            <a:r>
              <a:rPr lang="en-US" sz="2400" dirty="0">
                <a:latin typeface="Times New Roman" charset="0"/>
              </a:rPr>
              <a:t>	3.  Remove these genes from consideration, and repeat</a:t>
            </a:r>
          </a:p>
          <a:p>
            <a:pPr eaLnBrk="1" hangingPunct="1"/>
            <a:r>
              <a:rPr lang="en-US" sz="2400" dirty="0">
                <a:latin typeface="Times New Roman" charset="0"/>
              </a:rPr>
              <a:t>	4.  Stop when all genes are clustered, or largest cluster is smaller than 	user specified threshold</a:t>
            </a:r>
          </a:p>
        </p:txBody>
      </p:sp>
    </p:spTree>
    <p:extLst>
      <p:ext uri="{BB962C8B-B14F-4D97-AF65-F5344CB8AC3E}">
        <p14:creationId xmlns:p14="http://schemas.microsoft.com/office/powerpoint/2010/main" val="1964825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59234" y="274638"/>
            <a:ext cx="928200" cy="6348870"/>
          </a:xfrm>
        </p:spPr>
        <p:txBody>
          <a:bodyPr vert="vert270">
            <a:normAutofit/>
          </a:bodyPr>
          <a:lstStyle/>
          <a:p>
            <a:r>
              <a:rPr lang="en-US" dirty="0"/>
              <a:t>QT Clustering Example</a:t>
            </a:r>
          </a:p>
        </p:txBody>
      </p:sp>
      <p:pic>
        <p:nvPicPr>
          <p:cNvPr id="2" name="Picture 1" descr="qt_24cluster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130" y="-11989"/>
            <a:ext cx="5382855" cy="683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4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Cluster?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 reduction</a:t>
            </a:r>
          </a:p>
          <a:p>
            <a:pPr lvl="1"/>
            <a:r>
              <a:rPr lang="en-US" dirty="0" smtClean="0"/>
              <a:t>Analyze representative data points, not the whole dataset</a:t>
            </a:r>
          </a:p>
          <a:p>
            <a:r>
              <a:rPr lang="en-US" dirty="0" smtClean="0"/>
              <a:t>Hypothesis generation</a:t>
            </a:r>
          </a:p>
          <a:p>
            <a:pPr lvl="1"/>
            <a:r>
              <a:rPr lang="en-US" dirty="0" smtClean="0"/>
              <a:t>Gain understanding of patterns in data, so they may be tested statistically</a:t>
            </a:r>
          </a:p>
          <a:p>
            <a:r>
              <a:rPr lang="en-US" dirty="0" smtClean="0"/>
              <a:t>Hypothesis testing</a:t>
            </a:r>
          </a:p>
          <a:p>
            <a:pPr lvl="1"/>
            <a:r>
              <a:rPr lang="en-US" dirty="0" smtClean="0"/>
              <a:t>e.g. “Big companies invest abroad”</a:t>
            </a:r>
          </a:p>
          <a:p>
            <a:r>
              <a:rPr lang="en-US" dirty="0" smtClean="0"/>
              <a:t>Prediction based on groups</a:t>
            </a:r>
          </a:p>
          <a:p>
            <a:pPr lvl="1"/>
            <a:r>
              <a:rPr lang="en-US" dirty="0" smtClean="0"/>
              <a:t>Cluster cancer patients, predict outcome for new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920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 Expression </a:t>
            </a:r>
            <a:r>
              <a:rPr lang="en-US" dirty="0"/>
              <a:t>Data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One highlighted gene is induced 16 fold </a:t>
            </a:r>
          </a:p>
          <a:p>
            <a:r>
              <a:rPr lang="en-US" sz="2800"/>
              <a:t>One highlighted gene is repressed 16 fold</a:t>
            </a:r>
          </a:p>
          <a:p>
            <a:r>
              <a:rPr lang="en-US" sz="2800"/>
              <a:t>But induction </a:t>
            </a:r>
            <a:r>
              <a:rPr lang="en-US" sz="2800" i="1"/>
              <a:t>looks</a:t>
            </a:r>
            <a:r>
              <a:rPr lang="en-US" sz="2800"/>
              <a:t> much more dramatic</a:t>
            </a:r>
          </a:p>
        </p:txBody>
      </p:sp>
      <p:pic>
        <p:nvPicPr>
          <p:cNvPr id="39940" name="Picture 4" descr="plot_c-n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38700" y="1981200"/>
            <a:ext cx="3429000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418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 Transformation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Calculate log</a:t>
            </a:r>
            <a:r>
              <a:rPr lang="en-US" sz="2400" baseline="-25000"/>
              <a:t>2</a:t>
            </a:r>
            <a:r>
              <a:rPr lang="en-US" sz="2400"/>
              <a:t> of each ratio</a:t>
            </a:r>
          </a:p>
          <a:p>
            <a:pPr>
              <a:lnSpc>
                <a:spcPct val="90000"/>
              </a:lnSpc>
            </a:pPr>
            <a:r>
              <a:rPr lang="en-US" sz="2400"/>
              <a:t>Ratio of 16 becomes value of 4 </a:t>
            </a:r>
          </a:p>
          <a:p>
            <a:pPr>
              <a:lnSpc>
                <a:spcPct val="90000"/>
              </a:lnSpc>
            </a:pPr>
            <a:r>
              <a:rPr lang="en-US" sz="2400"/>
              <a:t>Ratio of .0833 (1/16) becomes value of –4</a:t>
            </a:r>
          </a:p>
          <a:p>
            <a:pPr>
              <a:lnSpc>
                <a:spcPct val="90000"/>
              </a:lnSpc>
            </a:pPr>
            <a:r>
              <a:rPr lang="en-US" sz="2400"/>
              <a:t>Induction and repression look equal, but opposite sign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pic>
        <p:nvPicPr>
          <p:cNvPr id="40964" name="Picture 4" descr="plot_log_c-n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27588" y="1981200"/>
            <a:ext cx="3451225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6246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Intensity Plots</a:t>
            </a:r>
          </a:p>
        </p:txBody>
      </p:sp>
      <p:pic>
        <p:nvPicPr>
          <p:cNvPr id="41987" name="Picture 3" descr="intensity_c-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79248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58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</a:t>
            </a:r>
            <a:r>
              <a:rPr lang="en-US" dirty="0" smtClean="0"/>
              <a:t>Gene Expression </a:t>
            </a:r>
            <a:r>
              <a:rPr lang="en-US" dirty="0"/>
              <a:t>Profiles, or Guilt by Association</a:t>
            </a: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438400"/>
            <a:ext cx="4333875" cy="347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378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Proximity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Correlation</a:t>
            </a:r>
            <a:endParaRPr lang="en-US" dirty="0" smtClean="0"/>
          </a:p>
          <a:p>
            <a:r>
              <a:rPr lang="en-US" dirty="0" smtClean="0"/>
              <a:t>Euclidean distance</a:t>
            </a:r>
          </a:p>
          <a:p>
            <a:r>
              <a:rPr lang="en-US" dirty="0" smtClean="0"/>
              <a:t>Inner product </a:t>
            </a:r>
            <a:r>
              <a:rPr lang="en-US" dirty="0" err="1" smtClean="0"/>
              <a:t>x</a:t>
            </a:r>
            <a:r>
              <a:rPr lang="en-US" baseline="30000" dirty="0" err="1" smtClean="0"/>
              <a:t>T</a:t>
            </a:r>
            <a:r>
              <a:rPr lang="en-US" dirty="0" err="1" smtClean="0"/>
              <a:t>y</a:t>
            </a:r>
            <a:endParaRPr lang="en-US" dirty="0" smtClean="0"/>
          </a:p>
          <a:p>
            <a:r>
              <a:rPr lang="en-US" dirty="0" smtClean="0"/>
              <a:t>Hamming distance</a:t>
            </a:r>
          </a:p>
          <a:p>
            <a:r>
              <a:rPr lang="en-US" dirty="0" smtClean="0"/>
              <a:t>L</a:t>
            </a:r>
            <a:r>
              <a:rPr lang="en-US" baseline="-25000" dirty="0" smtClean="0"/>
              <a:t>1 </a:t>
            </a:r>
            <a:r>
              <a:rPr lang="en-US" dirty="0" smtClean="0"/>
              <a:t>distance </a:t>
            </a:r>
            <a:endParaRPr lang="en-US" dirty="0" smtClean="0"/>
          </a:p>
          <a:p>
            <a:r>
              <a:rPr lang="en-US" dirty="0"/>
              <a:t>Dissimilarities may or may not be metrics</a:t>
            </a:r>
          </a:p>
          <a:p>
            <a:pPr lvl="1"/>
            <a:r>
              <a:rPr lang="en-US" dirty="0"/>
              <a:t>Triangle inequality d(</a:t>
            </a:r>
            <a:r>
              <a:rPr lang="en-US" dirty="0" err="1"/>
              <a:t>x,z</a:t>
            </a:r>
            <a:r>
              <a:rPr lang="en-US" dirty="0"/>
              <a:t>) &lt;= d(</a:t>
            </a:r>
            <a:r>
              <a:rPr lang="en-US" dirty="0" err="1"/>
              <a:t>x,y</a:t>
            </a:r>
            <a:r>
              <a:rPr lang="en-US" dirty="0"/>
              <a:t>) + d(</a:t>
            </a:r>
            <a:r>
              <a:rPr lang="en-US" dirty="0" err="1"/>
              <a:t>y,z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Loosely referred to as distance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940818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Linkage Methods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341652" y="3501358"/>
            <a:ext cx="317532" cy="3175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019810" y="2733529"/>
            <a:ext cx="317532" cy="3175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78576" y="3943141"/>
            <a:ext cx="317532" cy="3175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89778" y="4101907"/>
            <a:ext cx="317532" cy="3175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74648" y="4986011"/>
            <a:ext cx="317532" cy="3175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33991" y="2114956"/>
            <a:ext cx="317532" cy="3175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74425" y="1745624"/>
            <a:ext cx="2220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far is this object: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625505" y="5303543"/>
            <a:ext cx="2758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this group of objects?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69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Hierarchical Clustering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6872" y="1787919"/>
            <a:ext cx="4477221" cy="47007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Join two most similar genes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Join next two most similar </a:t>
            </a: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objects</a:t>
            </a:r>
            <a:r>
              <a:rPr lang="ja-JP" altLang="en-US" sz="2800" dirty="0">
                <a:latin typeface="Arial"/>
              </a:rPr>
              <a:t>”</a:t>
            </a:r>
            <a:r>
              <a:rPr lang="en-US" sz="2800" dirty="0"/>
              <a:t> (genes or clusters of genes)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Repeat </a:t>
            </a:r>
            <a:r>
              <a:rPr lang="en-US" sz="2800" dirty="0"/>
              <a:t>until all genes have been joined</a:t>
            </a:r>
          </a:p>
        </p:txBody>
      </p:sp>
      <p:pic>
        <p:nvPicPr>
          <p:cNvPr id="50180" name="Picture 4" descr="dendro11_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35" b="8977"/>
          <a:stretch>
            <a:fillRect/>
          </a:stretch>
        </p:blipFill>
        <p:spPr bwMode="auto">
          <a:xfrm>
            <a:off x="4612868" y="2363788"/>
            <a:ext cx="4724400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0975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2905</TotalTime>
  <Words>416</Words>
  <Application>Microsoft Macintosh PowerPoint</Application>
  <PresentationFormat>On-screen Show (4:3)</PresentationFormat>
  <Paragraphs>86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Cluster Analysis, an Overview</vt:lpstr>
      <vt:lpstr>Why Cluster?</vt:lpstr>
      <vt:lpstr>Gene Expression Data</vt:lpstr>
      <vt:lpstr>Log Transformation</vt:lpstr>
      <vt:lpstr>Intensity Plots</vt:lpstr>
      <vt:lpstr>Comparing Gene Expression Profiles, or Guilt by Association</vt:lpstr>
      <vt:lpstr>Proximity Measures</vt:lpstr>
      <vt:lpstr>Linkage Methods</vt:lpstr>
      <vt:lpstr>Hierarchical Clustering</vt:lpstr>
      <vt:lpstr>Cutting the Tree</vt:lpstr>
      <vt:lpstr>Cutting the Tree</vt:lpstr>
      <vt:lpstr>PowerPoint Presentation</vt:lpstr>
      <vt:lpstr>K-means Clustering</vt:lpstr>
      <vt:lpstr>Supervised Clustering</vt:lpstr>
      <vt:lpstr>Quality Clustering: QT Clust</vt:lpstr>
      <vt:lpstr>QT Clustering 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Clustering, an Overview</dc:title>
  <dc:creator>Laurie Heyer</dc:creator>
  <cp:lastModifiedBy>Laurie Heyer</cp:lastModifiedBy>
  <cp:revision>9</cp:revision>
  <dcterms:created xsi:type="dcterms:W3CDTF">2012-04-02T12:59:52Z</dcterms:created>
  <dcterms:modified xsi:type="dcterms:W3CDTF">2016-02-09T18:42:35Z</dcterms:modified>
</cp:coreProperties>
</file>