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21336000" cy="1333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9" name="Shape 17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255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8255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8255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8255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8255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8255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8255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8255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8255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2095500" y="2235200"/>
            <a:ext cx="17170400" cy="4521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95500" y="6883400"/>
            <a:ext cx="17170400" cy="1549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000"/>
            </a:lvl1pPr>
            <a:lvl2pPr marL="0" indent="0" algn="ctr">
              <a:spcBef>
                <a:spcPts val="0"/>
              </a:spcBef>
              <a:buSzTx/>
              <a:buNone/>
              <a:defRPr sz="5000"/>
            </a:lvl2pPr>
            <a:lvl3pPr marL="0" indent="0" algn="ctr">
              <a:spcBef>
                <a:spcPts val="0"/>
              </a:spcBef>
              <a:buSzTx/>
              <a:buNone/>
              <a:defRPr sz="5000"/>
            </a:lvl3pPr>
            <a:lvl4pPr marL="0" indent="0" algn="ctr">
              <a:spcBef>
                <a:spcPts val="0"/>
              </a:spcBef>
              <a:buSzTx/>
              <a:buNone/>
              <a:defRPr sz="5000"/>
            </a:lvl4pPr>
            <a:lvl5pPr marL="0" indent="0" algn="ctr">
              <a:spcBef>
                <a:spcPts val="0"/>
              </a:spcBef>
              <a:buSzTx/>
              <a:buNone/>
              <a:defRPr sz="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/>
          <p:nvPr>
            <p:ph type="pic" sz="quarter" idx="13"/>
          </p:nvPr>
        </p:nvSpPr>
        <p:spPr>
          <a:xfrm>
            <a:off x="11430000" y="3098800"/>
            <a:ext cx="5194300" cy="6930949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88" name="Title Text"/>
          <p:cNvSpPr txBox="1"/>
          <p:nvPr>
            <p:ph type="title"/>
          </p:nvPr>
        </p:nvSpPr>
        <p:spPr>
          <a:xfrm>
            <a:off x="1041400" y="1930400"/>
            <a:ext cx="9626600" cy="4521200"/>
          </a:xfrm>
          <a:prstGeom prst="rect">
            <a:avLst/>
          </a:prstGeom>
        </p:spPr>
        <p:txBody>
          <a:bodyPr anchor="b"/>
          <a:lstStyle>
            <a:lvl1pPr>
              <a:defRPr sz="9800"/>
            </a:lvl1pPr>
          </a:lstStyle>
          <a:p>
            <a:pPr/>
            <a:r>
              <a:t>Title Text</a:t>
            </a:r>
          </a:p>
        </p:txBody>
      </p:sp>
      <p:sp>
        <p:nvSpPr>
          <p:cNvPr id="89" name="Body Level One…"/>
          <p:cNvSpPr txBox="1"/>
          <p:nvPr>
            <p:ph type="body" sz="quarter" idx="1"/>
          </p:nvPr>
        </p:nvSpPr>
        <p:spPr>
          <a:xfrm>
            <a:off x="1041400" y="6540500"/>
            <a:ext cx="9626600" cy="4521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600"/>
            </a:lvl1pPr>
            <a:lvl2pPr marL="0" indent="0" algn="ctr">
              <a:spcBef>
                <a:spcPts val="0"/>
              </a:spcBef>
              <a:buSzTx/>
              <a:buNone/>
              <a:defRPr sz="4600"/>
            </a:lvl2pPr>
            <a:lvl3pPr marL="0" indent="0" algn="ctr">
              <a:spcBef>
                <a:spcPts val="0"/>
              </a:spcBef>
              <a:buSzTx/>
              <a:buNone/>
              <a:defRPr sz="4600"/>
            </a:lvl3pPr>
            <a:lvl4pPr marL="0" indent="0" algn="ctr">
              <a:spcBef>
                <a:spcPts val="0"/>
              </a:spcBef>
              <a:buSzTx/>
              <a:buNone/>
              <a:defRPr sz="4600"/>
            </a:lvl4pPr>
            <a:lvl5pPr marL="0" indent="0" algn="ctr">
              <a:spcBef>
                <a:spcPts val="0"/>
              </a:spcBef>
              <a:buSzTx/>
              <a:buNone/>
              <a:defRPr sz="4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/>
          <p:nvPr>
            <p:ph type="pic" sz="quarter" idx="13"/>
          </p:nvPr>
        </p:nvSpPr>
        <p:spPr>
          <a:xfrm>
            <a:off x="11430000" y="3098800"/>
            <a:ext cx="5194300" cy="6930949"/>
          </a:xfrm>
          <a:prstGeom prst="rect">
            <a:avLst/>
          </a:prstGeom>
          <a:ln w="25400"/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98" name="Title Text"/>
          <p:cNvSpPr txBox="1"/>
          <p:nvPr>
            <p:ph type="title"/>
          </p:nvPr>
        </p:nvSpPr>
        <p:spPr>
          <a:xfrm>
            <a:off x="1041400" y="1930400"/>
            <a:ext cx="9626600" cy="4521200"/>
          </a:xfrm>
          <a:prstGeom prst="rect">
            <a:avLst/>
          </a:prstGeom>
        </p:spPr>
        <p:txBody>
          <a:bodyPr anchor="b"/>
          <a:lstStyle>
            <a:lvl1pPr>
              <a:defRPr sz="9800"/>
            </a:lvl1pPr>
          </a:lstStyle>
          <a:p>
            <a:pPr/>
            <a:r>
              <a:t>Title Text</a:t>
            </a:r>
          </a:p>
        </p:txBody>
      </p:sp>
      <p:sp>
        <p:nvSpPr>
          <p:cNvPr id="99" name="Body Level One…"/>
          <p:cNvSpPr txBox="1"/>
          <p:nvPr>
            <p:ph type="body" sz="quarter" idx="1"/>
          </p:nvPr>
        </p:nvSpPr>
        <p:spPr>
          <a:xfrm>
            <a:off x="1041400" y="6540500"/>
            <a:ext cx="9626600" cy="4521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600"/>
            </a:lvl1pPr>
            <a:lvl2pPr marL="0" indent="0" algn="ctr">
              <a:spcBef>
                <a:spcPts val="0"/>
              </a:spcBef>
              <a:buSzTx/>
              <a:buNone/>
              <a:defRPr sz="4600"/>
            </a:lvl2pPr>
            <a:lvl3pPr marL="0" indent="0" algn="ctr">
              <a:spcBef>
                <a:spcPts val="0"/>
              </a:spcBef>
              <a:buSzTx/>
              <a:buNone/>
              <a:defRPr sz="4600"/>
            </a:lvl3pPr>
            <a:lvl4pPr marL="0" indent="0" algn="ctr">
              <a:spcBef>
                <a:spcPts val="0"/>
              </a:spcBef>
              <a:buSzTx/>
              <a:buNone/>
              <a:defRPr sz="4600"/>
            </a:lvl4pPr>
            <a:lvl5pPr marL="0" indent="0" algn="ctr">
              <a:spcBef>
                <a:spcPts val="0"/>
              </a:spcBef>
              <a:buSzTx/>
              <a:buNone/>
              <a:defRPr sz="4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mage"/>
          <p:cNvSpPr/>
          <p:nvPr>
            <p:ph type="pic" sz="quarter" idx="13"/>
          </p:nvPr>
        </p:nvSpPr>
        <p:spPr>
          <a:xfrm>
            <a:off x="11506200" y="4216400"/>
            <a:ext cx="5046726" cy="6734175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9" name="Body Level One…"/>
          <p:cNvSpPr txBox="1"/>
          <p:nvPr>
            <p:ph type="body" sz="half" idx="1"/>
          </p:nvPr>
        </p:nvSpPr>
        <p:spPr>
          <a:xfrm>
            <a:off x="2095500" y="3784600"/>
            <a:ext cx="8267700" cy="78105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5300"/>
              </a:spcBef>
              <a:defRPr sz="4400"/>
            </a:lvl1pPr>
            <a:lvl2pPr marL="1256620" indent="-494620">
              <a:spcBef>
                <a:spcPts val="5300"/>
              </a:spcBef>
              <a:defRPr sz="4400"/>
            </a:lvl2pPr>
            <a:lvl3pPr marL="1701120" indent="-494620">
              <a:spcBef>
                <a:spcPts val="5300"/>
              </a:spcBef>
              <a:defRPr sz="4400"/>
            </a:lvl3pPr>
            <a:lvl4pPr marL="2145620" indent="-494620">
              <a:spcBef>
                <a:spcPts val="5300"/>
              </a:spcBef>
              <a:defRPr sz="4400"/>
            </a:lvl4pPr>
            <a:lvl5pPr marL="2590120" indent="-494620">
              <a:spcBef>
                <a:spcPts val="5300"/>
              </a:spcBef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sz="half" idx="1"/>
          </p:nvPr>
        </p:nvSpPr>
        <p:spPr>
          <a:xfrm>
            <a:off x="2095500" y="3784600"/>
            <a:ext cx="8267700" cy="78105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5300"/>
              </a:spcBef>
              <a:defRPr sz="4400"/>
            </a:lvl1pPr>
            <a:lvl2pPr marL="1256620" indent="-494620">
              <a:spcBef>
                <a:spcPts val="5300"/>
              </a:spcBef>
              <a:defRPr sz="4400"/>
            </a:lvl2pPr>
            <a:lvl3pPr marL="1701120" indent="-494620">
              <a:spcBef>
                <a:spcPts val="5300"/>
              </a:spcBef>
              <a:defRPr sz="4400"/>
            </a:lvl3pPr>
            <a:lvl4pPr marL="2145620" indent="-494620">
              <a:spcBef>
                <a:spcPts val="5300"/>
              </a:spcBef>
              <a:defRPr sz="4400"/>
            </a:lvl4pPr>
            <a:lvl5pPr marL="2590120" indent="-494620">
              <a:spcBef>
                <a:spcPts val="5300"/>
              </a:spcBef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sz="quarter" idx="1"/>
          </p:nvPr>
        </p:nvSpPr>
        <p:spPr>
          <a:xfrm>
            <a:off x="12763500" y="3784600"/>
            <a:ext cx="6502400" cy="78105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5300"/>
              </a:spcBef>
              <a:defRPr sz="4400"/>
            </a:lvl1pPr>
            <a:lvl2pPr marL="1256620" indent="-494620">
              <a:spcBef>
                <a:spcPts val="5300"/>
              </a:spcBef>
              <a:defRPr sz="4400"/>
            </a:lvl2pPr>
            <a:lvl3pPr marL="1701120" indent="-494620">
              <a:spcBef>
                <a:spcPts val="5300"/>
              </a:spcBef>
              <a:defRPr sz="4400"/>
            </a:lvl3pPr>
            <a:lvl4pPr marL="2145620" indent="-494620">
              <a:spcBef>
                <a:spcPts val="5300"/>
              </a:spcBef>
              <a:defRPr sz="4400"/>
            </a:lvl4pPr>
            <a:lvl5pPr marL="2590120" indent="-494620">
              <a:spcBef>
                <a:spcPts val="5300"/>
              </a:spcBef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0445750" y="12712700"/>
            <a:ext cx="419100" cy="457200"/>
          </a:xfrm>
          <a:prstGeom prst="rect">
            <a:avLst/>
          </a:prstGeom>
        </p:spPr>
        <p:txBody>
          <a:bodyPr/>
          <a:lstStyle>
            <a:lvl1pPr defTabSz="8001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0445750" y="12712700"/>
            <a:ext cx="419100" cy="457200"/>
          </a:xfrm>
          <a:prstGeom prst="rect">
            <a:avLst/>
          </a:prstGeom>
        </p:spPr>
        <p:txBody>
          <a:bodyPr/>
          <a:lstStyle>
            <a:lvl1pPr defTabSz="8001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Body Level One…"/>
          <p:cNvSpPr txBox="1"/>
          <p:nvPr>
            <p:ph type="body" idx="1"/>
          </p:nvPr>
        </p:nvSpPr>
        <p:spPr>
          <a:xfrm>
            <a:off x="2082800" y="1739900"/>
            <a:ext cx="17170400" cy="9867900"/>
          </a:xfrm>
          <a:prstGeom prst="rect">
            <a:avLst/>
          </a:prstGeom>
        </p:spPr>
        <p:txBody>
          <a:bodyPr/>
          <a:lstStyle>
            <a:lvl1pPr defTabSz="800100">
              <a:spcBef>
                <a:spcPts val="6600"/>
              </a:spcBef>
              <a:defRPr sz="5600"/>
            </a:lvl1pPr>
            <a:lvl2pPr defTabSz="800100">
              <a:spcBef>
                <a:spcPts val="6600"/>
              </a:spcBef>
              <a:defRPr sz="5600"/>
            </a:lvl2pPr>
            <a:lvl3pPr defTabSz="800100">
              <a:spcBef>
                <a:spcPts val="6600"/>
              </a:spcBef>
              <a:defRPr sz="5600"/>
            </a:lvl3pPr>
            <a:lvl4pPr defTabSz="800100">
              <a:spcBef>
                <a:spcPts val="6600"/>
              </a:spcBef>
              <a:defRPr sz="5600"/>
            </a:lvl4pPr>
            <a:lvl5pPr defTabSz="800100">
              <a:spcBef>
                <a:spcPts val="6600"/>
              </a:spcBef>
              <a:defRPr sz="5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0" name="Slide Number"/>
          <p:cNvSpPr txBox="1"/>
          <p:nvPr>
            <p:ph type="sldNum" sz="quarter" idx="2"/>
          </p:nvPr>
        </p:nvSpPr>
        <p:spPr>
          <a:xfrm>
            <a:off x="10445750" y="12712700"/>
            <a:ext cx="419100" cy="457200"/>
          </a:xfrm>
          <a:prstGeom prst="rect">
            <a:avLst/>
          </a:prstGeom>
        </p:spPr>
        <p:txBody>
          <a:bodyPr/>
          <a:lstStyle>
            <a:lvl1pPr defTabSz="8001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cop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/>
          <p:nvPr>
            <p:ph type="sldNum" sz="quarter" idx="2"/>
          </p:nvPr>
        </p:nvSpPr>
        <p:spPr>
          <a:xfrm>
            <a:off x="10445750" y="12712700"/>
            <a:ext cx="419100" cy="457200"/>
          </a:xfrm>
          <a:prstGeom prst="rect">
            <a:avLst/>
          </a:prstGeom>
        </p:spPr>
        <p:txBody>
          <a:bodyPr/>
          <a:lstStyle>
            <a:lvl1pPr defTabSz="8001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cop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lide Number"/>
          <p:cNvSpPr txBox="1"/>
          <p:nvPr>
            <p:ph type="sldNum" sz="quarter" idx="2"/>
          </p:nvPr>
        </p:nvSpPr>
        <p:spPr>
          <a:xfrm>
            <a:off x="10445750" y="12712700"/>
            <a:ext cx="419100" cy="457200"/>
          </a:xfrm>
          <a:prstGeom prst="rect">
            <a:avLst/>
          </a:prstGeom>
        </p:spPr>
        <p:txBody>
          <a:bodyPr/>
          <a:lstStyle>
            <a:lvl1pPr defTabSz="8001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xfrm>
            <a:off x="2095500" y="3784600"/>
            <a:ext cx="17170400" cy="7810500"/>
          </a:xfrm>
          <a:prstGeom prst="rect">
            <a:avLst/>
          </a:prstGeom>
        </p:spPr>
        <p:txBody>
          <a:bodyPr/>
          <a:lstStyle>
            <a:lvl1pPr>
              <a:spcBef>
                <a:spcPts val="3400"/>
              </a:spcBef>
            </a:lvl1pPr>
            <a:lvl2pPr>
              <a:spcBef>
                <a:spcPts val="3400"/>
              </a:spcBef>
            </a:lvl2pPr>
            <a:lvl3pPr>
              <a:spcBef>
                <a:spcPts val="3400"/>
              </a:spcBef>
            </a:lvl3pPr>
            <a:lvl4pPr>
              <a:spcBef>
                <a:spcPts val="3400"/>
              </a:spcBef>
            </a:lvl4pPr>
            <a:lvl5pPr>
              <a:spcBef>
                <a:spcPts val="34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itle Text"/>
          <p:cNvSpPr txBox="1"/>
          <p:nvPr>
            <p:ph type="title"/>
          </p:nvPr>
        </p:nvSpPr>
        <p:spPr>
          <a:xfrm>
            <a:off x="2082800" y="342900"/>
            <a:ext cx="17170400" cy="3340100"/>
          </a:xfrm>
          <a:prstGeom prst="rect">
            <a:avLst/>
          </a:prstGeom>
        </p:spPr>
        <p:txBody>
          <a:bodyPr/>
          <a:lstStyle>
            <a:lvl1pPr defTabSz="800100">
              <a:defRPr sz="11400"/>
            </a:lvl1pPr>
          </a:lstStyle>
          <a:p>
            <a:pPr/>
            <a:r>
              <a:t>Title Text</a:t>
            </a:r>
          </a:p>
        </p:txBody>
      </p:sp>
      <p:sp>
        <p:nvSpPr>
          <p:cNvPr id="172" name="Slide Number"/>
          <p:cNvSpPr txBox="1"/>
          <p:nvPr>
            <p:ph type="sldNum" sz="quarter" idx="2"/>
          </p:nvPr>
        </p:nvSpPr>
        <p:spPr>
          <a:xfrm>
            <a:off x="10445750" y="12712700"/>
            <a:ext cx="419100" cy="457200"/>
          </a:xfrm>
          <a:prstGeom prst="rect">
            <a:avLst/>
          </a:prstGeom>
        </p:spPr>
        <p:txBody>
          <a:bodyPr/>
          <a:lstStyle>
            <a:lvl1pPr defTabSz="8001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xfrm>
            <a:off x="2095500" y="3784600"/>
            <a:ext cx="17170400" cy="7810500"/>
          </a:xfrm>
          <a:prstGeom prst="rect">
            <a:avLst/>
          </a:prstGeom>
        </p:spPr>
        <p:txBody>
          <a:bodyPr numCol="2" spcCol="858519" anchor="t"/>
          <a:lstStyle>
            <a:lvl1pPr marL="812120" indent="-494620">
              <a:spcBef>
                <a:spcPts val="5300"/>
              </a:spcBef>
              <a:defRPr sz="4400"/>
            </a:lvl1pPr>
            <a:lvl2pPr marL="1256620" indent="-494620">
              <a:spcBef>
                <a:spcPts val="5300"/>
              </a:spcBef>
              <a:defRPr sz="4400"/>
            </a:lvl2pPr>
            <a:lvl3pPr marL="1701120" indent="-494620">
              <a:spcBef>
                <a:spcPts val="5300"/>
              </a:spcBef>
              <a:defRPr sz="4400"/>
            </a:lvl3pPr>
            <a:lvl4pPr marL="2145620" indent="-494620">
              <a:spcBef>
                <a:spcPts val="5300"/>
              </a:spcBef>
              <a:defRPr sz="4400"/>
            </a:lvl4pPr>
            <a:lvl5pPr marL="2590120" indent="-494620">
              <a:spcBef>
                <a:spcPts val="5300"/>
              </a:spcBef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xfrm>
            <a:off x="2095500" y="4064000"/>
            <a:ext cx="17170400" cy="5207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/>
          <p:nvPr>
            <p:ph type="pic" sz="quarter" idx="13"/>
          </p:nvPr>
        </p:nvSpPr>
        <p:spPr>
          <a:xfrm>
            <a:off x="5664200" y="2679700"/>
            <a:ext cx="10007176" cy="56134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0" name="Title Text"/>
          <p:cNvSpPr txBox="1"/>
          <p:nvPr>
            <p:ph type="title"/>
          </p:nvPr>
        </p:nvSpPr>
        <p:spPr>
          <a:xfrm>
            <a:off x="2095500" y="10071100"/>
            <a:ext cx="17170400" cy="23241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Image"/>
          <p:cNvSpPr/>
          <p:nvPr>
            <p:ph type="pic" sz="quarter" idx="13"/>
          </p:nvPr>
        </p:nvSpPr>
        <p:spPr>
          <a:xfrm>
            <a:off x="5664200" y="2679700"/>
            <a:ext cx="10007176" cy="5613400"/>
          </a:xfrm>
          <a:prstGeom prst="rect">
            <a:avLst/>
          </a:prstGeom>
          <a:ln w="25400"/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9" name="Title Text"/>
          <p:cNvSpPr txBox="1"/>
          <p:nvPr>
            <p:ph type="title"/>
          </p:nvPr>
        </p:nvSpPr>
        <p:spPr>
          <a:xfrm>
            <a:off x="2095500" y="10071100"/>
            <a:ext cx="17170400" cy="23241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/>
          </p:nvPr>
        </p:nvSpPr>
        <p:spPr>
          <a:xfrm>
            <a:off x="2095500" y="1739900"/>
            <a:ext cx="17170400" cy="986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2095500" y="342900"/>
            <a:ext cx="17170400" cy="3340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0452100" y="12700000"/>
            <a:ext cx="419100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825500" rtl="0" latinLnBrk="0">
        <a:lnSpc>
          <a:spcPct val="100000"/>
        </a:lnSpc>
        <a:spcBef>
          <a:spcPts val="6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825500" rtl="0" latinLnBrk="0">
        <a:lnSpc>
          <a:spcPct val="100000"/>
        </a:lnSpc>
        <a:spcBef>
          <a:spcPts val="6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825500" rtl="0" latinLnBrk="0">
        <a:lnSpc>
          <a:spcPct val="100000"/>
        </a:lnSpc>
        <a:spcBef>
          <a:spcPts val="6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825500" rtl="0" latinLnBrk="0">
        <a:lnSpc>
          <a:spcPct val="100000"/>
        </a:lnSpc>
        <a:spcBef>
          <a:spcPts val="6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825500" rtl="0" latinLnBrk="0">
        <a:lnSpc>
          <a:spcPct val="100000"/>
        </a:lnSpc>
        <a:spcBef>
          <a:spcPts val="6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825500" rtl="0" latinLnBrk="0">
        <a:lnSpc>
          <a:spcPct val="100000"/>
        </a:lnSpc>
        <a:spcBef>
          <a:spcPts val="6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825500" rtl="0" latinLnBrk="0">
        <a:lnSpc>
          <a:spcPct val="100000"/>
        </a:lnSpc>
        <a:spcBef>
          <a:spcPts val="6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825500" rtl="0" latinLnBrk="0">
        <a:lnSpc>
          <a:spcPct val="100000"/>
        </a:lnSpc>
        <a:spcBef>
          <a:spcPts val="6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825500" rtl="0" latinLnBrk="0">
        <a:lnSpc>
          <a:spcPct val="100000"/>
        </a:lnSpc>
        <a:spcBef>
          <a:spcPts val="6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4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4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4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GA Method…"/>
          <p:cNvSpPr txBox="1"/>
          <p:nvPr/>
        </p:nvSpPr>
        <p:spPr>
          <a:xfrm>
            <a:off x="5377432" y="2597150"/>
            <a:ext cx="10579895" cy="339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00100">
              <a:defRPr sz="14400">
                <a:latin typeface="Times"/>
                <a:ea typeface="Times"/>
                <a:cs typeface="Times"/>
                <a:sym typeface="Times"/>
              </a:defRPr>
            </a:pPr>
            <a:r>
              <a:t>GGA Method</a:t>
            </a:r>
          </a:p>
          <a:p>
            <a:pPr defTabSz="800100">
              <a:defRPr sz="7200">
                <a:latin typeface="Times"/>
                <a:ea typeface="Times"/>
                <a:cs typeface="Times"/>
                <a:sym typeface="Times"/>
              </a:defRPr>
            </a:pPr>
            <a:r>
              <a:t>with pClone Red</a:t>
            </a:r>
          </a:p>
        </p:txBody>
      </p:sp>
      <p:sp>
        <p:nvSpPr>
          <p:cNvPr id="182" name="by…"/>
          <p:cNvSpPr txBox="1"/>
          <p:nvPr/>
        </p:nvSpPr>
        <p:spPr>
          <a:xfrm>
            <a:off x="2962150" y="9410700"/>
            <a:ext cx="15397908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00100">
              <a:defRPr sz="7200">
                <a:latin typeface="Times"/>
                <a:ea typeface="Times"/>
                <a:cs typeface="Times"/>
                <a:sym typeface="Times"/>
              </a:defRPr>
            </a:pPr>
            <a:r>
              <a:t>by </a:t>
            </a:r>
          </a:p>
          <a:p>
            <a:pPr defTabSz="800100">
              <a:defRPr sz="7200">
                <a:latin typeface="Times"/>
                <a:ea typeface="Times"/>
                <a:cs typeface="Times"/>
                <a:sym typeface="Times"/>
              </a:defRPr>
            </a:pPr>
            <a:r>
              <a:t>A. Malcolm Campbell and Todd Eckdahl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----"/>
          <p:cNvSpPr txBox="1"/>
          <p:nvPr/>
        </p:nvSpPr>
        <p:spPr>
          <a:xfrm>
            <a:off x="11442700" y="4648200"/>
            <a:ext cx="8893969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       ----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FFFF"/>
                </a:solidFill>
              </a:rPr>
              <a:t>           </a:t>
            </a:r>
          </a:p>
        </p:txBody>
      </p:sp>
      <p:sp>
        <p:nvSpPr>
          <p:cNvPr id="230" name="Bsa I"/>
          <p:cNvSpPr txBox="1"/>
          <p:nvPr/>
        </p:nvSpPr>
        <p:spPr>
          <a:xfrm>
            <a:off x="8705527" y="273050"/>
            <a:ext cx="3923706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 I</a:t>
            </a:r>
          </a:p>
        </p:txBody>
      </p:sp>
      <p:sp>
        <p:nvSpPr>
          <p:cNvPr id="231" name="GGTCTCn…"/>
          <p:cNvSpPr txBox="1"/>
          <p:nvPr/>
        </p:nvSpPr>
        <p:spPr>
          <a:xfrm>
            <a:off x="3284661" y="4648200"/>
            <a:ext cx="9042401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GGTCTCn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CCAGAGn1234</a:t>
            </a:r>
          </a:p>
        </p:txBody>
      </p:sp>
      <p:sp>
        <p:nvSpPr>
          <p:cNvPr id="232" name="type IIs"/>
          <p:cNvSpPr txBox="1"/>
          <p:nvPr/>
        </p:nvSpPr>
        <p:spPr>
          <a:xfrm>
            <a:off x="9219827" y="10585450"/>
            <a:ext cx="2882058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type IIs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Bsa I"/>
          <p:cNvSpPr txBox="1"/>
          <p:nvPr/>
        </p:nvSpPr>
        <p:spPr>
          <a:xfrm>
            <a:off x="8705527" y="273050"/>
            <a:ext cx="3923706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 I</a:t>
            </a:r>
          </a:p>
        </p:txBody>
      </p:sp>
      <p:sp>
        <p:nvSpPr>
          <p:cNvPr id="235" name="1234nGAGACC…"/>
          <p:cNvSpPr txBox="1"/>
          <p:nvPr/>
        </p:nvSpPr>
        <p:spPr>
          <a:xfrm>
            <a:off x="4757861" y="4114800"/>
            <a:ext cx="8293101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40FF"/>
                </a:solidFill>
              </a:rPr>
              <a:t>1234</a:t>
            </a:r>
            <a:r>
              <a:t>nGAGACC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----nCTCTGG</a:t>
            </a:r>
          </a:p>
        </p:txBody>
      </p:sp>
      <p:sp>
        <p:nvSpPr>
          <p:cNvPr id="236" name="GGTCTCn----…"/>
          <p:cNvSpPr txBox="1"/>
          <p:nvPr/>
        </p:nvSpPr>
        <p:spPr>
          <a:xfrm>
            <a:off x="8517061" y="7404100"/>
            <a:ext cx="8293101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GGTCTCn----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CCAGAGn</a:t>
            </a:r>
            <a:r>
              <a:rPr>
                <a:solidFill>
                  <a:srgbClr val="0433FF"/>
                </a:solidFill>
              </a:rPr>
              <a:t>1234</a:t>
            </a:r>
          </a:p>
        </p:txBody>
      </p:sp>
      <p:sp>
        <p:nvSpPr>
          <p:cNvPr id="237" name="cuts…"/>
          <p:cNvSpPr txBox="1"/>
          <p:nvPr/>
        </p:nvSpPr>
        <p:spPr>
          <a:xfrm>
            <a:off x="2552030" y="4635500"/>
            <a:ext cx="2044453" cy="196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00100">
              <a:lnSpc>
                <a:spcPct val="70000"/>
              </a:lnSpc>
              <a:defRPr sz="7200">
                <a:solidFill>
                  <a:srgbClr val="FF40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cuts </a:t>
            </a:r>
          </a:p>
          <a:p>
            <a:pPr defTabSz="800100">
              <a:lnSpc>
                <a:spcPct val="70000"/>
              </a:lnSpc>
              <a:defRPr sz="7200">
                <a:solidFill>
                  <a:srgbClr val="FF40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left</a:t>
            </a:r>
          </a:p>
        </p:txBody>
      </p:sp>
      <p:sp>
        <p:nvSpPr>
          <p:cNvPr id="238" name="cuts…"/>
          <p:cNvSpPr txBox="1"/>
          <p:nvPr/>
        </p:nvSpPr>
        <p:spPr>
          <a:xfrm>
            <a:off x="17030700" y="7924800"/>
            <a:ext cx="2044452" cy="196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00100">
              <a:lnSpc>
                <a:spcPct val="70000"/>
              </a:lnSpc>
              <a:defRPr sz="7200">
                <a:solidFill>
                  <a:srgbClr val="0433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cuts </a:t>
            </a:r>
          </a:p>
          <a:p>
            <a:pPr defTabSz="800100">
              <a:lnSpc>
                <a:spcPct val="70000"/>
              </a:lnSpc>
              <a:defRPr sz="7200">
                <a:solidFill>
                  <a:srgbClr val="0433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right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art J119137"/>
          <p:cNvSpPr txBox="1"/>
          <p:nvPr/>
        </p:nvSpPr>
        <p:spPr>
          <a:xfrm>
            <a:off x="5843116" y="273050"/>
            <a:ext cx="9648528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Part J119137</a:t>
            </a:r>
          </a:p>
        </p:txBody>
      </p:sp>
      <p:sp>
        <p:nvSpPr>
          <p:cNvPr id="241" name="Line"/>
          <p:cNvSpPr/>
          <p:nvPr/>
        </p:nvSpPr>
        <p:spPr>
          <a:xfrm>
            <a:off x="11861799" y="5795945"/>
            <a:ext cx="1" cy="2349873"/>
          </a:xfrm>
          <a:prstGeom prst="line">
            <a:avLst/>
          </a:prstGeom>
          <a:ln w="254000">
            <a:solidFill>
              <a:srgbClr val="0433FF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2" name="Line"/>
          <p:cNvSpPr/>
          <p:nvPr/>
        </p:nvSpPr>
        <p:spPr>
          <a:xfrm>
            <a:off x="8534399" y="5715000"/>
            <a:ext cx="1" cy="2349872"/>
          </a:xfrm>
          <a:prstGeom prst="line">
            <a:avLst/>
          </a:prstGeom>
          <a:ln w="254000">
            <a:solidFill>
              <a:srgbClr val="FF40FF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3" name="BsaI…"/>
          <p:cNvSpPr txBox="1"/>
          <p:nvPr/>
        </p:nvSpPr>
        <p:spPr>
          <a:xfrm>
            <a:off x="10832455" y="7886700"/>
            <a:ext cx="2247603" cy="2730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00100">
              <a:lnSpc>
                <a:spcPct val="70000"/>
              </a:lnSpc>
              <a:defRPr sz="7200">
                <a:solidFill>
                  <a:srgbClr val="0433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BsaI </a:t>
            </a:r>
          </a:p>
          <a:p>
            <a:pPr defTabSz="800100">
              <a:lnSpc>
                <a:spcPct val="70000"/>
              </a:lnSpc>
              <a:defRPr sz="7200">
                <a:solidFill>
                  <a:srgbClr val="0433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cuts</a:t>
            </a:r>
          </a:p>
          <a:p>
            <a:pPr defTabSz="800100">
              <a:lnSpc>
                <a:spcPct val="70000"/>
              </a:lnSpc>
              <a:defRPr sz="7200">
                <a:solidFill>
                  <a:srgbClr val="0433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right</a:t>
            </a:r>
          </a:p>
        </p:txBody>
      </p:sp>
      <p:sp>
        <p:nvSpPr>
          <p:cNvPr id="244" name="BsaI…"/>
          <p:cNvSpPr txBox="1"/>
          <p:nvPr/>
        </p:nvSpPr>
        <p:spPr>
          <a:xfrm>
            <a:off x="7404099" y="7810500"/>
            <a:ext cx="2247604" cy="2730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00100">
              <a:lnSpc>
                <a:spcPct val="70000"/>
              </a:lnSpc>
              <a:defRPr sz="7200">
                <a:solidFill>
                  <a:srgbClr val="FF40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BsaI </a:t>
            </a:r>
          </a:p>
          <a:p>
            <a:pPr defTabSz="800100">
              <a:lnSpc>
                <a:spcPct val="70000"/>
              </a:lnSpc>
              <a:defRPr sz="7200">
                <a:solidFill>
                  <a:srgbClr val="FF40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cuts</a:t>
            </a:r>
          </a:p>
          <a:p>
            <a:pPr defTabSz="800100">
              <a:lnSpc>
                <a:spcPct val="70000"/>
              </a:lnSpc>
              <a:defRPr sz="7200">
                <a:solidFill>
                  <a:srgbClr val="FF40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left</a:t>
            </a:r>
          </a:p>
        </p:txBody>
      </p:sp>
      <p:pic>
        <p:nvPicPr>
          <p:cNvPr id="245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44600" y="4191000"/>
            <a:ext cx="17602200" cy="2400300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Rectangle"/>
          <p:cNvSpPr/>
          <p:nvPr/>
        </p:nvSpPr>
        <p:spPr>
          <a:xfrm>
            <a:off x="9537700" y="4203700"/>
            <a:ext cx="1460500" cy="12827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pic>
        <p:nvPicPr>
          <p:cNvPr id="247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28100" y="3795431"/>
            <a:ext cx="2222500" cy="22878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GACtGAGACC    GGTCTCa…"/>
          <p:cNvSpPr txBox="1"/>
          <p:nvPr/>
        </p:nvSpPr>
        <p:spPr>
          <a:xfrm>
            <a:off x="4952379" y="5702300"/>
            <a:ext cx="11430001" cy="180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rPr b="1">
                <a:solidFill>
                  <a:srgbClr val="FF40FF"/>
                </a:solidFill>
              </a:rPr>
              <a:t>CGAC</a:t>
            </a:r>
            <a:r>
              <a:rPr b="1"/>
              <a:t>t</a:t>
            </a:r>
            <a:r>
              <a:rPr b="1" u="sng"/>
              <a:t>GAGACC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/>
              <a:t>GGTCTCa</a:t>
            </a:r>
            <a:r>
              <a:t>   </a:t>
            </a:r>
          </a:p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 b="1"/>
              <a:t>aCTCTGG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 u="sng"/>
              <a:t>CCAGAG</a:t>
            </a:r>
            <a:r>
              <a:rPr b="1"/>
              <a:t>t</a:t>
            </a:r>
            <a:r>
              <a:rPr b="1">
                <a:solidFill>
                  <a:srgbClr val="0433FF"/>
                </a:solidFill>
              </a:rPr>
              <a:t>CGCC</a:t>
            </a:r>
          </a:p>
        </p:txBody>
      </p:sp>
      <p:sp>
        <p:nvSpPr>
          <p:cNvPr id="250" name="Bsa I"/>
          <p:cNvSpPr txBox="1"/>
          <p:nvPr/>
        </p:nvSpPr>
        <p:spPr>
          <a:xfrm>
            <a:off x="7168678" y="7467600"/>
            <a:ext cx="2019004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solidFill>
                  <a:srgbClr val="FF40FF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 I</a:t>
            </a:r>
          </a:p>
        </p:txBody>
      </p:sp>
      <p:sp>
        <p:nvSpPr>
          <p:cNvPr id="251" name="Bsa I"/>
          <p:cNvSpPr txBox="1"/>
          <p:nvPr/>
        </p:nvSpPr>
        <p:spPr>
          <a:xfrm>
            <a:off x="11836400" y="7632700"/>
            <a:ext cx="2019003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solidFill>
                  <a:srgbClr val="0433FF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 I</a:t>
            </a:r>
          </a:p>
        </p:txBody>
      </p:sp>
      <p:grpSp>
        <p:nvGrpSpPr>
          <p:cNvPr id="255" name="Group"/>
          <p:cNvGrpSpPr/>
          <p:nvPr/>
        </p:nvGrpSpPr>
        <p:grpSpPr>
          <a:xfrm>
            <a:off x="2146300" y="6223000"/>
            <a:ext cx="4711700" cy="1314450"/>
            <a:chOff x="0" y="0"/>
            <a:chExt cx="4711700" cy="1314450"/>
          </a:xfrm>
        </p:grpSpPr>
        <p:sp>
          <p:nvSpPr>
            <p:cNvPr id="252" name="Line"/>
            <p:cNvSpPr/>
            <p:nvPr/>
          </p:nvSpPr>
          <p:spPr>
            <a:xfrm>
              <a:off x="2460" y="8509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0" y="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GCTG"/>
            <p:cNvSpPr txBox="1"/>
            <p:nvPr/>
          </p:nvSpPr>
          <p:spPr>
            <a:xfrm>
              <a:off x="2806700" y="361950"/>
              <a:ext cx="1905000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 defTabSz="800100">
                <a:defRPr b="1" sz="56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>
                <a:defRPr b="0"/>
              </a:pPr>
              <a:r>
                <a:rPr b="1"/>
                <a:t>GCTG</a:t>
              </a:r>
            </a:p>
          </p:txBody>
        </p:sp>
      </p:grpSp>
      <p:grpSp>
        <p:nvGrpSpPr>
          <p:cNvPr id="259" name="Group"/>
          <p:cNvGrpSpPr/>
          <p:nvPr/>
        </p:nvGrpSpPr>
        <p:grpSpPr>
          <a:xfrm>
            <a:off x="14351000" y="5740400"/>
            <a:ext cx="4544140" cy="1346203"/>
            <a:chOff x="0" y="0"/>
            <a:chExt cx="4544139" cy="1346202"/>
          </a:xfrm>
        </p:grpSpPr>
        <p:sp>
          <p:nvSpPr>
            <p:cNvPr id="256" name="GCGG"/>
            <p:cNvSpPr txBox="1"/>
            <p:nvPr/>
          </p:nvSpPr>
          <p:spPr>
            <a:xfrm>
              <a:off x="0" y="0"/>
              <a:ext cx="1905000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 defTabSz="800100">
                <a:defRPr b="1" sz="56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>
                <a:defRPr b="0"/>
              </a:pPr>
              <a:r>
                <a:rPr b="1"/>
                <a:t>GCGG</a:t>
              </a:r>
            </a:p>
          </p:txBody>
        </p:sp>
        <p:sp>
          <p:nvSpPr>
            <p:cNvPr id="257" name="Line"/>
            <p:cNvSpPr/>
            <p:nvPr/>
          </p:nvSpPr>
          <p:spPr>
            <a:xfrm>
              <a:off x="1866900" y="13462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866900" y="4953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60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61200" y="3656478"/>
            <a:ext cx="4356100" cy="4484222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Arrow"/>
          <p:cNvSpPr/>
          <p:nvPr/>
        </p:nvSpPr>
        <p:spPr>
          <a:xfrm>
            <a:off x="17310100" y="4521200"/>
            <a:ext cx="3035300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FF26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262" name="Arrow"/>
          <p:cNvSpPr/>
          <p:nvPr/>
        </p:nvSpPr>
        <p:spPr>
          <a:xfrm rot="10800000">
            <a:off x="863599" y="4457700"/>
            <a:ext cx="3035301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00F9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GACtGAGACC    GGTCTCa…"/>
          <p:cNvSpPr txBox="1"/>
          <p:nvPr/>
        </p:nvSpPr>
        <p:spPr>
          <a:xfrm>
            <a:off x="5053979" y="2019300"/>
            <a:ext cx="11430001" cy="180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rPr b="1">
                <a:solidFill>
                  <a:srgbClr val="FF40FF"/>
                </a:solidFill>
              </a:rPr>
              <a:t>CGAC</a:t>
            </a:r>
            <a:r>
              <a:rPr b="1"/>
              <a:t>t</a:t>
            </a:r>
            <a:r>
              <a:rPr b="1" u="sng"/>
              <a:t>GAGACC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/>
              <a:t>GGTCTCa</a:t>
            </a:r>
            <a:r>
              <a:t>   </a:t>
            </a:r>
          </a:p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 b="1"/>
              <a:t>aCTCTGG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 u="sng"/>
              <a:t>CCAGAG</a:t>
            </a:r>
            <a:r>
              <a:rPr b="1"/>
              <a:t>t</a:t>
            </a:r>
            <a:r>
              <a:rPr b="1">
                <a:solidFill>
                  <a:srgbClr val="0433FF"/>
                </a:solidFill>
              </a:rPr>
              <a:t>CGCC</a:t>
            </a:r>
          </a:p>
        </p:txBody>
      </p:sp>
      <p:grpSp>
        <p:nvGrpSpPr>
          <p:cNvPr id="268" name="Group"/>
          <p:cNvGrpSpPr/>
          <p:nvPr/>
        </p:nvGrpSpPr>
        <p:grpSpPr>
          <a:xfrm>
            <a:off x="2146300" y="6223000"/>
            <a:ext cx="4711700" cy="1314450"/>
            <a:chOff x="0" y="0"/>
            <a:chExt cx="4711700" cy="1314450"/>
          </a:xfrm>
        </p:grpSpPr>
        <p:sp>
          <p:nvSpPr>
            <p:cNvPr id="265" name="Line"/>
            <p:cNvSpPr/>
            <p:nvPr/>
          </p:nvSpPr>
          <p:spPr>
            <a:xfrm>
              <a:off x="2460" y="8509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0" y="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GCTG"/>
            <p:cNvSpPr txBox="1"/>
            <p:nvPr/>
          </p:nvSpPr>
          <p:spPr>
            <a:xfrm>
              <a:off x="2806700" y="361950"/>
              <a:ext cx="1905000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 defTabSz="800100">
                <a:defRPr b="1" sz="56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>
                <a:defRPr b="0"/>
              </a:pPr>
              <a:r>
                <a:rPr b="1"/>
                <a:t>GCTG</a:t>
              </a:r>
            </a:p>
          </p:txBody>
        </p:sp>
      </p:grpSp>
      <p:grpSp>
        <p:nvGrpSpPr>
          <p:cNvPr id="272" name="Group"/>
          <p:cNvGrpSpPr/>
          <p:nvPr/>
        </p:nvGrpSpPr>
        <p:grpSpPr>
          <a:xfrm>
            <a:off x="14351000" y="5740400"/>
            <a:ext cx="4544140" cy="1346203"/>
            <a:chOff x="0" y="0"/>
            <a:chExt cx="4544139" cy="1346202"/>
          </a:xfrm>
        </p:grpSpPr>
        <p:sp>
          <p:nvSpPr>
            <p:cNvPr id="269" name="GCGG"/>
            <p:cNvSpPr txBox="1"/>
            <p:nvPr/>
          </p:nvSpPr>
          <p:spPr>
            <a:xfrm>
              <a:off x="0" y="0"/>
              <a:ext cx="1905000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 defTabSz="800100">
                <a:defRPr b="1" sz="56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>
                <a:defRPr b="0"/>
              </a:pPr>
              <a:r>
                <a:rPr b="1"/>
                <a:t>GCGG</a:t>
              </a:r>
            </a:p>
          </p:txBody>
        </p:sp>
        <p:sp>
          <p:nvSpPr>
            <p:cNvPr id="270" name="Line"/>
            <p:cNvSpPr/>
            <p:nvPr/>
          </p:nvSpPr>
          <p:spPr>
            <a:xfrm>
              <a:off x="1866900" y="13462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866900" y="4953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73" name="Square"/>
          <p:cNvSpPr/>
          <p:nvPr/>
        </p:nvSpPr>
        <p:spPr>
          <a:xfrm>
            <a:off x="266700" y="10655300"/>
            <a:ext cx="1600200" cy="16002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274" name="Rectangle"/>
          <p:cNvSpPr/>
          <p:nvPr/>
        </p:nvSpPr>
        <p:spPr>
          <a:xfrm>
            <a:off x="1714500" y="10337800"/>
            <a:ext cx="8636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pic>
        <p:nvPicPr>
          <p:cNvPr id="275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64400" y="189378"/>
            <a:ext cx="4356100" cy="4484222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Arrow"/>
          <p:cNvSpPr/>
          <p:nvPr/>
        </p:nvSpPr>
        <p:spPr>
          <a:xfrm>
            <a:off x="17310100" y="4521200"/>
            <a:ext cx="3035300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FF26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277" name="Arrow"/>
          <p:cNvSpPr/>
          <p:nvPr/>
        </p:nvSpPr>
        <p:spPr>
          <a:xfrm rot="10800000">
            <a:off x="863599" y="4457700"/>
            <a:ext cx="3035301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00F9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GACtGAGACC    GGTCTCa…"/>
          <p:cNvSpPr txBox="1"/>
          <p:nvPr/>
        </p:nvSpPr>
        <p:spPr>
          <a:xfrm>
            <a:off x="4952379" y="5702300"/>
            <a:ext cx="11430001" cy="180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rPr b="1">
                <a:solidFill>
                  <a:srgbClr val="FF40FF"/>
                </a:solidFill>
              </a:rPr>
              <a:t>CGAC</a:t>
            </a:r>
            <a:r>
              <a:rPr b="1"/>
              <a:t>t</a:t>
            </a:r>
            <a:r>
              <a:rPr b="1" u="sng"/>
              <a:t>GAGACC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/>
              <a:t>GGTCTCa</a:t>
            </a:r>
            <a:r>
              <a:t>   </a:t>
            </a:r>
          </a:p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 b="1"/>
              <a:t>aCTCTGG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 u="sng"/>
              <a:t>CCAGAG</a:t>
            </a:r>
            <a:r>
              <a:rPr b="1"/>
              <a:t>t</a:t>
            </a:r>
            <a:r>
              <a:rPr b="1">
                <a:solidFill>
                  <a:srgbClr val="0433FF"/>
                </a:solidFill>
              </a:rPr>
              <a:t>CGCC</a:t>
            </a:r>
          </a:p>
        </p:txBody>
      </p:sp>
      <p:grpSp>
        <p:nvGrpSpPr>
          <p:cNvPr id="283" name="Group"/>
          <p:cNvGrpSpPr/>
          <p:nvPr/>
        </p:nvGrpSpPr>
        <p:grpSpPr>
          <a:xfrm>
            <a:off x="2146300" y="6223000"/>
            <a:ext cx="4711700" cy="1314450"/>
            <a:chOff x="0" y="0"/>
            <a:chExt cx="4711700" cy="1314450"/>
          </a:xfrm>
        </p:grpSpPr>
        <p:sp>
          <p:nvSpPr>
            <p:cNvPr id="280" name="Line"/>
            <p:cNvSpPr/>
            <p:nvPr/>
          </p:nvSpPr>
          <p:spPr>
            <a:xfrm>
              <a:off x="2460" y="8509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0" y="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GCTG"/>
            <p:cNvSpPr txBox="1"/>
            <p:nvPr/>
          </p:nvSpPr>
          <p:spPr>
            <a:xfrm>
              <a:off x="2806700" y="361950"/>
              <a:ext cx="1905000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 defTabSz="800100">
                <a:defRPr b="1" sz="56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>
                <a:defRPr b="0"/>
              </a:pPr>
              <a:r>
                <a:rPr b="1"/>
                <a:t>GCTG</a:t>
              </a:r>
            </a:p>
          </p:txBody>
        </p:sp>
      </p:grpSp>
      <p:grpSp>
        <p:nvGrpSpPr>
          <p:cNvPr id="287" name="Group"/>
          <p:cNvGrpSpPr/>
          <p:nvPr/>
        </p:nvGrpSpPr>
        <p:grpSpPr>
          <a:xfrm>
            <a:off x="14351000" y="5740400"/>
            <a:ext cx="4544140" cy="1346203"/>
            <a:chOff x="0" y="0"/>
            <a:chExt cx="4544139" cy="1346202"/>
          </a:xfrm>
        </p:grpSpPr>
        <p:sp>
          <p:nvSpPr>
            <p:cNvPr id="284" name="GCGG"/>
            <p:cNvSpPr txBox="1"/>
            <p:nvPr/>
          </p:nvSpPr>
          <p:spPr>
            <a:xfrm>
              <a:off x="0" y="0"/>
              <a:ext cx="1905000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 defTabSz="800100">
                <a:defRPr b="1" sz="56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>
                <a:defRPr b="0"/>
              </a:pPr>
              <a:r>
                <a:rPr b="1"/>
                <a:t>GCGG</a:t>
              </a:r>
            </a:p>
          </p:txBody>
        </p:sp>
        <p:sp>
          <p:nvSpPr>
            <p:cNvPr id="285" name="Line"/>
            <p:cNvSpPr/>
            <p:nvPr/>
          </p:nvSpPr>
          <p:spPr>
            <a:xfrm>
              <a:off x="1866900" y="13462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866900" y="4953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88" name="Arrow"/>
          <p:cNvSpPr/>
          <p:nvPr/>
        </p:nvSpPr>
        <p:spPr>
          <a:xfrm>
            <a:off x="17310100" y="4521200"/>
            <a:ext cx="3035300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FF26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289" name="Arrow"/>
          <p:cNvSpPr/>
          <p:nvPr/>
        </p:nvSpPr>
        <p:spPr>
          <a:xfrm rot="10800000">
            <a:off x="863599" y="4457700"/>
            <a:ext cx="3035301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00F9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pic>
        <p:nvPicPr>
          <p:cNvPr id="290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61200" y="3656478"/>
            <a:ext cx="4356100" cy="44842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droppedImage.pdf" descr="droppedImage.pdf"/>
          <p:cNvPicPr>
            <a:picLocks noChangeAspect="1"/>
          </p:cNvPicPr>
          <p:nvPr/>
        </p:nvPicPr>
        <p:blipFill>
          <a:blip r:embed="rId2">
            <a:alphaModFix amt="25000"/>
            <a:extLst/>
          </a:blip>
          <a:stretch>
            <a:fillRect/>
          </a:stretch>
        </p:blipFill>
        <p:spPr>
          <a:xfrm flipH="1">
            <a:off x="9359900" y="8382000"/>
            <a:ext cx="4381500" cy="4381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6" name="Group"/>
          <p:cNvGrpSpPr/>
          <p:nvPr/>
        </p:nvGrpSpPr>
        <p:grpSpPr>
          <a:xfrm>
            <a:off x="2146300" y="6223000"/>
            <a:ext cx="4711700" cy="1314450"/>
            <a:chOff x="0" y="0"/>
            <a:chExt cx="4711700" cy="1314450"/>
          </a:xfrm>
        </p:grpSpPr>
        <p:sp>
          <p:nvSpPr>
            <p:cNvPr id="293" name="Line"/>
            <p:cNvSpPr/>
            <p:nvPr/>
          </p:nvSpPr>
          <p:spPr>
            <a:xfrm>
              <a:off x="2460" y="8509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0" y="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GCTG"/>
            <p:cNvSpPr txBox="1"/>
            <p:nvPr/>
          </p:nvSpPr>
          <p:spPr>
            <a:xfrm>
              <a:off x="2806700" y="361950"/>
              <a:ext cx="1905000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 defTabSz="800100">
                <a:defRPr b="1" sz="56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>
                <a:defRPr b="0"/>
              </a:pPr>
              <a:r>
                <a:rPr b="1"/>
                <a:t>GCTG</a:t>
              </a:r>
            </a:p>
          </p:txBody>
        </p:sp>
      </p:grpSp>
      <p:grpSp>
        <p:nvGrpSpPr>
          <p:cNvPr id="300" name="Group"/>
          <p:cNvGrpSpPr/>
          <p:nvPr/>
        </p:nvGrpSpPr>
        <p:grpSpPr>
          <a:xfrm>
            <a:off x="14351000" y="5740400"/>
            <a:ext cx="4544140" cy="1346203"/>
            <a:chOff x="0" y="0"/>
            <a:chExt cx="4544139" cy="1346202"/>
          </a:xfrm>
        </p:grpSpPr>
        <p:sp>
          <p:nvSpPr>
            <p:cNvPr id="297" name="GCGG"/>
            <p:cNvSpPr txBox="1"/>
            <p:nvPr/>
          </p:nvSpPr>
          <p:spPr>
            <a:xfrm>
              <a:off x="0" y="0"/>
              <a:ext cx="1905000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 defTabSz="800100">
                <a:defRPr b="1" sz="56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>
                <a:defRPr b="0"/>
              </a:pPr>
              <a:r>
                <a:rPr b="1"/>
                <a:t>GCGG</a:t>
              </a:r>
            </a:p>
          </p:txBody>
        </p:sp>
        <p:sp>
          <p:nvSpPr>
            <p:cNvPr id="298" name="Line"/>
            <p:cNvSpPr/>
            <p:nvPr/>
          </p:nvSpPr>
          <p:spPr>
            <a:xfrm>
              <a:off x="1866900" y="13462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1866900" y="4953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01" name="CGAC(promoter)…"/>
          <p:cNvSpPr txBox="1"/>
          <p:nvPr/>
        </p:nvSpPr>
        <p:spPr>
          <a:xfrm>
            <a:off x="6604000" y="10198100"/>
            <a:ext cx="8115300" cy="180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rPr b="1">
                <a:solidFill>
                  <a:srgbClr val="FF40FF"/>
                </a:solidFill>
              </a:rPr>
              <a:t>CGAC</a:t>
            </a:r>
            <a:r>
              <a:rPr b="1">
                <a:solidFill>
                  <a:srgbClr val="009051"/>
                </a:solidFill>
              </a:rPr>
              <a:t>(promoter)</a:t>
            </a:r>
            <a:r>
              <a:t>   </a:t>
            </a:r>
          </a:p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 b="1">
                <a:solidFill>
                  <a:srgbClr val="009051"/>
                </a:solidFill>
              </a:rPr>
              <a:t>(promoter)</a:t>
            </a:r>
            <a:r>
              <a:rPr b="1">
                <a:solidFill>
                  <a:srgbClr val="0433FF"/>
                </a:solidFill>
              </a:rPr>
              <a:t>CGCC</a:t>
            </a:r>
          </a:p>
        </p:txBody>
      </p:sp>
      <p:sp>
        <p:nvSpPr>
          <p:cNvPr id="302" name="Square"/>
          <p:cNvSpPr/>
          <p:nvPr/>
        </p:nvSpPr>
        <p:spPr>
          <a:xfrm>
            <a:off x="266700" y="10655300"/>
            <a:ext cx="1600200" cy="16002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03" name="Rectangle"/>
          <p:cNvSpPr/>
          <p:nvPr/>
        </p:nvSpPr>
        <p:spPr>
          <a:xfrm>
            <a:off x="1714500" y="10337800"/>
            <a:ext cx="8636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04" name="Arrow"/>
          <p:cNvSpPr/>
          <p:nvPr/>
        </p:nvSpPr>
        <p:spPr>
          <a:xfrm>
            <a:off x="17310100" y="4521200"/>
            <a:ext cx="3035300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FF26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05" name="Arrow"/>
          <p:cNvSpPr/>
          <p:nvPr/>
        </p:nvSpPr>
        <p:spPr>
          <a:xfrm rot="10800000">
            <a:off x="863599" y="4457700"/>
            <a:ext cx="3035301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00F9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06" name="CGACtGAGACC    GGTCTCa…"/>
          <p:cNvSpPr txBox="1"/>
          <p:nvPr/>
        </p:nvSpPr>
        <p:spPr>
          <a:xfrm>
            <a:off x="5053979" y="2019300"/>
            <a:ext cx="11430001" cy="180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rPr b="1">
                <a:solidFill>
                  <a:srgbClr val="FF40FF"/>
                </a:solidFill>
              </a:rPr>
              <a:t>CGAC</a:t>
            </a:r>
            <a:r>
              <a:rPr b="1"/>
              <a:t>t</a:t>
            </a:r>
            <a:r>
              <a:rPr b="1" u="sng"/>
              <a:t>GAGACC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/>
              <a:t>GGTCTCa</a:t>
            </a:r>
            <a:r>
              <a:t>   </a:t>
            </a:r>
          </a:p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 b="1"/>
              <a:t>aCTCTGG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 u="sng"/>
              <a:t>CCAGAG</a:t>
            </a:r>
            <a:r>
              <a:rPr b="1"/>
              <a:t>t</a:t>
            </a:r>
            <a:r>
              <a:rPr b="1">
                <a:solidFill>
                  <a:srgbClr val="0433FF"/>
                </a:solidFill>
              </a:rPr>
              <a:t>CGCC</a:t>
            </a:r>
          </a:p>
        </p:txBody>
      </p:sp>
      <p:pic>
        <p:nvPicPr>
          <p:cNvPr id="307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64400" y="189378"/>
            <a:ext cx="4356100" cy="44842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flipH="1">
            <a:off x="9131300" y="3873500"/>
            <a:ext cx="4381500" cy="4381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3" name="Group"/>
          <p:cNvGrpSpPr/>
          <p:nvPr/>
        </p:nvGrpSpPr>
        <p:grpSpPr>
          <a:xfrm>
            <a:off x="3632200" y="6223000"/>
            <a:ext cx="4711700" cy="1314450"/>
            <a:chOff x="0" y="0"/>
            <a:chExt cx="4711700" cy="1314450"/>
          </a:xfrm>
        </p:grpSpPr>
        <p:sp>
          <p:nvSpPr>
            <p:cNvPr id="310" name="Line"/>
            <p:cNvSpPr/>
            <p:nvPr/>
          </p:nvSpPr>
          <p:spPr>
            <a:xfrm>
              <a:off x="2460" y="85090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0" y="0"/>
              <a:ext cx="2677240" cy="3"/>
            </a:xfrm>
            <a:prstGeom prst="line">
              <a:avLst/>
            </a:prstGeom>
            <a:noFill/>
            <a:ln w="381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GCTG"/>
            <p:cNvSpPr txBox="1"/>
            <p:nvPr/>
          </p:nvSpPr>
          <p:spPr>
            <a:xfrm>
              <a:off x="2806700" y="361950"/>
              <a:ext cx="1905000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 defTabSz="800100">
                <a:defRPr b="1" sz="56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>
                <a:defRPr b="0"/>
              </a:pPr>
              <a:r>
                <a:rPr b="1"/>
                <a:t>GCTG</a:t>
              </a:r>
            </a:p>
          </p:txBody>
        </p:sp>
      </p:grpSp>
      <p:sp>
        <p:nvSpPr>
          <p:cNvPr id="314" name="GCGG"/>
          <p:cNvSpPr txBox="1"/>
          <p:nvPr/>
        </p:nvSpPr>
        <p:spPr>
          <a:xfrm>
            <a:off x="12420600" y="5765801"/>
            <a:ext cx="2374553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800100">
              <a:defRPr b="1" sz="5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>
              <a:defRPr b="0"/>
            </a:pPr>
            <a:r>
              <a:rPr b="1"/>
              <a:t>GCGG</a:t>
            </a:r>
          </a:p>
        </p:txBody>
      </p:sp>
      <p:sp>
        <p:nvSpPr>
          <p:cNvPr id="315" name="Line"/>
          <p:cNvSpPr/>
          <p:nvPr/>
        </p:nvSpPr>
        <p:spPr>
          <a:xfrm flipV="1">
            <a:off x="14293884" y="7111989"/>
            <a:ext cx="3790916" cy="13"/>
          </a:xfrm>
          <a:prstGeom prst="line">
            <a:avLst/>
          </a:prstGeom>
          <a:ln w="3810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6" name="Line"/>
          <p:cNvSpPr/>
          <p:nvPr/>
        </p:nvSpPr>
        <p:spPr>
          <a:xfrm>
            <a:off x="14297727" y="6261103"/>
            <a:ext cx="3787073" cy="4"/>
          </a:xfrm>
          <a:prstGeom prst="line">
            <a:avLst/>
          </a:prstGeom>
          <a:ln w="3810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7" name="CGAC(promoter)…"/>
          <p:cNvSpPr txBox="1"/>
          <p:nvPr/>
        </p:nvSpPr>
        <p:spPr>
          <a:xfrm>
            <a:off x="6426200" y="5765800"/>
            <a:ext cx="8115300" cy="180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rPr b="1">
                <a:solidFill>
                  <a:srgbClr val="FF40FF"/>
                </a:solidFill>
              </a:rPr>
              <a:t>CGAC</a:t>
            </a:r>
            <a:r>
              <a:rPr b="1">
                <a:solidFill>
                  <a:srgbClr val="009051"/>
                </a:solidFill>
              </a:rPr>
              <a:t>(promoter)</a:t>
            </a:r>
            <a:r>
              <a:t>   </a:t>
            </a:r>
          </a:p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 b="1">
                <a:solidFill>
                  <a:srgbClr val="009051"/>
                </a:solidFill>
              </a:rPr>
              <a:t>(promoter)</a:t>
            </a:r>
            <a:r>
              <a:rPr b="1">
                <a:solidFill>
                  <a:srgbClr val="0433FF"/>
                </a:solidFill>
              </a:rPr>
              <a:t>CGCC</a:t>
            </a:r>
          </a:p>
        </p:txBody>
      </p:sp>
      <p:sp>
        <p:nvSpPr>
          <p:cNvPr id="318" name="Arrow"/>
          <p:cNvSpPr/>
          <p:nvPr/>
        </p:nvSpPr>
        <p:spPr>
          <a:xfrm>
            <a:off x="17310100" y="4521200"/>
            <a:ext cx="3035300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FF26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19" name="Arrow"/>
          <p:cNvSpPr/>
          <p:nvPr/>
        </p:nvSpPr>
        <p:spPr>
          <a:xfrm rot="10800000">
            <a:off x="863599" y="4457700"/>
            <a:ext cx="3035301" cy="4279900"/>
          </a:xfrm>
          <a:prstGeom prst="rightArrow">
            <a:avLst>
              <a:gd name="adj1" fmla="val 40309"/>
              <a:gd name="adj2" fmla="val 46680"/>
            </a:avLst>
          </a:prstGeom>
          <a:solidFill>
            <a:srgbClr val="00F9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20" name="CGACtGAGACC    GGTCTCa…"/>
          <p:cNvSpPr txBox="1"/>
          <p:nvPr/>
        </p:nvSpPr>
        <p:spPr>
          <a:xfrm>
            <a:off x="673100" y="1765300"/>
            <a:ext cx="11430000" cy="180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rPr b="1">
                <a:solidFill>
                  <a:srgbClr val="FF40FF"/>
                </a:solidFill>
              </a:rPr>
              <a:t>CGAC</a:t>
            </a:r>
            <a:r>
              <a:rPr b="1"/>
              <a:t>t</a:t>
            </a:r>
            <a:r>
              <a:rPr b="1" u="sng"/>
              <a:t>GAGACC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/>
              <a:t>GGTCTCa</a:t>
            </a:r>
            <a:r>
              <a:t>   </a:t>
            </a:r>
          </a:p>
          <a:p>
            <a:pPr algn="l" defTabSz="800100">
              <a:defRPr sz="5600"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 b="1"/>
              <a:t>aCTCTGG</a:t>
            </a:r>
            <a:r>
              <a:rPr b="1">
                <a:solidFill>
                  <a:srgbClr val="FF2600"/>
                </a:solidFill>
              </a:rPr>
              <a:t>    </a:t>
            </a:r>
            <a:r>
              <a:rPr b="1" u="sng"/>
              <a:t>CCAGAG</a:t>
            </a:r>
            <a:r>
              <a:rPr b="1"/>
              <a:t>t</a:t>
            </a:r>
            <a:r>
              <a:rPr b="1">
                <a:solidFill>
                  <a:srgbClr val="0433FF"/>
                </a:solidFill>
              </a:rPr>
              <a:t>CGCC</a:t>
            </a:r>
          </a:p>
        </p:txBody>
      </p:sp>
      <p:pic>
        <p:nvPicPr>
          <p:cNvPr id="321" name="droppedImage.pdf" descr="droppedImage.pdf"/>
          <p:cNvPicPr>
            <a:picLocks noChangeAspect="1"/>
          </p:cNvPicPr>
          <p:nvPr/>
        </p:nvPicPr>
        <p:blipFill>
          <a:blip r:embed="rId3">
            <a:alphaModFix amt="25000"/>
            <a:extLst/>
          </a:blip>
          <a:stretch>
            <a:fillRect/>
          </a:stretch>
        </p:blipFill>
        <p:spPr>
          <a:xfrm>
            <a:off x="2882900" y="-63500"/>
            <a:ext cx="4356100" cy="44842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GA Ligation Method"/>
          <p:cNvSpPr txBox="1"/>
          <p:nvPr>
            <p:ph type="title" idx="4294967295"/>
          </p:nvPr>
        </p:nvSpPr>
        <p:spPr>
          <a:xfrm>
            <a:off x="2273300" y="-254000"/>
            <a:ext cx="17170400" cy="2146300"/>
          </a:xfrm>
          <a:prstGeom prst="rect">
            <a:avLst/>
          </a:prstGeom>
        </p:spPr>
        <p:txBody>
          <a:bodyPr/>
          <a:lstStyle>
            <a:lvl1pPr defTabSz="800100">
              <a:defRPr sz="9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GGA Ligation Method</a:t>
            </a:r>
          </a:p>
        </p:txBody>
      </p:sp>
      <p:sp>
        <p:nvSpPr>
          <p:cNvPr id="324" name="Rectangle"/>
          <p:cNvSpPr/>
          <p:nvPr/>
        </p:nvSpPr>
        <p:spPr>
          <a:xfrm>
            <a:off x="1739900" y="4775200"/>
            <a:ext cx="16116300" cy="5918200"/>
          </a:xfrm>
          <a:prstGeom prst="rect">
            <a:avLst/>
          </a:prstGeom>
          <a:ln w="1397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25" name="plasmid backbone"/>
          <p:cNvSpPr txBox="1"/>
          <p:nvPr/>
        </p:nvSpPr>
        <p:spPr>
          <a:xfrm>
            <a:off x="5336602" y="11194295"/>
            <a:ext cx="9231395" cy="1000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00100">
              <a:defRPr sz="5400">
                <a:solidFill>
                  <a:srgbClr val="FF2600"/>
                </a:solidFill>
              </a:defRPr>
            </a:lvl1pPr>
          </a:lstStyle>
          <a:p>
            <a:pPr/>
            <a:r>
              <a:t>plasmid backbone</a:t>
            </a:r>
          </a:p>
        </p:txBody>
      </p:sp>
      <p:sp>
        <p:nvSpPr>
          <p:cNvPr id="326" name="Rectangle"/>
          <p:cNvSpPr/>
          <p:nvPr/>
        </p:nvSpPr>
        <p:spPr>
          <a:xfrm>
            <a:off x="6337300" y="10223500"/>
            <a:ext cx="2641600" cy="787400"/>
          </a:xfrm>
          <a:prstGeom prst="rect">
            <a:avLst/>
          </a:prstGeom>
          <a:solidFill>
            <a:srgbClr val="942192"/>
          </a:solidFill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27" name="origin"/>
          <p:cNvSpPr txBox="1"/>
          <p:nvPr/>
        </p:nvSpPr>
        <p:spPr>
          <a:xfrm>
            <a:off x="7105750" y="10322173"/>
            <a:ext cx="1113050" cy="59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3400">
                <a:solidFill>
                  <a:srgbClr val="FFFFFF"/>
                </a:solidFill>
              </a:defRPr>
            </a:lvl1pPr>
          </a:lstStyle>
          <a:p>
            <a:pPr/>
            <a:r>
              <a:t>origin</a:t>
            </a:r>
          </a:p>
        </p:txBody>
      </p:sp>
      <p:grpSp>
        <p:nvGrpSpPr>
          <p:cNvPr id="330" name="Group"/>
          <p:cNvGrpSpPr/>
          <p:nvPr/>
        </p:nvGrpSpPr>
        <p:grpSpPr>
          <a:xfrm>
            <a:off x="9271000" y="9994900"/>
            <a:ext cx="4902200" cy="1308100"/>
            <a:chOff x="0" y="0"/>
            <a:chExt cx="4902200" cy="1308100"/>
          </a:xfrm>
        </p:grpSpPr>
        <p:sp>
          <p:nvSpPr>
            <p:cNvPr id="328" name="Arrow"/>
            <p:cNvSpPr/>
            <p:nvPr/>
          </p:nvSpPr>
          <p:spPr>
            <a:xfrm>
              <a:off x="0" y="0"/>
              <a:ext cx="4902200" cy="1308100"/>
            </a:xfrm>
            <a:prstGeom prst="rightArrow">
              <a:avLst>
                <a:gd name="adj1" fmla="val 60000"/>
                <a:gd name="adj2" fmla="val 44660"/>
              </a:avLst>
            </a:prstGeom>
            <a:solidFill>
              <a:srgbClr val="FF8C82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00100">
                <a:defRPr sz="54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29" name="antibiotic resistance"/>
            <p:cNvSpPr txBox="1"/>
            <p:nvPr/>
          </p:nvSpPr>
          <p:spPr>
            <a:xfrm>
              <a:off x="489133" y="352673"/>
              <a:ext cx="3585358" cy="596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defTabSz="800100">
                <a:defRPr sz="3400"/>
              </a:lvl1pPr>
            </a:lstStyle>
            <a:p>
              <a:pPr/>
              <a:r>
                <a:t>antibiotic resistance</a:t>
              </a:r>
            </a:p>
          </p:txBody>
        </p:sp>
      </p:grpSp>
      <p:grpSp>
        <p:nvGrpSpPr>
          <p:cNvPr id="333" name="Group"/>
          <p:cNvGrpSpPr/>
          <p:nvPr/>
        </p:nvGrpSpPr>
        <p:grpSpPr>
          <a:xfrm>
            <a:off x="10769600" y="4279900"/>
            <a:ext cx="1854200" cy="939800"/>
            <a:chOff x="0" y="0"/>
            <a:chExt cx="1854200" cy="939800"/>
          </a:xfrm>
        </p:grpSpPr>
        <p:sp>
          <p:nvSpPr>
            <p:cNvPr id="331" name="Oval"/>
            <p:cNvSpPr/>
            <p:nvPr/>
          </p:nvSpPr>
          <p:spPr>
            <a:xfrm>
              <a:off x="0" y="0"/>
              <a:ext cx="1854200" cy="939800"/>
            </a:xfrm>
            <a:prstGeom prst="ellipse">
              <a:avLst/>
            </a:prstGeom>
            <a:solidFill>
              <a:srgbClr val="00905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127000" dist="76200" dir="2700000">
                <a:srgbClr val="000000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00100">
                <a:defRPr sz="54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32" name="RBS"/>
            <p:cNvSpPr txBox="1"/>
            <p:nvPr/>
          </p:nvSpPr>
          <p:spPr>
            <a:xfrm>
              <a:off x="291479" y="12700"/>
              <a:ext cx="1270001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defTabSz="800100">
                <a:defRPr sz="5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RBS</a:t>
              </a:r>
            </a:p>
          </p:txBody>
        </p:sp>
      </p:grpSp>
      <p:grpSp>
        <p:nvGrpSpPr>
          <p:cNvPr id="336" name="Group"/>
          <p:cNvGrpSpPr/>
          <p:nvPr/>
        </p:nvGrpSpPr>
        <p:grpSpPr>
          <a:xfrm>
            <a:off x="12573000" y="3759200"/>
            <a:ext cx="4318000" cy="2019300"/>
            <a:chOff x="0" y="0"/>
            <a:chExt cx="4318000" cy="2019300"/>
          </a:xfrm>
        </p:grpSpPr>
        <p:sp>
          <p:nvSpPr>
            <p:cNvPr id="334" name="Arrow"/>
            <p:cNvSpPr/>
            <p:nvPr/>
          </p:nvSpPr>
          <p:spPr>
            <a:xfrm>
              <a:off x="0" y="0"/>
              <a:ext cx="4318000" cy="2019300"/>
            </a:xfrm>
            <a:prstGeom prst="rightArrow">
              <a:avLst>
                <a:gd name="adj1" fmla="val 53437"/>
                <a:gd name="adj2" fmla="val 68522"/>
              </a:avLst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127000" dist="76200" dir="2700000">
                <a:srgbClr val="000000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00100">
                <a:defRPr sz="54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35" name="RFP"/>
            <p:cNvSpPr txBox="1"/>
            <p:nvPr/>
          </p:nvSpPr>
          <p:spPr>
            <a:xfrm>
              <a:off x="980132" y="558800"/>
              <a:ext cx="124013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defTabSz="800100">
                <a:defRPr sz="5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RFP</a:t>
              </a:r>
            </a:p>
          </p:txBody>
        </p:sp>
      </p:grpSp>
      <p:sp>
        <p:nvSpPr>
          <p:cNvPr id="337" name="BsaI + Ligase"/>
          <p:cNvSpPr txBox="1"/>
          <p:nvPr/>
        </p:nvSpPr>
        <p:spPr>
          <a:xfrm>
            <a:off x="7429500" y="7086600"/>
            <a:ext cx="5041900" cy="1003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00100">
              <a:defRPr b="1" sz="6400">
                <a:solidFill>
                  <a:srgbClr val="FF4013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BsaI + Ligase</a:t>
            </a:r>
          </a:p>
        </p:txBody>
      </p:sp>
      <p:pic>
        <p:nvPicPr>
          <p:cNvPr id="338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50200" y="3086099"/>
            <a:ext cx="2726509" cy="2806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1" name="Group"/>
          <p:cNvGrpSpPr/>
          <p:nvPr/>
        </p:nvGrpSpPr>
        <p:grpSpPr>
          <a:xfrm>
            <a:off x="6527800" y="4305300"/>
            <a:ext cx="1854200" cy="939800"/>
            <a:chOff x="0" y="0"/>
            <a:chExt cx="1854200" cy="939800"/>
          </a:xfrm>
        </p:grpSpPr>
        <p:sp>
          <p:nvSpPr>
            <p:cNvPr id="339" name="Oval"/>
            <p:cNvSpPr/>
            <p:nvPr/>
          </p:nvSpPr>
          <p:spPr>
            <a:xfrm>
              <a:off x="0" y="0"/>
              <a:ext cx="1854200" cy="939800"/>
            </a:xfrm>
            <a:prstGeom prst="ellipse">
              <a:avLst/>
            </a:prstGeom>
            <a:solidFill>
              <a:srgbClr val="00905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127000" dist="76200" dir="2700000">
                <a:srgbClr val="000000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00100">
                <a:defRPr sz="54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40" name="RBS"/>
            <p:cNvSpPr txBox="1"/>
            <p:nvPr/>
          </p:nvSpPr>
          <p:spPr>
            <a:xfrm>
              <a:off x="291479" y="12700"/>
              <a:ext cx="1270001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defTabSz="800100">
                <a:defRPr sz="5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RBS</a:t>
              </a:r>
            </a:p>
          </p:txBody>
        </p:sp>
      </p:grpSp>
      <p:sp>
        <p:nvSpPr>
          <p:cNvPr id="342" name="Arrow"/>
          <p:cNvSpPr/>
          <p:nvPr/>
        </p:nvSpPr>
        <p:spPr>
          <a:xfrm flipH="1">
            <a:off x="2260600" y="3759200"/>
            <a:ext cx="4318000" cy="2019300"/>
          </a:xfrm>
          <a:prstGeom prst="rightArrow">
            <a:avLst>
              <a:gd name="adj1" fmla="val 53437"/>
              <a:gd name="adj2" fmla="val 68522"/>
            </a:avLst>
          </a:prstGeom>
          <a:solidFill>
            <a:srgbClr val="00F900"/>
          </a:solidFill>
          <a:ln w="25400">
            <a:solidFill>
              <a:srgbClr val="000000"/>
            </a:solidFill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43" name="GFP"/>
          <p:cNvSpPr txBox="1"/>
          <p:nvPr/>
        </p:nvSpPr>
        <p:spPr>
          <a:xfrm>
            <a:off x="4245768" y="4318000"/>
            <a:ext cx="1337024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5600"/>
            </a:lvl1pPr>
          </a:lstStyle>
          <a:p>
            <a:pPr/>
            <a:r>
              <a:t>GFP</a:t>
            </a:r>
          </a:p>
        </p:txBody>
      </p:sp>
      <p:pic>
        <p:nvPicPr>
          <p:cNvPr id="344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flipH="1">
            <a:off x="1270000" y="673100"/>
            <a:ext cx="2565400" cy="2565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GA Ligation Method"/>
          <p:cNvSpPr txBox="1"/>
          <p:nvPr>
            <p:ph type="title" idx="4294967295"/>
          </p:nvPr>
        </p:nvSpPr>
        <p:spPr>
          <a:xfrm>
            <a:off x="2273300" y="-254000"/>
            <a:ext cx="17170400" cy="2146300"/>
          </a:xfrm>
          <a:prstGeom prst="rect">
            <a:avLst/>
          </a:prstGeom>
        </p:spPr>
        <p:txBody>
          <a:bodyPr/>
          <a:lstStyle>
            <a:lvl1pPr defTabSz="800100">
              <a:defRPr sz="9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GGA Ligation Method</a:t>
            </a:r>
          </a:p>
        </p:txBody>
      </p:sp>
      <p:sp>
        <p:nvSpPr>
          <p:cNvPr id="347" name="Rectangle"/>
          <p:cNvSpPr/>
          <p:nvPr/>
        </p:nvSpPr>
        <p:spPr>
          <a:xfrm>
            <a:off x="1739900" y="4775200"/>
            <a:ext cx="16116300" cy="5918200"/>
          </a:xfrm>
          <a:prstGeom prst="rect">
            <a:avLst/>
          </a:prstGeom>
          <a:ln w="1397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48" name="plasmid backbone"/>
          <p:cNvSpPr txBox="1"/>
          <p:nvPr/>
        </p:nvSpPr>
        <p:spPr>
          <a:xfrm>
            <a:off x="5336602" y="11194295"/>
            <a:ext cx="9231395" cy="1000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00100">
              <a:defRPr sz="5400">
                <a:solidFill>
                  <a:srgbClr val="FF2600"/>
                </a:solidFill>
              </a:defRPr>
            </a:lvl1pPr>
          </a:lstStyle>
          <a:p>
            <a:pPr/>
            <a:r>
              <a:t>plasmid backbone</a:t>
            </a:r>
          </a:p>
        </p:txBody>
      </p:sp>
      <p:sp>
        <p:nvSpPr>
          <p:cNvPr id="349" name="Rectangle"/>
          <p:cNvSpPr/>
          <p:nvPr/>
        </p:nvSpPr>
        <p:spPr>
          <a:xfrm>
            <a:off x="6337300" y="10223500"/>
            <a:ext cx="2641600" cy="787400"/>
          </a:xfrm>
          <a:prstGeom prst="rect">
            <a:avLst/>
          </a:prstGeom>
          <a:solidFill>
            <a:srgbClr val="942192"/>
          </a:solidFill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50" name="origin"/>
          <p:cNvSpPr txBox="1"/>
          <p:nvPr/>
        </p:nvSpPr>
        <p:spPr>
          <a:xfrm>
            <a:off x="7105750" y="10322173"/>
            <a:ext cx="1113050" cy="59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3400">
                <a:solidFill>
                  <a:srgbClr val="FFFFFF"/>
                </a:solidFill>
              </a:defRPr>
            </a:lvl1pPr>
          </a:lstStyle>
          <a:p>
            <a:pPr/>
            <a:r>
              <a:t>origin</a:t>
            </a:r>
          </a:p>
        </p:txBody>
      </p:sp>
      <p:grpSp>
        <p:nvGrpSpPr>
          <p:cNvPr id="353" name="Group"/>
          <p:cNvGrpSpPr/>
          <p:nvPr/>
        </p:nvGrpSpPr>
        <p:grpSpPr>
          <a:xfrm>
            <a:off x="9271000" y="9994900"/>
            <a:ext cx="4902200" cy="1308100"/>
            <a:chOff x="0" y="0"/>
            <a:chExt cx="4902200" cy="1308100"/>
          </a:xfrm>
        </p:grpSpPr>
        <p:sp>
          <p:nvSpPr>
            <p:cNvPr id="351" name="Arrow"/>
            <p:cNvSpPr/>
            <p:nvPr/>
          </p:nvSpPr>
          <p:spPr>
            <a:xfrm>
              <a:off x="0" y="0"/>
              <a:ext cx="4902200" cy="1308100"/>
            </a:xfrm>
            <a:prstGeom prst="rightArrow">
              <a:avLst>
                <a:gd name="adj1" fmla="val 60000"/>
                <a:gd name="adj2" fmla="val 44660"/>
              </a:avLst>
            </a:prstGeom>
            <a:solidFill>
              <a:srgbClr val="FF8C82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00100">
                <a:defRPr sz="54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52" name="antibiotic resistance"/>
            <p:cNvSpPr txBox="1"/>
            <p:nvPr/>
          </p:nvSpPr>
          <p:spPr>
            <a:xfrm>
              <a:off x="489133" y="352673"/>
              <a:ext cx="3585358" cy="596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defTabSz="800100">
                <a:defRPr sz="3400"/>
              </a:lvl1pPr>
            </a:lstStyle>
            <a:p>
              <a:pPr/>
              <a:r>
                <a:t>antibiotic resistance</a:t>
              </a:r>
            </a:p>
          </p:txBody>
        </p:sp>
      </p:grpSp>
      <p:grpSp>
        <p:nvGrpSpPr>
          <p:cNvPr id="356" name="Group"/>
          <p:cNvGrpSpPr/>
          <p:nvPr/>
        </p:nvGrpSpPr>
        <p:grpSpPr>
          <a:xfrm>
            <a:off x="10769600" y="4279900"/>
            <a:ext cx="1854200" cy="939800"/>
            <a:chOff x="0" y="0"/>
            <a:chExt cx="1854200" cy="939800"/>
          </a:xfrm>
        </p:grpSpPr>
        <p:sp>
          <p:nvSpPr>
            <p:cNvPr id="354" name="Oval"/>
            <p:cNvSpPr/>
            <p:nvPr/>
          </p:nvSpPr>
          <p:spPr>
            <a:xfrm>
              <a:off x="0" y="0"/>
              <a:ext cx="1854200" cy="939800"/>
            </a:xfrm>
            <a:prstGeom prst="ellipse">
              <a:avLst/>
            </a:prstGeom>
            <a:solidFill>
              <a:srgbClr val="00905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127000" dist="76200" dir="2700000">
                <a:srgbClr val="000000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00100">
                <a:defRPr sz="54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55" name="RBS"/>
            <p:cNvSpPr txBox="1"/>
            <p:nvPr/>
          </p:nvSpPr>
          <p:spPr>
            <a:xfrm>
              <a:off x="291479" y="12700"/>
              <a:ext cx="1270001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defTabSz="800100">
                <a:defRPr sz="5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RBS</a:t>
              </a:r>
            </a:p>
          </p:txBody>
        </p:sp>
      </p:grpSp>
      <p:grpSp>
        <p:nvGrpSpPr>
          <p:cNvPr id="359" name="Group"/>
          <p:cNvGrpSpPr/>
          <p:nvPr/>
        </p:nvGrpSpPr>
        <p:grpSpPr>
          <a:xfrm>
            <a:off x="12573000" y="3759200"/>
            <a:ext cx="4318000" cy="2019300"/>
            <a:chOff x="0" y="0"/>
            <a:chExt cx="4318000" cy="2019300"/>
          </a:xfrm>
        </p:grpSpPr>
        <p:sp>
          <p:nvSpPr>
            <p:cNvPr id="357" name="Arrow"/>
            <p:cNvSpPr/>
            <p:nvPr/>
          </p:nvSpPr>
          <p:spPr>
            <a:xfrm>
              <a:off x="0" y="0"/>
              <a:ext cx="4318000" cy="2019300"/>
            </a:xfrm>
            <a:prstGeom prst="rightArrow">
              <a:avLst>
                <a:gd name="adj1" fmla="val 53437"/>
                <a:gd name="adj2" fmla="val 68522"/>
              </a:avLst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127000" dist="76200" dir="2700000">
                <a:srgbClr val="000000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00100">
                <a:defRPr sz="54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58" name="RFP"/>
            <p:cNvSpPr txBox="1"/>
            <p:nvPr/>
          </p:nvSpPr>
          <p:spPr>
            <a:xfrm>
              <a:off x="980132" y="558800"/>
              <a:ext cx="124013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defTabSz="800100">
                <a:defRPr sz="5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RFP</a:t>
              </a:r>
            </a:p>
          </p:txBody>
        </p:sp>
      </p:grpSp>
      <p:sp>
        <p:nvSpPr>
          <p:cNvPr id="360" name="BsaI + Ligase"/>
          <p:cNvSpPr txBox="1"/>
          <p:nvPr/>
        </p:nvSpPr>
        <p:spPr>
          <a:xfrm>
            <a:off x="7429500" y="7086600"/>
            <a:ext cx="5041900" cy="1003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00100">
              <a:defRPr b="1" sz="6400">
                <a:solidFill>
                  <a:srgbClr val="FF4013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BsaI + Ligase</a:t>
            </a:r>
          </a:p>
        </p:txBody>
      </p:sp>
      <p:pic>
        <p:nvPicPr>
          <p:cNvPr id="361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8000" y="368299"/>
            <a:ext cx="2726509" cy="2806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4" name="Group"/>
          <p:cNvGrpSpPr/>
          <p:nvPr/>
        </p:nvGrpSpPr>
        <p:grpSpPr>
          <a:xfrm>
            <a:off x="6527800" y="4305300"/>
            <a:ext cx="1854200" cy="939800"/>
            <a:chOff x="0" y="0"/>
            <a:chExt cx="1854200" cy="939800"/>
          </a:xfrm>
        </p:grpSpPr>
        <p:sp>
          <p:nvSpPr>
            <p:cNvPr id="362" name="Oval"/>
            <p:cNvSpPr/>
            <p:nvPr/>
          </p:nvSpPr>
          <p:spPr>
            <a:xfrm>
              <a:off x="0" y="0"/>
              <a:ext cx="1854200" cy="939800"/>
            </a:xfrm>
            <a:prstGeom prst="ellipse">
              <a:avLst/>
            </a:prstGeom>
            <a:solidFill>
              <a:srgbClr val="00905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127000" dist="76200" dir="2700000">
                <a:srgbClr val="000000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00100">
                <a:defRPr sz="54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63" name="RBS"/>
            <p:cNvSpPr txBox="1"/>
            <p:nvPr/>
          </p:nvSpPr>
          <p:spPr>
            <a:xfrm>
              <a:off x="291479" y="12700"/>
              <a:ext cx="1270001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defTabSz="800100">
                <a:defRPr sz="5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RBS</a:t>
              </a:r>
            </a:p>
          </p:txBody>
        </p:sp>
      </p:grpSp>
      <p:sp>
        <p:nvSpPr>
          <p:cNvPr id="365" name="Arrow"/>
          <p:cNvSpPr/>
          <p:nvPr/>
        </p:nvSpPr>
        <p:spPr>
          <a:xfrm flipH="1">
            <a:off x="2260600" y="3759200"/>
            <a:ext cx="4318000" cy="2019300"/>
          </a:xfrm>
          <a:prstGeom prst="rightArrow">
            <a:avLst>
              <a:gd name="adj1" fmla="val 53437"/>
              <a:gd name="adj2" fmla="val 68522"/>
            </a:avLst>
          </a:prstGeom>
          <a:solidFill>
            <a:srgbClr val="00F900"/>
          </a:solidFill>
          <a:ln w="25400">
            <a:solidFill>
              <a:srgbClr val="000000"/>
            </a:solidFill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  <p:txBody>
          <a:bodyPr lIns="50800" tIns="50800" rIns="50800" bIns="50800" anchor="ctr"/>
          <a:lstStyle/>
          <a:p>
            <a:pPr defTabSz="800100">
              <a:defRPr sz="5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366" name="GFP"/>
          <p:cNvSpPr txBox="1"/>
          <p:nvPr/>
        </p:nvSpPr>
        <p:spPr>
          <a:xfrm>
            <a:off x="4245768" y="4318000"/>
            <a:ext cx="1337024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5600"/>
            </a:lvl1pPr>
          </a:lstStyle>
          <a:p>
            <a:pPr/>
            <a:r>
              <a:t>GFP</a:t>
            </a:r>
          </a:p>
        </p:txBody>
      </p:sp>
      <p:pic>
        <p:nvPicPr>
          <p:cNvPr id="367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flipH="1">
            <a:off x="8674100" y="3200400"/>
            <a:ext cx="2565400" cy="2565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…"/>
          <p:cNvSpPr txBox="1"/>
          <p:nvPr/>
        </p:nvSpPr>
        <p:spPr>
          <a:xfrm>
            <a:off x="8415461" y="4648200"/>
            <a:ext cx="5235774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G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CTTAA</a:t>
            </a:r>
            <a:r>
              <a:rPr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85" name="AATTC…"/>
          <p:cNvSpPr txBox="1"/>
          <p:nvPr/>
        </p:nvSpPr>
        <p:spPr>
          <a:xfrm>
            <a:off x="8407400" y="4648200"/>
            <a:ext cx="5235774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2600"/>
                </a:solidFill>
              </a:rPr>
              <a:t> </a:t>
            </a:r>
            <a:r>
              <a:t>AATTC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FFFF"/>
                </a:solidFill>
              </a:rPr>
              <a:t>     </a:t>
            </a:r>
            <a:r>
              <a:rPr>
                <a:solidFill>
                  <a:srgbClr val="FF2600"/>
                </a:solidFill>
              </a:rPr>
              <a:t>G</a:t>
            </a:r>
          </a:p>
        </p:txBody>
      </p:sp>
      <p:sp>
        <p:nvSpPr>
          <p:cNvPr id="186" name="Eco RI"/>
          <p:cNvSpPr txBox="1"/>
          <p:nvPr/>
        </p:nvSpPr>
        <p:spPr>
          <a:xfrm>
            <a:off x="8045623" y="273050"/>
            <a:ext cx="5243514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Eco RI</a:t>
            </a:r>
          </a:p>
        </p:txBody>
      </p:sp>
      <p:sp>
        <p:nvSpPr>
          <p:cNvPr id="187" name="type II"/>
          <p:cNvSpPr txBox="1"/>
          <p:nvPr/>
        </p:nvSpPr>
        <p:spPr>
          <a:xfrm>
            <a:off x="9397751" y="10585450"/>
            <a:ext cx="2526210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type II</a:t>
            </a:r>
          </a:p>
        </p:txBody>
      </p:sp>
      <p:sp>
        <p:nvSpPr>
          <p:cNvPr id="188" name="palindrome"/>
          <p:cNvSpPr txBox="1"/>
          <p:nvPr/>
        </p:nvSpPr>
        <p:spPr>
          <a:xfrm>
            <a:off x="14478074" y="5562600"/>
            <a:ext cx="4278661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palindrome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GA Ligation Method"/>
          <p:cNvSpPr txBox="1"/>
          <p:nvPr>
            <p:ph type="title" idx="4294967295"/>
          </p:nvPr>
        </p:nvSpPr>
        <p:spPr>
          <a:xfrm>
            <a:off x="2273300" y="-254000"/>
            <a:ext cx="17170400" cy="2146300"/>
          </a:xfrm>
          <a:prstGeom prst="rect">
            <a:avLst/>
          </a:prstGeom>
        </p:spPr>
        <p:txBody>
          <a:bodyPr/>
          <a:lstStyle>
            <a:lvl1pPr defTabSz="800100">
              <a:defRPr sz="9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GGA Ligation Method</a:t>
            </a:r>
          </a:p>
        </p:txBody>
      </p:sp>
      <p:pic>
        <p:nvPicPr>
          <p:cNvPr id="370" name="Screen Shot 2013-09-10 at 11.53.11 PM.png" descr="Screen Shot 2013-09-10 at 11.53.1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700" y="1625600"/>
            <a:ext cx="9144000" cy="480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1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36200" y="2451100"/>
            <a:ext cx="9917488" cy="9867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GA Ligation Method"/>
          <p:cNvSpPr txBox="1"/>
          <p:nvPr>
            <p:ph type="title" idx="4294967295"/>
          </p:nvPr>
        </p:nvSpPr>
        <p:spPr>
          <a:xfrm>
            <a:off x="2273300" y="-254000"/>
            <a:ext cx="17170400" cy="2146300"/>
          </a:xfrm>
          <a:prstGeom prst="rect">
            <a:avLst/>
          </a:prstGeom>
        </p:spPr>
        <p:txBody>
          <a:bodyPr/>
          <a:lstStyle>
            <a:lvl1pPr defTabSz="800100">
              <a:defRPr sz="9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GGA Ligation Method</a:t>
            </a:r>
          </a:p>
        </p:txBody>
      </p:sp>
      <p:pic>
        <p:nvPicPr>
          <p:cNvPr id="374" name="Screen Shot 2013-09-10 at 11.53.00 PM.png" descr="Screen Shot 2013-09-10 at 11.53.0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8200" y="1587500"/>
            <a:ext cx="9144000" cy="477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5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99700" y="2171700"/>
            <a:ext cx="9931400" cy="100834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GA Ligation Method"/>
          <p:cNvSpPr txBox="1"/>
          <p:nvPr>
            <p:ph type="title" idx="4294967295"/>
          </p:nvPr>
        </p:nvSpPr>
        <p:spPr>
          <a:xfrm>
            <a:off x="2273300" y="-254000"/>
            <a:ext cx="17170400" cy="2146300"/>
          </a:xfrm>
          <a:prstGeom prst="rect">
            <a:avLst/>
          </a:prstGeom>
        </p:spPr>
        <p:txBody>
          <a:bodyPr/>
          <a:lstStyle>
            <a:lvl1pPr defTabSz="800100">
              <a:defRPr sz="9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GGA Ligation Method</a:t>
            </a:r>
          </a:p>
        </p:txBody>
      </p:sp>
      <p:pic>
        <p:nvPicPr>
          <p:cNvPr id="378" name="Screen Shot 2013-09-10 at 11.53.00 PM.png" descr="Screen Shot 2013-09-10 at 11.53.0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8200" y="1587500"/>
            <a:ext cx="9144000" cy="477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9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33000" y="2032000"/>
            <a:ext cx="10541001" cy="10594509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X"/>
          <p:cNvSpPr txBox="1"/>
          <p:nvPr/>
        </p:nvSpPr>
        <p:spPr>
          <a:xfrm>
            <a:off x="4603427" y="1174750"/>
            <a:ext cx="1409106" cy="219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/>
            </a:lvl1pPr>
          </a:lstStyle>
          <a:p>
            <a:pPr/>
            <a:r>
              <a:t>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…"/>
          <p:cNvSpPr txBox="1"/>
          <p:nvPr/>
        </p:nvSpPr>
        <p:spPr>
          <a:xfrm>
            <a:off x="8415461" y="4648200"/>
            <a:ext cx="5235774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2600"/>
                </a:solidFill>
              </a:rPr>
              <a:t>G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CTTAA</a:t>
            </a:r>
            <a:r>
              <a:rPr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91" name="AATTC…"/>
          <p:cNvSpPr txBox="1"/>
          <p:nvPr/>
        </p:nvSpPr>
        <p:spPr>
          <a:xfrm>
            <a:off x="8407400" y="4648200"/>
            <a:ext cx="5235774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FFFF"/>
                </a:solidFill>
              </a:rPr>
              <a:t> </a:t>
            </a:r>
            <a:r>
              <a:t>AATTC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FFFF"/>
                </a:solidFill>
              </a:rPr>
              <a:t>     </a:t>
            </a:r>
            <a:r>
              <a:t>G</a:t>
            </a:r>
          </a:p>
        </p:txBody>
      </p:sp>
      <p:sp>
        <p:nvSpPr>
          <p:cNvPr id="192" name="Eco RI"/>
          <p:cNvSpPr txBox="1"/>
          <p:nvPr/>
        </p:nvSpPr>
        <p:spPr>
          <a:xfrm>
            <a:off x="8045623" y="273050"/>
            <a:ext cx="5243514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Eco RI</a:t>
            </a:r>
          </a:p>
        </p:txBody>
      </p:sp>
      <p:sp>
        <p:nvSpPr>
          <p:cNvPr id="193" name="type II"/>
          <p:cNvSpPr txBox="1"/>
          <p:nvPr/>
        </p:nvSpPr>
        <p:spPr>
          <a:xfrm>
            <a:off x="9397751" y="10585450"/>
            <a:ext cx="2526210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type II</a:t>
            </a:r>
          </a:p>
        </p:txBody>
      </p:sp>
      <p:sp>
        <p:nvSpPr>
          <p:cNvPr id="194" name="palindrome"/>
          <p:cNvSpPr txBox="1"/>
          <p:nvPr/>
        </p:nvSpPr>
        <p:spPr>
          <a:xfrm>
            <a:off x="14478074" y="5562600"/>
            <a:ext cx="4278661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palindrome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…"/>
          <p:cNvSpPr txBox="1"/>
          <p:nvPr/>
        </p:nvSpPr>
        <p:spPr>
          <a:xfrm>
            <a:off x="8415461" y="4648200"/>
            <a:ext cx="5235774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G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CTTAA</a:t>
            </a:r>
            <a:r>
              <a:rPr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97" name="AATTC…"/>
          <p:cNvSpPr txBox="1"/>
          <p:nvPr/>
        </p:nvSpPr>
        <p:spPr>
          <a:xfrm>
            <a:off x="8407400" y="4648200"/>
            <a:ext cx="5235774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 AATTC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FFFF"/>
                </a:solidFill>
              </a:rPr>
              <a:t>     </a:t>
            </a:r>
            <a:r>
              <a:t>G</a:t>
            </a:r>
          </a:p>
        </p:txBody>
      </p:sp>
      <p:sp>
        <p:nvSpPr>
          <p:cNvPr id="198" name="Eco RI"/>
          <p:cNvSpPr txBox="1"/>
          <p:nvPr/>
        </p:nvSpPr>
        <p:spPr>
          <a:xfrm>
            <a:off x="8045623" y="273050"/>
            <a:ext cx="5243514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Eco RI</a:t>
            </a:r>
          </a:p>
        </p:txBody>
      </p:sp>
      <p:sp>
        <p:nvSpPr>
          <p:cNvPr id="199" name="Line"/>
          <p:cNvSpPr/>
          <p:nvPr/>
        </p:nvSpPr>
        <p:spPr>
          <a:xfrm>
            <a:off x="9191314" y="4728480"/>
            <a:ext cx="2946401" cy="284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1481"/>
                </a:lnTo>
                <a:lnTo>
                  <a:pt x="21600" y="11286"/>
                </a:lnTo>
                <a:lnTo>
                  <a:pt x="21600" y="21600"/>
                </a:lnTo>
              </a:path>
            </a:pathLst>
          </a:custGeom>
          <a:ln w="63500">
            <a:solidFill>
              <a:srgbClr val="BE38F3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600"/>
            </a:pPr>
          </a:p>
        </p:txBody>
      </p:sp>
      <p:sp>
        <p:nvSpPr>
          <p:cNvPr id="200" name="type II"/>
          <p:cNvSpPr txBox="1"/>
          <p:nvPr/>
        </p:nvSpPr>
        <p:spPr>
          <a:xfrm>
            <a:off x="9397751" y="10585450"/>
            <a:ext cx="2526210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type II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…"/>
          <p:cNvSpPr txBox="1"/>
          <p:nvPr/>
        </p:nvSpPr>
        <p:spPr>
          <a:xfrm>
            <a:off x="3894261" y="4648200"/>
            <a:ext cx="5235774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G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CTTAA</a:t>
            </a:r>
            <a:r>
              <a:rPr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03" name="AATTC…"/>
          <p:cNvSpPr txBox="1"/>
          <p:nvPr/>
        </p:nvSpPr>
        <p:spPr>
          <a:xfrm>
            <a:off x="12814300" y="4648200"/>
            <a:ext cx="5235774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 AATTC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FFFF"/>
                </a:solidFill>
              </a:rPr>
              <a:t>     </a:t>
            </a:r>
            <a:r>
              <a:t>G</a:t>
            </a:r>
          </a:p>
        </p:txBody>
      </p:sp>
      <p:sp>
        <p:nvSpPr>
          <p:cNvPr id="204" name="Eco RI"/>
          <p:cNvSpPr txBox="1"/>
          <p:nvPr/>
        </p:nvSpPr>
        <p:spPr>
          <a:xfrm>
            <a:off x="8045623" y="273050"/>
            <a:ext cx="5243514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Eco RI</a:t>
            </a:r>
          </a:p>
        </p:txBody>
      </p:sp>
      <p:sp>
        <p:nvSpPr>
          <p:cNvPr id="205" name="type II"/>
          <p:cNvSpPr txBox="1"/>
          <p:nvPr/>
        </p:nvSpPr>
        <p:spPr>
          <a:xfrm>
            <a:off x="9397751" y="10585450"/>
            <a:ext cx="2526210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type II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Bsa I"/>
          <p:cNvSpPr txBox="1"/>
          <p:nvPr/>
        </p:nvSpPr>
        <p:spPr>
          <a:xfrm>
            <a:off x="8705527" y="273050"/>
            <a:ext cx="3923706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 I</a:t>
            </a:r>
          </a:p>
        </p:txBody>
      </p:sp>
      <p:sp>
        <p:nvSpPr>
          <p:cNvPr id="208" name="GAGACC…"/>
          <p:cNvSpPr txBox="1"/>
          <p:nvPr/>
        </p:nvSpPr>
        <p:spPr>
          <a:xfrm>
            <a:off x="8415461" y="4648200"/>
            <a:ext cx="4813301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GAGACC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CTCTG</a:t>
            </a:r>
            <a:r>
              <a:rPr>
                <a:solidFill>
                  <a:srgbClr val="FF2600"/>
                </a:solidFill>
              </a:rPr>
              <a:t>G</a:t>
            </a:r>
          </a:p>
        </p:txBody>
      </p:sp>
      <p:sp>
        <p:nvSpPr>
          <p:cNvPr id="209" name="type IIs"/>
          <p:cNvSpPr txBox="1"/>
          <p:nvPr/>
        </p:nvSpPr>
        <p:spPr>
          <a:xfrm>
            <a:off x="9219827" y="10585450"/>
            <a:ext cx="2882058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type IIs</a:t>
            </a:r>
          </a:p>
        </p:txBody>
      </p:sp>
      <p:sp>
        <p:nvSpPr>
          <p:cNvPr id="210" name="not a…"/>
          <p:cNvSpPr txBox="1"/>
          <p:nvPr/>
        </p:nvSpPr>
        <p:spPr>
          <a:xfrm>
            <a:off x="14478074" y="5016500"/>
            <a:ext cx="4278661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00100">
              <a:defRPr sz="7200">
                <a:solidFill>
                  <a:srgbClr val="9437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not a </a:t>
            </a:r>
          </a:p>
          <a:p>
            <a:pPr defTabSz="800100">
              <a:defRPr sz="7200">
                <a:solidFill>
                  <a:srgbClr val="9437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palindrome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Bsa I"/>
          <p:cNvSpPr txBox="1"/>
          <p:nvPr/>
        </p:nvSpPr>
        <p:spPr>
          <a:xfrm>
            <a:off x="8705527" y="273050"/>
            <a:ext cx="3923706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 I</a:t>
            </a:r>
          </a:p>
        </p:txBody>
      </p:sp>
      <p:sp>
        <p:nvSpPr>
          <p:cNvPr id="213" name="1234nGAGACC…"/>
          <p:cNvSpPr txBox="1"/>
          <p:nvPr/>
        </p:nvSpPr>
        <p:spPr>
          <a:xfrm>
            <a:off x="4757861" y="4660900"/>
            <a:ext cx="8293101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1234nGAGACC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    nCTCTGG</a:t>
            </a:r>
          </a:p>
        </p:txBody>
      </p:sp>
      <p:sp>
        <p:nvSpPr>
          <p:cNvPr id="214" name="Line"/>
          <p:cNvSpPr/>
          <p:nvPr/>
        </p:nvSpPr>
        <p:spPr>
          <a:xfrm>
            <a:off x="4746314" y="4741180"/>
            <a:ext cx="2946401" cy="284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1481"/>
                </a:lnTo>
                <a:lnTo>
                  <a:pt x="21600" y="11286"/>
                </a:lnTo>
                <a:lnTo>
                  <a:pt x="21600" y="21600"/>
                </a:lnTo>
              </a:path>
            </a:pathLst>
          </a:custGeom>
          <a:ln w="63500">
            <a:solidFill>
              <a:srgbClr val="BE38F3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600"/>
            </a:pPr>
          </a:p>
        </p:txBody>
      </p:sp>
      <p:sp>
        <p:nvSpPr>
          <p:cNvPr id="215" name="----"/>
          <p:cNvSpPr txBox="1"/>
          <p:nvPr/>
        </p:nvSpPr>
        <p:spPr>
          <a:xfrm>
            <a:off x="4762500" y="4660900"/>
            <a:ext cx="8293100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           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----       </a:t>
            </a:r>
          </a:p>
        </p:txBody>
      </p:sp>
      <p:sp>
        <p:nvSpPr>
          <p:cNvPr id="216" name="type IIs"/>
          <p:cNvSpPr txBox="1"/>
          <p:nvPr/>
        </p:nvSpPr>
        <p:spPr>
          <a:xfrm>
            <a:off x="9219827" y="10585450"/>
            <a:ext cx="2882058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type IIs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----"/>
          <p:cNvSpPr txBox="1"/>
          <p:nvPr/>
        </p:nvSpPr>
        <p:spPr>
          <a:xfrm>
            <a:off x="1041400" y="4660900"/>
            <a:ext cx="8293100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           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----       </a:t>
            </a:r>
          </a:p>
        </p:txBody>
      </p:sp>
      <p:sp>
        <p:nvSpPr>
          <p:cNvPr id="219" name="Bsa I"/>
          <p:cNvSpPr txBox="1"/>
          <p:nvPr/>
        </p:nvSpPr>
        <p:spPr>
          <a:xfrm>
            <a:off x="8705527" y="273050"/>
            <a:ext cx="3923706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 I</a:t>
            </a:r>
          </a:p>
        </p:txBody>
      </p:sp>
      <p:sp>
        <p:nvSpPr>
          <p:cNvPr id="220" name="1234nGAGACC…"/>
          <p:cNvSpPr txBox="1"/>
          <p:nvPr/>
        </p:nvSpPr>
        <p:spPr>
          <a:xfrm>
            <a:off x="10193461" y="4660900"/>
            <a:ext cx="8293101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1234nGAGACC</a:t>
            </a:r>
            <a:r>
              <a:rPr>
                <a:solidFill>
                  <a:srgbClr val="FFFFFF"/>
                </a:solidFill>
              </a:rPr>
              <a:t>     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    nCTCTGG</a:t>
            </a:r>
          </a:p>
        </p:txBody>
      </p:sp>
      <p:sp>
        <p:nvSpPr>
          <p:cNvPr id="221" name="type IIs"/>
          <p:cNvSpPr txBox="1"/>
          <p:nvPr/>
        </p:nvSpPr>
        <p:spPr>
          <a:xfrm>
            <a:off x="9219827" y="10585450"/>
            <a:ext cx="2882058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type IIs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----"/>
          <p:cNvSpPr txBox="1"/>
          <p:nvPr/>
        </p:nvSpPr>
        <p:spPr>
          <a:xfrm>
            <a:off x="8420100" y="4648200"/>
            <a:ext cx="8893969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       ----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FFFFFF"/>
                </a:solidFill>
              </a:rPr>
              <a:t>           </a:t>
            </a:r>
          </a:p>
        </p:txBody>
      </p:sp>
      <p:sp>
        <p:nvSpPr>
          <p:cNvPr id="224" name="Bsa I"/>
          <p:cNvSpPr txBox="1"/>
          <p:nvPr/>
        </p:nvSpPr>
        <p:spPr>
          <a:xfrm>
            <a:off x="8705527" y="273050"/>
            <a:ext cx="3923706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14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Bsa I</a:t>
            </a:r>
          </a:p>
        </p:txBody>
      </p:sp>
      <p:sp>
        <p:nvSpPr>
          <p:cNvPr id="225" name="GGTCTCn…"/>
          <p:cNvSpPr txBox="1"/>
          <p:nvPr/>
        </p:nvSpPr>
        <p:spPr>
          <a:xfrm>
            <a:off x="8415461" y="4648200"/>
            <a:ext cx="9042401" cy="302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GGTCTCn</a:t>
            </a:r>
          </a:p>
          <a:p>
            <a:pPr algn="l" defTabSz="800100">
              <a:defRPr sz="9600">
                <a:latin typeface="Courier"/>
                <a:ea typeface="Courier"/>
                <a:cs typeface="Courier"/>
                <a:sym typeface="Courier"/>
              </a:defRPr>
            </a:pPr>
            <a:r>
              <a:t>CCAGAGn1234</a:t>
            </a:r>
          </a:p>
        </p:txBody>
      </p:sp>
      <p:sp>
        <p:nvSpPr>
          <p:cNvPr id="226" name="Line"/>
          <p:cNvSpPr/>
          <p:nvPr/>
        </p:nvSpPr>
        <p:spPr>
          <a:xfrm>
            <a:off x="13610914" y="4728480"/>
            <a:ext cx="2946401" cy="284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1481"/>
                </a:lnTo>
                <a:lnTo>
                  <a:pt x="21600" y="11286"/>
                </a:lnTo>
                <a:lnTo>
                  <a:pt x="21600" y="21600"/>
                </a:lnTo>
              </a:path>
            </a:pathLst>
          </a:custGeom>
          <a:ln w="63500">
            <a:solidFill>
              <a:srgbClr val="BE38F3"/>
            </a:solidFill>
            <a:miter lim="400000"/>
          </a:ln>
        </p:spPr>
        <p:txBody>
          <a:bodyPr lIns="50800" tIns="50800" rIns="50800" bIns="50800" anchor="ctr"/>
          <a:lstStyle/>
          <a:p>
            <a:pPr defTabSz="800100">
              <a:defRPr sz="5600"/>
            </a:pPr>
          </a:p>
        </p:txBody>
      </p:sp>
      <p:sp>
        <p:nvSpPr>
          <p:cNvPr id="227" name="type IIs"/>
          <p:cNvSpPr txBox="1"/>
          <p:nvPr/>
        </p:nvSpPr>
        <p:spPr>
          <a:xfrm>
            <a:off x="9219827" y="10585450"/>
            <a:ext cx="2882058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00100">
              <a:defRPr sz="7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type IIs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