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4"/>
  </p:notesMasterIdLst>
  <p:sldIdLst>
    <p:sldId id="300" r:id="rId2"/>
    <p:sldId id="301" r:id="rId3"/>
    <p:sldId id="257" r:id="rId4"/>
    <p:sldId id="261" r:id="rId5"/>
    <p:sldId id="260" r:id="rId6"/>
    <p:sldId id="293" r:id="rId7"/>
    <p:sldId id="283" r:id="rId8"/>
    <p:sldId id="271" r:id="rId9"/>
    <p:sldId id="266" r:id="rId10"/>
    <p:sldId id="292" r:id="rId11"/>
    <p:sldId id="268" r:id="rId12"/>
    <p:sldId id="267" r:id="rId13"/>
    <p:sldId id="296" r:id="rId14"/>
    <p:sldId id="297" r:id="rId15"/>
    <p:sldId id="275" r:id="rId16"/>
    <p:sldId id="295" r:id="rId17"/>
    <p:sldId id="277" r:id="rId18"/>
    <p:sldId id="278" r:id="rId19"/>
    <p:sldId id="294" r:id="rId20"/>
    <p:sldId id="281" r:id="rId21"/>
    <p:sldId id="264" r:id="rId22"/>
    <p:sldId id="298" r:id="rId23"/>
    <p:sldId id="273" r:id="rId24"/>
    <p:sldId id="285" r:id="rId25"/>
    <p:sldId id="263" r:id="rId26"/>
    <p:sldId id="280" r:id="rId27"/>
    <p:sldId id="286" r:id="rId28"/>
    <p:sldId id="272" r:id="rId29"/>
    <p:sldId id="287" r:id="rId30"/>
    <p:sldId id="270" r:id="rId31"/>
    <p:sldId id="288" r:id="rId32"/>
    <p:sldId id="284" r:id="rId33"/>
    <p:sldId id="269" r:id="rId34"/>
    <p:sldId id="289" r:id="rId35"/>
    <p:sldId id="282" r:id="rId36"/>
    <p:sldId id="290" r:id="rId37"/>
    <p:sldId id="291" r:id="rId38"/>
    <p:sldId id="262" r:id="rId39"/>
    <p:sldId id="279" r:id="rId40"/>
    <p:sldId id="265" r:id="rId41"/>
    <p:sldId id="276" r:id="rId42"/>
    <p:sldId id="299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193"/>
    <a:srgbClr val="0432FF"/>
    <a:srgbClr val="00FA00"/>
    <a:srgbClr val="D883FF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89187"/>
  </p:normalViewPr>
  <p:slideViewPr>
    <p:cSldViewPr snapToGrid="0" snapToObjects="1">
      <p:cViewPr>
        <p:scale>
          <a:sx n="94" d="100"/>
          <a:sy n="94" d="100"/>
        </p:scale>
        <p:origin x="10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viewProps" Target="viewProps.xml"/><Relationship Id="rId47" Type="http://schemas.openxmlformats.org/officeDocument/2006/relationships/theme" Target="theme/theme1.xml"/><Relationship Id="rId48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notesMaster" Target="notesMasters/notesMaster1.xml"/><Relationship Id="rId4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9F8460-3F26-EC4C-811E-96AE22303378}" type="datetimeFigureOut">
              <a:rPr lang="en-US" smtClean="0"/>
              <a:t>10/15/17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A234B8-5AD6-734F-9E24-7E3B82293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77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 not move this slide.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234B8-5AD6-734F-9E24-7E3B8229389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519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234B8-5AD6-734F-9E24-7E3B8229389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7327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234B8-5AD6-734F-9E24-7E3B8229389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2421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234B8-5AD6-734F-9E24-7E3B8229389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1216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234B8-5AD6-734F-9E24-7E3B8229389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7083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234B8-5AD6-734F-9E24-7E3B8229389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607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234B8-5AD6-734F-9E24-7E3B8229389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3245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234B8-5AD6-734F-9E24-7E3B8229389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8219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234B8-5AD6-734F-9E24-7E3B8229389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84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234B8-5AD6-734F-9E24-7E3B8229389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9675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234B8-5AD6-734F-9E24-7E3B8229389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71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Do not move this slide.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234B8-5AD6-734F-9E24-7E3B8229389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50924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234B8-5AD6-734F-9E24-7E3B8229389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1359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234B8-5AD6-734F-9E24-7E3B8229389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525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234B8-5AD6-734F-9E24-7E3B8229389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9028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234B8-5AD6-734F-9E24-7E3B8229389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8052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234B8-5AD6-734F-9E24-7E3B8229389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52057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234B8-5AD6-734F-9E24-7E3B8229389E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93053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234B8-5AD6-734F-9E24-7E3B8229389E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63485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234B8-5AD6-734F-9E24-7E3B8229389E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18646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234B8-5AD6-734F-9E24-7E3B8229389E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09220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234B8-5AD6-734F-9E24-7E3B8229389E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902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Do not move this slide.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234B8-5AD6-734F-9E24-7E3B8229389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13007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234B8-5AD6-734F-9E24-7E3B8229389E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88075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234B8-5AD6-734F-9E24-7E3B8229389E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88924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234B8-5AD6-734F-9E24-7E3B8229389E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2306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234B8-5AD6-734F-9E24-7E3B8229389E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37307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234B8-5AD6-734F-9E24-7E3B8229389E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02368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234B8-5AD6-734F-9E24-7E3B8229389E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08236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234B8-5AD6-734F-9E24-7E3B8229389E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61822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234B8-5AD6-734F-9E24-7E3B8229389E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56796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234B8-5AD6-734F-9E24-7E3B8229389E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28415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234B8-5AD6-734F-9E24-7E3B8229389E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1672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Do not move this slide.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234B8-5AD6-734F-9E24-7E3B8229389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79098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234B8-5AD6-734F-9E24-7E3B8229389E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67539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234B8-5AD6-734F-9E24-7E3B8229389E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67122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</a:t>
            </a:r>
            <a:r>
              <a:rPr lang="en-US" smtClean="0"/>
              <a:t>Malcolm Campbell, 2016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234B8-5AD6-734F-9E24-7E3B8229389E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7221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Do not move this slide.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234B8-5AD6-734F-9E24-7E3B8229389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03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234B8-5AD6-734F-9E24-7E3B8229389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7736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234B8-5AD6-734F-9E24-7E3B8229389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1065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234B8-5AD6-734F-9E24-7E3B8229389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117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Sort this slide to its correct place in the sequence of all 42 slides.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Copyright, A. Malcolm Campbell, 2016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A234B8-5AD6-734F-9E24-7E3B8229389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841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438F-DF8F-6940-AAF3-B14DF859C541}" type="datetimeFigureOut">
              <a:rPr lang="en-US" smtClean="0"/>
              <a:t>10/15/17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514-B148-9643-9794-C7704CB2A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825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438F-DF8F-6940-AAF3-B14DF859C541}" type="datetimeFigureOut">
              <a:rPr lang="en-US" smtClean="0"/>
              <a:t>10/15/17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514-B148-9643-9794-C7704CB2A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882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438F-DF8F-6940-AAF3-B14DF859C541}" type="datetimeFigureOut">
              <a:rPr lang="en-US" smtClean="0"/>
              <a:t>10/15/17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514-B148-9643-9794-C7704CB2A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363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438F-DF8F-6940-AAF3-B14DF859C541}" type="datetimeFigureOut">
              <a:rPr lang="en-US" smtClean="0"/>
              <a:t>10/15/17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514-B148-9643-9794-C7704CB2A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321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438F-DF8F-6940-AAF3-B14DF859C541}" type="datetimeFigureOut">
              <a:rPr lang="en-US" smtClean="0"/>
              <a:t>10/15/17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514-B148-9643-9794-C7704CB2A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3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438F-DF8F-6940-AAF3-B14DF859C541}" type="datetimeFigureOut">
              <a:rPr lang="en-US" smtClean="0"/>
              <a:t>10/15/17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514-B148-9643-9794-C7704CB2A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82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438F-DF8F-6940-AAF3-B14DF859C541}" type="datetimeFigureOut">
              <a:rPr lang="en-US" smtClean="0"/>
              <a:t>10/15/17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514-B148-9643-9794-C7704CB2A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976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438F-DF8F-6940-AAF3-B14DF859C541}" type="datetimeFigureOut">
              <a:rPr lang="en-US" smtClean="0"/>
              <a:t>10/15/17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514-B148-9643-9794-C7704CB2A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228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438F-DF8F-6940-AAF3-B14DF859C541}" type="datetimeFigureOut">
              <a:rPr lang="en-US" smtClean="0"/>
              <a:t>10/15/17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514-B148-9643-9794-C7704CB2A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61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438F-DF8F-6940-AAF3-B14DF859C541}" type="datetimeFigureOut">
              <a:rPr lang="en-US" smtClean="0"/>
              <a:t>10/15/17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514-B148-9643-9794-C7704CB2A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472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438F-DF8F-6940-AAF3-B14DF859C541}" type="datetimeFigureOut">
              <a:rPr lang="en-US" smtClean="0"/>
              <a:t>10/15/17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DA514-B148-9643-9794-C7704CB2A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62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B438F-DF8F-6940-AAF3-B14DF859C541}" type="datetimeFigureOut">
              <a:rPr lang="en-US" smtClean="0"/>
              <a:t>10/15/17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DA514-B148-9643-9794-C7704CB2AB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250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219200"/>
            <a:ext cx="1156854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This exercise is designed to help you understand how neurons work. </a:t>
            </a:r>
          </a:p>
          <a:p>
            <a:endParaRPr lang="en-US" sz="2800" dirty="0">
              <a:latin typeface="Times" charset="0"/>
              <a:ea typeface="Times" charset="0"/>
              <a:cs typeface="Times" charset="0"/>
            </a:endParaRPr>
          </a:p>
          <a:p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Sort the slides until they are in the correct sequence. Slides 1 </a:t>
            </a:r>
            <a:r>
              <a:rPr lang="en-US" sz="2800" smtClean="0">
                <a:latin typeface="Times" charset="0"/>
                <a:ea typeface="Times" charset="0"/>
                <a:cs typeface="Times" charset="0"/>
              </a:rPr>
              <a:t>– 5 </a:t>
            </a:r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are in the correct order, as is the last one. </a:t>
            </a:r>
          </a:p>
          <a:p>
            <a:endParaRPr lang="en-US" sz="2800" dirty="0">
              <a:latin typeface="Times" charset="0"/>
              <a:ea typeface="Times" charset="0"/>
              <a:cs typeface="Times" charset="0"/>
            </a:endParaRPr>
          </a:p>
          <a:p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The neuron icon at the top shows you where within a neuron the zoomed in portion is located. 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372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7705995" y="3648815"/>
            <a:ext cx="5153891" cy="55786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riangle 13"/>
          <p:cNvSpPr/>
          <p:nvPr/>
        </p:nvSpPr>
        <p:spPr>
          <a:xfrm rot="6657000">
            <a:off x="2744231" y="1417822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riangle 14"/>
          <p:cNvSpPr/>
          <p:nvPr/>
        </p:nvSpPr>
        <p:spPr>
          <a:xfrm rot="5400000">
            <a:off x="2397726" y="289101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riangle 15"/>
          <p:cNvSpPr/>
          <p:nvPr/>
        </p:nvSpPr>
        <p:spPr>
          <a:xfrm rot="3938387">
            <a:off x="2735577" y="441168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40310" y="309716"/>
            <a:ext cx="1870711" cy="116512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198164" y="1416291"/>
            <a:ext cx="4824959" cy="4969310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395636" y="2830857"/>
            <a:ext cx="462748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depolarization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spreads throughout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cell body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7" name="Cloud 16"/>
          <p:cNvSpPr/>
          <p:nvPr/>
        </p:nvSpPr>
        <p:spPr>
          <a:xfrm rot="13547603">
            <a:off x="7104693" y="5209269"/>
            <a:ext cx="215587" cy="339194"/>
          </a:xfrm>
          <a:prstGeom prst="cloud">
            <a:avLst/>
          </a:prstGeom>
          <a:solidFill>
            <a:srgbClr val="009193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7566212" y="2385001"/>
            <a:ext cx="358588" cy="807512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6908339" y="5190442"/>
            <a:ext cx="797656" cy="827832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loud 21"/>
          <p:cNvSpPr/>
          <p:nvPr/>
        </p:nvSpPr>
        <p:spPr>
          <a:xfrm rot="8500945">
            <a:off x="7486715" y="2768561"/>
            <a:ext cx="215587" cy="339194"/>
          </a:xfrm>
          <a:prstGeom prst="cloud">
            <a:avLst/>
          </a:prstGeom>
          <a:solidFill>
            <a:srgbClr val="009193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138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6864340" y="-68640"/>
            <a:ext cx="3973432" cy="10584804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66883" y="424020"/>
            <a:ext cx="258794" cy="1752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gular Pentagon 3"/>
          <p:cNvSpPr/>
          <p:nvPr/>
        </p:nvSpPr>
        <p:spPr>
          <a:xfrm>
            <a:off x="3395506" y="2478905"/>
            <a:ext cx="228600" cy="261257"/>
          </a:xfrm>
          <a:prstGeom prst="pentagon">
            <a:avLst/>
          </a:prstGeom>
          <a:solidFill>
            <a:srgbClr val="FF40FF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gular Pentagon 17"/>
          <p:cNvSpPr/>
          <p:nvPr/>
        </p:nvSpPr>
        <p:spPr>
          <a:xfrm>
            <a:off x="3883963" y="2041071"/>
            <a:ext cx="228600" cy="261257"/>
          </a:xfrm>
          <a:prstGeom prst="pentagon">
            <a:avLst/>
          </a:prstGeom>
          <a:solidFill>
            <a:srgbClr val="FF40FF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gular Pentagon 18"/>
          <p:cNvSpPr/>
          <p:nvPr/>
        </p:nvSpPr>
        <p:spPr>
          <a:xfrm>
            <a:off x="2855963" y="4350251"/>
            <a:ext cx="228600" cy="261257"/>
          </a:xfrm>
          <a:prstGeom prst="pentagon">
            <a:avLst/>
          </a:prstGeom>
          <a:solidFill>
            <a:srgbClr val="FF40FF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gular Pentagon 19"/>
          <p:cNvSpPr/>
          <p:nvPr/>
        </p:nvSpPr>
        <p:spPr>
          <a:xfrm>
            <a:off x="2970217" y="3662648"/>
            <a:ext cx="228600" cy="261257"/>
          </a:xfrm>
          <a:prstGeom prst="pentagon">
            <a:avLst/>
          </a:prstGeom>
          <a:solidFill>
            <a:srgbClr val="FF40FF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gular Pentagon 20"/>
          <p:cNvSpPr/>
          <p:nvPr/>
        </p:nvSpPr>
        <p:spPr>
          <a:xfrm>
            <a:off x="3051422" y="3130702"/>
            <a:ext cx="228600" cy="261257"/>
          </a:xfrm>
          <a:prstGeom prst="pentagon">
            <a:avLst/>
          </a:prstGeom>
          <a:solidFill>
            <a:srgbClr val="FF40FF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943833" y="241668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5015027" y="12356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402790" y="547744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406629" y="126478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638079" y="49966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53034" y="612611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4734770" y="559809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4195245" y="608152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5403885" y="594638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333134" y="27401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5623425" y="131565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5583503" y="184631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6618686" y="202022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6143587" y="202022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6770501" y="247741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5837833" y="149938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730708" y="450483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191133" y="3923905"/>
            <a:ext cx="266432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local area of</a:t>
            </a:r>
          </a:p>
          <a:p>
            <a:pPr algn="ctr"/>
            <a:r>
              <a:rPr lang="en-US" sz="2800" dirty="0" smtClean="0">
                <a:ln w="3175">
                  <a:solidFill>
                    <a:schemeClr val="tx1"/>
                  </a:solidFill>
                </a:ln>
                <a:solidFill>
                  <a:srgbClr val="FFFF00"/>
                </a:solidFill>
                <a:latin typeface="Times" charset="0"/>
                <a:ea typeface="Times" charset="0"/>
                <a:cs typeface="Times" charset="0"/>
              </a:rPr>
              <a:t>depolarized</a:t>
            </a:r>
            <a:r>
              <a:rPr lang="en-US" sz="2800" dirty="0" smtClean="0">
                <a:ln w="3175">
                  <a:solidFill>
                    <a:schemeClr val="tx1"/>
                  </a:solidFill>
                </a:ln>
                <a:latin typeface="Times" charset="0"/>
                <a:ea typeface="Times" charset="0"/>
                <a:cs typeface="Times" charset="0"/>
              </a:rPr>
              <a:t> </a:t>
            </a:r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membrane</a:t>
            </a:r>
            <a:br>
              <a:rPr lang="en-US" sz="2800" dirty="0" smtClean="0">
                <a:latin typeface="Times" charset="0"/>
                <a:ea typeface="Times" charset="0"/>
                <a:cs typeface="Times" charset="0"/>
              </a:rPr>
            </a:br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(</a:t>
            </a:r>
            <a:r>
              <a:rPr lang="en-US" sz="2800" u="sng" dirty="0" smtClean="0">
                <a:latin typeface="Times" charset="0"/>
                <a:ea typeface="Times" charset="0"/>
                <a:cs typeface="Times" charset="0"/>
              </a:rPr>
              <a:t>&gt;</a:t>
            </a:r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threshold)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3756207" y="3040733"/>
            <a:ext cx="455310" cy="473529"/>
            <a:chOff x="3756207" y="3040733"/>
            <a:chExt cx="455310" cy="473529"/>
          </a:xfrm>
        </p:grpSpPr>
        <p:sp>
          <p:nvSpPr>
            <p:cNvPr id="25" name="Can 24"/>
            <p:cNvSpPr/>
            <p:nvPr/>
          </p:nvSpPr>
          <p:spPr>
            <a:xfrm rot="17537419">
              <a:off x="3747097" y="3049843"/>
              <a:ext cx="473529" cy="455310"/>
            </a:xfrm>
            <a:prstGeom prst="can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 rot="1140000">
              <a:off x="3800377" y="3113115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056656" y="2269809"/>
            <a:ext cx="455310" cy="473529"/>
            <a:chOff x="4056656" y="2269809"/>
            <a:chExt cx="455310" cy="473529"/>
          </a:xfrm>
        </p:grpSpPr>
        <p:sp>
          <p:nvSpPr>
            <p:cNvPr id="9" name="Can 8"/>
            <p:cNvSpPr/>
            <p:nvPr/>
          </p:nvSpPr>
          <p:spPr>
            <a:xfrm rot="17537419">
              <a:off x="4047546" y="2278919"/>
              <a:ext cx="473529" cy="455310"/>
            </a:xfrm>
            <a:prstGeom prst="can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 rot="1140000">
              <a:off x="4105177" y="2338017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455758" y="3811657"/>
            <a:ext cx="455310" cy="473529"/>
            <a:chOff x="3455758" y="3811657"/>
            <a:chExt cx="455310" cy="473529"/>
          </a:xfrm>
        </p:grpSpPr>
        <p:sp>
          <p:nvSpPr>
            <p:cNvPr id="26" name="Can 25"/>
            <p:cNvSpPr/>
            <p:nvPr/>
          </p:nvSpPr>
          <p:spPr>
            <a:xfrm rot="17537419">
              <a:off x="3446648" y="3820767"/>
              <a:ext cx="473529" cy="455310"/>
            </a:xfrm>
            <a:prstGeom prst="can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 rot="1140000">
              <a:off x="3499701" y="3888266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gular Pentagon 16"/>
          <p:cNvSpPr/>
          <p:nvPr/>
        </p:nvSpPr>
        <p:spPr>
          <a:xfrm>
            <a:off x="3914546" y="2512996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gular Pentagon 21"/>
          <p:cNvSpPr/>
          <p:nvPr/>
        </p:nvSpPr>
        <p:spPr>
          <a:xfrm>
            <a:off x="3311357" y="4014134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gular Pentagon 22"/>
          <p:cNvSpPr/>
          <p:nvPr/>
        </p:nvSpPr>
        <p:spPr>
          <a:xfrm>
            <a:off x="3590480" y="3271075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Cloud 56"/>
          <p:cNvSpPr/>
          <p:nvPr/>
        </p:nvSpPr>
        <p:spPr>
          <a:xfrm>
            <a:off x="3869265" y="2286249"/>
            <a:ext cx="2593064" cy="3184930"/>
          </a:xfrm>
          <a:prstGeom prst="cloud">
            <a:avLst/>
          </a:prstGeom>
          <a:solidFill>
            <a:srgbClr val="009193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3213100" y="1498600"/>
            <a:ext cx="3454400" cy="4216400"/>
          </a:xfrm>
          <a:custGeom>
            <a:avLst/>
            <a:gdLst>
              <a:gd name="connsiteX0" fmla="*/ 3454400 w 3454400"/>
              <a:gd name="connsiteY0" fmla="*/ 1231900 h 4216400"/>
              <a:gd name="connsiteX1" fmla="*/ 1409700 w 3454400"/>
              <a:gd name="connsiteY1" fmla="*/ 0 h 4216400"/>
              <a:gd name="connsiteX2" fmla="*/ 0 w 3454400"/>
              <a:gd name="connsiteY2" fmla="*/ 3683000 h 4216400"/>
              <a:gd name="connsiteX3" fmla="*/ 2882900 w 3454400"/>
              <a:gd name="connsiteY3" fmla="*/ 4216400 h 421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54400" h="4216400">
                <a:moveTo>
                  <a:pt x="3454400" y="1231900"/>
                </a:moveTo>
                <a:lnTo>
                  <a:pt x="1409700" y="0"/>
                </a:lnTo>
                <a:lnTo>
                  <a:pt x="0" y="3683000"/>
                </a:lnTo>
                <a:lnTo>
                  <a:pt x="2882900" y="4216400"/>
                </a:lnTo>
              </a:path>
            </a:pathLst>
          </a:custGeom>
          <a:noFill/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29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6864340" y="-68640"/>
            <a:ext cx="3973432" cy="10584804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66883" y="424020"/>
            <a:ext cx="258794" cy="1752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gular Pentagon 3"/>
          <p:cNvSpPr/>
          <p:nvPr/>
        </p:nvSpPr>
        <p:spPr>
          <a:xfrm>
            <a:off x="3395506" y="2478905"/>
            <a:ext cx="228600" cy="261257"/>
          </a:xfrm>
          <a:prstGeom prst="pentagon">
            <a:avLst/>
          </a:prstGeom>
          <a:solidFill>
            <a:srgbClr val="FF40FF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gular Pentagon 17"/>
          <p:cNvSpPr/>
          <p:nvPr/>
        </p:nvSpPr>
        <p:spPr>
          <a:xfrm>
            <a:off x="3883963" y="2041071"/>
            <a:ext cx="228600" cy="261257"/>
          </a:xfrm>
          <a:prstGeom prst="pentagon">
            <a:avLst/>
          </a:prstGeom>
          <a:solidFill>
            <a:srgbClr val="FF40FF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gular Pentagon 18"/>
          <p:cNvSpPr/>
          <p:nvPr/>
        </p:nvSpPr>
        <p:spPr>
          <a:xfrm>
            <a:off x="2855963" y="4350251"/>
            <a:ext cx="228600" cy="261257"/>
          </a:xfrm>
          <a:prstGeom prst="pentagon">
            <a:avLst/>
          </a:prstGeom>
          <a:solidFill>
            <a:srgbClr val="FF40FF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gular Pentagon 19"/>
          <p:cNvSpPr/>
          <p:nvPr/>
        </p:nvSpPr>
        <p:spPr>
          <a:xfrm>
            <a:off x="2970217" y="3662648"/>
            <a:ext cx="228600" cy="261257"/>
          </a:xfrm>
          <a:prstGeom prst="pentagon">
            <a:avLst/>
          </a:prstGeom>
          <a:solidFill>
            <a:srgbClr val="FF40FF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gular Pentagon 20"/>
          <p:cNvSpPr/>
          <p:nvPr/>
        </p:nvSpPr>
        <p:spPr>
          <a:xfrm>
            <a:off x="3051422" y="3130702"/>
            <a:ext cx="228600" cy="261257"/>
          </a:xfrm>
          <a:prstGeom prst="pentagon">
            <a:avLst/>
          </a:prstGeom>
          <a:solidFill>
            <a:srgbClr val="FF40FF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943833" y="241668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5015027" y="12356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402790" y="547744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406629" y="126478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638079" y="49966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53034" y="612611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4734770" y="559809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4195245" y="608152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5403885" y="594638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333134" y="27401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5623425" y="131565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5583503" y="184631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6618686" y="202022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6143587" y="202022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6770501" y="247741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5837833" y="149938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730708" y="450483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3756207" y="3040733"/>
            <a:ext cx="455310" cy="473529"/>
            <a:chOff x="3756207" y="3040733"/>
            <a:chExt cx="455310" cy="473529"/>
          </a:xfrm>
        </p:grpSpPr>
        <p:sp>
          <p:nvSpPr>
            <p:cNvPr id="25" name="Can 24"/>
            <p:cNvSpPr/>
            <p:nvPr/>
          </p:nvSpPr>
          <p:spPr>
            <a:xfrm rot="17537419">
              <a:off x="3747097" y="3049843"/>
              <a:ext cx="473529" cy="455310"/>
            </a:xfrm>
            <a:prstGeom prst="can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 rot="1140000">
              <a:off x="3800377" y="3113115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Can 8"/>
          <p:cNvSpPr/>
          <p:nvPr/>
        </p:nvSpPr>
        <p:spPr>
          <a:xfrm rot="17537419">
            <a:off x="4047546" y="2278919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 rot="1140000">
            <a:off x="4092921" y="2347596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3455758" y="3811657"/>
            <a:ext cx="455310" cy="473529"/>
            <a:chOff x="3455758" y="3811657"/>
            <a:chExt cx="455310" cy="473529"/>
          </a:xfrm>
        </p:grpSpPr>
        <p:sp>
          <p:nvSpPr>
            <p:cNvPr id="26" name="Can 25"/>
            <p:cNvSpPr/>
            <p:nvPr/>
          </p:nvSpPr>
          <p:spPr>
            <a:xfrm rot="17537419">
              <a:off x="3446648" y="3820767"/>
              <a:ext cx="473529" cy="455310"/>
            </a:xfrm>
            <a:prstGeom prst="can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 rot="1140000">
              <a:off x="3499701" y="3888266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gular Pentagon 16"/>
          <p:cNvSpPr/>
          <p:nvPr/>
        </p:nvSpPr>
        <p:spPr>
          <a:xfrm>
            <a:off x="3914546" y="2512996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gular Pentagon 21"/>
          <p:cNvSpPr/>
          <p:nvPr/>
        </p:nvSpPr>
        <p:spPr>
          <a:xfrm>
            <a:off x="3311357" y="4014134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gular Pentagon 22"/>
          <p:cNvSpPr/>
          <p:nvPr/>
        </p:nvSpPr>
        <p:spPr>
          <a:xfrm>
            <a:off x="3590480" y="3271075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670888" y="487198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5405435" y="434864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702923" y="485987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5410435" y="252257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4647987" y="396146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5472552" y="372718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5462448" y="330736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4606184" y="317437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5761633" y="4069575"/>
            <a:ext cx="266432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cytoplasm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less negatively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charged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82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" y="3648815"/>
            <a:ext cx="12191999" cy="55786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774023" y="637871"/>
            <a:ext cx="1870711" cy="533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loud 16"/>
          <p:cNvSpPr/>
          <p:nvPr/>
        </p:nvSpPr>
        <p:spPr>
          <a:xfrm rot="16015522">
            <a:off x="358063" y="3698316"/>
            <a:ext cx="215587" cy="339194"/>
          </a:xfrm>
          <a:prstGeom prst="cloud">
            <a:avLst/>
          </a:prstGeom>
          <a:solidFill>
            <a:srgbClr val="009193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loud 21"/>
          <p:cNvSpPr/>
          <p:nvPr/>
        </p:nvSpPr>
        <p:spPr>
          <a:xfrm rot="5241357">
            <a:off x="1649649" y="3713011"/>
            <a:ext cx="215587" cy="339194"/>
          </a:xfrm>
          <a:prstGeom prst="cloud">
            <a:avLst/>
          </a:prstGeom>
          <a:solidFill>
            <a:srgbClr val="009193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 flipH="1">
            <a:off x="-28582" y="4188822"/>
            <a:ext cx="2117725" cy="3175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28466" y="3591405"/>
            <a:ext cx="2060677" cy="2818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461365" y="4391994"/>
            <a:ext cx="46274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depolarization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travels down axon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8778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" y="3648815"/>
            <a:ext cx="12191999" cy="55786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774023" y="637871"/>
            <a:ext cx="1870711" cy="533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4527009" y="3606088"/>
            <a:ext cx="2117725" cy="600592"/>
            <a:chOff x="-28582" y="3591405"/>
            <a:chExt cx="2117725" cy="600592"/>
          </a:xfrm>
        </p:grpSpPr>
        <p:sp>
          <p:nvSpPr>
            <p:cNvPr id="17" name="Cloud 16"/>
            <p:cNvSpPr/>
            <p:nvPr/>
          </p:nvSpPr>
          <p:spPr>
            <a:xfrm rot="16015522">
              <a:off x="358063" y="3698316"/>
              <a:ext cx="215587" cy="339194"/>
            </a:xfrm>
            <a:prstGeom prst="cloud">
              <a:avLst/>
            </a:prstGeom>
            <a:solidFill>
              <a:srgbClr val="009193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Cloud 21"/>
            <p:cNvSpPr/>
            <p:nvPr/>
          </p:nvSpPr>
          <p:spPr>
            <a:xfrm rot="5241357">
              <a:off x="1649649" y="3713011"/>
              <a:ext cx="215587" cy="339194"/>
            </a:xfrm>
            <a:prstGeom prst="cloud">
              <a:avLst/>
            </a:prstGeom>
            <a:solidFill>
              <a:srgbClr val="009193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Connector 22"/>
            <p:cNvCxnSpPr/>
            <p:nvPr/>
          </p:nvCxnSpPr>
          <p:spPr>
            <a:xfrm flipH="1">
              <a:off x="-28582" y="4188822"/>
              <a:ext cx="2117725" cy="3175"/>
            </a:xfrm>
            <a:prstGeom prst="line">
              <a:avLst/>
            </a:prstGeom>
            <a:ln w="635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28466" y="3591405"/>
              <a:ext cx="2060677" cy="2818"/>
            </a:xfrm>
            <a:prstGeom prst="line">
              <a:avLst/>
            </a:prstGeom>
            <a:ln w="635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3461365" y="4391994"/>
            <a:ext cx="46274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depolarization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travels down axon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2903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6864340" y="-68640"/>
            <a:ext cx="3973432" cy="10584804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66883" y="424020"/>
            <a:ext cx="258794" cy="1752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943833" y="241668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406629" y="126478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638079" y="49966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53034" y="612611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333134" y="27401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5837833" y="149938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730708" y="450483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5" name="Can 24"/>
          <p:cNvSpPr/>
          <p:nvPr/>
        </p:nvSpPr>
        <p:spPr>
          <a:xfrm rot="17537419">
            <a:off x="3747097" y="3049843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n 8"/>
          <p:cNvSpPr/>
          <p:nvPr/>
        </p:nvSpPr>
        <p:spPr>
          <a:xfrm rot="17537419">
            <a:off x="4047546" y="2278919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an 25"/>
          <p:cNvSpPr/>
          <p:nvPr/>
        </p:nvSpPr>
        <p:spPr>
          <a:xfrm rot="17537419">
            <a:off x="3446648" y="3820767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Cloud 56"/>
          <p:cNvSpPr/>
          <p:nvPr/>
        </p:nvSpPr>
        <p:spPr>
          <a:xfrm>
            <a:off x="3869265" y="2286249"/>
            <a:ext cx="2593064" cy="3184930"/>
          </a:xfrm>
          <a:prstGeom prst="cloud">
            <a:avLst/>
          </a:prstGeom>
          <a:solidFill>
            <a:srgbClr val="009193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213100" y="1498600"/>
            <a:ext cx="3454400" cy="4216400"/>
          </a:xfrm>
          <a:custGeom>
            <a:avLst/>
            <a:gdLst>
              <a:gd name="connsiteX0" fmla="*/ 3454400 w 3454400"/>
              <a:gd name="connsiteY0" fmla="*/ 1231900 h 4216400"/>
              <a:gd name="connsiteX1" fmla="*/ 1409700 w 3454400"/>
              <a:gd name="connsiteY1" fmla="*/ 0 h 4216400"/>
              <a:gd name="connsiteX2" fmla="*/ 0 w 3454400"/>
              <a:gd name="connsiteY2" fmla="*/ 3683000 h 4216400"/>
              <a:gd name="connsiteX3" fmla="*/ 2882900 w 3454400"/>
              <a:gd name="connsiteY3" fmla="*/ 4216400 h 421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54400" h="4216400">
                <a:moveTo>
                  <a:pt x="3454400" y="1231900"/>
                </a:moveTo>
                <a:lnTo>
                  <a:pt x="1409700" y="0"/>
                </a:lnTo>
                <a:lnTo>
                  <a:pt x="0" y="3683000"/>
                </a:lnTo>
                <a:lnTo>
                  <a:pt x="2882900" y="4216400"/>
                </a:lnTo>
              </a:path>
            </a:pathLst>
          </a:custGeom>
          <a:noFill/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Can 33"/>
          <p:cNvSpPr/>
          <p:nvPr/>
        </p:nvSpPr>
        <p:spPr>
          <a:xfrm rot="1619218">
            <a:off x="5042475" y="1715044"/>
            <a:ext cx="473529" cy="455310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an 38"/>
          <p:cNvSpPr/>
          <p:nvPr/>
        </p:nvSpPr>
        <p:spPr>
          <a:xfrm rot="1619218">
            <a:off x="5982013" y="2249762"/>
            <a:ext cx="473529" cy="455310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 rot="6960000">
            <a:off x="5320407" y="1695543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 rot="6960000">
            <a:off x="6263158" y="2236590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Can 53"/>
          <p:cNvSpPr/>
          <p:nvPr/>
        </p:nvSpPr>
        <p:spPr>
          <a:xfrm rot="11654592">
            <a:off x="5435803" y="5384660"/>
            <a:ext cx="473529" cy="455310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 rot="6360000">
            <a:off x="5590904" y="5687198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Can 60"/>
          <p:cNvSpPr/>
          <p:nvPr/>
        </p:nvSpPr>
        <p:spPr>
          <a:xfrm rot="11654592">
            <a:off x="3879287" y="5142784"/>
            <a:ext cx="473529" cy="455310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 rot="6360000">
            <a:off x="4034388" y="5445322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8109733" y="4815855"/>
            <a:ext cx="266432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ln w="3175">
                  <a:solidFill>
                    <a:schemeClr val="tx1"/>
                  </a:solidFill>
                </a:ln>
                <a:solidFill>
                  <a:srgbClr val="FFFF00"/>
                </a:solidFill>
                <a:latin typeface="Times" charset="0"/>
                <a:ea typeface="Times" charset="0"/>
                <a:cs typeface="Times" charset="0"/>
              </a:rPr>
              <a:t>depolarized</a:t>
            </a:r>
            <a:r>
              <a:rPr lang="en-US" sz="2800" smtClean="0">
                <a:ln w="3175">
                  <a:solidFill>
                    <a:schemeClr val="tx1"/>
                  </a:solidFill>
                </a:ln>
                <a:latin typeface="Times" charset="0"/>
                <a:ea typeface="Times" charset="0"/>
                <a:cs typeface="Times" charset="0"/>
              </a:rPr>
              <a:t> </a:t>
            </a:r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membrane extended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56" name="Oval 55"/>
          <p:cNvSpPr/>
          <p:nvPr/>
        </p:nvSpPr>
        <p:spPr>
          <a:xfrm>
            <a:off x="7234600" y="349596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5486970" y="398261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5076732" y="461793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4336420" y="459345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7759794" y="518990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6617147" y="309438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6933793" y="399111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5921091" y="508796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7656436" y="396883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7491666" y="448491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Cloud 42"/>
          <p:cNvSpPr/>
          <p:nvPr/>
        </p:nvSpPr>
        <p:spPr>
          <a:xfrm rot="5400000">
            <a:off x="5762238" y="2972366"/>
            <a:ext cx="2593064" cy="3184930"/>
          </a:xfrm>
          <a:prstGeom prst="cloud">
            <a:avLst/>
          </a:prstGeom>
          <a:solidFill>
            <a:srgbClr val="009193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12" idx="3"/>
          </p:cNvCxnSpPr>
          <p:nvPr/>
        </p:nvCxnSpPr>
        <p:spPr>
          <a:xfrm>
            <a:off x="6096000" y="5715000"/>
            <a:ext cx="3048000" cy="558800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667500" y="2730860"/>
            <a:ext cx="3165730" cy="1946125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233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7705995" y="3648815"/>
            <a:ext cx="5153891" cy="55786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riangle 13"/>
          <p:cNvSpPr/>
          <p:nvPr/>
        </p:nvSpPr>
        <p:spPr>
          <a:xfrm rot="6657000">
            <a:off x="2744231" y="1417822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riangle 14"/>
          <p:cNvSpPr/>
          <p:nvPr/>
        </p:nvSpPr>
        <p:spPr>
          <a:xfrm rot="5400000">
            <a:off x="2397726" y="289101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riangle 15"/>
          <p:cNvSpPr/>
          <p:nvPr/>
        </p:nvSpPr>
        <p:spPr>
          <a:xfrm rot="3938387">
            <a:off x="2735577" y="441168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40310" y="309716"/>
            <a:ext cx="1870711" cy="116512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198164" y="1416291"/>
            <a:ext cx="4824959" cy="4969310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456349" y="3341116"/>
            <a:ext cx="46274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depolarization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travels down axon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7" name="Cloud 16"/>
          <p:cNvSpPr/>
          <p:nvPr/>
        </p:nvSpPr>
        <p:spPr>
          <a:xfrm rot="16015522">
            <a:off x="10460920" y="3716174"/>
            <a:ext cx="215587" cy="339194"/>
          </a:xfrm>
          <a:prstGeom prst="cloud">
            <a:avLst/>
          </a:prstGeom>
          <a:solidFill>
            <a:srgbClr val="009193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loud 21"/>
          <p:cNvSpPr/>
          <p:nvPr/>
        </p:nvSpPr>
        <p:spPr>
          <a:xfrm rot="5241357">
            <a:off x="11752506" y="3730869"/>
            <a:ext cx="215587" cy="339194"/>
          </a:xfrm>
          <a:prstGeom prst="cloud">
            <a:avLst/>
          </a:prstGeom>
          <a:solidFill>
            <a:srgbClr val="009193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 flipH="1">
            <a:off x="10074275" y="4206680"/>
            <a:ext cx="2117725" cy="3175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10131323" y="3609263"/>
            <a:ext cx="2060677" cy="2818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57417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6864340" y="-68640"/>
            <a:ext cx="3973432" cy="10584804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66883" y="424020"/>
            <a:ext cx="258794" cy="1752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943833" y="241668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406629" y="126478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638079" y="49966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53034" y="612611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333134" y="27401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an 24"/>
          <p:cNvSpPr/>
          <p:nvPr/>
        </p:nvSpPr>
        <p:spPr>
          <a:xfrm rot="17537419">
            <a:off x="3747097" y="3049843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n 8"/>
          <p:cNvSpPr/>
          <p:nvPr/>
        </p:nvSpPr>
        <p:spPr>
          <a:xfrm rot="17537419">
            <a:off x="4047546" y="2278919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an 25"/>
          <p:cNvSpPr/>
          <p:nvPr/>
        </p:nvSpPr>
        <p:spPr>
          <a:xfrm rot="17537419">
            <a:off x="3446648" y="3820767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Cloud 56"/>
          <p:cNvSpPr/>
          <p:nvPr/>
        </p:nvSpPr>
        <p:spPr>
          <a:xfrm>
            <a:off x="3869265" y="2286249"/>
            <a:ext cx="2593064" cy="3184930"/>
          </a:xfrm>
          <a:prstGeom prst="cloud">
            <a:avLst/>
          </a:prstGeom>
          <a:solidFill>
            <a:srgbClr val="009193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213100" y="1498600"/>
            <a:ext cx="3454400" cy="4216400"/>
          </a:xfrm>
          <a:custGeom>
            <a:avLst/>
            <a:gdLst>
              <a:gd name="connsiteX0" fmla="*/ 3454400 w 3454400"/>
              <a:gd name="connsiteY0" fmla="*/ 1231900 h 4216400"/>
              <a:gd name="connsiteX1" fmla="*/ 1409700 w 3454400"/>
              <a:gd name="connsiteY1" fmla="*/ 0 h 4216400"/>
              <a:gd name="connsiteX2" fmla="*/ 0 w 3454400"/>
              <a:gd name="connsiteY2" fmla="*/ 3683000 h 4216400"/>
              <a:gd name="connsiteX3" fmla="*/ 2882900 w 3454400"/>
              <a:gd name="connsiteY3" fmla="*/ 4216400 h 421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54400" h="4216400">
                <a:moveTo>
                  <a:pt x="3454400" y="1231900"/>
                </a:moveTo>
                <a:lnTo>
                  <a:pt x="1409700" y="0"/>
                </a:lnTo>
                <a:lnTo>
                  <a:pt x="0" y="3683000"/>
                </a:lnTo>
                <a:lnTo>
                  <a:pt x="2882900" y="4216400"/>
                </a:lnTo>
              </a:path>
            </a:pathLst>
          </a:custGeom>
          <a:noFill/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Can 33"/>
          <p:cNvSpPr/>
          <p:nvPr/>
        </p:nvSpPr>
        <p:spPr>
          <a:xfrm rot="1619218">
            <a:off x="5042475" y="1715044"/>
            <a:ext cx="473529" cy="455310"/>
          </a:xfrm>
          <a:prstGeom prst="can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an 38"/>
          <p:cNvSpPr/>
          <p:nvPr/>
        </p:nvSpPr>
        <p:spPr>
          <a:xfrm rot="1619218">
            <a:off x="5982013" y="2249762"/>
            <a:ext cx="473529" cy="455310"/>
          </a:xfrm>
          <a:prstGeom prst="can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Can 53"/>
          <p:cNvSpPr/>
          <p:nvPr/>
        </p:nvSpPr>
        <p:spPr>
          <a:xfrm rot="11654592">
            <a:off x="5435803" y="5384660"/>
            <a:ext cx="473529" cy="455310"/>
          </a:xfrm>
          <a:prstGeom prst="can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Can 60"/>
          <p:cNvSpPr/>
          <p:nvPr/>
        </p:nvSpPr>
        <p:spPr>
          <a:xfrm rot="11654592">
            <a:off x="3879287" y="5142784"/>
            <a:ext cx="473529" cy="455310"/>
          </a:xfrm>
          <a:prstGeom prst="can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12" idx="3"/>
          </p:cNvCxnSpPr>
          <p:nvPr/>
        </p:nvCxnSpPr>
        <p:spPr>
          <a:xfrm>
            <a:off x="6096000" y="5715000"/>
            <a:ext cx="3048000" cy="558800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667500" y="2730860"/>
            <a:ext cx="3165730" cy="1946125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loud 41"/>
          <p:cNvSpPr/>
          <p:nvPr/>
        </p:nvSpPr>
        <p:spPr>
          <a:xfrm rot="5400000">
            <a:off x="5762238" y="2972366"/>
            <a:ext cx="2593064" cy="3184930"/>
          </a:xfrm>
          <a:prstGeom prst="cloud">
            <a:avLst/>
          </a:prstGeom>
          <a:solidFill>
            <a:srgbClr val="009193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5279239" y="1193066"/>
            <a:ext cx="31179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C00000"/>
                </a:solidFill>
                <a:latin typeface="Times" charset="0"/>
                <a:ea typeface="Times" charset="0"/>
                <a:cs typeface="Times" charset="0"/>
              </a:rPr>
              <a:t>channels become</a:t>
            </a:r>
          </a:p>
          <a:p>
            <a:pPr algn="ctr"/>
            <a:r>
              <a:rPr lang="en-US" sz="2800" dirty="0" smtClean="0">
                <a:solidFill>
                  <a:srgbClr val="C00000"/>
                </a:solidFill>
                <a:latin typeface="Times" charset="0"/>
                <a:ea typeface="Times" charset="0"/>
                <a:cs typeface="Times" charset="0"/>
              </a:rPr>
              <a:t>refractory</a:t>
            </a:r>
          </a:p>
        </p:txBody>
      </p:sp>
      <p:sp>
        <p:nvSpPr>
          <p:cNvPr id="49" name="Can 48"/>
          <p:cNvSpPr/>
          <p:nvPr/>
        </p:nvSpPr>
        <p:spPr>
          <a:xfrm rot="1619218">
            <a:off x="4624381" y="1422325"/>
            <a:ext cx="473529" cy="455310"/>
          </a:xfrm>
          <a:prstGeom prst="can">
            <a:avLst/>
          </a:prstGeom>
          <a:solidFill>
            <a:srgbClr val="D883FF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an 49"/>
          <p:cNvSpPr/>
          <p:nvPr/>
        </p:nvSpPr>
        <p:spPr>
          <a:xfrm rot="1619218">
            <a:off x="5665753" y="2046438"/>
            <a:ext cx="473529" cy="455310"/>
          </a:xfrm>
          <a:prstGeom prst="can">
            <a:avLst/>
          </a:prstGeom>
          <a:solidFill>
            <a:srgbClr val="D883FF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Can 52"/>
          <p:cNvSpPr/>
          <p:nvPr/>
        </p:nvSpPr>
        <p:spPr>
          <a:xfrm rot="670428">
            <a:off x="3343204" y="4993701"/>
            <a:ext cx="473529" cy="455310"/>
          </a:xfrm>
          <a:prstGeom prst="can">
            <a:avLst/>
          </a:prstGeom>
          <a:solidFill>
            <a:srgbClr val="D883FF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Can 54"/>
          <p:cNvSpPr/>
          <p:nvPr/>
        </p:nvSpPr>
        <p:spPr>
          <a:xfrm rot="670428">
            <a:off x="4747887" y="5283153"/>
            <a:ext cx="473529" cy="455310"/>
          </a:xfrm>
          <a:prstGeom prst="can">
            <a:avLst/>
          </a:prstGeom>
          <a:solidFill>
            <a:srgbClr val="D883FF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6864340" y="-68640"/>
            <a:ext cx="3973432" cy="10584804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66883" y="424020"/>
            <a:ext cx="258794" cy="1752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943833" y="241668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406629" y="126478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638079" y="49966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53034" y="612611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333134" y="27401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an 24"/>
          <p:cNvSpPr/>
          <p:nvPr/>
        </p:nvSpPr>
        <p:spPr>
          <a:xfrm rot="17537419">
            <a:off x="3747097" y="3049843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n 8"/>
          <p:cNvSpPr/>
          <p:nvPr/>
        </p:nvSpPr>
        <p:spPr>
          <a:xfrm rot="17537419">
            <a:off x="4047546" y="2278919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an 25"/>
          <p:cNvSpPr/>
          <p:nvPr/>
        </p:nvSpPr>
        <p:spPr>
          <a:xfrm rot="17537419">
            <a:off x="3446648" y="3820767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213100" y="1498600"/>
            <a:ext cx="3454400" cy="4216400"/>
          </a:xfrm>
          <a:custGeom>
            <a:avLst/>
            <a:gdLst>
              <a:gd name="connsiteX0" fmla="*/ 3454400 w 3454400"/>
              <a:gd name="connsiteY0" fmla="*/ 1231900 h 4216400"/>
              <a:gd name="connsiteX1" fmla="*/ 1409700 w 3454400"/>
              <a:gd name="connsiteY1" fmla="*/ 0 h 4216400"/>
              <a:gd name="connsiteX2" fmla="*/ 0 w 3454400"/>
              <a:gd name="connsiteY2" fmla="*/ 3683000 h 4216400"/>
              <a:gd name="connsiteX3" fmla="*/ 2882900 w 3454400"/>
              <a:gd name="connsiteY3" fmla="*/ 4216400 h 421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54400" h="4216400">
                <a:moveTo>
                  <a:pt x="3454400" y="1231900"/>
                </a:moveTo>
                <a:lnTo>
                  <a:pt x="1409700" y="0"/>
                </a:lnTo>
                <a:lnTo>
                  <a:pt x="0" y="3683000"/>
                </a:lnTo>
                <a:lnTo>
                  <a:pt x="2882900" y="4216400"/>
                </a:lnTo>
              </a:path>
            </a:pathLst>
          </a:custGeom>
          <a:noFill/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Can 33"/>
          <p:cNvSpPr/>
          <p:nvPr/>
        </p:nvSpPr>
        <p:spPr>
          <a:xfrm rot="1619218">
            <a:off x="5042475" y="1715044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an 38"/>
          <p:cNvSpPr/>
          <p:nvPr/>
        </p:nvSpPr>
        <p:spPr>
          <a:xfrm rot="1619218">
            <a:off x="5982013" y="2249762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Can 53"/>
          <p:cNvSpPr/>
          <p:nvPr/>
        </p:nvSpPr>
        <p:spPr>
          <a:xfrm rot="11654592">
            <a:off x="5435803" y="5384660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Can 60"/>
          <p:cNvSpPr/>
          <p:nvPr/>
        </p:nvSpPr>
        <p:spPr>
          <a:xfrm rot="11654592">
            <a:off x="3879287" y="5142784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12" idx="3"/>
          </p:cNvCxnSpPr>
          <p:nvPr/>
        </p:nvCxnSpPr>
        <p:spPr>
          <a:xfrm>
            <a:off x="6096000" y="5715000"/>
            <a:ext cx="3048000" cy="558800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667500" y="2730860"/>
            <a:ext cx="3165730" cy="1946125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an 41"/>
          <p:cNvSpPr/>
          <p:nvPr/>
        </p:nvSpPr>
        <p:spPr>
          <a:xfrm rot="1619218">
            <a:off x="4624381" y="1422325"/>
            <a:ext cx="473529" cy="455310"/>
          </a:xfrm>
          <a:prstGeom prst="can">
            <a:avLst/>
          </a:prstGeom>
          <a:solidFill>
            <a:srgbClr val="D88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Can 43"/>
          <p:cNvSpPr/>
          <p:nvPr/>
        </p:nvSpPr>
        <p:spPr>
          <a:xfrm rot="1619218">
            <a:off x="5665753" y="2046438"/>
            <a:ext cx="473529" cy="455310"/>
          </a:xfrm>
          <a:prstGeom prst="can">
            <a:avLst/>
          </a:prstGeom>
          <a:solidFill>
            <a:srgbClr val="D88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Can 47"/>
          <p:cNvSpPr/>
          <p:nvPr/>
        </p:nvSpPr>
        <p:spPr>
          <a:xfrm rot="11554866">
            <a:off x="3343204" y="4993701"/>
            <a:ext cx="473529" cy="455310"/>
          </a:xfrm>
          <a:prstGeom prst="can">
            <a:avLst/>
          </a:prstGeom>
          <a:solidFill>
            <a:srgbClr val="D88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Can 48"/>
          <p:cNvSpPr/>
          <p:nvPr/>
        </p:nvSpPr>
        <p:spPr>
          <a:xfrm rot="11675580">
            <a:off x="4747887" y="5283153"/>
            <a:ext cx="473529" cy="455310"/>
          </a:xfrm>
          <a:prstGeom prst="can">
            <a:avLst/>
          </a:prstGeom>
          <a:solidFill>
            <a:srgbClr val="D88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Cloud 54"/>
          <p:cNvSpPr/>
          <p:nvPr/>
        </p:nvSpPr>
        <p:spPr>
          <a:xfrm rot="5400000">
            <a:off x="5762238" y="2972366"/>
            <a:ext cx="2593064" cy="3184930"/>
          </a:xfrm>
          <a:prstGeom prst="cloud">
            <a:avLst/>
          </a:prstGeom>
          <a:solidFill>
            <a:srgbClr val="009193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5279239" y="1193066"/>
            <a:ext cx="31179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D883FF"/>
                </a:solidFill>
                <a:latin typeface="Times" charset="0"/>
                <a:ea typeface="Times" charset="0"/>
                <a:cs typeface="Times" charset="0"/>
              </a:rPr>
              <a:t>K+ channels</a:t>
            </a:r>
          </a:p>
          <a:p>
            <a:pPr algn="ctr"/>
            <a:r>
              <a:rPr lang="en-US" sz="2800" dirty="0" smtClean="0">
                <a:solidFill>
                  <a:srgbClr val="D883FF"/>
                </a:solidFill>
                <a:latin typeface="Times" charset="0"/>
                <a:ea typeface="Times" charset="0"/>
                <a:cs typeface="Times" charset="0"/>
              </a:rPr>
              <a:t>gated open</a:t>
            </a:r>
          </a:p>
        </p:txBody>
      </p:sp>
      <p:sp>
        <p:nvSpPr>
          <p:cNvPr id="73" name="Oval 72"/>
          <p:cNvSpPr/>
          <p:nvPr/>
        </p:nvSpPr>
        <p:spPr>
          <a:xfrm rot="6960000">
            <a:off x="4903718" y="1406173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 rot="6960000">
            <a:off x="5939069" y="2028245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 rot="6360000">
            <a:off x="4907996" y="5594603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 rot="6360000">
            <a:off x="3513524" y="5306426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4716986" y="2942337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K</a:t>
            </a:r>
            <a:r>
              <a:rPr lang="en-US" sz="2000" baseline="3000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chemeClr val="accent2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78" name="Cloud 77"/>
          <p:cNvSpPr/>
          <p:nvPr/>
        </p:nvSpPr>
        <p:spPr>
          <a:xfrm>
            <a:off x="3869265" y="2286249"/>
            <a:ext cx="2593064" cy="3184930"/>
          </a:xfrm>
          <a:prstGeom prst="cloud">
            <a:avLst/>
          </a:prstGeom>
          <a:solidFill>
            <a:srgbClr val="009193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iamond 3"/>
          <p:cNvSpPr/>
          <p:nvPr/>
        </p:nvSpPr>
        <p:spPr>
          <a:xfrm>
            <a:off x="5781458" y="338656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Diamond 78"/>
          <p:cNvSpPr/>
          <p:nvPr/>
        </p:nvSpPr>
        <p:spPr>
          <a:xfrm>
            <a:off x="5117946" y="242746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Diamond 79"/>
          <p:cNvSpPr/>
          <p:nvPr/>
        </p:nvSpPr>
        <p:spPr>
          <a:xfrm>
            <a:off x="4559877" y="305386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Diamond 80"/>
          <p:cNvSpPr/>
          <p:nvPr/>
        </p:nvSpPr>
        <p:spPr>
          <a:xfrm>
            <a:off x="5618916" y="281281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Diamond 81"/>
          <p:cNvSpPr/>
          <p:nvPr/>
        </p:nvSpPr>
        <p:spPr>
          <a:xfrm>
            <a:off x="5080887" y="346158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Diamond 82"/>
          <p:cNvSpPr/>
          <p:nvPr/>
        </p:nvSpPr>
        <p:spPr>
          <a:xfrm>
            <a:off x="4565816" y="381583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Diamond 83"/>
          <p:cNvSpPr/>
          <p:nvPr/>
        </p:nvSpPr>
        <p:spPr>
          <a:xfrm>
            <a:off x="5103111" y="413009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Diamond 84"/>
          <p:cNvSpPr/>
          <p:nvPr/>
        </p:nvSpPr>
        <p:spPr>
          <a:xfrm>
            <a:off x="5863937" y="401468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Diamond 85"/>
          <p:cNvSpPr/>
          <p:nvPr/>
        </p:nvSpPr>
        <p:spPr>
          <a:xfrm>
            <a:off x="4284310" y="448250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Diamond 86"/>
          <p:cNvSpPr/>
          <p:nvPr/>
        </p:nvSpPr>
        <p:spPr>
          <a:xfrm>
            <a:off x="5307043" y="473085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Diamond 87"/>
          <p:cNvSpPr/>
          <p:nvPr/>
        </p:nvSpPr>
        <p:spPr>
          <a:xfrm>
            <a:off x="5809493" y="500475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Diamond 88"/>
          <p:cNvSpPr/>
          <p:nvPr/>
        </p:nvSpPr>
        <p:spPr>
          <a:xfrm>
            <a:off x="6274104" y="309630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Diamond 89"/>
          <p:cNvSpPr/>
          <p:nvPr/>
        </p:nvSpPr>
        <p:spPr>
          <a:xfrm>
            <a:off x="6533068" y="517970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Diamond 90"/>
          <p:cNvSpPr/>
          <p:nvPr/>
        </p:nvSpPr>
        <p:spPr>
          <a:xfrm>
            <a:off x="7241335" y="460459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Diamond 91"/>
          <p:cNvSpPr/>
          <p:nvPr/>
        </p:nvSpPr>
        <p:spPr>
          <a:xfrm>
            <a:off x="4157958" y="381584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Diamond 92"/>
          <p:cNvSpPr/>
          <p:nvPr/>
        </p:nvSpPr>
        <p:spPr>
          <a:xfrm>
            <a:off x="6477161" y="397093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Diamond 93"/>
          <p:cNvSpPr/>
          <p:nvPr/>
        </p:nvSpPr>
        <p:spPr>
          <a:xfrm>
            <a:off x="6789155" y="338279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Diamond 94"/>
          <p:cNvSpPr/>
          <p:nvPr/>
        </p:nvSpPr>
        <p:spPr>
          <a:xfrm>
            <a:off x="6293275" y="461958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Diamond 95"/>
          <p:cNvSpPr/>
          <p:nvPr/>
        </p:nvSpPr>
        <p:spPr>
          <a:xfrm>
            <a:off x="7497602" y="533340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Diamond 96"/>
          <p:cNvSpPr/>
          <p:nvPr/>
        </p:nvSpPr>
        <p:spPr>
          <a:xfrm>
            <a:off x="7455227" y="391932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37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7705995" y="3648815"/>
            <a:ext cx="5153891" cy="55786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riangle 13"/>
          <p:cNvSpPr/>
          <p:nvPr/>
        </p:nvSpPr>
        <p:spPr>
          <a:xfrm rot="6657000">
            <a:off x="2744231" y="1417822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riangle 14"/>
          <p:cNvSpPr/>
          <p:nvPr/>
        </p:nvSpPr>
        <p:spPr>
          <a:xfrm rot="5400000">
            <a:off x="2397726" y="289101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riangle 15"/>
          <p:cNvSpPr/>
          <p:nvPr/>
        </p:nvSpPr>
        <p:spPr>
          <a:xfrm rot="3938387">
            <a:off x="2735577" y="441168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40310" y="309716"/>
            <a:ext cx="1870711" cy="116512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198164" y="1416291"/>
            <a:ext cx="4824959" cy="4969310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395636" y="2830857"/>
            <a:ext cx="46274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depolarization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enters axon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7" name="Cloud 16"/>
          <p:cNvSpPr/>
          <p:nvPr/>
        </p:nvSpPr>
        <p:spPr>
          <a:xfrm rot="16015522">
            <a:off x="8686095" y="3732102"/>
            <a:ext cx="215587" cy="339194"/>
          </a:xfrm>
          <a:prstGeom prst="cloud">
            <a:avLst/>
          </a:prstGeom>
          <a:solidFill>
            <a:srgbClr val="009193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loud 21"/>
          <p:cNvSpPr/>
          <p:nvPr/>
        </p:nvSpPr>
        <p:spPr>
          <a:xfrm rot="5241357">
            <a:off x="9587156" y="3726604"/>
            <a:ext cx="215587" cy="339194"/>
          </a:xfrm>
          <a:prstGeom prst="cloud">
            <a:avLst/>
          </a:prstGeom>
          <a:solidFill>
            <a:srgbClr val="009193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 flipH="1">
            <a:off x="8220595" y="4200135"/>
            <a:ext cx="2117725" cy="3175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8220595" y="3648815"/>
            <a:ext cx="2060677" cy="2818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8554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00" y="0"/>
            <a:ext cx="11599817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942997" y="4967785"/>
            <a:ext cx="3289111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Click on the slide sorter so you can drag the slides into </a:t>
            </a:r>
            <a:r>
              <a:rPr lang="en-US" smtClean="0"/>
              <a:t>the correct order. </a:t>
            </a:r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9662614" y="5595582"/>
            <a:ext cx="13648" cy="1037230"/>
          </a:xfrm>
          <a:prstGeom prst="straightConnector1">
            <a:avLst/>
          </a:prstGeom>
          <a:ln w="1143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8061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6864340" y="-68640"/>
            <a:ext cx="3973432" cy="10584804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66883" y="424020"/>
            <a:ext cx="258794" cy="1752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943833" y="241668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406629" y="126478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638079" y="49966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53034" y="612611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333134" y="27401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an 24"/>
          <p:cNvSpPr/>
          <p:nvPr/>
        </p:nvSpPr>
        <p:spPr>
          <a:xfrm rot="17537419">
            <a:off x="3747097" y="3049843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n 8"/>
          <p:cNvSpPr/>
          <p:nvPr/>
        </p:nvSpPr>
        <p:spPr>
          <a:xfrm rot="17537419">
            <a:off x="4047546" y="2278919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an 25"/>
          <p:cNvSpPr/>
          <p:nvPr/>
        </p:nvSpPr>
        <p:spPr>
          <a:xfrm rot="17537419">
            <a:off x="3446648" y="3820767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Can 33"/>
          <p:cNvSpPr/>
          <p:nvPr/>
        </p:nvSpPr>
        <p:spPr>
          <a:xfrm rot="1619218">
            <a:off x="5042475" y="1715044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an 38"/>
          <p:cNvSpPr/>
          <p:nvPr/>
        </p:nvSpPr>
        <p:spPr>
          <a:xfrm rot="1619218">
            <a:off x="5982013" y="2249762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Can 53"/>
          <p:cNvSpPr/>
          <p:nvPr/>
        </p:nvSpPr>
        <p:spPr>
          <a:xfrm rot="11654592">
            <a:off x="5435803" y="5384660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Can 60"/>
          <p:cNvSpPr/>
          <p:nvPr/>
        </p:nvSpPr>
        <p:spPr>
          <a:xfrm rot="11654592">
            <a:off x="3879287" y="5142784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6096000" y="5715000"/>
            <a:ext cx="3048000" cy="558800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667500" y="2730860"/>
            <a:ext cx="3165730" cy="1946125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an 41"/>
          <p:cNvSpPr/>
          <p:nvPr/>
        </p:nvSpPr>
        <p:spPr>
          <a:xfrm rot="1619218">
            <a:off x="4624381" y="1422325"/>
            <a:ext cx="473529" cy="455310"/>
          </a:xfrm>
          <a:prstGeom prst="can">
            <a:avLst/>
          </a:prstGeom>
          <a:solidFill>
            <a:srgbClr val="D88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Can 43"/>
          <p:cNvSpPr/>
          <p:nvPr/>
        </p:nvSpPr>
        <p:spPr>
          <a:xfrm rot="1619218">
            <a:off x="5665753" y="2046438"/>
            <a:ext cx="473529" cy="455310"/>
          </a:xfrm>
          <a:prstGeom prst="can">
            <a:avLst/>
          </a:prstGeom>
          <a:solidFill>
            <a:srgbClr val="D88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Can 47"/>
          <p:cNvSpPr/>
          <p:nvPr/>
        </p:nvSpPr>
        <p:spPr>
          <a:xfrm rot="11554866">
            <a:off x="3343204" y="4993701"/>
            <a:ext cx="473529" cy="455310"/>
          </a:xfrm>
          <a:prstGeom prst="can">
            <a:avLst/>
          </a:prstGeom>
          <a:solidFill>
            <a:srgbClr val="D88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Can 48"/>
          <p:cNvSpPr/>
          <p:nvPr/>
        </p:nvSpPr>
        <p:spPr>
          <a:xfrm rot="11675580">
            <a:off x="4747887" y="5283153"/>
            <a:ext cx="473529" cy="455310"/>
          </a:xfrm>
          <a:prstGeom prst="can">
            <a:avLst/>
          </a:prstGeom>
          <a:solidFill>
            <a:srgbClr val="D88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Cloud 54"/>
          <p:cNvSpPr/>
          <p:nvPr/>
        </p:nvSpPr>
        <p:spPr>
          <a:xfrm rot="5400000">
            <a:off x="5762238" y="2972366"/>
            <a:ext cx="2593064" cy="3184930"/>
          </a:xfrm>
          <a:prstGeom prst="cloud">
            <a:avLst/>
          </a:prstGeom>
          <a:solidFill>
            <a:srgbClr val="009193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Diamond 84"/>
          <p:cNvSpPr/>
          <p:nvPr/>
        </p:nvSpPr>
        <p:spPr>
          <a:xfrm>
            <a:off x="5863937" y="401468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Diamond 86"/>
          <p:cNvSpPr/>
          <p:nvPr/>
        </p:nvSpPr>
        <p:spPr>
          <a:xfrm>
            <a:off x="5307043" y="473085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Diamond 89"/>
          <p:cNvSpPr/>
          <p:nvPr/>
        </p:nvSpPr>
        <p:spPr>
          <a:xfrm>
            <a:off x="6533068" y="517970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Diamond 90"/>
          <p:cNvSpPr/>
          <p:nvPr/>
        </p:nvSpPr>
        <p:spPr>
          <a:xfrm>
            <a:off x="7241335" y="460459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Diamond 92"/>
          <p:cNvSpPr/>
          <p:nvPr/>
        </p:nvSpPr>
        <p:spPr>
          <a:xfrm>
            <a:off x="6477161" y="397093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Diamond 93"/>
          <p:cNvSpPr/>
          <p:nvPr/>
        </p:nvSpPr>
        <p:spPr>
          <a:xfrm>
            <a:off x="6789155" y="338279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Diamond 94"/>
          <p:cNvSpPr/>
          <p:nvPr/>
        </p:nvSpPr>
        <p:spPr>
          <a:xfrm>
            <a:off x="6293275" y="461958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Diamond 95"/>
          <p:cNvSpPr/>
          <p:nvPr/>
        </p:nvSpPr>
        <p:spPr>
          <a:xfrm>
            <a:off x="7497602" y="533340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Diamond 96"/>
          <p:cNvSpPr/>
          <p:nvPr/>
        </p:nvSpPr>
        <p:spPr>
          <a:xfrm>
            <a:off x="7455227" y="391932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Diamond 56"/>
          <p:cNvSpPr/>
          <p:nvPr/>
        </p:nvSpPr>
        <p:spPr>
          <a:xfrm>
            <a:off x="2456290" y="370392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Diamond 58"/>
          <p:cNvSpPr/>
          <p:nvPr/>
        </p:nvSpPr>
        <p:spPr>
          <a:xfrm>
            <a:off x="2099282" y="593955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Diamond 59"/>
          <p:cNvSpPr/>
          <p:nvPr/>
        </p:nvSpPr>
        <p:spPr>
          <a:xfrm>
            <a:off x="3009314" y="611356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Diamond 61"/>
          <p:cNvSpPr/>
          <p:nvPr/>
        </p:nvSpPr>
        <p:spPr>
          <a:xfrm>
            <a:off x="4654425" y="635611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Diamond 62"/>
          <p:cNvSpPr/>
          <p:nvPr/>
        </p:nvSpPr>
        <p:spPr>
          <a:xfrm>
            <a:off x="5212494" y="661097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Diamond 63"/>
          <p:cNvSpPr/>
          <p:nvPr/>
        </p:nvSpPr>
        <p:spPr>
          <a:xfrm>
            <a:off x="6402331" y="205305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Diamond 64"/>
          <p:cNvSpPr/>
          <p:nvPr/>
        </p:nvSpPr>
        <p:spPr>
          <a:xfrm>
            <a:off x="6571709" y="110822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Diamond 65"/>
          <p:cNvSpPr/>
          <p:nvPr/>
        </p:nvSpPr>
        <p:spPr>
          <a:xfrm>
            <a:off x="5654460" y="147459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Diamond 66"/>
          <p:cNvSpPr/>
          <p:nvPr/>
        </p:nvSpPr>
        <p:spPr>
          <a:xfrm>
            <a:off x="6176008" y="108523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Diamond 67"/>
          <p:cNvSpPr/>
          <p:nvPr/>
        </p:nvSpPr>
        <p:spPr>
          <a:xfrm>
            <a:off x="5071248" y="104952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Diamond 68"/>
          <p:cNvSpPr/>
          <p:nvPr/>
        </p:nvSpPr>
        <p:spPr>
          <a:xfrm>
            <a:off x="4019279" y="100101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Diamond 69"/>
          <p:cNvSpPr/>
          <p:nvPr/>
        </p:nvSpPr>
        <p:spPr>
          <a:xfrm>
            <a:off x="3664579" y="161892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/>
          <p:cNvSpPr txBox="1"/>
          <p:nvPr/>
        </p:nvSpPr>
        <p:spPr>
          <a:xfrm>
            <a:off x="5279239" y="1193066"/>
            <a:ext cx="31179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D883FF"/>
                </a:solidFill>
                <a:latin typeface="Times" charset="0"/>
                <a:ea typeface="Times" charset="0"/>
                <a:cs typeface="Times" charset="0"/>
              </a:rPr>
              <a:t>K+ channels</a:t>
            </a:r>
          </a:p>
          <a:p>
            <a:pPr algn="ctr"/>
            <a:r>
              <a:rPr lang="en-US" sz="2800" dirty="0" smtClean="0">
                <a:solidFill>
                  <a:srgbClr val="D883FF"/>
                </a:solidFill>
                <a:latin typeface="Times" charset="0"/>
                <a:ea typeface="Times" charset="0"/>
                <a:cs typeface="Times" charset="0"/>
              </a:rPr>
              <a:t>gated closed</a:t>
            </a:r>
          </a:p>
        </p:txBody>
      </p:sp>
      <p:sp>
        <p:nvSpPr>
          <p:cNvPr id="51" name="Oval 50"/>
          <p:cNvSpPr/>
          <p:nvPr/>
        </p:nvSpPr>
        <p:spPr>
          <a:xfrm>
            <a:off x="5670888" y="4871982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5405435" y="4348649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702923" y="4859873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5410435" y="2522576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4647987" y="3961465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5472552" y="3727186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5462448" y="3307369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4606184" y="3174373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82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6864340" y="-68640"/>
            <a:ext cx="3973432" cy="10584804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66883" y="424020"/>
            <a:ext cx="258794" cy="1752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n 8"/>
          <p:cNvSpPr/>
          <p:nvPr/>
        </p:nvSpPr>
        <p:spPr>
          <a:xfrm rot="17537419">
            <a:off x="4047546" y="2278919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an 24"/>
          <p:cNvSpPr/>
          <p:nvPr/>
        </p:nvSpPr>
        <p:spPr>
          <a:xfrm rot="17537419">
            <a:off x="3747097" y="3049843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an 25"/>
          <p:cNvSpPr/>
          <p:nvPr/>
        </p:nvSpPr>
        <p:spPr>
          <a:xfrm rot="17537419">
            <a:off x="3446648" y="3820767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284310" y="3060027"/>
            <a:ext cx="26643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ligands bind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7" name="Regular Pentagon 16"/>
          <p:cNvSpPr/>
          <p:nvPr/>
        </p:nvSpPr>
        <p:spPr>
          <a:xfrm>
            <a:off x="3914546" y="2512996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gular Pentagon 21"/>
          <p:cNvSpPr/>
          <p:nvPr/>
        </p:nvSpPr>
        <p:spPr>
          <a:xfrm>
            <a:off x="3311357" y="4014134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gular Pentagon 22"/>
          <p:cNvSpPr/>
          <p:nvPr/>
        </p:nvSpPr>
        <p:spPr>
          <a:xfrm>
            <a:off x="3590480" y="3271075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gular Pentagon 23"/>
          <p:cNvSpPr/>
          <p:nvPr/>
        </p:nvSpPr>
        <p:spPr>
          <a:xfrm>
            <a:off x="3395506" y="2478905"/>
            <a:ext cx="228600" cy="261257"/>
          </a:xfrm>
          <a:prstGeom prst="pentagon">
            <a:avLst/>
          </a:prstGeom>
          <a:solidFill>
            <a:srgbClr val="FF40FF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gular Pentagon 27"/>
          <p:cNvSpPr/>
          <p:nvPr/>
        </p:nvSpPr>
        <p:spPr>
          <a:xfrm>
            <a:off x="3883963" y="2041071"/>
            <a:ext cx="228600" cy="261257"/>
          </a:xfrm>
          <a:prstGeom prst="pentagon">
            <a:avLst/>
          </a:prstGeom>
          <a:solidFill>
            <a:srgbClr val="FF40FF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gular Pentagon 28"/>
          <p:cNvSpPr/>
          <p:nvPr/>
        </p:nvSpPr>
        <p:spPr>
          <a:xfrm>
            <a:off x="2855963" y="4350251"/>
            <a:ext cx="228600" cy="261257"/>
          </a:xfrm>
          <a:prstGeom prst="pentagon">
            <a:avLst/>
          </a:prstGeom>
          <a:solidFill>
            <a:srgbClr val="FF40FF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gular Pentagon 29"/>
          <p:cNvSpPr/>
          <p:nvPr/>
        </p:nvSpPr>
        <p:spPr>
          <a:xfrm>
            <a:off x="2970217" y="3662648"/>
            <a:ext cx="228600" cy="261257"/>
          </a:xfrm>
          <a:prstGeom prst="pentagon">
            <a:avLst/>
          </a:prstGeom>
          <a:solidFill>
            <a:srgbClr val="FF40FF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gular Pentagon 30"/>
          <p:cNvSpPr/>
          <p:nvPr/>
        </p:nvSpPr>
        <p:spPr>
          <a:xfrm>
            <a:off x="3051422" y="3130702"/>
            <a:ext cx="228600" cy="261257"/>
          </a:xfrm>
          <a:prstGeom prst="pentagon">
            <a:avLst/>
          </a:prstGeom>
          <a:solidFill>
            <a:srgbClr val="FF40FF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1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" y="3648815"/>
            <a:ext cx="12191999" cy="55786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774023" y="637871"/>
            <a:ext cx="1870711" cy="533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10074275" y="3627451"/>
            <a:ext cx="2117725" cy="600592"/>
            <a:chOff x="-28582" y="3591405"/>
            <a:chExt cx="2117725" cy="600592"/>
          </a:xfrm>
        </p:grpSpPr>
        <p:sp>
          <p:nvSpPr>
            <p:cNvPr id="17" name="Cloud 16"/>
            <p:cNvSpPr/>
            <p:nvPr/>
          </p:nvSpPr>
          <p:spPr>
            <a:xfrm rot="16015522">
              <a:off x="358063" y="3698316"/>
              <a:ext cx="215587" cy="339194"/>
            </a:xfrm>
            <a:prstGeom prst="cloud">
              <a:avLst/>
            </a:prstGeom>
            <a:solidFill>
              <a:srgbClr val="009193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Cloud 21"/>
            <p:cNvSpPr/>
            <p:nvPr/>
          </p:nvSpPr>
          <p:spPr>
            <a:xfrm rot="5241357">
              <a:off x="1649649" y="3713011"/>
              <a:ext cx="215587" cy="339194"/>
            </a:xfrm>
            <a:prstGeom prst="cloud">
              <a:avLst/>
            </a:prstGeom>
            <a:solidFill>
              <a:srgbClr val="009193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Connector 22"/>
            <p:cNvCxnSpPr/>
            <p:nvPr/>
          </p:nvCxnSpPr>
          <p:spPr>
            <a:xfrm flipH="1">
              <a:off x="-28582" y="4188822"/>
              <a:ext cx="2117725" cy="3175"/>
            </a:xfrm>
            <a:prstGeom prst="line">
              <a:avLst/>
            </a:prstGeom>
            <a:ln w="635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28466" y="3591405"/>
              <a:ext cx="2060677" cy="2818"/>
            </a:xfrm>
            <a:prstGeom prst="line">
              <a:avLst/>
            </a:prstGeom>
            <a:ln w="635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3461365" y="4391994"/>
            <a:ext cx="46274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depolarization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travels down axon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8891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6864340" y="-68640"/>
            <a:ext cx="3973432" cy="10584804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66883" y="424020"/>
            <a:ext cx="258794" cy="1752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943833" y="241668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406629" y="126478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638079" y="49966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53034" y="612611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333134" y="27401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5837833" y="149938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730708" y="450483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5" name="Can 24"/>
          <p:cNvSpPr/>
          <p:nvPr/>
        </p:nvSpPr>
        <p:spPr>
          <a:xfrm rot="17537419">
            <a:off x="3747097" y="3049843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n 8"/>
          <p:cNvSpPr/>
          <p:nvPr/>
        </p:nvSpPr>
        <p:spPr>
          <a:xfrm rot="17537419">
            <a:off x="4047546" y="2278919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an 25"/>
          <p:cNvSpPr/>
          <p:nvPr/>
        </p:nvSpPr>
        <p:spPr>
          <a:xfrm rot="17537419">
            <a:off x="3446648" y="3820767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Cloud 56"/>
          <p:cNvSpPr/>
          <p:nvPr/>
        </p:nvSpPr>
        <p:spPr>
          <a:xfrm>
            <a:off x="3869265" y="2286249"/>
            <a:ext cx="2593064" cy="3184930"/>
          </a:xfrm>
          <a:prstGeom prst="cloud">
            <a:avLst/>
          </a:prstGeom>
          <a:solidFill>
            <a:srgbClr val="009193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213100" y="1498600"/>
            <a:ext cx="3454400" cy="4216400"/>
          </a:xfrm>
          <a:custGeom>
            <a:avLst/>
            <a:gdLst>
              <a:gd name="connsiteX0" fmla="*/ 3454400 w 3454400"/>
              <a:gd name="connsiteY0" fmla="*/ 1231900 h 4216400"/>
              <a:gd name="connsiteX1" fmla="*/ 1409700 w 3454400"/>
              <a:gd name="connsiteY1" fmla="*/ 0 h 4216400"/>
              <a:gd name="connsiteX2" fmla="*/ 0 w 3454400"/>
              <a:gd name="connsiteY2" fmla="*/ 3683000 h 4216400"/>
              <a:gd name="connsiteX3" fmla="*/ 2882900 w 3454400"/>
              <a:gd name="connsiteY3" fmla="*/ 4216400 h 421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54400" h="4216400">
                <a:moveTo>
                  <a:pt x="3454400" y="1231900"/>
                </a:moveTo>
                <a:lnTo>
                  <a:pt x="1409700" y="0"/>
                </a:lnTo>
                <a:lnTo>
                  <a:pt x="0" y="3683000"/>
                </a:lnTo>
                <a:lnTo>
                  <a:pt x="2882900" y="4216400"/>
                </a:lnTo>
              </a:path>
            </a:pathLst>
          </a:custGeom>
          <a:noFill/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Can 33"/>
          <p:cNvSpPr/>
          <p:nvPr/>
        </p:nvSpPr>
        <p:spPr>
          <a:xfrm rot="1619218">
            <a:off x="5042475" y="1715044"/>
            <a:ext cx="473529" cy="455310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an 38"/>
          <p:cNvSpPr/>
          <p:nvPr/>
        </p:nvSpPr>
        <p:spPr>
          <a:xfrm rot="1619218">
            <a:off x="5982013" y="2249762"/>
            <a:ext cx="473529" cy="455310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 rot="6960000">
            <a:off x="5320407" y="1695543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 rot="6960000">
            <a:off x="6263158" y="2236590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5435803" y="5384660"/>
            <a:ext cx="473529" cy="455310"/>
            <a:chOff x="5435803" y="5384660"/>
            <a:chExt cx="473529" cy="455310"/>
          </a:xfrm>
        </p:grpSpPr>
        <p:sp>
          <p:nvSpPr>
            <p:cNvPr id="54" name="Can 53"/>
            <p:cNvSpPr/>
            <p:nvPr/>
          </p:nvSpPr>
          <p:spPr>
            <a:xfrm rot="11654592">
              <a:off x="5435803" y="5384660"/>
              <a:ext cx="473529" cy="455310"/>
            </a:xfrm>
            <a:prstGeom prst="can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 rot="6360000">
              <a:off x="5590904" y="5687198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3879287" y="5142784"/>
            <a:ext cx="473529" cy="455310"/>
            <a:chOff x="5435803" y="5384660"/>
            <a:chExt cx="473529" cy="455310"/>
          </a:xfrm>
        </p:grpSpPr>
        <p:sp>
          <p:nvSpPr>
            <p:cNvPr id="61" name="Can 60"/>
            <p:cNvSpPr/>
            <p:nvPr/>
          </p:nvSpPr>
          <p:spPr>
            <a:xfrm rot="11654592">
              <a:off x="5435803" y="5384660"/>
              <a:ext cx="473529" cy="455310"/>
            </a:xfrm>
            <a:prstGeom prst="can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 rot="6360000">
              <a:off x="5590904" y="5687198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7816027" y="4677941"/>
            <a:ext cx="266432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Times" charset="0"/>
                <a:ea typeface="Times" charset="0"/>
                <a:cs typeface="Times" charset="0"/>
              </a:rPr>
              <a:t>cytoplasm</a:t>
            </a:r>
          </a:p>
          <a:p>
            <a:pPr algn="ctr"/>
            <a:r>
              <a:rPr lang="en-US" sz="2800" dirty="0">
                <a:latin typeface="Times" charset="0"/>
                <a:ea typeface="Times" charset="0"/>
                <a:cs typeface="Times" charset="0"/>
              </a:rPr>
              <a:t>less negatively</a:t>
            </a:r>
          </a:p>
          <a:p>
            <a:pPr algn="ctr"/>
            <a:r>
              <a:rPr lang="en-US" sz="2800" dirty="0">
                <a:latin typeface="Times" charset="0"/>
                <a:ea typeface="Times" charset="0"/>
                <a:cs typeface="Times" charset="0"/>
              </a:rPr>
              <a:t>charged</a:t>
            </a:r>
          </a:p>
        </p:txBody>
      </p:sp>
      <p:sp>
        <p:nvSpPr>
          <p:cNvPr id="56" name="Oval 55"/>
          <p:cNvSpPr/>
          <p:nvPr/>
        </p:nvSpPr>
        <p:spPr>
          <a:xfrm>
            <a:off x="7234600" y="349596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5486970" y="398261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5076732" y="461793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4336420" y="459345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7759794" y="518990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6617147" y="309438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6933793" y="399111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5921091" y="508796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7656436" y="396883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7491666" y="448491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91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7705995" y="3648815"/>
            <a:ext cx="5153891" cy="55786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riangle 13"/>
          <p:cNvSpPr/>
          <p:nvPr/>
        </p:nvSpPr>
        <p:spPr>
          <a:xfrm rot="6657000">
            <a:off x="2744231" y="1417822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riangle 14"/>
          <p:cNvSpPr/>
          <p:nvPr/>
        </p:nvSpPr>
        <p:spPr>
          <a:xfrm rot="5400000">
            <a:off x="2397726" y="289101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riangle 15"/>
          <p:cNvSpPr/>
          <p:nvPr/>
        </p:nvSpPr>
        <p:spPr>
          <a:xfrm rot="3938387">
            <a:off x="2735577" y="441168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40310" y="309716"/>
            <a:ext cx="1870711" cy="116512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198164" y="1416291"/>
            <a:ext cx="4824959" cy="4969310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395636" y="1504541"/>
            <a:ext cx="46274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Times" charset="0"/>
                <a:ea typeface="Times" charset="0"/>
                <a:cs typeface="Times" charset="0"/>
              </a:rPr>
              <a:t>z</a:t>
            </a:r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oom out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7" name="Cloud 16"/>
          <p:cNvSpPr/>
          <p:nvPr/>
        </p:nvSpPr>
        <p:spPr>
          <a:xfrm rot="5400000">
            <a:off x="2712956" y="2158276"/>
            <a:ext cx="215587" cy="339194"/>
          </a:xfrm>
          <a:prstGeom prst="cloud">
            <a:avLst/>
          </a:prstGeom>
          <a:solidFill>
            <a:srgbClr val="009193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2717905" y="2098067"/>
            <a:ext cx="426638" cy="231377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607430" y="2420215"/>
            <a:ext cx="458499" cy="116107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33368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6864340" y="-68640"/>
            <a:ext cx="3973432" cy="10584804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66883" y="424020"/>
            <a:ext cx="258794" cy="1752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gular Pentagon 3"/>
          <p:cNvSpPr/>
          <p:nvPr/>
        </p:nvSpPr>
        <p:spPr>
          <a:xfrm>
            <a:off x="3458046" y="2687778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gular Pentagon 16"/>
          <p:cNvSpPr/>
          <p:nvPr/>
        </p:nvSpPr>
        <p:spPr>
          <a:xfrm>
            <a:off x="3476180" y="2171700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gular Pentagon 17"/>
          <p:cNvSpPr/>
          <p:nvPr/>
        </p:nvSpPr>
        <p:spPr>
          <a:xfrm>
            <a:off x="3883963" y="2041071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gular Pentagon 18"/>
          <p:cNvSpPr/>
          <p:nvPr/>
        </p:nvSpPr>
        <p:spPr>
          <a:xfrm>
            <a:off x="2855963" y="4350251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gular Pentagon 19"/>
          <p:cNvSpPr/>
          <p:nvPr/>
        </p:nvSpPr>
        <p:spPr>
          <a:xfrm>
            <a:off x="2513413" y="3554186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gular Pentagon 20"/>
          <p:cNvSpPr/>
          <p:nvPr/>
        </p:nvSpPr>
        <p:spPr>
          <a:xfrm>
            <a:off x="2970263" y="2932706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gular Pentagon 21"/>
          <p:cNvSpPr/>
          <p:nvPr/>
        </p:nvSpPr>
        <p:spPr>
          <a:xfrm>
            <a:off x="2970263" y="3815443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gular Pentagon 22"/>
          <p:cNvSpPr/>
          <p:nvPr/>
        </p:nvSpPr>
        <p:spPr>
          <a:xfrm>
            <a:off x="3361880" y="3383411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89313" y="2285999"/>
            <a:ext cx="25860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neurotransmitter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(ligand)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94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6864340" y="-68640"/>
            <a:ext cx="3973432" cy="10584804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66883" y="424020"/>
            <a:ext cx="258794" cy="1752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943833" y="241668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406629" y="126478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638079" y="49966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53034" y="612611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333134" y="27401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an 24"/>
          <p:cNvSpPr/>
          <p:nvPr/>
        </p:nvSpPr>
        <p:spPr>
          <a:xfrm rot="17537419">
            <a:off x="3747097" y="3049843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n 8"/>
          <p:cNvSpPr/>
          <p:nvPr/>
        </p:nvSpPr>
        <p:spPr>
          <a:xfrm rot="17537419">
            <a:off x="4047546" y="2278919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an 25"/>
          <p:cNvSpPr/>
          <p:nvPr/>
        </p:nvSpPr>
        <p:spPr>
          <a:xfrm rot="17537419">
            <a:off x="3446648" y="3820767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Can 33"/>
          <p:cNvSpPr/>
          <p:nvPr/>
        </p:nvSpPr>
        <p:spPr>
          <a:xfrm rot="1619218">
            <a:off x="5042475" y="1715044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an 38"/>
          <p:cNvSpPr/>
          <p:nvPr/>
        </p:nvSpPr>
        <p:spPr>
          <a:xfrm rot="1619218">
            <a:off x="5982013" y="2249762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Can 53"/>
          <p:cNvSpPr/>
          <p:nvPr/>
        </p:nvSpPr>
        <p:spPr>
          <a:xfrm rot="11654592">
            <a:off x="5435803" y="5384660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Can 60"/>
          <p:cNvSpPr/>
          <p:nvPr/>
        </p:nvSpPr>
        <p:spPr>
          <a:xfrm rot="11654592">
            <a:off x="3879287" y="5142784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6096000" y="5715000"/>
            <a:ext cx="3048000" cy="558800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667500" y="2730860"/>
            <a:ext cx="3165730" cy="1946125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an 41"/>
          <p:cNvSpPr/>
          <p:nvPr/>
        </p:nvSpPr>
        <p:spPr>
          <a:xfrm rot="1619218">
            <a:off x="4624381" y="1422325"/>
            <a:ext cx="473529" cy="455310"/>
          </a:xfrm>
          <a:prstGeom prst="can">
            <a:avLst/>
          </a:prstGeom>
          <a:solidFill>
            <a:srgbClr val="D88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Can 43"/>
          <p:cNvSpPr/>
          <p:nvPr/>
        </p:nvSpPr>
        <p:spPr>
          <a:xfrm rot="1619218">
            <a:off x="5665753" y="2046438"/>
            <a:ext cx="473529" cy="455310"/>
          </a:xfrm>
          <a:prstGeom prst="can">
            <a:avLst/>
          </a:prstGeom>
          <a:solidFill>
            <a:srgbClr val="D88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Can 47"/>
          <p:cNvSpPr/>
          <p:nvPr/>
        </p:nvSpPr>
        <p:spPr>
          <a:xfrm rot="11554866">
            <a:off x="3343204" y="4993701"/>
            <a:ext cx="473529" cy="455310"/>
          </a:xfrm>
          <a:prstGeom prst="can">
            <a:avLst/>
          </a:prstGeom>
          <a:solidFill>
            <a:srgbClr val="D88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Can 48"/>
          <p:cNvSpPr/>
          <p:nvPr/>
        </p:nvSpPr>
        <p:spPr>
          <a:xfrm rot="11675580">
            <a:off x="4747887" y="5283153"/>
            <a:ext cx="473529" cy="455310"/>
          </a:xfrm>
          <a:prstGeom prst="can">
            <a:avLst/>
          </a:prstGeom>
          <a:solidFill>
            <a:srgbClr val="D88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Cloud 54"/>
          <p:cNvSpPr/>
          <p:nvPr/>
        </p:nvSpPr>
        <p:spPr>
          <a:xfrm rot="5400000">
            <a:off x="5762238" y="2972366"/>
            <a:ext cx="2593064" cy="3184930"/>
          </a:xfrm>
          <a:prstGeom prst="cloud">
            <a:avLst/>
          </a:prstGeom>
          <a:solidFill>
            <a:srgbClr val="009193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 rot="6960000">
            <a:off x="4903718" y="1406173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 rot="6960000">
            <a:off x="5939069" y="2028245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 rot="6360000">
            <a:off x="4907996" y="5594603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 rot="6360000">
            <a:off x="3513524" y="5306426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5984298" y="1404685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K</a:t>
            </a:r>
            <a:r>
              <a:rPr lang="en-US" sz="2000" baseline="3000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chemeClr val="accent2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85" name="Diamond 84"/>
          <p:cNvSpPr/>
          <p:nvPr/>
        </p:nvSpPr>
        <p:spPr>
          <a:xfrm>
            <a:off x="5863937" y="401468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Diamond 86"/>
          <p:cNvSpPr/>
          <p:nvPr/>
        </p:nvSpPr>
        <p:spPr>
          <a:xfrm>
            <a:off x="5307043" y="473085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Diamond 89"/>
          <p:cNvSpPr/>
          <p:nvPr/>
        </p:nvSpPr>
        <p:spPr>
          <a:xfrm>
            <a:off x="6533068" y="517970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Diamond 90"/>
          <p:cNvSpPr/>
          <p:nvPr/>
        </p:nvSpPr>
        <p:spPr>
          <a:xfrm>
            <a:off x="7241335" y="460459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Diamond 92"/>
          <p:cNvSpPr/>
          <p:nvPr/>
        </p:nvSpPr>
        <p:spPr>
          <a:xfrm>
            <a:off x="6477161" y="397093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Diamond 93"/>
          <p:cNvSpPr/>
          <p:nvPr/>
        </p:nvSpPr>
        <p:spPr>
          <a:xfrm>
            <a:off x="6789155" y="338279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Diamond 94"/>
          <p:cNvSpPr/>
          <p:nvPr/>
        </p:nvSpPr>
        <p:spPr>
          <a:xfrm>
            <a:off x="6293275" y="461958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Diamond 95"/>
          <p:cNvSpPr/>
          <p:nvPr/>
        </p:nvSpPr>
        <p:spPr>
          <a:xfrm>
            <a:off x="7497602" y="533340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Diamond 96"/>
          <p:cNvSpPr/>
          <p:nvPr/>
        </p:nvSpPr>
        <p:spPr>
          <a:xfrm>
            <a:off x="7455227" y="391932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Diamond 56"/>
          <p:cNvSpPr/>
          <p:nvPr/>
        </p:nvSpPr>
        <p:spPr>
          <a:xfrm>
            <a:off x="2456290" y="370392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Diamond 58"/>
          <p:cNvSpPr/>
          <p:nvPr/>
        </p:nvSpPr>
        <p:spPr>
          <a:xfrm>
            <a:off x="2099282" y="593955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Diamond 59"/>
          <p:cNvSpPr/>
          <p:nvPr/>
        </p:nvSpPr>
        <p:spPr>
          <a:xfrm>
            <a:off x="3009314" y="611356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Diamond 61"/>
          <p:cNvSpPr/>
          <p:nvPr/>
        </p:nvSpPr>
        <p:spPr>
          <a:xfrm>
            <a:off x="4654425" y="635611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Diamond 62"/>
          <p:cNvSpPr/>
          <p:nvPr/>
        </p:nvSpPr>
        <p:spPr>
          <a:xfrm>
            <a:off x="5212494" y="661097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Diamond 63"/>
          <p:cNvSpPr/>
          <p:nvPr/>
        </p:nvSpPr>
        <p:spPr>
          <a:xfrm>
            <a:off x="6402331" y="205305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Diamond 64"/>
          <p:cNvSpPr/>
          <p:nvPr/>
        </p:nvSpPr>
        <p:spPr>
          <a:xfrm>
            <a:off x="6571709" y="110822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Diamond 65"/>
          <p:cNvSpPr/>
          <p:nvPr/>
        </p:nvSpPr>
        <p:spPr>
          <a:xfrm>
            <a:off x="5654460" y="147459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Diamond 66"/>
          <p:cNvSpPr/>
          <p:nvPr/>
        </p:nvSpPr>
        <p:spPr>
          <a:xfrm>
            <a:off x="6176008" y="108523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Diamond 67"/>
          <p:cNvSpPr/>
          <p:nvPr/>
        </p:nvSpPr>
        <p:spPr>
          <a:xfrm>
            <a:off x="5071248" y="104952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Diamond 68"/>
          <p:cNvSpPr/>
          <p:nvPr/>
        </p:nvSpPr>
        <p:spPr>
          <a:xfrm>
            <a:off x="4019279" y="100101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Diamond 69"/>
          <p:cNvSpPr/>
          <p:nvPr/>
        </p:nvSpPr>
        <p:spPr>
          <a:xfrm>
            <a:off x="3664579" y="161892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3983861" y="2759065"/>
            <a:ext cx="26643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ln w="3175">
                  <a:solidFill>
                    <a:schemeClr val="tx1"/>
                  </a:solidFill>
                </a:ln>
                <a:solidFill>
                  <a:srgbClr val="FFFF00"/>
                </a:solidFill>
                <a:latin typeface="Times" charset="0"/>
                <a:ea typeface="Times" charset="0"/>
                <a:cs typeface="Times" charset="0"/>
              </a:rPr>
              <a:t>depolarization</a:t>
            </a:r>
            <a:r>
              <a:rPr lang="en-US" sz="2800" smtClean="0">
                <a:ln w="3175">
                  <a:solidFill>
                    <a:schemeClr val="tx1"/>
                  </a:solidFill>
                </a:ln>
                <a:latin typeface="Times" charset="0"/>
                <a:ea typeface="Times" charset="0"/>
                <a:cs typeface="Times" charset="0"/>
              </a:rPr>
              <a:t> </a:t>
            </a:r>
            <a:r>
              <a:rPr lang="en-US" sz="2800" smtClean="0">
                <a:latin typeface="Times" charset="0"/>
                <a:ea typeface="Times" charset="0"/>
                <a:cs typeface="Times" charset="0"/>
              </a:rPr>
              <a:t>reversed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56" name="Oval 55"/>
          <p:cNvSpPr/>
          <p:nvPr/>
        </p:nvSpPr>
        <p:spPr>
          <a:xfrm>
            <a:off x="5670888" y="4871982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5405435" y="4348649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3702923" y="4859873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5410435" y="2522576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4647987" y="3961465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5472552" y="3727186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5462448" y="3307369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4606184" y="3174373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39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7705995" y="3648815"/>
            <a:ext cx="5153891" cy="55786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riangle 13"/>
          <p:cNvSpPr/>
          <p:nvPr/>
        </p:nvSpPr>
        <p:spPr>
          <a:xfrm rot="6657000">
            <a:off x="2744231" y="1417822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riangle 14"/>
          <p:cNvSpPr/>
          <p:nvPr/>
        </p:nvSpPr>
        <p:spPr>
          <a:xfrm rot="5400000">
            <a:off x="2397726" y="289101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riangle 15"/>
          <p:cNvSpPr/>
          <p:nvPr/>
        </p:nvSpPr>
        <p:spPr>
          <a:xfrm rot="3938387">
            <a:off x="2735577" y="441168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40310" y="309716"/>
            <a:ext cx="1870711" cy="116512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198164" y="1416291"/>
            <a:ext cx="4824959" cy="4969310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395636" y="1504541"/>
            <a:ext cx="46274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depolarization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reaches cell body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7" name="Cloud 16"/>
          <p:cNvSpPr/>
          <p:nvPr/>
        </p:nvSpPr>
        <p:spPr>
          <a:xfrm rot="5400000">
            <a:off x="3118245" y="2300456"/>
            <a:ext cx="215587" cy="339194"/>
          </a:xfrm>
          <a:prstGeom prst="cloud">
            <a:avLst/>
          </a:prstGeom>
          <a:solidFill>
            <a:srgbClr val="009193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3110721" y="2288447"/>
            <a:ext cx="426638" cy="231377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031146" y="2540389"/>
            <a:ext cx="458499" cy="116107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0014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6864340" y="-68640"/>
            <a:ext cx="3973432" cy="10584804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66883" y="424020"/>
            <a:ext cx="258794" cy="1752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943833" y="241668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5015027" y="12356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402790" y="547744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406629" y="126478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638079" y="49966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53034" y="612611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4734770" y="559809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4195245" y="608152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5403885" y="594638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333134" y="27401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5623425" y="131565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5583503" y="184631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6618686" y="202022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6143587" y="202022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6770501" y="247741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5837833" y="149938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730708" y="450483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5" name="Can 24"/>
          <p:cNvSpPr/>
          <p:nvPr/>
        </p:nvSpPr>
        <p:spPr>
          <a:xfrm rot="17537419">
            <a:off x="3747097" y="3049843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n 8"/>
          <p:cNvSpPr/>
          <p:nvPr/>
        </p:nvSpPr>
        <p:spPr>
          <a:xfrm rot="17537419">
            <a:off x="4047546" y="2278919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an 25"/>
          <p:cNvSpPr/>
          <p:nvPr/>
        </p:nvSpPr>
        <p:spPr>
          <a:xfrm rot="17537419">
            <a:off x="3446648" y="3820767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Cloud 56"/>
          <p:cNvSpPr/>
          <p:nvPr/>
        </p:nvSpPr>
        <p:spPr>
          <a:xfrm>
            <a:off x="3869265" y="2286249"/>
            <a:ext cx="2593064" cy="3184930"/>
          </a:xfrm>
          <a:prstGeom prst="cloud">
            <a:avLst/>
          </a:prstGeom>
          <a:solidFill>
            <a:srgbClr val="009193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213100" y="1498600"/>
            <a:ext cx="3454400" cy="4216400"/>
          </a:xfrm>
          <a:custGeom>
            <a:avLst/>
            <a:gdLst>
              <a:gd name="connsiteX0" fmla="*/ 3454400 w 3454400"/>
              <a:gd name="connsiteY0" fmla="*/ 1231900 h 4216400"/>
              <a:gd name="connsiteX1" fmla="*/ 1409700 w 3454400"/>
              <a:gd name="connsiteY1" fmla="*/ 0 h 4216400"/>
              <a:gd name="connsiteX2" fmla="*/ 0 w 3454400"/>
              <a:gd name="connsiteY2" fmla="*/ 3683000 h 4216400"/>
              <a:gd name="connsiteX3" fmla="*/ 2882900 w 3454400"/>
              <a:gd name="connsiteY3" fmla="*/ 4216400 h 421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54400" h="4216400">
                <a:moveTo>
                  <a:pt x="3454400" y="1231900"/>
                </a:moveTo>
                <a:lnTo>
                  <a:pt x="1409700" y="0"/>
                </a:lnTo>
                <a:lnTo>
                  <a:pt x="0" y="3683000"/>
                </a:lnTo>
                <a:lnTo>
                  <a:pt x="2882900" y="4216400"/>
                </a:lnTo>
              </a:path>
            </a:pathLst>
          </a:custGeom>
          <a:noFill/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Can 33"/>
          <p:cNvSpPr/>
          <p:nvPr/>
        </p:nvSpPr>
        <p:spPr>
          <a:xfrm rot="1619218">
            <a:off x="5042475" y="1715044"/>
            <a:ext cx="473529" cy="455310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an 38"/>
          <p:cNvSpPr/>
          <p:nvPr/>
        </p:nvSpPr>
        <p:spPr>
          <a:xfrm rot="1619218">
            <a:off x="5982013" y="2249762"/>
            <a:ext cx="473529" cy="455310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 rot="6960000">
            <a:off x="5320407" y="1695543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 rot="6960000">
            <a:off x="6263158" y="2236590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5435803" y="5384660"/>
            <a:ext cx="473529" cy="455310"/>
            <a:chOff x="5435803" y="5384660"/>
            <a:chExt cx="473529" cy="455310"/>
          </a:xfrm>
        </p:grpSpPr>
        <p:sp>
          <p:nvSpPr>
            <p:cNvPr id="54" name="Can 53"/>
            <p:cNvSpPr/>
            <p:nvPr/>
          </p:nvSpPr>
          <p:spPr>
            <a:xfrm rot="11654592">
              <a:off x="5435803" y="5384660"/>
              <a:ext cx="473529" cy="455310"/>
            </a:xfrm>
            <a:prstGeom prst="can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 rot="6360000">
              <a:off x="5590904" y="5687198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3879287" y="5142784"/>
            <a:ext cx="473529" cy="455310"/>
            <a:chOff x="5435803" y="5384660"/>
            <a:chExt cx="473529" cy="455310"/>
          </a:xfrm>
        </p:grpSpPr>
        <p:sp>
          <p:nvSpPr>
            <p:cNvPr id="61" name="Can 60"/>
            <p:cNvSpPr/>
            <p:nvPr/>
          </p:nvSpPr>
          <p:spPr>
            <a:xfrm rot="11654592">
              <a:off x="5435803" y="5384660"/>
              <a:ext cx="473529" cy="455310"/>
            </a:xfrm>
            <a:prstGeom prst="can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 rot="6360000">
              <a:off x="5590904" y="5687198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761633" y="4069575"/>
            <a:ext cx="26643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800" baseline="30000" dirty="0" smtClean="0"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 rushes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into cytoplasm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616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96296E-6 C -0.00768 -0.01435 -0.01549 -0.02847 -0.01875 -0.04352 C -0.02213 -0.0588 -0.02408 -0.07107 -0.02005 -0.09144 C -0.01588 -0.11158 -0.01145 -0.13912 0.00612 -0.16482 C 0.0237 -0.19028 0.06433 -0.22708 0.08542 -0.24537 C 0.10664 -0.26366 0.12344 -0.29097 0.13282 -0.27454 C 0.14219 -0.2581 0.14154 -0.14699 0.14154 -0.14699 L 0.14154 -0.14699 " pathEditMode="relative" ptsTypes="AAAAAAAA">
                                      <p:cBhvr>
                                        <p:cTn id="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26 -0.00092 C 0.00403 0.01343 0.00846 0.02778 0.01354 0.03426 C 0.01875 0.04074 0.02435 0.04445 0.03021 0.03797 C 0.03607 0.03172 0.04166 0.01366 0.04896 -0.00393 C 0.05625 -0.02153 0.06146 -0.05694 0.07409 -0.06759 C 0.08685 -0.07847 0.09114 -0.04653 0.125 -0.06852 C 0.15885 -0.09074 0.24987 -0.17662 0.27708 -0.20092 C 0.3043 -0.22523 0.28841 -0.21435 0.28841 -0.21435 " pathEditMode="relative" ptsTypes="AAAAAAAA">
                                      <p:cBhvr>
                                        <p:cTn id="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125E-6 -3.7037E-6 C -0.00286 0.02801 -0.00585 0.05625 -0.00052 0.08009 C 0.00469 0.10417 0.02071 0.1375 0.03165 0.14398 C 0.04258 0.15023 0.05834 0.13287 0.06485 0.11829 C 0.07136 0.1037 0.07123 0.07361 0.07071 0.05625 C 0.07019 0.03889 0.06029 0.03241 0.06159 0.01435 C 0.06303 -0.00347 0.07058 -0.03773 0.07878 -0.05139 C 0.08698 -0.06505 0.09428 -0.06412 0.11094 -0.06759 C 0.12761 -0.07107 0.16003 -0.06343 0.17839 -0.07222 C 0.19688 -0.08125 0.21355 -0.10648 0.22136 -0.12083 C 0.22904 -0.13519 0.22514 -0.15787 0.22514 -0.15787 " pathEditMode="relative" ptsTypes="AAAAAAAAAAA">
                                      <p:cBhvr>
                                        <p:cTn id="10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44444E-6 C 0.00352 -0.01389 0.00716 -0.02778 0.01172 -0.04491 C 0.01628 -0.06181 0.02175 -0.07223 0.02722 -0.10209 C 0.03282 -0.13172 0.03581 -0.1845 0.04492 -0.22292 C 0.05417 -0.26135 0.06602 -0.31713 0.08242 -0.33241 C 0.09896 -0.34769 0.12722 -0.322 0.14414 -0.31436 C 0.16107 -0.30672 0.18386 -0.28681 0.18386 -0.28681 " pathEditMode="relative" ptsTypes="AAAAAAA">
                                      <p:cBhvr>
                                        <p:cTn id="12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7.03704E-6 C 0.00756 0.00232 0.01524 0.00487 0.01862 0.01413 C 0.02201 0.02339 0.02032 0.0463 0.02032 0.0551 C 0.02019 0.06413 0.02058 0.05649 0.0181 0.0676 C 0.01576 0.07848 0.00782 0.1007 0.00586 0.12084 C 0.00391 0.14098 -3.125E-6 0.16366 0.00638 0.18843 C 0.01276 0.21343 0.03425 0.24538 0.0444 0.27038 C 0.05443 0.29561 0.05547 0.31528 0.06693 0.3389 C 0.07826 0.36274 0.09375 0.41436 0.11289 0.4132 C 0.13203 0.41228 0.18151 0.33241 0.18151 0.33241 " pathEditMode="relative" ptsTypes="AAAAAAAAAA">
                                      <p:cBhvr>
                                        <p:cTn id="1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8 -0.0007 C -0.00938 0.0162 -0.0194 0.0331 -0.02552 0.04676 C -0.03151 0.06065 -0.03073 0.05463 -0.03568 0.08217 C -0.04063 0.10949 -0.05221 0.17268 -0.05547 0.21157 C -0.05872 0.25069 -0.06211 0.28565 -0.05495 0.31551 C -0.04766 0.3456 -0.01211 0.3919 -0.01211 0.3919 " pathEditMode="relative" ptsTypes="AAAAAA">
                                      <p:cBhvr>
                                        <p:cTn id="16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91667E-6 1.11111E-6 C 0.006 -0.0162 0.01212 -0.03264 0.01446 -0.04467 C 0.01693 -0.05671 0.01771 -0.06736 0.01446 -0.07222 C 0.01133 -0.07731 0.00118 -0.07939 -0.00481 -0.07523 C -0.0108 -0.07106 -0.01757 -0.05717 -0.02148 -0.04768 C -0.02525 -0.03796 -0.02369 -0.0331 -0.02786 -0.01713 C -0.03202 -0.00115 -0.03854 -0.00046 -0.04661 0.04861 C -0.05468 0.09769 -0.07734 0.21713 -0.07656 0.27709 C -0.0759 0.33704 -0.04231 0.40857 -0.04231 0.40857 " pathEditMode="relative" ptsTypes="AAAAAAAAA">
                                      <p:cBhvr>
                                        <p:cTn id="18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234 0.00857 0.00469 0.01736 0.00273 0.03125 C 0.00078 0.04537 -0.00391 0.05949 -0.01172 0.0838 C -0.01953 0.10787 -0.04727 0.13681 -0.0444 0.17616 C -0.04154 0.21551 -0.00833 0.32292 0.00547 0.31991 C 0.01914 0.3169 0.03815 0.1581 0.03815 0.1581 " pathEditMode="relative" ptsTypes="AAAAAA">
                                      <p:cBhvr>
                                        <p:cTn id="20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3.7037E-7 C -0.00625 -0.00834 -0.0125 -0.0169 -0.02148 -0.02084 C -0.03047 -0.02477 -0.04778 -0.02755 -0.05416 -0.02385 C -0.06054 -0.01991 -0.06289 -0.00325 -0.0595 0.00208 C -0.05625 0.00717 -0.03841 0.00324 -0.03437 0.00763 C -0.03021 0.01203 -0.03099 0.01435 -0.03489 0.0287 C -0.03867 0.04282 -0.04427 0.06736 -0.05742 0.09351 C -0.07057 0.11944 -0.09153 0.14768 -0.11367 0.18495 C -0.1358 0.22199 -0.17799 0.28449 -0.19023 0.3162 C -0.20247 0.34814 -0.18711 0.37546 -0.18711 0.37546 " pathEditMode="relative" ptsTypes="AAAAAAAAAA">
                                      <p:cBhvr>
                                        <p:cTn id="22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5.18519E-6 C 0.01588 -0.00971 0.03177 -0.01944 0.0375 -0.03147 C 0.04323 -0.04328 0.04114 -0.06134 0.03437 -0.07152 C 0.02747 -0.08147 0.00872 -0.08749 -0.00313 -0.09143 C -0.01511 -0.09536 -0.03047 -0.10439 -0.0375 -0.09536 C -0.0444 -0.0861 -0.04037 -0.0618 -0.04492 -0.03726 C -0.04948 -0.01249 -0.06432 0.00047 -0.06484 0.05232 C -0.06524 0.10417 -0.07188 0.21691 -0.04766 0.27431 C -0.02344 0.33149 0.08047 0.3963 0.08047 0.3963 " pathEditMode="relative" ptsTypes="AAAAAAAAA">
                                      <p:cBhvr>
                                        <p:cTn id="24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7" grpId="0" animBg="1"/>
      <p:bldP spid="42" grpId="0" animBg="1"/>
      <p:bldP spid="43" grpId="0" animBg="1"/>
      <p:bldP spid="44" grpId="0" animBg="1"/>
      <p:bldP spid="46" grpId="0" animBg="1"/>
      <p:bldP spid="47" grpId="0" animBg="1"/>
      <p:bldP spid="48" grpId="0" animBg="1"/>
      <p:bldP spid="49" grpId="0" animBg="1"/>
      <p:bldP spid="5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7705995" y="3648815"/>
            <a:ext cx="5153891" cy="55786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riangle 13"/>
          <p:cNvSpPr/>
          <p:nvPr/>
        </p:nvSpPr>
        <p:spPr>
          <a:xfrm rot="6657000">
            <a:off x="2744231" y="1417822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riangle 14"/>
          <p:cNvSpPr/>
          <p:nvPr/>
        </p:nvSpPr>
        <p:spPr>
          <a:xfrm rot="5400000">
            <a:off x="2397726" y="289101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riangle 15"/>
          <p:cNvSpPr/>
          <p:nvPr/>
        </p:nvSpPr>
        <p:spPr>
          <a:xfrm rot="3938387">
            <a:off x="2735577" y="441168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40310" y="309716"/>
            <a:ext cx="1870711" cy="116512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198164" y="1416291"/>
            <a:ext cx="4824959" cy="4969310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395636" y="2830857"/>
            <a:ext cx="462748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depolarization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spreads throughout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cell body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7" name="Cloud 16"/>
          <p:cNvSpPr/>
          <p:nvPr/>
        </p:nvSpPr>
        <p:spPr>
          <a:xfrm rot="1505694">
            <a:off x="3494594" y="2757232"/>
            <a:ext cx="215587" cy="339194"/>
          </a:xfrm>
          <a:prstGeom prst="cloud">
            <a:avLst/>
          </a:prstGeom>
          <a:solidFill>
            <a:srgbClr val="009193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endCxn id="11" idx="1"/>
          </p:cNvCxnSpPr>
          <p:nvPr/>
        </p:nvCxnSpPr>
        <p:spPr>
          <a:xfrm flipV="1">
            <a:off x="3595820" y="2144030"/>
            <a:ext cx="308943" cy="374616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3377262" y="2641295"/>
            <a:ext cx="141723" cy="392854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loud 21"/>
          <p:cNvSpPr/>
          <p:nvPr/>
        </p:nvSpPr>
        <p:spPr>
          <a:xfrm rot="1505694">
            <a:off x="3764162" y="2288517"/>
            <a:ext cx="215587" cy="339194"/>
          </a:xfrm>
          <a:prstGeom prst="cloud">
            <a:avLst/>
          </a:prstGeom>
          <a:solidFill>
            <a:srgbClr val="009193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87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2744231" y="1417822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riangle 14"/>
          <p:cNvSpPr/>
          <p:nvPr/>
        </p:nvSpPr>
        <p:spPr>
          <a:xfrm rot="5400000">
            <a:off x="2397726" y="289101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riangle 15"/>
          <p:cNvSpPr/>
          <p:nvPr/>
        </p:nvSpPr>
        <p:spPr>
          <a:xfrm rot="3938387">
            <a:off x="2735577" y="441168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40310" y="309716"/>
            <a:ext cx="1042219" cy="116512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198164" y="1416291"/>
            <a:ext cx="4824959" cy="4969310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501148" y="1264785"/>
            <a:ext cx="2937610" cy="53719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221134" y="2960666"/>
            <a:ext cx="46274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Times" charset="0"/>
                <a:ea typeface="Times" charset="0"/>
                <a:cs typeface="Times" charset="0"/>
              </a:rPr>
              <a:t>z</a:t>
            </a:r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oom in on </a:t>
            </a:r>
            <a:r>
              <a:rPr lang="en-US" sz="2800" smtClean="0">
                <a:latin typeface="Times" charset="0"/>
                <a:ea typeface="Times" charset="0"/>
                <a:cs typeface="Times" charset="0"/>
              </a:rPr>
              <a:t>dendrite </a:t>
            </a:r>
            <a:br>
              <a:rPr lang="en-US" sz="2800" smtClean="0">
                <a:latin typeface="Times" charset="0"/>
                <a:ea typeface="Times" charset="0"/>
                <a:cs typeface="Times" charset="0"/>
              </a:rPr>
            </a:br>
            <a:r>
              <a:rPr lang="en-US" sz="2800" smtClean="0">
                <a:latin typeface="Times" charset="0"/>
                <a:ea typeface="Times" charset="0"/>
                <a:cs typeface="Times" charset="0"/>
              </a:rPr>
              <a:t>(</a:t>
            </a:r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extension that receives signal)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1762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6864340" y="-68640"/>
            <a:ext cx="3973432" cy="10584804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66883" y="424020"/>
            <a:ext cx="258794" cy="1752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943833" y="241668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5015027" y="12356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402790" y="547744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406629" y="126478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638079" y="49966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53034" y="612611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4734770" y="559809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4195245" y="608152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5403885" y="594638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333134" y="27401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5623425" y="131565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5583503" y="184631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6618686" y="202022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6143587" y="202022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6770501" y="247741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5837833" y="149938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730708" y="450483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5" name="Can 24"/>
          <p:cNvSpPr/>
          <p:nvPr/>
        </p:nvSpPr>
        <p:spPr>
          <a:xfrm rot="17537419">
            <a:off x="3747097" y="3049843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n 8"/>
          <p:cNvSpPr/>
          <p:nvPr/>
        </p:nvSpPr>
        <p:spPr>
          <a:xfrm rot="17537419">
            <a:off x="4047546" y="2278919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an 25"/>
          <p:cNvSpPr/>
          <p:nvPr/>
        </p:nvSpPr>
        <p:spPr>
          <a:xfrm rot="17537419">
            <a:off x="3446648" y="3820767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Cloud 56"/>
          <p:cNvSpPr/>
          <p:nvPr/>
        </p:nvSpPr>
        <p:spPr>
          <a:xfrm>
            <a:off x="3869265" y="2286249"/>
            <a:ext cx="2593064" cy="3184930"/>
          </a:xfrm>
          <a:prstGeom prst="cloud">
            <a:avLst/>
          </a:prstGeom>
          <a:solidFill>
            <a:srgbClr val="009193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213100" y="1498600"/>
            <a:ext cx="3454400" cy="4216400"/>
          </a:xfrm>
          <a:custGeom>
            <a:avLst/>
            <a:gdLst>
              <a:gd name="connsiteX0" fmla="*/ 3454400 w 3454400"/>
              <a:gd name="connsiteY0" fmla="*/ 1231900 h 4216400"/>
              <a:gd name="connsiteX1" fmla="*/ 1409700 w 3454400"/>
              <a:gd name="connsiteY1" fmla="*/ 0 h 4216400"/>
              <a:gd name="connsiteX2" fmla="*/ 0 w 3454400"/>
              <a:gd name="connsiteY2" fmla="*/ 3683000 h 4216400"/>
              <a:gd name="connsiteX3" fmla="*/ 2882900 w 3454400"/>
              <a:gd name="connsiteY3" fmla="*/ 4216400 h 421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54400" h="4216400">
                <a:moveTo>
                  <a:pt x="3454400" y="1231900"/>
                </a:moveTo>
                <a:lnTo>
                  <a:pt x="1409700" y="0"/>
                </a:lnTo>
                <a:lnTo>
                  <a:pt x="0" y="3683000"/>
                </a:lnTo>
                <a:lnTo>
                  <a:pt x="2882900" y="4216400"/>
                </a:lnTo>
              </a:path>
            </a:pathLst>
          </a:custGeom>
          <a:noFill/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Can 33"/>
          <p:cNvSpPr/>
          <p:nvPr/>
        </p:nvSpPr>
        <p:spPr>
          <a:xfrm rot="1619218">
            <a:off x="5042475" y="1715044"/>
            <a:ext cx="473529" cy="455310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an 38"/>
          <p:cNvSpPr/>
          <p:nvPr/>
        </p:nvSpPr>
        <p:spPr>
          <a:xfrm rot="1619218">
            <a:off x="5982013" y="2249762"/>
            <a:ext cx="473529" cy="455310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Can 52"/>
          <p:cNvSpPr/>
          <p:nvPr/>
        </p:nvSpPr>
        <p:spPr>
          <a:xfrm rot="670428">
            <a:off x="3915707" y="5134383"/>
            <a:ext cx="473529" cy="455310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Can 53"/>
          <p:cNvSpPr/>
          <p:nvPr/>
        </p:nvSpPr>
        <p:spPr>
          <a:xfrm rot="670428">
            <a:off x="5435803" y="5384660"/>
            <a:ext cx="473529" cy="455310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4284310" y="3060027"/>
            <a:ext cx="26643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B0F0"/>
                </a:solidFill>
                <a:latin typeface="Times" charset="0"/>
                <a:ea typeface="Times" charset="0"/>
                <a:cs typeface="Times" charset="0"/>
              </a:rPr>
              <a:t>voltage-gated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sodium channels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53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7705995" y="3648815"/>
            <a:ext cx="5153891" cy="55786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riangle 13"/>
          <p:cNvSpPr/>
          <p:nvPr/>
        </p:nvSpPr>
        <p:spPr>
          <a:xfrm rot="6657000">
            <a:off x="2744231" y="1417822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riangle 14"/>
          <p:cNvSpPr/>
          <p:nvPr/>
        </p:nvSpPr>
        <p:spPr>
          <a:xfrm rot="5400000">
            <a:off x="2397726" y="289101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riangle 15"/>
          <p:cNvSpPr/>
          <p:nvPr/>
        </p:nvSpPr>
        <p:spPr>
          <a:xfrm rot="3938387">
            <a:off x="2735577" y="441168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40310" y="309716"/>
            <a:ext cx="1870711" cy="116512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198164" y="1416291"/>
            <a:ext cx="4824959" cy="4969310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395636" y="2830857"/>
            <a:ext cx="462748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depolarization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spreads throughout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cell body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7" name="Cloud 16"/>
          <p:cNvSpPr/>
          <p:nvPr/>
        </p:nvSpPr>
        <p:spPr>
          <a:xfrm rot="1505694">
            <a:off x="3356871" y="3328714"/>
            <a:ext cx="215587" cy="339194"/>
          </a:xfrm>
          <a:prstGeom prst="cloud">
            <a:avLst/>
          </a:prstGeom>
          <a:solidFill>
            <a:srgbClr val="009193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3981588" y="1676309"/>
            <a:ext cx="537946" cy="419253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3192905" y="3093694"/>
            <a:ext cx="156348" cy="687575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loud 21"/>
          <p:cNvSpPr/>
          <p:nvPr/>
        </p:nvSpPr>
        <p:spPr>
          <a:xfrm rot="1505694">
            <a:off x="4242194" y="1895001"/>
            <a:ext cx="215587" cy="339194"/>
          </a:xfrm>
          <a:prstGeom prst="cloud">
            <a:avLst/>
          </a:prstGeom>
          <a:solidFill>
            <a:srgbClr val="009193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3147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6864340" y="-68640"/>
            <a:ext cx="3973432" cy="10584804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66883" y="424020"/>
            <a:ext cx="258794" cy="1752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943833" y="241668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406629" y="126478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638079" y="49966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53034" y="612611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333134" y="27401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an 24"/>
          <p:cNvSpPr/>
          <p:nvPr/>
        </p:nvSpPr>
        <p:spPr>
          <a:xfrm rot="17537419">
            <a:off x="3747097" y="3049843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n 8"/>
          <p:cNvSpPr/>
          <p:nvPr/>
        </p:nvSpPr>
        <p:spPr>
          <a:xfrm rot="17537419">
            <a:off x="4047546" y="2278919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an 25"/>
          <p:cNvSpPr/>
          <p:nvPr/>
        </p:nvSpPr>
        <p:spPr>
          <a:xfrm rot="17537419">
            <a:off x="3446648" y="3820767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Can 33"/>
          <p:cNvSpPr/>
          <p:nvPr/>
        </p:nvSpPr>
        <p:spPr>
          <a:xfrm rot="1619218">
            <a:off x="5042475" y="1715044"/>
            <a:ext cx="473529" cy="455310"/>
          </a:xfrm>
          <a:prstGeom prst="can">
            <a:avLst/>
          </a:prstGeom>
          <a:solidFill>
            <a:srgbClr val="D883FF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an 38"/>
          <p:cNvSpPr/>
          <p:nvPr/>
        </p:nvSpPr>
        <p:spPr>
          <a:xfrm rot="1619218">
            <a:off x="6114781" y="2331475"/>
            <a:ext cx="473529" cy="455310"/>
          </a:xfrm>
          <a:prstGeom prst="can">
            <a:avLst/>
          </a:prstGeom>
          <a:solidFill>
            <a:srgbClr val="D883FF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Can 53"/>
          <p:cNvSpPr/>
          <p:nvPr/>
        </p:nvSpPr>
        <p:spPr>
          <a:xfrm rot="11654592">
            <a:off x="5435803" y="5384660"/>
            <a:ext cx="473529" cy="455310"/>
          </a:xfrm>
          <a:prstGeom prst="can">
            <a:avLst/>
          </a:prstGeom>
          <a:solidFill>
            <a:srgbClr val="D883FF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Can 60"/>
          <p:cNvSpPr/>
          <p:nvPr/>
        </p:nvSpPr>
        <p:spPr>
          <a:xfrm rot="11654592">
            <a:off x="3879287" y="5142784"/>
            <a:ext cx="473529" cy="455310"/>
          </a:xfrm>
          <a:prstGeom prst="can">
            <a:avLst/>
          </a:prstGeom>
          <a:solidFill>
            <a:srgbClr val="D883FF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6096000" y="5715000"/>
            <a:ext cx="3048000" cy="558800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667500" y="2730860"/>
            <a:ext cx="3165730" cy="1946125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an 41"/>
          <p:cNvSpPr/>
          <p:nvPr/>
        </p:nvSpPr>
        <p:spPr>
          <a:xfrm rot="1619218">
            <a:off x="4624381" y="1422325"/>
            <a:ext cx="473529" cy="455310"/>
          </a:xfrm>
          <a:prstGeom prst="can">
            <a:avLst/>
          </a:prstGeom>
          <a:solidFill>
            <a:srgbClr val="D883FF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Can 43"/>
          <p:cNvSpPr/>
          <p:nvPr/>
        </p:nvSpPr>
        <p:spPr>
          <a:xfrm rot="1619218">
            <a:off x="5665753" y="2046438"/>
            <a:ext cx="473529" cy="455310"/>
          </a:xfrm>
          <a:prstGeom prst="can">
            <a:avLst/>
          </a:prstGeom>
          <a:solidFill>
            <a:srgbClr val="D883FF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Can 47"/>
          <p:cNvSpPr/>
          <p:nvPr/>
        </p:nvSpPr>
        <p:spPr>
          <a:xfrm rot="11554866">
            <a:off x="3343204" y="4993701"/>
            <a:ext cx="473529" cy="455310"/>
          </a:xfrm>
          <a:prstGeom prst="can">
            <a:avLst/>
          </a:prstGeom>
          <a:solidFill>
            <a:srgbClr val="D883FF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Can 48"/>
          <p:cNvSpPr/>
          <p:nvPr/>
        </p:nvSpPr>
        <p:spPr>
          <a:xfrm rot="11675580">
            <a:off x="4747887" y="5283153"/>
            <a:ext cx="473529" cy="455310"/>
          </a:xfrm>
          <a:prstGeom prst="can">
            <a:avLst/>
          </a:prstGeom>
          <a:solidFill>
            <a:srgbClr val="D883FF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Cloud 54"/>
          <p:cNvSpPr/>
          <p:nvPr/>
        </p:nvSpPr>
        <p:spPr>
          <a:xfrm rot="5400000">
            <a:off x="5762238" y="2972366"/>
            <a:ext cx="2593064" cy="3184930"/>
          </a:xfrm>
          <a:prstGeom prst="cloud">
            <a:avLst/>
          </a:prstGeom>
          <a:solidFill>
            <a:srgbClr val="009193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Diamond 84"/>
          <p:cNvSpPr/>
          <p:nvPr/>
        </p:nvSpPr>
        <p:spPr>
          <a:xfrm>
            <a:off x="5863937" y="401468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Diamond 86"/>
          <p:cNvSpPr/>
          <p:nvPr/>
        </p:nvSpPr>
        <p:spPr>
          <a:xfrm>
            <a:off x="5307043" y="473085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Diamond 89"/>
          <p:cNvSpPr/>
          <p:nvPr/>
        </p:nvSpPr>
        <p:spPr>
          <a:xfrm>
            <a:off x="6533068" y="517970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Diamond 90"/>
          <p:cNvSpPr/>
          <p:nvPr/>
        </p:nvSpPr>
        <p:spPr>
          <a:xfrm>
            <a:off x="7241335" y="460459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Diamond 92"/>
          <p:cNvSpPr/>
          <p:nvPr/>
        </p:nvSpPr>
        <p:spPr>
          <a:xfrm>
            <a:off x="6477161" y="397093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Diamond 93"/>
          <p:cNvSpPr/>
          <p:nvPr/>
        </p:nvSpPr>
        <p:spPr>
          <a:xfrm>
            <a:off x="6789155" y="338279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Diamond 94"/>
          <p:cNvSpPr/>
          <p:nvPr/>
        </p:nvSpPr>
        <p:spPr>
          <a:xfrm>
            <a:off x="6293275" y="461958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Diamond 95"/>
          <p:cNvSpPr/>
          <p:nvPr/>
        </p:nvSpPr>
        <p:spPr>
          <a:xfrm>
            <a:off x="7497602" y="533340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Diamond 96"/>
          <p:cNvSpPr/>
          <p:nvPr/>
        </p:nvSpPr>
        <p:spPr>
          <a:xfrm>
            <a:off x="7455227" y="391932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Diamond 56"/>
          <p:cNvSpPr/>
          <p:nvPr/>
        </p:nvSpPr>
        <p:spPr>
          <a:xfrm>
            <a:off x="4291213" y="417600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Diamond 58"/>
          <p:cNvSpPr/>
          <p:nvPr/>
        </p:nvSpPr>
        <p:spPr>
          <a:xfrm>
            <a:off x="4256825" y="363186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Diamond 59"/>
          <p:cNvSpPr/>
          <p:nvPr/>
        </p:nvSpPr>
        <p:spPr>
          <a:xfrm>
            <a:off x="4739997" y="223190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Diamond 61"/>
          <p:cNvSpPr/>
          <p:nvPr/>
        </p:nvSpPr>
        <p:spPr>
          <a:xfrm>
            <a:off x="4831028" y="464085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Diamond 62"/>
          <p:cNvSpPr/>
          <p:nvPr/>
        </p:nvSpPr>
        <p:spPr>
          <a:xfrm>
            <a:off x="5433192" y="395641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Diamond 63"/>
          <p:cNvSpPr/>
          <p:nvPr/>
        </p:nvSpPr>
        <p:spPr>
          <a:xfrm>
            <a:off x="5131468" y="350900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Diamond 64"/>
          <p:cNvSpPr/>
          <p:nvPr/>
        </p:nvSpPr>
        <p:spPr>
          <a:xfrm>
            <a:off x="4621186" y="343333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Diamond 65"/>
          <p:cNvSpPr/>
          <p:nvPr/>
        </p:nvSpPr>
        <p:spPr>
          <a:xfrm>
            <a:off x="5147160" y="300995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Diamond 66"/>
          <p:cNvSpPr/>
          <p:nvPr/>
        </p:nvSpPr>
        <p:spPr>
          <a:xfrm>
            <a:off x="5254565" y="256132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Diamond 67"/>
          <p:cNvSpPr/>
          <p:nvPr/>
        </p:nvSpPr>
        <p:spPr>
          <a:xfrm>
            <a:off x="4813039" y="268067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Diamond 68"/>
          <p:cNvSpPr/>
          <p:nvPr/>
        </p:nvSpPr>
        <p:spPr>
          <a:xfrm>
            <a:off x="5552226" y="331505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Diamond 69"/>
          <p:cNvSpPr/>
          <p:nvPr/>
        </p:nvSpPr>
        <p:spPr>
          <a:xfrm>
            <a:off x="4856399" y="410496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laque 3"/>
          <p:cNvSpPr/>
          <p:nvPr/>
        </p:nvSpPr>
        <p:spPr>
          <a:xfrm>
            <a:off x="5458251" y="1809659"/>
            <a:ext cx="290757" cy="624113"/>
          </a:xfrm>
          <a:prstGeom prst="plaque">
            <a:avLst/>
          </a:prstGeom>
          <a:solidFill>
            <a:srgbClr val="00FA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Plaque 52"/>
          <p:cNvSpPr/>
          <p:nvPr/>
        </p:nvSpPr>
        <p:spPr>
          <a:xfrm>
            <a:off x="5940407" y="2134318"/>
            <a:ext cx="290757" cy="624113"/>
          </a:xfrm>
          <a:prstGeom prst="plaque">
            <a:avLst/>
          </a:prstGeom>
          <a:solidFill>
            <a:srgbClr val="00FA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Plaque 55"/>
          <p:cNvSpPr/>
          <p:nvPr/>
        </p:nvSpPr>
        <p:spPr>
          <a:xfrm>
            <a:off x="4884679" y="1457763"/>
            <a:ext cx="290757" cy="624113"/>
          </a:xfrm>
          <a:prstGeom prst="plaque">
            <a:avLst/>
          </a:prstGeom>
          <a:solidFill>
            <a:srgbClr val="00FA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Plaque 57"/>
          <p:cNvSpPr/>
          <p:nvPr/>
        </p:nvSpPr>
        <p:spPr>
          <a:xfrm>
            <a:off x="4389036" y="5135190"/>
            <a:ext cx="290757" cy="624113"/>
          </a:xfrm>
          <a:prstGeom prst="plaque">
            <a:avLst/>
          </a:prstGeom>
          <a:solidFill>
            <a:srgbClr val="00FA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Plaque 71"/>
          <p:cNvSpPr/>
          <p:nvPr/>
        </p:nvSpPr>
        <p:spPr>
          <a:xfrm>
            <a:off x="3675684" y="4963015"/>
            <a:ext cx="290757" cy="624113"/>
          </a:xfrm>
          <a:prstGeom prst="plaque">
            <a:avLst/>
          </a:prstGeom>
          <a:solidFill>
            <a:srgbClr val="00FA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Plaque 72"/>
          <p:cNvSpPr/>
          <p:nvPr/>
        </p:nvSpPr>
        <p:spPr>
          <a:xfrm>
            <a:off x="5154065" y="5275071"/>
            <a:ext cx="290757" cy="624113"/>
          </a:xfrm>
          <a:prstGeom prst="plaque">
            <a:avLst/>
          </a:prstGeom>
          <a:solidFill>
            <a:srgbClr val="00FA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622289" y="2852076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0432FF"/>
                </a:solidFill>
              </a:rPr>
              <a:t>n ADP</a:t>
            </a:r>
            <a:endParaRPr lang="en-US" dirty="0">
              <a:solidFill>
                <a:srgbClr val="0432FF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762960" y="4561968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432FF"/>
                </a:solidFill>
              </a:rPr>
              <a:t>n ADP</a:t>
            </a:r>
            <a:endParaRPr lang="en-US" dirty="0">
              <a:solidFill>
                <a:srgbClr val="0432FF"/>
              </a:solidFill>
            </a:endParaRPr>
          </a:p>
        </p:txBody>
      </p:sp>
      <p:sp>
        <p:nvSpPr>
          <p:cNvPr id="71" name="Oval 70"/>
          <p:cNvSpPr/>
          <p:nvPr/>
        </p:nvSpPr>
        <p:spPr>
          <a:xfrm>
            <a:off x="3165722" y="178086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2943833" y="241668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3438027" y="241558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2459949" y="410462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2792087" y="380077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3302245" y="290941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3142239" y="443759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5015027" y="12356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3964421" y="161924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3402790" y="547744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4406629" y="126478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2970259" y="343550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2638079" y="49966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4806521" y="599440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4195245" y="608152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5623425" y="131565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5869001" y="163289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6618686" y="202022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6177517" y="18678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6770501" y="247741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5403885" y="594638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3717203" y="578130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841628" y="1816365"/>
            <a:ext cx="1225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9193"/>
                </a:solidFill>
              </a:rPr>
              <a:t>3n Na</a:t>
            </a:r>
            <a:r>
              <a:rPr lang="en-US" baseline="30000" dirty="0" smtClean="0">
                <a:solidFill>
                  <a:srgbClr val="009193"/>
                </a:solidFill>
              </a:rPr>
              <a:t>+</a:t>
            </a:r>
            <a:r>
              <a:rPr lang="en-US" dirty="0" smtClean="0">
                <a:solidFill>
                  <a:srgbClr val="009193"/>
                </a:solidFill>
              </a:rPr>
              <a:t> out</a:t>
            </a:r>
            <a:endParaRPr lang="en-US" dirty="0">
              <a:solidFill>
                <a:srgbClr val="009193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4677502" y="3666275"/>
            <a:ext cx="901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 K</a:t>
            </a:r>
            <a:r>
              <a:rPr lang="en-US" baseline="30000" dirty="0" smtClean="0">
                <a:solidFill>
                  <a:schemeClr val="accent2">
                    <a:lumMod val="75000"/>
                  </a:schemeClr>
                </a:solidFill>
              </a:rPr>
              <a:t>+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in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91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6864340" y="-68640"/>
            <a:ext cx="3973432" cy="10584804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66883" y="424020"/>
            <a:ext cx="258794" cy="1752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943833" y="241668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5015027" y="12356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402790" y="547744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406629" y="126478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638079" y="49966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53034" y="612611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4734770" y="559809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4195245" y="608152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5403885" y="594638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333134" y="27401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5623425" y="131565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5583503" y="184631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6618686" y="202022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6143587" y="202022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6770501" y="247741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5837833" y="149938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730708" y="450483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5" name="Can 24"/>
          <p:cNvSpPr/>
          <p:nvPr/>
        </p:nvSpPr>
        <p:spPr>
          <a:xfrm rot="17537419">
            <a:off x="3747097" y="3049843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n 8"/>
          <p:cNvSpPr/>
          <p:nvPr/>
        </p:nvSpPr>
        <p:spPr>
          <a:xfrm rot="17537419">
            <a:off x="4047546" y="2278919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an 25"/>
          <p:cNvSpPr/>
          <p:nvPr/>
        </p:nvSpPr>
        <p:spPr>
          <a:xfrm rot="17537419">
            <a:off x="3446648" y="3820767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Cloud 56"/>
          <p:cNvSpPr/>
          <p:nvPr/>
        </p:nvSpPr>
        <p:spPr>
          <a:xfrm>
            <a:off x="3869265" y="2286249"/>
            <a:ext cx="2593064" cy="3184930"/>
          </a:xfrm>
          <a:prstGeom prst="cloud">
            <a:avLst/>
          </a:prstGeom>
          <a:solidFill>
            <a:srgbClr val="009193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1308131" y="1423322"/>
            <a:ext cx="31179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ligands wiggle free,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channels close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3213100" y="1498600"/>
            <a:ext cx="3454400" cy="4216400"/>
          </a:xfrm>
          <a:custGeom>
            <a:avLst/>
            <a:gdLst>
              <a:gd name="connsiteX0" fmla="*/ 3454400 w 3454400"/>
              <a:gd name="connsiteY0" fmla="*/ 1231900 h 4216400"/>
              <a:gd name="connsiteX1" fmla="*/ 1409700 w 3454400"/>
              <a:gd name="connsiteY1" fmla="*/ 0 h 4216400"/>
              <a:gd name="connsiteX2" fmla="*/ 0 w 3454400"/>
              <a:gd name="connsiteY2" fmla="*/ 3683000 h 4216400"/>
              <a:gd name="connsiteX3" fmla="*/ 2882900 w 3454400"/>
              <a:gd name="connsiteY3" fmla="*/ 4216400 h 421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54400" h="4216400">
                <a:moveTo>
                  <a:pt x="3454400" y="1231900"/>
                </a:moveTo>
                <a:lnTo>
                  <a:pt x="1409700" y="0"/>
                </a:lnTo>
                <a:lnTo>
                  <a:pt x="0" y="3683000"/>
                </a:lnTo>
                <a:lnTo>
                  <a:pt x="2882900" y="4216400"/>
                </a:lnTo>
              </a:path>
            </a:pathLst>
          </a:custGeom>
          <a:noFill/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84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7705995" y="3648815"/>
            <a:ext cx="5153891" cy="55786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riangle 13"/>
          <p:cNvSpPr/>
          <p:nvPr/>
        </p:nvSpPr>
        <p:spPr>
          <a:xfrm rot="6657000">
            <a:off x="2744231" y="1417822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riangle 14"/>
          <p:cNvSpPr/>
          <p:nvPr/>
        </p:nvSpPr>
        <p:spPr>
          <a:xfrm rot="5400000">
            <a:off x="2397726" y="289101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riangle 15"/>
          <p:cNvSpPr/>
          <p:nvPr/>
        </p:nvSpPr>
        <p:spPr>
          <a:xfrm rot="3938387">
            <a:off x="2735577" y="441168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40310" y="309716"/>
            <a:ext cx="1870711" cy="116512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198164" y="1416291"/>
            <a:ext cx="4824959" cy="4969310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395636" y="2830857"/>
            <a:ext cx="462748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depolarization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spreads throughout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cell body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7" name="Cloud 16"/>
          <p:cNvSpPr/>
          <p:nvPr/>
        </p:nvSpPr>
        <p:spPr>
          <a:xfrm rot="20749586">
            <a:off x="3365850" y="4205635"/>
            <a:ext cx="215587" cy="339194"/>
          </a:xfrm>
          <a:prstGeom prst="cloud">
            <a:avLst/>
          </a:prstGeom>
          <a:solidFill>
            <a:srgbClr val="009193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4621056" y="1427709"/>
            <a:ext cx="1295651" cy="126492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162305" y="3909910"/>
            <a:ext cx="253248" cy="1173078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loud 21"/>
          <p:cNvSpPr/>
          <p:nvPr/>
        </p:nvSpPr>
        <p:spPr>
          <a:xfrm rot="4730284">
            <a:off x="5162101" y="1590871"/>
            <a:ext cx="215587" cy="339194"/>
          </a:xfrm>
          <a:prstGeom prst="cloud">
            <a:avLst/>
          </a:prstGeom>
          <a:solidFill>
            <a:srgbClr val="009193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9976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6864340" y="-68640"/>
            <a:ext cx="3973432" cy="10584804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66883" y="424020"/>
            <a:ext cx="258794" cy="1752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943833" y="241668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406629" y="126478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638079" y="49966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53034" y="612611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333134" y="27401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an 24"/>
          <p:cNvSpPr/>
          <p:nvPr/>
        </p:nvSpPr>
        <p:spPr>
          <a:xfrm rot="17537419">
            <a:off x="3747097" y="3049843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n 8"/>
          <p:cNvSpPr/>
          <p:nvPr/>
        </p:nvSpPr>
        <p:spPr>
          <a:xfrm rot="17537419">
            <a:off x="4047546" y="2278919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an 25"/>
          <p:cNvSpPr/>
          <p:nvPr/>
        </p:nvSpPr>
        <p:spPr>
          <a:xfrm rot="17537419">
            <a:off x="3446648" y="3820767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Can 33"/>
          <p:cNvSpPr/>
          <p:nvPr/>
        </p:nvSpPr>
        <p:spPr>
          <a:xfrm rot="1619218">
            <a:off x="5042475" y="1715044"/>
            <a:ext cx="473529" cy="455310"/>
          </a:xfrm>
          <a:prstGeom prst="can">
            <a:avLst/>
          </a:prstGeom>
          <a:solidFill>
            <a:srgbClr val="00B0F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an 38"/>
          <p:cNvSpPr/>
          <p:nvPr/>
        </p:nvSpPr>
        <p:spPr>
          <a:xfrm rot="1619218">
            <a:off x="6114781" y="2331475"/>
            <a:ext cx="473529" cy="455310"/>
          </a:xfrm>
          <a:prstGeom prst="can">
            <a:avLst/>
          </a:prstGeom>
          <a:solidFill>
            <a:srgbClr val="00B0F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Can 53"/>
          <p:cNvSpPr/>
          <p:nvPr/>
        </p:nvSpPr>
        <p:spPr>
          <a:xfrm rot="11654592">
            <a:off x="5435803" y="5384660"/>
            <a:ext cx="473529" cy="455310"/>
          </a:xfrm>
          <a:prstGeom prst="can">
            <a:avLst/>
          </a:prstGeom>
          <a:solidFill>
            <a:srgbClr val="00B0F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Can 60"/>
          <p:cNvSpPr/>
          <p:nvPr/>
        </p:nvSpPr>
        <p:spPr>
          <a:xfrm rot="11654592">
            <a:off x="3879287" y="5142784"/>
            <a:ext cx="473529" cy="455310"/>
          </a:xfrm>
          <a:prstGeom prst="can">
            <a:avLst/>
          </a:prstGeom>
          <a:solidFill>
            <a:srgbClr val="00B0F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6096000" y="5715000"/>
            <a:ext cx="3048000" cy="558800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667500" y="2730860"/>
            <a:ext cx="3165730" cy="1946125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an 41"/>
          <p:cNvSpPr/>
          <p:nvPr/>
        </p:nvSpPr>
        <p:spPr>
          <a:xfrm rot="1619218">
            <a:off x="4624381" y="1422325"/>
            <a:ext cx="473529" cy="455310"/>
          </a:xfrm>
          <a:prstGeom prst="can">
            <a:avLst/>
          </a:prstGeom>
          <a:solidFill>
            <a:srgbClr val="D88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Can 43"/>
          <p:cNvSpPr/>
          <p:nvPr/>
        </p:nvSpPr>
        <p:spPr>
          <a:xfrm rot="1619218">
            <a:off x="5665753" y="2046438"/>
            <a:ext cx="473529" cy="455310"/>
          </a:xfrm>
          <a:prstGeom prst="can">
            <a:avLst/>
          </a:prstGeom>
          <a:solidFill>
            <a:srgbClr val="D88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Can 47"/>
          <p:cNvSpPr/>
          <p:nvPr/>
        </p:nvSpPr>
        <p:spPr>
          <a:xfrm rot="11554866">
            <a:off x="3343204" y="4993701"/>
            <a:ext cx="473529" cy="455310"/>
          </a:xfrm>
          <a:prstGeom prst="can">
            <a:avLst/>
          </a:prstGeom>
          <a:solidFill>
            <a:srgbClr val="D88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Can 48"/>
          <p:cNvSpPr/>
          <p:nvPr/>
        </p:nvSpPr>
        <p:spPr>
          <a:xfrm rot="11675580">
            <a:off x="4747887" y="5283153"/>
            <a:ext cx="473529" cy="455310"/>
          </a:xfrm>
          <a:prstGeom prst="can">
            <a:avLst/>
          </a:prstGeom>
          <a:solidFill>
            <a:srgbClr val="D88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Cloud 54"/>
          <p:cNvSpPr/>
          <p:nvPr/>
        </p:nvSpPr>
        <p:spPr>
          <a:xfrm rot="5400000">
            <a:off x="5762238" y="2972366"/>
            <a:ext cx="2593064" cy="3184930"/>
          </a:xfrm>
          <a:prstGeom prst="cloud">
            <a:avLst/>
          </a:prstGeom>
          <a:solidFill>
            <a:srgbClr val="009193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Diamond 84"/>
          <p:cNvSpPr/>
          <p:nvPr/>
        </p:nvSpPr>
        <p:spPr>
          <a:xfrm>
            <a:off x="5863937" y="401468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Diamond 86"/>
          <p:cNvSpPr/>
          <p:nvPr/>
        </p:nvSpPr>
        <p:spPr>
          <a:xfrm>
            <a:off x="5307043" y="473085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Diamond 89"/>
          <p:cNvSpPr/>
          <p:nvPr/>
        </p:nvSpPr>
        <p:spPr>
          <a:xfrm>
            <a:off x="6533068" y="517970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Diamond 90"/>
          <p:cNvSpPr/>
          <p:nvPr/>
        </p:nvSpPr>
        <p:spPr>
          <a:xfrm>
            <a:off x="7241335" y="460459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Diamond 92"/>
          <p:cNvSpPr/>
          <p:nvPr/>
        </p:nvSpPr>
        <p:spPr>
          <a:xfrm>
            <a:off x="6477161" y="397093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Diamond 93"/>
          <p:cNvSpPr/>
          <p:nvPr/>
        </p:nvSpPr>
        <p:spPr>
          <a:xfrm>
            <a:off x="6789155" y="338279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Diamond 94"/>
          <p:cNvSpPr/>
          <p:nvPr/>
        </p:nvSpPr>
        <p:spPr>
          <a:xfrm>
            <a:off x="6293275" y="461958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Diamond 95"/>
          <p:cNvSpPr/>
          <p:nvPr/>
        </p:nvSpPr>
        <p:spPr>
          <a:xfrm>
            <a:off x="7497602" y="533340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Diamond 96"/>
          <p:cNvSpPr/>
          <p:nvPr/>
        </p:nvSpPr>
        <p:spPr>
          <a:xfrm>
            <a:off x="7455227" y="391932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Diamond 56"/>
          <p:cNvSpPr/>
          <p:nvPr/>
        </p:nvSpPr>
        <p:spPr>
          <a:xfrm>
            <a:off x="2456290" y="370392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Diamond 58"/>
          <p:cNvSpPr/>
          <p:nvPr/>
        </p:nvSpPr>
        <p:spPr>
          <a:xfrm>
            <a:off x="2099282" y="593955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Diamond 59"/>
          <p:cNvSpPr/>
          <p:nvPr/>
        </p:nvSpPr>
        <p:spPr>
          <a:xfrm>
            <a:off x="3009314" y="611356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Diamond 61"/>
          <p:cNvSpPr/>
          <p:nvPr/>
        </p:nvSpPr>
        <p:spPr>
          <a:xfrm>
            <a:off x="4654425" y="635611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Diamond 62"/>
          <p:cNvSpPr/>
          <p:nvPr/>
        </p:nvSpPr>
        <p:spPr>
          <a:xfrm>
            <a:off x="5212494" y="661097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Diamond 63"/>
          <p:cNvSpPr/>
          <p:nvPr/>
        </p:nvSpPr>
        <p:spPr>
          <a:xfrm>
            <a:off x="6402331" y="205305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Diamond 64"/>
          <p:cNvSpPr/>
          <p:nvPr/>
        </p:nvSpPr>
        <p:spPr>
          <a:xfrm>
            <a:off x="6571709" y="110822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Diamond 65"/>
          <p:cNvSpPr/>
          <p:nvPr/>
        </p:nvSpPr>
        <p:spPr>
          <a:xfrm>
            <a:off x="5654460" y="147459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Diamond 66"/>
          <p:cNvSpPr/>
          <p:nvPr/>
        </p:nvSpPr>
        <p:spPr>
          <a:xfrm>
            <a:off x="6176008" y="108523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Diamond 67"/>
          <p:cNvSpPr/>
          <p:nvPr/>
        </p:nvSpPr>
        <p:spPr>
          <a:xfrm>
            <a:off x="5071248" y="104952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Diamond 68"/>
          <p:cNvSpPr/>
          <p:nvPr/>
        </p:nvSpPr>
        <p:spPr>
          <a:xfrm>
            <a:off x="4019279" y="100101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Diamond 69"/>
          <p:cNvSpPr/>
          <p:nvPr/>
        </p:nvSpPr>
        <p:spPr>
          <a:xfrm>
            <a:off x="3664579" y="161892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/>
          <p:cNvSpPr txBox="1"/>
          <p:nvPr/>
        </p:nvSpPr>
        <p:spPr>
          <a:xfrm>
            <a:off x="5279239" y="1193066"/>
            <a:ext cx="31179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D883FF"/>
                </a:solidFill>
                <a:latin typeface="Times" charset="0"/>
                <a:ea typeface="Times" charset="0"/>
                <a:cs typeface="Times" charset="0"/>
              </a:rPr>
              <a:t>K+ channels</a:t>
            </a:r>
          </a:p>
          <a:p>
            <a:pPr algn="ctr"/>
            <a:r>
              <a:rPr lang="en-US" sz="2800" dirty="0" smtClean="0">
                <a:solidFill>
                  <a:srgbClr val="D883FF"/>
                </a:solidFill>
                <a:latin typeface="Times" charset="0"/>
                <a:ea typeface="Times" charset="0"/>
                <a:cs typeface="Times" charset="0"/>
              </a:rPr>
              <a:t>gated closed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284310" y="3060027"/>
            <a:ext cx="26643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800" baseline="30000" dirty="0" smtClean="0"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 channels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not refractory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5670888" y="4871982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5405435" y="4348649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702923" y="4859873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5410435" y="2522576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4647987" y="3961465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5472552" y="3727186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5462448" y="3307369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4606184" y="3174373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95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7705995" y="3648815"/>
            <a:ext cx="5153891" cy="55786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riangle 13"/>
          <p:cNvSpPr/>
          <p:nvPr/>
        </p:nvSpPr>
        <p:spPr>
          <a:xfrm rot="6657000">
            <a:off x="2744231" y="1417822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riangle 14"/>
          <p:cNvSpPr/>
          <p:nvPr/>
        </p:nvSpPr>
        <p:spPr>
          <a:xfrm rot="5400000">
            <a:off x="2397726" y="289101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riangle 15"/>
          <p:cNvSpPr/>
          <p:nvPr/>
        </p:nvSpPr>
        <p:spPr>
          <a:xfrm rot="3938387">
            <a:off x="2735577" y="441168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40310" y="309716"/>
            <a:ext cx="1870711" cy="116512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198164" y="1416291"/>
            <a:ext cx="4824959" cy="4969310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395636" y="2830857"/>
            <a:ext cx="462748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depolarization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spreads throughout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cell body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7" name="Cloud 16"/>
          <p:cNvSpPr/>
          <p:nvPr/>
        </p:nvSpPr>
        <p:spPr>
          <a:xfrm rot="19038612">
            <a:off x="3969242" y="5265521"/>
            <a:ext cx="215587" cy="339194"/>
          </a:xfrm>
          <a:prstGeom prst="cloud">
            <a:avLst/>
          </a:prstGeom>
          <a:solidFill>
            <a:srgbClr val="009193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6055409" y="1394170"/>
            <a:ext cx="1270079" cy="660213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505142" y="5180016"/>
            <a:ext cx="788952" cy="821990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loud 21"/>
          <p:cNvSpPr/>
          <p:nvPr/>
        </p:nvSpPr>
        <p:spPr>
          <a:xfrm rot="6569519">
            <a:off x="6419174" y="1705451"/>
            <a:ext cx="215587" cy="339194"/>
          </a:xfrm>
          <a:prstGeom prst="cloud">
            <a:avLst/>
          </a:prstGeom>
          <a:solidFill>
            <a:srgbClr val="009193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36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7705995" y="3648815"/>
            <a:ext cx="5153891" cy="55786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riangle 13"/>
          <p:cNvSpPr/>
          <p:nvPr/>
        </p:nvSpPr>
        <p:spPr>
          <a:xfrm rot="6657000">
            <a:off x="2744231" y="1417822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riangle 14"/>
          <p:cNvSpPr/>
          <p:nvPr/>
        </p:nvSpPr>
        <p:spPr>
          <a:xfrm rot="5400000">
            <a:off x="2397726" y="289101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riangle 15"/>
          <p:cNvSpPr/>
          <p:nvPr/>
        </p:nvSpPr>
        <p:spPr>
          <a:xfrm rot="3938387">
            <a:off x="2735577" y="441168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40310" y="309716"/>
            <a:ext cx="1870711" cy="116512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198164" y="1416291"/>
            <a:ext cx="4824959" cy="4969310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395636" y="2830857"/>
            <a:ext cx="462748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depolarization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spreads throughout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cell body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7" name="Cloud 16"/>
          <p:cNvSpPr/>
          <p:nvPr/>
        </p:nvSpPr>
        <p:spPr>
          <a:xfrm rot="15266535">
            <a:off x="5623295" y="5981740"/>
            <a:ext cx="215587" cy="339194"/>
          </a:xfrm>
          <a:prstGeom prst="cloud">
            <a:avLst/>
          </a:prstGeom>
          <a:solidFill>
            <a:srgbClr val="009193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6977980" y="1764998"/>
            <a:ext cx="728015" cy="767763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5131057" y="6257365"/>
            <a:ext cx="1200065" cy="128236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loud 21"/>
          <p:cNvSpPr/>
          <p:nvPr/>
        </p:nvSpPr>
        <p:spPr>
          <a:xfrm rot="6569519">
            <a:off x="7066032" y="2204958"/>
            <a:ext cx="215587" cy="339194"/>
          </a:xfrm>
          <a:prstGeom prst="cloud">
            <a:avLst/>
          </a:prstGeom>
          <a:solidFill>
            <a:srgbClr val="009193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5410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6864340" y="-68640"/>
            <a:ext cx="3973432" cy="10584804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66883" y="424020"/>
            <a:ext cx="258794" cy="1752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gular Pentagon 3"/>
          <p:cNvSpPr/>
          <p:nvPr/>
        </p:nvSpPr>
        <p:spPr>
          <a:xfrm>
            <a:off x="3458046" y="2687778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gular Pentagon 16"/>
          <p:cNvSpPr/>
          <p:nvPr/>
        </p:nvSpPr>
        <p:spPr>
          <a:xfrm>
            <a:off x="3476180" y="2171700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gular Pentagon 17"/>
          <p:cNvSpPr/>
          <p:nvPr/>
        </p:nvSpPr>
        <p:spPr>
          <a:xfrm>
            <a:off x="3883963" y="2041071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gular Pentagon 18"/>
          <p:cNvSpPr/>
          <p:nvPr/>
        </p:nvSpPr>
        <p:spPr>
          <a:xfrm>
            <a:off x="2855963" y="4350251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gular Pentagon 19"/>
          <p:cNvSpPr/>
          <p:nvPr/>
        </p:nvSpPr>
        <p:spPr>
          <a:xfrm>
            <a:off x="2513413" y="3554186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gular Pentagon 20"/>
          <p:cNvSpPr/>
          <p:nvPr/>
        </p:nvSpPr>
        <p:spPr>
          <a:xfrm>
            <a:off x="2970263" y="2932706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gular Pentagon 21"/>
          <p:cNvSpPr/>
          <p:nvPr/>
        </p:nvSpPr>
        <p:spPr>
          <a:xfrm>
            <a:off x="2970263" y="3815443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gular Pentagon 22"/>
          <p:cNvSpPr/>
          <p:nvPr/>
        </p:nvSpPr>
        <p:spPr>
          <a:xfrm>
            <a:off x="3361880" y="3383411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n 8"/>
          <p:cNvSpPr/>
          <p:nvPr/>
        </p:nvSpPr>
        <p:spPr>
          <a:xfrm rot="17537419">
            <a:off x="4047546" y="2278919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an 24"/>
          <p:cNvSpPr/>
          <p:nvPr/>
        </p:nvSpPr>
        <p:spPr>
          <a:xfrm rot="17537419">
            <a:off x="3747097" y="3049843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an 25"/>
          <p:cNvSpPr/>
          <p:nvPr/>
        </p:nvSpPr>
        <p:spPr>
          <a:xfrm rot="17537419">
            <a:off x="3446648" y="3820767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284310" y="3060027"/>
            <a:ext cx="26643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B050"/>
                </a:solidFill>
                <a:latin typeface="Times" charset="0"/>
                <a:ea typeface="Times" charset="0"/>
                <a:cs typeface="Times" charset="0"/>
              </a:rPr>
              <a:t>ligand-gated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sodium channels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54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6864340" y="-68640"/>
            <a:ext cx="3973432" cy="10584804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66883" y="424020"/>
            <a:ext cx="258794" cy="1752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943833" y="241668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406629" y="126478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638079" y="49966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53034" y="612611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333134" y="27401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an 24"/>
          <p:cNvSpPr/>
          <p:nvPr/>
        </p:nvSpPr>
        <p:spPr>
          <a:xfrm rot="17537419">
            <a:off x="3747097" y="3049843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n 8"/>
          <p:cNvSpPr/>
          <p:nvPr/>
        </p:nvSpPr>
        <p:spPr>
          <a:xfrm rot="17537419">
            <a:off x="4047546" y="2278919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an 25"/>
          <p:cNvSpPr/>
          <p:nvPr/>
        </p:nvSpPr>
        <p:spPr>
          <a:xfrm rot="17537419">
            <a:off x="3446648" y="3820767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213100" y="1498600"/>
            <a:ext cx="3454400" cy="4216400"/>
          </a:xfrm>
          <a:custGeom>
            <a:avLst/>
            <a:gdLst>
              <a:gd name="connsiteX0" fmla="*/ 3454400 w 3454400"/>
              <a:gd name="connsiteY0" fmla="*/ 1231900 h 4216400"/>
              <a:gd name="connsiteX1" fmla="*/ 1409700 w 3454400"/>
              <a:gd name="connsiteY1" fmla="*/ 0 h 4216400"/>
              <a:gd name="connsiteX2" fmla="*/ 0 w 3454400"/>
              <a:gd name="connsiteY2" fmla="*/ 3683000 h 4216400"/>
              <a:gd name="connsiteX3" fmla="*/ 2882900 w 3454400"/>
              <a:gd name="connsiteY3" fmla="*/ 4216400 h 421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54400" h="4216400">
                <a:moveTo>
                  <a:pt x="3454400" y="1231900"/>
                </a:moveTo>
                <a:lnTo>
                  <a:pt x="1409700" y="0"/>
                </a:lnTo>
                <a:lnTo>
                  <a:pt x="0" y="3683000"/>
                </a:lnTo>
                <a:lnTo>
                  <a:pt x="2882900" y="4216400"/>
                </a:lnTo>
              </a:path>
            </a:pathLst>
          </a:custGeom>
          <a:noFill/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Can 33"/>
          <p:cNvSpPr/>
          <p:nvPr/>
        </p:nvSpPr>
        <p:spPr>
          <a:xfrm rot="1619218">
            <a:off x="5042475" y="1715044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an 38"/>
          <p:cNvSpPr/>
          <p:nvPr/>
        </p:nvSpPr>
        <p:spPr>
          <a:xfrm rot="1619218">
            <a:off x="5982013" y="2249762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Can 53"/>
          <p:cNvSpPr/>
          <p:nvPr/>
        </p:nvSpPr>
        <p:spPr>
          <a:xfrm rot="11654592">
            <a:off x="5435803" y="5384660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Can 60"/>
          <p:cNvSpPr/>
          <p:nvPr/>
        </p:nvSpPr>
        <p:spPr>
          <a:xfrm rot="11654592">
            <a:off x="3879287" y="5142784"/>
            <a:ext cx="473529" cy="455310"/>
          </a:xfrm>
          <a:prstGeom prst="can">
            <a:avLst/>
          </a:prstGeom>
          <a:solidFill>
            <a:srgbClr val="C00000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12" idx="3"/>
          </p:cNvCxnSpPr>
          <p:nvPr/>
        </p:nvCxnSpPr>
        <p:spPr>
          <a:xfrm>
            <a:off x="6096000" y="5715000"/>
            <a:ext cx="3048000" cy="558800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667500" y="2730860"/>
            <a:ext cx="3165730" cy="1946125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an 41"/>
          <p:cNvSpPr/>
          <p:nvPr/>
        </p:nvSpPr>
        <p:spPr>
          <a:xfrm rot="1619218">
            <a:off x="4624381" y="1422325"/>
            <a:ext cx="473529" cy="455310"/>
          </a:xfrm>
          <a:prstGeom prst="can">
            <a:avLst/>
          </a:prstGeom>
          <a:solidFill>
            <a:srgbClr val="D88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Can 43"/>
          <p:cNvSpPr/>
          <p:nvPr/>
        </p:nvSpPr>
        <p:spPr>
          <a:xfrm rot="1619218">
            <a:off x="5665753" y="2046438"/>
            <a:ext cx="473529" cy="455310"/>
          </a:xfrm>
          <a:prstGeom prst="can">
            <a:avLst/>
          </a:prstGeom>
          <a:solidFill>
            <a:srgbClr val="D88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Can 47"/>
          <p:cNvSpPr/>
          <p:nvPr/>
        </p:nvSpPr>
        <p:spPr>
          <a:xfrm rot="11554866">
            <a:off x="3343204" y="4993701"/>
            <a:ext cx="473529" cy="455310"/>
          </a:xfrm>
          <a:prstGeom prst="can">
            <a:avLst/>
          </a:prstGeom>
          <a:solidFill>
            <a:srgbClr val="D88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Can 48"/>
          <p:cNvSpPr/>
          <p:nvPr/>
        </p:nvSpPr>
        <p:spPr>
          <a:xfrm rot="11675580">
            <a:off x="4747887" y="5283153"/>
            <a:ext cx="473529" cy="455310"/>
          </a:xfrm>
          <a:prstGeom prst="can">
            <a:avLst/>
          </a:prstGeom>
          <a:solidFill>
            <a:srgbClr val="D88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Cloud 54"/>
          <p:cNvSpPr/>
          <p:nvPr/>
        </p:nvSpPr>
        <p:spPr>
          <a:xfrm rot="5400000">
            <a:off x="5762238" y="2972366"/>
            <a:ext cx="2593064" cy="3184930"/>
          </a:xfrm>
          <a:prstGeom prst="cloud">
            <a:avLst/>
          </a:prstGeom>
          <a:solidFill>
            <a:srgbClr val="009193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7220276" y="1517335"/>
            <a:ext cx="31179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K+ leaves</a:t>
            </a:r>
          </a:p>
          <a:p>
            <a:pPr algn="ctr"/>
            <a:r>
              <a:rPr lang="en-US" sz="2800" dirty="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cytoplasm</a:t>
            </a:r>
          </a:p>
        </p:txBody>
      </p:sp>
      <p:sp>
        <p:nvSpPr>
          <p:cNvPr id="73" name="Oval 72"/>
          <p:cNvSpPr/>
          <p:nvPr/>
        </p:nvSpPr>
        <p:spPr>
          <a:xfrm rot="6960000">
            <a:off x="4903718" y="1406173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 rot="6960000">
            <a:off x="5939069" y="2028245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 rot="6360000">
            <a:off x="4907996" y="5594603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 rot="6360000">
            <a:off x="3513524" y="5306426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4716986" y="2942337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K</a:t>
            </a:r>
            <a:r>
              <a:rPr lang="en-US" sz="2000" baseline="3000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chemeClr val="accent2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chemeClr val="accent2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78" name="Cloud 77"/>
          <p:cNvSpPr/>
          <p:nvPr/>
        </p:nvSpPr>
        <p:spPr>
          <a:xfrm>
            <a:off x="3869265" y="2286249"/>
            <a:ext cx="2593064" cy="3184930"/>
          </a:xfrm>
          <a:prstGeom prst="cloud">
            <a:avLst/>
          </a:prstGeom>
          <a:solidFill>
            <a:srgbClr val="009193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iamond 3"/>
          <p:cNvSpPr/>
          <p:nvPr/>
        </p:nvSpPr>
        <p:spPr>
          <a:xfrm>
            <a:off x="5781458" y="338656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Diamond 78"/>
          <p:cNvSpPr/>
          <p:nvPr/>
        </p:nvSpPr>
        <p:spPr>
          <a:xfrm>
            <a:off x="5117946" y="242746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Diamond 79"/>
          <p:cNvSpPr/>
          <p:nvPr/>
        </p:nvSpPr>
        <p:spPr>
          <a:xfrm>
            <a:off x="4559877" y="305386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Diamond 80"/>
          <p:cNvSpPr/>
          <p:nvPr/>
        </p:nvSpPr>
        <p:spPr>
          <a:xfrm>
            <a:off x="5618916" y="281281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Diamond 81"/>
          <p:cNvSpPr/>
          <p:nvPr/>
        </p:nvSpPr>
        <p:spPr>
          <a:xfrm>
            <a:off x="5080887" y="346158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Diamond 82"/>
          <p:cNvSpPr/>
          <p:nvPr/>
        </p:nvSpPr>
        <p:spPr>
          <a:xfrm>
            <a:off x="4565816" y="381583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Diamond 83"/>
          <p:cNvSpPr/>
          <p:nvPr/>
        </p:nvSpPr>
        <p:spPr>
          <a:xfrm>
            <a:off x="5103111" y="413009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Diamond 84"/>
          <p:cNvSpPr/>
          <p:nvPr/>
        </p:nvSpPr>
        <p:spPr>
          <a:xfrm>
            <a:off x="5863937" y="401468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Diamond 85"/>
          <p:cNvSpPr/>
          <p:nvPr/>
        </p:nvSpPr>
        <p:spPr>
          <a:xfrm>
            <a:off x="4284310" y="448250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Diamond 86"/>
          <p:cNvSpPr/>
          <p:nvPr/>
        </p:nvSpPr>
        <p:spPr>
          <a:xfrm>
            <a:off x="5307043" y="473085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Diamond 87"/>
          <p:cNvSpPr/>
          <p:nvPr/>
        </p:nvSpPr>
        <p:spPr>
          <a:xfrm>
            <a:off x="5809493" y="500475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Diamond 88"/>
          <p:cNvSpPr/>
          <p:nvPr/>
        </p:nvSpPr>
        <p:spPr>
          <a:xfrm>
            <a:off x="6274104" y="309630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Diamond 89"/>
          <p:cNvSpPr/>
          <p:nvPr/>
        </p:nvSpPr>
        <p:spPr>
          <a:xfrm>
            <a:off x="6533068" y="517970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Diamond 90"/>
          <p:cNvSpPr/>
          <p:nvPr/>
        </p:nvSpPr>
        <p:spPr>
          <a:xfrm>
            <a:off x="7241335" y="460459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Diamond 91"/>
          <p:cNvSpPr/>
          <p:nvPr/>
        </p:nvSpPr>
        <p:spPr>
          <a:xfrm>
            <a:off x="4157958" y="381584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Diamond 92"/>
          <p:cNvSpPr/>
          <p:nvPr/>
        </p:nvSpPr>
        <p:spPr>
          <a:xfrm>
            <a:off x="6477161" y="397093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Diamond 93"/>
          <p:cNvSpPr/>
          <p:nvPr/>
        </p:nvSpPr>
        <p:spPr>
          <a:xfrm>
            <a:off x="6789155" y="338279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Diamond 94"/>
          <p:cNvSpPr/>
          <p:nvPr/>
        </p:nvSpPr>
        <p:spPr>
          <a:xfrm>
            <a:off x="6293275" y="461958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Diamond 95"/>
          <p:cNvSpPr/>
          <p:nvPr/>
        </p:nvSpPr>
        <p:spPr>
          <a:xfrm>
            <a:off x="7497602" y="533340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Diamond 96"/>
          <p:cNvSpPr/>
          <p:nvPr/>
        </p:nvSpPr>
        <p:spPr>
          <a:xfrm>
            <a:off x="7455227" y="391932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546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95833E-6 7.77778E-6 C -0.01679 -0.00763 -0.03359 -0.01527 -0.03984 -0.03217 C -0.04622 -0.04907 -0.04062 -0.08032 -0.03802 -0.10138 C -0.03528 -0.12245 -0.02955 -0.13842 -0.02369 -0.15879 C -0.01783 -0.17893 -0.02135 -0.21689 -0.00286 -0.22268 L 0.08737 -0.19421 " pathEditMode="relative" ptsTypes="AAAAAA">
                                      <p:cBhvr>
                                        <p:cTn id="6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59259E-6 C 0.01263 -0.00879 0.02526 -0.01759 0.02513 -0.03287 C 0.02513 -0.04791 0.00482 -0.07245 -0.00078 -0.09097 C -0.00638 -0.10949 -0.0095 -0.1287 -0.0082 -0.14444 C -0.00703 -0.15995 0.0017 -0.16852 0.00677 -0.18426 C 0.01172 -0.2 0.02071 -0.22037 0.02175 -0.23889 C 0.02279 -0.25717 0.02409 -0.28495 0.01289 -0.29467 C 0.0017 -0.3044 -0.04505 -0.29699 -0.04505 -0.29699 " pathEditMode="relative" ptsTypes="AAAAAAAA">
                                      <p:cBhvr>
                                        <p:cTn id="8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7037E-6 C -0.01016 0.00556 -0.02031 0.01111 -0.03138 -0.00115 C -0.04232 -0.01365 -0.06485 -0.05833 -0.06615 -0.07384 C -0.06732 -0.08958 -0.05091 -0.09027 -0.0388 -0.09444 C -0.02682 -0.09884 -0.00235 -0.08865 0.00612 -0.0993 C 0.01471 -0.11018 0.01719 -0.14351 0.01224 -0.15879 C 0.00742 -0.17407 -0.01485 -0.17916 -0.02318 -0.19143 C -0.03138 -0.2037 -0.03958 -0.21018 -0.0375 -0.23264 C -0.03529 -0.25509 -0.01315 -0.31018 -0.01016 -0.32592 C -0.00729 -0.34166 -0.01979 -0.32708 -0.01979 -0.32708 C -0.0332 -0.32963 -0.07344 -0.34328 -0.09063 -0.34051 C -0.10794 -0.33773 -0.11914 -0.32222 -0.12344 -0.31018 C -0.12761 -0.29814 -0.11589 -0.26782 -0.11589 -0.26782 " pathEditMode="relative" ptsTypes="AAAAAAAAAAAAA">
                                      <p:cBhvr>
                                        <p:cTn id="10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-4.44444E-6 C 0.01576 -0.01435 0.03151 -0.0287 0.04284 -0.04976 C 0.0543 -0.07106 0.06693 -0.10277 0.0681 -0.12731 C 0.0694 -0.15208 0.05521 -0.17013 0.05039 -0.19768 C 0.04557 -0.22523 0.03776 -0.2655 0.03945 -0.29212 C 0.04115 -0.31875 0.05313 -0.34444 0.06068 -0.35763 C 0.0681 -0.37083 0.07253 -0.37407 0.08451 -0.37106 C 0.09635 -0.36782 0.12227 -0.33495 0.13216 -0.33935 C 0.14206 -0.34398 0.14466 -0.38587 0.14375 -0.39768 C 0.14297 -0.40925 0.13945 -0.40902 0.12747 -0.40972 C 0.11537 -0.41064 0.09349 -0.40648 0.07149 -0.40254 " pathEditMode="relative" ptsTypes="AAAAAAAAAAA">
                                      <p:cBhvr>
                                        <p:cTn id="12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9 0.00024 C -0.00234 -0.00509 -0.00508 -0.01018 -0.00573 -0.01689 C -0.00651 -0.02361 -0.00599 -0.03217 -0.00378 -0.03981 C -0.00143 -0.04768 0.0026 -0.04699 0.00781 -0.06296 C 0.01315 -0.07893 0.02292 -0.11898 0.0276 -0.13564 C 0.03229 -0.15254 0.02943 -0.15926 0.03581 -0.16365 C 0.04219 -0.16805 0.05456 -0.16782 0.06576 -0.1625 C 0.07708 -0.15694 0.09258 -0.13449 0.10326 -0.13078 C 0.11393 -0.12731 0.12253 -0.12986 0.12995 -0.14051 C 0.13724 -0.15138 0.14583 -0.18078 0.14766 -0.19513 C 0.14948 -0.20949 0.14961 -0.21597 0.14076 -0.22662 C 0.1319 -0.2375 0.10508 -0.25625 0.0944 -0.25949 C 0.08385 -0.26273 0.07734 -0.24606 0.07734 -0.24606 " pathEditMode="relative" ptsTypes="AAAAAAAAAAAAA">
                                      <p:cBhvr>
                                        <p:cTn id="14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1.11111E-6 C -0.01185 0.00069 -0.0237 0.00162 -0.02864 -0.00371 C -0.03346 -0.0088 -0.02916 -0.01852 -0.02929 -0.03148 C -0.02942 -0.04445 -0.0319 -0.06412 -0.02929 -0.08125 C -0.02669 -0.09838 -0.01745 -0.12361 -0.01354 -0.13449 C -0.00976 -0.14537 -0.00963 -0.13658 -0.00612 -0.14676 C -0.0026 -0.15672 0.0043 -0.18172 0.00755 -0.19514 C 0.01081 -0.20857 0.0112 -0.21551 0.01367 -0.22778 C 0.01615 -0.24028 0.01862 -0.25903 0.02253 -0.26898 C 0.02656 -0.27917 0.02696 -0.28658 0.03763 -0.28843 C 0.04818 -0.29028 0.07709 -0.29352 0.08594 -0.28009 C 0.09492 -0.26644 0.09518 -0.22408 0.09076 -0.20718 C 0.08633 -0.19051 0.06589 -0.18195 0.05938 -0.1794 C 0.05287 -0.17685 0.05196 -0.19144 0.05196 -0.19144 " pathEditMode="relative" ptsTypes="AAAAAAAAAAAAAA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2.59259E-6 C -0.00664 -0.00301 -0.01328 -0.00602 -0.02396 -0.00602 C -0.03464 -0.00602 -0.05313 0.00509 -0.06419 -2.59259E-6 C -0.07539 -0.00509 -0.08581 -0.02083 -0.09089 -0.03634 C -0.09584 -0.05185 -0.09831 -0.08356 -0.09427 -0.09329 C -0.09011 -0.10301 -0.07409 -0.09375 -0.06628 -0.09444 C -0.05847 -0.09537 -0.05352 -0.08681 -0.04714 -0.09815 C -0.04076 -0.10949 -0.0319 -0.14329 -0.028 -0.16227 C -0.02422 -0.18125 -0.02018 -0.2 -0.02396 -0.21204 C -0.02774 -0.22407 -0.05052 -0.23495 -0.05052 -0.23495 " pathEditMode="relative" ptsTypes="AAAAAAAAAA">
                                      <p:cBhvr>
                                        <p:cTn id="18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1.85185E-6 C 0.00052 0.01736 0.00117 0.03495 -0.00338 0.04352 C -0.00794 0.05208 -0.0194 0.05046 -0.02734 0.05069 C -0.03515 0.05116 -0.04336 0.03958 -0.05052 0.04583 C -0.05755 0.05231 -0.06745 0.07292 -0.07018 0.08842 C -0.07304 0.1037 -0.06458 0.12569 -0.06745 0.13796 C -0.07044 0.15046 -0.08385 0.14907 -0.08789 0.16227 C -0.09206 0.17569 -0.09075 0.19815 -0.09206 0.21805 C -0.09323 0.23796 -0.09922 0.25995 -0.09544 0.28102 C -0.09166 0.30231 -0.08398 0.32639 -0.06953 0.34537 C -0.05508 0.36435 -0.02018 0.3868 -0.00885 0.39514 C 0.00248 0.40324 -0.00416 0.39861 -0.00143 0.39514 C 0.0013 0.39143 0.00755 0.37315 0.00755 0.37315 " pathEditMode="relative" ptsTypes="AAAAAAAAAAAAA">
                                      <p:cBhvr>
                                        <p:cTn id="20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54167E-6 4.81481E-6 C -0.00729 -0.00023 -0.01445 -0.00047 -0.02252 -0.00232 C -0.03059 -0.00417 -0.04153 -0.0125 -0.04843 -0.01088 C -0.05533 -0.00926 -0.06158 -0.00533 -0.06419 0.00741 C -0.06666 0.02014 -0.06249 0.04699 -0.06341 0.06551 C -0.06432 0.08403 -0.06692 0.10509 -0.06966 0.11875 C -0.07226 0.13264 -0.07122 0.13819 -0.07981 0.14791 C -0.08841 0.15764 -0.10676 0.17708 -0.12135 0.17685 C -0.13606 0.17685 -0.15885 0.16412 -0.1677 0.14676 C -0.17669 0.1294 -0.17551 0.10301 -0.1746 0.07268 C -0.17369 0.04259 -0.16627 -0.00394 -0.16236 -0.03496 C -0.15833 -0.06621 -0.15078 -0.11366 -0.15078 -0.11366 " pathEditMode="relative" ptsTypes="AAAAAAAAAAAA">
                                      <p:cBhvr>
                                        <p:cTn id="22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04167E-6 5.55556E-6 C -0.00833 0.0088 -0.01666 0.0176 -0.02382 0.02663 C -0.03098 0.03542 -0.03984 0.0433 -0.04296 0.05325 C -0.04596 0.0632 -0.04661 0.07617 -0.04231 0.08589 C -0.03788 0.09561 -0.02187 0.10371 -0.01705 0.11135 C -0.0121 0.11899 -0.01341 0.12385 -0.01301 0.13195 C -0.01249 0.14005 -0.01262 0.14584 -0.01432 0.15996 C -0.01601 0.17385 -0.01822 0.19422 -0.02317 0.21552 C -0.02812 0.23705 -0.04765 0.27015 -0.04426 0.28843 C -0.04088 0.30649 -0.01184 0.31667 -0.00273 0.32478 C 0.00639 0.33288 0.00782 0.3301 0.01016 0.33681 C 0.01264 0.34353 0.01159 0.36482 0.01159 0.36482 " pathEditMode="relative" ptsTypes="AAAAAAAAAAAA">
                                      <p:cBhvr>
                                        <p:cTn id="24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7.40741E-7 C -0.01107 0.0176 -0.02214 0.03519 -0.02735 0.04838 C -0.03256 0.06158 -0.02995 0.06667 -0.03138 0.07871 C -0.03295 0.09051 -0.03164 0.10787 -0.0362 0.11991 C -0.04076 0.13172 -0.04753 0.14144 -0.05873 0.15 C -0.06979 0.1588 -0.09206 0.16829 -0.103 0.17199 C -0.11407 0.17547 -0.11875 0.17662 -0.12487 0.17199 C -0.13099 0.16736 -0.13047 0.14491 -0.13985 0.14398 C -0.14935 0.14329 -0.17344 0.15741 -0.18151 0.16713 C -0.18959 0.17685 -0.18828 0.20232 -0.18828 0.20232 " pathEditMode="relative" ptsTypes="AAAAAAAAAA">
                                      <p:cBhvr>
                                        <p:cTn id="26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875E-6 4.81481E-6 C -0.00364 -0.01459 -0.00715 -0.02894 -0.01575 -0.04491 C -0.02421 -0.06065 -0.04192 -0.09306 -0.05116 -0.09445 C -0.06054 -0.09584 -0.06796 -0.07223 -0.07161 -0.05325 C -0.07525 -0.03426 -0.07135 -0.00209 -0.07304 0.01944 C -0.07473 0.04097 -0.0733 0.05694 -0.08189 0.07638 C -0.09036 0.09583 -0.11002 0.12175 -0.12421 0.13587 C -0.1384 0.15 -0.1414 0.15324 -0.16718 0.16134 C -0.19283 0.16944 -0.25533 0.18819 -0.27825 0.18425 C -0.30129 0.18055 -0.30481 0.13819 -0.30481 0.13819 " pathEditMode="relative" ptsTypes="AAAAAAAAAA">
                                      <p:cBhvr>
                                        <p:cTn id="28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6" grpId="0" animBg="1"/>
      <p:bldP spid="87" grpId="0" animBg="1"/>
      <p:bldP spid="88" grpId="0" animBg="1"/>
      <p:bldP spid="89" grpId="0" animBg="1"/>
      <p:bldP spid="9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2744231" y="1417822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riangle 14"/>
          <p:cNvSpPr/>
          <p:nvPr/>
        </p:nvSpPr>
        <p:spPr>
          <a:xfrm rot="5400000">
            <a:off x="2397726" y="289101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riangle 15"/>
          <p:cNvSpPr/>
          <p:nvPr/>
        </p:nvSpPr>
        <p:spPr>
          <a:xfrm rot="3938387">
            <a:off x="2735577" y="441168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40310" y="309716"/>
            <a:ext cx="1042219" cy="116512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198164" y="1416291"/>
            <a:ext cx="4824959" cy="4969310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501148" y="1264785"/>
            <a:ext cx="2937610" cy="53719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845783" y="1640587"/>
            <a:ext cx="1042219" cy="880773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221134" y="2960666"/>
            <a:ext cx="46274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Times" charset="0"/>
                <a:ea typeface="Times" charset="0"/>
                <a:cs typeface="Times" charset="0"/>
              </a:rPr>
              <a:t>z</a:t>
            </a:r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oom in on </a:t>
            </a:r>
            <a:r>
              <a:rPr lang="en-US" sz="2800" smtClean="0">
                <a:latin typeface="Times" charset="0"/>
                <a:ea typeface="Times" charset="0"/>
                <a:cs typeface="Times" charset="0"/>
              </a:rPr>
              <a:t>dendrite </a:t>
            </a:r>
            <a:br>
              <a:rPr lang="en-US" sz="2800" smtClean="0">
                <a:latin typeface="Times" charset="0"/>
                <a:ea typeface="Times" charset="0"/>
                <a:cs typeface="Times" charset="0"/>
              </a:rPr>
            </a:br>
            <a:r>
              <a:rPr lang="en-US" sz="2800" smtClean="0">
                <a:latin typeface="Times" charset="0"/>
                <a:ea typeface="Times" charset="0"/>
                <a:cs typeface="Times" charset="0"/>
              </a:rPr>
              <a:t>(</a:t>
            </a:r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extension that receives signal)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76191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6864340" y="-68640"/>
            <a:ext cx="3973432" cy="10584804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66883" y="424020"/>
            <a:ext cx="258794" cy="1752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gular Pentagon 3"/>
          <p:cNvSpPr/>
          <p:nvPr/>
        </p:nvSpPr>
        <p:spPr>
          <a:xfrm>
            <a:off x="3395506" y="2478905"/>
            <a:ext cx="228600" cy="261257"/>
          </a:xfrm>
          <a:prstGeom prst="pentagon">
            <a:avLst/>
          </a:prstGeom>
          <a:solidFill>
            <a:srgbClr val="FF40FF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gular Pentagon 17"/>
          <p:cNvSpPr/>
          <p:nvPr/>
        </p:nvSpPr>
        <p:spPr>
          <a:xfrm>
            <a:off x="3883963" y="2041071"/>
            <a:ext cx="228600" cy="261257"/>
          </a:xfrm>
          <a:prstGeom prst="pentagon">
            <a:avLst/>
          </a:prstGeom>
          <a:solidFill>
            <a:srgbClr val="FF40FF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gular Pentagon 18"/>
          <p:cNvSpPr/>
          <p:nvPr/>
        </p:nvSpPr>
        <p:spPr>
          <a:xfrm>
            <a:off x="2855963" y="4350251"/>
            <a:ext cx="228600" cy="261257"/>
          </a:xfrm>
          <a:prstGeom prst="pentagon">
            <a:avLst/>
          </a:prstGeom>
          <a:solidFill>
            <a:srgbClr val="FF40FF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gular Pentagon 19"/>
          <p:cNvSpPr/>
          <p:nvPr/>
        </p:nvSpPr>
        <p:spPr>
          <a:xfrm>
            <a:off x="2970217" y="3662648"/>
            <a:ext cx="228600" cy="261257"/>
          </a:xfrm>
          <a:prstGeom prst="pentagon">
            <a:avLst/>
          </a:prstGeom>
          <a:solidFill>
            <a:srgbClr val="FF40FF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gular Pentagon 20"/>
          <p:cNvSpPr/>
          <p:nvPr/>
        </p:nvSpPr>
        <p:spPr>
          <a:xfrm>
            <a:off x="3051422" y="3130702"/>
            <a:ext cx="228600" cy="261257"/>
          </a:xfrm>
          <a:prstGeom prst="pentagon">
            <a:avLst/>
          </a:prstGeom>
          <a:solidFill>
            <a:srgbClr val="FF40FF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n 8"/>
          <p:cNvSpPr/>
          <p:nvPr/>
        </p:nvSpPr>
        <p:spPr>
          <a:xfrm rot="17537419">
            <a:off x="4047546" y="2278919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an 24"/>
          <p:cNvSpPr/>
          <p:nvPr/>
        </p:nvSpPr>
        <p:spPr>
          <a:xfrm rot="17537419">
            <a:off x="3747097" y="3049843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an 25"/>
          <p:cNvSpPr/>
          <p:nvPr/>
        </p:nvSpPr>
        <p:spPr>
          <a:xfrm rot="17537419">
            <a:off x="3446648" y="3820767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284310" y="3060027"/>
            <a:ext cx="26643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800" baseline="30000" dirty="0" smtClean="0"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 channels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gate open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7" name="Regular Pentagon 16"/>
          <p:cNvSpPr/>
          <p:nvPr/>
        </p:nvSpPr>
        <p:spPr>
          <a:xfrm>
            <a:off x="3914546" y="2512996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gular Pentagon 21"/>
          <p:cNvSpPr/>
          <p:nvPr/>
        </p:nvSpPr>
        <p:spPr>
          <a:xfrm>
            <a:off x="3311357" y="4014134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gular Pentagon 22"/>
          <p:cNvSpPr/>
          <p:nvPr/>
        </p:nvSpPr>
        <p:spPr>
          <a:xfrm>
            <a:off x="3590480" y="3271075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 rot="1140000">
            <a:off x="3800377" y="3113115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 rot="1140000">
            <a:off x="4105177" y="2338017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 rot="1140000">
            <a:off x="3499701" y="3888266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165722" y="178086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943833" y="241668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438027" y="241558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2459949" y="410462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2792087" y="380077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302245" y="290941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142239" y="443759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5015027" y="12356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3964421" y="161924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402790" y="547744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406629" y="126478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2970259" y="343550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638079" y="49966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53034" y="612611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4734770" y="559809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4195245" y="608152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5403885" y="594638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333134" y="27401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5623425" y="131565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5583503" y="184631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6618686" y="202022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6143587" y="202022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6770501" y="247741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5837833" y="149938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730708" y="450483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19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6864340" y="-68640"/>
            <a:ext cx="3973432" cy="10584804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66883" y="424020"/>
            <a:ext cx="258794" cy="1752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943833" y="241668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406629" y="126478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638079" y="49966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53034" y="612611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333134" y="27401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an 24"/>
          <p:cNvSpPr/>
          <p:nvPr/>
        </p:nvSpPr>
        <p:spPr>
          <a:xfrm rot="17537419">
            <a:off x="3747097" y="3049843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n 8"/>
          <p:cNvSpPr/>
          <p:nvPr/>
        </p:nvSpPr>
        <p:spPr>
          <a:xfrm rot="17537419">
            <a:off x="4047546" y="2278919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an 25"/>
          <p:cNvSpPr/>
          <p:nvPr/>
        </p:nvSpPr>
        <p:spPr>
          <a:xfrm rot="17537419">
            <a:off x="3446648" y="3820767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Cloud 56"/>
          <p:cNvSpPr/>
          <p:nvPr/>
        </p:nvSpPr>
        <p:spPr>
          <a:xfrm>
            <a:off x="3869265" y="2286249"/>
            <a:ext cx="2593064" cy="3184930"/>
          </a:xfrm>
          <a:prstGeom prst="cloud">
            <a:avLst/>
          </a:prstGeom>
          <a:solidFill>
            <a:srgbClr val="009193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213100" y="1498600"/>
            <a:ext cx="3454400" cy="4216400"/>
          </a:xfrm>
          <a:custGeom>
            <a:avLst/>
            <a:gdLst>
              <a:gd name="connsiteX0" fmla="*/ 3454400 w 3454400"/>
              <a:gd name="connsiteY0" fmla="*/ 1231900 h 4216400"/>
              <a:gd name="connsiteX1" fmla="*/ 1409700 w 3454400"/>
              <a:gd name="connsiteY1" fmla="*/ 0 h 4216400"/>
              <a:gd name="connsiteX2" fmla="*/ 0 w 3454400"/>
              <a:gd name="connsiteY2" fmla="*/ 3683000 h 4216400"/>
              <a:gd name="connsiteX3" fmla="*/ 2882900 w 3454400"/>
              <a:gd name="connsiteY3" fmla="*/ 4216400 h 421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54400" h="4216400">
                <a:moveTo>
                  <a:pt x="3454400" y="1231900"/>
                </a:moveTo>
                <a:lnTo>
                  <a:pt x="1409700" y="0"/>
                </a:lnTo>
                <a:lnTo>
                  <a:pt x="0" y="3683000"/>
                </a:lnTo>
                <a:lnTo>
                  <a:pt x="2882900" y="4216400"/>
                </a:lnTo>
              </a:path>
            </a:pathLst>
          </a:custGeom>
          <a:noFill/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Can 33"/>
          <p:cNvSpPr/>
          <p:nvPr/>
        </p:nvSpPr>
        <p:spPr>
          <a:xfrm rot="1619218">
            <a:off x="5042475" y="1715044"/>
            <a:ext cx="473529" cy="455310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an 38"/>
          <p:cNvSpPr/>
          <p:nvPr/>
        </p:nvSpPr>
        <p:spPr>
          <a:xfrm rot="1619218">
            <a:off x="5982013" y="2249762"/>
            <a:ext cx="473529" cy="455310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Can 53"/>
          <p:cNvSpPr/>
          <p:nvPr/>
        </p:nvSpPr>
        <p:spPr>
          <a:xfrm rot="11654592">
            <a:off x="5435803" y="5384660"/>
            <a:ext cx="473529" cy="455310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Can 60"/>
          <p:cNvSpPr/>
          <p:nvPr/>
        </p:nvSpPr>
        <p:spPr>
          <a:xfrm rot="11654592">
            <a:off x="3879287" y="5142784"/>
            <a:ext cx="473529" cy="455310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12" idx="3"/>
          </p:cNvCxnSpPr>
          <p:nvPr/>
        </p:nvCxnSpPr>
        <p:spPr>
          <a:xfrm>
            <a:off x="6096000" y="5715000"/>
            <a:ext cx="3048000" cy="558800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667500" y="2730860"/>
            <a:ext cx="3165730" cy="1946125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279239" y="1193066"/>
            <a:ext cx="31179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voltage-gated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channels close</a:t>
            </a:r>
          </a:p>
        </p:txBody>
      </p:sp>
      <p:sp>
        <p:nvSpPr>
          <p:cNvPr id="48" name="Cloud 47"/>
          <p:cNvSpPr/>
          <p:nvPr/>
        </p:nvSpPr>
        <p:spPr>
          <a:xfrm rot="5400000">
            <a:off x="5762238" y="2972366"/>
            <a:ext cx="2593064" cy="3184930"/>
          </a:xfrm>
          <a:prstGeom prst="cloud">
            <a:avLst/>
          </a:prstGeom>
          <a:solidFill>
            <a:srgbClr val="009193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92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rapezoid 15"/>
          <p:cNvSpPr/>
          <p:nvPr/>
        </p:nvSpPr>
        <p:spPr>
          <a:xfrm rot="16200000">
            <a:off x="3961856" y="1138791"/>
            <a:ext cx="4050527" cy="5577911"/>
          </a:xfrm>
          <a:prstGeom prst="trapezoid">
            <a:avLst>
              <a:gd name="adj" fmla="val 42752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" y="3648815"/>
            <a:ext cx="3198163" cy="55786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088853" y="587369"/>
            <a:ext cx="1055148" cy="65011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1080439" y="3574395"/>
            <a:ext cx="2117725" cy="600592"/>
            <a:chOff x="-28582" y="3591405"/>
            <a:chExt cx="2117725" cy="600592"/>
          </a:xfrm>
        </p:grpSpPr>
        <p:sp>
          <p:nvSpPr>
            <p:cNvPr id="17" name="Cloud 16"/>
            <p:cNvSpPr/>
            <p:nvPr/>
          </p:nvSpPr>
          <p:spPr>
            <a:xfrm rot="16015522">
              <a:off x="358063" y="3698316"/>
              <a:ext cx="215587" cy="339194"/>
            </a:xfrm>
            <a:prstGeom prst="cloud">
              <a:avLst/>
            </a:prstGeom>
            <a:solidFill>
              <a:srgbClr val="009193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Cloud 21"/>
            <p:cNvSpPr/>
            <p:nvPr/>
          </p:nvSpPr>
          <p:spPr>
            <a:xfrm rot="5241357">
              <a:off x="1649649" y="3713011"/>
              <a:ext cx="215587" cy="339194"/>
            </a:xfrm>
            <a:prstGeom prst="cloud">
              <a:avLst/>
            </a:prstGeom>
            <a:solidFill>
              <a:srgbClr val="009193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Connector 22"/>
            <p:cNvCxnSpPr/>
            <p:nvPr/>
          </p:nvCxnSpPr>
          <p:spPr>
            <a:xfrm flipH="1">
              <a:off x="-28582" y="4188822"/>
              <a:ext cx="2117725" cy="3175"/>
            </a:xfrm>
            <a:prstGeom prst="line">
              <a:avLst/>
            </a:prstGeom>
            <a:ln w="635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28466" y="3591405"/>
              <a:ext cx="2060677" cy="2818"/>
            </a:xfrm>
            <a:prstGeom prst="line">
              <a:avLst/>
            </a:prstGeom>
            <a:ln w="635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3461365" y="4391994"/>
            <a:ext cx="462748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depolarization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reaches the 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motor end plate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432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6864340" y="-68640"/>
            <a:ext cx="3973432" cy="10584804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66883" y="424020"/>
            <a:ext cx="258794" cy="1752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 rot="1171234">
            <a:off x="4931176" y="4667345"/>
            <a:ext cx="5970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" charset="0"/>
                <a:ea typeface="Times" charset="0"/>
                <a:cs typeface="Times" charset="0"/>
              </a:rPr>
              <a:t>dendrite </a:t>
            </a:r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(extension that receives signal)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519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7705995" y="3648815"/>
            <a:ext cx="5153891" cy="557865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riangle 13"/>
          <p:cNvSpPr/>
          <p:nvPr/>
        </p:nvSpPr>
        <p:spPr>
          <a:xfrm rot="6657000">
            <a:off x="2744231" y="1417822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riangle 14"/>
          <p:cNvSpPr/>
          <p:nvPr/>
        </p:nvSpPr>
        <p:spPr>
          <a:xfrm rot="5400000">
            <a:off x="2397726" y="289101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riangle 15"/>
          <p:cNvSpPr/>
          <p:nvPr/>
        </p:nvSpPr>
        <p:spPr>
          <a:xfrm rot="3938387">
            <a:off x="2735577" y="4411688"/>
            <a:ext cx="492231" cy="1934359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40310" y="309716"/>
            <a:ext cx="1870711" cy="116512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198164" y="1416291"/>
            <a:ext cx="4824959" cy="4969310"/>
          </a:xfrm>
          <a:prstGeom prst="ellips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395636" y="2830857"/>
            <a:ext cx="46274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depolarization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reaches axon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17" name="Cloud 16"/>
          <p:cNvSpPr/>
          <p:nvPr/>
        </p:nvSpPr>
        <p:spPr>
          <a:xfrm rot="11793559">
            <a:off x="7687297" y="4215470"/>
            <a:ext cx="215587" cy="339194"/>
          </a:xfrm>
          <a:prstGeom prst="cloud">
            <a:avLst/>
          </a:prstGeom>
          <a:solidFill>
            <a:srgbClr val="009193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7864559" y="2938158"/>
            <a:ext cx="193931" cy="768728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7705995" y="4247792"/>
            <a:ext cx="317128" cy="926381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loud 21"/>
          <p:cNvSpPr/>
          <p:nvPr/>
        </p:nvSpPr>
        <p:spPr>
          <a:xfrm rot="9704371">
            <a:off x="7713905" y="3371050"/>
            <a:ext cx="215587" cy="339194"/>
          </a:xfrm>
          <a:prstGeom prst="cloud">
            <a:avLst/>
          </a:prstGeom>
          <a:solidFill>
            <a:srgbClr val="009193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 flipH="1">
            <a:off x="7994548" y="4222750"/>
            <a:ext cx="247752" cy="2818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8016773" y="3683000"/>
            <a:ext cx="247752" cy="2818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318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6864340" y="-68640"/>
            <a:ext cx="3973432" cy="10584804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66883" y="424020"/>
            <a:ext cx="258794" cy="1752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943833" y="241668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406629" y="126478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638079" y="49966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53034" y="612611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333134" y="27401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Can 24"/>
          <p:cNvSpPr/>
          <p:nvPr/>
        </p:nvSpPr>
        <p:spPr>
          <a:xfrm rot="17537419">
            <a:off x="3747097" y="3049843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n 8"/>
          <p:cNvSpPr/>
          <p:nvPr/>
        </p:nvSpPr>
        <p:spPr>
          <a:xfrm rot="17537419">
            <a:off x="4047546" y="2278919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an 25"/>
          <p:cNvSpPr/>
          <p:nvPr/>
        </p:nvSpPr>
        <p:spPr>
          <a:xfrm rot="17537419">
            <a:off x="3446648" y="3820767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Can 33"/>
          <p:cNvSpPr/>
          <p:nvPr/>
        </p:nvSpPr>
        <p:spPr>
          <a:xfrm rot="1619218">
            <a:off x="5042475" y="1715044"/>
            <a:ext cx="473529" cy="455310"/>
          </a:xfrm>
          <a:prstGeom prst="can">
            <a:avLst/>
          </a:prstGeom>
          <a:solidFill>
            <a:srgbClr val="D883FF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an 38"/>
          <p:cNvSpPr/>
          <p:nvPr/>
        </p:nvSpPr>
        <p:spPr>
          <a:xfrm rot="1619218">
            <a:off x="6114781" y="2331475"/>
            <a:ext cx="473529" cy="455310"/>
          </a:xfrm>
          <a:prstGeom prst="can">
            <a:avLst/>
          </a:prstGeom>
          <a:solidFill>
            <a:srgbClr val="D883FF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Can 53"/>
          <p:cNvSpPr/>
          <p:nvPr/>
        </p:nvSpPr>
        <p:spPr>
          <a:xfrm rot="11654592">
            <a:off x="5435803" y="5384660"/>
            <a:ext cx="473529" cy="455310"/>
          </a:xfrm>
          <a:prstGeom prst="can">
            <a:avLst/>
          </a:prstGeom>
          <a:solidFill>
            <a:srgbClr val="D883FF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Can 60"/>
          <p:cNvSpPr/>
          <p:nvPr/>
        </p:nvSpPr>
        <p:spPr>
          <a:xfrm rot="11654592">
            <a:off x="3879287" y="5142784"/>
            <a:ext cx="473529" cy="455310"/>
          </a:xfrm>
          <a:prstGeom prst="can">
            <a:avLst/>
          </a:prstGeom>
          <a:solidFill>
            <a:srgbClr val="D883FF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6096000" y="5715000"/>
            <a:ext cx="3048000" cy="558800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667500" y="2730860"/>
            <a:ext cx="3165730" cy="1946125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an 41"/>
          <p:cNvSpPr/>
          <p:nvPr/>
        </p:nvSpPr>
        <p:spPr>
          <a:xfrm rot="1619218">
            <a:off x="4624381" y="1422325"/>
            <a:ext cx="473529" cy="455310"/>
          </a:xfrm>
          <a:prstGeom prst="can">
            <a:avLst/>
          </a:prstGeom>
          <a:solidFill>
            <a:srgbClr val="D883FF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Can 43"/>
          <p:cNvSpPr/>
          <p:nvPr/>
        </p:nvSpPr>
        <p:spPr>
          <a:xfrm rot="1619218">
            <a:off x="5665753" y="2046438"/>
            <a:ext cx="473529" cy="455310"/>
          </a:xfrm>
          <a:prstGeom prst="can">
            <a:avLst/>
          </a:prstGeom>
          <a:solidFill>
            <a:srgbClr val="D883FF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Can 47"/>
          <p:cNvSpPr/>
          <p:nvPr/>
        </p:nvSpPr>
        <p:spPr>
          <a:xfrm rot="11554866">
            <a:off x="3343204" y="4993701"/>
            <a:ext cx="473529" cy="455310"/>
          </a:xfrm>
          <a:prstGeom prst="can">
            <a:avLst/>
          </a:prstGeom>
          <a:solidFill>
            <a:srgbClr val="D883FF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Can 48"/>
          <p:cNvSpPr/>
          <p:nvPr/>
        </p:nvSpPr>
        <p:spPr>
          <a:xfrm rot="11675580">
            <a:off x="4747887" y="5283153"/>
            <a:ext cx="473529" cy="455310"/>
          </a:xfrm>
          <a:prstGeom prst="can">
            <a:avLst/>
          </a:prstGeom>
          <a:solidFill>
            <a:srgbClr val="D883FF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Cloud 54"/>
          <p:cNvSpPr/>
          <p:nvPr/>
        </p:nvSpPr>
        <p:spPr>
          <a:xfrm rot="5400000">
            <a:off x="5762238" y="2972366"/>
            <a:ext cx="2593064" cy="3184930"/>
          </a:xfrm>
          <a:prstGeom prst="cloud">
            <a:avLst/>
          </a:prstGeom>
          <a:solidFill>
            <a:srgbClr val="009193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Diamond 84"/>
          <p:cNvSpPr/>
          <p:nvPr/>
        </p:nvSpPr>
        <p:spPr>
          <a:xfrm>
            <a:off x="5863937" y="401468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Diamond 86"/>
          <p:cNvSpPr/>
          <p:nvPr/>
        </p:nvSpPr>
        <p:spPr>
          <a:xfrm>
            <a:off x="5307043" y="473085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Diamond 89"/>
          <p:cNvSpPr/>
          <p:nvPr/>
        </p:nvSpPr>
        <p:spPr>
          <a:xfrm>
            <a:off x="6533068" y="517970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Diamond 90"/>
          <p:cNvSpPr/>
          <p:nvPr/>
        </p:nvSpPr>
        <p:spPr>
          <a:xfrm>
            <a:off x="7241335" y="4604597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Diamond 92"/>
          <p:cNvSpPr/>
          <p:nvPr/>
        </p:nvSpPr>
        <p:spPr>
          <a:xfrm>
            <a:off x="6477161" y="397093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Diamond 93"/>
          <p:cNvSpPr/>
          <p:nvPr/>
        </p:nvSpPr>
        <p:spPr>
          <a:xfrm>
            <a:off x="6789155" y="338279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Diamond 94"/>
          <p:cNvSpPr/>
          <p:nvPr/>
        </p:nvSpPr>
        <p:spPr>
          <a:xfrm>
            <a:off x="6293275" y="461958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Diamond 95"/>
          <p:cNvSpPr/>
          <p:nvPr/>
        </p:nvSpPr>
        <p:spPr>
          <a:xfrm>
            <a:off x="7497602" y="533340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Diamond 96"/>
          <p:cNvSpPr/>
          <p:nvPr/>
        </p:nvSpPr>
        <p:spPr>
          <a:xfrm>
            <a:off x="7455227" y="391932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Diamond 56"/>
          <p:cNvSpPr/>
          <p:nvPr/>
        </p:nvSpPr>
        <p:spPr>
          <a:xfrm>
            <a:off x="2456290" y="370392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Diamond 58"/>
          <p:cNvSpPr/>
          <p:nvPr/>
        </p:nvSpPr>
        <p:spPr>
          <a:xfrm>
            <a:off x="2099282" y="5939553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Diamond 59"/>
          <p:cNvSpPr/>
          <p:nvPr/>
        </p:nvSpPr>
        <p:spPr>
          <a:xfrm>
            <a:off x="3009314" y="6113568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Diamond 61"/>
          <p:cNvSpPr/>
          <p:nvPr/>
        </p:nvSpPr>
        <p:spPr>
          <a:xfrm>
            <a:off x="4654425" y="6356111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Diamond 62"/>
          <p:cNvSpPr/>
          <p:nvPr/>
        </p:nvSpPr>
        <p:spPr>
          <a:xfrm>
            <a:off x="5212494" y="6610974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Diamond 63"/>
          <p:cNvSpPr/>
          <p:nvPr/>
        </p:nvSpPr>
        <p:spPr>
          <a:xfrm>
            <a:off x="6402331" y="205305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Diamond 64"/>
          <p:cNvSpPr/>
          <p:nvPr/>
        </p:nvSpPr>
        <p:spPr>
          <a:xfrm>
            <a:off x="6571709" y="1108222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Diamond 65"/>
          <p:cNvSpPr/>
          <p:nvPr/>
        </p:nvSpPr>
        <p:spPr>
          <a:xfrm>
            <a:off x="5654460" y="1474595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Diamond 66"/>
          <p:cNvSpPr/>
          <p:nvPr/>
        </p:nvSpPr>
        <p:spPr>
          <a:xfrm>
            <a:off x="6176008" y="1085239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Diamond 67"/>
          <p:cNvSpPr/>
          <p:nvPr/>
        </p:nvSpPr>
        <p:spPr>
          <a:xfrm>
            <a:off x="5071248" y="1049520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Diamond 68"/>
          <p:cNvSpPr/>
          <p:nvPr/>
        </p:nvSpPr>
        <p:spPr>
          <a:xfrm>
            <a:off x="4019279" y="100101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Diamond 69"/>
          <p:cNvSpPr/>
          <p:nvPr/>
        </p:nvSpPr>
        <p:spPr>
          <a:xfrm>
            <a:off x="3664579" y="1618926"/>
            <a:ext cx="189097" cy="190733"/>
          </a:xfrm>
          <a:prstGeom prst="diamond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4284310" y="3060027"/>
            <a:ext cx="266432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800" baseline="30000" dirty="0" smtClean="0">
                <a:latin typeface="Times" charset="0"/>
                <a:ea typeface="Times" charset="0"/>
                <a:cs typeface="Times" charset="0"/>
              </a:rPr>
              <a:t>+/</a:t>
            </a:r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K</a:t>
            </a:r>
            <a:r>
              <a:rPr lang="en-US" sz="2800" baseline="30000" dirty="0" smtClean="0"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 pumps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reset ion gradients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4" name="Plaque 3"/>
          <p:cNvSpPr/>
          <p:nvPr/>
        </p:nvSpPr>
        <p:spPr>
          <a:xfrm>
            <a:off x="5458251" y="1809659"/>
            <a:ext cx="290757" cy="624113"/>
          </a:xfrm>
          <a:prstGeom prst="plaque">
            <a:avLst/>
          </a:prstGeom>
          <a:solidFill>
            <a:srgbClr val="00FA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Plaque 52"/>
          <p:cNvSpPr/>
          <p:nvPr/>
        </p:nvSpPr>
        <p:spPr>
          <a:xfrm>
            <a:off x="5940407" y="2134318"/>
            <a:ext cx="290757" cy="624113"/>
          </a:xfrm>
          <a:prstGeom prst="plaque">
            <a:avLst/>
          </a:prstGeom>
          <a:solidFill>
            <a:srgbClr val="00FA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Plaque 55"/>
          <p:cNvSpPr/>
          <p:nvPr/>
        </p:nvSpPr>
        <p:spPr>
          <a:xfrm>
            <a:off x="4884679" y="1457763"/>
            <a:ext cx="290757" cy="624113"/>
          </a:xfrm>
          <a:prstGeom prst="plaque">
            <a:avLst/>
          </a:prstGeom>
          <a:solidFill>
            <a:srgbClr val="00FA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Plaque 57"/>
          <p:cNvSpPr/>
          <p:nvPr/>
        </p:nvSpPr>
        <p:spPr>
          <a:xfrm>
            <a:off x="4389036" y="5135190"/>
            <a:ext cx="290757" cy="624113"/>
          </a:xfrm>
          <a:prstGeom prst="plaque">
            <a:avLst/>
          </a:prstGeom>
          <a:solidFill>
            <a:srgbClr val="00FA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Plaque 71"/>
          <p:cNvSpPr/>
          <p:nvPr/>
        </p:nvSpPr>
        <p:spPr>
          <a:xfrm>
            <a:off x="3675684" y="4963015"/>
            <a:ext cx="290757" cy="624113"/>
          </a:xfrm>
          <a:prstGeom prst="plaque">
            <a:avLst/>
          </a:prstGeom>
          <a:solidFill>
            <a:srgbClr val="00FA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Plaque 72"/>
          <p:cNvSpPr/>
          <p:nvPr/>
        </p:nvSpPr>
        <p:spPr>
          <a:xfrm>
            <a:off x="5154065" y="5275071"/>
            <a:ext cx="290757" cy="624113"/>
          </a:xfrm>
          <a:prstGeom prst="plaque">
            <a:avLst/>
          </a:prstGeom>
          <a:solidFill>
            <a:srgbClr val="00FA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950370" y="2449201"/>
            <a:ext cx="705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432FF"/>
                </a:solidFill>
              </a:rPr>
              <a:t>n ATP</a:t>
            </a:r>
            <a:endParaRPr lang="en-US" dirty="0">
              <a:solidFill>
                <a:srgbClr val="0432FF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363993" y="4620823"/>
            <a:ext cx="705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0432FF"/>
                </a:solidFill>
              </a:rPr>
              <a:t>n ATP</a:t>
            </a:r>
            <a:endParaRPr lang="en-US">
              <a:solidFill>
                <a:srgbClr val="0432FF"/>
              </a:solidFill>
            </a:endParaRPr>
          </a:p>
        </p:txBody>
      </p:sp>
      <p:sp>
        <p:nvSpPr>
          <p:cNvPr id="71" name="Oval 70"/>
          <p:cNvSpPr/>
          <p:nvPr/>
        </p:nvSpPr>
        <p:spPr>
          <a:xfrm>
            <a:off x="5670888" y="4871982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5405435" y="4348649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3702923" y="4859873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5410435" y="2522576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4647987" y="3961465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5472552" y="3727186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5462448" y="3307369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4606184" y="3174373"/>
            <a:ext cx="178130" cy="173913"/>
          </a:xfrm>
          <a:prstGeom prst="ellipse">
            <a:avLst/>
          </a:prstGeom>
          <a:solidFill>
            <a:srgbClr val="00919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53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6864340" y="-68640"/>
            <a:ext cx="3973432" cy="10584804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66883" y="424020"/>
            <a:ext cx="258794" cy="1752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943833" y="241668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5015027" y="12356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402790" y="547744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406629" y="126478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638079" y="49966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53034" y="612611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4734770" y="559809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4195245" y="608152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5403885" y="594638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333134" y="27401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5623425" y="131565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5583503" y="184631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6618686" y="202022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6143587" y="202022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6770501" y="247741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5837833" y="149938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730708" y="450483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25" name="Can 24"/>
          <p:cNvSpPr/>
          <p:nvPr/>
        </p:nvSpPr>
        <p:spPr>
          <a:xfrm rot="17537419">
            <a:off x="3747097" y="3049843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n 8"/>
          <p:cNvSpPr/>
          <p:nvPr/>
        </p:nvSpPr>
        <p:spPr>
          <a:xfrm rot="17537419">
            <a:off x="4047546" y="2278919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an 25"/>
          <p:cNvSpPr/>
          <p:nvPr/>
        </p:nvSpPr>
        <p:spPr>
          <a:xfrm rot="17537419">
            <a:off x="3446648" y="3820767"/>
            <a:ext cx="473529" cy="455310"/>
          </a:xfrm>
          <a:prstGeom prst="ca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Cloud 56"/>
          <p:cNvSpPr/>
          <p:nvPr/>
        </p:nvSpPr>
        <p:spPr>
          <a:xfrm>
            <a:off x="3869265" y="2286249"/>
            <a:ext cx="2593064" cy="3184930"/>
          </a:xfrm>
          <a:prstGeom prst="cloud">
            <a:avLst/>
          </a:prstGeom>
          <a:solidFill>
            <a:srgbClr val="009193">
              <a:alpha val="10000"/>
            </a:srgbClr>
          </a:solidFill>
          <a:ln>
            <a:solidFill>
              <a:schemeClr val="accent1">
                <a:shade val="50000"/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213100" y="1498600"/>
            <a:ext cx="3454400" cy="4216400"/>
          </a:xfrm>
          <a:custGeom>
            <a:avLst/>
            <a:gdLst>
              <a:gd name="connsiteX0" fmla="*/ 3454400 w 3454400"/>
              <a:gd name="connsiteY0" fmla="*/ 1231900 h 4216400"/>
              <a:gd name="connsiteX1" fmla="*/ 1409700 w 3454400"/>
              <a:gd name="connsiteY1" fmla="*/ 0 h 4216400"/>
              <a:gd name="connsiteX2" fmla="*/ 0 w 3454400"/>
              <a:gd name="connsiteY2" fmla="*/ 3683000 h 4216400"/>
              <a:gd name="connsiteX3" fmla="*/ 2882900 w 3454400"/>
              <a:gd name="connsiteY3" fmla="*/ 4216400 h 421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54400" h="4216400">
                <a:moveTo>
                  <a:pt x="3454400" y="1231900"/>
                </a:moveTo>
                <a:lnTo>
                  <a:pt x="1409700" y="0"/>
                </a:lnTo>
                <a:lnTo>
                  <a:pt x="0" y="3683000"/>
                </a:lnTo>
                <a:lnTo>
                  <a:pt x="2882900" y="4216400"/>
                </a:lnTo>
              </a:path>
            </a:pathLst>
          </a:custGeom>
          <a:noFill/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Can 33"/>
          <p:cNvSpPr/>
          <p:nvPr/>
        </p:nvSpPr>
        <p:spPr>
          <a:xfrm rot="1619218">
            <a:off x="5042475" y="1715044"/>
            <a:ext cx="473529" cy="455310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Can 38"/>
          <p:cNvSpPr/>
          <p:nvPr/>
        </p:nvSpPr>
        <p:spPr>
          <a:xfrm rot="1619218">
            <a:off x="5982013" y="2249762"/>
            <a:ext cx="473529" cy="455310"/>
          </a:xfrm>
          <a:prstGeom prst="ca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4284310" y="3060027"/>
            <a:ext cx="266432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B0F0"/>
                </a:solidFill>
                <a:latin typeface="Times" charset="0"/>
                <a:ea typeface="Times" charset="0"/>
                <a:cs typeface="Times" charset="0"/>
              </a:rPr>
              <a:t>voltage-gated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sodium channels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gated-open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55" name="Oval 54"/>
          <p:cNvSpPr/>
          <p:nvPr/>
        </p:nvSpPr>
        <p:spPr>
          <a:xfrm rot="6960000">
            <a:off x="5320407" y="1695543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 rot="6960000">
            <a:off x="6263158" y="2236590"/>
            <a:ext cx="65042" cy="16899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5435803" y="5384660"/>
            <a:ext cx="473529" cy="455310"/>
            <a:chOff x="5435803" y="5384660"/>
            <a:chExt cx="473529" cy="455310"/>
          </a:xfrm>
        </p:grpSpPr>
        <p:sp>
          <p:nvSpPr>
            <p:cNvPr id="54" name="Can 53"/>
            <p:cNvSpPr/>
            <p:nvPr/>
          </p:nvSpPr>
          <p:spPr>
            <a:xfrm rot="11654592">
              <a:off x="5435803" y="5384660"/>
              <a:ext cx="473529" cy="455310"/>
            </a:xfrm>
            <a:prstGeom prst="can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 rot="6360000">
              <a:off x="5590904" y="5687198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3879287" y="5142784"/>
            <a:ext cx="473529" cy="455310"/>
            <a:chOff x="5435803" y="5384660"/>
            <a:chExt cx="473529" cy="455310"/>
          </a:xfrm>
        </p:grpSpPr>
        <p:sp>
          <p:nvSpPr>
            <p:cNvPr id="61" name="Can 60"/>
            <p:cNvSpPr/>
            <p:nvPr/>
          </p:nvSpPr>
          <p:spPr>
            <a:xfrm rot="11654592">
              <a:off x="5435803" y="5384660"/>
              <a:ext cx="473529" cy="455310"/>
            </a:xfrm>
            <a:prstGeom prst="can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 rot="6360000">
              <a:off x="5590904" y="5687198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1656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riangle 13"/>
          <p:cNvSpPr/>
          <p:nvPr/>
        </p:nvSpPr>
        <p:spPr>
          <a:xfrm rot="6657000">
            <a:off x="6864340" y="-68640"/>
            <a:ext cx="3973432" cy="10584804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riangle 5"/>
          <p:cNvSpPr/>
          <p:nvPr/>
        </p:nvSpPr>
        <p:spPr>
          <a:xfrm rot="6960000">
            <a:off x="2342648" y="380120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riangle 6"/>
          <p:cNvSpPr/>
          <p:nvPr/>
        </p:nvSpPr>
        <p:spPr>
          <a:xfrm rot="5400000">
            <a:off x="2267867" y="631598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riangle 7"/>
          <p:cNvSpPr/>
          <p:nvPr/>
        </p:nvSpPr>
        <p:spPr>
          <a:xfrm rot="4380000">
            <a:off x="2396839" y="843562"/>
            <a:ext cx="48491" cy="45104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/>
          <p:cNvSpPr/>
          <p:nvPr/>
        </p:nvSpPr>
        <p:spPr>
          <a:xfrm>
            <a:off x="2366893" y="461222"/>
            <a:ext cx="831272" cy="803563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98164" y="849153"/>
            <a:ext cx="5153891" cy="11083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/>
          <p:cNvSpPr/>
          <p:nvPr/>
        </p:nvSpPr>
        <p:spPr>
          <a:xfrm rot="16200000">
            <a:off x="8352055" y="637871"/>
            <a:ext cx="533400" cy="533400"/>
          </a:xfrm>
          <a:prstGeom prst="trapezoid">
            <a:avLst>
              <a:gd name="adj" fmla="val 37698"/>
            </a:avLst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7000">
                <a:schemeClr val="accent2">
                  <a:lumMod val="20000"/>
                  <a:lumOff val="80000"/>
                </a:schemeClr>
              </a:gs>
              <a:gs pos="76000">
                <a:schemeClr val="accent2">
                  <a:lumMod val="40000"/>
                  <a:lumOff val="60000"/>
                </a:schemeClr>
              </a:gs>
              <a:gs pos="96000">
                <a:schemeClr val="accent2">
                  <a:lumMod val="20000"/>
                  <a:lumOff val="80000"/>
                </a:schemeClr>
              </a:gs>
            </a:gsLst>
            <a:lin ang="11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66883" y="424020"/>
            <a:ext cx="258794" cy="1752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gular Pentagon 3"/>
          <p:cNvSpPr/>
          <p:nvPr/>
        </p:nvSpPr>
        <p:spPr>
          <a:xfrm>
            <a:off x="3395506" y="2478905"/>
            <a:ext cx="228600" cy="261257"/>
          </a:xfrm>
          <a:prstGeom prst="pentagon">
            <a:avLst/>
          </a:prstGeom>
          <a:solidFill>
            <a:srgbClr val="FF40FF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gular Pentagon 17"/>
          <p:cNvSpPr/>
          <p:nvPr/>
        </p:nvSpPr>
        <p:spPr>
          <a:xfrm>
            <a:off x="3883963" y="2041071"/>
            <a:ext cx="228600" cy="261257"/>
          </a:xfrm>
          <a:prstGeom prst="pentagon">
            <a:avLst/>
          </a:prstGeom>
          <a:solidFill>
            <a:srgbClr val="FF40FF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gular Pentagon 18"/>
          <p:cNvSpPr/>
          <p:nvPr/>
        </p:nvSpPr>
        <p:spPr>
          <a:xfrm>
            <a:off x="2855963" y="4350251"/>
            <a:ext cx="228600" cy="261257"/>
          </a:xfrm>
          <a:prstGeom prst="pentagon">
            <a:avLst/>
          </a:prstGeom>
          <a:solidFill>
            <a:srgbClr val="FF40FF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gular Pentagon 19"/>
          <p:cNvSpPr/>
          <p:nvPr/>
        </p:nvSpPr>
        <p:spPr>
          <a:xfrm>
            <a:off x="2970217" y="3662648"/>
            <a:ext cx="228600" cy="261257"/>
          </a:xfrm>
          <a:prstGeom prst="pentagon">
            <a:avLst/>
          </a:prstGeom>
          <a:solidFill>
            <a:srgbClr val="FF40FF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gular Pentagon 20"/>
          <p:cNvSpPr/>
          <p:nvPr/>
        </p:nvSpPr>
        <p:spPr>
          <a:xfrm>
            <a:off x="3051422" y="3130702"/>
            <a:ext cx="228600" cy="261257"/>
          </a:xfrm>
          <a:prstGeom prst="pentagon">
            <a:avLst/>
          </a:prstGeom>
          <a:solidFill>
            <a:srgbClr val="FF40FF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165722" y="178086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943833" y="241668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438027" y="241558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2459949" y="410462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2792087" y="380077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302245" y="2909416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3142239" y="443759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5015027" y="123566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3964421" y="1619241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402790" y="547744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406629" y="1264785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2970259" y="343550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2638079" y="499661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053034" y="612611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4734770" y="5598094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4195245" y="6081527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5403885" y="5946389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333134" y="274016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5623425" y="1315652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5583503" y="1846310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6618686" y="202022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6143587" y="2020223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6770501" y="2477418"/>
            <a:ext cx="178130" cy="173913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5837833" y="149938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730708" y="4504832"/>
            <a:ext cx="1150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000" baseline="30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000" smtClean="0">
                <a:solidFill>
                  <a:srgbClr val="009193"/>
                </a:solidFill>
                <a:latin typeface="Times" charset="0"/>
                <a:ea typeface="Times" charset="0"/>
                <a:cs typeface="Times" charset="0"/>
              </a:rPr>
              <a:t> ions</a:t>
            </a:r>
            <a:endParaRPr lang="en-US" sz="2000" dirty="0">
              <a:solidFill>
                <a:srgbClr val="009193"/>
              </a:solidFill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761633" y="4069575"/>
            <a:ext cx="26643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Na</a:t>
            </a:r>
            <a:r>
              <a:rPr lang="en-US" sz="2800" baseline="30000" dirty="0" smtClean="0">
                <a:latin typeface="Times" charset="0"/>
                <a:ea typeface="Times" charset="0"/>
                <a:cs typeface="Times" charset="0"/>
              </a:rPr>
              <a:t>+</a:t>
            </a:r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 rushes</a:t>
            </a:r>
          </a:p>
          <a:p>
            <a:pPr algn="ctr"/>
            <a:r>
              <a:rPr lang="en-US" sz="2800" dirty="0" smtClean="0">
                <a:latin typeface="Times" charset="0"/>
                <a:ea typeface="Times" charset="0"/>
                <a:cs typeface="Times" charset="0"/>
              </a:rPr>
              <a:t>into cytoplasm</a:t>
            </a:r>
            <a:endParaRPr lang="en-US" sz="2800" dirty="0">
              <a:latin typeface="Times" charset="0"/>
              <a:ea typeface="Times" charset="0"/>
              <a:cs typeface="Times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3756207" y="3040733"/>
            <a:ext cx="455310" cy="473529"/>
            <a:chOff x="3756207" y="3040733"/>
            <a:chExt cx="455310" cy="473529"/>
          </a:xfrm>
        </p:grpSpPr>
        <p:sp>
          <p:nvSpPr>
            <p:cNvPr id="25" name="Can 24"/>
            <p:cNvSpPr/>
            <p:nvPr/>
          </p:nvSpPr>
          <p:spPr>
            <a:xfrm rot="17537419">
              <a:off x="3747097" y="3049843"/>
              <a:ext cx="473529" cy="455310"/>
            </a:xfrm>
            <a:prstGeom prst="can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 rot="1140000">
              <a:off x="3800377" y="3113115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056656" y="2269809"/>
            <a:ext cx="455310" cy="473529"/>
            <a:chOff x="4056656" y="2269809"/>
            <a:chExt cx="455310" cy="473529"/>
          </a:xfrm>
        </p:grpSpPr>
        <p:sp>
          <p:nvSpPr>
            <p:cNvPr id="9" name="Can 8"/>
            <p:cNvSpPr/>
            <p:nvPr/>
          </p:nvSpPr>
          <p:spPr>
            <a:xfrm rot="17537419">
              <a:off x="4047546" y="2278919"/>
              <a:ext cx="473529" cy="455310"/>
            </a:xfrm>
            <a:prstGeom prst="can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 rot="1140000">
              <a:off x="4105177" y="2338017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455758" y="3811657"/>
            <a:ext cx="455310" cy="473529"/>
            <a:chOff x="3455758" y="3811657"/>
            <a:chExt cx="455310" cy="473529"/>
          </a:xfrm>
        </p:grpSpPr>
        <p:sp>
          <p:nvSpPr>
            <p:cNvPr id="26" name="Can 25"/>
            <p:cNvSpPr/>
            <p:nvPr/>
          </p:nvSpPr>
          <p:spPr>
            <a:xfrm rot="17537419">
              <a:off x="3446648" y="3820767"/>
              <a:ext cx="473529" cy="455310"/>
            </a:xfrm>
            <a:prstGeom prst="can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 rot="1140000">
              <a:off x="3499701" y="3888266"/>
              <a:ext cx="65042" cy="16899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gular Pentagon 16"/>
          <p:cNvSpPr/>
          <p:nvPr/>
        </p:nvSpPr>
        <p:spPr>
          <a:xfrm>
            <a:off x="3914546" y="2512996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gular Pentagon 21"/>
          <p:cNvSpPr/>
          <p:nvPr/>
        </p:nvSpPr>
        <p:spPr>
          <a:xfrm>
            <a:off x="3311357" y="4014134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gular Pentagon 22"/>
          <p:cNvSpPr/>
          <p:nvPr/>
        </p:nvSpPr>
        <p:spPr>
          <a:xfrm>
            <a:off x="3590480" y="3271075"/>
            <a:ext cx="228600" cy="261257"/>
          </a:xfrm>
          <a:prstGeom prst="pentagon">
            <a:avLst/>
          </a:prstGeom>
          <a:solidFill>
            <a:srgbClr val="FF4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711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0833E-6 4.81481E-6 C -0.00807 0.01736 -0.01601 0.03472 -0.01458 0.05185 C -0.01314 0.06875 -0.00442 0.08634 0.00873 0.10208 C 0.02188 0.11759 0.04532 0.12129 0.06433 0.14537 C 0.08334 0.16921 0.12279 0.24583 0.12279 0.24583 " pathEditMode="relative" ptsTypes="AAAAA">
                                      <p:cBhvr>
                                        <p:cTn id="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2.59259E-6 C 0.01341 0.00694 0.02682 0.01389 0.03307 0.02268 C 0.03932 0.03148 0.0349 0.04306 0.03724 0.05208 C 0.03945 0.06134 0.04141 0.07407 0.04675 0.07801 C 0.05208 0.08194 0.06341 0.07315 0.06914 0.07569 C 0.07474 0.07824 0.07474 0.08611 0.08073 0.09329 C 0.08659 0.10069 0.09753 0.10856 0.10469 0.11991 C 0.11185 0.13125 0.12109 0.14792 0.12331 0.16181 C 0.12552 0.17569 0.11875 0.1963 0.11797 0.20301 C 0.11719 0.20995 0.11875 0.20301 0.11875 0.20301 " pathEditMode="relative" ptsTypes="AAAAAAAAAA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0.00047 C -0.00221 0.01297 -0.00442 0.0257 -0.00052 0.03288 C 0.00339 0.03982 0.01914 0.03704 0.02305 0.04306 C 0.02696 0.04908 0.0237 0.05926 0.02305 0.06875 C 0.0224 0.07848 0.01875 0.09514 0.0194 0.10116 C 0.01992 0.10741 0.01862 0.10255 0.02683 0.10579 C 0.03503 0.1088 0.05677 0.10811 0.06862 0.12038 C 0.08047 0.13288 0.08685 0.16737 0.09805 0.1801 C 0.10925 0.19283 0.12461 0.19514 0.1362 0.197 C 0.14779 0.19885 0.1625 0.19213 0.16771 0.19121 " pathEditMode="relative" ptsTypes="AAAAAAAAAA">
                                      <p:cBhvr>
                                        <p:cTn id="1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125E-6 4.44444E-6 C 0.00782 0.00069 0.01576 0.00162 0.02149 0.00648 C 0.02722 0.01134 0.02579 0.01898 0.03438 0.0287 C 0.04285 0.03819 0.06602 0.04652 0.07292 0.06458 C 0.07969 0.08287 0.07305 0.12268 0.0754 0.1375 C 0.07774 0.15231 0.081 0.15115 0.08699 0.1537 C 0.09298 0.15648 0.11107 0.1537 0.11107 0.1537 " pathEditMode="relative" ptsTypes="AAAAAAA">
                                      <p:cBhvr>
                                        <p:cTn id="1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625E-6 -3.33333E-6 C 0.00782 -0.00856 0.01576 -0.01713 0.02357 -0.02454 C 0.03126 -0.03171 0.04011 -0.03981 0.04636 -0.04352 C 0.05248 -0.04722 0.05235 -0.04699 0.06081 -0.04653 C 0.06928 -0.0463 0.08334 -0.04491 0.09688 -0.04143 C 0.11029 -0.03773 0.12527 -0.01759 0.14154 -0.02523 C 0.15795 -0.03287 0.18516 -0.06921 0.19506 -0.08704 C 0.20482 -0.10486 0.2004 -0.13194 0.2004 -0.13194 " pathEditMode="relative" ptsTypes="AAAAAAAA">
                                      <p:cBhvr>
                                        <p:cTn id="14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20833E-6 -7.40741E-7 C 0.01497 0.00116 0.03007 0.00231 0.03932 0.0044 C 0.04856 0.00648 0.04739 0.00555 0.05546 0.0125 C 0.06354 0.01921 0.07643 0.03241 0.08775 0.0456 C 0.09908 0.0588 0.10221 0.08634 0.12343 0.0919 C 0.14452 0.09768 0.21458 0.08032 0.21458 0.08032 " pathEditMode="relative" ptsTypes="AAAAAA">
                                      <p:cBhvr>
                                        <p:cTn id="1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08333E-6 -1.11111E-6 C -0.00781 -0.01365 -0.01575 -0.02754 -0.01783 -0.03958 C -0.01991 -0.05185 -0.01835 -0.06643 -0.01236 -0.07268 C -0.0065 -0.07916 0.0116 -0.07708 0.01745 -0.07777 C 0.02318 -0.0787 0.01433 -0.08055 0.0224 -0.07708 C 0.03048 -0.07384 0.05717 -0.07129 0.0655 -0.0581 C 0.07384 -0.04467 0.07553 -0.01342 0.07253 0.00232 C 0.06967 0.01806 0.05248 0.02616 0.04805 0.03611 C 0.04376 0.0463 0.04649 0.06273 0.04649 0.06273 " pathEditMode="relative" ptsTypes="AAAAAAAAA">
                                      <p:cBhvr>
                                        <p:cTn id="1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70833E-6 3.33333E-6 C 0.00092 -0.02454 0.00196 -0.04908 0.00574 -0.06111 C 0.00951 -0.07338 0.01225 -0.06945 0.02266 -0.07292 C 0.03321 -0.07639 0.06134 -0.08519 0.06876 -0.08172 C 0.07605 -0.07824 0.07149 -0.06204 0.06706 -0.05232 C 0.06264 -0.04236 0.0461 -0.03472 0.04219 -0.02292 C 0.03829 -0.01088 0.03946 0.0169 0.0435 0.01921 C 0.0474 0.02129 0.06029 -0.00209 0.06576 -0.00949 C 0.07136 -0.0169 0.07214 -0.02199 0.07657 -0.025 C 0.081 -0.02801 0.07735 -0.02963 0.09232 -0.02732 C 0.10717 -0.025 0.1517 -0.01968 0.16602 -0.01111 C 0.18035 -0.00232 0.17175 0.00393 0.178 0.0243 C 0.18438 0.04467 0.18959 0.09676 0.20378 0.11134 C 0.21785 0.12569 0.26303 0.11134 0.26303 0.11134 L 0.26303 0.11134 " pathEditMode="relative" ptsTypes="AAAAAAAAAAAAAAA">
                                      <p:cBhvr>
                                        <p:cTn id="2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6" grpId="0" animBg="1"/>
      <p:bldP spid="3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1294</Words>
  <Application>Microsoft Macintosh PowerPoint</Application>
  <PresentationFormat>Widescreen</PresentationFormat>
  <Paragraphs>244</Paragraphs>
  <Slides>42</Slides>
  <Notes>42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Calibri</vt:lpstr>
      <vt:lpstr>Calibri Light</vt:lpstr>
      <vt:lpstr>Times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Campbell, Malcolm - Faculty</dc:creator>
  <cp:lastModifiedBy>Campbell, Malcolm - Faculty</cp:lastModifiedBy>
  <cp:revision>65</cp:revision>
  <dcterms:created xsi:type="dcterms:W3CDTF">2016-10-16T21:49:32Z</dcterms:created>
  <dcterms:modified xsi:type="dcterms:W3CDTF">2017-10-15T15:04:16Z</dcterms:modified>
</cp:coreProperties>
</file>