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Lst>
  <p:notesMasterIdLst>
    <p:notesMasterId r:id="rId84"/>
  </p:notesMasterIdLst>
  <p:sldIdLst>
    <p:sldId id="309" r:id="rId21"/>
    <p:sldId id="264" r:id="rId22"/>
    <p:sldId id="427" r:id="rId23"/>
    <p:sldId id="266" r:id="rId24"/>
    <p:sldId id="265" r:id="rId25"/>
    <p:sldId id="267" r:id="rId26"/>
    <p:sldId id="268" r:id="rId27"/>
    <p:sldId id="269" r:id="rId28"/>
    <p:sldId id="270" r:id="rId29"/>
    <p:sldId id="271" r:id="rId30"/>
    <p:sldId id="259" r:id="rId31"/>
    <p:sldId id="272" r:id="rId32"/>
    <p:sldId id="262" r:id="rId33"/>
    <p:sldId id="277" r:id="rId34"/>
    <p:sldId id="314" r:id="rId35"/>
    <p:sldId id="315" r:id="rId36"/>
    <p:sldId id="316" r:id="rId37"/>
    <p:sldId id="317" r:id="rId38"/>
    <p:sldId id="273" r:id="rId39"/>
    <p:sldId id="274" r:id="rId40"/>
    <p:sldId id="319" r:id="rId41"/>
    <p:sldId id="275" r:id="rId42"/>
    <p:sldId id="549" r:id="rId43"/>
    <p:sldId id="576" r:id="rId44"/>
    <p:sldId id="577" r:id="rId45"/>
    <p:sldId id="550" r:id="rId46"/>
    <p:sldId id="548" r:id="rId47"/>
    <p:sldId id="443" r:id="rId48"/>
    <p:sldId id="551" r:id="rId49"/>
    <p:sldId id="557" r:id="rId50"/>
    <p:sldId id="558" r:id="rId51"/>
    <p:sldId id="559" r:id="rId52"/>
    <p:sldId id="560" r:id="rId53"/>
    <p:sldId id="561" r:id="rId54"/>
    <p:sldId id="562" r:id="rId55"/>
    <p:sldId id="563" r:id="rId56"/>
    <p:sldId id="564" r:id="rId57"/>
    <p:sldId id="565" r:id="rId58"/>
    <p:sldId id="566" r:id="rId59"/>
    <p:sldId id="567" r:id="rId60"/>
    <p:sldId id="568" r:id="rId61"/>
    <p:sldId id="569" r:id="rId62"/>
    <p:sldId id="570" r:id="rId63"/>
    <p:sldId id="571" r:id="rId64"/>
    <p:sldId id="572" r:id="rId65"/>
    <p:sldId id="573" r:id="rId66"/>
    <p:sldId id="574" r:id="rId67"/>
    <p:sldId id="575" r:id="rId68"/>
    <p:sldId id="554" r:id="rId69"/>
    <p:sldId id="424" r:id="rId70"/>
    <p:sldId id="539" r:id="rId71"/>
    <p:sldId id="540" r:id="rId72"/>
    <p:sldId id="555" r:id="rId73"/>
    <p:sldId id="541" r:id="rId74"/>
    <p:sldId id="438" r:id="rId75"/>
    <p:sldId id="542" r:id="rId76"/>
    <p:sldId id="426" r:id="rId77"/>
    <p:sldId id="543" r:id="rId78"/>
    <p:sldId id="544" r:id="rId79"/>
    <p:sldId id="545" r:id="rId80"/>
    <p:sldId id="546" r:id="rId81"/>
    <p:sldId id="432" r:id="rId82"/>
    <p:sldId id="433" r:id="rId83"/>
  </p:sldIdLst>
  <p:sldSz cx="21336000" cy="13335000"/>
  <p:notesSz cx="6858000" cy="9144000"/>
  <p:defaultTextStyle>
    <a:defPPr>
      <a:defRPr lang="en-US"/>
    </a:defPPr>
    <a:lvl1pPr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136" y="-504"/>
      </p:cViewPr>
      <p:guideLst>
        <p:guide orient="horz" pos="4200"/>
        <p:guide pos="6720"/>
      </p:guideLst>
    </p:cSldViewPr>
  </p:slideViewPr>
  <p:notesTextViewPr>
    <p:cViewPr>
      <p:scale>
        <a:sx n="100" d="100"/>
        <a:sy n="100" d="100"/>
      </p:scale>
      <p:origin x="0" y="0"/>
    </p:cViewPr>
  </p:notesTextViewPr>
  <p:sorterViewPr>
    <p:cViewPr>
      <p:scale>
        <a:sx n="24" d="100"/>
        <a:sy n="24" d="100"/>
      </p:scale>
      <p:origin x="0" y="57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70" Type="http://schemas.openxmlformats.org/officeDocument/2006/relationships/slide" Target="slides/slide50.xml"/><Relationship Id="rId71" Type="http://schemas.openxmlformats.org/officeDocument/2006/relationships/slide" Target="slides/slide51.xml"/><Relationship Id="rId72" Type="http://schemas.openxmlformats.org/officeDocument/2006/relationships/slide" Target="slides/slide52.xml"/><Relationship Id="rId73" Type="http://schemas.openxmlformats.org/officeDocument/2006/relationships/slide" Target="slides/slide53.xml"/><Relationship Id="rId74" Type="http://schemas.openxmlformats.org/officeDocument/2006/relationships/slide" Target="slides/slide54.xml"/><Relationship Id="rId75" Type="http://schemas.openxmlformats.org/officeDocument/2006/relationships/slide" Target="slides/slide55.xml"/><Relationship Id="rId76" Type="http://schemas.openxmlformats.org/officeDocument/2006/relationships/slide" Target="slides/slide56.xml"/><Relationship Id="rId77" Type="http://schemas.openxmlformats.org/officeDocument/2006/relationships/slide" Target="slides/slide57.xml"/><Relationship Id="rId78" Type="http://schemas.openxmlformats.org/officeDocument/2006/relationships/slide" Target="slides/slide58.xml"/><Relationship Id="rId79" Type="http://schemas.openxmlformats.org/officeDocument/2006/relationships/slide" Target="slides/slide59.xml"/><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80" Type="http://schemas.openxmlformats.org/officeDocument/2006/relationships/slide" Target="slides/slide60.xml"/><Relationship Id="rId81" Type="http://schemas.openxmlformats.org/officeDocument/2006/relationships/slide" Target="slides/slide61.xml"/><Relationship Id="rId82" Type="http://schemas.openxmlformats.org/officeDocument/2006/relationships/slide" Target="slides/slide62.xml"/><Relationship Id="rId83" Type="http://schemas.openxmlformats.org/officeDocument/2006/relationships/slide" Target="slides/slide63.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4578"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55685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p:spPr>
      </p:sp>
      <p:sp>
        <p:nvSpPr>
          <p:cNvPr id="256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When you cram too much information into students, the outcome is unnatural and unpleasant to look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t-test</a:t>
            </a:r>
          </a:p>
          <a:p>
            <a:endParaRPr lang="en-US" dirty="0"/>
          </a:p>
        </p:txBody>
      </p:sp>
    </p:spTree>
    <p:extLst>
      <p:ext uri="{BB962C8B-B14F-4D97-AF65-F5344CB8AC3E}">
        <p14:creationId xmlns:p14="http://schemas.microsoft.com/office/powerpoint/2010/main" val="1172273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t-test</a:t>
            </a:r>
            <a:endParaRPr lang="en-US" dirty="0"/>
          </a:p>
        </p:txBody>
      </p:sp>
    </p:spTree>
    <p:extLst>
      <p:ext uri="{BB962C8B-B14F-4D97-AF65-F5344CB8AC3E}">
        <p14:creationId xmlns:p14="http://schemas.microsoft.com/office/powerpoint/2010/main" val="32754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Gill Sans" charset="0"/>
                <a:ea typeface="ＭＳ Ｐゴシック" charset="0"/>
                <a:cs typeface="+mn-cs"/>
              </a:rPr>
              <a:t>two-way ANOVA,</a:t>
            </a:r>
            <a:r>
              <a:rPr lang="en-US" sz="1200" kern="1200" baseline="0" dirty="0" smtClean="0">
                <a:solidFill>
                  <a:schemeClr val="tx1"/>
                </a:solidFill>
                <a:latin typeface="Gill Sans" charset="0"/>
                <a:ea typeface="ＭＳ Ｐゴシック" charset="0"/>
                <a:cs typeface="+mn-cs"/>
              </a:rPr>
              <a:t> </a:t>
            </a:r>
            <a:r>
              <a:rPr lang="en-US" sz="1200" kern="1200" dirty="0" smtClean="0">
                <a:solidFill>
                  <a:schemeClr val="tx1"/>
                </a:solidFill>
                <a:latin typeface="Gill Sans" charset="0"/>
                <a:ea typeface="ＭＳ Ｐゴシック" charset="0"/>
                <a:cs typeface="+mn-cs"/>
              </a:rPr>
              <a:t>significant effect of teaching approach on skills quiz performance (P = 0.0464)</a:t>
            </a:r>
          </a:p>
          <a:p>
            <a:r>
              <a:rPr lang="en-US" sz="1200" kern="1200" dirty="0" smtClean="0">
                <a:solidFill>
                  <a:schemeClr val="tx1"/>
                </a:solidFill>
                <a:latin typeface="Gill Sans" charset="0"/>
                <a:ea typeface="ＭＳ Ｐゴシック" charset="0"/>
                <a:cs typeface="+mn-cs"/>
              </a:rPr>
              <a:t>Malcolm’s students did significantly better than the other students on quiz 3 (P &lt; 0.01) and on quiz 4 (P &lt; 0.05)</a:t>
            </a:r>
          </a:p>
          <a:p>
            <a:r>
              <a:rPr lang="en-US" sz="1200" kern="1200" dirty="0" smtClean="0">
                <a:solidFill>
                  <a:schemeClr val="tx1"/>
                </a:solidFill>
                <a:latin typeface="Gill Sans" charset="0"/>
                <a:ea typeface="ＭＳ Ｐゴシック" charset="0"/>
                <a:cs typeface="+mn-cs"/>
              </a:rPr>
              <a:t>a one-tailed P-value of 0.043 </a:t>
            </a:r>
            <a:endParaRPr lang="en-US" dirty="0"/>
          </a:p>
        </p:txBody>
      </p:sp>
    </p:spTree>
    <p:extLst>
      <p:ext uri="{BB962C8B-B14F-4D97-AF65-F5344CB8AC3E}">
        <p14:creationId xmlns:p14="http://schemas.microsoft.com/office/powerpoint/2010/main" val="282590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6370612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868327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13308906"/>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527977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925720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20955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09786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650862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09557937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44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1166601"/>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538022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201465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57852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074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07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171127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4057811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34126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192816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0555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560980"/>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347986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065052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26664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6024630"/>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472608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113472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936905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091629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617466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94080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6133068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87269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75332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8866615"/>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7762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45663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966921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673906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840036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32763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9869031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11386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383159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63500" y="3784600"/>
            <a:ext cx="3175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090900" y="3784600"/>
            <a:ext cx="3175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514499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278341"/>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6467410"/>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6012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300712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275718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24311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370144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775651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942834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15866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0454600"/>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0555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64847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05343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993970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905863"/>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19354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149145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168312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18353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0642198"/>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97689621"/>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1512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236694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686982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927904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974933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014735575"/>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624942"/>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49703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9061755"/>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789346"/>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959461"/>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946362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7027318"/>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60030302"/>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063624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375904912"/>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5444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8753962"/>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78923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017027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462150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00159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6763982"/>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66012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782504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588627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926395"/>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20828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6165842"/>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12087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4235770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84116"/>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843146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4422032"/>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25173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074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07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9683020"/>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4192677"/>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1430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3591180"/>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38629970"/>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519519"/>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040803"/>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36360663"/>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392008"/>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503789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0475713"/>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559922"/>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1541919"/>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10852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50882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2407098"/>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228470"/>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089941"/>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833958"/>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9355591"/>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219401013"/>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87622"/>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5949111"/>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3183469"/>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274061"/>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32145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656279"/>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2892932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1170674"/>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3859030"/>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094632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7459168"/>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335344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59857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6191600"/>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225638"/>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87120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5336154"/>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111500"/>
            <a:ext cx="4800600" cy="880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4249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938834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6098384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307112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727578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77619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761502"/>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3533172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8314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1308873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859678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788257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884587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692330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3715119"/>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4728052"/>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547838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6883400"/>
            <a:ext cx="8509000" cy="154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6883400"/>
            <a:ext cx="8509000" cy="154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063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473673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670138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442802"/>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18964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7213461"/>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9934399"/>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26682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2235200"/>
            <a:ext cx="4292600" cy="619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2235200"/>
            <a:ext cx="12725400" cy="619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042547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7948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66454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50382638"/>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00522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94251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2267412"/>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0116769"/>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05486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595737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547415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67039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111500"/>
            <a:ext cx="4800600" cy="928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4249400" cy="9283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34932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6120493"/>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888807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483633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32691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01931625"/>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326378"/>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70294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89996"/>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225452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240392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973324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111500"/>
            <a:ext cx="4800600" cy="928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4249400" cy="9283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985139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4348321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494712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5668317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61363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09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562450"/>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793504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329985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01384"/>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91023"/>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7319312"/>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109879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61350" y="1930400"/>
            <a:ext cx="2406650" cy="913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1930400"/>
            <a:ext cx="7067550" cy="913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24790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803413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87899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2392681"/>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865936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09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132582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8159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511211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8143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2816706"/>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914525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7200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61350" y="1930400"/>
            <a:ext cx="2406650" cy="913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1930400"/>
            <a:ext cx="7067550" cy="913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82280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973821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8858083"/>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316719"/>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0980408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7515280"/>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969803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2027287"/>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86866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213867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1880148"/>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47269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42900"/>
            <a:ext cx="4800600" cy="1156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42900"/>
            <a:ext cx="14249400" cy="11569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156966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1pPr>
      <a:lvl2pPr marL="1333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78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3pPr>
      <a:lvl4pPr marL="2222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67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5pPr>
      <a:lvl6pPr marL="3124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814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7pPr>
      <a:lvl8pPr marL="40386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958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body" idx="1"/>
          </p:nvPr>
        </p:nvSpPr>
        <p:spPr bwMode="auto">
          <a:xfrm>
            <a:off x="2095500" y="1739900"/>
            <a:ext cx="17170400" cy="986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1pPr>
      <a:lvl2pPr marL="12827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272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3pPr>
      <a:lvl4pPr marL="21717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162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5pPr>
      <a:lvl6pPr marL="30734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306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7pPr>
      <a:lvl8pPr marL="39878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450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2095500" y="3784600"/>
            <a:ext cx="82677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2095500" y="3784600"/>
            <a:ext cx="171704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12763500" y="3784600"/>
            <a:ext cx="65024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2095500" y="3784600"/>
            <a:ext cx="82677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386" name="Rectangle 2"/>
          <p:cNvSpPr>
            <a:spLocks noGrp="1" noChangeArrowheads="1"/>
          </p:cNvSpPr>
          <p:nvPr>
            <p:ph type="body" idx="1"/>
          </p:nvPr>
        </p:nvSpPr>
        <p:spPr bwMode="auto">
          <a:xfrm>
            <a:off x="2095500" y="3784600"/>
            <a:ext cx="171704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1pPr>
      <a:lvl2pPr marL="12827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27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3pPr>
      <a:lvl4pPr marL="21717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16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5pPr>
      <a:lvl6pPr marL="30734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306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7pPr>
      <a:lvl8pPr marL="39878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45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2082800" y="1739900"/>
            <a:ext cx="17170400" cy="986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1pPr>
      <a:lvl2pPr marL="12827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272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3pPr>
      <a:lvl4pPr marL="21717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162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5pPr>
      <a:lvl6pPr marL="30734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306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7pPr>
      <a:lvl8pPr marL="39878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450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2095500" y="4064000"/>
            <a:ext cx="17170400" cy="520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2095500" y="6883400"/>
            <a:ext cx="17170400" cy="154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8" name="Rectangle 2"/>
          <p:cNvSpPr>
            <a:spLocks noGrp="1" noChangeArrowheads="1"/>
          </p:cNvSpPr>
          <p:nvPr>
            <p:ph type="title"/>
          </p:nvPr>
        </p:nvSpPr>
        <p:spPr bwMode="auto">
          <a:xfrm>
            <a:off x="2095500" y="2235200"/>
            <a:ext cx="171704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2095500" y="10071100"/>
            <a:ext cx="171704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2095500" y="10071100"/>
            <a:ext cx="171704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1041400" y="65405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1041400" y="19304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xmlns:p14="http://schemas.microsoft.com/office/powerpoint/2010/main"/>
  <p:txStyles>
    <p:titleStyle>
      <a:lvl1pPr algn="ctr" rtl="0" fontAlgn="base">
        <a:spcBef>
          <a:spcPct val="0"/>
        </a:spcBef>
        <a:spcAft>
          <a:spcPct val="0"/>
        </a:spcAft>
        <a:defRPr sz="9800">
          <a:solidFill>
            <a:schemeClr val="tx1"/>
          </a:solidFill>
          <a:latin typeface="+mj-lt"/>
          <a:ea typeface="+mj-ea"/>
          <a:cs typeface="+mj-cs"/>
          <a:sym typeface="Gill Sans" charset="0"/>
        </a:defRPr>
      </a:lvl1pPr>
      <a:lvl2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4600">
          <a:solidFill>
            <a:schemeClr val="tx1"/>
          </a:solidFill>
          <a:latin typeface="+mn-lt"/>
          <a:ea typeface="+mn-ea"/>
          <a:cs typeface="+mn-cs"/>
          <a:sym typeface="Gill Sans" charset="0"/>
        </a:defRPr>
      </a:lvl1pPr>
      <a:lvl2pPr algn="ctr" rtl="0" fontAlgn="base">
        <a:spcBef>
          <a:spcPct val="0"/>
        </a:spcBef>
        <a:spcAft>
          <a:spcPct val="0"/>
        </a:spcAft>
        <a:defRPr sz="4600">
          <a:solidFill>
            <a:schemeClr val="tx1"/>
          </a:solidFill>
          <a:latin typeface="+mn-lt"/>
          <a:ea typeface="+mn-ea"/>
          <a:cs typeface="+mn-cs"/>
          <a:sym typeface="Gill Sans" charset="0"/>
        </a:defRPr>
      </a:lvl2pPr>
      <a:lvl3pPr algn="ctr" rtl="0" fontAlgn="base">
        <a:spcBef>
          <a:spcPct val="0"/>
        </a:spcBef>
        <a:spcAft>
          <a:spcPct val="0"/>
        </a:spcAft>
        <a:defRPr sz="4600">
          <a:solidFill>
            <a:schemeClr val="tx1"/>
          </a:solidFill>
          <a:latin typeface="+mn-lt"/>
          <a:ea typeface="+mn-ea"/>
          <a:cs typeface="+mn-cs"/>
          <a:sym typeface="Gill Sans" charset="0"/>
        </a:defRPr>
      </a:lvl3pPr>
      <a:lvl4pPr algn="ctr" rtl="0" fontAlgn="base">
        <a:spcBef>
          <a:spcPct val="0"/>
        </a:spcBef>
        <a:spcAft>
          <a:spcPct val="0"/>
        </a:spcAft>
        <a:defRPr sz="4600">
          <a:solidFill>
            <a:schemeClr val="tx1"/>
          </a:solidFill>
          <a:latin typeface="+mn-lt"/>
          <a:ea typeface="+mn-ea"/>
          <a:cs typeface="+mn-cs"/>
          <a:sym typeface="Gill Sans" charset="0"/>
        </a:defRPr>
      </a:lvl4pPr>
      <a:lvl5pPr algn="ctr" rtl="0" fontAlgn="base">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1041400" y="65405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1041400" y="19304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p:txStyles>
    <p:titleStyle>
      <a:lvl1pPr algn="ctr" rtl="0" fontAlgn="base">
        <a:spcBef>
          <a:spcPct val="0"/>
        </a:spcBef>
        <a:spcAft>
          <a:spcPct val="0"/>
        </a:spcAft>
        <a:defRPr sz="9800">
          <a:solidFill>
            <a:schemeClr val="tx1"/>
          </a:solidFill>
          <a:latin typeface="+mj-lt"/>
          <a:ea typeface="+mj-ea"/>
          <a:cs typeface="+mj-cs"/>
          <a:sym typeface="Gill Sans" charset="0"/>
        </a:defRPr>
      </a:lvl1pPr>
      <a:lvl2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4600">
          <a:solidFill>
            <a:schemeClr val="tx1"/>
          </a:solidFill>
          <a:latin typeface="+mn-lt"/>
          <a:ea typeface="+mn-ea"/>
          <a:cs typeface="+mn-cs"/>
          <a:sym typeface="Gill Sans" charset="0"/>
        </a:defRPr>
      </a:lvl1pPr>
      <a:lvl2pPr algn="ctr" rtl="0" fontAlgn="base">
        <a:spcBef>
          <a:spcPct val="0"/>
        </a:spcBef>
        <a:spcAft>
          <a:spcPct val="0"/>
        </a:spcAft>
        <a:defRPr sz="4600">
          <a:solidFill>
            <a:schemeClr val="tx1"/>
          </a:solidFill>
          <a:latin typeface="+mn-lt"/>
          <a:ea typeface="+mn-ea"/>
          <a:cs typeface="+mn-cs"/>
          <a:sym typeface="Gill Sans" charset="0"/>
        </a:defRPr>
      </a:lvl2pPr>
      <a:lvl3pPr algn="ctr" rtl="0" fontAlgn="base">
        <a:spcBef>
          <a:spcPct val="0"/>
        </a:spcBef>
        <a:spcAft>
          <a:spcPct val="0"/>
        </a:spcAft>
        <a:defRPr sz="4600">
          <a:solidFill>
            <a:schemeClr val="tx1"/>
          </a:solidFill>
          <a:latin typeface="+mn-lt"/>
          <a:ea typeface="+mn-ea"/>
          <a:cs typeface="+mn-cs"/>
          <a:sym typeface="Gill Sans" charset="0"/>
        </a:defRPr>
      </a:lvl3pPr>
      <a:lvl4pPr algn="ctr" rtl="0" fontAlgn="base">
        <a:spcBef>
          <a:spcPct val="0"/>
        </a:spcBef>
        <a:spcAft>
          <a:spcPct val="0"/>
        </a:spcAft>
        <a:defRPr sz="4600">
          <a:solidFill>
            <a:schemeClr val="tx1"/>
          </a:solidFill>
          <a:latin typeface="+mn-lt"/>
          <a:ea typeface="+mn-ea"/>
          <a:cs typeface="+mn-cs"/>
          <a:sym typeface="Gill Sans" charset="0"/>
        </a:defRPr>
      </a:lvl4pPr>
      <a:lvl5pPr algn="ctr" rtl="0" fontAlgn="base">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1pPr>
      <a:lvl2pPr marL="1333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78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3pPr>
      <a:lvl4pPr marL="2222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67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5pPr>
      <a:lvl6pPr marL="3124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814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7pPr>
      <a:lvl8pPr marL="40386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958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png"/><Relationship Id="rId3"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0" y="3486150"/>
            <a:ext cx="21310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9000" b="1" dirty="0" smtClean="0">
                <a:solidFill>
                  <a:schemeClr val="tx1"/>
                </a:solidFill>
                <a:latin typeface="Times" charset="0"/>
                <a:ea typeface="ＭＳ Ｐゴシック" charset="0"/>
                <a:cs typeface="Times" charset="0"/>
                <a:sym typeface="Times" charset="0"/>
              </a:rPr>
              <a:t>AP Biology </a:t>
            </a:r>
            <a:r>
              <a:rPr lang="en-US" sz="9000" b="1" dirty="0" smtClean="0">
                <a:solidFill>
                  <a:schemeClr val="tx1"/>
                </a:solidFill>
                <a:latin typeface="Times" charset="0"/>
                <a:ea typeface="ＭＳ Ｐゴシック" charset="0"/>
                <a:cs typeface="Times" charset="0"/>
                <a:sym typeface="Times" charset="0"/>
              </a:rPr>
              <a:t>Redesign</a:t>
            </a:r>
          </a:p>
          <a:p>
            <a:r>
              <a:rPr lang="en-US" sz="9000" b="1" i="1" dirty="0" smtClean="0">
                <a:solidFill>
                  <a:schemeClr val="tx1"/>
                </a:solidFill>
                <a:latin typeface="Times" charset="0"/>
                <a:ea typeface="ＭＳ Ｐゴシック" charset="0"/>
                <a:cs typeface="Times" charset="0"/>
                <a:sym typeface="Times" charset="0"/>
              </a:rPr>
              <a:t>Integrating Concepts in Biology</a:t>
            </a:r>
            <a:endParaRPr lang="en-US" sz="9000" b="1" i="1" dirty="0">
              <a:solidFill>
                <a:schemeClr val="tx1"/>
              </a:solidFill>
              <a:latin typeface="Times" charset="0"/>
              <a:ea typeface="ＭＳ Ｐゴシック" charset="0"/>
              <a:cs typeface="Times" charset="0"/>
              <a:sym typeface="Times" charset="0"/>
            </a:endParaRPr>
          </a:p>
        </p:txBody>
      </p:sp>
      <p:sp>
        <p:nvSpPr>
          <p:cNvPr id="21506" name="Rectangle 2"/>
          <p:cNvSpPr>
            <a:spLocks/>
          </p:cNvSpPr>
          <p:nvPr/>
        </p:nvSpPr>
        <p:spPr bwMode="auto">
          <a:xfrm>
            <a:off x="1522939" y="7625715"/>
            <a:ext cx="17950426"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dirty="0" smtClean="0">
                <a:solidFill>
                  <a:schemeClr val="tx1"/>
                </a:solidFill>
                <a:latin typeface="Times" charset="0"/>
                <a:ea typeface="ＭＳ Ｐゴシック" charset="0"/>
                <a:cs typeface="Times" charset="0"/>
                <a:sym typeface="Times" charset="0"/>
              </a:rPr>
              <a:t>interpreted by </a:t>
            </a:r>
          </a:p>
          <a:p>
            <a:r>
              <a:rPr lang="en-US" sz="6400" dirty="0" smtClean="0">
                <a:solidFill>
                  <a:schemeClr val="tx1"/>
                </a:solidFill>
                <a:latin typeface="Times" charset="0"/>
                <a:ea typeface="ＭＳ Ｐゴシック" charset="0"/>
                <a:cs typeface="Times" charset="0"/>
                <a:sym typeface="Times" charset="0"/>
              </a:rPr>
              <a:t>A. Malcolm Campbell, Laurie </a:t>
            </a:r>
            <a:r>
              <a:rPr lang="en-US" sz="6400" dirty="0" err="1" smtClean="0">
                <a:solidFill>
                  <a:schemeClr val="tx1"/>
                </a:solidFill>
                <a:latin typeface="Times" charset="0"/>
                <a:ea typeface="ＭＳ Ｐゴシック" charset="0"/>
                <a:cs typeface="Times" charset="0"/>
                <a:sym typeface="Times" charset="0"/>
              </a:rPr>
              <a:t>Heyer</a:t>
            </a:r>
            <a:r>
              <a:rPr lang="en-US" sz="6400" dirty="0" smtClean="0">
                <a:solidFill>
                  <a:schemeClr val="tx1"/>
                </a:solidFill>
                <a:latin typeface="Times" charset="0"/>
                <a:ea typeface="ＭＳ Ｐゴシック" charset="0"/>
                <a:cs typeface="Times" charset="0"/>
                <a:sym typeface="Times" charset="0"/>
              </a:rPr>
              <a:t> &amp; Chris </a:t>
            </a:r>
            <a:r>
              <a:rPr lang="en-US" sz="6400" dirty="0">
                <a:solidFill>
                  <a:schemeClr val="tx1"/>
                </a:solidFill>
                <a:latin typeface="Times" charset="0"/>
                <a:ea typeface="ＭＳ Ｐゴシック" charset="0"/>
                <a:cs typeface="Times" charset="0"/>
                <a:sym typeface="Times" charset="0"/>
              </a:rPr>
              <a:t>Paradise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86800" cy="133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46" name="Rectangle 2"/>
          <p:cNvSpPr>
            <a:spLocks/>
          </p:cNvSpPr>
          <p:nvPr/>
        </p:nvSpPr>
        <p:spPr bwMode="auto">
          <a:xfrm>
            <a:off x="165100" y="30163"/>
            <a:ext cx="2120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Artificial Divide within Biology</a:t>
            </a:r>
          </a:p>
        </p:txBody>
      </p:sp>
      <p:sp>
        <p:nvSpPr>
          <p:cNvPr id="31747" name="AutoShape 3"/>
          <p:cNvSpPr>
            <a:spLocks/>
          </p:cNvSpPr>
          <p:nvPr/>
        </p:nvSpPr>
        <p:spPr bwMode="auto">
          <a:xfrm>
            <a:off x="3314700" y="1955800"/>
            <a:ext cx="13843000" cy="4330700"/>
          </a:xfrm>
          <a:prstGeom prst="roundRect">
            <a:avLst>
              <a:gd name="adj" fmla="val 4398"/>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1748" name="Rectangle 4"/>
          <p:cNvSpPr>
            <a:spLocks/>
          </p:cNvSpPr>
          <p:nvPr/>
        </p:nvSpPr>
        <p:spPr bwMode="auto">
          <a:xfrm>
            <a:off x="5335588" y="3275013"/>
            <a:ext cx="98075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2600">
                <a:solidFill>
                  <a:schemeClr val="tx1"/>
                </a:solidFill>
                <a:latin typeface="Helvetica" charset="0"/>
                <a:ea typeface="ＭＳ Ｐゴシック" charset="0"/>
                <a:cs typeface="Helvetica" charset="0"/>
                <a:sym typeface="Helvetica" charset="0"/>
              </a:rPr>
              <a:t>Small Biology</a:t>
            </a:r>
          </a:p>
        </p:txBody>
      </p:sp>
      <p:sp>
        <p:nvSpPr>
          <p:cNvPr id="31749" name="AutoShape 5"/>
          <p:cNvSpPr>
            <a:spLocks/>
          </p:cNvSpPr>
          <p:nvPr/>
        </p:nvSpPr>
        <p:spPr bwMode="auto">
          <a:xfrm>
            <a:off x="3314700" y="7531100"/>
            <a:ext cx="13843000" cy="4330700"/>
          </a:xfrm>
          <a:prstGeom prst="roundRect">
            <a:avLst>
              <a:gd name="adj" fmla="val 4398"/>
            </a:avLst>
          </a:prstGeom>
          <a:solidFill>
            <a:srgbClr val="001B0A"/>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1750" name="Rectangle 6"/>
          <p:cNvSpPr>
            <a:spLocks/>
          </p:cNvSpPr>
          <p:nvPr/>
        </p:nvSpPr>
        <p:spPr bwMode="auto">
          <a:xfrm>
            <a:off x="6173788" y="8851900"/>
            <a:ext cx="812006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2600">
                <a:solidFill>
                  <a:srgbClr val="FFFFFF"/>
                </a:solidFill>
                <a:latin typeface="Helvetica" charset="0"/>
                <a:ea typeface="ＭＳ Ｐゴシック" charset="0"/>
                <a:cs typeface="Helvetica" charset="0"/>
                <a:sym typeface="Helvetica" charset="0"/>
              </a:rPr>
              <a:t>Big 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86800" cy="133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0" name="Rectangle 2"/>
          <p:cNvSpPr>
            <a:spLocks/>
          </p:cNvSpPr>
          <p:nvPr/>
        </p:nvSpPr>
        <p:spPr bwMode="auto">
          <a:xfrm>
            <a:off x="165100" y="30163"/>
            <a:ext cx="2120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Five Levels of Organization</a:t>
            </a:r>
          </a:p>
        </p:txBody>
      </p:sp>
      <p:sp>
        <p:nvSpPr>
          <p:cNvPr id="32771" name="AutoShape 3"/>
          <p:cNvSpPr>
            <a:spLocks/>
          </p:cNvSpPr>
          <p:nvPr/>
        </p:nvSpPr>
        <p:spPr bwMode="auto">
          <a:xfrm>
            <a:off x="2794000" y="1231900"/>
            <a:ext cx="15760700" cy="11747500"/>
          </a:xfrm>
          <a:prstGeom prst="triangle">
            <a:avLst>
              <a:gd name="adj" fmla="val 50000"/>
            </a:avLst>
          </a:prstGeom>
          <a:gradFill rotWithShape="0">
            <a:gsLst>
              <a:gs pos="0">
                <a:srgbClr val="66FF66"/>
              </a:gs>
              <a:gs pos="100000">
                <a:srgbClr val="004E00"/>
              </a:gs>
            </a:gsLst>
            <a:lin ang="5400000" scaled="1"/>
          </a:gra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2772" name="Rectangle 4"/>
          <p:cNvSpPr>
            <a:spLocks/>
          </p:cNvSpPr>
          <p:nvPr/>
        </p:nvSpPr>
        <p:spPr bwMode="auto">
          <a:xfrm>
            <a:off x="9004300" y="3797300"/>
            <a:ext cx="33083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latin typeface="Helvetica" charset="0"/>
                <a:ea typeface="ＭＳ Ｐゴシック" charset="0"/>
                <a:cs typeface="Helvetica" charset="0"/>
                <a:sym typeface="Helvetica" charset="0"/>
              </a:rPr>
              <a:t>Molecular</a:t>
            </a:r>
          </a:p>
        </p:txBody>
      </p:sp>
      <p:sp>
        <p:nvSpPr>
          <p:cNvPr id="32773" name="Rectangle 5"/>
          <p:cNvSpPr>
            <a:spLocks/>
          </p:cNvSpPr>
          <p:nvPr/>
        </p:nvSpPr>
        <p:spPr bwMode="auto">
          <a:xfrm>
            <a:off x="8921750" y="5051425"/>
            <a:ext cx="3473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7800">
                <a:solidFill>
                  <a:schemeClr val="tx1"/>
                </a:solidFill>
                <a:latin typeface="Helvetica" charset="0"/>
                <a:ea typeface="ＭＳ Ｐゴシック" charset="0"/>
                <a:cs typeface="Helvetica" charset="0"/>
                <a:sym typeface="Helvetica" charset="0"/>
              </a:rPr>
              <a:t>Cellular</a:t>
            </a:r>
          </a:p>
        </p:txBody>
      </p:sp>
      <p:sp>
        <p:nvSpPr>
          <p:cNvPr id="32774" name="Rectangle 6"/>
          <p:cNvSpPr>
            <a:spLocks/>
          </p:cNvSpPr>
          <p:nvPr/>
        </p:nvSpPr>
        <p:spPr bwMode="auto">
          <a:xfrm>
            <a:off x="7550150" y="6672263"/>
            <a:ext cx="62182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9400">
                <a:solidFill>
                  <a:schemeClr val="tx1"/>
                </a:solidFill>
                <a:latin typeface="Helvetica" charset="0"/>
                <a:ea typeface="ＭＳ Ｐゴシック" charset="0"/>
                <a:cs typeface="Helvetica" charset="0"/>
                <a:sym typeface="Helvetica" charset="0"/>
              </a:rPr>
              <a:t>Organismal</a:t>
            </a:r>
          </a:p>
        </p:txBody>
      </p:sp>
      <p:sp>
        <p:nvSpPr>
          <p:cNvPr id="32775" name="Rectangle 7"/>
          <p:cNvSpPr>
            <a:spLocks/>
          </p:cNvSpPr>
          <p:nvPr/>
        </p:nvSpPr>
        <p:spPr bwMode="auto">
          <a:xfrm>
            <a:off x="7180263" y="8667750"/>
            <a:ext cx="69564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1400">
                <a:solidFill>
                  <a:schemeClr val="tx1"/>
                </a:solidFill>
                <a:latin typeface="Helvetica" charset="0"/>
                <a:ea typeface="ＭＳ Ｐゴシック" charset="0"/>
                <a:cs typeface="Helvetica" charset="0"/>
                <a:sym typeface="Helvetica" charset="0"/>
              </a:rPr>
              <a:t>Population</a:t>
            </a:r>
          </a:p>
        </p:txBody>
      </p:sp>
      <p:sp>
        <p:nvSpPr>
          <p:cNvPr id="32776" name="Rectangle 8"/>
          <p:cNvSpPr>
            <a:spLocks/>
          </p:cNvSpPr>
          <p:nvPr/>
        </p:nvSpPr>
        <p:spPr bwMode="auto">
          <a:xfrm>
            <a:off x="4064000" y="10844213"/>
            <a:ext cx="13188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2600">
                <a:solidFill>
                  <a:schemeClr val="tx1"/>
                </a:solidFill>
                <a:latin typeface="Helvetica" charset="0"/>
                <a:ea typeface="ＭＳ Ｐゴシック" charset="0"/>
                <a:cs typeface="Helvetica" charset="0"/>
                <a:sym typeface="Helvetica" charset="0"/>
              </a:rPr>
              <a:t>Ecological System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4941888" y="-133350"/>
            <a:ext cx="114347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Big Ideas of Biology</a:t>
            </a:r>
          </a:p>
        </p:txBody>
      </p:sp>
      <p:sp>
        <p:nvSpPr>
          <p:cNvPr id="33794" name="AutoShape 2"/>
          <p:cNvSpPr>
            <a:spLocks/>
          </p:cNvSpPr>
          <p:nvPr/>
        </p:nvSpPr>
        <p:spPr bwMode="auto">
          <a:xfrm>
            <a:off x="5837238" y="8393113"/>
            <a:ext cx="4884737" cy="442277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3795" name="AutoShape 3"/>
          <p:cNvSpPr>
            <a:spLocks/>
          </p:cNvSpPr>
          <p:nvPr/>
        </p:nvSpPr>
        <p:spPr bwMode="auto">
          <a:xfrm>
            <a:off x="4392613" y="4014788"/>
            <a:ext cx="4883150" cy="442277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3796" name="AutoShape 4"/>
          <p:cNvSpPr>
            <a:spLocks/>
          </p:cNvSpPr>
          <p:nvPr/>
        </p:nvSpPr>
        <p:spPr bwMode="auto">
          <a:xfrm>
            <a:off x="10707688" y="8388350"/>
            <a:ext cx="4884737" cy="442277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3797" name="AutoShape 5"/>
          <p:cNvSpPr>
            <a:spLocks/>
          </p:cNvSpPr>
          <p:nvPr/>
        </p:nvSpPr>
        <p:spPr bwMode="auto">
          <a:xfrm>
            <a:off x="12247563" y="3997325"/>
            <a:ext cx="4884737" cy="442277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3798" name="AutoShape 6"/>
          <p:cNvSpPr>
            <a:spLocks/>
          </p:cNvSpPr>
          <p:nvPr/>
        </p:nvSpPr>
        <p:spPr bwMode="auto">
          <a:xfrm>
            <a:off x="8304213" y="1268413"/>
            <a:ext cx="4884737" cy="442277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3799" name="AutoShape 7"/>
          <p:cNvSpPr>
            <a:spLocks/>
          </p:cNvSpPr>
          <p:nvPr/>
        </p:nvSpPr>
        <p:spPr bwMode="auto">
          <a:xfrm rot="10800000" flipH="1">
            <a:off x="8288338" y="5672138"/>
            <a:ext cx="4884737" cy="4422775"/>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3800" name="Rectangle 8"/>
          <p:cNvSpPr>
            <a:spLocks/>
          </p:cNvSpPr>
          <p:nvPr/>
        </p:nvSpPr>
        <p:spPr bwMode="auto">
          <a:xfrm>
            <a:off x="4941888" y="5822950"/>
            <a:ext cx="3811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Homeostasis</a:t>
            </a:r>
          </a:p>
        </p:txBody>
      </p:sp>
      <p:sp>
        <p:nvSpPr>
          <p:cNvPr id="33801" name="Rectangle 9"/>
          <p:cNvSpPr>
            <a:spLocks/>
          </p:cNvSpPr>
          <p:nvPr/>
        </p:nvSpPr>
        <p:spPr bwMode="auto">
          <a:xfrm>
            <a:off x="12420600" y="10258425"/>
            <a:ext cx="1500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Cells</a:t>
            </a:r>
          </a:p>
        </p:txBody>
      </p:sp>
      <p:sp>
        <p:nvSpPr>
          <p:cNvPr id="33802" name="Rectangle 10"/>
          <p:cNvSpPr>
            <a:spLocks/>
          </p:cNvSpPr>
          <p:nvPr/>
        </p:nvSpPr>
        <p:spPr bwMode="auto">
          <a:xfrm>
            <a:off x="6708775" y="9931400"/>
            <a:ext cx="31765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Emergent </a:t>
            </a:r>
            <a:br>
              <a:rPr lang="en-US" sz="3800" b="1">
                <a:solidFill>
                  <a:schemeClr val="tx1"/>
                </a:solidFill>
                <a:ea typeface="ＭＳ Ｐゴシック" charset="0"/>
                <a:cs typeface="Gill Sans" charset="0"/>
              </a:rPr>
            </a:br>
            <a:r>
              <a:rPr lang="en-US" sz="3800" b="1">
                <a:solidFill>
                  <a:schemeClr val="tx1"/>
                </a:solidFill>
                <a:ea typeface="ＭＳ Ｐゴシック" charset="0"/>
                <a:cs typeface="Gill Sans" charset="0"/>
              </a:rPr>
              <a:t>Properties</a:t>
            </a:r>
          </a:p>
        </p:txBody>
      </p:sp>
      <p:sp>
        <p:nvSpPr>
          <p:cNvPr id="33803" name="Rectangle 11"/>
          <p:cNvSpPr>
            <a:spLocks/>
          </p:cNvSpPr>
          <p:nvPr/>
        </p:nvSpPr>
        <p:spPr bwMode="auto">
          <a:xfrm>
            <a:off x="9275763" y="6975475"/>
            <a:ext cx="29273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3804" name="Rectangle 12"/>
          <p:cNvSpPr>
            <a:spLocks/>
          </p:cNvSpPr>
          <p:nvPr/>
        </p:nvSpPr>
        <p:spPr bwMode="auto">
          <a:xfrm>
            <a:off x="13273088" y="5822950"/>
            <a:ext cx="284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Evolution</a:t>
            </a:r>
          </a:p>
        </p:txBody>
      </p:sp>
      <p:sp>
        <p:nvSpPr>
          <p:cNvPr id="33805" name="Rectangle 13"/>
          <p:cNvSpPr>
            <a:spLocks/>
          </p:cNvSpPr>
          <p:nvPr/>
        </p:nvSpPr>
        <p:spPr bwMode="auto">
          <a:xfrm>
            <a:off x="8950325" y="3090863"/>
            <a:ext cx="3560763"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Information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grpSp>
        <p:nvGrpSpPr>
          <p:cNvPr id="34818" name="Group 2"/>
          <p:cNvGrpSpPr>
            <a:grpSpLocks/>
          </p:cNvGrpSpPr>
          <p:nvPr/>
        </p:nvGrpSpPr>
        <p:grpSpPr bwMode="auto">
          <a:xfrm>
            <a:off x="4267200" y="1231900"/>
            <a:ext cx="12992100" cy="12052300"/>
            <a:chOff x="0" y="0"/>
            <a:chExt cx="8184" cy="7592"/>
          </a:xfrm>
        </p:grpSpPr>
        <p:grpSp>
          <p:nvGrpSpPr>
            <p:cNvPr id="34819" name="Group 3"/>
            <p:cNvGrpSpPr>
              <a:grpSpLocks/>
            </p:cNvGrpSpPr>
            <p:nvPr/>
          </p:nvGrpSpPr>
          <p:grpSpPr bwMode="auto">
            <a:xfrm>
              <a:off x="910" y="4486"/>
              <a:ext cx="3236" cy="3106"/>
              <a:chOff x="0" y="0"/>
              <a:chExt cx="3235" cy="3105"/>
            </a:xfrm>
          </p:grpSpPr>
          <p:sp>
            <p:nvSpPr>
              <p:cNvPr id="34820" name="AutoShape 4"/>
              <p:cNvSpPr>
                <a:spLocks/>
              </p:cNvSpPr>
              <p:nvPr/>
            </p:nvSpPr>
            <p:spPr bwMode="auto">
              <a:xfrm>
                <a:off x="79" y="24"/>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34821" name="Group 5"/>
              <p:cNvGrpSpPr>
                <a:grpSpLocks/>
              </p:cNvGrpSpPr>
              <p:nvPr/>
            </p:nvGrpSpPr>
            <p:grpSpPr bwMode="auto">
              <a:xfrm>
                <a:off x="127" y="0"/>
                <a:ext cx="3067" cy="2817"/>
                <a:chOff x="0" y="0"/>
                <a:chExt cx="3066" cy="2817"/>
              </a:xfrm>
            </p:grpSpPr>
            <p:sp>
              <p:nvSpPr>
                <p:cNvPr id="34822" name="AutoShape 6"/>
                <p:cNvSpPr>
                  <a:spLocks/>
                </p:cNvSpPr>
                <p:nvPr/>
              </p:nvSpPr>
              <p:spPr bwMode="auto">
                <a:xfrm rot="-6493509">
                  <a:off x="-191" y="1592"/>
                  <a:ext cx="1210" cy="42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34823" name="AutoShape 7"/>
                <p:cNvSpPr>
                  <a:spLocks/>
                </p:cNvSpPr>
                <p:nvPr/>
              </p:nvSpPr>
              <p:spPr bwMode="auto">
                <a:xfrm>
                  <a:off x="303" y="2419"/>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34824" name="AutoShape 8"/>
                <p:cNvSpPr>
                  <a:spLocks/>
                </p:cNvSpPr>
                <p:nvPr/>
              </p:nvSpPr>
              <p:spPr bwMode="auto">
                <a:xfrm rot="6481546">
                  <a:off x="1928" y="1702"/>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34825" name="AutoShape 9"/>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34826" name="AutoShape 10"/>
                <p:cNvSpPr>
                  <a:spLocks/>
                </p:cNvSpPr>
                <p:nvPr/>
              </p:nvSpPr>
              <p:spPr bwMode="auto">
                <a:xfrm rot="-2237870">
                  <a:off x="98" y="523"/>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34827" name="Group 11"/>
            <p:cNvGrpSpPr>
              <a:grpSpLocks/>
            </p:cNvGrpSpPr>
            <p:nvPr/>
          </p:nvGrpSpPr>
          <p:grpSpPr bwMode="auto">
            <a:xfrm>
              <a:off x="0" y="1732"/>
              <a:ext cx="3235" cy="3102"/>
              <a:chOff x="0" y="0"/>
              <a:chExt cx="3235" cy="3102"/>
            </a:xfrm>
          </p:grpSpPr>
          <p:sp>
            <p:nvSpPr>
              <p:cNvPr id="34828" name="AutoShape 12"/>
              <p:cNvSpPr>
                <a:spLocks/>
              </p:cNvSpPr>
              <p:nvPr/>
            </p:nvSpPr>
            <p:spPr bwMode="auto">
              <a:xfrm>
                <a:off x="79" y="21"/>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34829" name="Group 13"/>
              <p:cNvGrpSpPr>
                <a:grpSpLocks/>
              </p:cNvGrpSpPr>
              <p:nvPr/>
            </p:nvGrpSpPr>
            <p:grpSpPr bwMode="auto">
              <a:xfrm>
                <a:off x="124" y="0"/>
                <a:ext cx="3067" cy="2817"/>
                <a:chOff x="0" y="0"/>
                <a:chExt cx="3066" cy="2817"/>
              </a:xfrm>
            </p:grpSpPr>
            <p:sp>
              <p:nvSpPr>
                <p:cNvPr id="34830" name="AutoShape 14"/>
                <p:cNvSpPr>
                  <a:spLocks/>
                </p:cNvSpPr>
                <p:nvPr/>
              </p:nvSpPr>
              <p:spPr bwMode="auto">
                <a:xfrm rot="-6493509">
                  <a:off x="-191" y="1592"/>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34831" name="AutoShape 15"/>
                <p:cNvSpPr>
                  <a:spLocks/>
                </p:cNvSpPr>
                <p:nvPr/>
              </p:nvSpPr>
              <p:spPr bwMode="auto">
                <a:xfrm>
                  <a:off x="303" y="2419"/>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34832" name="AutoShape 16"/>
                <p:cNvSpPr>
                  <a:spLocks/>
                </p:cNvSpPr>
                <p:nvPr/>
              </p:nvSpPr>
              <p:spPr bwMode="auto">
                <a:xfrm rot="6481546">
                  <a:off x="1928" y="1702"/>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34833" name="AutoShape 17"/>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34834" name="AutoShape 18"/>
                <p:cNvSpPr>
                  <a:spLocks/>
                </p:cNvSpPr>
                <p:nvPr/>
              </p:nvSpPr>
              <p:spPr bwMode="auto">
                <a:xfrm rot="-2237870">
                  <a:off x="98" y="522"/>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34835" name="Group 19"/>
            <p:cNvGrpSpPr>
              <a:grpSpLocks/>
            </p:cNvGrpSpPr>
            <p:nvPr/>
          </p:nvGrpSpPr>
          <p:grpSpPr bwMode="auto">
            <a:xfrm>
              <a:off x="3978" y="4484"/>
              <a:ext cx="3236" cy="3105"/>
              <a:chOff x="0" y="0"/>
              <a:chExt cx="3235" cy="3104"/>
            </a:xfrm>
          </p:grpSpPr>
          <p:sp>
            <p:nvSpPr>
              <p:cNvPr id="34836" name="AutoShape 20"/>
              <p:cNvSpPr>
                <a:spLocks/>
              </p:cNvSpPr>
              <p:nvPr/>
            </p:nvSpPr>
            <p:spPr bwMode="auto">
              <a:xfrm>
                <a:off x="79" y="23"/>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34837" name="Group 21"/>
              <p:cNvGrpSpPr>
                <a:grpSpLocks/>
              </p:cNvGrpSpPr>
              <p:nvPr/>
            </p:nvGrpSpPr>
            <p:grpSpPr bwMode="auto">
              <a:xfrm>
                <a:off x="128" y="0"/>
                <a:ext cx="3067" cy="2820"/>
                <a:chOff x="0" y="0"/>
                <a:chExt cx="3066" cy="2820"/>
              </a:xfrm>
            </p:grpSpPr>
            <p:sp>
              <p:nvSpPr>
                <p:cNvPr id="34838" name="AutoShape 22"/>
                <p:cNvSpPr>
                  <a:spLocks/>
                </p:cNvSpPr>
                <p:nvPr/>
              </p:nvSpPr>
              <p:spPr bwMode="auto">
                <a:xfrm rot="-6493509">
                  <a:off x="-191" y="1594"/>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34839" name="AutoShape 23"/>
                <p:cNvSpPr>
                  <a:spLocks/>
                </p:cNvSpPr>
                <p:nvPr/>
              </p:nvSpPr>
              <p:spPr bwMode="auto">
                <a:xfrm>
                  <a:off x="303" y="2421"/>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34840" name="AutoShape 24"/>
                <p:cNvSpPr>
                  <a:spLocks/>
                </p:cNvSpPr>
                <p:nvPr/>
              </p:nvSpPr>
              <p:spPr bwMode="auto">
                <a:xfrm rot="6481546">
                  <a:off x="1928" y="1704"/>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34841" name="AutoShape 25"/>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34842" name="AutoShape 26"/>
                <p:cNvSpPr>
                  <a:spLocks/>
                </p:cNvSpPr>
                <p:nvPr/>
              </p:nvSpPr>
              <p:spPr bwMode="auto">
                <a:xfrm rot="-2237870">
                  <a:off x="98" y="524"/>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34843" name="Group 27"/>
            <p:cNvGrpSpPr>
              <a:grpSpLocks/>
            </p:cNvGrpSpPr>
            <p:nvPr/>
          </p:nvGrpSpPr>
          <p:grpSpPr bwMode="auto">
            <a:xfrm>
              <a:off x="4948" y="1724"/>
              <a:ext cx="3236" cy="3099"/>
              <a:chOff x="0" y="0"/>
              <a:chExt cx="3235" cy="3098"/>
            </a:xfrm>
          </p:grpSpPr>
          <p:sp>
            <p:nvSpPr>
              <p:cNvPr id="34844" name="AutoShape 28"/>
              <p:cNvSpPr>
                <a:spLocks/>
              </p:cNvSpPr>
              <p:nvPr/>
            </p:nvSpPr>
            <p:spPr bwMode="auto">
              <a:xfrm>
                <a:off x="79" y="18"/>
                <a:ext cx="3076" cy="278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34845" name="Group 29"/>
              <p:cNvGrpSpPr>
                <a:grpSpLocks/>
              </p:cNvGrpSpPr>
              <p:nvPr/>
            </p:nvGrpSpPr>
            <p:grpSpPr bwMode="auto">
              <a:xfrm>
                <a:off x="120" y="0"/>
                <a:ext cx="3067" cy="2814"/>
                <a:chOff x="0" y="0"/>
                <a:chExt cx="3066" cy="2814"/>
              </a:xfrm>
            </p:grpSpPr>
            <p:sp>
              <p:nvSpPr>
                <p:cNvPr id="34846" name="AutoShape 30"/>
                <p:cNvSpPr>
                  <a:spLocks/>
                </p:cNvSpPr>
                <p:nvPr/>
              </p:nvSpPr>
              <p:spPr bwMode="auto">
                <a:xfrm rot="-6493509">
                  <a:off x="-191" y="1588"/>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34847" name="AutoShape 31"/>
                <p:cNvSpPr>
                  <a:spLocks/>
                </p:cNvSpPr>
                <p:nvPr/>
              </p:nvSpPr>
              <p:spPr bwMode="auto">
                <a:xfrm>
                  <a:off x="303" y="2415"/>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34848" name="AutoShape 32"/>
                <p:cNvSpPr>
                  <a:spLocks/>
                </p:cNvSpPr>
                <p:nvPr/>
              </p:nvSpPr>
              <p:spPr bwMode="auto">
                <a:xfrm rot="6481546">
                  <a:off x="1928" y="1700"/>
                  <a:ext cx="1322" cy="422"/>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34849" name="AutoShape 33"/>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34850" name="AutoShape 34"/>
                <p:cNvSpPr>
                  <a:spLocks/>
                </p:cNvSpPr>
                <p:nvPr/>
              </p:nvSpPr>
              <p:spPr bwMode="auto">
                <a:xfrm rot="-2237870">
                  <a:off x="98" y="518"/>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34851" name="Group 35"/>
            <p:cNvGrpSpPr>
              <a:grpSpLocks/>
            </p:cNvGrpSpPr>
            <p:nvPr/>
          </p:nvGrpSpPr>
          <p:grpSpPr bwMode="auto">
            <a:xfrm>
              <a:off x="2464" y="0"/>
              <a:ext cx="3236" cy="3104"/>
              <a:chOff x="0" y="0"/>
              <a:chExt cx="3235" cy="3104"/>
            </a:xfrm>
          </p:grpSpPr>
          <p:sp>
            <p:nvSpPr>
              <p:cNvPr id="34852" name="AutoShape 36"/>
              <p:cNvSpPr>
                <a:spLocks/>
              </p:cNvSpPr>
              <p:nvPr/>
            </p:nvSpPr>
            <p:spPr bwMode="auto">
              <a:xfrm>
                <a:off x="79" y="23"/>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34853" name="Group 37"/>
              <p:cNvGrpSpPr>
                <a:grpSpLocks/>
              </p:cNvGrpSpPr>
              <p:nvPr/>
            </p:nvGrpSpPr>
            <p:grpSpPr bwMode="auto">
              <a:xfrm>
                <a:off x="132" y="0"/>
                <a:ext cx="3067" cy="2819"/>
                <a:chOff x="0" y="0"/>
                <a:chExt cx="3066" cy="2819"/>
              </a:xfrm>
            </p:grpSpPr>
            <p:sp>
              <p:nvSpPr>
                <p:cNvPr id="34854" name="AutoShape 38"/>
                <p:cNvSpPr>
                  <a:spLocks/>
                </p:cNvSpPr>
                <p:nvPr/>
              </p:nvSpPr>
              <p:spPr bwMode="auto">
                <a:xfrm rot="-6493509">
                  <a:off x="-191" y="1594"/>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34855" name="AutoShape 39"/>
                <p:cNvSpPr>
                  <a:spLocks/>
                </p:cNvSpPr>
                <p:nvPr/>
              </p:nvSpPr>
              <p:spPr bwMode="auto">
                <a:xfrm>
                  <a:off x="303" y="2421"/>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34856" name="AutoShape 40"/>
                <p:cNvSpPr>
                  <a:spLocks/>
                </p:cNvSpPr>
                <p:nvPr/>
              </p:nvSpPr>
              <p:spPr bwMode="auto">
                <a:xfrm rot="6481546">
                  <a:off x="1928" y="1704"/>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34857" name="AutoShape 41"/>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34858" name="AutoShape 42"/>
                <p:cNvSpPr>
                  <a:spLocks/>
                </p:cNvSpPr>
                <p:nvPr/>
              </p:nvSpPr>
              <p:spPr bwMode="auto">
                <a:xfrm rot="-2237870">
                  <a:off x="98" y="524"/>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sp>
          <p:nvSpPr>
            <p:cNvPr id="34859" name="AutoShape 43"/>
            <p:cNvSpPr>
              <a:spLocks/>
            </p:cNvSpPr>
            <p:nvPr/>
          </p:nvSpPr>
          <p:spPr bwMode="auto">
            <a:xfrm rot="10800000" flipH="1">
              <a:off x="2533" y="2797"/>
              <a:ext cx="3077" cy="2787"/>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4860" name="Rectangle 44"/>
            <p:cNvSpPr>
              <a:spLocks/>
            </p:cNvSpPr>
            <p:nvPr/>
          </p:nvSpPr>
          <p:spPr bwMode="auto">
            <a:xfrm>
              <a:off x="425" y="2892"/>
              <a:ext cx="2401"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Homeostasis</a:t>
              </a:r>
            </a:p>
          </p:txBody>
        </p:sp>
        <p:sp>
          <p:nvSpPr>
            <p:cNvPr id="34861" name="Rectangle 45"/>
            <p:cNvSpPr>
              <a:spLocks/>
            </p:cNvSpPr>
            <p:nvPr/>
          </p:nvSpPr>
          <p:spPr bwMode="auto">
            <a:xfrm>
              <a:off x="5136" y="5686"/>
              <a:ext cx="945"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Cells</a:t>
              </a:r>
            </a:p>
          </p:txBody>
        </p:sp>
        <p:sp>
          <p:nvSpPr>
            <p:cNvPr id="34862" name="Rectangle 46"/>
            <p:cNvSpPr>
              <a:spLocks/>
            </p:cNvSpPr>
            <p:nvPr/>
          </p:nvSpPr>
          <p:spPr bwMode="auto">
            <a:xfrm>
              <a:off x="1538" y="5480"/>
              <a:ext cx="2001"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Emergent </a:t>
              </a:r>
              <a:br>
                <a:rPr lang="en-US" sz="3800" b="1">
                  <a:solidFill>
                    <a:schemeClr val="tx1"/>
                  </a:solidFill>
                  <a:ea typeface="ＭＳ Ｐゴシック" charset="0"/>
                  <a:cs typeface="Gill Sans" charset="0"/>
                </a:rPr>
              </a:br>
              <a:r>
                <a:rPr lang="en-US" sz="3800" b="1">
                  <a:solidFill>
                    <a:schemeClr val="tx1"/>
                  </a:solidFill>
                  <a:ea typeface="ＭＳ Ｐゴシック" charset="0"/>
                  <a:cs typeface="Gill Sans" charset="0"/>
                </a:rPr>
                <a:t>Properties</a:t>
              </a:r>
            </a:p>
          </p:txBody>
        </p:sp>
        <p:sp>
          <p:nvSpPr>
            <p:cNvPr id="34863" name="Rectangle 47"/>
            <p:cNvSpPr>
              <a:spLocks/>
            </p:cNvSpPr>
            <p:nvPr/>
          </p:nvSpPr>
          <p:spPr bwMode="auto">
            <a:xfrm>
              <a:off x="3155" y="3618"/>
              <a:ext cx="1844"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4864" name="Rectangle 48"/>
            <p:cNvSpPr>
              <a:spLocks/>
            </p:cNvSpPr>
            <p:nvPr/>
          </p:nvSpPr>
          <p:spPr bwMode="auto">
            <a:xfrm>
              <a:off x="5673" y="2892"/>
              <a:ext cx="1792"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Evolution</a:t>
              </a:r>
            </a:p>
          </p:txBody>
        </p:sp>
        <p:sp>
          <p:nvSpPr>
            <p:cNvPr id="34865" name="Rectangle 49"/>
            <p:cNvSpPr>
              <a:spLocks/>
            </p:cNvSpPr>
            <p:nvPr/>
          </p:nvSpPr>
          <p:spPr bwMode="auto">
            <a:xfrm>
              <a:off x="2950" y="1171"/>
              <a:ext cx="2243"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Information</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sp>
        <p:nvSpPr>
          <p:cNvPr id="35842" name="AutoShape 2"/>
          <p:cNvSpPr>
            <a:spLocks/>
          </p:cNvSpPr>
          <p:nvPr/>
        </p:nvSpPr>
        <p:spPr bwMode="auto">
          <a:xfrm>
            <a:off x="5837238" y="8393113"/>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5843" name="AutoShape 3"/>
          <p:cNvSpPr>
            <a:spLocks/>
          </p:cNvSpPr>
          <p:nvPr/>
        </p:nvSpPr>
        <p:spPr bwMode="auto">
          <a:xfrm rot="-6493509">
            <a:off x="5610225" y="1088072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5844" name="AutoShape 4"/>
          <p:cNvSpPr>
            <a:spLocks/>
          </p:cNvSpPr>
          <p:nvPr/>
        </p:nvSpPr>
        <p:spPr bwMode="auto">
          <a:xfrm>
            <a:off x="6396038" y="12193588"/>
            <a:ext cx="3770312"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5845" name="AutoShape 5"/>
          <p:cNvSpPr>
            <a:spLocks/>
          </p:cNvSpPr>
          <p:nvPr/>
        </p:nvSpPr>
        <p:spPr bwMode="auto">
          <a:xfrm rot="6481546">
            <a:off x="8975726" y="11056937"/>
            <a:ext cx="2100262"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5846" name="AutoShape 6"/>
          <p:cNvSpPr>
            <a:spLocks/>
          </p:cNvSpPr>
          <p:nvPr/>
        </p:nvSpPr>
        <p:spPr bwMode="auto">
          <a:xfrm rot="2159708">
            <a:off x="7870825" y="9158288"/>
            <a:ext cx="2949575"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5847" name="AutoShape 7"/>
          <p:cNvSpPr>
            <a:spLocks/>
          </p:cNvSpPr>
          <p:nvPr/>
        </p:nvSpPr>
        <p:spPr bwMode="auto">
          <a:xfrm rot="-2237870">
            <a:off x="6072188" y="9185275"/>
            <a:ext cx="2176462"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5848" name="AutoShape 8"/>
          <p:cNvSpPr>
            <a:spLocks/>
          </p:cNvSpPr>
          <p:nvPr/>
        </p:nvSpPr>
        <p:spPr bwMode="auto">
          <a:xfrm>
            <a:off x="4392613" y="4014788"/>
            <a:ext cx="4883150"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5849" name="AutoShape 9"/>
          <p:cNvSpPr>
            <a:spLocks/>
          </p:cNvSpPr>
          <p:nvPr/>
        </p:nvSpPr>
        <p:spPr bwMode="auto">
          <a:xfrm rot="-6493509">
            <a:off x="4160838" y="6510338"/>
            <a:ext cx="1922462" cy="67151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5850" name="AutoShape 10"/>
          <p:cNvSpPr>
            <a:spLocks/>
          </p:cNvSpPr>
          <p:nvPr/>
        </p:nvSpPr>
        <p:spPr bwMode="auto">
          <a:xfrm>
            <a:off x="4946650" y="7821613"/>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5851" name="AutoShape 11"/>
          <p:cNvSpPr>
            <a:spLocks/>
          </p:cNvSpPr>
          <p:nvPr/>
        </p:nvSpPr>
        <p:spPr bwMode="auto">
          <a:xfrm rot="6481546">
            <a:off x="7525544" y="6684169"/>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5852" name="AutoShape 12"/>
          <p:cNvSpPr>
            <a:spLocks/>
          </p:cNvSpPr>
          <p:nvPr/>
        </p:nvSpPr>
        <p:spPr bwMode="auto">
          <a:xfrm rot="2159708">
            <a:off x="6421438" y="47863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5853" name="AutoShape 13"/>
          <p:cNvSpPr>
            <a:spLocks/>
          </p:cNvSpPr>
          <p:nvPr/>
        </p:nvSpPr>
        <p:spPr bwMode="auto">
          <a:xfrm rot="-2237870">
            <a:off x="4621213" y="4810125"/>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5854" name="AutoShape 14"/>
          <p:cNvSpPr>
            <a:spLocks/>
          </p:cNvSpPr>
          <p:nvPr/>
        </p:nvSpPr>
        <p:spPr bwMode="auto">
          <a:xfrm>
            <a:off x="10707688" y="8388350"/>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5855" name="AutoShape 15"/>
          <p:cNvSpPr>
            <a:spLocks/>
          </p:cNvSpPr>
          <p:nvPr/>
        </p:nvSpPr>
        <p:spPr bwMode="auto">
          <a:xfrm rot="-6493509">
            <a:off x="10480675" y="10883900"/>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5856" name="AutoShape 16"/>
          <p:cNvSpPr>
            <a:spLocks/>
          </p:cNvSpPr>
          <p:nvPr/>
        </p:nvSpPr>
        <p:spPr bwMode="auto">
          <a:xfrm>
            <a:off x="11268075" y="12195175"/>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5857" name="AutoShape 17"/>
          <p:cNvSpPr>
            <a:spLocks/>
          </p:cNvSpPr>
          <p:nvPr/>
        </p:nvSpPr>
        <p:spPr bwMode="auto">
          <a:xfrm rot="6481546">
            <a:off x="13846969" y="11057731"/>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5858" name="AutoShape 18"/>
          <p:cNvSpPr>
            <a:spLocks/>
          </p:cNvSpPr>
          <p:nvPr/>
        </p:nvSpPr>
        <p:spPr bwMode="auto">
          <a:xfrm rot="2159708">
            <a:off x="12742863" y="9155113"/>
            <a:ext cx="2947987" cy="647700"/>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5859" name="AutoShape 19"/>
          <p:cNvSpPr>
            <a:spLocks/>
          </p:cNvSpPr>
          <p:nvPr/>
        </p:nvSpPr>
        <p:spPr bwMode="auto">
          <a:xfrm rot="-2237870">
            <a:off x="10942638" y="9183688"/>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5860" name="AutoShape 20"/>
          <p:cNvSpPr>
            <a:spLocks/>
          </p:cNvSpPr>
          <p:nvPr/>
        </p:nvSpPr>
        <p:spPr bwMode="auto">
          <a:xfrm>
            <a:off x="12247563" y="3997325"/>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5861" name="AutoShape 21"/>
          <p:cNvSpPr>
            <a:spLocks/>
          </p:cNvSpPr>
          <p:nvPr/>
        </p:nvSpPr>
        <p:spPr bwMode="auto">
          <a:xfrm rot="-6493509">
            <a:off x="12007850" y="649287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5862" name="AutoShape 22"/>
          <p:cNvSpPr>
            <a:spLocks/>
          </p:cNvSpPr>
          <p:nvPr/>
        </p:nvSpPr>
        <p:spPr bwMode="auto">
          <a:xfrm>
            <a:off x="12795250" y="7804150"/>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5863" name="AutoShape 23"/>
          <p:cNvSpPr>
            <a:spLocks/>
          </p:cNvSpPr>
          <p:nvPr/>
        </p:nvSpPr>
        <p:spPr bwMode="auto">
          <a:xfrm rot="6481546">
            <a:off x="15374144" y="6666706"/>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5864" name="AutoShape 24"/>
          <p:cNvSpPr>
            <a:spLocks/>
          </p:cNvSpPr>
          <p:nvPr/>
        </p:nvSpPr>
        <p:spPr bwMode="auto">
          <a:xfrm rot="2159708">
            <a:off x="14270038" y="47736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5865" name="AutoShape 25"/>
          <p:cNvSpPr>
            <a:spLocks/>
          </p:cNvSpPr>
          <p:nvPr/>
        </p:nvSpPr>
        <p:spPr bwMode="auto">
          <a:xfrm rot="-2237870">
            <a:off x="12469813" y="4792663"/>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5866" name="AutoShape 26"/>
          <p:cNvSpPr>
            <a:spLocks/>
          </p:cNvSpPr>
          <p:nvPr/>
        </p:nvSpPr>
        <p:spPr bwMode="auto">
          <a:xfrm rot="10800000" flipH="1">
            <a:off x="8288338" y="5672138"/>
            <a:ext cx="4884737" cy="4422775"/>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5867" name="Rectangle 27"/>
          <p:cNvSpPr>
            <a:spLocks/>
          </p:cNvSpPr>
          <p:nvPr/>
        </p:nvSpPr>
        <p:spPr bwMode="auto">
          <a:xfrm>
            <a:off x="4941888" y="5822950"/>
            <a:ext cx="3811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Homeostasis</a:t>
            </a:r>
          </a:p>
        </p:txBody>
      </p:sp>
      <p:sp>
        <p:nvSpPr>
          <p:cNvPr id="35868" name="Rectangle 28"/>
          <p:cNvSpPr>
            <a:spLocks/>
          </p:cNvSpPr>
          <p:nvPr/>
        </p:nvSpPr>
        <p:spPr bwMode="auto">
          <a:xfrm>
            <a:off x="12420600" y="10258425"/>
            <a:ext cx="1500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Cells</a:t>
            </a:r>
          </a:p>
        </p:txBody>
      </p:sp>
      <p:sp>
        <p:nvSpPr>
          <p:cNvPr id="35869" name="Rectangle 29"/>
          <p:cNvSpPr>
            <a:spLocks/>
          </p:cNvSpPr>
          <p:nvPr/>
        </p:nvSpPr>
        <p:spPr bwMode="auto">
          <a:xfrm>
            <a:off x="6708775" y="9931400"/>
            <a:ext cx="31765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Emergent </a:t>
            </a:r>
            <a:br>
              <a:rPr lang="en-US" sz="3800" b="1">
                <a:solidFill>
                  <a:srgbClr val="999999"/>
                </a:solidFill>
                <a:ea typeface="ＭＳ Ｐゴシック" charset="0"/>
                <a:cs typeface="Gill Sans" charset="0"/>
              </a:rPr>
            </a:br>
            <a:r>
              <a:rPr lang="en-US" sz="3800" b="1">
                <a:solidFill>
                  <a:srgbClr val="999999"/>
                </a:solidFill>
                <a:ea typeface="ＭＳ Ｐゴシック" charset="0"/>
                <a:cs typeface="Gill Sans" charset="0"/>
              </a:rPr>
              <a:t>Properties</a:t>
            </a:r>
          </a:p>
        </p:txBody>
      </p:sp>
      <p:sp>
        <p:nvSpPr>
          <p:cNvPr id="35870" name="Rectangle 30"/>
          <p:cNvSpPr>
            <a:spLocks/>
          </p:cNvSpPr>
          <p:nvPr/>
        </p:nvSpPr>
        <p:spPr bwMode="auto">
          <a:xfrm>
            <a:off x="9275763" y="6975475"/>
            <a:ext cx="29273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5871" name="Rectangle 31"/>
          <p:cNvSpPr>
            <a:spLocks/>
          </p:cNvSpPr>
          <p:nvPr/>
        </p:nvSpPr>
        <p:spPr bwMode="auto">
          <a:xfrm>
            <a:off x="13273088" y="5822950"/>
            <a:ext cx="284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Evolution</a:t>
            </a:r>
          </a:p>
        </p:txBody>
      </p:sp>
      <p:sp>
        <p:nvSpPr>
          <p:cNvPr id="35872" name="AutoShape 32"/>
          <p:cNvSpPr>
            <a:spLocks/>
          </p:cNvSpPr>
          <p:nvPr/>
        </p:nvSpPr>
        <p:spPr bwMode="auto">
          <a:xfrm>
            <a:off x="7239000" y="1101725"/>
            <a:ext cx="6970713" cy="582612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5873" name="AutoShape 33"/>
          <p:cNvSpPr>
            <a:spLocks/>
          </p:cNvSpPr>
          <p:nvPr/>
        </p:nvSpPr>
        <p:spPr bwMode="auto">
          <a:xfrm rot="-6493509">
            <a:off x="6613525" y="4397375"/>
            <a:ext cx="3543300" cy="952500"/>
          </a:xfrm>
          <a:custGeom>
            <a:avLst/>
            <a:gdLst/>
            <a:ahLst/>
            <a:cxnLst/>
            <a:rect l="0" t="0" r="r" b="b"/>
            <a:pathLst>
              <a:path w="21363" h="18421">
                <a:moveTo>
                  <a:pt x="0" y="0"/>
                </a:moveTo>
                <a:lnTo>
                  <a:pt x="21363" y="-3179"/>
                </a:lnTo>
                <a:lnTo>
                  <a:pt x="21126" y="15242"/>
                </a:lnTo>
                <a:lnTo>
                  <a:pt x="-237" y="18421"/>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b="1">
                <a:solidFill>
                  <a:schemeClr val="tx1"/>
                </a:solidFill>
                <a:ea typeface="ＭＳ Ｐゴシック" charset="0"/>
                <a:cs typeface="Gill Sans" charset="0"/>
              </a:rPr>
              <a:t>Molecular</a:t>
            </a:r>
          </a:p>
        </p:txBody>
      </p:sp>
      <p:sp>
        <p:nvSpPr>
          <p:cNvPr id="35874" name="AutoShape 34"/>
          <p:cNvSpPr>
            <a:spLocks/>
          </p:cNvSpPr>
          <p:nvPr/>
        </p:nvSpPr>
        <p:spPr bwMode="auto">
          <a:xfrm>
            <a:off x="8048625" y="6115050"/>
            <a:ext cx="5378450" cy="831850"/>
          </a:xfrm>
          <a:custGeom>
            <a:avLst/>
            <a:gdLst/>
            <a:ahLst/>
            <a:cxnLst/>
            <a:rect l="0" t="0" r="r" b="b"/>
            <a:pathLst>
              <a:path w="21600" h="21588">
                <a:moveTo>
                  <a:pt x="0" y="0"/>
                </a:moveTo>
                <a:lnTo>
                  <a:pt x="21600" y="12"/>
                </a:lnTo>
                <a:lnTo>
                  <a:pt x="21600" y="21600"/>
                </a:lnTo>
                <a:lnTo>
                  <a:pt x="0" y="2158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Ecological System</a:t>
            </a:r>
          </a:p>
        </p:txBody>
      </p:sp>
      <p:sp>
        <p:nvSpPr>
          <p:cNvPr id="35875" name="AutoShape 35"/>
          <p:cNvSpPr>
            <a:spLocks/>
          </p:cNvSpPr>
          <p:nvPr/>
        </p:nvSpPr>
        <p:spPr bwMode="auto">
          <a:xfrm rot="6481546">
            <a:off x="11941969" y="4445794"/>
            <a:ext cx="2787650" cy="950912"/>
          </a:xfrm>
          <a:custGeom>
            <a:avLst/>
            <a:gdLst/>
            <a:ahLst/>
            <a:cxnLst/>
            <a:rect l="0" t="0" r="r" b="b"/>
            <a:pathLst>
              <a:path w="21303" h="19035">
                <a:moveTo>
                  <a:pt x="0" y="0"/>
                </a:moveTo>
                <a:lnTo>
                  <a:pt x="21303" y="2565"/>
                </a:lnTo>
                <a:lnTo>
                  <a:pt x="21600" y="21600"/>
                </a:lnTo>
                <a:lnTo>
                  <a:pt x="297" y="1903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Population</a:t>
            </a:r>
          </a:p>
        </p:txBody>
      </p:sp>
      <p:sp>
        <p:nvSpPr>
          <p:cNvPr id="35876" name="AutoShape 36"/>
          <p:cNvSpPr>
            <a:spLocks/>
          </p:cNvSpPr>
          <p:nvPr/>
        </p:nvSpPr>
        <p:spPr bwMode="auto">
          <a:xfrm rot="2159708">
            <a:off x="10086975" y="2124075"/>
            <a:ext cx="4098925" cy="876300"/>
          </a:xfrm>
          <a:custGeom>
            <a:avLst/>
            <a:gdLst/>
            <a:ahLst/>
            <a:cxnLst/>
            <a:rect l="0" t="0" r="r" b="b"/>
            <a:pathLst>
              <a:path w="21275" h="16372">
                <a:moveTo>
                  <a:pt x="0" y="0"/>
                </a:moveTo>
                <a:lnTo>
                  <a:pt x="21275" y="-5228"/>
                </a:lnTo>
                <a:lnTo>
                  <a:pt x="20950" y="11144"/>
                </a:lnTo>
                <a:lnTo>
                  <a:pt x="-325" y="16372"/>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Organismal</a:t>
            </a:r>
          </a:p>
        </p:txBody>
      </p:sp>
      <p:sp>
        <p:nvSpPr>
          <p:cNvPr id="35877" name="AutoShape 37"/>
          <p:cNvSpPr>
            <a:spLocks/>
          </p:cNvSpPr>
          <p:nvPr/>
        </p:nvSpPr>
        <p:spPr bwMode="auto">
          <a:xfrm rot="-2237870">
            <a:off x="7681913" y="1998663"/>
            <a:ext cx="3022600" cy="879475"/>
          </a:xfrm>
          <a:custGeom>
            <a:avLst/>
            <a:gdLst/>
            <a:ahLst/>
            <a:cxnLst/>
            <a:rect l="0" t="0" r="r" b="b"/>
            <a:pathLst>
              <a:path w="21155" h="17439">
                <a:moveTo>
                  <a:pt x="0" y="0"/>
                </a:moveTo>
                <a:lnTo>
                  <a:pt x="21155" y="4161"/>
                </a:lnTo>
                <a:lnTo>
                  <a:pt x="21600" y="21600"/>
                </a:lnTo>
                <a:lnTo>
                  <a:pt x="445" y="17439"/>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Cellular</a:t>
            </a:r>
          </a:p>
        </p:txBody>
      </p:sp>
      <p:sp>
        <p:nvSpPr>
          <p:cNvPr id="35878" name="Rectangle 38"/>
          <p:cNvSpPr>
            <a:spLocks/>
          </p:cNvSpPr>
          <p:nvPr/>
        </p:nvSpPr>
        <p:spPr bwMode="auto">
          <a:xfrm>
            <a:off x="8518525" y="3738563"/>
            <a:ext cx="424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400" b="1">
                <a:solidFill>
                  <a:schemeClr val="tx1"/>
                </a:solidFill>
                <a:ea typeface="ＭＳ Ｐゴシック" charset="0"/>
                <a:cs typeface="Gill Sans" charset="0"/>
              </a:rPr>
              <a:t>Information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1"/>
          <p:cNvSpPr>
            <a:spLocks/>
          </p:cNvSpPr>
          <p:nvPr/>
        </p:nvSpPr>
        <p:spPr bwMode="auto">
          <a:xfrm>
            <a:off x="5837238" y="8393113"/>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6866" name="AutoShape 2"/>
          <p:cNvSpPr>
            <a:spLocks/>
          </p:cNvSpPr>
          <p:nvPr/>
        </p:nvSpPr>
        <p:spPr bwMode="auto">
          <a:xfrm rot="-6493509">
            <a:off x="5610225" y="1088072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6867" name="AutoShape 3"/>
          <p:cNvSpPr>
            <a:spLocks/>
          </p:cNvSpPr>
          <p:nvPr/>
        </p:nvSpPr>
        <p:spPr bwMode="auto">
          <a:xfrm>
            <a:off x="6396038" y="12193588"/>
            <a:ext cx="3770312"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6868" name="AutoShape 4"/>
          <p:cNvSpPr>
            <a:spLocks/>
          </p:cNvSpPr>
          <p:nvPr/>
        </p:nvSpPr>
        <p:spPr bwMode="auto">
          <a:xfrm rot="6481546">
            <a:off x="8975726" y="11056937"/>
            <a:ext cx="2100262"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6869" name="AutoShape 5"/>
          <p:cNvSpPr>
            <a:spLocks/>
          </p:cNvSpPr>
          <p:nvPr/>
        </p:nvSpPr>
        <p:spPr bwMode="auto">
          <a:xfrm rot="2159708">
            <a:off x="7870825" y="9158288"/>
            <a:ext cx="2949575"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6870" name="AutoShape 6"/>
          <p:cNvSpPr>
            <a:spLocks/>
          </p:cNvSpPr>
          <p:nvPr/>
        </p:nvSpPr>
        <p:spPr bwMode="auto">
          <a:xfrm rot="-2237870">
            <a:off x="6072188" y="9185275"/>
            <a:ext cx="2176462"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6871" name="AutoShape 7"/>
          <p:cNvSpPr>
            <a:spLocks/>
          </p:cNvSpPr>
          <p:nvPr/>
        </p:nvSpPr>
        <p:spPr bwMode="auto">
          <a:xfrm>
            <a:off x="4392613" y="4014788"/>
            <a:ext cx="4883150"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6872" name="AutoShape 8"/>
          <p:cNvSpPr>
            <a:spLocks/>
          </p:cNvSpPr>
          <p:nvPr/>
        </p:nvSpPr>
        <p:spPr bwMode="auto">
          <a:xfrm rot="-6493509">
            <a:off x="4160838" y="6510338"/>
            <a:ext cx="1922462" cy="67151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6873" name="AutoShape 9"/>
          <p:cNvSpPr>
            <a:spLocks/>
          </p:cNvSpPr>
          <p:nvPr/>
        </p:nvSpPr>
        <p:spPr bwMode="auto">
          <a:xfrm>
            <a:off x="4946650" y="7821613"/>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6874" name="AutoShape 10"/>
          <p:cNvSpPr>
            <a:spLocks/>
          </p:cNvSpPr>
          <p:nvPr/>
        </p:nvSpPr>
        <p:spPr bwMode="auto">
          <a:xfrm rot="6481546">
            <a:off x="7525544" y="6684169"/>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6875" name="AutoShape 11"/>
          <p:cNvSpPr>
            <a:spLocks/>
          </p:cNvSpPr>
          <p:nvPr/>
        </p:nvSpPr>
        <p:spPr bwMode="auto">
          <a:xfrm rot="2159708">
            <a:off x="6421438" y="47863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6876" name="AutoShape 12"/>
          <p:cNvSpPr>
            <a:spLocks/>
          </p:cNvSpPr>
          <p:nvPr/>
        </p:nvSpPr>
        <p:spPr bwMode="auto">
          <a:xfrm rot="-2237870">
            <a:off x="4621213" y="4810125"/>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6877" name="AutoShape 13"/>
          <p:cNvSpPr>
            <a:spLocks/>
          </p:cNvSpPr>
          <p:nvPr/>
        </p:nvSpPr>
        <p:spPr bwMode="auto">
          <a:xfrm>
            <a:off x="10707688" y="8388350"/>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6878" name="AutoShape 14"/>
          <p:cNvSpPr>
            <a:spLocks/>
          </p:cNvSpPr>
          <p:nvPr/>
        </p:nvSpPr>
        <p:spPr bwMode="auto">
          <a:xfrm rot="-6493509">
            <a:off x="10480675" y="10883900"/>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6879" name="AutoShape 15"/>
          <p:cNvSpPr>
            <a:spLocks/>
          </p:cNvSpPr>
          <p:nvPr/>
        </p:nvSpPr>
        <p:spPr bwMode="auto">
          <a:xfrm>
            <a:off x="11268075" y="12195175"/>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6880" name="AutoShape 16"/>
          <p:cNvSpPr>
            <a:spLocks/>
          </p:cNvSpPr>
          <p:nvPr/>
        </p:nvSpPr>
        <p:spPr bwMode="auto">
          <a:xfrm rot="6481546">
            <a:off x="13846969" y="11057731"/>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6881" name="AutoShape 17"/>
          <p:cNvSpPr>
            <a:spLocks/>
          </p:cNvSpPr>
          <p:nvPr/>
        </p:nvSpPr>
        <p:spPr bwMode="auto">
          <a:xfrm rot="2159708">
            <a:off x="12742863" y="9155113"/>
            <a:ext cx="2947987" cy="647700"/>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6882" name="AutoShape 18"/>
          <p:cNvSpPr>
            <a:spLocks/>
          </p:cNvSpPr>
          <p:nvPr/>
        </p:nvSpPr>
        <p:spPr bwMode="auto">
          <a:xfrm rot="-2237870">
            <a:off x="10942638" y="9183688"/>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6883" name="AutoShape 19"/>
          <p:cNvSpPr>
            <a:spLocks/>
          </p:cNvSpPr>
          <p:nvPr/>
        </p:nvSpPr>
        <p:spPr bwMode="auto">
          <a:xfrm>
            <a:off x="12247563" y="3997325"/>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6884" name="AutoShape 20"/>
          <p:cNvSpPr>
            <a:spLocks/>
          </p:cNvSpPr>
          <p:nvPr/>
        </p:nvSpPr>
        <p:spPr bwMode="auto">
          <a:xfrm rot="-6493509">
            <a:off x="12007850" y="649287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6885" name="AutoShape 21"/>
          <p:cNvSpPr>
            <a:spLocks/>
          </p:cNvSpPr>
          <p:nvPr/>
        </p:nvSpPr>
        <p:spPr bwMode="auto">
          <a:xfrm>
            <a:off x="12795250" y="7804150"/>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6886" name="AutoShape 22"/>
          <p:cNvSpPr>
            <a:spLocks/>
          </p:cNvSpPr>
          <p:nvPr/>
        </p:nvSpPr>
        <p:spPr bwMode="auto">
          <a:xfrm rot="6481546">
            <a:off x="15374144" y="6666706"/>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6887" name="AutoShape 23"/>
          <p:cNvSpPr>
            <a:spLocks/>
          </p:cNvSpPr>
          <p:nvPr/>
        </p:nvSpPr>
        <p:spPr bwMode="auto">
          <a:xfrm rot="2159708">
            <a:off x="14270038" y="47736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6888" name="AutoShape 24"/>
          <p:cNvSpPr>
            <a:spLocks/>
          </p:cNvSpPr>
          <p:nvPr/>
        </p:nvSpPr>
        <p:spPr bwMode="auto">
          <a:xfrm rot="-2237870">
            <a:off x="12469813" y="4792663"/>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6889" name="AutoShape 25"/>
          <p:cNvSpPr>
            <a:spLocks/>
          </p:cNvSpPr>
          <p:nvPr/>
        </p:nvSpPr>
        <p:spPr bwMode="auto">
          <a:xfrm rot="10800000" flipH="1">
            <a:off x="8288338" y="5672138"/>
            <a:ext cx="4884737" cy="4422775"/>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6890" name="Rectangle 26"/>
          <p:cNvSpPr>
            <a:spLocks/>
          </p:cNvSpPr>
          <p:nvPr/>
        </p:nvSpPr>
        <p:spPr bwMode="auto">
          <a:xfrm>
            <a:off x="4941888" y="5822950"/>
            <a:ext cx="3811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Homeostasis</a:t>
            </a:r>
          </a:p>
        </p:txBody>
      </p:sp>
      <p:sp>
        <p:nvSpPr>
          <p:cNvPr id="36891" name="Rectangle 27"/>
          <p:cNvSpPr>
            <a:spLocks/>
          </p:cNvSpPr>
          <p:nvPr/>
        </p:nvSpPr>
        <p:spPr bwMode="auto">
          <a:xfrm>
            <a:off x="12420600" y="10258425"/>
            <a:ext cx="1500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Cells</a:t>
            </a:r>
          </a:p>
        </p:txBody>
      </p:sp>
      <p:sp>
        <p:nvSpPr>
          <p:cNvPr id="36892" name="Rectangle 28"/>
          <p:cNvSpPr>
            <a:spLocks/>
          </p:cNvSpPr>
          <p:nvPr/>
        </p:nvSpPr>
        <p:spPr bwMode="auto">
          <a:xfrm>
            <a:off x="6708775" y="9931400"/>
            <a:ext cx="31765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Emergent </a:t>
            </a:r>
            <a:br>
              <a:rPr lang="en-US" sz="3800" b="1">
                <a:solidFill>
                  <a:srgbClr val="999999"/>
                </a:solidFill>
                <a:ea typeface="ＭＳ Ｐゴシック" charset="0"/>
                <a:cs typeface="Gill Sans" charset="0"/>
              </a:rPr>
            </a:br>
            <a:r>
              <a:rPr lang="en-US" sz="3800" b="1">
                <a:solidFill>
                  <a:srgbClr val="999999"/>
                </a:solidFill>
                <a:ea typeface="ＭＳ Ｐゴシック" charset="0"/>
                <a:cs typeface="Gill Sans" charset="0"/>
              </a:rPr>
              <a:t>Properties</a:t>
            </a:r>
          </a:p>
        </p:txBody>
      </p:sp>
      <p:sp>
        <p:nvSpPr>
          <p:cNvPr id="36893" name="Rectangle 29"/>
          <p:cNvSpPr>
            <a:spLocks/>
          </p:cNvSpPr>
          <p:nvPr/>
        </p:nvSpPr>
        <p:spPr bwMode="auto">
          <a:xfrm>
            <a:off x="9275763" y="6975475"/>
            <a:ext cx="29273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6894" name="Rectangle 30"/>
          <p:cNvSpPr>
            <a:spLocks/>
          </p:cNvSpPr>
          <p:nvPr/>
        </p:nvSpPr>
        <p:spPr bwMode="auto">
          <a:xfrm>
            <a:off x="13273088" y="5822950"/>
            <a:ext cx="284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Evolution</a:t>
            </a:r>
          </a:p>
        </p:txBody>
      </p:sp>
      <p:sp>
        <p:nvSpPr>
          <p:cNvPr id="36895" name="AutoShape 31"/>
          <p:cNvSpPr>
            <a:spLocks/>
          </p:cNvSpPr>
          <p:nvPr/>
        </p:nvSpPr>
        <p:spPr bwMode="auto">
          <a:xfrm>
            <a:off x="7239000" y="1101725"/>
            <a:ext cx="6970713" cy="582612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6896" name="AutoShape 32"/>
          <p:cNvSpPr>
            <a:spLocks/>
          </p:cNvSpPr>
          <p:nvPr/>
        </p:nvSpPr>
        <p:spPr bwMode="auto">
          <a:xfrm rot="-6493509">
            <a:off x="6996113" y="4283075"/>
            <a:ext cx="2554287" cy="950913"/>
          </a:xfrm>
          <a:custGeom>
            <a:avLst/>
            <a:gdLst/>
            <a:ahLst/>
            <a:cxnLst/>
            <a:rect l="0" t="0" r="r" b="b"/>
            <a:pathLst>
              <a:path w="21274" h="19206">
                <a:moveTo>
                  <a:pt x="0" y="0"/>
                </a:moveTo>
                <a:lnTo>
                  <a:pt x="21274" y="-2394"/>
                </a:lnTo>
                <a:lnTo>
                  <a:pt x="20948" y="16812"/>
                </a:lnTo>
                <a:lnTo>
                  <a:pt x="-326" y="19206"/>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Molecular</a:t>
            </a:r>
          </a:p>
        </p:txBody>
      </p:sp>
      <p:sp>
        <p:nvSpPr>
          <p:cNvPr id="36897" name="AutoShape 33"/>
          <p:cNvSpPr>
            <a:spLocks/>
          </p:cNvSpPr>
          <p:nvPr/>
        </p:nvSpPr>
        <p:spPr bwMode="auto">
          <a:xfrm>
            <a:off x="8048625" y="6115050"/>
            <a:ext cx="5378450" cy="831850"/>
          </a:xfrm>
          <a:custGeom>
            <a:avLst/>
            <a:gdLst/>
            <a:ahLst/>
            <a:cxnLst/>
            <a:rect l="0" t="0" r="r" b="b"/>
            <a:pathLst>
              <a:path w="21600" h="21588">
                <a:moveTo>
                  <a:pt x="0" y="0"/>
                </a:moveTo>
                <a:lnTo>
                  <a:pt x="21600" y="12"/>
                </a:lnTo>
                <a:lnTo>
                  <a:pt x="21600" y="21600"/>
                </a:lnTo>
                <a:lnTo>
                  <a:pt x="0" y="2158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Ecological System</a:t>
            </a:r>
          </a:p>
        </p:txBody>
      </p:sp>
      <p:sp>
        <p:nvSpPr>
          <p:cNvPr id="36898" name="AutoShape 34"/>
          <p:cNvSpPr>
            <a:spLocks/>
          </p:cNvSpPr>
          <p:nvPr/>
        </p:nvSpPr>
        <p:spPr bwMode="auto">
          <a:xfrm rot="6481546">
            <a:off x="11941969" y="4445794"/>
            <a:ext cx="2787650" cy="950912"/>
          </a:xfrm>
          <a:custGeom>
            <a:avLst/>
            <a:gdLst/>
            <a:ahLst/>
            <a:cxnLst/>
            <a:rect l="0" t="0" r="r" b="b"/>
            <a:pathLst>
              <a:path w="21303" h="19035">
                <a:moveTo>
                  <a:pt x="0" y="0"/>
                </a:moveTo>
                <a:lnTo>
                  <a:pt x="21303" y="2565"/>
                </a:lnTo>
                <a:lnTo>
                  <a:pt x="21600" y="21600"/>
                </a:lnTo>
                <a:lnTo>
                  <a:pt x="297" y="1903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Population</a:t>
            </a:r>
          </a:p>
        </p:txBody>
      </p:sp>
      <p:sp>
        <p:nvSpPr>
          <p:cNvPr id="36899" name="AutoShape 35"/>
          <p:cNvSpPr>
            <a:spLocks/>
          </p:cNvSpPr>
          <p:nvPr/>
        </p:nvSpPr>
        <p:spPr bwMode="auto">
          <a:xfrm rot="2159708">
            <a:off x="10086975" y="2124075"/>
            <a:ext cx="4098925" cy="876300"/>
          </a:xfrm>
          <a:custGeom>
            <a:avLst/>
            <a:gdLst/>
            <a:ahLst/>
            <a:cxnLst/>
            <a:rect l="0" t="0" r="r" b="b"/>
            <a:pathLst>
              <a:path w="21275" h="16372">
                <a:moveTo>
                  <a:pt x="0" y="0"/>
                </a:moveTo>
                <a:lnTo>
                  <a:pt x="21275" y="-5228"/>
                </a:lnTo>
                <a:lnTo>
                  <a:pt x="20950" y="11144"/>
                </a:lnTo>
                <a:lnTo>
                  <a:pt x="-325" y="16372"/>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Organismal</a:t>
            </a:r>
          </a:p>
        </p:txBody>
      </p:sp>
      <p:sp>
        <p:nvSpPr>
          <p:cNvPr id="36900" name="AutoShape 36"/>
          <p:cNvSpPr>
            <a:spLocks/>
          </p:cNvSpPr>
          <p:nvPr/>
        </p:nvSpPr>
        <p:spPr bwMode="auto">
          <a:xfrm rot="-2237870">
            <a:off x="7681913" y="1998663"/>
            <a:ext cx="3022600" cy="879475"/>
          </a:xfrm>
          <a:custGeom>
            <a:avLst/>
            <a:gdLst/>
            <a:ahLst/>
            <a:cxnLst/>
            <a:rect l="0" t="0" r="r" b="b"/>
            <a:pathLst>
              <a:path w="21155" h="17439">
                <a:moveTo>
                  <a:pt x="0" y="0"/>
                </a:moveTo>
                <a:lnTo>
                  <a:pt x="21155" y="4161"/>
                </a:lnTo>
                <a:lnTo>
                  <a:pt x="21600" y="21600"/>
                </a:lnTo>
                <a:lnTo>
                  <a:pt x="445" y="17439"/>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b="1">
                <a:solidFill>
                  <a:schemeClr val="tx1"/>
                </a:solidFill>
                <a:ea typeface="ＭＳ Ｐゴシック" charset="0"/>
                <a:cs typeface="Gill Sans" charset="0"/>
              </a:rPr>
              <a:t>Cellular</a:t>
            </a:r>
          </a:p>
        </p:txBody>
      </p:sp>
      <p:sp>
        <p:nvSpPr>
          <p:cNvPr id="36901" name="Rectangle 37"/>
          <p:cNvSpPr>
            <a:spLocks/>
          </p:cNvSpPr>
          <p:nvPr/>
        </p:nvSpPr>
        <p:spPr bwMode="auto">
          <a:xfrm>
            <a:off x="8518525" y="3738563"/>
            <a:ext cx="424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400" b="1">
                <a:solidFill>
                  <a:schemeClr val="tx1"/>
                </a:solidFill>
                <a:ea typeface="ＭＳ Ｐゴシック" charset="0"/>
                <a:cs typeface="Gill Sans" charset="0"/>
              </a:rPr>
              <a:t>Information</a:t>
            </a:r>
          </a:p>
        </p:txBody>
      </p:sp>
      <p:sp>
        <p:nvSpPr>
          <p:cNvPr id="36902" name="Rectangle 38"/>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1"/>
          <p:cNvSpPr>
            <a:spLocks/>
          </p:cNvSpPr>
          <p:nvPr/>
        </p:nvSpPr>
        <p:spPr bwMode="auto">
          <a:xfrm>
            <a:off x="5837238" y="8393113"/>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7890" name="AutoShape 2"/>
          <p:cNvSpPr>
            <a:spLocks/>
          </p:cNvSpPr>
          <p:nvPr/>
        </p:nvSpPr>
        <p:spPr bwMode="auto">
          <a:xfrm rot="-6493509">
            <a:off x="5610225" y="1088072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7891" name="AutoShape 3"/>
          <p:cNvSpPr>
            <a:spLocks/>
          </p:cNvSpPr>
          <p:nvPr/>
        </p:nvSpPr>
        <p:spPr bwMode="auto">
          <a:xfrm>
            <a:off x="6396038" y="12193588"/>
            <a:ext cx="3770312"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7892" name="AutoShape 4"/>
          <p:cNvSpPr>
            <a:spLocks/>
          </p:cNvSpPr>
          <p:nvPr/>
        </p:nvSpPr>
        <p:spPr bwMode="auto">
          <a:xfrm rot="6481546">
            <a:off x="8975726" y="11056937"/>
            <a:ext cx="2100262"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7893" name="AutoShape 5"/>
          <p:cNvSpPr>
            <a:spLocks/>
          </p:cNvSpPr>
          <p:nvPr/>
        </p:nvSpPr>
        <p:spPr bwMode="auto">
          <a:xfrm rot="2159708">
            <a:off x="7870825" y="9158288"/>
            <a:ext cx="2949575"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7894" name="AutoShape 6"/>
          <p:cNvSpPr>
            <a:spLocks/>
          </p:cNvSpPr>
          <p:nvPr/>
        </p:nvSpPr>
        <p:spPr bwMode="auto">
          <a:xfrm rot="-2237870">
            <a:off x="6072188" y="9185275"/>
            <a:ext cx="2176462"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7895" name="AutoShape 7"/>
          <p:cNvSpPr>
            <a:spLocks/>
          </p:cNvSpPr>
          <p:nvPr/>
        </p:nvSpPr>
        <p:spPr bwMode="auto">
          <a:xfrm>
            <a:off x="4392613" y="4014788"/>
            <a:ext cx="4883150"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7896" name="AutoShape 8"/>
          <p:cNvSpPr>
            <a:spLocks/>
          </p:cNvSpPr>
          <p:nvPr/>
        </p:nvSpPr>
        <p:spPr bwMode="auto">
          <a:xfrm rot="-6493509">
            <a:off x="4160838" y="6510338"/>
            <a:ext cx="1922462" cy="67151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7897" name="AutoShape 9"/>
          <p:cNvSpPr>
            <a:spLocks/>
          </p:cNvSpPr>
          <p:nvPr/>
        </p:nvSpPr>
        <p:spPr bwMode="auto">
          <a:xfrm>
            <a:off x="4946650" y="7821613"/>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7898" name="AutoShape 10"/>
          <p:cNvSpPr>
            <a:spLocks/>
          </p:cNvSpPr>
          <p:nvPr/>
        </p:nvSpPr>
        <p:spPr bwMode="auto">
          <a:xfrm rot="6481546">
            <a:off x="7525544" y="6684169"/>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7899" name="AutoShape 11"/>
          <p:cNvSpPr>
            <a:spLocks/>
          </p:cNvSpPr>
          <p:nvPr/>
        </p:nvSpPr>
        <p:spPr bwMode="auto">
          <a:xfrm rot="2159708">
            <a:off x="6421438" y="47863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7900" name="AutoShape 12"/>
          <p:cNvSpPr>
            <a:spLocks/>
          </p:cNvSpPr>
          <p:nvPr/>
        </p:nvSpPr>
        <p:spPr bwMode="auto">
          <a:xfrm rot="-2237870">
            <a:off x="4621213" y="4810125"/>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7901" name="AutoShape 13"/>
          <p:cNvSpPr>
            <a:spLocks/>
          </p:cNvSpPr>
          <p:nvPr/>
        </p:nvSpPr>
        <p:spPr bwMode="auto">
          <a:xfrm>
            <a:off x="10707688" y="8388350"/>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7902" name="AutoShape 14"/>
          <p:cNvSpPr>
            <a:spLocks/>
          </p:cNvSpPr>
          <p:nvPr/>
        </p:nvSpPr>
        <p:spPr bwMode="auto">
          <a:xfrm rot="-6493509">
            <a:off x="10480675" y="10883900"/>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7903" name="AutoShape 15"/>
          <p:cNvSpPr>
            <a:spLocks/>
          </p:cNvSpPr>
          <p:nvPr/>
        </p:nvSpPr>
        <p:spPr bwMode="auto">
          <a:xfrm>
            <a:off x="11268075" y="12195175"/>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7904" name="AutoShape 16"/>
          <p:cNvSpPr>
            <a:spLocks/>
          </p:cNvSpPr>
          <p:nvPr/>
        </p:nvSpPr>
        <p:spPr bwMode="auto">
          <a:xfrm rot="6481546">
            <a:off x="13846969" y="11057731"/>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7905" name="AutoShape 17"/>
          <p:cNvSpPr>
            <a:spLocks/>
          </p:cNvSpPr>
          <p:nvPr/>
        </p:nvSpPr>
        <p:spPr bwMode="auto">
          <a:xfrm rot="2159708">
            <a:off x="12742863" y="9155113"/>
            <a:ext cx="2947987" cy="647700"/>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7906" name="AutoShape 18"/>
          <p:cNvSpPr>
            <a:spLocks/>
          </p:cNvSpPr>
          <p:nvPr/>
        </p:nvSpPr>
        <p:spPr bwMode="auto">
          <a:xfrm rot="-2237870">
            <a:off x="10942638" y="9183688"/>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7907" name="AutoShape 19"/>
          <p:cNvSpPr>
            <a:spLocks/>
          </p:cNvSpPr>
          <p:nvPr/>
        </p:nvSpPr>
        <p:spPr bwMode="auto">
          <a:xfrm>
            <a:off x="12247563" y="3997325"/>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7908" name="AutoShape 20"/>
          <p:cNvSpPr>
            <a:spLocks/>
          </p:cNvSpPr>
          <p:nvPr/>
        </p:nvSpPr>
        <p:spPr bwMode="auto">
          <a:xfrm rot="-6493509">
            <a:off x="12007850" y="649287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7909" name="AutoShape 21"/>
          <p:cNvSpPr>
            <a:spLocks/>
          </p:cNvSpPr>
          <p:nvPr/>
        </p:nvSpPr>
        <p:spPr bwMode="auto">
          <a:xfrm>
            <a:off x="12795250" y="7804150"/>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7910" name="AutoShape 22"/>
          <p:cNvSpPr>
            <a:spLocks/>
          </p:cNvSpPr>
          <p:nvPr/>
        </p:nvSpPr>
        <p:spPr bwMode="auto">
          <a:xfrm rot="6481546">
            <a:off x="15374144" y="6666706"/>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7911" name="AutoShape 23"/>
          <p:cNvSpPr>
            <a:spLocks/>
          </p:cNvSpPr>
          <p:nvPr/>
        </p:nvSpPr>
        <p:spPr bwMode="auto">
          <a:xfrm rot="2159708">
            <a:off x="14270038" y="47736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7912" name="AutoShape 24"/>
          <p:cNvSpPr>
            <a:spLocks/>
          </p:cNvSpPr>
          <p:nvPr/>
        </p:nvSpPr>
        <p:spPr bwMode="auto">
          <a:xfrm rot="-2237870">
            <a:off x="12469813" y="4792663"/>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7913" name="AutoShape 25"/>
          <p:cNvSpPr>
            <a:spLocks/>
          </p:cNvSpPr>
          <p:nvPr/>
        </p:nvSpPr>
        <p:spPr bwMode="auto">
          <a:xfrm rot="10800000" flipH="1">
            <a:off x="8288338" y="5672138"/>
            <a:ext cx="4884737" cy="4422775"/>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7914" name="Rectangle 26"/>
          <p:cNvSpPr>
            <a:spLocks/>
          </p:cNvSpPr>
          <p:nvPr/>
        </p:nvSpPr>
        <p:spPr bwMode="auto">
          <a:xfrm>
            <a:off x="4941888" y="5822950"/>
            <a:ext cx="3811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Homeostasis</a:t>
            </a:r>
          </a:p>
        </p:txBody>
      </p:sp>
      <p:sp>
        <p:nvSpPr>
          <p:cNvPr id="37915" name="Rectangle 27"/>
          <p:cNvSpPr>
            <a:spLocks/>
          </p:cNvSpPr>
          <p:nvPr/>
        </p:nvSpPr>
        <p:spPr bwMode="auto">
          <a:xfrm>
            <a:off x="12420600" y="10258425"/>
            <a:ext cx="1500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Cells</a:t>
            </a:r>
          </a:p>
        </p:txBody>
      </p:sp>
      <p:sp>
        <p:nvSpPr>
          <p:cNvPr id="37916" name="Rectangle 28"/>
          <p:cNvSpPr>
            <a:spLocks/>
          </p:cNvSpPr>
          <p:nvPr/>
        </p:nvSpPr>
        <p:spPr bwMode="auto">
          <a:xfrm>
            <a:off x="6708775" y="9931400"/>
            <a:ext cx="31765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Emergent </a:t>
            </a:r>
            <a:br>
              <a:rPr lang="en-US" sz="3800" b="1">
                <a:solidFill>
                  <a:srgbClr val="999999"/>
                </a:solidFill>
                <a:ea typeface="ＭＳ Ｐゴシック" charset="0"/>
                <a:cs typeface="Gill Sans" charset="0"/>
              </a:rPr>
            </a:br>
            <a:r>
              <a:rPr lang="en-US" sz="3800" b="1">
                <a:solidFill>
                  <a:srgbClr val="999999"/>
                </a:solidFill>
                <a:ea typeface="ＭＳ Ｐゴシック" charset="0"/>
                <a:cs typeface="Gill Sans" charset="0"/>
              </a:rPr>
              <a:t>Properties</a:t>
            </a:r>
          </a:p>
        </p:txBody>
      </p:sp>
      <p:sp>
        <p:nvSpPr>
          <p:cNvPr id="37917" name="Rectangle 29"/>
          <p:cNvSpPr>
            <a:spLocks/>
          </p:cNvSpPr>
          <p:nvPr/>
        </p:nvSpPr>
        <p:spPr bwMode="auto">
          <a:xfrm>
            <a:off x="9275763" y="6975475"/>
            <a:ext cx="29273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7918" name="Rectangle 30"/>
          <p:cNvSpPr>
            <a:spLocks/>
          </p:cNvSpPr>
          <p:nvPr/>
        </p:nvSpPr>
        <p:spPr bwMode="auto">
          <a:xfrm>
            <a:off x="13273088" y="5822950"/>
            <a:ext cx="284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Evolution</a:t>
            </a:r>
          </a:p>
        </p:txBody>
      </p:sp>
      <p:sp>
        <p:nvSpPr>
          <p:cNvPr id="37919" name="AutoShape 31"/>
          <p:cNvSpPr>
            <a:spLocks/>
          </p:cNvSpPr>
          <p:nvPr/>
        </p:nvSpPr>
        <p:spPr bwMode="auto">
          <a:xfrm>
            <a:off x="7239000" y="1101725"/>
            <a:ext cx="6970713" cy="582612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7920" name="AutoShape 32"/>
          <p:cNvSpPr>
            <a:spLocks/>
          </p:cNvSpPr>
          <p:nvPr/>
        </p:nvSpPr>
        <p:spPr bwMode="auto">
          <a:xfrm rot="-6493509">
            <a:off x="6996113" y="4283075"/>
            <a:ext cx="2554287" cy="950913"/>
          </a:xfrm>
          <a:custGeom>
            <a:avLst/>
            <a:gdLst/>
            <a:ahLst/>
            <a:cxnLst/>
            <a:rect l="0" t="0" r="r" b="b"/>
            <a:pathLst>
              <a:path w="21274" h="19206">
                <a:moveTo>
                  <a:pt x="0" y="0"/>
                </a:moveTo>
                <a:lnTo>
                  <a:pt x="21274" y="-2394"/>
                </a:lnTo>
                <a:lnTo>
                  <a:pt x="20948" y="16812"/>
                </a:lnTo>
                <a:lnTo>
                  <a:pt x="-326" y="19206"/>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Molecular</a:t>
            </a:r>
          </a:p>
        </p:txBody>
      </p:sp>
      <p:sp>
        <p:nvSpPr>
          <p:cNvPr id="37921" name="AutoShape 33"/>
          <p:cNvSpPr>
            <a:spLocks/>
          </p:cNvSpPr>
          <p:nvPr/>
        </p:nvSpPr>
        <p:spPr bwMode="auto">
          <a:xfrm>
            <a:off x="8048625" y="6115050"/>
            <a:ext cx="5378450" cy="831850"/>
          </a:xfrm>
          <a:custGeom>
            <a:avLst/>
            <a:gdLst/>
            <a:ahLst/>
            <a:cxnLst/>
            <a:rect l="0" t="0" r="r" b="b"/>
            <a:pathLst>
              <a:path w="21600" h="21588">
                <a:moveTo>
                  <a:pt x="0" y="0"/>
                </a:moveTo>
                <a:lnTo>
                  <a:pt x="21600" y="12"/>
                </a:lnTo>
                <a:lnTo>
                  <a:pt x="21600" y="21600"/>
                </a:lnTo>
                <a:lnTo>
                  <a:pt x="0" y="2158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Ecological System</a:t>
            </a:r>
          </a:p>
        </p:txBody>
      </p:sp>
      <p:sp>
        <p:nvSpPr>
          <p:cNvPr id="37922" name="AutoShape 34"/>
          <p:cNvSpPr>
            <a:spLocks/>
          </p:cNvSpPr>
          <p:nvPr/>
        </p:nvSpPr>
        <p:spPr bwMode="auto">
          <a:xfrm rot="6481546">
            <a:off x="11941969" y="4445794"/>
            <a:ext cx="2787650" cy="950912"/>
          </a:xfrm>
          <a:custGeom>
            <a:avLst/>
            <a:gdLst/>
            <a:ahLst/>
            <a:cxnLst/>
            <a:rect l="0" t="0" r="r" b="b"/>
            <a:pathLst>
              <a:path w="21303" h="19035">
                <a:moveTo>
                  <a:pt x="0" y="0"/>
                </a:moveTo>
                <a:lnTo>
                  <a:pt x="21303" y="2565"/>
                </a:lnTo>
                <a:lnTo>
                  <a:pt x="21600" y="21600"/>
                </a:lnTo>
                <a:lnTo>
                  <a:pt x="297" y="1903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Population</a:t>
            </a:r>
          </a:p>
        </p:txBody>
      </p:sp>
      <p:sp>
        <p:nvSpPr>
          <p:cNvPr id="37923" name="AutoShape 35"/>
          <p:cNvSpPr>
            <a:spLocks/>
          </p:cNvSpPr>
          <p:nvPr/>
        </p:nvSpPr>
        <p:spPr bwMode="auto">
          <a:xfrm rot="2159708">
            <a:off x="10086975" y="2124075"/>
            <a:ext cx="4098925" cy="876300"/>
          </a:xfrm>
          <a:custGeom>
            <a:avLst/>
            <a:gdLst/>
            <a:ahLst/>
            <a:cxnLst/>
            <a:rect l="0" t="0" r="r" b="b"/>
            <a:pathLst>
              <a:path w="21275" h="16372">
                <a:moveTo>
                  <a:pt x="0" y="0"/>
                </a:moveTo>
                <a:lnTo>
                  <a:pt x="21275" y="-5228"/>
                </a:lnTo>
                <a:lnTo>
                  <a:pt x="20950" y="11144"/>
                </a:lnTo>
                <a:lnTo>
                  <a:pt x="-325" y="16372"/>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b="1">
                <a:solidFill>
                  <a:schemeClr val="tx1"/>
                </a:solidFill>
                <a:ea typeface="ＭＳ Ｐゴシック" charset="0"/>
                <a:cs typeface="Gill Sans" charset="0"/>
              </a:rPr>
              <a:t>Organismal</a:t>
            </a:r>
          </a:p>
        </p:txBody>
      </p:sp>
      <p:sp>
        <p:nvSpPr>
          <p:cNvPr id="37924" name="AutoShape 36"/>
          <p:cNvSpPr>
            <a:spLocks/>
          </p:cNvSpPr>
          <p:nvPr/>
        </p:nvSpPr>
        <p:spPr bwMode="auto">
          <a:xfrm rot="-2237870">
            <a:off x="7681913" y="1998663"/>
            <a:ext cx="3022600" cy="879475"/>
          </a:xfrm>
          <a:custGeom>
            <a:avLst/>
            <a:gdLst/>
            <a:ahLst/>
            <a:cxnLst/>
            <a:rect l="0" t="0" r="r" b="b"/>
            <a:pathLst>
              <a:path w="21155" h="17439">
                <a:moveTo>
                  <a:pt x="0" y="0"/>
                </a:moveTo>
                <a:lnTo>
                  <a:pt x="21155" y="4161"/>
                </a:lnTo>
                <a:lnTo>
                  <a:pt x="21600" y="21600"/>
                </a:lnTo>
                <a:lnTo>
                  <a:pt x="445" y="17439"/>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Cellular</a:t>
            </a:r>
          </a:p>
        </p:txBody>
      </p:sp>
      <p:sp>
        <p:nvSpPr>
          <p:cNvPr id="37925" name="Rectangle 37"/>
          <p:cNvSpPr>
            <a:spLocks/>
          </p:cNvSpPr>
          <p:nvPr/>
        </p:nvSpPr>
        <p:spPr bwMode="auto">
          <a:xfrm>
            <a:off x="8518525" y="3738563"/>
            <a:ext cx="424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400" b="1">
                <a:solidFill>
                  <a:schemeClr val="tx1"/>
                </a:solidFill>
                <a:ea typeface="ＭＳ Ｐゴシック" charset="0"/>
                <a:cs typeface="Gill Sans" charset="0"/>
              </a:rPr>
              <a:t>Information</a:t>
            </a:r>
          </a:p>
        </p:txBody>
      </p:sp>
      <p:sp>
        <p:nvSpPr>
          <p:cNvPr id="37926" name="Rectangle 38"/>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1"/>
          <p:cNvSpPr>
            <a:spLocks/>
          </p:cNvSpPr>
          <p:nvPr/>
        </p:nvSpPr>
        <p:spPr bwMode="auto">
          <a:xfrm>
            <a:off x="5837238" y="8393113"/>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8914" name="AutoShape 2"/>
          <p:cNvSpPr>
            <a:spLocks/>
          </p:cNvSpPr>
          <p:nvPr/>
        </p:nvSpPr>
        <p:spPr bwMode="auto">
          <a:xfrm rot="-6493509">
            <a:off x="5610225" y="1088072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8915" name="AutoShape 3"/>
          <p:cNvSpPr>
            <a:spLocks/>
          </p:cNvSpPr>
          <p:nvPr/>
        </p:nvSpPr>
        <p:spPr bwMode="auto">
          <a:xfrm>
            <a:off x="6396038" y="12193588"/>
            <a:ext cx="3770312"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8916" name="AutoShape 4"/>
          <p:cNvSpPr>
            <a:spLocks/>
          </p:cNvSpPr>
          <p:nvPr/>
        </p:nvSpPr>
        <p:spPr bwMode="auto">
          <a:xfrm rot="6481546">
            <a:off x="8975726" y="11056937"/>
            <a:ext cx="2100262"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8917" name="AutoShape 5"/>
          <p:cNvSpPr>
            <a:spLocks/>
          </p:cNvSpPr>
          <p:nvPr/>
        </p:nvSpPr>
        <p:spPr bwMode="auto">
          <a:xfrm rot="2159708">
            <a:off x="7870825" y="9158288"/>
            <a:ext cx="2949575"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8918" name="AutoShape 6"/>
          <p:cNvSpPr>
            <a:spLocks/>
          </p:cNvSpPr>
          <p:nvPr/>
        </p:nvSpPr>
        <p:spPr bwMode="auto">
          <a:xfrm rot="-2237870">
            <a:off x="6072188" y="9185275"/>
            <a:ext cx="2176462"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8919" name="AutoShape 7"/>
          <p:cNvSpPr>
            <a:spLocks/>
          </p:cNvSpPr>
          <p:nvPr/>
        </p:nvSpPr>
        <p:spPr bwMode="auto">
          <a:xfrm>
            <a:off x="4392613" y="4014788"/>
            <a:ext cx="4883150"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8920" name="AutoShape 8"/>
          <p:cNvSpPr>
            <a:spLocks/>
          </p:cNvSpPr>
          <p:nvPr/>
        </p:nvSpPr>
        <p:spPr bwMode="auto">
          <a:xfrm rot="-6493509">
            <a:off x="4160838" y="6510338"/>
            <a:ext cx="1922462" cy="67151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8921" name="AutoShape 9"/>
          <p:cNvSpPr>
            <a:spLocks/>
          </p:cNvSpPr>
          <p:nvPr/>
        </p:nvSpPr>
        <p:spPr bwMode="auto">
          <a:xfrm>
            <a:off x="4946650" y="7821613"/>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8922" name="AutoShape 10"/>
          <p:cNvSpPr>
            <a:spLocks/>
          </p:cNvSpPr>
          <p:nvPr/>
        </p:nvSpPr>
        <p:spPr bwMode="auto">
          <a:xfrm rot="6481546">
            <a:off x="7525544" y="6684169"/>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8923" name="AutoShape 11"/>
          <p:cNvSpPr>
            <a:spLocks/>
          </p:cNvSpPr>
          <p:nvPr/>
        </p:nvSpPr>
        <p:spPr bwMode="auto">
          <a:xfrm rot="2159708">
            <a:off x="6421438" y="47863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8924" name="AutoShape 12"/>
          <p:cNvSpPr>
            <a:spLocks/>
          </p:cNvSpPr>
          <p:nvPr/>
        </p:nvSpPr>
        <p:spPr bwMode="auto">
          <a:xfrm rot="-2237870">
            <a:off x="4621213" y="4810125"/>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8925" name="AutoShape 13"/>
          <p:cNvSpPr>
            <a:spLocks/>
          </p:cNvSpPr>
          <p:nvPr/>
        </p:nvSpPr>
        <p:spPr bwMode="auto">
          <a:xfrm>
            <a:off x="10707688" y="8388350"/>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8926" name="AutoShape 14"/>
          <p:cNvSpPr>
            <a:spLocks/>
          </p:cNvSpPr>
          <p:nvPr/>
        </p:nvSpPr>
        <p:spPr bwMode="auto">
          <a:xfrm rot="-6493509">
            <a:off x="10480675" y="10883900"/>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8927" name="AutoShape 15"/>
          <p:cNvSpPr>
            <a:spLocks/>
          </p:cNvSpPr>
          <p:nvPr/>
        </p:nvSpPr>
        <p:spPr bwMode="auto">
          <a:xfrm>
            <a:off x="11268075" y="12195175"/>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8928" name="AutoShape 16"/>
          <p:cNvSpPr>
            <a:spLocks/>
          </p:cNvSpPr>
          <p:nvPr/>
        </p:nvSpPr>
        <p:spPr bwMode="auto">
          <a:xfrm rot="6481546">
            <a:off x="13846969" y="11057731"/>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8929" name="AutoShape 17"/>
          <p:cNvSpPr>
            <a:spLocks/>
          </p:cNvSpPr>
          <p:nvPr/>
        </p:nvSpPr>
        <p:spPr bwMode="auto">
          <a:xfrm rot="2159708">
            <a:off x="12742863" y="9155113"/>
            <a:ext cx="2947987" cy="647700"/>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8930" name="AutoShape 18"/>
          <p:cNvSpPr>
            <a:spLocks/>
          </p:cNvSpPr>
          <p:nvPr/>
        </p:nvSpPr>
        <p:spPr bwMode="auto">
          <a:xfrm rot="-2237870">
            <a:off x="10942638" y="9183688"/>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8931" name="AutoShape 19"/>
          <p:cNvSpPr>
            <a:spLocks/>
          </p:cNvSpPr>
          <p:nvPr/>
        </p:nvSpPr>
        <p:spPr bwMode="auto">
          <a:xfrm>
            <a:off x="12247563" y="3997325"/>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8932" name="AutoShape 20"/>
          <p:cNvSpPr>
            <a:spLocks/>
          </p:cNvSpPr>
          <p:nvPr/>
        </p:nvSpPr>
        <p:spPr bwMode="auto">
          <a:xfrm rot="-6493509">
            <a:off x="12007850" y="649287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8933" name="AutoShape 21"/>
          <p:cNvSpPr>
            <a:spLocks/>
          </p:cNvSpPr>
          <p:nvPr/>
        </p:nvSpPr>
        <p:spPr bwMode="auto">
          <a:xfrm>
            <a:off x="12795250" y="7804150"/>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8934" name="AutoShape 22"/>
          <p:cNvSpPr>
            <a:spLocks/>
          </p:cNvSpPr>
          <p:nvPr/>
        </p:nvSpPr>
        <p:spPr bwMode="auto">
          <a:xfrm rot="6481546">
            <a:off x="15374144" y="6666706"/>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8935" name="AutoShape 23"/>
          <p:cNvSpPr>
            <a:spLocks/>
          </p:cNvSpPr>
          <p:nvPr/>
        </p:nvSpPr>
        <p:spPr bwMode="auto">
          <a:xfrm rot="2159708">
            <a:off x="14270038" y="47736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8936" name="AutoShape 24"/>
          <p:cNvSpPr>
            <a:spLocks/>
          </p:cNvSpPr>
          <p:nvPr/>
        </p:nvSpPr>
        <p:spPr bwMode="auto">
          <a:xfrm rot="-2237870">
            <a:off x="12469813" y="4792663"/>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8937" name="AutoShape 25"/>
          <p:cNvSpPr>
            <a:spLocks/>
          </p:cNvSpPr>
          <p:nvPr/>
        </p:nvSpPr>
        <p:spPr bwMode="auto">
          <a:xfrm rot="10800000" flipH="1">
            <a:off x="8288338" y="5672138"/>
            <a:ext cx="4884737" cy="4422775"/>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8938" name="Rectangle 26"/>
          <p:cNvSpPr>
            <a:spLocks/>
          </p:cNvSpPr>
          <p:nvPr/>
        </p:nvSpPr>
        <p:spPr bwMode="auto">
          <a:xfrm>
            <a:off x="4941888" y="5822950"/>
            <a:ext cx="3811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Homeostasis</a:t>
            </a:r>
          </a:p>
        </p:txBody>
      </p:sp>
      <p:sp>
        <p:nvSpPr>
          <p:cNvPr id="38939" name="Rectangle 27"/>
          <p:cNvSpPr>
            <a:spLocks/>
          </p:cNvSpPr>
          <p:nvPr/>
        </p:nvSpPr>
        <p:spPr bwMode="auto">
          <a:xfrm>
            <a:off x="12420600" y="10258425"/>
            <a:ext cx="1500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Cells</a:t>
            </a:r>
          </a:p>
        </p:txBody>
      </p:sp>
      <p:sp>
        <p:nvSpPr>
          <p:cNvPr id="38940" name="Rectangle 28"/>
          <p:cNvSpPr>
            <a:spLocks/>
          </p:cNvSpPr>
          <p:nvPr/>
        </p:nvSpPr>
        <p:spPr bwMode="auto">
          <a:xfrm>
            <a:off x="6708775" y="9931400"/>
            <a:ext cx="31765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Emergent </a:t>
            </a:r>
            <a:br>
              <a:rPr lang="en-US" sz="3800" b="1">
                <a:solidFill>
                  <a:srgbClr val="999999"/>
                </a:solidFill>
                <a:ea typeface="ＭＳ Ｐゴシック" charset="0"/>
                <a:cs typeface="Gill Sans" charset="0"/>
              </a:rPr>
            </a:br>
            <a:r>
              <a:rPr lang="en-US" sz="3800" b="1">
                <a:solidFill>
                  <a:srgbClr val="999999"/>
                </a:solidFill>
                <a:ea typeface="ＭＳ Ｐゴシック" charset="0"/>
                <a:cs typeface="Gill Sans" charset="0"/>
              </a:rPr>
              <a:t>Properties</a:t>
            </a:r>
          </a:p>
        </p:txBody>
      </p:sp>
      <p:sp>
        <p:nvSpPr>
          <p:cNvPr id="38941" name="Rectangle 29"/>
          <p:cNvSpPr>
            <a:spLocks/>
          </p:cNvSpPr>
          <p:nvPr/>
        </p:nvSpPr>
        <p:spPr bwMode="auto">
          <a:xfrm>
            <a:off x="9275763" y="6975475"/>
            <a:ext cx="29273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8942" name="Rectangle 30"/>
          <p:cNvSpPr>
            <a:spLocks/>
          </p:cNvSpPr>
          <p:nvPr/>
        </p:nvSpPr>
        <p:spPr bwMode="auto">
          <a:xfrm>
            <a:off x="13273088" y="5822950"/>
            <a:ext cx="284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Evolution</a:t>
            </a:r>
          </a:p>
        </p:txBody>
      </p:sp>
      <p:sp>
        <p:nvSpPr>
          <p:cNvPr id="38943" name="AutoShape 31"/>
          <p:cNvSpPr>
            <a:spLocks/>
          </p:cNvSpPr>
          <p:nvPr/>
        </p:nvSpPr>
        <p:spPr bwMode="auto">
          <a:xfrm>
            <a:off x="7239000" y="1101725"/>
            <a:ext cx="6970713" cy="582612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8944" name="AutoShape 32"/>
          <p:cNvSpPr>
            <a:spLocks/>
          </p:cNvSpPr>
          <p:nvPr/>
        </p:nvSpPr>
        <p:spPr bwMode="auto">
          <a:xfrm rot="-6493509">
            <a:off x="6996113" y="4283075"/>
            <a:ext cx="2554287" cy="950913"/>
          </a:xfrm>
          <a:custGeom>
            <a:avLst/>
            <a:gdLst/>
            <a:ahLst/>
            <a:cxnLst/>
            <a:rect l="0" t="0" r="r" b="b"/>
            <a:pathLst>
              <a:path w="21274" h="19206">
                <a:moveTo>
                  <a:pt x="0" y="0"/>
                </a:moveTo>
                <a:lnTo>
                  <a:pt x="21274" y="-2394"/>
                </a:lnTo>
                <a:lnTo>
                  <a:pt x="20948" y="16812"/>
                </a:lnTo>
                <a:lnTo>
                  <a:pt x="-326" y="19206"/>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Molecular</a:t>
            </a:r>
          </a:p>
        </p:txBody>
      </p:sp>
      <p:sp>
        <p:nvSpPr>
          <p:cNvPr id="38945" name="AutoShape 33"/>
          <p:cNvSpPr>
            <a:spLocks/>
          </p:cNvSpPr>
          <p:nvPr/>
        </p:nvSpPr>
        <p:spPr bwMode="auto">
          <a:xfrm>
            <a:off x="8048625" y="6115050"/>
            <a:ext cx="5378450" cy="831850"/>
          </a:xfrm>
          <a:custGeom>
            <a:avLst/>
            <a:gdLst/>
            <a:ahLst/>
            <a:cxnLst/>
            <a:rect l="0" t="0" r="r" b="b"/>
            <a:pathLst>
              <a:path w="21600" h="21588">
                <a:moveTo>
                  <a:pt x="0" y="0"/>
                </a:moveTo>
                <a:lnTo>
                  <a:pt x="21600" y="12"/>
                </a:lnTo>
                <a:lnTo>
                  <a:pt x="21600" y="21600"/>
                </a:lnTo>
                <a:lnTo>
                  <a:pt x="0" y="2158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Ecological System</a:t>
            </a:r>
          </a:p>
        </p:txBody>
      </p:sp>
      <p:sp>
        <p:nvSpPr>
          <p:cNvPr id="38946" name="AutoShape 34"/>
          <p:cNvSpPr>
            <a:spLocks/>
          </p:cNvSpPr>
          <p:nvPr/>
        </p:nvSpPr>
        <p:spPr bwMode="auto">
          <a:xfrm rot="6481546">
            <a:off x="11522075" y="4467225"/>
            <a:ext cx="3594100" cy="952500"/>
          </a:xfrm>
          <a:custGeom>
            <a:avLst/>
            <a:gdLst/>
            <a:ahLst/>
            <a:cxnLst/>
            <a:rect l="0" t="0" r="r" b="b"/>
            <a:pathLst>
              <a:path w="21369" h="18407">
                <a:moveTo>
                  <a:pt x="0" y="0"/>
                </a:moveTo>
                <a:lnTo>
                  <a:pt x="21369" y="3193"/>
                </a:lnTo>
                <a:lnTo>
                  <a:pt x="21600" y="21600"/>
                </a:lnTo>
                <a:lnTo>
                  <a:pt x="231" y="18407"/>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b="1">
                <a:solidFill>
                  <a:schemeClr val="tx1"/>
                </a:solidFill>
                <a:ea typeface="ＭＳ Ｐゴシック" charset="0"/>
                <a:cs typeface="Gill Sans" charset="0"/>
              </a:rPr>
              <a:t>Population</a:t>
            </a:r>
          </a:p>
        </p:txBody>
      </p:sp>
      <p:sp>
        <p:nvSpPr>
          <p:cNvPr id="38947" name="AutoShape 35"/>
          <p:cNvSpPr>
            <a:spLocks/>
          </p:cNvSpPr>
          <p:nvPr/>
        </p:nvSpPr>
        <p:spPr bwMode="auto">
          <a:xfrm rot="2159708">
            <a:off x="10086975" y="2124075"/>
            <a:ext cx="4098925" cy="876300"/>
          </a:xfrm>
          <a:custGeom>
            <a:avLst/>
            <a:gdLst/>
            <a:ahLst/>
            <a:cxnLst/>
            <a:rect l="0" t="0" r="r" b="b"/>
            <a:pathLst>
              <a:path w="21275" h="16372">
                <a:moveTo>
                  <a:pt x="0" y="0"/>
                </a:moveTo>
                <a:lnTo>
                  <a:pt x="21275" y="-5228"/>
                </a:lnTo>
                <a:lnTo>
                  <a:pt x="20950" y="11144"/>
                </a:lnTo>
                <a:lnTo>
                  <a:pt x="-325" y="16372"/>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Organismal</a:t>
            </a:r>
          </a:p>
        </p:txBody>
      </p:sp>
      <p:sp>
        <p:nvSpPr>
          <p:cNvPr id="38948" name="AutoShape 36"/>
          <p:cNvSpPr>
            <a:spLocks/>
          </p:cNvSpPr>
          <p:nvPr/>
        </p:nvSpPr>
        <p:spPr bwMode="auto">
          <a:xfrm rot="-2237870">
            <a:off x="7681913" y="1998663"/>
            <a:ext cx="3022600" cy="879475"/>
          </a:xfrm>
          <a:custGeom>
            <a:avLst/>
            <a:gdLst/>
            <a:ahLst/>
            <a:cxnLst/>
            <a:rect l="0" t="0" r="r" b="b"/>
            <a:pathLst>
              <a:path w="21155" h="17439">
                <a:moveTo>
                  <a:pt x="0" y="0"/>
                </a:moveTo>
                <a:lnTo>
                  <a:pt x="21155" y="4161"/>
                </a:lnTo>
                <a:lnTo>
                  <a:pt x="21600" y="21600"/>
                </a:lnTo>
                <a:lnTo>
                  <a:pt x="445" y="17439"/>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Cellular</a:t>
            </a:r>
          </a:p>
        </p:txBody>
      </p:sp>
      <p:sp>
        <p:nvSpPr>
          <p:cNvPr id="38949" name="Rectangle 37"/>
          <p:cNvSpPr>
            <a:spLocks/>
          </p:cNvSpPr>
          <p:nvPr/>
        </p:nvSpPr>
        <p:spPr bwMode="auto">
          <a:xfrm>
            <a:off x="8518525" y="3738563"/>
            <a:ext cx="424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400" b="1">
                <a:solidFill>
                  <a:schemeClr val="tx1"/>
                </a:solidFill>
                <a:ea typeface="ＭＳ Ｐゴシック" charset="0"/>
                <a:cs typeface="Gill Sans" charset="0"/>
              </a:rPr>
              <a:t>Information</a:t>
            </a:r>
          </a:p>
        </p:txBody>
      </p:sp>
      <p:sp>
        <p:nvSpPr>
          <p:cNvPr id="38950" name="Rectangle 38"/>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1"/>
          <p:cNvSpPr>
            <a:spLocks/>
          </p:cNvSpPr>
          <p:nvPr/>
        </p:nvSpPr>
        <p:spPr bwMode="auto">
          <a:xfrm>
            <a:off x="5837238" y="8393113"/>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9938" name="AutoShape 2"/>
          <p:cNvSpPr>
            <a:spLocks/>
          </p:cNvSpPr>
          <p:nvPr/>
        </p:nvSpPr>
        <p:spPr bwMode="auto">
          <a:xfrm rot="-6493509">
            <a:off x="5610225" y="1088072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9939" name="AutoShape 3"/>
          <p:cNvSpPr>
            <a:spLocks/>
          </p:cNvSpPr>
          <p:nvPr/>
        </p:nvSpPr>
        <p:spPr bwMode="auto">
          <a:xfrm>
            <a:off x="6396038" y="12193588"/>
            <a:ext cx="3770312"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9940" name="AutoShape 4"/>
          <p:cNvSpPr>
            <a:spLocks/>
          </p:cNvSpPr>
          <p:nvPr/>
        </p:nvSpPr>
        <p:spPr bwMode="auto">
          <a:xfrm rot="6481546">
            <a:off x="8975726" y="11056937"/>
            <a:ext cx="2100262"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9941" name="AutoShape 5"/>
          <p:cNvSpPr>
            <a:spLocks/>
          </p:cNvSpPr>
          <p:nvPr/>
        </p:nvSpPr>
        <p:spPr bwMode="auto">
          <a:xfrm rot="2159708">
            <a:off x="7870825" y="9158288"/>
            <a:ext cx="2949575"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9942" name="AutoShape 6"/>
          <p:cNvSpPr>
            <a:spLocks/>
          </p:cNvSpPr>
          <p:nvPr/>
        </p:nvSpPr>
        <p:spPr bwMode="auto">
          <a:xfrm rot="-2237870">
            <a:off x="6072188" y="9185275"/>
            <a:ext cx="2176462"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9943" name="AutoShape 7"/>
          <p:cNvSpPr>
            <a:spLocks/>
          </p:cNvSpPr>
          <p:nvPr/>
        </p:nvSpPr>
        <p:spPr bwMode="auto">
          <a:xfrm>
            <a:off x="4392613" y="4014788"/>
            <a:ext cx="4883150"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9944" name="AutoShape 8"/>
          <p:cNvSpPr>
            <a:spLocks/>
          </p:cNvSpPr>
          <p:nvPr/>
        </p:nvSpPr>
        <p:spPr bwMode="auto">
          <a:xfrm rot="-6493509">
            <a:off x="4160838" y="6510338"/>
            <a:ext cx="1922462" cy="67151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9945" name="AutoShape 9"/>
          <p:cNvSpPr>
            <a:spLocks/>
          </p:cNvSpPr>
          <p:nvPr/>
        </p:nvSpPr>
        <p:spPr bwMode="auto">
          <a:xfrm>
            <a:off x="4946650" y="7821613"/>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9946" name="AutoShape 10"/>
          <p:cNvSpPr>
            <a:spLocks/>
          </p:cNvSpPr>
          <p:nvPr/>
        </p:nvSpPr>
        <p:spPr bwMode="auto">
          <a:xfrm rot="6481546">
            <a:off x="7525544" y="6684169"/>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9947" name="AutoShape 11"/>
          <p:cNvSpPr>
            <a:spLocks/>
          </p:cNvSpPr>
          <p:nvPr/>
        </p:nvSpPr>
        <p:spPr bwMode="auto">
          <a:xfrm rot="2159708">
            <a:off x="6421438" y="47863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9948" name="AutoShape 12"/>
          <p:cNvSpPr>
            <a:spLocks/>
          </p:cNvSpPr>
          <p:nvPr/>
        </p:nvSpPr>
        <p:spPr bwMode="auto">
          <a:xfrm rot="-2237870">
            <a:off x="4621213" y="4810125"/>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9949" name="AutoShape 13"/>
          <p:cNvSpPr>
            <a:spLocks/>
          </p:cNvSpPr>
          <p:nvPr/>
        </p:nvSpPr>
        <p:spPr bwMode="auto">
          <a:xfrm>
            <a:off x="10707688" y="8388350"/>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9950" name="AutoShape 14"/>
          <p:cNvSpPr>
            <a:spLocks/>
          </p:cNvSpPr>
          <p:nvPr/>
        </p:nvSpPr>
        <p:spPr bwMode="auto">
          <a:xfrm rot="-6493509">
            <a:off x="10480675" y="10883900"/>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9951" name="AutoShape 15"/>
          <p:cNvSpPr>
            <a:spLocks/>
          </p:cNvSpPr>
          <p:nvPr/>
        </p:nvSpPr>
        <p:spPr bwMode="auto">
          <a:xfrm>
            <a:off x="11268075" y="12195175"/>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9952" name="AutoShape 16"/>
          <p:cNvSpPr>
            <a:spLocks/>
          </p:cNvSpPr>
          <p:nvPr/>
        </p:nvSpPr>
        <p:spPr bwMode="auto">
          <a:xfrm rot="6481546">
            <a:off x="13846969" y="11057731"/>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9953" name="AutoShape 17"/>
          <p:cNvSpPr>
            <a:spLocks/>
          </p:cNvSpPr>
          <p:nvPr/>
        </p:nvSpPr>
        <p:spPr bwMode="auto">
          <a:xfrm rot="2159708">
            <a:off x="12742863" y="9155113"/>
            <a:ext cx="2947987" cy="647700"/>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9954" name="AutoShape 18"/>
          <p:cNvSpPr>
            <a:spLocks/>
          </p:cNvSpPr>
          <p:nvPr/>
        </p:nvSpPr>
        <p:spPr bwMode="auto">
          <a:xfrm rot="-2237870">
            <a:off x="10942638" y="9183688"/>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9955" name="AutoShape 19"/>
          <p:cNvSpPr>
            <a:spLocks/>
          </p:cNvSpPr>
          <p:nvPr/>
        </p:nvSpPr>
        <p:spPr bwMode="auto">
          <a:xfrm>
            <a:off x="12247563" y="3997325"/>
            <a:ext cx="4884737" cy="4422775"/>
          </a:xfrm>
          <a:prstGeom prst="pentagon">
            <a:avLst/>
          </a:prstGeom>
          <a:solidFill>
            <a:srgbClr val="66FF66">
              <a:alpha val="34000"/>
            </a:srgbClr>
          </a:solidFill>
          <a:ln w="25400" cap="flat">
            <a:solidFill>
              <a:schemeClr val="tx1">
                <a:alpha val="34000"/>
              </a:schemeClr>
            </a:solidFill>
            <a:prstDash val="solid"/>
            <a:miter lim="800000"/>
            <a:headEnd type="none" w="med" len="med"/>
            <a:tailEnd type="none" w="med" len="med"/>
          </a:ln>
        </p:spPr>
        <p:txBody>
          <a:bodyPr lIns="0" tIns="0" rIns="0" bIns="0"/>
          <a:lstStyle/>
          <a:p>
            <a:endParaRPr lang="en-US"/>
          </a:p>
        </p:txBody>
      </p:sp>
      <p:sp>
        <p:nvSpPr>
          <p:cNvPr id="39956" name="AutoShape 20"/>
          <p:cNvSpPr>
            <a:spLocks/>
          </p:cNvSpPr>
          <p:nvPr/>
        </p:nvSpPr>
        <p:spPr bwMode="auto">
          <a:xfrm rot="-6493509">
            <a:off x="12007850" y="6492875"/>
            <a:ext cx="1922463" cy="67151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Molecular</a:t>
            </a:r>
          </a:p>
        </p:txBody>
      </p:sp>
      <p:sp>
        <p:nvSpPr>
          <p:cNvPr id="39957" name="AutoShape 21"/>
          <p:cNvSpPr>
            <a:spLocks/>
          </p:cNvSpPr>
          <p:nvPr/>
        </p:nvSpPr>
        <p:spPr bwMode="auto">
          <a:xfrm>
            <a:off x="12795250" y="7804150"/>
            <a:ext cx="3770313" cy="631825"/>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Ecological System</a:t>
            </a:r>
          </a:p>
        </p:txBody>
      </p:sp>
      <p:sp>
        <p:nvSpPr>
          <p:cNvPr id="39958" name="AutoShape 22"/>
          <p:cNvSpPr>
            <a:spLocks/>
          </p:cNvSpPr>
          <p:nvPr/>
        </p:nvSpPr>
        <p:spPr bwMode="auto">
          <a:xfrm rot="6481546">
            <a:off x="15374144" y="6666706"/>
            <a:ext cx="2098675" cy="67151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Population</a:t>
            </a:r>
          </a:p>
        </p:txBody>
      </p:sp>
      <p:sp>
        <p:nvSpPr>
          <p:cNvPr id="39959" name="AutoShape 23"/>
          <p:cNvSpPr>
            <a:spLocks/>
          </p:cNvSpPr>
          <p:nvPr/>
        </p:nvSpPr>
        <p:spPr bwMode="auto">
          <a:xfrm rot="2159708">
            <a:off x="14270038" y="4773613"/>
            <a:ext cx="2947987" cy="646112"/>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Organismal</a:t>
            </a:r>
          </a:p>
        </p:txBody>
      </p:sp>
      <p:sp>
        <p:nvSpPr>
          <p:cNvPr id="39960" name="AutoShape 24"/>
          <p:cNvSpPr>
            <a:spLocks/>
          </p:cNvSpPr>
          <p:nvPr/>
        </p:nvSpPr>
        <p:spPr bwMode="auto">
          <a:xfrm rot="-2237870">
            <a:off x="12469813" y="4792663"/>
            <a:ext cx="2178050" cy="647700"/>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rgbClr val="999999"/>
                </a:solidFill>
                <a:ea typeface="ＭＳ Ｐゴシック" charset="0"/>
                <a:cs typeface="Gill Sans" charset="0"/>
              </a:rPr>
              <a:t>Cellular</a:t>
            </a:r>
          </a:p>
        </p:txBody>
      </p:sp>
      <p:sp>
        <p:nvSpPr>
          <p:cNvPr id="39961" name="AutoShape 25"/>
          <p:cNvSpPr>
            <a:spLocks/>
          </p:cNvSpPr>
          <p:nvPr/>
        </p:nvSpPr>
        <p:spPr bwMode="auto">
          <a:xfrm rot="10800000" flipH="1">
            <a:off x="8288338" y="5672138"/>
            <a:ext cx="4884737" cy="4422775"/>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9962" name="Rectangle 26"/>
          <p:cNvSpPr>
            <a:spLocks/>
          </p:cNvSpPr>
          <p:nvPr/>
        </p:nvSpPr>
        <p:spPr bwMode="auto">
          <a:xfrm>
            <a:off x="4941888" y="5822950"/>
            <a:ext cx="3811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Homeostasis</a:t>
            </a:r>
          </a:p>
        </p:txBody>
      </p:sp>
      <p:sp>
        <p:nvSpPr>
          <p:cNvPr id="39963" name="Rectangle 27"/>
          <p:cNvSpPr>
            <a:spLocks/>
          </p:cNvSpPr>
          <p:nvPr/>
        </p:nvSpPr>
        <p:spPr bwMode="auto">
          <a:xfrm>
            <a:off x="12420600" y="10258425"/>
            <a:ext cx="15001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Cells</a:t>
            </a:r>
          </a:p>
        </p:txBody>
      </p:sp>
      <p:sp>
        <p:nvSpPr>
          <p:cNvPr id="39964" name="Rectangle 28"/>
          <p:cNvSpPr>
            <a:spLocks/>
          </p:cNvSpPr>
          <p:nvPr/>
        </p:nvSpPr>
        <p:spPr bwMode="auto">
          <a:xfrm>
            <a:off x="6708775" y="9931400"/>
            <a:ext cx="31765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Emergent </a:t>
            </a:r>
            <a:br>
              <a:rPr lang="en-US" sz="3800" b="1">
                <a:solidFill>
                  <a:srgbClr val="999999"/>
                </a:solidFill>
                <a:ea typeface="ＭＳ Ｐゴシック" charset="0"/>
                <a:cs typeface="Gill Sans" charset="0"/>
              </a:rPr>
            </a:br>
            <a:r>
              <a:rPr lang="en-US" sz="3800" b="1">
                <a:solidFill>
                  <a:srgbClr val="999999"/>
                </a:solidFill>
                <a:ea typeface="ＭＳ Ｐゴシック" charset="0"/>
                <a:cs typeface="Gill Sans" charset="0"/>
              </a:rPr>
              <a:t>Properties</a:t>
            </a:r>
          </a:p>
        </p:txBody>
      </p:sp>
      <p:sp>
        <p:nvSpPr>
          <p:cNvPr id="39965" name="Rectangle 29"/>
          <p:cNvSpPr>
            <a:spLocks/>
          </p:cNvSpPr>
          <p:nvPr/>
        </p:nvSpPr>
        <p:spPr bwMode="auto">
          <a:xfrm>
            <a:off x="9275763" y="6975475"/>
            <a:ext cx="29273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39966" name="Rectangle 30"/>
          <p:cNvSpPr>
            <a:spLocks/>
          </p:cNvSpPr>
          <p:nvPr/>
        </p:nvSpPr>
        <p:spPr bwMode="auto">
          <a:xfrm>
            <a:off x="13273088" y="5822950"/>
            <a:ext cx="28448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rgbClr val="999999"/>
                </a:solidFill>
                <a:ea typeface="ＭＳ Ｐゴシック" charset="0"/>
                <a:cs typeface="Gill Sans" charset="0"/>
              </a:rPr>
              <a:t>Evolution</a:t>
            </a:r>
          </a:p>
        </p:txBody>
      </p:sp>
      <p:sp>
        <p:nvSpPr>
          <p:cNvPr id="39967" name="AutoShape 31"/>
          <p:cNvSpPr>
            <a:spLocks/>
          </p:cNvSpPr>
          <p:nvPr/>
        </p:nvSpPr>
        <p:spPr bwMode="auto">
          <a:xfrm>
            <a:off x="7239000" y="1101725"/>
            <a:ext cx="6970713" cy="582612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39968" name="AutoShape 32"/>
          <p:cNvSpPr>
            <a:spLocks/>
          </p:cNvSpPr>
          <p:nvPr/>
        </p:nvSpPr>
        <p:spPr bwMode="auto">
          <a:xfrm rot="-6493509">
            <a:off x="6996113" y="4283075"/>
            <a:ext cx="2554287" cy="950913"/>
          </a:xfrm>
          <a:custGeom>
            <a:avLst/>
            <a:gdLst/>
            <a:ahLst/>
            <a:cxnLst/>
            <a:rect l="0" t="0" r="r" b="b"/>
            <a:pathLst>
              <a:path w="21274" h="19206">
                <a:moveTo>
                  <a:pt x="0" y="0"/>
                </a:moveTo>
                <a:lnTo>
                  <a:pt x="21274" y="-2394"/>
                </a:lnTo>
                <a:lnTo>
                  <a:pt x="20948" y="16812"/>
                </a:lnTo>
                <a:lnTo>
                  <a:pt x="-326" y="19206"/>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Molecular</a:t>
            </a:r>
          </a:p>
        </p:txBody>
      </p:sp>
      <p:sp>
        <p:nvSpPr>
          <p:cNvPr id="39969" name="AutoShape 33"/>
          <p:cNvSpPr>
            <a:spLocks/>
          </p:cNvSpPr>
          <p:nvPr/>
        </p:nvSpPr>
        <p:spPr bwMode="auto">
          <a:xfrm>
            <a:off x="8051800" y="5410200"/>
            <a:ext cx="5372100" cy="1536700"/>
          </a:xfrm>
          <a:custGeom>
            <a:avLst/>
            <a:gdLst/>
            <a:ahLst/>
            <a:cxnLst/>
            <a:rect l="0" t="0" r="r" b="b"/>
            <a:pathLst>
              <a:path w="21599" h="21593">
                <a:moveTo>
                  <a:pt x="0" y="0"/>
                </a:moveTo>
                <a:lnTo>
                  <a:pt x="21599" y="7"/>
                </a:lnTo>
                <a:lnTo>
                  <a:pt x="21600" y="21600"/>
                </a:lnTo>
                <a:lnTo>
                  <a:pt x="1" y="21593"/>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b="1">
                <a:solidFill>
                  <a:schemeClr val="tx1"/>
                </a:solidFill>
                <a:ea typeface="ＭＳ Ｐゴシック" charset="0"/>
                <a:cs typeface="Gill Sans" charset="0"/>
              </a:rPr>
              <a:t>Ecological System</a:t>
            </a:r>
          </a:p>
        </p:txBody>
      </p:sp>
      <p:sp>
        <p:nvSpPr>
          <p:cNvPr id="39970" name="AutoShape 34"/>
          <p:cNvSpPr>
            <a:spLocks/>
          </p:cNvSpPr>
          <p:nvPr/>
        </p:nvSpPr>
        <p:spPr bwMode="auto">
          <a:xfrm rot="6481546">
            <a:off x="11941969" y="4445794"/>
            <a:ext cx="2787650" cy="950912"/>
          </a:xfrm>
          <a:custGeom>
            <a:avLst/>
            <a:gdLst/>
            <a:ahLst/>
            <a:cxnLst/>
            <a:rect l="0" t="0" r="r" b="b"/>
            <a:pathLst>
              <a:path w="21303" h="19035">
                <a:moveTo>
                  <a:pt x="0" y="0"/>
                </a:moveTo>
                <a:lnTo>
                  <a:pt x="21303" y="2565"/>
                </a:lnTo>
                <a:lnTo>
                  <a:pt x="21600" y="21600"/>
                </a:lnTo>
                <a:lnTo>
                  <a:pt x="297" y="1903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Population</a:t>
            </a:r>
          </a:p>
        </p:txBody>
      </p:sp>
      <p:sp>
        <p:nvSpPr>
          <p:cNvPr id="39971" name="AutoShape 35"/>
          <p:cNvSpPr>
            <a:spLocks/>
          </p:cNvSpPr>
          <p:nvPr/>
        </p:nvSpPr>
        <p:spPr bwMode="auto">
          <a:xfrm rot="2159708">
            <a:off x="10086975" y="2124075"/>
            <a:ext cx="4098925" cy="876300"/>
          </a:xfrm>
          <a:custGeom>
            <a:avLst/>
            <a:gdLst/>
            <a:ahLst/>
            <a:cxnLst/>
            <a:rect l="0" t="0" r="r" b="b"/>
            <a:pathLst>
              <a:path w="21275" h="16372">
                <a:moveTo>
                  <a:pt x="0" y="0"/>
                </a:moveTo>
                <a:lnTo>
                  <a:pt x="21275" y="-5228"/>
                </a:lnTo>
                <a:lnTo>
                  <a:pt x="20950" y="11144"/>
                </a:lnTo>
                <a:lnTo>
                  <a:pt x="-325" y="16372"/>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Organismal</a:t>
            </a:r>
          </a:p>
        </p:txBody>
      </p:sp>
      <p:sp>
        <p:nvSpPr>
          <p:cNvPr id="39972" name="AutoShape 36"/>
          <p:cNvSpPr>
            <a:spLocks/>
          </p:cNvSpPr>
          <p:nvPr/>
        </p:nvSpPr>
        <p:spPr bwMode="auto">
          <a:xfrm rot="-2237870">
            <a:off x="7681913" y="1998663"/>
            <a:ext cx="3022600" cy="879475"/>
          </a:xfrm>
          <a:custGeom>
            <a:avLst/>
            <a:gdLst/>
            <a:ahLst/>
            <a:cxnLst/>
            <a:rect l="0" t="0" r="r" b="b"/>
            <a:pathLst>
              <a:path w="21155" h="17439">
                <a:moveTo>
                  <a:pt x="0" y="0"/>
                </a:moveTo>
                <a:lnTo>
                  <a:pt x="21155" y="4161"/>
                </a:lnTo>
                <a:lnTo>
                  <a:pt x="21600" y="21600"/>
                </a:lnTo>
                <a:lnTo>
                  <a:pt x="445" y="17439"/>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a:solidFill>
                  <a:srgbClr val="999999"/>
                </a:solidFill>
                <a:ea typeface="ＭＳ Ｐゴシック" charset="0"/>
                <a:cs typeface="Gill Sans" charset="0"/>
              </a:rPr>
              <a:t>Cellular</a:t>
            </a:r>
          </a:p>
        </p:txBody>
      </p:sp>
      <p:sp>
        <p:nvSpPr>
          <p:cNvPr id="39973" name="Rectangle 37"/>
          <p:cNvSpPr>
            <a:spLocks/>
          </p:cNvSpPr>
          <p:nvPr/>
        </p:nvSpPr>
        <p:spPr bwMode="auto">
          <a:xfrm>
            <a:off x="8518525" y="3738563"/>
            <a:ext cx="424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400" b="1">
                <a:solidFill>
                  <a:schemeClr val="tx1"/>
                </a:solidFill>
                <a:ea typeface="ＭＳ Ｐゴシック" charset="0"/>
                <a:cs typeface="Gill Sans" charset="0"/>
              </a:rPr>
              <a:t>Information</a:t>
            </a:r>
          </a:p>
        </p:txBody>
      </p:sp>
      <p:sp>
        <p:nvSpPr>
          <p:cNvPr id="39974" name="Rectangle 38"/>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1"/>
          <p:cNvGrpSpPr>
            <a:grpSpLocks/>
          </p:cNvGrpSpPr>
          <p:nvPr/>
        </p:nvGrpSpPr>
        <p:grpSpPr bwMode="auto">
          <a:xfrm>
            <a:off x="4267200" y="1231900"/>
            <a:ext cx="12992100" cy="12052300"/>
            <a:chOff x="0" y="0"/>
            <a:chExt cx="8184" cy="7592"/>
          </a:xfrm>
        </p:grpSpPr>
        <p:grpSp>
          <p:nvGrpSpPr>
            <p:cNvPr id="40962" name="Group 2"/>
            <p:cNvGrpSpPr>
              <a:grpSpLocks/>
            </p:cNvGrpSpPr>
            <p:nvPr/>
          </p:nvGrpSpPr>
          <p:grpSpPr bwMode="auto">
            <a:xfrm>
              <a:off x="910" y="4486"/>
              <a:ext cx="3236" cy="3106"/>
              <a:chOff x="0" y="0"/>
              <a:chExt cx="3235" cy="3105"/>
            </a:xfrm>
          </p:grpSpPr>
          <p:sp>
            <p:nvSpPr>
              <p:cNvPr id="40963" name="AutoShape 3"/>
              <p:cNvSpPr>
                <a:spLocks/>
              </p:cNvSpPr>
              <p:nvPr/>
            </p:nvSpPr>
            <p:spPr bwMode="auto">
              <a:xfrm>
                <a:off x="79" y="24"/>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40964" name="Group 4"/>
              <p:cNvGrpSpPr>
                <a:grpSpLocks/>
              </p:cNvGrpSpPr>
              <p:nvPr/>
            </p:nvGrpSpPr>
            <p:grpSpPr bwMode="auto">
              <a:xfrm>
                <a:off x="127" y="0"/>
                <a:ext cx="3067" cy="2817"/>
                <a:chOff x="0" y="0"/>
                <a:chExt cx="3066" cy="2817"/>
              </a:xfrm>
            </p:grpSpPr>
            <p:sp>
              <p:nvSpPr>
                <p:cNvPr id="40965" name="AutoShape 5"/>
                <p:cNvSpPr>
                  <a:spLocks/>
                </p:cNvSpPr>
                <p:nvPr/>
              </p:nvSpPr>
              <p:spPr bwMode="auto">
                <a:xfrm rot="-6493509">
                  <a:off x="-191" y="1592"/>
                  <a:ext cx="1210" cy="422"/>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40966" name="AutoShape 6"/>
                <p:cNvSpPr>
                  <a:spLocks/>
                </p:cNvSpPr>
                <p:nvPr/>
              </p:nvSpPr>
              <p:spPr bwMode="auto">
                <a:xfrm>
                  <a:off x="303" y="2419"/>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40967" name="AutoShape 7"/>
                <p:cNvSpPr>
                  <a:spLocks/>
                </p:cNvSpPr>
                <p:nvPr/>
              </p:nvSpPr>
              <p:spPr bwMode="auto">
                <a:xfrm rot="6481546">
                  <a:off x="1928" y="1702"/>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40968" name="AutoShape 8"/>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40969" name="AutoShape 9"/>
                <p:cNvSpPr>
                  <a:spLocks/>
                </p:cNvSpPr>
                <p:nvPr/>
              </p:nvSpPr>
              <p:spPr bwMode="auto">
                <a:xfrm rot="-2237870">
                  <a:off x="98" y="523"/>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40970" name="Group 10"/>
            <p:cNvGrpSpPr>
              <a:grpSpLocks/>
            </p:cNvGrpSpPr>
            <p:nvPr/>
          </p:nvGrpSpPr>
          <p:grpSpPr bwMode="auto">
            <a:xfrm>
              <a:off x="0" y="1732"/>
              <a:ext cx="3235" cy="3102"/>
              <a:chOff x="0" y="0"/>
              <a:chExt cx="3235" cy="3102"/>
            </a:xfrm>
          </p:grpSpPr>
          <p:sp>
            <p:nvSpPr>
              <p:cNvPr id="40971" name="AutoShape 11"/>
              <p:cNvSpPr>
                <a:spLocks/>
              </p:cNvSpPr>
              <p:nvPr/>
            </p:nvSpPr>
            <p:spPr bwMode="auto">
              <a:xfrm>
                <a:off x="79" y="21"/>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40972" name="Group 12"/>
              <p:cNvGrpSpPr>
                <a:grpSpLocks/>
              </p:cNvGrpSpPr>
              <p:nvPr/>
            </p:nvGrpSpPr>
            <p:grpSpPr bwMode="auto">
              <a:xfrm>
                <a:off x="124" y="0"/>
                <a:ext cx="3067" cy="2817"/>
                <a:chOff x="0" y="0"/>
                <a:chExt cx="3066" cy="2817"/>
              </a:xfrm>
            </p:grpSpPr>
            <p:sp>
              <p:nvSpPr>
                <p:cNvPr id="40973" name="AutoShape 13"/>
                <p:cNvSpPr>
                  <a:spLocks/>
                </p:cNvSpPr>
                <p:nvPr/>
              </p:nvSpPr>
              <p:spPr bwMode="auto">
                <a:xfrm rot="-6493509">
                  <a:off x="-191" y="1592"/>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40974" name="AutoShape 14"/>
                <p:cNvSpPr>
                  <a:spLocks/>
                </p:cNvSpPr>
                <p:nvPr/>
              </p:nvSpPr>
              <p:spPr bwMode="auto">
                <a:xfrm>
                  <a:off x="303" y="2419"/>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40975" name="AutoShape 15"/>
                <p:cNvSpPr>
                  <a:spLocks/>
                </p:cNvSpPr>
                <p:nvPr/>
              </p:nvSpPr>
              <p:spPr bwMode="auto">
                <a:xfrm rot="6481546">
                  <a:off x="1928" y="1702"/>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40976" name="AutoShape 16"/>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40977" name="AutoShape 17"/>
                <p:cNvSpPr>
                  <a:spLocks/>
                </p:cNvSpPr>
                <p:nvPr/>
              </p:nvSpPr>
              <p:spPr bwMode="auto">
                <a:xfrm rot="-2237870">
                  <a:off x="98" y="522"/>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40978" name="Group 18"/>
            <p:cNvGrpSpPr>
              <a:grpSpLocks/>
            </p:cNvGrpSpPr>
            <p:nvPr/>
          </p:nvGrpSpPr>
          <p:grpSpPr bwMode="auto">
            <a:xfrm>
              <a:off x="3978" y="4484"/>
              <a:ext cx="3236" cy="3105"/>
              <a:chOff x="0" y="0"/>
              <a:chExt cx="3235" cy="3104"/>
            </a:xfrm>
          </p:grpSpPr>
          <p:sp>
            <p:nvSpPr>
              <p:cNvPr id="40979" name="AutoShape 19"/>
              <p:cNvSpPr>
                <a:spLocks/>
              </p:cNvSpPr>
              <p:nvPr/>
            </p:nvSpPr>
            <p:spPr bwMode="auto">
              <a:xfrm>
                <a:off x="79" y="23"/>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40980" name="Group 20"/>
              <p:cNvGrpSpPr>
                <a:grpSpLocks/>
              </p:cNvGrpSpPr>
              <p:nvPr/>
            </p:nvGrpSpPr>
            <p:grpSpPr bwMode="auto">
              <a:xfrm>
                <a:off x="128" y="0"/>
                <a:ext cx="3067" cy="2820"/>
                <a:chOff x="0" y="0"/>
                <a:chExt cx="3066" cy="2820"/>
              </a:xfrm>
            </p:grpSpPr>
            <p:sp>
              <p:nvSpPr>
                <p:cNvPr id="40981" name="AutoShape 21"/>
                <p:cNvSpPr>
                  <a:spLocks/>
                </p:cNvSpPr>
                <p:nvPr/>
              </p:nvSpPr>
              <p:spPr bwMode="auto">
                <a:xfrm rot="-6493509">
                  <a:off x="-191" y="1594"/>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40982" name="AutoShape 22"/>
                <p:cNvSpPr>
                  <a:spLocks/>
                </p:cNvSpPr>
                <p:nvPr/>
              </p:nvSpPr>
              <p:spPr bwMode="auto">
                <a:xfrm>
                  <a:off x="303" y="2421"/>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40983" name="AutoShape 23"/>
                <p:cNvSpPr>
                  <a:spLocks/>
                </p:cNvSpPr>
                <p:nvPr/>
              </p:nvSpPr>
              <p:spPr bwMode="auto">
                <a:xfrm rot="6481546">
                  <a:off x="1928" y="1704"/>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40984" name="AutoShape 24"/>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40985" name="AutoShape 25"/>
                <p:cNvSpPr>
                  <a:spLocks/>
                </p:cNvSpPr>
                <p:nvPr/>
              </p:nvSpPr>
              <p:spPr bwMode="auto">
                <a:xfrm rot="-2237870">
                  <a:off x="98" y="524"/>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40986" name="Group 26"/>
            <p:cNvGrpSpPr>
              <a:grpSpLocks/>
            </p:cNvGrpSpPr>
            <p:nvPr/>
          </p:nvGrpSpPr>
          <p:grpSpPr bwMode="auto">
            <a:xfrm>
              <a:off x="4948" y="1724"/>
              <a:ext cx="3236" cy="3099"/>
              <a:chOff x="0" y="0"/>
              <a:chExt cx="3235" cy="3098"/>
            </a:xfrm>
          </p:grpSpPr>
          <p:sp>
            <p:nvSpPr>
              <p:cNvPr id="40987" name="AutoShape 27"/>
              <p:cNvSpPr>
                <a:spLocks/>
              </p:cNvSpPr>
              <p:nvPr/>
            </p:nvSpPr>
            <p:spPr bwMode="auto">
              <a:xfrm>
                <a:off x="79" y="18"/>
                <a:ext cx="3076" cy="2785"/>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40988" name="Group 28"/>
              <p:cNvGrpSpPr>
                <a:grpSpLocks/>
              </p:cNvGrpSpPr>
              <p:nvPr/>
            </p:nvGrpSpPr>
            <p:grpSpPr bwMode="auto">
              <a:xfrm>
                <a:off x="120" y="0"/>
                <a:ext cx="3067" cy="2814"/>
                <a:chOff x="0" y="0"/>
                <a:chExt cx="3066" cy="2814"/>
              </a:xfrm>
            </p:grpSpPr>
            <p:sp>
              <p:nvSpPr>
                <p:cNvPr id="40989" name="AutoShape 29"/>
                <p:cNvSpPr>
                  <a:spLocks/>
                </p:cNvSpPr>
                <p:nvPr/>
              </p:nvSpPr>
              <p:spPr bwMode="auto">
                <a:xfrm rot="-6493509">
                  <a:off x="-191" y="1588"/>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40990" name="AutoShape 30"/>
                <p:cNvSpPr>
                  <a:spLocks/>
                </p:cNvSpPr>
                <p:nvPr/>
              </p:nvSpPr>
              <p:spPr bwMode="auto">
                <a:xfrm>
                  <a:off x="303" y="2415"/>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40991" name="AutoShape 31"/>
                <p:cNvSpPr>
                  <a:spLocks/>
                </p:cNvSpPr>
                <p:nvPr/>
              </p:nvSpPr>
              <p:spPr bwMode="auto">
                <a:xfrm rot="6481546">
                  <a:off x="1928" y="1700"/>
                  <a:ext cx="1322" cy="422"/>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40992" name="AutoShape 32"/>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40993" name="AutoShape 33"/>
                <p:cNvSpPr>
                  <a:spLocks/>
                </p:cNvSpPr>
                <p:nvPr/>
              </p:nvSpPr>
              <p:spPr bwMode="auto">
                <a:xfrm rot="-2237870">
                  <a:off x="98" y="518"/>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grpSp>
          <p:nvGrpSpPr>
            <p:cNvPr id="40994" name="Group 34"/>
            <p:cNvGrpSpPr>
              <a:grpSpLocks/>
            </p:cNvGrpSpPr>
            <p:nvPr/>
          </p:nvGrpSpPr>
          <p:grpSpPr bwMode="auto">
            <a:xfrm>
              <a:off x="2464" y="0"/>
              <a:ext cx="3236" cy="3104"/>
              <a:chOff x="0" y="0"/>
              <a:chExt cx="3235" cy="3104"/>
            </a:xfrm>
          </p:grpSpPr>
          <p:sp>
            <p:nvSpPr>
              <p:cNvPr id="40995" name="AutoShape 35"/>
              <p:cNvSpPr>
                <a:spLocks/>
              </p:cNvSpPr>
              <p:nvPr/>
            </p:nvSpPr>
            <p:spPr bwMode="auto">
              <a:xfrm>
                <a:off x="79" y="23"/>
                <a:ext cx="3076" cy="2786"/>
              </a:xfrm>
              <a:prstGeom prst="pentagon">
                <a:avLst/>
              </a:prstGeom>
              <a:solidFill>
                <a:srgbClr val="66FF66"/>
              </a:solidFill>
              <a:ln w="25400" cap="flat">
                <a:solidFill>
                  <a:schemeClr val="tx1"/>
                </a:solidFill>
                <a:prstDash val="solid"/>
                <a:miter lim="800000"/>
                <a:headEnd type="none" w="med" len="med"/>
                <a:tailEnd type="none" w="med" len="med"/>
              </a:ln>
            </p:spPr>
            <p:txBody>
              <a:bodyPr lIns="0" tIns="0" rIns="0" bIns="0"/>
              <a:lstStyle/>
              <a:p>
                <a:endParaRPr lang="en-US"/>
              </a:p>
            </p:txBody>
          </p:sp>
          <p:grpSp>
            <p:nvGrpSpPr>
              <p:cNvPr id="40996" name="Group 36"/>
              <p:cNvGrpSpPr>
                <a:grpSpLocks/>
              </p:cNvGrpSpPr>
              <p:nvPr/>
            </p:nvGrpSpPr>
            <p:grpSpPr bwMode="auto">
              <a:xfrm>
                <a:off x="132" y="0"/>
                <a:ext cx="3067" cy="2819"/>
                <a:chOff x="0" y="0"/>
                <a:chExt cx="3066" cy="2819"/>
              </a:xfrm>
            </p:grpSpPr>
            <p:sp>
              <p:nvSpPr>
                <p:cNvPr id="40997" name="AutoShape 37"/>
                <p:cNvSpPr>
                  <a:spLocks/>
                </p:cNvSpPr>
                <p:nvPr/>
              </p:nvSpPr>
              <p:spPr bwMode="auto">
                <a:xfrm rot="-6493509">
                  <a:off x="-191" y="1594"/>
                  <a:ext cx="1210" cy="423"/>
                </a:xfrm>
                <a:custGeom>
                  <a:avLst/>
                  <a:gdLst/>
                  <a:ahLst/>
                  <a:cxnLst/>
                  <a:rect l="0" t="0" r="r" b="b"/>
                  <a:pathLst>
                    <a:path w="21454" h="20400">
                      <a:moveTo>
                        <a:pt x="0" y="0"/>
                      </a:moveTo>
                      <a:lnTo>
                        <a:pt x="21454" y="-1200"/>
                      </a:lnTo>
                      <a:lnTo>
                        <a:pt x="21308" y="19200"/>
                      </a:lnTo>
                      <a:lnTo>
                        <a:pt x="-146" y="2040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Molecular</a:t>
                  </a:r>
                </a:p>
              </p:txBody>
            </p:sp>
            <p:sp>
              <p:nvSpPr>
                <p:cNvPr id="40998" name="AutoShape 38"/>
                <p:cNvSpPr>
                  <a:spLocks/>
                </p:cNvSpPr>
                <p:nvPr/>
              </p:nvSpPr>
              <p:spPr bwMode="auto">
                <a:xfrm>
                  <a:off x="303" y="2421"/>
                  <a:ext cx="2375" cy="398"/>
                </a:xfrm>
                <a:custGeom>
                  <a:avLst/>
                  <a:gdLst/>
                  <a:ahLst/>
                  <a:cxnLst/>
                  <a:rect l="0" t="0" r="r" b="b"/>
                  <a:pathLst>
                    <a:path w="21600" h="21595">
                      <a:moveTo>
                        <a:pt x="0" y="0"/>
                      </a:moveTo>
                      <a:lnTo>
                        <a:pt x="21600" y="5"/>
                      </a:lnTo>
                      <a:lnTo>
                        <a:pt x="21600" y="21600"/>
                      </a:lnTo>
                      <a:lnTo>
                        <a:pt x="0" y="2159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Ecological System</a:t>
                  </a:r>
                </a:p>
              </p:txBody>
            </p:sp>
            <p:sp>
              <p:nvSpPr>
                <p:cNvPr id="40999" name="AutoShape 39"/>
                <p:cNvSpPr>
                  <a:spLocks/>
                </p:cNvSpPr>
                <p:nvPr/>
              </p:nvSpPr>
              <p:spPr bwMode="auto">
                <a:xfrm rot="6481546">
                  <a:off x="1928" y="1704"/>
                  <a:ext cx="1322" cy="423"/>
                </a:xfrm>
                <a:custGeom>
                  <a:avLst/>
                  <a:gdLst/>
                  <a:ahLst/>
                  <a:cxnLst/>
                  <a:rect l="0" t="0" r="r" b="b"/>
                  <a:pathLst>
                    <a:path w="21468" h="20308">
                      <a:moveTo>
                        <a:pt x="0" y="0"/>
                      </a:moveTo>
                      <a:lnTo>
                        <a:pt x="21468" y="1292"/>
                      </a:lnTo>
                      <a:lnTo>
                        <a:pt x="21600" y="21600"/>
                      </a:lnTo>
                      <a:lnTo>
                        <a:pt x="132" y="20308"/>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Population</a:t>
                  </a:r>
                </a:p>
              </p:txBody>
            </p:sp>
            <p:sp>
              <p:nvSpPr>
                <p:cNvPr id="41000" name="AutoShape 40"/>
                <p:cNvSpPr>
                  <a:spLocks/>
                </p:cNvSpPr>
                <p:nvPr/>
              </p:nvSpPr>
              <p:spPr bwMode="auto">
                <a:xfrm rot="2159708">
                  <a:off x="1232" y="506"/>
                  <a:ext cx="1857" cy="408"/>
                </a:xfrm>
                <a:custGeom>
                  <a:avLst/>
                  <a:gdLst/>
                  <a:ahLst/>
                  <a:cxnLst/>
                  <a:rect l="0" t="0" r="r" b="b"/>
                  <a:pathLst>
                    <a:path w="21448" h="18875">
                      <a:moveTo>
                        <a:pt x="0" y="0"/>
                      </a:moveTo>
                      <a:lnTo>
                        <a:pt x="21448" y="-2725"/>
                      </a:lnTo>
                      <a:lnTo>
                        <a:pt x="21296" y="16150"/>
                      </a:lnTo>
                      <a:lnTo>
                        <a:pt x="-152" y="18875"/>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Organismal</a:t>
                  </a:r>
                </a:p>
              </p:txBody>
            </p:sp>
            <p:sp>
              <p:nvSpPr>
                <p:cNvPr id="41001" name="AutoShape 41"/>
                <p:cNvSpPr>
                  <a:spLocks/>
                </p:cNvSpPr>
                <p:nvPr/>
              </p:nvSpPr>
              <p:spPr bwMode="auto">
                <a:xfrm rot="-2237870">
                  <a:off x="98" y="524"/>
                  <a:ext cx="1372" cy="408"/>
                </a:xfrm>
                <a:custGeom>
                  <a:avLst/>
                  <a:gdLst/>
                  <a:ahLst/>
                  <a:cxnLst/>
                  <a:rect l="0" t="0" r="r" b="b"/>
                  <a:pathLst>
                    <a:path w="21392" h="19494">
                      <a:moveTo>
                        <a:pt x="0" y="0"/>
                      </a:moveTo>
                      <a:lnTo>
                        <a:pt x="21392" y="2106"/>
                      </a:lnTo>
                      <a:lnTo>
                        <a:pt x="21600" y="21600"/>
                      </a:lnTo>
                      <a:lnTo>
                        <a:pt x="208" y="19494"/>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000">
                      <a:solidFill>
                        <a:schemeClr val="tx1"/>
                      </a:solidFill>
                      <a:ea typeface="ＭＳ Ｐゴシック" charset="0"/>
                      <a:cs typeface="Gill Sans" charset="0"/>
                    </a:rPr>
                    <a:t>Cellular</a:t>
                  </a:r>
                </a:p>
              </p:txBody>
            </p:sp>
          </p:grpSp>
        </p:grpSp>
        <p:sp>
          <p:nvSpPr>
            <p:cNvPr id="41002" name="AutoShape 42"/>
            <p:cNvSpPr>
              <a:spLocks/>
            </p:cNvSpPr>
            <p:nvPr/>
          </p:nvSpPr>
          <p:spPr bwMode="auto">
            <a:xfrm rot="10800000" flipH="1">
              <a:off x="2533" y="2797"/>
              <a:ext cx="3077" cy="2787"/>
            </a:xfrm>
            <a:prstGeom prst="pentagon">
              <a:avLst/>
            </a:prstGeom>
            <a:solidFill>
              <a:srgbClr val="FFFF66"/>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41003" name="Rectangle 43"/>
            <p:cNvSpPr>
              <a:spLocks/>
            </p:cNvSpPr>
            <p:nvPr/>
          </p:nvSpPr>
          <p:spPr bwMode="auto">
            <a:xfrm>
              <a:off x="425" y="2892"/>
              <a:ext cx="2401"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Homeostasis</a:t>
              </a:r>
            </a:p>
          </p:txBody>
        </p:sp>
        <p:sp>
          <p:nvSpPr>
            <p:cNvPr id="41004" name="Rectangle 44"/>
            <p:cNvSpPr>
              <a:spLocks/>
            </p:cNvSpPr>
            <p:nvPr/>
          </p:nvSpPr>
          <p:spPr bwMode="auto">
            <a:xfrm>
              <a:off x="5136" y="5686"/>
              <a:ext cx="945"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Cells</a:t>
              </a:r>
            </a:p>
          </p:txBody>
        </p:sp>
        <p:sp>
          <p:nvSpPr>
            <p:cNvPr id="41005" name="Rectangle 45"/>
            <p:cNvSpPr>
              <a:spLocks/>
            </p:cNvSpPr>
            <p:nvPr/>
          </p:nvSpPr>
          <p:spPr bwMode="auto">
            <a:xfrm>
              <a:off x="1538" y="5480"/>
              <a:ext cx="2001"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Emergent </a:t>
              </a:r>
              <a:br>
                <a:rPr lang="en-US" sz="3800" b="1">
                  <a:solidFill>
                    <a:schemeClr val="tx1"/>
                  </a:solidFill>
                  <a:ea typeface="ＭＳ Ｐゴシック" charset="0"/>
                  <a:cs typeface="Gill Sans" charset="0"/>
                </a:rPr>
              </a:br>
              <a:r>
                <a:rPr lang="en-US" sz="3800" b="1">
                  <a:solidFill>
                    <a:schemeClr val="tx1"/>
                  </a:solidFill>
                  <a:ea typeface="ＭＳ Ｐゴシック" charset="0"/>
                  <a:cs typeface="Gill Sans" charset="0"/>
                </a:rPr>
                <a:t>Properties</a:t>
              </a:r>
            </a:p>
          </p:txBody>
        </p:sp>
        <p:sp>
          <p:nvSpPr>
            <p:cNvPr id="41006" name="Rectangle 46"/>
            <p:cNvSpPr>
              <a:spLocks/>
            </p:cNvSpPr>
            <p:nvPr/>
          </p:nvSpPr>
          <p:spPr bwMode="auto">
            <a:xfrm>
              <a:off x="3155" y="3618"/>
              <a:ext cx="1844"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5000" b="1">
                  <a:solidFill>
                    <a:schemeClr val="tx1"/>
                  </a:solidFill>
                  <a:ea typeface="ＭＳ Ｐゴシック" charset="0"/>
                  <a:cs typeface="Gill Sans" charset="0"/>
                </a:rPr>
                <a:t>Biology</a:t>
              </a:r>
            </a:p>
          </p:txBody>
        </p:sp>
        <p:sp>
          <p:nvSpPr>
            <p:cNvPr id="41007" name="Rectangle 47"/>
            <p:cNvSpPr>
              <a:spLocks/>
            </p:cNvSpPr>
            <p:nvPr/>
          </p:nvSpPr>
          <p:spPr bwMode="auto">
            <a:xfrm>
              <a:off x="5673" y="2892"/>
              <a:ext cx="1792"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Evolution</a:t>
              </a:r>
            </a:p>
          </p:txBody>
        </p:sp>
        <p:sp>
          <p:nvSpPr>
            <p:cNvPr id="41008" name="Rectangle 48"/>
            <p:cNvSpPr>
              <a:spLocks/>
            </p:cNvSpPr>
            <p:nvPr/>
          </p:nvSpPr>
          <p:spPr bwMode="auto">
            <a:xfrm>
              <a:off x="2950" y="1171"/>
              <a:ext cx="2243"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800" b="1">
                  <a:solidFill>
                    <a:schemeClr val="tx1"/>
                  </a:solidFill>
                  <a:ea typeface="ＭＳ Ｐゴシック" charset="0"/>
                  <a:cs typeface="Gill Sans" charset="0"/>
                </a:rPr>
                <a:t>Information</a:t>
              </a:r>
            </a:p>
          </p:txBody>
        </p:sp>
      </p:grpSp>
      <p:sp>
        <p:nvSpPr>
          <p:cNvPr id="41009" name="Rectangle 49"/>
          <p:cNvSpPr>
            <a:spLocks/>
          </p:cNvSpPr>
          <p:nvPr/>
        </p:nvSpPr>
        <p:spPr bwMode="auto">
          <a:xfrm>
            <a:off x="3654425" y="-133350"/>
            <a:ext cx="14009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Five by Five Matrix of 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8100"/>
            <a:ext cx="21385213" cy="133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0" name="Rectangle 2"/>
          <p:cNvSpPr>
            <a:spLocks/>
          </p:cNvSpPr>
          <p:nvPr/>
        </p:nvSpPr>
        <p:spPr bwMode="auto">
          <a:xfrm>
            <a:off x="1143000" y="2497138"/>
            <a:ext cx="18859500" cy="831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49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Vocabulary is emphasized</a:t>
            </a:r>
          </a:p>
          <a:p>
            <a:pPr algn="l">
              <a:spcBef>
                <a:spcPts val="49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Experimental approaches are minimized</a:t>
            </a:r>
          </a:p>
          <a:p>
            <a:pPr algn="l">
              <a:spcBef>
                <a:spcPts val="49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Math is </a:t>
            </a:r>
            <a:r>
              <a:rPr lang="en-US" sz="5600" b="1" dirty="0" smtClean="0">
                <a:solidFill>
                  <a:schemeClr val="tx1"/>
                </a:solidFill>
                <a:latin typeface="Times" charset="0"/>
                <a:ea typeface="ＭＳ Ｐゴシック" charset="0"/>
                <a:cs typeface="Times" charset="0"/>
                <a:sym typeface="Times" charset="0"/>
              </a:rPr>
              <a:t>scarce </a:t>
            </a:r>
            <a:endParaRPr lang="en-US" sz="5600" b="1" dirty="0">
              <a:solidFill>
                <a:schemeClr val="tx1"/>
              </a:solidFill>
              <a:latin typeface="Times" charset="0"/>
              <a:ea typeface="ＭＳ Ｐゴシック" charset="0"/>
              <a:cs typeface="Times" charset="0"/>
              <a:sym typeface="Times" charset="0"/>
            </a:endParaRPr>
          </a:p>
          <a:p>
            <a:pPr algn="l">
              <a:spcBef>
                <a:spcPts val="49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Memorization is rewarded</a:t>
            </a:r>
          </a:p>
          <a:p>
            <a:pPr algn="l">
              <a:spcBef>
                <a:spcPts val="49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Critical thinking is discouraged</a:t>
            </a:r>
          </a:p>
          <a:p>
            <a:pPr algn="l">
              <a:spcBef>
                <a:spcPts val="49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Information is irrelevant to students</a:t>
            </a:r>
          </a:p>
        </p:txBody>
      </p:sp>
      <p:sp>
        <p:nvSpPr>
          <p:cNvPr id="22531" name="Rectangle 3"/>
          <p:cNvSpPr>
            <a:spLocks/>
          </p:cNvSpPr>
          <p:nvPr/>
        </p:nvSpPr>
        <p:spPr bwMode="auto">
          <a:xfrm>
            <a:off x="-25400" y="184150"/>
            <a:ext cx="21386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800" b="1">
                <a:solidFill>
                  <a:schemeClr val="tx1"/>
                </a:solidFill>
                <a:latin typeface="Times" charset="0"/>
                <a:ea typeface="ＭＳ Ｐゴシック" charset="0"/>
                <a:cs typeface="Times" charset="0"/>
                <a:sym typeface="Times" charset="0"/>
              </a:rPr>
              <a:t>What</a:t>
            </a:r>
            <a:r>
              <a:rPr lang="ja-JP" altLang="en-US" sz="7800" b="1">
                <a:solidFill>
                  <a:schemeClr val="tx1"/>
                </a:solidFill>
                <a:latin typeface="Arial"/>
                <a:ea typeface="ＭＳ Ｐゴシック" charset="0"/>
                <a:cs typeface="Times" charset="0"/>
                <a:sym typeface="Times" charset="0"/>
              </a:rPr>
              <a:t>’</a:t>
            </a:r>
            <a:r>
              <a:rPr lang="en-US" sz="7800" b="1">
                <a:solidFill>
                  <a:schemeClr val="tx1"/>
                </a:solidFill>
                <a:latin typeface="Times" charset="0"/>
                <a:ea typeface="ＭＳ Ｐゴシック" charset="0"/>
                <a:cs typeface="Times" charset="0"/>
                <a:sym typeface="Times" charset="0"/>
              </a:rPr>
              <a:t>s Wrong with Biology Education Now?</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1371600"/>
            <a:ext cx="7789863" cy="119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986" name="Rectangle 2"/>
          <p:cNvSpPr>
            <a:spLocks/>
          </p:cNvSpPr>
          <p:nvPr/>
        </p:nvSpPr>
        <p:spPr bwMode="auto">
          <a:xfrm>
            <a:off x="10477500" y="3892550"/>
            <a:ext cx="10350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nchor="ctr"/>
          <a:lstStyle/>
          <a:p>
            <a:pPr marL="228600" algn="l"/>
            <a:r>
              <a:rPr lang="en-US" sz="6400" b="1">
                <a:solidFill>
                  <a:schemeClr val="tx1"/>
                </a:solidFill>
                <a:latin typeface="Times" charset="0"/>
                <a:ea typeface="ＭＳ Ｐゴシック" charset="0"/>
                <a:cs typeface="Times" charset="0"/>
                <a:sym typeface="Times" charset="0"/>
              </a:rPr>
              <a:t>Bio-Math Exploration 1.2</a:t>
            </a:r>
          </a:p>
          <a:p>
            <a:pPr marL="228600" algn="l"/>
            <a:endParaRPr lang="en-US" sz="6400" b="1">
              <a:solidFill>
                <a:schemeClr val="tx1"/>
              </a:solidFill>
              <a:latin typeface="Times" charset="0"/>
              <a:ea typeface="ＭＳ Ｐゴシック" charset="0"/>
              <a:cs typeface="Times" charset="0"/>
              <a:sym typeface="Times" charset="0"/>
            </a:endParaRPr>
          </a:p>
          <a:p>
            <a:pPr marL="228600" algn="l"/>
            <a:r>
              <a:rPr lang="en-US" sz="6400" b="1">
                <a:solidFill>
                  <a:schemeClr val="tx1"/>
                </a:solidFill>
                <a:latin typeface="Times" charset="0"/>
                <a:ea typeface="ＭＳ Ｐゴシック" charset="0"/>
                <a:cs typeface="Times" charset="0"/>
                <a:sym typeface="Times" charset="0"/>
              </a:rPr>
              <a:t>How much DNA </a:t>
            </a:r>
          </a:p>
          <a:p>
            <a:pPr marL="228600" algn="l"/>
            <a:r>
              <a:rPr lang="en-US" sz="6400" b="1">
                <a:solidFill>
                  <a:schemeClr val="tx1"/>
                </a:solidFill>
                <a:latin typeface="Times" charset="0"/>
                <a:ea typeface="ＭＳ Ｐゴシック" charset="0"/>
                <a:cs typeface="Times" charset="0"/>
                <a:sym typeface="Times" charset="0"/>
              </a:rPr>
              <a:t>is in each band? </a:t>
            </a:r>
          </a:p>
        </p:txBody>
      </p:sp>
      <p:sp>
        <p:nvSpPr>
          <p:cNvPr id="41987" name="Rectangle 3"/>
          <p:cNvSpPr>
            <a:spLocks/>
          </p:cNvSpPr>
          <p:nvPr/>
        </p:nvSpPr>
        <p:spPr bwMode="auto">
          <a:xfrm>
            <a:off x="-60325" y="44450"/>
            <a:ext cx="213598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9600" b="1">
                <a:solidFill>
                  <a:schemeClr val="tx1"/>
                </a:solidFill>
                <a:latin typeface="Times" charset="0"/>
                <a:ea typeface="ＭＳ Ｐゴシック" charset="0"/>
                <a:cs typeface="Times" charset="0"/>
                <a:sym typeface="Times" charset="0"/>
              </a:rPr>
              <a:t>BioMath Explorations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5600"/>
            <a:ext cx="21336000" cy="12617544"/>
          </a:xfrm>
          <a:prstGeom prst="rect">
            <a:avLst/>
          </a:prstGeom>
        </p:spPr>
      </p:pic>
    </p:spTree>
    <p:extLst>
      <p:ext uri="{BB962C8B-B14F-4D97-AF65-F5344CB8AC3E}">
        <p14:creationId xmlns:p14="http://schemas.microsoft.com/office/powerpoint/2010/main" val="3243752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0490200"/>
            <a:ext cx="1109345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435100"/>
            <a:ext cx="6532562"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5549900"/>
            <a:ext cx="65278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6084" name="Rectangle 4"/>
          <p:cNvSpPr>
            <a:spLocks/>
          </p:cNvSpPr>
          <p:nvPr/>
        </p:nvSpPr>
        <p:spPr bwMode="auto">
          <a:xfrm>
            <a:off x="1962150" y="82550"/>
            <a:ext cx="173926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a:solidFill>
                  <a:schemeClr val="tx1"/>
                </a:solidFill>
                <a:latin typeface="Times" charset="0"/>
                <a:ea typeface="ＭＳ Ｐゴシック" charset="0"/>
                <a:cs typeface="Times" charset="0"/>
                <a:sym typeface="Times" charset="0"/>
              </a:rPr>
              <a:t>Ethical, Legal and Social Implications</a:t>
            </a:r>
          </a:p>
        </p:txBody>
      </p:sp>
      <p:sp>
        <p:nvSpPr>
          <p:cNvPr id="46085" name="Rectangle 5"/>
          <p:cNvSpPr>
            <a:spLocks/>
          </p:cNvSpPr>
          <p:nvPr/>
        </p:nvSpPr>
        <p:spPr bwMode="auto">
          <a:xfrm>
            <a:off x="8788400" y="2311400"/>
            <a:ext cx="104044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7200" bIns="0" anchor="ctr">
            <a:spAutoFit/>
          </a:bodyPr>
          <a:lstStyle/>
          <a:p>
            <a:pPr algn="l"/>
            <a:r>
              <a:rPr lang="en-US" sz="4800" b="1">
                <a:solidFill>
                  <a:schemeClr val="tx1"/>
                </a:solidFill>
                <a:latin typeface="Times" charset="0"/>
                <a:ea typeface="ＭＳ Ｐゴシック" charset="0"/>
                <a:cs typeface="Times" charset="0"/>
                <a:sym typeface="Times" charset="0"/>
              </a:rPr>
              <a:t>Are religion and evolution compatible? </a:t>
            </a:r>
          </a:p>
        </p:txBody>
      </p:sp>
      <p:sp>
        <p:nvSpPr>
          <p:cNvPr id="46086" name="Rectangle 6"/>
          <p:cNvSpPr>
            <a:spLocks/>
          </p:cNvSpPr>
          <p:nvPr/>
        </p:nvSpPr>
        <p:spPr bwMode="auto">
          <a:xfrm>
            <a:off x="8788400" y="3994150"/>
            <a:ext cx="9093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nchor="ctr"/>
          <a:lstStyle/>
          <a:p>
            <a:pPr algn="l"/>
            <a:r>
              <a:rPr lang="en-US" sz="4800" b="1">
                <a:solidFill>
                  <a:schemeClr val="tx1"/>
                </a:solidFill>
                <a:latin typeface="Times" charset="0"/>
                <a:ea typeface="ＭＳ Ｐゴシック" charset="0"/>
                <a:cs typeface="Times" charset="0"/>
                <a:sym typeface="Times" charset="0"/>
              </a:rPr>
              <a:t>Is science possible if you are uncertain about what is true? </a:t>
            </a:r>
          </a:p>
        </p:txBody>
      </p:sp>
      <p:sp>
        <p:nvSpPr>
          <p:cNvPr id="46087" name="Rectangle 7"/>
          <p:cNvSpPr>
            <a:spLocks/>
          </p:cNvSpPr>
          <p:nvPr/>
        </p:nvSpPr>
        <p:spPr bwMode="auto">
          <a:xfrm>
            <a:off x="8788400" y="8839200"/>
            <a:ext cx="59801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7200" bIns="0" anchor="ctr">
            <a:spAutoFit/>
          </a:bodyPr>
          <a:lstStyle/>
          <a:p>
            <a:pPr algn="l"/>
            <a:r>
              <a:rPr lang="en-US" sz="4800" b="1">
                <a:solidFill>
                  <a:schemeClr val="tx1"/>
                </a:solidFill>
                <a:latin typeface="Times" charset="0"/>
                <a:ea typeface="ＭＳ Ｐゴシック" charset="0"/>
                <a:cs typeface="Times" charset="0"/>
                <a:sym typeface="Times" charset="0"/>
              </a:rPr>
              <a:t>Who owns your DNA?</a:t>
            </a:r>
          </a:p>
        </p:txBody>
      </p:sp>
      <p:sp>
        <p:nvSpPr>
          <p:cNvPr id="46088" name="Rectangle 8"/>
          <p:cNvSpPr>
            <a:spLocks/>
          </p:cNvSpPr>
          <p:nvPr/>
        </p:nvSpPr>
        <p:spPr bwMode="auto">
          <a:xfrm>
            <a:off x="8793163" y="6413500"/>
            <a:ext cx="89027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4800" b="1">
                <a:solidFill>
                  <a:schemeClr val="tx1"/>
                </a:solidFill>
                <a:latin typeface="Times" charset="0"/>
                <a:ea typeface="ＭＳ Ｐゴシック" charset="0"/>
                <a:cs typeface="Times" charset="0"/>
                <a:sym typeface="Times" charset="0"/>
              </a:rPr>
              <a:t>Does basic biology have any impact on the real world?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2172429" y="3893919"/>
            <a:ext cx="1624821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Did my students learn less content?</a:t>
            </a:r>
            <a:endParaRPr lang="en-US" sz="8400" b="1"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2472874616"/>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225425" y="152400"/>
            <a:ext cx="21778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Content Questions</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800" y="1625600"/>
            <a:ext cx="11531600" cy="1136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6083" name="Rectangle 3"/>
          <p:cNvSpPr>
            <a:spLocks/>
          </p:cNvSpPr>
          <p:nvPr/>
        </p:nvSpPr>
        <p:spPr bwMode="auto">
          <a:xfrm>
            <a:off x="17960975" y="11010900"/>
            <a:ext cx="2678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latin typeface="Times" charset="0"/>
                <a:ea typeface="ＭＳ Ｐゴシック" charset="0"/>
                <a:cs typeface="Times" charset="0"/>
                <a:sym typeface="Times" charset="0"/>
              </a:rPr>
              <a:t>+/- SEM</a:t>
            </a:r>
          </a:p>
        </p:txBody>
      </p:sp>
      <p:sp>
        <p:nvSpPr>
          <p:cNvPr id="5" name="Rectangle 7"/>
          <p:cNvSpPr>
            <a:spLocks/>
          </p:cNvSpPr>
          <p:nvPr/>
        </p:nvSpPr>
        <p:spPr bwMode="auto">
          <a:xfrm>
            <a:off x="9525000" y="2247900"/>
            <a:ext cx="2104042" cy="738664"/>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i="1" dirty="0">
                <a:solidFill>
                  <a:schemeClr val="tx1"/>
                </a:solidFill>
                <a:latin typeface="Times" charset="0"/>
                <a:ea typeface="ＭＳ Ｐゴシック" charset="0"/>
                <a:cs typeface="Times" charset="0"/>
                <a:sym typeface="Times" charset="0"/>
              </a:rPr>
              <a:t>p</a:t>
            </a:r>
            <a:r>
              <a:rPr lang="en-US" sz="4800" dirty="0">
                <a:solidFill>
                  <a:schemeClr val="tx1"/>
                </a:solidFill>
                <a:latin typeface="Times" charset="0"/>
                <a:ea typeface="ＭＳ Ｐゴシック" charset="0"/>
                <a:cs typeface="Times" charset="0"/>
                <a:sym typeface="Times" charset="0"/>
              </a:rPr>
              <a:t> = </a:t>
            </a:r>
            <a:r>
              <a:rPr lang="en-US" sz="4800" dirty="0" smtClean="0">
                <a:solidFill>
                  <a:schemeClr val="tx1"/>
                </a:solidFill>
                <a:latin typeface="Times" charset="0"/>
                <a:ea typeface="ＭＳ Ｐゴシック" charset="0"/>
                <a:cs typeface="Times" charset="0"/>
                <a:sym typeface="Times" charset="0"/>
              </a:rPr>
              <a:t>0.74</a:t>
            </a:r>
            <a:endParaRPr lang="en-US" sz="4800"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707405354"/>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6-06 at 9.21.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99" y="1104900"/>
            <a:ext cx="14469817" cy="11963400"/>
          </a:xfrm>
          <a:prstGeom prst="rect">
            <a:avLst/>
          </a:prstGeom>
        </p:spPr>
      </p:pic>
      <p:sp>
        <p:nvSpPr>
          <p:cNvPr id="47106" name="Rectangle 2"/>
          <p:cNvSpPr>
            <a:spLocks/>
          </p:cNvSpPr>
          <p:nvPr/>
        </p:nvSpPr>
        <p:spPr bwMode="auto">
          <a:xfrm>
            <a:off x="0" y="0"/>
            <a:ext cx="21651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dirty="0">
                <a:solidFill>
                  <a:schemeClr val="tx1"/>
                </a:solidFill>
                <a:latin typeface="Times" charset="0"/>
                <a:ea typeface="ＭＳ Ｐゴシック" charset="0"/>
                <a:cs typeface="Times" charset="0"/>
                <a:sym typeface="Times" charset="0"/>
              </a:rPr>
              <a:t>Student Content </a:t>
            </a:r>
            <a:r>
              <a:rPr lang="en-US" sz="8400" b="1" dirty="0" smtClean="0">
                <a:solidFill>
                  <a:schemeClr val="tx1"/>
                </a:solidFill>
                <a:latin typeface="Times" charset="0"/>
                <a:ea typeface="ＭＳ Ｐゴシック" charset="0"/>
                <a:cs typeface="Times" charset="0"/>
                <a:sym typeface="Times" charset="0"/>
              </a:rPr>
              <a:t>Assessment (+1 semester)</a:t>
            </a:r>
            <a:endParaRPr lang="en-US" sz="8400" b="1" dirty="0">
              <a:solidFill>
                <a:schemeClr val="tx1"/>
              </a:solidFill>
              <a:latin typeface="Times" charset="0"/>
              <a:ea typeface="ＭＳ Ｐゴシック" charset="0"/>
              <a:cs typeface="Times" charset="0"/>
              <a:sym typeface="Times" charset="0"/>
            </a:endParaRPr>
          </a:p>
        </p:txBody>
      </p:sp>
      <p:sp>
        <p:nvSpPr>
          <p:cNvPr id="47107" name="Rectangle 3"/>
          <p:cNvSpPr>
            <a:spLocks/>
          </p:cNvSpPr>
          <p:nvPr/>
        </p:nvSpPr>
        <p:spPr bwMode="auto">
          <a:xfrm>
            <a:off x="11811000" y="8648700"/>
            <a:ext cx="7645400" cy="15748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dirty="0">
                <a:solidFill>
                  <a:schemeClr val="tx1"/>
                </a:solidFill>
                <a:latin typeface="Times" charset="0"/>
                <a:ea typeface="ＭＳ Ｐゴシック" charset="0"/>
                <a:cs typeface="Times" charset="0"/>
                <a:sym typeface="Times" charset="0"/>
              </a:rPr>
              <a:t>83% response rate (new)</a:t>
            </a:r>
          </a:p>
          <a:p>
            <a:pPr algn="l"/>
            <a:r>
              <a:rPr lang="en-US" sz="4800" dirty="0">
                <a:solidFill>
                  <a:schemeClr val="tx1"/>
                </a:solidFill>
                <a:latin typeface="Times" charset="0"/>
                <a:ea typeface="ＭＳ Ｐゴシック" charset="0"/>
                <a:cs typeface="Times" charset="0"/>
                <a:sym typeface="Times" charset="0"/>
              </a:rPr>
              <a:t>63% response rate (traditional)</a:t>
            </a:r>
          </a:p>
        </p:txBody>
      </p:sp>
      <p:sp>
        <p:nvSpPr>
          <p:cNvPr id="47108" name="Rectangle 4"/>
          <p:cNvSpPr>
            <a:spLocks/>
          </p:cNvSpPr>
          <p:nvPr/>
        </p:nvSpPr>
        <p:spPr bwMode="auto">
          <a:xfrm>
            <a:off x="13716000" y="5448300"/>
            <a:ext cx="2133600"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i="1" dirty="0">
                <a:solidFill>
                  <a:schemeClr val="tx1"/>
                </a:solidFill>
                <a:latin typeface="Times" charset="0"/>
                <a:ea typeface="ＭＳ Ｐゴシック" charset="0"/>
                <a:cs typeface="Times" charset="0"/>
                <a:sym typeface="Times" charset="0"/>
              </a:rPr>
              <a:t>p</a:t>
            </a:r>
            <a:r>
              <a:rPr lang="en-US" sz="4800" dirty="0">
                <a:solidFill>
                  <a:schemeClr val="tx1"/>
                </a:solidFill>
                <a:latin typeface="Times" charset="0"/>
                <a:ea typeface="ＭＳ Ｐゴシック" charset="0"/>
                <a:cs typeface="Times" charset="0"/>
                <a:sym typeface="Times" charset="0"/>
              </a:rPr>
              <a:t> = 0.06</a:t>
            </a:r>
          </a:p>
        </p:txBody>
      </p:sp>
      <p:sp>
        <p:nvSpPr>
          <p:cNvPr id="47109" name="Rectangle 5"/>
          <p:cNvSpPr>
            <a:spLocks/>
          </p:cNvSpPr>
          <p:nvPr/>
        </p:nvSpPr>
        <p:spPr bwMode="auto">
          <a:xfrm>
            <a:off x="2235200" y="2540000"/>
            <a:ext cx="1270000" cy="8750300"/>
          </a:xfrm>
          <a:prstGeom prst="rect">
            <a:avLst/>
          </a:prstGeom>
          <a:solidFill>
            <a:srgbClr val="FFFFFF"/>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47110" name="Rectangle 6"/>
          <p:cNvSpPr>
            <a:spLocks/>
          </p:cNvSpPr>
          <p:nvPr/>
        </p:nvSpPr>
        <p:spPr bwMode="auto">
          <a:xfrm rot="-5400000">
            <a:off x="-2200275" y="6376988"/>
            <a:ext cx="9388475" cy="10795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6400">
                <a:solidFill>
                  <a:schemeClr val="tx1"/>
                </a:solidFill>
                <a:latin typeface="Times" charset="0"/>
                <a:ea typeface="ＭＳ Ｐゴシック" charset="0"/>
                <a:cs typeface="Times" charset="0"/>
                <a:sym typeface="Times" charset="0"/>
              </a:rPr>
              <a:t>percent correct (4 questions)</a:t>
            </a:r>
          </a:p>
        </p:txBody>
      </p:sp>
      <p:sp>
        <p:nvSpPr>
          <p:cNvPr id="47111" name="Rectangle 7"/>
          <p:cNvSpPr>
            <a:spLocks/>
          </p:cNvSpPr>
          <p:nvPr/>
        </p:nvSpPr>
        <p:spPr bwMode="auto">
          <a:xfrm>
            <a:off x="6629400" y="5295900"/>
            <a:ext cx="2104042" cy="738664"/>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i="1" dirty="0">
                <a:solidFill>
                  <a:schemeClr val="tx1"/>
                </a:solidFill>
                <a:latin typeface="Times" charset="0"/>
                <a:ea typeface="ＭＳ Ｐゴシック" charset="0"/>
                <a:cs typeface="Times" charset="0"/>
                <a:sym typeface="Times" charset="0"/>
              </a:rPr>
              <a:t>p</a:t>
            </a:r>
            <a:r>
              <a:rPr lang="en-US" sz="4800" dirty="0">
                <a:solidFill>
                  <a:schemeClr val="tx1"/>
                </a:solidFill>
                <a:latin typeface="Times" charset="0"/>
                <a:ea typeface="ＭＳ Ｐゴシック" charset="0"/>
                <a:cs typeface="Times" charset="0"/>
                <a:sym typeface="Times" charset="0"/>
              </a:rPr>
              <a:t> = </a:t>
            </a:r>
            <a:r>
              <a:rPr lang="en-US" sz="4800" dirty="0" smtClean="0">
                <a:solidFill>
                  <a:schemeClr val="tx1"/>
                </a:solidFill>
                <a:latin typeface="Times" charset="0"/>
                <a:ea typeface="ＭＳ Ｐゴシック" charset="0"/>
                <a:cs typeface="Times" charset="0"/>
                <a:sym typeface="Times" charset="0"/>
              </a:rPr>
              <a:t>0.74</a:t>
            </a:r>
            <a:endParaRPr lang="en-US" sz="4800" dirty="0">
              <a:solidFill>
                <a:schemeClr val="tx1"/>
              </a:solidFill>
              <a:latin typeface="Times" charset="0"/>
              <a:ea typeface="ＭＳ Ｐゴシック" charset="0"/>
              <a:cs typeface="Times" charset="0"/>
              <a:sym typeface="Times" charset="0"/>
            </a:endParaRPr>
          </a:p>
        </p:txBody>
      </p:sp>
      <p:sp>
        <p:nvSpPr>
          <p:cNvPr id="47112" name="Rectangle 8"/>
          <p:cNvSpPr>
            <a:spLocks/>
          </p:cNvSpPr>
          <p:nvPr/>
        </p:nvSpPr>
        <p:spPr bwMode="auto">
          <a:xfrm>
            <a:off x="7251700" y="12217400"/>
            <a:ext cx="1062038"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a:solidFill>
                  <a:schemeClr val="tx1"/>
                </a:solidFill>
                <a:latin typeface="Times" charset="0"/>
                <a:ea typeface="ＭＳ Ｐゴシック" charset="0"/>
                <a:cs typeface="Times" charset="0"/>
                <a:sym typeface="Times" charset="0"/>
              </a:rPr>
              <a:t>Fall</a:t>
            </a:r>
          </a:p>
        </p:txBody>
      </p:sp>
      <p:sp>
        <p:nvSpPr>
          <p:cNvPr id="47113" name="Rectangle 9"/>
          <p:cNvSpPr>
            <a:spLocks/>
          </p:cNvSpPr>
          <p:nvPr/>
        </p:nvSpPr>
        <p:spPr bwMode="auto">
          <a:xfrm>
            <a:off x="13677900" y="12217400"/>
            <a:ext cx="1739900"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a:solidFill>
                  <a:schemeClr val="tx1"/>
                </a:solidFill>
                <a:latin typeface="Times" charset="0"/>
                <a:ea typeface="ＭＳ Ｐゴシック" charset="0"/>
                <a:cs typeface="Times" charset="0"/>
                <a:sym typeface="Times" charset="0"/>
              </a:rPr>
              <a:t>Spring</a:t>
            </a:r>
          </a:p>
        </p:txBody>
      </p:sp>
      <p:sp>
        <p:nvSpPr>
          <p:cNvPr id="47114" name="Rectangle 10"/>
          <p:cNvSpPr>
            <a:spLocks/>
          </p:cNvSpPr>
          <p:nvPr/>
        </p:nvSpPr>
        <p:spPr bwMode="auto">
          <a:xfrm>
            <a:off x="6045200" y="1536700"/>
            <a:ext cx="189071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a:solidFill>
                  <a:schemeClr val="tx1"/>
                </a:solidFill>
                <a:latin typeface="Times" charset="0"/>
                <a:ea typeface="ＭＳ Ｐゴシック" charset="0"/>
                <a:cs typeface="Times" charset="0"/>
                <a:sym typeface="Times" charset="0"/>
              </a:rPr>
              <a:t>  new   </a:t>
            </a:r>
          </a:p>
        </p:txBody>
      </p:sp>
      <p:sp>
        <p:nvSpPr>
          <p:cNvPr id="47115" name="Rectangle 11"/>
          <p:cNvSpPr>
            <a:spLocks/>
          </p:cNvSpPr>
          <p:nvPr/>
        </p:nvSpPr>
        <p:spPr bwMode="auto">
          <a:xfrm>
            <a:off x="6070600" y="2514600"/>
            <a:ext cx="2924175"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800">
                <a:solidFill>
                  <a:schemeClr val="tx1"/>
                </a:solidFill>
                <a:latin typeface="Times" charset="0"/>
                <a:ea typeface="ＭＳ Ｐゴシック" charset="0"/>
                <a:cs typeface="Times" charset="0"/>
                <a:sym typeface="Times" charset="0"/>
              </a:rPr>
              <a:t>  traditional</a:t>
            </a:r>
          </a:p>
        </p:txBody>
      </p:sp>
      <p:sp>
        <p:nvSpPr>
          <p:cNvPr id="47116" name="Rectangle 12"/>
          <p:cNvSpPr>
            <a:spLocks/>
          </p:cNvSpPr>
          <p:nvPr/>
        </p:nvSpPr>
        <p:spPr bwMode="auto">
          <a:xfrm>
            <a:off x="5549900" y="1663700"/>
            <a:ext cx="673100" cy="660400"/>
          </a:xfrm>
          <a:prstGeom prst="rect">
            <a:avLst/>
          </a:prstGeom>
          <a:solidFill>
            <a:srgbClr val="FF0000"/>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47117" name="Rectangle 13"/>
          <p:cNvSpPr>
            <a:spLocks/>
          </p:cNvSpPr>
          <p:nvPr/>
        </p:nvSpPr>
        <p:spPr bwMode="auto">
          <a:xfrm>
            <a:off x="5549900" y="2628900"/>
            <a:ext cx="673100" cy="660400"/>
          </a:xfrm>
          <a:prstGeom prst="rect">
            <a:avLst/>
          </a:prstGeom>
          <a:solidFill>
            <a:srgbClr val="0000FF"/>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47118" name="Rectangle 14"/>
          <p:cNvSpPr>
            <a:spLocks/>
          </p:cNvSpPr>
          <p:nvPr/>
        </p:nvSpPr>
        <p:spPr bwMode="auto">
          <a:xfrm>
            <a:off x="17960975" y="11010900"/>
            <a:ext cx="2678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latin typeface="Times" charset="0"/>
                <a:ea typeface="ＭＳ Ｐゴシック" charset="0"/>
                <a:cs typeface="Times" charset="0"/>
                <a:sym typeface="Times" charset="0"/>
              </a:rPr>
              <a:t>+/- SEM</a:t>
            </a:r>
          </a:p>
        </p:txBody>
      </p:sp>
    </p:spTree>
    <p:extLst>
      <p:ext uri="{BB962C8B-B14F-4D97-AF65-F5344CB8AC3E}">
        <p14:creationId xmlns:p14="http://schemas.microsoft.com/office/powerpoint/2010/main" val="588071210"/>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1634355" y="3893919"/>
            <a:ext cx="1732437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Can my students analyze data better?</a:t>
            </a:r>
            <a:endParaRPr lang="en-US" sz="8400" b="1"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4057493107"/>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04-29 at 12.2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71500"/>
            <a:ext cx="17602200" cy="12297092"/>
          </a:xfrm>
          <a:prstGeom prst="rect">
            <a:avLst/>
          </a:prstGeom>
        </p:spPr>
      </p:pic>
      <p:sp>
        <p:nvSpPr>
          <p:cNvPr id="5" name="Rectangle 4"/>
          <p:cNvSpPr>
            <a:spLocks/>
          </p:cNvSpPr>
          <p:nvPr/>
        </p:nvSpPr>
        <p:spPr bwMode="auto">
          <a:xfrm>
            <a:off x="1" y="128369"/>
            <a:ext cx="21336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Student Skills Questions</a:t>
            </a:r>
            <a:endParaRPr lang="en-US" sz="8400" b="1"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1277857258"/>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p:cNvSpPr>
          <p:nvPr/>
        </p:nvSpPr>
        <p:spPr bwMode="auto">
          <a:xfrm>
            <a:off x="4731947" y="128369"/>
            <a:ext cx="1185307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Student Skills Assessment</a:t>
            </a:r>
            <a:endParaRPr lang="en-US" sz="8400" b="1" dirty="0">
              <a:solidFill>
                <a:schemeClr val="tx1"/>
              </a:solidFill>
              <a:latin typeface="Times" charset="0"/>
              <a:ea typeface="ＭＳ Ｐゴシック" charset="0"/>
              <a:cs typeface="Times" charset="0"/>
              <a:sym typeface="Times" charset="0"/>
            </a:endParaRPr>
          </a:p>
        </p:txBody>
      </p:sp>
      <p:pic>
        <p:nvPicPr>
          <p:cNvPr id="2" name="Picture 1" descr="Skills Res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38300"/>
            <a:ext cx="17449800" cy="10912768"/>
          </a:xfrm>
          <a:prstGeom prst="rect">
            <a:avLst/>
          </a:prstGeom>
        </p:spPr>
      </p:pic>
    </p:spTree>
    <p:extLst>
      <p:ext uri="{BB962C8B-B14F-4D97-AF65-F5344CB8AC3E}">
        <p14:creationId xmlns:p14="http://schemas.microsoft.com/office/powerpoint/2010/main" val="2382648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2072238" y="3893919"/>
            <a:ext cx="1644861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Did my students realize their gains?</a:t>
            </a:r>
            <a:endParaRPr lang="en-US" sz="8400" b="1"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1613713499"/>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tarTr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38300"/>
            <a:ext cx="9387444" cy="589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tarTre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5800" y="1638300"/>
            <a:ext cx="6365669" cy="595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0" y="304800"/>
            <a:ext cx="2133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7200" b="1" dirty="0">
                <a:solidFill>
                  <a:srgbClr val="000000"/>
                </a:solidFill>
                <a:latin typeface="Times" charset="0"/>
              </a:rPr>
              <a:t>The Star Fleet Academy Myth</a:t>
            </a:r>
          </a:p>
        </p:txBody>
      </p:sp>
      <p:pic>
        <p:nvPicPr>
          <p:cNvPr id="7" name="Picture 7" descr="StarTrek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7277100"/>
            <a:ext cx="7086600" cy="559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0" y="11544300"/>
            <a:ext cx="2133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6000" b="1" dirty="0">
                <a:solidFill>
                  <a:srgbClr val="000000"/>
                </a:solidFill>
                <a:latin typeface="Times" charset="0"/>
              </a:rPr>
              <a:t>Our students can learn more each year.</a:t>
            </a:r>
          </a:p>
        </p:txBody>
      </p:sp>
    </p:spTree>
    <p:extLst>
      <p:ext uri="{BB962C8B-B14F-4D97-AF65-F5344CB8AC3E}">
        <p14:creationId xmlns:p14="http://schemas.microsoft.com/office/powerpoint/2010/main" val="2723652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Self-Assessment</a:t>
            </a: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838" y="2108200"/>
            <a:ext cx="1430655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2227" name="Rectangle 3"/>
          <p:cNvSpPr>
            <a:spLocks/>
          </p:cNvSpPr>
          <p:nvPr/>
        </p:nvSpPr>
        <p:spPr bwMode="auto">
          <a:xfrm>
            <a:off x="2755900" y="4762500"/>
            <a:ext cx="15074900" cy="73533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1773382855"/>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Self-Assessment</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838" y="2108200"/>
            <a:ext cx="1430655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1" name="Rectangle 3"/>
          <p:cNvSpPr>
            <a:spLocks/>
          </p:cNvSpPr>
          <p:nvPr/>
        </p:nvSpPr>
        <p:spPr bwMode="auto">
          <a:xfrm>
            <a:off x="2755900" y="6134100"/>
            <a:ext cx="15074900" cy="59817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4131114383"/>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Self-Assessment</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838" y="2108200"/>
            <a:ext cx="1430655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275" name="Rectangle 3"/>
          <p:cNvSpPr>
            <a:spLocks/>
          </p:cNvSpPr>
          <p:nvPr/>
        </p:nvSpPr>
        <p:spPr bwMode="auto">
          <a:xfrm>
            <a:off x="2755900" y="9017000"/>
            <a:ext cx="15074900" cy="30988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921085659"/>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Self-Assessment</a:t>
            </a: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838" y="2108200"/>
            <a:ext cx="1430655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5299" name="Rectangle 3"/>
          <p:cNvSpPr>
            <a:spLocks/>
          </p:cNvSpPr>
          <p:nvPr/>
        </p:nvSpPr>
        <p:spPr bwMode="auto">
          <a:xfrm>
            <a:off x="2755900" y="4762500"/>
            <a:ext cx="15074900" cy="42164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2545892603"/>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Opinions</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2157413"/>
            <a:ext cx="16421100" cy="1079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323" name="Rectangle 3"/>
          <p:cNvSpPr>
            <a:spLocks/>
          </p:cNvSpPr>
          <p:nvPr/>
        </p:nvSpPr>
        <p:spPr bwMode="auto">
          <a:xfrm>
            <a:off x="1879600" y="5270500"/>
            <a:ext cx="17106900" cy="66548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1218973810"/>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Opinions</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2157413"/>
            <a:ext cx="16421100" cy="1079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347" name="Rectangle 3"/>
          <p:cNvSpPr>
            <a:spLocks/>
          </p:cNvSpPr>
          <p:nvPr/>
        </p:nvSpPr>
        <p:spPr bwMode="auto">
          <a:xfrm>
            <a:off x="1879600" y="9220200"/>
            <a:ext cx="17106900" cy="27051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2062437372"/>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Opinions</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2157413"/>
            <a:ext cx="16421100" cy="1079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371" name="Rectangle 3"/>
          <p:cNvSpPr>
            <a:spLocks/>
          </p:cNvSpPr>
          <p:nvPr/>
        </p:nvSpPr>
        <p:spPr bwMode="auto">
          <a:xfrm>
            <a:off x="1854200" y="3683000"/>
            <a:ext cx="17106900" cy="5486400"/>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2096629677"/>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p:cNvSpPr>
          <p:nvPr/>
        </p:nvSpPr>
        <p:spPr bwMode="auto">
          <a:xfrm>
            <a:off x="-11113" y="457200"/>
            <a:ext cx="21359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Student Opinions (+1 semester)</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2157413"/>
            <a:ext cx="16421100" cy="1079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5" name="Rectangle 3"/>
          <p:cNvSpPr>
            <a:spLocks/>
          </p:cNvSpPr>
          <p:nvPr/>
        </p:nvSpPr>
        <p:spPr bwMode="auto">
          <a:xfrm>
            <a:off x="13984288" y="5562600"/>
            <a:ext cx="2298700"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-0.46***</a:t>
            </a:r>
          </a:p>
        </p:txBody>
      </p:sp>
      <p:sp>
        <p:nvSpPr>
          <p:cNvPr id="59396" name="Rectangle 4"/>
          <p:cNvSpPr>
            <a:spLocks/>
          </p:cNvSpPr>
          <p:nvPr/>
        </p:nvSpPr>
        <p:spPr bwMode="auto">
          <a:xfrm>
            <a:off x="16805275" y="5562600"/>
            <a:ext cx="152876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+0.45</a:t>
            </a:r>
          </a:p>
        </p:txBody>
      </p:sp>
      <p:sp>
        <p:nvSpPr>
          <p:cNvPr id="59397" name="Rectangle 5"/>
          <p:cNvSpPr>
            <a:spLocks/>
          </p:cNvSpPr>
          <p:nvPr/>
        </p:nvSpPr>
        <p:spPr bwMode="auto">
          <a:xfrm>
            <a:off x="13982700" y="6858000"/>
            <a:ext cx="204311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-0.33^  </a:t>
            </a:r>
          </a:p>
        </p:txBody>
      </p:sp>
      <p:sp>
        <p:nvSpPr>
          <p:cNvPr id="59398" name="Rectangle 6"/>
          <p:cNvSpPr>
            <a:spLocks/>
          </p:cNvSpPr>
          <p:nvPr/>
        </p:nvSpPr>
        <p:spPr bwMode="auto">
          <a:xfrm>
            <a:off x="16987838" y="6858000"/>
            <a:ext cx="1181100"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0.00</a:t>
            </a:r>
          </a:p>
        </p:txBody>
      </p:sp>
      <p:sp>
        <p:nvSpPr>
          <p:cNvPr id="59399" name="Rectangle 7"/>
          <p:cNvSpPr>
            <a:spLocks/>
          </p:cNvSpPr>
          <p:nvPr/>
        </p:nvSpPr>
        <p:spPr bwMode="auto">
          <a:xfrm>
            <a:off x="15571788" y="11899900"/>
            <a:ext cx="2419350"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a:solidFill>
                  <a:schemeClr val="tx1"/>
                </a:solidFill>
                <a:latin typeface="Times" charset="0"/>
                <a:ea typeface="ＭＳ Ｐゴシック" charset="0"/>
                <a:cs typeface="Times" charset="0"/>
                <a:sym typeface="Times" charset="0"/>
              </a:rPr>
              <a:t>^p = 0.06</a:t>
            </a:r>
          </a:p>
        </p:txBody>
      </p:sp>
      <p:sp>
        <p:nvSpPr>
          <p:cNvPr id="59400" name="Rectangle 8"/>
          <p:cNvSpPr>
            <a:spLocks/>
          </p:cNvSpPr>
          <p:nvPr/>
        </p:nvSpPr>
        <p:spPr bwMode="auto">
          <a:xfrm>
            <a:off x="14008100" y="8153400"/>
            <a:ext cx="199231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-0.75**</a:t>
            </a:r>
          </a:p>
        </p:txBody>
      </p:sp>
      <p:sp>
        <p:nvSpPr>
          <p:cNvPr id="59401" name="Rectangle 9"/>
          <p:cNvSpPr>
            <a:spLocks/>
          </p:cNvSpPr>
          <p:nvPr/>
        </p:nvSpPr>
        <p:spPr bwMode="auto">
          <a:xfrm>
            <a:off x="16891000" y="8153400"/>
            <a:ext cx="138271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-0.10</a:t>
            </a:r>
          </a:p>
        </p:txBody>
      </p:sp>
      <p:sp>
        <p:nvSpPr>
          <p:cNvPr id="59402" name="Rectangle 10"/>
          <p:cNvSpPr>
            <a:spLocks/>
          </p:cNvSpPr>
          <p:nvPr/>
        </p:nvSpPr>
        <p:spPr bwMode="auto">
          <a:xfrm>
            <a:off x="13982700" y="10807700"/>
            <a:ext cx="229711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-1.27***</a:t>
            </a:r>
          </a:p>
        </p:txBody>
      </p:sp>
      <p:sp>
        <p:nvSpPr>
          <p:cNvPr id="59403" name="Rectangle 11"/>
          <p:cNvSpPr>
            <a:spLocks/>
          </p:cNvSpPr>
          <p:nvPr/>
        </p:nvSpPr>
        <p:spPr bwMode="auto">
          <a:xfrm>
            <a:off x="16817975" y="10744200"/>
            <a:ext cx="1528763" cy="838200"/>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4800" b="1">
                <a:solidFill>
                  <a:schemeClr val="tx1"/>
                </a:solidFill>
                <a:latin typeface="Times" charset="0"/>
                <a:ea typeface="ＭＳ Ｐゴシック" charset="0"/>
                <a:cs typeface="Times" charset="0"/>
                <a:sym typeface="Times" charset="0"/>
              </a:rPr>
              <a:t>+0.23</a:t>
            </a:r>
          </a:p>
        </p:txBody>
      </p:sp>
    </p:spTree>
    <p:extLst>
      <p:ext uri="{BB962C8B-B14F-4D97-AF65-F5344CB8AC3E}">
        <p14:creationId xmlns:p14="http://schemas.microsoft.com/office/powerpoint/2010/main" val="2468470008"/>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p:cNvSpPr>
          <p:nvPr/>
        </p:nvSpPr>
        <p:spPr bwMode="auto">
          <a:xfrm>
            <a:off x="2667000" y="2692400"/>
            <a:ext cx="1600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What did my students think about </a:t>
            </a:r>
          </a:p>
          <a:p>
            <a:r>
              <a:rPr lang="en-US" sz="8400" b="1">
                <a:solidFill>
                  <a:schemeClr val="tx1"/>
                </a:solidFill>
                <a:latin typeface="Times" charset="0"/>
                <a:ea typeface="ＭＳ Ｐゴシック" charset="0"/>
                <a:cs typeface="Times" charset="0"/>
                <a:sym typeface="Times" charset="0"/>
              </a:rPr>
              <a:t>this approach to intro bio?</a:t>
            </a:r>
          </a:p>
        </p:txBody>
      </p:sp>
    </p:spTree>
    <p:extLst>
      <p:ext uri="{BB962C8B-B14F-4D97-AF65-F5344CB8AC3E}">
        <p14:creationId xmlns:p14="http://schemas.microsoft.com/office/powerpoint/2010/main" val="1833935717"/>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p:cNvSpPr>
          <p:nvPr/>
        </p:nvSpPr>
        <p:spPr bwMode="auto">
          <a:xfrm>
            <a:off x="3479800" y="3759200"/>
            <a:ext cx="143637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The method of learning, placing emphasis on the interpretation of data, has helped me not only in this class, but also in others.</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 </a:t>
            </a:r>
          </a:p>
          <a:p>
            <a:endParaRPr lang="en-US">
              <a:solidFill>
                <a:schemeClr val="tx1"/>
              </a:solidFill>
              <a:ea typeface="ＭＳ Ｐゴシック" charset="0"/>
              <a:cs typeface="Gill Sans" charset="0"/>
            </a:endParaRPr>
          </a:p>
        </p:txBody>
      </p:sp>
      <p:sp>
        <p:nvSpPr>
          <p:cNvPr id="61442" name="Rectangle 2"/>
          <p:cNvSpPr>
            <a:spLocks/>
          </p:cNvSpPr>
          <p:nvPr/>
        </p:nvSpPr>
        <p:spPr bwMode="auto">
          <a:xfrm>
            <a:off x="7632700" y="12268200"/>
            <a:ext cx="135794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400">
                <a:solidFill>
                  <a:schemeClr val="tx1"/>
                </a:solidFill>
                <a:latin typeface="Times" charset="0"/>
                <a:ea typeface="ＭＳ Ｐゴシック" charset="0"/>
                <a:cs typeface="Times" charset="0"/>
                <a:sym typeface="Times" charset="0"/>
              </a:rPr>
              <a:t>anonymous student course evaluation, Dec. 2010</a:t>
            </a:r>
          </a:p>
        </p:txBody>
      </p:sp>
    </p:spTree>
    <p:extLst>
      <p:ext uri="{BB962C8B-B14F-4D97-AF65-F5344CB8AC3E}">
        <p14:creationId xmlns:p14="http://schemas.microsoft.com/office/powerpoint/2010/main" val="3737438016"/>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p:cNvSpPr>
          <p:nvPr/>
        </p:nvSpPr>
        <p:spPr bwMode="auto">
          <a:xfrm>
            <a:off x="-38100" y="334963"/>
            <a:ext cx="213741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200" b="1" dirty="0">
                <a:solidFill>
                  <a:schemeClr val="tx1"/>
                </a:solidFill>
                <a:latin typeface="Times" charset="0"/>
                <a:ea typeface="ＭＳ Ｐゴシック" charset="0"/>
                <a:cs typeface="Times" charset="0"/>
                <a:sym typeface="Times" charset="0"/>
              </a:rPr>
              <a:t>If we currently cover all the important stuff….</a:t>
            </a:r>
          </a:p>
        </p:txBody>
      </p:sp>
      <p:sp>
        <p:nvSpPr>
          <p:cNvPr id="26627" name="Rectangle 3"/>
          <p:cNvSpPr>
            <a:spLocks/>
          </p:cNvSpPr>
          <p:nvPr/>
        </p:nvSpPr>
        <p:spPr bwMode="auto">
          <a:xfrm>
            <a:off x="0" y="11445915"/>
            <a:ext cx="2133599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7200" b="1" dirty="0">
                <a:solidFill>
                  <a:schemeClr val="tx1"/>
                </a:solidFill>
                <a:latin typeface="Times" charset="0"/>
                <a:ea typeface="ＭＳ Ｐゴシック" charset="0"/>
                <a:cs typeface="Times" charset="0"/>
                <a:sym typeface="Times" charset="0"/>
              </a:rPr>
              <a:t>…how can we add more content?</a:t>
            </a:r>
          </a:p>
        </p:txBody>
      </p:sp>
      <p:pic>
        <p:nvPicPr>
          <p:cNvPr id="2" name="Picture 1"/>
          <p:cNvPicPr>
            <a:picLocks noChangeAspect="1"/>
          </p:cNvPicPr>
          <p:nvPr/>
        </p:nvPicPr>
        <p:blipFill>
          <a:blip r:embed="rId2"/>
          <a:stretch>
            <a:fillRect/>
          </a:stretch>
        </p:blipFill>
        <p:spPr>
          <a:xfrm>
            <a:off x="6400800" y="1790700"/>
            <a:ext cx="8458200" cy="988132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p:cNvSpPr>
          <p:nvPr/>
        </p:nvSpPr>
        <p:spPr bwMode="auto">
          <a:xfrm>
            <a:off x="7632700" y="12268200"/>
            <a:ext cx="135794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400">
                <a:solidFill>
                  <a:schemeClr val="tx1"/>
                </a:solidFill>
                <a:latin typeface="Times" charset="0"/>
                <a:ea typeface="ＭＳ Ｐゴシック" charset="0"/>
                <a:cs typeface="Times" charset="0"/>
                <a:sym typeface="Times" charset="0"/>
              </a:rPr>
              <a:t>anonymous student course evaluation, Dec. 2010</a:t>
            </a:r>
          </a:p>
        </p:txBody>
      </p:sp>
      <p:sp>
        <p:nvSpPr>
          <p:cNvPr id="62466" name="Rectangle 2"/>
          <p:cNvSpPr>
            <a:spLocks/>
          </p:cNvSpPr>
          <p:nvPr/>
        </p:nvSpPr>
        <p:spPr bwMode="auto">
          <a:xfrm>
            <a:off x="1993900" y="3759200"/>
            <a:ext cx="173482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I found it much more beneficial using this approach compared to straight memorization. It allowed me to gain interpretation skills I was lacking before.</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 </a:t>
            </a:r>
          </a:p>
          <a:p>
            <a:endParaRPr lang="en-US">
              <a:solidFill>
                <a:schemeClr val="tx1"/>
              </a:solidFill>
              <a:ea typeface="ＭＳ Ｐゴシック" charset="0"/>
              <a:cs typeface="Gill Sans" charset="0"/>
            </a:endParaRPr>
          </a:p>
        </p:txBody>
      </p:sp>
    </p:spTree>
    <p:extLst>
      <p:ext uri="{BB962C8B-B14F-4D97-AF65-F5344CB8AC3E}">
        <p14:creationId xmlns:p14="http://schemas.microsoft.com/office/powerpoint/2010/main" val="208771189"/>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7632700" y="12268200"/>
            <a:ext cx="135794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400">
                <a:solidFill>
                  <a:schemeClr val="tx1"/>
                </a:solidFill>
                <a:latin typeface="Times" charset="0"/>
                <a:ea typeface="ＭＳ Ｐゴシック" charset="0"/>
                <a:cs typeface="Times" charset="0"/>
                <a:sym typeface="Times" charset="0"/>
              </a:rPr>
              <a:t>anonymous student course evaluation, Dec. 2010</a:t>
            </a:r>
          </a:p>
        </p:txBody>
      </p:sp>
      <p:sp>
        <p:nvSpPr>
          <p:cNvPr id="63490" name="Rectangle 2"/>
          <p:cNvSpPr>
            <a:spLocks/>
          </p:cNvSpPr>
          <p:nvPr/>
        </p:nvSpPr>
        <p:spPr bwMode="auto">
          <a:xfrm>
            <a:off x="2590800" y="3759200"/>
            <a:ext cx="161417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The data-driven approach is brilliant. It alleviates the issues that I</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ve always had of asking, </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How do we know that? What</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s the supporting data?</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 </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 </a:t>
            </a:r>
          </a:p>
          <a:p>
            <a:endParaRPr lang="en-US">
              <a:solidFill>
                <a:schemeClr val="tx1"/>
              </a:solidFill>
              <a:ea typeface="ＭＳ Ｐゴシック" charset="0"/>
              <a:cs typeface="Gill Sans" charset="0"/>
            </a:endParaRPr>
          </a:p>
        </p:txBody>
      </p:sp>
    </p:spTree>
    <p:extLst>
      <p:ext uri="{BB962C8B-B14F-4D97-AF65-F5344CB8AC3E}">
        <p14:creationId xmlns:p14="http://schemas.microsoft.com/office/powerpoint/2010/main" val="65733059"/>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p:cNvSpPr>
          <p:nvPr/>
        </p:nvSpPr>
        <p:spPr bwMode="auto">
          <a:xfrm>
            <a:off x="7632700" y="12268200"/>
            <a:ext cx="135794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5400">
                <a:solidFill>
                  <a:schemeClr val="tx1"/>
                </a:solidFill>
                <a:latin typeface="Times" charset="0"/>
                <a:ea typeface="ＭＳ Ｐゴシック" charset="0"/>
                <a:cs typeface="Times" charset="0"/>
                <a:sym typeface="Times" charset="0"/>
              </a:rPr>
              <a:t>anonymous student course evaluation, Dec. 2010</a:t>
            </a:r>
          </a:p>
        </p:txBody>
      </p:sp>
      <p:sp>
        <p:nvSpPr>
          <p:cNvPr id="64514" name="Rectangle 2"/>
          <p:cNvSpPr>
            <a:spLocks/>
          </p:cNvSpPr>
          <p:nvPr/>
        </p:nvSpPr>
        <p:spPr bwMode="auto">
          <a:xfrm>
            <a:off x="1828800" y="3149600"/>
            <a:ext cx="176784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Emphasis on big picture and understanding how to pull information from real data was an easier and more beneficial format than memorization of facts (which used to be a struggle for me).</a:t>
            </a:r>
            <a:r>
              <a:rPr lang="ja-JP" altLang="en-US" sz="8000">
                <a:solidFill>
                  <a:schemeClr val="tx1"/>
                </a:solidFill>
                <a:latin typeface="Arial"/>
                <a:ea typeface="ＭＳ Ｐゴシック" charset="0"/>
                <a:cs typeface="Times" charset="0"/>
                <a:sym typeface="Times" charset="0"/>
              </a:rPr>
              <a:t>”</a:t>
            </a:r>
            <a:r>
              <a:rPr lang="en-US" sz="8000">
                <a:solidFill>
                  <a:schemeClr val="tx1"/>
                </a:solidFill>
                <a:latin typeface="Times" charset="0"/>
                <a:ea typeface="ＭＳ Ｐゴシック" charset="0"/>
                <a:cs typeface="Times" charset="0"/>
                <a:sym typeface="Times" charset="0"/>
              </a:rPr>
              <a:t> </a:t>
            </a:r>
          </a:p>
          <a:p>
            <a:endParaRPr lang="en-US">
              <a:solidFill>
                <a:schemeClr val="tx1"/>
              </a:solidFill>
              <a:ea typeface="ＭＳ Ｐゴシック" charset="0"/>
              <a:cs typeface="Gill Sans" charset="0"/>
            </a:endParaRPr>
          </a:p>
        </p:txBody>
      </p:sp>
    </p:spTree>
    <p:extLst>
      <p:ext uri="{BB962C8B-B14F-4D97-AF65-F5344CB8AC3E}">
        <p14:creationId xmlns:p14="http://schemas.microsoft.com/office/powerpoint/2010/main" val="979649954"/>
      </p:ext>
    </p:extLst>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p:cNvSpPr>
          <p:nvPr/>
        </p:nvSpPr>
        <p:spPr bwMode="auto">
          <a:xfrm>
            <a:off x="177800" y="2692400"/>
            <a:ext cx="2059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8400" b="1">
                <a:solidFill>
                  <a:schemeClr val="tx1"/>
                </a:solidFill>
                <a:latin typeface="Times" charset="0"/>
                <a:ea typeface="ＭＳ Ｐゴシック" charset="0"/>
                <a:cs typeface="Times" charset="0"/>
                <a:sym typeface="Times" charset="0"/>
              </a:rPr>
              <a:t>What did my students think after</a:t>
            </a:r>
          </a:p>
          <a:p>
            <a:r>
              <a:rPr lang="en-US" sz="8400" b="1">
                <a:solidFill>
                  <a:schemeClr val="tx1"/>
                </a:solidFill>
                <a:latin typeface="Times" charset="0"/>
                <a:ea typeface="ＭＳ Ｐゴシック" charset="0"/>
                <a:cs typeface="Times" charset="0"/>
                <a:sym typeface="Times" charset="0"/>
              </a:rPr>
              <a:t>second semester of intro bio?</a:t>
            </a:r>
          </a:p>
        </p:txBody>
      </p:sp>
    </p:spTree>
    <p:extLst>
      <p:ext uri="{BB962C8B-B14F-4D97-AF65-F5344CB8AC3E}">
        <p14:creationId xmlns:p14="http://schemas.microsoft.com/office/powerpoint/2010/main" val="4234967662"/>
      </p:ext>
    </p:extLst>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60325" y="0"/>
            <a:ext cx="213217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200" b="1">
                <a:solidFill>
                  <a:schemeClr val="tx1"/>
                </a:solidFill>
                <a:latin typeface="Times" charset="0"/>
                <a:ea typeface="ＭＳ Ｐゴシック" charset="0"/>
                <a:cs typeface="Times" charset="0"/>
                <a:sym typeface="Times" charset="0"/>
              </a:rPr>
              <a:t>Open Responses: 2</a:t>
            </a:r>
            <a:r>
              <a:rPr lang="en-US" sz="7200" b="1" baseline="32000">
                <a:solidFill>
                  <a:schemeClr val="tx1"/>
                </a:solidFill>
                <a:latin typeface="Times" charset="0"/>
                <a:ea typeface="ＭＳ Ｐゴシック" charset="0"/>
                <a:cs typeface="Times" charset="0"/>
                <a:sym typeface="Times" charset="0"/>
              </a:rPr>
              <a:t>nd</a:t>
            </a:r>
            <a:r>
              <a:rPr lang="en-US" sz="7200" b="1">
                <a:solidFill>
                  <a:schemeClr val="tx1"/>
                </a:solidFill>
                <a:latin typeface="Times" charset="0"/>
                <a:ea typeface="ＭＳ Ｐゴシック" charset="0"/>
                <a:cs typeface="Times" charset="0"/>
                <a:sym typeface="Times" charset="0"/>
              </a:rPr>
              <a:t> semester was </a:t>
            </a:r>
          </a:p>
          <a:p>
            <a:r>
              <a:rPr lang="en-US" sz="7200" b="1">
                <a:solidFill>
                  <a:schemeClr val="tx1"/>
                </a:solidFill>
                <a:latin typeface="Times" charset="0"/>
                <a:ea typeface="ＭＳ Ｐゴシック" charset="0"/>
                <a:cs typeface="Times" charset="0"/>
                <a:sym typeface="Times" charset="0"/>
              </a:rPr>
              <a:t>different from 1</a:t>
            </a:r>
            <a:r>
              <a:rPr lang="en-US" sz="7200" b="1" baseline="32000">
                <a:solidFill>
                  <a:schemeClr val="tx1"/>
                </a:solidFill>
                <a:latin typeface="Times" charset="0"/>
                <a:ea typeface="ＭＳ Ｐゴシック" charset="0"/>
                <a:cs typeface="Times" charset="0"/>
                <a:sym typeface="Times" charset="0"/>
              </a:rPr>
              <a:t>st</a:t>
            </a:r>
            <a:r>
              <a:rPr lang="en-US" sz="7200" b="1">
                <a:solidFill>
                  <a:schemeClr val="tx1"/>
                </a:solidFill>
                <a:latin typeface="Times" charset="0"/>
                <a:ea typeface="ＭＳ Ｐゴシック" charset="0"/>
                <a:cs typeface="Times" charset="0"/>
                <a:sym typeface="Times" charset="0"/>
              </a:rPr>
              <a:t> semester...</a:t>
            </a:r>
          </a:p>
        </p:txBody>
      </p:sp>
      <p:sp>
        <p:nvSpPr>
          <p:cNvPr id="66562" name="Rectangle 2"/>
          <p:cNvSpPr>
            <a:spLocks/>
          </p:cNvSpPr>
          <p:nvPr/>
        </p:nvSpPr>
        <p:spPr bwMode="auto">
          <a:xfrm>
            <a:off x="1588" y="4254500"/>
            <a:ext cx="213233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6000" b="1">
                <a:solidFill>
                  <a:schemeClr val="tx1"/>
                </a:solidFill>
                <a:latin typeface="Times" charset="0"/>
                <a:ea typeface="ＭＳ Ｐゴシック" charset="0"/>
                <a:cs typeface="Times" charset="0"/>
                <a:sym typeface="Times" charset="0"/>
              </a:rPr>
              <a:t>12/15 </a:t>
            </a:r>
            <a:r>
              <a:rPr lang="ja-JP" altLang="en-US" sz="6000" b="1">
                <a:solidFill>
                  <a:schemeClr val="tx1"/>
                </a:solidFill>
                <a:latin typeface="Arial"/>
                <a:ea typeface="ＭＳ Ｐゴシック" charset="0"/>
                <a:cs typeface="Times" charset="0"/>
                <a:sym typeface="Times" charset="0"/>
              </a:rPr>
              <a:t>“</a:t>
            </a:r>
            <a:r>
              <a:rPr lang="en-US" sz="6000" b="1">
                <a:solidFill>
                  <a:schemeClr val="tx1"/>
                </a:solidFill>
                <a:latin typeface="Times" charset="0"/>
                <a:ea typeface="ＭＳ Ｐゴシック" charset="0"/>
                <a:cs typeface="Times" charset="0"/>
                <a:sym typeface="Times" charset="0"/>
              </a:rPr>
              <a:t>New</a:t>
            </a:r>
            <a:r>
              <a:rPr lang="ja-JP" altLang="en-US" sz="6000" b="1">
                <a:solidFill>
                  <a:schemeClr val="tx1"/>
                </a:solidFill>
                <a:latin typeface="Arial"/>
                <a:ea typeface="ＭＳ Ｐゴシック" charset="0"/>
                <a:cs typeface="Times" charset="0"/>
                <a:sym typeface="Times" charset="0"/>
              </a:rPr>
              <a:t>”</a:t>
            </a:r>
            <a:r>
              <a:rPr lang="en-US" sz="6000" b="1">
                <a:solidFill>
                  <a:schemeClr val="tx1"/>
                </a:solidFill>
                <a:latin typeface="Times" charset="0"/>
                <a:ea typeface="ＭＳ Ｐゴシック" charset="0"/>
                <a:cs typeface="Times" charset="0"/>
                <a:sym typeface="Times" charset="0"/>
              </a:rPr>
              <a:t> students said second </a:t>
            </a:r>
            <a:br>
              <a:rPr lang="en-US" sz="6000" b="1">
                <a:solidFill>
                  <a:schemeClr val="tx1"/>
                </a:solidFill>
                <a:latin typeface="Times" charset="0"/>
                <a:ea typeface="ＭＳ Ｐゴシック" charset="0"/>
                <a:cs typeface="Times" charset="0"/>
                <a:sym typeface="Times" charset="0"/>
              </a:rPr>
            </a:br>
            <a:r>
              <a:rPr lang="en-US" sz="6000" b="1">
                <a:solidFill>
                  <a:schemeClr val="tx1"/>
                </a:solidFill>
                <a:latin typeface="Times" charset="0"/>
                <a:ea typeface="ＭＳ Ｐゴシック" charset="0"/>
                <a:cs typeface="Times" charset="0"/>
                <a:sym typeface="Times" charset="0"/>
              </a:rPr>
              <a:t>semester more memorization</a:t>
            </a:r>
          </a:p>
          <a:p>
            <a:endParaRPr lang="en-US" sz="6000" b="1">
              <a:solidFill>
                <a:schemeClr val="tx1"/>
              </a:solidFill>
              <a:latin typeface="Times" charset="0"/>
              <a:ea typeface="ＭＳ Ｐゴシック" charset="0"/>
              <a:cs typeface="Times" charset="0"/>
              <a:sym typeface="Times" charset="0"/>
            </a:endParaRPr>
          </a:p>
          <a:p>
            <a:endParaRPr lang="en-US" sz="6000" b="1">
              <a:solidFill>
                <a:schemeClr val="tx1"/>
              </a:solidFill>
              <a:latin typeface="Times" charset="0"/>
              <a:ea typeface="ＭＳ Ｐゴシック" charset="0"/>
              <a:cs typeface="Times" charset="0"/>
              <a:sym typeface="Times" charset="0"/>
            </a:endParaRPr>
          </a:p>
          <a:p>
            <a:r>
              <a:rPr lang="en-US" sz="6000" b="1">
                <a:solidFill>
                  <a:schemeClr val="tx1"/>
                </a:solidFill>
                <a:latin typeface="Times" charset="0"/>
                <a:ea typeface="ＭＳ Ｐゴシック" charset="0"/>
                <a:cs typeface="Times" charset="0"/>
                <a:sym typeface="Times" charset="0"/>
              </a:rPr>
              <a:t>2/17 </a:t>
            </a:r>
            <a:r>
              <a:rPr lang="ja-JP" altLang="en-US" sz="6000" b="1">
                <a:solidFill>
                  <a:schemeClr val="tx1"/>
                </a:solidFill>
                <a:latin typeface="Arial"/>
                <a:ea typeface="ＭＳ Ｐゴシック" charset="0"/>
                <a:cs typeface="Times" charset="0"/>
                <a:sym typeface="Times" charset="0"/>
              </a:rPr>
              <a:t>“</a:t>
            </a:r>
            <a:r>
              <a:rPr lang="en-US" sz="6000" b="1">
                <a:solidFill>
                  <a:schemeClr val="tx1"/>
                </a:solidFill>
                <a:latin typeface="Times" charset="0"/>
                <a:ea typeface="ＭＳ Ｐゴシック" charset="0"/>
                <a:cs typeface="Times" charset="0"/>
                <a:sym typeface="Times" charset="0"/>
              </a:rPr>
              <a:t>traditional</a:t>
            </a:r>
            <a:r>
              <a:rPr lang="ja-JP" altLang="en-US" sz="6000" b="1">
                <a:solidFill>
                  <a:schemeClr val="tx1"/>
                </a:solidFill>
                <a:latin typeface="Arial"/>
                <a:ea typeface="ＭＳ Ｐゴシック" charset="0"/>
                <a:cs typeface="Times" charset="0"/>
                <a:sym typeface="Times" charset="0"/>
              </a:rPr>
              <a:t>”</a:t>
            </a:r>
            <a:r>
              <a:rPr lang="en-US" sz="6000" b="1">
                <a:solidFill>
                  <a:schemeClr val="tx1"/>
                </a:solidFill>
                <a:latin typeface="Times" charset="0"/>
                <a:ea typeface="ＭＳ Ｐゴシック" charset="0"/>
                <a:cs typeface="Times" charset="0"/>
                <a:sym typeface="Times" charset="0"/>
              </a:rPr>
              <a:t> students said </a:t>
            </a:r>
          </a:p>
          <a:p>
            <a:r>
              <a:rPr lang="en-US" sz="6000" b="1">
                <a:solidFill>
                  <a:schemeClr val="tx1"/>
                </a:solidFill>
                <a:latin typeface="Times" charset="0"/>
                <a:ea typeface="ＭＳ Ｐゴシック" charset="0"/>
                <a:cs typeface="Times" charset="0"/>
                <a:sym typeface="Times" charset="0"/>
              </a:rPr>
              <a:t>second semester more memorization.</a:t>
            </a:r>
          </a:p>
        </p:txBody>
      </p:sp>
    </p:spTree>
    <p:extLst>
      <p:ext uri="{BB962C8B-B14F-4D97-AF65-F5344CB8AC3E}">
        <p14:creationId xmlns:p14="http://schemas.microsoft.com/office/powerpoint/2010/main" val="1421602780"/>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p:cNvSpPr>
          <p:nvPr/>
        </p:nvSpPr>
        <p:spPr bwMode="auto">
          <a:xfrm>
            <a:off x="3175000" y="4883150"/>
            <a:ext cx="14033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nchor="ctr"/>
          <a:lstStyle/>
          <a:p>
            <a:pPr algn="l"/>
            <a:r>
              <a:rPr lang="en-US" sz="6400">
                <a:solidFill>
                  <a:schemeClr val="tx1"/>
                </a:solidFill>
                <a:latin typeface="Times" charset="0"/>
                <a:ea typeface="ＭＳ Ｐゴシック" charset="0"/>
                <a:cs typeface="Times" charset="0"/>
                <a:sym typeface="Times" charset="0"/>
              </a:rPr>
              <a:t>It was a very difficult class, but it taught me how to think on a whole new level.</a:t>
            </a:r>
          </a:p>
        </p:txBody>
      </p:sp>
      <p:sp>
        <p:nvSpPr>
          <p:cNvPr id="67586" name="Rectangle 2"/>
          <p:cNvSpPr>
            <a:spLocks/>
          </p:cNvSpPr>
          <p:nvPr/>
        </p:nvSpPr>
        <p:spPr bwMode="auto">
          <a:xfrm>
            <a:off x="3049588" y="0"/>
            <a:ext cx="143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200" b="1">
                <a:solidFill>
                  <a:schemeClr val="tx1"/>
                </a:solidFill>
                <a:latin typeface="Times" charset="0"/>
                <a:ea typeface="ＭＳ Ｐゴシック" charset="0"/>
                <a:cs typeface="Times" charset="0"/>
                <a:sym typeface="Times" charset="0"/>
              </a:rPr>
              <a:t>How well did the New course prepare you for second semester?</a:t>
            </a:r>
          </a:p>
        </p:txBody>
      </p:sp>
    </p:spTree>
    <p:extLst>
      <p:ext uri="{BB962C8B-B14F-4D97-AF65-F5344CB8AC3E}">
        <p14:creationId xmlns:p14="http://schemas.microsoft.com/office/powerpoint/2010/main" val="128037972"/>
      </p:ext>
    </p:extLst>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2527300" y="4489450"/>
            <a:ext cx="162687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nchor="ctr"/>
          <a:lstStyle/>
          <a:p>
            <a:pPr algn="l"/>
            <a:r>
              <a:rPr lang="en-US" sz="6400" dirty="0">
                <a:solidFill>
                  <a:schemeClr val="tx1"/>
                </a:solidFill>
                <a:latin typeface="Times" charset="0"/>
                <a:ea typeface="ＭＳ Ｐゴシック" charset="0"/>
                <a:cs typeface="Times" charset="0"/>
                <a:sym typeface="Times" charset="0"/>
              </a:rPr>
              <a:t>It taught me skills that will be very helpful in the future…. I think it highlights a greater problem in Bio112. Memorization and insane detail focus seems less beneficial than concepts.</a:t>
            </a:r>
          </a:p>
        </p:txBody>
      </p:sp>
      <p:sp>
        <p:nvSpPr>
          <p:cNvPr id="68610" name="Rectangle 2"/>
          <p:cNvSpPr>
            <a:spLocks/>
          </p:cNvSpPr>
          <p:nvPr/>
        </p:nvSpPr>
        <p:spPr bwMode="auto">
          <a:xfrm>
            <a:off x="3049588" y="0"/>
            <a:ext cx="143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200" b="1">
                <a:solidFill>
                  <a:schemeClr val="tx1"/>
                </a:solidFill>
                <a:latin typeface="Times" charset="0"/>
                <a:ea typeface="ＭＳ Ｐゴシック" charset="0"/>
                <a:cs typeface="Times" charset="0"/>
                <a:sym typeface="Times" charset="0"/>
              </a:rPr>
              <a:t>How well did the New course prepare you for second semester?</a:t>
            </a:r>
          </a:p>
        </p:txBody>
      </p:sp>
    </p:spTree>
    <p:extLst>
      <p:ext uri="{BB962C8B-B14F-4D97-AF65-F5344CB8AC3E}">
        <p14:creationId xmlns:p14="http://schemas.microsoft.com/office/powerpoint/2010/main" val="4245627678"/>
      </p:ext>
    </p:extLst>
  </p:cSld>
  <p:clrMapOvr>
    <a:masterClrMapping/>
  </p:clrMapOvr>
  <p:transition xmlns:p14="http://schemas.microsoft.com/office/powerpoint/2010/mai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p:cNvSpPr>
          <p:nvPr/>
        </p:nvSpPr>
        <p:spPr bwMode="auto">
          <a:xfrm>
            <a:off x="889000" y="3181350"/>
            <a:ext cx="19558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nchor="ctr"/>
          <a:lstStyle/>
          <a:p>
            <a:pPr algn="l"/>
            <a:r>
              <a:rPr lang="en-US" sz="6400">
                <a:solidFill>
                  <a:schemeClr val="tx1"/>
                </a:solidFill>
                <a:latin typeface="Times" charset="0"/>
                <a:ea typeface="ＭＳ Ｐゴシック" charset="0"/>
                <a:cs typeface="Times" charset="0"/>
                <a:sym typeface="Times" charset="0"/>
              </a:rPr>
              <a:t>My class truly opened my eyes to biology. Before then, I always felt that biology was mainly about memorization. But, after my class, I understand that biology deals primarily with application. Furthermore, my class pushed me to understand biological concepts and processes rather than memorizing lists which led to a more enriching learning experience.</a:t>
            </a:r>
          </a:p>
        </p:txBody>
      </p:sp>
      <p:sp>
        <p:nvSpPr>
          <p:cNvPr id="69634" name="Rectangle 2"/>
          <p:cNvSpPr>
            <a:spLocks/>
          </p:cNvSpPr>
          <p:nvPr/>
        </p:nvSpPr>
        <p:spPr bwMode="auto">
          <a:xfrm>
            <a:off x="3049588" y="0"/>
            <a:ext cx="143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200" b="1">
                <a:solidFill>
                  <a:schemeClr val="tx1"/>
                </a:solidFill>
                <a:latin typeface="Times" charset="0"/>
                <a:ea typeface="ＭＳ Ｐゴシック" charset="0"/>
                <a:cs typeface="Times" charset="0"/>
                <a:sym typeface="Times" charset="0"/>
              </a:rPr>
              <a:t>How well did the New course prepare you for second semester?</a:t>
            </a:r>
          </a:p>
        </p:txBody>
      </p:sp>
    </p:spTree>
    <p:extLst>
      <p:ext uri="{BB962C8B-B14F-4D97-AF65-F5344CB8AC3E}">
        <p14:creationId xmlns:p14="http://schemas.microsoft.com/office/powerpoint/2010/main" val="2151424752"/>
      </p:ext>
    </p:extLst>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p:cNvSpPr>
          <p:nvPr/>
        </p:nvSpPr>
        <p:spPr bwMode="auto">
          <a:xfrm>
            <a:off x="442913" y="3460750"/>
            <a:ext cx="20447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nchor="ctr"/>
          <a:lstStyle/>
          <a:p>
            <a:pPr algn="l"/>
            <a:r>
              <a:rPr lang="en-US" sz="6400">
                <a:solidFill>
                  <a:schemeClr val="tx1"/>
                </a:solidFill>
                <a:latin typeface="Times" charset="0"/>
                <a:ea typeface="ＭＳ Ｐゴシック" charset="0"/>
                <a:cs typeface="Times" charset="0"/>
                <a:sym typeface="Times" charset="0"/>
              </a:rPr>
              <a:t>I found that the concept of "building my own knowledge" helped me, so this semester I've found ways to learn some of the important concepts by fitting the material into that model (eg. analyzing examples rather than memorizing them to better understand the concepts being shown by those examples). It helped me realize that even without a strong background in biology, I can still do well and learn a lot.</a:t>
            </a:r>
          </a:p>
        </p:txBody>
      </p:sp>
      <p:sp>
        <p:nvSpPr>
          <p:cNvPr id="70658" name="Rectangle 2"/>
          <p:cNvSpPr>
            <a:spLocks/>
          </p:cNvSpPr>
          <p:nvPr/>
        </p:nvSpPr>
        <p:spPr bwMode="auto">
          <a:xfrm>
            <a:off x="3049588" y="0"/>
            <a:ext cx="143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7200" b="1">
                <a:solidFill>
                  <a:schemeClr val="tx1"/>
                </a:solidFill>
                <a:latin typeface="Times" charset="0"/>
                <a:ea typeface="ＭＳ Ｐゴシック" charset="0"/>
                <a:cs typeface="Times" charset="0"/>
                <a:sym typeface="Times" charset="0"/>
              </a:rPr>
              <a:t>How well did the New course prepare you for second semester?</a:t>
            </a:r>
          </a:p>
        </p:txBody>
      </p:sp>
    </p:spTree>
    <p:extLst>
      <p:ext uri="{BB962C8B-B14F-4D97-AF65-F5344CB8AC3E}">
        <p14:creationId xmlns:p14="http://schemas.microsoft.com/office/powerpoint/2010/main" val="3192268877"/>
      </p:ext>
    </p:extLst>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2889880" y="3893919"/>
            <a:ext cx="148133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How did I test student learning?</a:t>
            </a:r>
            <a:endParaRPr lang="en-US" sz="8400" b="1"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213004435"/>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p:cNvSpPr>
          <p:nvPr/>
        </p:nvSpPr>
        <p:spPr bwMode="auto">
          <a:xfrm>
            <a:off x="-25400" y="-41275"/>
            <a:ext cx="213868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9000" b="1">
                <a:solidFill>
                  <a:schemeClr val="tx1"/>
                </a:solidFill>
                <a:latin typeface="Times" charset="0"/>
                <a:ea typeface="ＭＳ Ｐゴシック" charset="0"/>
                <a:cs typeface="Times" charset="0"/>
                <a:sym typeface="Times" charset="0"/>
              </a:rPr>
              <a:t>Too much content for the containers</a:t>
            </a:r>
          </a:p>
        </p:txBody>
      </p:sp>
      <p:pic>
        <p:nvPicPr>
          <p:cNvPr id="2" name="Picture 1"/>
          <p:cNvPicPr>
            <a:picLocks noChangeAspect="1"/>
          </p:cNvPicPr>
          <p:nvPr/>
        </p:nvPicPr>
        <p:blipFill>
          <a:blip r:embed="rId3"/>
          <a:stretch>
            <a:fillRect/>
          </a:stretch>
        </p:blipFill>
        <p:spPr>
          <a:xfrm>
            <a:off x="10668000" y="1638299"/>
            <a:ext cx="9448800" cy="11369925"/>
          </a:xfrm>
          <a:prstGeom prst="rect">
            <a:avLst/>
          </a:prstGeom>
        </p:spPr>
      </p:pic>
      <p:pic>
        <p:nvPicPr>
          <p:cNvPr id="3" name="Picture 2"/>
          <p:cNvPicPr>
            <a:picLocks noChangeAspect="1"/>
          </p:cNvPicPr>
          <p:nvPr/>
        </p:nvPicPr>
        <p:blipFill>
          <a:blip r:embed="rId4"/>
          <a:stretch>
            <a:fillRect/>
          </a:stretch>
        </p:blipFill>
        <p:spPr>
          <a:xfrm>
            <a:off x="914400" y="1333500"/>
            <a:ext cx="9440688" cy="1214908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p:cNvSpPr>
          <p:nvPr/>
        </p:nvSpPr>
        <p:spPr bwMode="auto">
          <a:xfrm>
            <a:off x="0" y="25400"/>
            <a:ext cx="2133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9400" dirty="0" smtClean="0">
                <a:solidFill>
                  <a:schemeClr val="tx1"/>
                </a:solidFill>
                <a:latin typeface="Times" charset="0"/>
                <a:ea typeface="ＭＳ Ｐゴシック" charset="0"/>
                <a:cs typeface="Times" charset="0"/>
                <a:sym typeface="Times" charset="0"/>
              </a:rPr>
              <a:t>Four Exams Per Semester</a:t>
            </a:r>
            <a:endParaRPr lang="en-US" sz="9400" dirty="0">
              <a:solidFill>
                <a:schemeClr val="tx1"/>
              </a:solidFill>
              <a:latin typeface="Times" charset="0"/>
              <a:ea typeface="ＭＳ Ｐゴシック" charset="0"/>
              <a:cs typeface="Times" charset="0"/>
              <a:sym typeface="Times" charset="0"/>
            </a:endParaRPr>
          </a:p>
        </p:txBody>
      </p:sp>
      <p:pic>
        <p:nvPicPr>
          <p:cNvPr id="2" name="Picture 1" descr="Screen shot 2011-04-13 at 12.31.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257300"/>
            <a:ext cx="16916400" cy="1195785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p:cNvSpPr>
          <p:nvPr/>
        </p:nvSpPr>
        <p:spPr bwMode="auto">
          <a:xfrm>
            <a:off x="0" y="25400"/>
            <a:ext cx="2133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9400" dirty="0" smtClean="0">
                <a:solidFill>
                  <a:schemeClr val="tx1"/>
                </a:solidFill>
                <a:latin typeface="Times" charset="0"/>
                <a:ea typeface="ＭＳ Ｐゴシック" charset="0"/>
                <a:cs typeface="Times" charset="0"/>
                <a:sym typeface="Times" charset="0"/>
              </a:rPr>
              <a:t>Four Exams Per Semester</a:t>
            </a:r>
            <a:endParaRPr lang="en-US" sz="9400" dirty="0">
              <a:solidFill>
                <a:schemeClr val="tx1"/>
              </a:solidFill>
              <a:latin typeface="Times" charset="0"/>
              <a:ea typeface="ＭＳ Ｐゴシック" charset="0"/>
              <a:cs typeface="Times" charset="0"/>
              <a:sym typeface="Times" charset="0"/>
            </a:endParaRPr>
          </a:p>
        </p:txBody>
      </p:sp>
      <p:pic>
        <p:nvPicPr>
          <p:cNvPr id="3" name="Picture 2" descr="Screen shot 2011-04-13 at 12.32.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409699"/>
            <a:ext cx="15773400" cy="11664363"/>
          </a:xfrm>
          <a:prstGeom prst="rect">
            <a:avLst/>
          </a:prstGeom>
        </p:spPr>
      </p:pic>
    </p:spTree>
    <p:extLst>
      <p:ext uri="{BB962C8B-B14F-4D97-AF65-F5344CB8AC3E}">
        <p14:creationId xmlns:p14="http://schemas.microsoft.com/office/powerpoint/2010/main" val="31892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p:cNvSpPr>
          <p:nvPr/>
        </p:nvSpPr>
        <p:spPr bwMode="auto">
          <a:xfrm>
            <a:off x="0" y="25400"/>
            <a:ext cx="2133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9400" dirty="0" smtClean="0">
                <a:solidFill>
                  <a:schemeClr val="tx1"/>
                </a:solidFill>
                <a:latin typeface="Times" charset="0"/>
                <a:ea typeface="ＭＳ Ｐゴシック" charset="0"/>
                <a:cs typeface="Times" charset="0"/>
                <a:sym typeface="Times" charset="0"/>
              </a:rPr>
              <a:t>Data Gallery For Answers</a:t>
            </a:r>
            <a:endParaRPr lang="en-US" sz="9400" dirty="0">
              <a:solidFill>
                <a:schemeClr val="tx1"/>
              </a:solidFill>
              <a:latin typeface="Times" charset="0"/>
              <a:ea typeface="ＭＳ Ｐゴシック" charset="0"/>
              <a:cs typeface="Times" charset="0"/>
              <a:sym typeface="Times" charset="0"/>
            </a:endParaRPr>
          </a:p>
        </p:txBody>
      </p:sp>
      <p:pic>
        <p:nvPicPr>
          <p:cNvPr id="2" name="Picture 1" descr="Screen shot 2011-04-13 at 12.33.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714499"/>
            <a:ext cx="16916400" cy="11452253"/>
          </a:xfrm>
          <a:prstGeom prst="rect">
            <a:avLst/>
          </a:prstGeom>
        </p:spPr>
      </p:pic>
    </p:spTree>
    <p:extLst>
      <p:ext uri="{BB962C8B-B14F-4D97-AF65-F5344CB8AC3E}">
        <p14:creationId xmlns:p14="http://schemas.microsoft.com/office/powerpoint/2010/main" val="8626736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2209800" y="4189631"/>
            <a:ext cx="15925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r>
              <a:rPr lang="en-US" sz="8400" b="1" dirty="0">
                <a:solidFill>
                  <a:schemeClr val="tx1"/>
                </a:solidFill>
                <a:latin typeface="Times" charset="0"/>
                <a:ea typeface="ＭＳ Ｐゴシック" charset="0"/>
                <a:cs typeface="Times" charset="0"/>
                <a:sym typeface="Times" charset="0"/>
              </a:rPr>
              <a:t>D</a:t>
            </a:r>
            <a:r>
              <a:rPr lang="en-US" sz="8400" b="1" dirty="0" smtClean="0">
                <a:solidFill>
                  <a:schemeClr val="tx1"/>
                </a:solidFill>
                <a:latin typeface="Times" charset="0"/>
                <a:ea typeface="ＭＳ Ｐゴシック" charset="0"/>
                <a:cs typeface="Times" charset="0"/>
                <a:sym typeface="Times" charset="0"/>
              </a:rPr>
              <a:t>id the students feel they were learning something exciting?</a:t>
            </a:r>
            <a:endParaRPr lang="en-US" sz="8400" b="1" dirty="0">
              <a:solidFill>
                <a:schemeClr val="tx1"/>
              </a:solidFill>
              <a:latin typeface="Times" charset="0"/>
              <a:ea typeface="ＭＳ Ｐゴシック" charset="0"/>
              <a:cs typeface="Times" charset="0"/>
              <a:sym typeface="Times" charset="0"/>
            </a:endParaRPr>
          </a:p>
        </p:txBody>
      </p:sp>
    </p:spTree>
    <p:extLst>
      <p:ext uri="{BB962C8B-B14F-4D97-AF65-F5344CB8AC3E}">
        <p14:creationId xmlns:p14="http://schemas.microsoft.com/office/powerpoint/2010/main" val="2046724866"/>
      </p:ext>
    </p:extLst>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89519"/>
            <a:ext cx="21336000" cy="1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14" tIns="99057" rIns="198114" bIns="9905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400" dirty="0" smtClean="0">
                <a:latin typeface="Times New Roman" charset="0"/>
              </a:rPr>
              <a:t>Table of Contents</a:t>
            </a:r>
            <a:endParaRPr lang="en-US" sz="10400" dirty="0">
              <a:latin typeface="Times New Roman" charset="0"/>
            </a:endParaRPr>
          </a:p>
        </p:txBody>
      </p:sp>
      <p:pic>
        <p:nvPicPr>
          <p:cNvPr id="3" name="Picture 2" descr="Screen shot 2011-04-13 at 12.40.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019300"/>
            <a:ext cx="16611600" cy="10380378"/>
          </a:xfrm>
          <a:prstGeom prst="rect">
            <a:avLst/>
          </a:prstGeom>
        </p:spPr>
      </p:pic>
    </p:spTree>
    <p:extLst>
      <p:ext uri="{BB962C8B-B14F-4D97-AF65-F5344CB8AC3E}">
        <p14:creationId xmlns:p14="http://schemas.microsoft.com/office/powerpoint/2010/main" val="539660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04-13 at 12.3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52700"/>
            <a:ext cx="19197019" cy="9220200"/>
          </a:xfrm>
          <a:prstGeom prst="rect">
            <a:avLst/>
          </a:prstGeom>
        </p:spPr>
      </p:pic>
      <p:sp>
        <p:nvSpPr>
          <p:cNvPr id="4" name="TextBox 1"/>
          <p:cNvSpPr txBox="1">
            <a:spLocks noChangeArrowheads="1"/>
          </p:cNvSpPr>
          <p:nvPr/>
        </p:nvSpPr>
        <p:spPr bwMode="auto">
          <a:xfrm>
            <a:off x="0" y="89519"/>
            <a:ext cx="21336000" cy="1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14" tIns="99057" rIns="198114" bIns="9905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400" dirty="0" smtClean="0">
                <a:latin typeface="Times New Roman" charset="0"/>
              </a:rPr>
              <a:t>Table of Contents</a:t>
            </a:r>
            <a:endParaRPr lang="en-US" sz="10400" dirty="0">
              <a:latin typeface="Times New Roman" charset="0"/>
            </a:endParaRPr>
          </a:p>
        </p:txBody>
      </p:sp>
    </p:spTree>
    <p:extLst>
      <p:ext uri="{BB962C8B-B14F-4D97-AF65-F5344CB8AC3E}">
        <p14:creationId xmlns:p14="http://schemas.microsoft.com/office/powerpoint/2010/main" val="2336190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0" y="89519"/>
            <a:ext cx="21336000" cy="1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8114" tIns="99057" rIns="198114" bIns="9905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400" dirty="0" smtClean="0">
                <a:latin typeface="Times New Roman" charset="0"/>
              </a:rPr>
              <a:t>Table of Contents</a:t>
            </a:r>
            <a:endParaRPr lang="en-US" sz="10400" dirty="0">
              <a:latin typeface="Times New Roman" charset="0"/>
            </a:endParaRPr>
          </a:p>
        </p:txBody>
      </p:sp>
      <p:pic>
        <p:nvPicPr>
          <p:cNvPr id="2" name="Picture 1" descr="Screen shot 2011-04-13 at 12.42.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781300"/>
            <a:ext cx="20573336" cy="6324600"/>
          </a:xfrm>
          <a:prstGeom prst="rect">
            <a:avLst/>
          </a:prstGeom>
        </p:spPr>
      </p:pic>
    </p:spTree>
    <p:extLst>
      <p:ext uri="{BB962C8B-B14F-4D97-AF65-F5344CB8AC3E}">
        <p14:creationId xmlns:p14="http://schemas.microsoft.com/office/powerpoint/2010/main" val="904751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p:cNvSpPr>
          <p:nvPr/>
        </p:nvSpPr>
        <p:spPr bwMode="auto">
          <a:xfrm>
            <a:off x="4058686" y="128369"/>
            <a:ext cx="1319960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Student Skills Assessment #1</a:t>
            </a:r>
            <a:endParaRPr lang="en-US" sz="8400" b="1" dirty="0">
              <a:solidFill>
                <a:schemeClr val="tx1"/>
              </a:solidFill>
              <a:latin typeface="Times" charset="0"/>
              <a:ea typeface="ＭＳ Ｐゴシック" charset="0"/>
              <a:cs typeface="Times" charset="0"/>
              <a:sym typeface="Times" charset="0"/>
            </a:endParaRPr>
          </a:p>
        </p:txBody>
      </p:sp>
      <p:pic>
        <p:nvPicPr>
          <p:cNvPr id="3" name="Picture 2" descr="Screen shot 2011-04-28 at 8.42.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238500"/>
            <a:ext cx="20266991" cy="7086600"/>
          </a:xfrm>
          <a:prstGeom prst="rect">
            <a:avLst/>
          </a:prstGeom>
        </p:spPr>
      </p:pic>
    </p:spTree>
    <p:extLst>
      <p:ext uri="{BB962C8B-B14F-4D97-AF65-F5344CB8AC3E}">
        <p14:creationId xmlns:p14="http://schemas.microsoft.com/office/powerpoint/2010/main" val="1045581127"/>
      </p:ext>
    </p:extLst>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p:cNvSpPr>
          <p:nvPr/>
        </p:nvSpPr>
        <p:spPr bwMode="auto">
          <a:xfrm>
            <a:off x="4058686" y="128369"/>
            <a:ext cx="1319960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Student Skills Assessment #2</a:t>
            </a:r>
            <a:endParaRPr lang="en-US" sz="8400" b="1" dirty="0">
              <a:solidFill>
                <a:schemeClr val="tx1"/>
              </a:solidFill>
              <a:latin typeface="Times" charset="0"/>
              <a:ea typeface="ＭＳ Ｐゴシック" charset="0"/>
              <a:cs typeface="Times" charset="0"/>
              <a:sym typeface="Times" charset="0"/>
            </a:endParaRPr>
          </a:p>
        </p:txBody>
      </p:sp>
      <p:pic>
        <p:nvPicPr>
          <p:cNvPr id="3" name="Picture 2" descr="Screen shot 2011-04-28 at 8.42.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43100"/>
            <a:ext cx="18135600" cy="10729880"/>
          </a:xfrm>
          <a:prstGeom prst="rect">
            <a:avLst/>
          </a:prstGeom>
        </p:spPr>
      </p:pic>
    </p:spTree>
    <p:extLst>
      <p:ext uri="{BB962C8B-B14F-4D97-AF65-F5344CB8AC3E}">
        <p14:creationId xmlns:p14="http://schemas.microsoft.com/office/powerpoint/2010/main" val="733862607"/>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00" y="152400"/>
            <a:ext cx="19240500" cy="13030200"/>
          </a:xfrm>
          <a:prstGeom prst="rect">
            <a:avLst/>
          </a:prstGeom>
        </p:spPr>
      </p:pic>
      <p:pic>
        <p:nvPicPr>
          <p:cNvPr id="3" name="Picture 2" descr="Screen shot 2011-04-12 at 10.37.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67100"/>
            <a:ext cx="5334000" cy="677484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p:cNvSpPr>
          <p:nvPr/>
        </p:nvSpPr>
        <p:spPr bwMode="auto">
          <a:xfrm>
            <a:off x="4058686" y="128369"/>
            <a:ext cx="1319960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Student Skills Assessment #3</a:t>
            </a:r>
            <a:endParaRPr lang="en-US" sz="8400" b="1" dirty="0">
              <a:solidFill>
                <a:schemeClr val="tx1"/>
              </a:solidFill>
              <a:latin typeface="Times" charset="0"/>
              <a:ea typeface="ＭＳ Ｐゴシック" charset="0"/>
              <a:cs typeface="Times" charset="0"/>
              <a:sym typeface="Times" charset="0"/>
            </a:endParaRPr>
          </a:p>
        </p:txBody>
      </p:sp>
      <p:pic>
        <p:nvPicPr>
          <p:cNvPr id="3" name="Picture 2" descr="Screen shot 2011-04-28 at 8.43.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38300"/>
            <a:ext cx="9067800" cy="10363200"/>
          </a:xfrm>
          <a:prstGeom prst="rect">
            <a:avLst/>
          </a:prstGeom>
        </p:spPr>
      </p:pic>
      <p:pic>
        <p:nvPicPr>
          <p:cNvPr id="4" name="Picture 3" descr="Screen shot 2011-04-28 at 8.44.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2171699"/>
            <a:ext cx="10591800" cy="9215639"/>
          </a:xfrm>
          <a:prstGeom prst="rect">
            <a:avLst/>
          </a:prstGeom>
        </p:spPr>
      </p:pic>
    </p:spTree>
    <p:extLst>
      <p:ext uri="{BB962C8B-B14F-4D97-AF65-F5344CB8AC3E}">
        <p14:creationId xmlns:p14="http://schemas.microsoft.com/office/powerpoint/2010/main" val="1048288922"/>
      </p:ext>
    </p:extLst>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p:cNvSpPr>
          <p:nvPr/>
        </p:nvSpPr>
        <p:spPr bwMode="auto">
          <a:xfrm>
            <a:off x="4058686" y="128369"/>
            <a:ext cx="1319960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dirty="0" smtClean="0">
                <a:solidFill>
                  <a:schemeClr val="tx1"/>
                </a:solidFill>
                <a:latin typeface="Times" charset="0"/>
                <a:ea typeface="ＭＳ Ｐゴシック" charset="0"/>
                <a:cs typeface="Times" charset="0"/>
                <a:sym typeface="Times" charset="0"/>
              </a:rPr>
              <a:t>Student Skills Assessment #4</a:t>
            </a:r>
            <a:endParaRPr lang="en-US" sz="8400" b="1" dirty="0">
              <a:solidFill>
                <a:schemeClr val="tx1"/>
              </a:solidFill>
              <a:latin typeface="Times" charset="0"/>
              <a:ea typeface="ＭＳ Ｐゴシック" charset="0"/>
              <a:cs typeface="Times" charset="0"/>
              <a:sym typeface="Times" charset="0"/>
            </a:endParaRPr>
          </a:p>
        </p:txBody>
      </p:sp>
      <p:pic>
        <p:nvPicPr>
          <p:cNvPr id="3" name="Picture 2" descr="Screen shot 2011-04-28 at 8.44.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095499"/>
            <a:ext cx="15011400" cy="10515731"/>
          </a:xfrm>
          <a:prstGeom prst="rect">
            <a:avLst/>
          </a:prstGeom>
        </p:spPr>
      </p:pic>
    </p:spTree>
    <p:extLst>
      <p:ext uri="{BB962C8B-B14F-4D97-AF65-F5344CB8AC3E}">
        <p14:creationId xmlns:p14="http://schemas.microsoft.com/office/powerpoint/2010/main" val="3242036144"/>
      </p:ext>
    </p:extLst>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2324100"/>
            <a:ext cx="14935200" cy="8710077"/>
          </a:xfrm>
          <a:prstGeom prst="rect">
            <a:avLst/>
          </a:prstGeom>
        </p:spPr>
        <p:txBody>
          <a:bodyPr wrap="square">
            <a:spAutoFit/>
          </a:bodyPr>
          <a:lstStyle/>
          <a:p>
            <a:pPr algn="l"/>
            <a:r>
              <a:rPr lang="en-US" sz="8000" dirty="0">
                <a:latin typeface="Times"/>
                <a:cs typeface="Times"/>
              </a:rPr>
              <a:t>“The emphasis on the actual graphs, tables, and data was most helpful. Material was not just concepts to be learned for the test that had to be memorized but concepts related to experiments and real life that had to be applied.” </a:t>
            </a:r>
          </a:p>
        </p:txBody>
      </p:sp>
      <p:sp>
        <p:nvSpPr>
          <p:cNvPr id="4" name="Rectangle 3"/>
          <p:cNvSpPr/>
          <p:nvPr/>
        </p:nvSpPr>
        <p:spPr>
          <a:xfrm>
            <a:off x="6324600" y="12077700"/>
            <a:ext cx="14935200" cy="923330"/>
          </a:xfrm>
          <a:prstGeom prst="rect">
            <a:avLst/>
          </a:prstGeom>
        </p:spPr>
        <p:txBody>
          <a:bodyPr wrap="square">
            <a:spAutoFit/>
          </a:bodyPr>
          <a:lstStyle/>
          <a:p>
            <a:r>
              <a:rPr lang="en-US" sz="5400" dirty="0">
                <a:latin typeface="Times"/>
                <a:cs typeface="Times"/>
              </a:rPr>
              <a:t>anonymous student course evaluation, Dec. 2010</a:t>
            </a:r>
          </a:p>
        </p:txBody>
      </p:sp>
    </p:spTree>
    <p:extLst>
      <p:ext uri="{BB962C8B-B14F-4D97-AF65-F5344CB8AC3E}">
        <p14:creationId xmlns:p14="http://schemas.microsoft.com/office/powerpoint/2010/main" val="13391303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24600" y="12077700"/>
            <a:ext cx="14935200" cy="923330"/>
          </a:xfrm>
          <a:prstGeom prst="rect">
            <a:avLst/>
          </a:prstGeom>
        </p:spPr>
        <p:txBody>
          <a:bodyPr wrap="square">
            <a:spAutoFit/>
          </a:bodyPr>
          <a:lstStyle/>
          <a:p>
            <a:r>
              <a:rPr lang="en-US" sz="5400" dirty="0">
                <a:latin typeface="Times"/>
                <a:cs typeface="Times"/>
              </a:rPr>
              <a:t>anonymous student course evaluation, Dec. 2010</a:t>
            </a:r>
          </a:p>
        </p:txBody>
      </p:sp>
      <p:sp>
        <p:nvSpPr>
          <p:cNvPr id="4" name="Rectangle 3"/>
          <p:cNvSpPr/>
          <p:nvPr/>
        </p:nvSpPr>
        <p:spPr>
          <a:xfrm>
            <a:off x="1447800" y="2324100"/>
            <a:ext cx="18440400" cy="8710077"/>
          </a:xfrm>
          <a:prstGeom prst="rect">
            <a:avLst/>
          </a:prstGeom>
        </p:spPr>
        <p:txBody>
          <a:bodyPr wrap="square">
            <a:spAutoFit/>
          </a:bodyPr>
          <a:lstStyle/>
          <a:p>
            <a:pPr algn="l"/>
            <a:r>
              <a:rPr lang="en-US" sz="8000" dirty="0">
                <a:latin typeface="Times"/>
                <a:cs typeface="Times"/>
              </a:rPr>
              <a:t>“I found the new style of textbook to be very helpful along with non-memorization based teaching. Because I didn’t just spend time learning random facts, and instead learned how to interpret data, I feel like I took away a lot more from this class than I initially expected from intro bio.” </a:t>
            </a:r>
          </a:p>
        </p:txBody>
      </p:sp>
    </p:spTree>
    <p:extLst>
      <p:ext uri="{BB962C8B-B14F-4D97-AF65-F5344CB8AC3E}">
        <p14:creationId xmlns:p14="http://schemas.microsoft.com/office/powerpoint/2010/main" val="750648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4605338" y="-6350"/>
            <a:ext cx="121078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9000" b="1">
                <a:solidFill>
                  <a:schemeClr val="tx1"/>
                </a:solidFill>
                <a:latin typeface="Times" charset="0"/>
                <a:ea typeface="ＭＳ Ｐゴシック" charset="0"/>
                <a:cs typeface="Times" charset="0"/>
                <a:sym typeface="Times" charset="0"/>
              </a:rPr>
              <a:t>To fix biology education:</a:t>
            </a:r>
          </a:p>
        </p:txBody>
      </p:sp>
      <p:sp>
        <p:nvSpPr>
          <p:cNvPr id="28674" name="Rectangle 2"/>
          <p:cNvSpPr>
            <a:spLocks/>
          </p:cNvSpPr>
          <p:nvPr/>
        </p:nvSpPr>
        <p:spPr bwMode="auto">
          <a:xfrm>
            <a:off x="2197100" y="2171700"/>
            <a:ext cx="17856200" cy="1026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spcBef>
                <a:spcPts val="60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Reduce the volume of information</a:t>
            </a:r>
          </a:p>
          <a:p>
            <a:pPr algn="l">
              <a:lnSpc>
                <a:spcPct val="80000"/>
              </a:lnSpc>
              <a:spcBef>
                <a:spcPts val="60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Facilitate construction of students</a:t>
            </a:r>
            <a:r>
              <a:rPr lang="ja-JP" altLang="en-US" sz="5600" b="1" dirty="0">
                <a:solidFill>
                  <a:schemeClr val="tx1"/>
                </a:solidFill>
                <a:latin typeface="Arial"/>
                <a:ea typeface="ＭＳ Ｐゴシック" charset="0"/>
                <a:cs typeface="Times" charset="0"/>
                <a:sym typeface="Times" charset="0"/>
              </a:rPr>
              <a:t>’</a:t>
            </a:r>
            <a:r>
              <a:rPr lang="en-US" sz="5600" b="1" dirty="0">
                <a:solidFill>
                  <a:schemeClr val="tx1"/>
                </a:solidFill>
                <a:latin typeface="Times" charset="0"/>
                <a:ea typeface="ＭＳ Ｐゴシック" charset="0"/>
                <a:cs typeface="Times" charset="0"/>
                <a:sym typeface="Times" charset="0"/>
              </a:rPr>
              <a:t> </a:t>
            </a:r>
            <a:r>
              <a:rPr lang="en-US" sz="5600" b="1" dirty="0" smtClean="0">
                <a:solidFill>
                  <a:schemeClr val="tx1"/>
                </a:solidFill>
                <a:latin typeface="Times" charset="0"/>
                <a:ea typeface="ＭＳ Ｐゴシック" charset="0"/>
                <a:cs typeface="Times" charset="0"/>
                <a:sym typeface="Times" charset="0"/>
              </a:rPr>
              <a:t>knowledge</a:t>
            </a:r>
          </a:p>
          <a:p>
            <a:pPr algn="l">
              <a:lnSpc>
                <a:spcPct val="80000"/>
              </a:lnSpc>
              <a:spcBef>
                <a:spcPts val="6000"/>
              </a:spcBef>
              <a:buSzPct val="100000"/>
              <a:buFont typeface="Times" charset="0"/>
              <a:buChar char="•"/>
            </a:pPr>
            <a:r>
              <a:rPr lang="en-US" sz="5600" b="1" dirty="0" smtClean="0">
                <a:solidFill>
                  <a:schemeClr val="tx1"/>
                </a:solidFill>
                <a:latin typeface="Times" charset="0"/>
                <a:ea typeface="ＭＳ Ｐゴシック" charset="0"/>
                <a:cs typeface="Times" charset="0"/>
                <a:sym typeface="Times" charset="0"/>
              </a:rPr>
              <a:t> Connect new information with previous understanding</a:t>
            </a:r>
            <a:endParaRPr lang="en-US" sz="5600" b="1" dirty="0">
              <a:solidFill>
                <a:schemeClr val="tx1"/>
              </a:solidFill>
              <a:latin typeface="Times" charset="0"/>
              <a:ea typeface="ＭＳ Ｐゴシック" charset="0"/>
              <a:cs typeface="Times" charset="0"/>
              <a:sym typeface="Times" charset="0"/>
            </a:endParaRPr>
          </a:p>
          <a:p>
            <a:pPr algn="l">
              <a:lnSpc>
                <a:spcPct val="80000"/>
              </a:lnSpc>
              <a:spcBef>
                <a:spcPts val="60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Use math repeatedly to illuminate biology</a:t>
            </a:r>
          </a:p>
          <a:p>
            <a:pPr algn="l">
              <a:lnSpc>
                <a:spcPct val="80000"/>
              </a:lnSpc>
              <a:spcBef>
                <a:spcPts val="60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Analyze real experimental data</a:t>
            </a:r>
          </a:p>
          <a:p>
            <a:pPr algn="l">
              <a:lnSpc>
                <a:spcPct val="80000"/>
              </a:lnSpc>
              <a:spcBef>
                <a:spcPts val="60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Reward thinking and creativity </a:t>
            </a:r>
          </a:p>
          <a:p>
            <a:pPr algn="l">
              <a:lnSpc>
                <a:spcPct val="80000"/>
              </a:lnSpc>
              <a:spcBef>
                <a:spcPts val="6000"/>
              </a:spcBef>
              <a:buSzPct val="100000"/>
              <a:buFont typeface="Times" charset="0"/>
              <a:buChar char="•"/>
            </a:pPr>
            <a:r>
              <a:rPr lang="en-US" sz="5600" b="1" dirty="0">
                <a:solidFill>
                  <a:schemeClr val="tx1"/>
                </a:solidFill>
                <a:latin typeface="Times" charset="0"/>
                <a:ea typeface="ＭＳ Ｐゴシック" charset="0"/>
                <a:cs typeface="Times" charset="0"/>
                <a:sym typeface="Times" charset="0"/>
              </a:rPr>
              <a:t> Discuss ethical, </a:t>
            </a:r>
            <a:r>
              <a:rPr lang="en-US" sz="5600" b="1" dirty="0" smtClean="0">
                <a:solidFill>
                  <a:schemeClr val="tx1"/>
                </a:solidFill>
                <a:latin typeface="Times" charset="0"/>
                <a:ea typeface="ＭＳ Ｐゴシック" charset="0"/>
                <a:cs typeface="Times" charset="0"/>
                <a:sym typeface="Times" charset="0"/>
              </a:rPr>
              <a:t>legal and </a:t>
            </a:r>
            <a:r>
              <a:rPr lang="en-US" sz="5600" b="1" dirty="0">
                <a:solidFill>
                  <a:schemeClr val="tx1"/>
                </a:solidFill>
                <a:latin typeface="Times" charset="0"/>
                <a:ea typeface="ＭＳ Ｐゴシック" charset="0"/>
                <a:cs typeface="Times" charset="0"/>
                <a:sym typeface="Times" charset="0"/>
              </a:rPr>
              <a:t>social implications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3344863" y="30163"/>
            <a:ext cx="145859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8400" b="1">
                <a:solidFill>
                  <a:schemeClr val="tx1"/>
                </a:solidFill>
                <a:latin typeface="Times" charset="0"/>
                <a:ea typeface="ＭＳ Ｐゴシック" charset="0"/>
                <a:cs typeface="Times" charset="0"/>
                <a:sym typeface="Times" charset="0"/>
              </a:rPr>
              <a:t>Present information and data…</a:t>
            </a:r>
          </a:p>
        </p:txBody>
      </p:sp>
      <p:pic>
        <p:nvPicPr>
          <p:cNvPr id="2" name="Picture 1"/>
          <p:cNvPicPr>
            <a:picLocks noChangeAspect="1"/>
          </p:cNvPicPr>
          <p:nvPr/>
        </p:nvPicPr>
        <p:blipFill>
          <a:blip r:embed="rId2"/>
          <a:stretch>
            <a:fillRect/>
          </a:stretch>
        </p:blipFill>
        <p:spPr>
          <a:xfrm>
            <a:off x="2590800" y="1485900"/>
            <a:ext cx="16078200" cy="1202154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419100"/>
            <a:ext cx="22181175" cy="137541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
      <a:dk1>
        <a:srgbClr val="000000"/>
      </a:dk1>
      <a:lt1>
        <a:srgbClr val="FFFFFF"/>
      </a:lt1>
      <a:dk2>
        <a:srgbClr val="000000"/>
      </a:dk2>
      <a:lt2>
        <a:srgbClr val="808080"/>
      </a:lt2>
      <a:accent1>
        <a:srgbClr val="00FF00"/>
      </a:accent1>
      <a:accent2>
        <a:srgbClr val="333399"/>
      </a:accent2>
      <a:accent3>
        <a:srgbClr val="FFFFFF"/>
      </a:accent3>
      <a:accent4>
        <a:srgbClr val="000000"/>
      </a:accent4>
      <a:accent5>
        <a:srgbClr val="AAFFAA"/>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copy 1">
  <a:themeElements>
    <a:clrScheme name="Blank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copy 2">
  <a:themeElements>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2">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copy">
  <a:themeElements>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583</TotalTime>
  <Pages>0</Pages>
  <Words>1371</Words>
  <Characters>0</Characters>
  <Application>Microsoft Macintosh PowerPoint</Application>
  <PresentationFormat>Custom</PresentationFormat>
  <Lines>0</Lines>
  <Paragraphs>360</Paragraphs>
  <Slides>63</Slides>
  <Notes>4</Notes>
  <HiddenSlides>0</HiddenSlides>
  <MMClips>0</MMClips>
  <ScaleCrop>false</ScaleCrop>
  <HeadingPairs>
    <vt:vector size="4" baseType="variant">
      <vt:variant>
        <vt:lpstr>Theme</vt:lpstr>
      </vt:variant>
      <vt:variant>
        <vt:i4>20</vt:i4>
      </vt:variant>
      <vt:variant>
        <vt:lpstr>Slide Titles</vt:lpstr>
      </vt:variant>
      <vt:variant>
        <vt:i4>63</vt:i4>
      </vt:variant>
    </vt:vector>
  </HeadingPairs>
  <TitlesOfParts>
    <vt:vector size="83" baseType="lpstr">
      <vt:lpstr>Blank</vt:lpstr>
      <vt:lpstr>Blank copy</vt:lpstr>
      <vt:lpstr>Blank</vt:lpstr>
      <vt:lpstr>Title &amp; Subtitle</vt:lpstr>
      <vt:lpstr>Photo - Horizontal</vt:lpstr>
      <vt:lpstr>Photo - Horizontal Reflection</vt:lpstr>
      <vt:lpstr>Photo - Vertical</vt:lpstr>
      <vt:lpstr>Photo - Vertical Reflection</vt:lpstr>
      <vt:lpstr>Title - Top</vt:lpstr>
      <vt:lpstr>Bullets</vt:lpstr>
      <vt:lpstr>Title &amp; Bullets - Left</vt:lpstr>
      <vt:lpstr>Title &amp; Bullets - 2 Column</vt:lpstr>
      <vt:lpstr>Title &amp; Bullets - Right</vt:lpstr>
      <vt:lpstr>Title, Bullets &amp; Photo</vt:lpstr>
      <vt:lpstr>Blank</vt:lpstr>
      <vt:lpstr>Title &amp; Bullets</vt:lpstr>
      <vt:lpstr>Bullets</vt:lpstr>
      <vt:lpstr>Blank copy 1</vt:lpstr>
      <vt:lpstr>Blank copy 2</vt:lpstr>
      <vt:lpstr>Title -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Malcolm Campbell</cp:lastModifiedBy>
  <cp:revision>72</cp:revision>
  <dcterms:modified xsi:type="dcterms:W3CDTF">2011-06-28T12:05:53Z</dcterms:modified>
</cp:coreProperties>
</file>