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mp3" ContentType="audio/unknown"/>
  <Default Extension="rels" ContentType="application/vnd.openxmlformats-package.relationships+xml"/>
  <Default Extension="wdp" ContentType="image/vnd.ms-photo"/>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Lst>
  <p:notesMasterIdLst>
    <p:notesMasterId r:id="rId126"/>
  </p:notesMasterIdLst>
  <p:sldIdLst>
    <p:sldId id="256" r:id="rId22"/>
    <p:sldId id="427" r:id="rId23"/>
    <p:sldId id="528" r:id="rId24"/>
    <p:sldId id="434" r:id="rId25"/>
    <p:sldId id="433" r:id="rId26"/>
    <p:sldId id="435" r:id="rId27"/>
    <p:sldId id="428" r:id="rId28"/>
    <p:sldId id="512" r:id="rId29"/>
    <p:sldId id="429" r:id="rId30"/>
    <p:sldId id="513" r:id="rId31"/>
    <p:sldId id="514" r:id="rId32"/>
    <p:sldId id="515" r:id="rId33"/>
    <p:sldId id="523" r:id="rId34"/>
    <p:sldId id="516" r:id="rId35"/>
    <p:sldId id="517" r:id="rId36"/>
    <p:sldId id="525" r:id="rId37"/>
    <p:sldId id="524" r:id="rId38"/>
    <p:sldId id="430" r:id="rId39"/>
    <p:sldId id="518" r:id="rId40"/>
    <p:sldId id="519" r:id="rId41"/>
    <p:sldId id="520" r:id="rId42"/>
    <p:sldId id="431" r:id="rId43"/>
    <p:sldId id="521" r:id="rId44"/>
    <p:sldId id="432" r:id="rId45"/>
    <p:sldId id="471" r:id="rId46"/>
    <p:sldId id="452" r:id="rId47"/>
    <p:sldId id="522" r:id="rId48"/>
    <p:sldId id="466" r:id="rId49"/>
    <p:sldId id="454" r:id="rId50"/>
    <p:sldId id="467" r:id="rId51"/>
    <p:sldId id="465" r:id="rId52"/>
    <p:sldId id="468" r:id="rId53"/>
    <p:sldId id="455" r:id="rId54"/>
    <p:sldId id="456" r:id="rId55"/>
    <p:sldId id="457" r:id="rId56"/>
    <p:sldId id="469" r:id="rId57"/>
    <p:sldId id="526" r:id="rId58"/>
    <p:sldId id="470" r:id="rId59"/>
    <p:sldId id="458" r:id="rId60"/>
    <p:sldId id="459" r:id="rId61"/>
    <p:sldId id="460" r:id="rId62"/>
    <p:sldId id="472" r:id="rId63"/>
    <p:sldId id="527" r:id="rId64"/>
    <p:sldId id="461" r:id="rId65"/>
    <p:sldId id="510" r:id="rId66"/>
    <p:sldId id="462" r:id="rId67"/>
    <p:sldId id="463" r:id="rId68"/>
    <p:sldId id="473" r:id="rId69"/>
    <p:sldId id="474" r:id="rId70"/>
    <p:sldId id="475" r:id="rId71"/>
    <p:sldId id="426" r:id="rId72"/>
    <p:sldId id="464" r:id="rId73"/>
    <p:sldId id="436" r:id="rId74"/>
    <p:sldId id="477" r:id="rId75"/>
    <p:sldId id="476" r:id="rId76"/>
    <p:sldId id="437" r:id="rId77"/>
    <p:sldId id="438" r:id="rId78"/>
    <p:sldId id="478" r:id="rId79"/>
    <p:sldId id="439" r:id="rId80"/>
    <p:sldId id="480" r:id="rId81"/>
    <p:sldId id="481" r:id="rId82"/>
    <p:sldId id="440" r:id="rId83"/>
    <p:sldId id="441" r:id="rId84"/>
    <p:sldId id="482" r:id="rId85"/>
    <p:sldId id="479" r:id="rId86"/>
    <p:sldId id="483" r:id="rId87"/>
    <p:sldId id="442" r:id="rId88"/>
    <p:sldId id="484" r:id="rId89"/>
    <p:sldId id="485" r:id="rId90"/>
    <p:sldId id="486" r:id="rId91"/>
    <p:sldId id="487" r:id="rId92"/>
    <p:sldId id="488" r:id="rId93"/>
    <p:sldId id="489" r:id="rId94"/>
    <p:sldId id="490" r:id="rId95"/>
    <p:sldId id="491" r:id="rId96"/>
    <p:sldId id="531" r:id="rId97"/>
    <p:sldId id="448" r:id="rId98"/>
    <p:sldId id="495" r:id="rId99"/>
    <p:sldId id="496" r:id="rId100"/>
    <p:sldId id="494" r:id="rId101"/>
    <p:sldId id="493" r:id="rId102"/>
    <p:sldId id="492" r:id="rId103"/>
    <p:sldId id="497" r:id="rId104"/>
    <p:sldId id="498" r:id="rId105"/>
    <p:sldId id="499" r:id="rId106"/>
    <p:sldId id="500" r:id="rId107"/>
    <p:sldId id="511" r:id="rId108"/>
    <p:sldId id="501" r:id="rId109"/>
    <p:sldId id="447" r:id="rId110"/>
    <p:sldId id="502" r:id="rId111"/>
    <p:sldId id="449" r:id="rId112"/>
    <p:sldId id="504" r:id="rId113"/>
    <p:sldId id="505" r:id="rId114"/>
    <p:sldId id="443" r:id="rId115"/>
    <p:sldId id="506" r:id="rId116"/>
    <p:sldId id="507" r:id="rId117"/>
    <p:sldId id="444" r:id="rId118"/>
    <p:sldId id="508" r:id="rId119"/>
    <p:sldId id="445" r:id="rId120"/>
    <p:sldId id="529" r:id="rId121"/>
    <p:sldId id="446" r:id="rId122"/>
    <p:sldId id="450" r:id="rId123"/>
    <p:sldId id="509" r:id="rId124"/>
    <p:sldId id="530" r:id="rId125"/>
  </p:sldIdLst>
  <p:sldSz cx="21336000" cy="13335000"/>
  <p:notesSz cx="6858000" cy="9144000"/>
  <p:defaultTextStyle>
    <a:defPPr>
      <a:defRPr lang="en-US"/>
    </a:defPPr>
    <a:lvl1pPr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2pPr>
    <a:lvl3pPr marL="9144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3pPr>
    <a:lvl4pPr marL="13716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4pPr>
    <a:lvl5pPr marL="1828800" algn="ctr" rtl="0" fontAlgn="base">
      <a:spcBef>
        <a:spcPct val="0"/>
      </a:spcBef>
      <a:spcAft>
        <a:spcPct val="0"/>
      </a:spcAft>
      <a:defRPr sz="5800" kern="1200">
        <a:solidFill>
          <a:srgbClr val="000000"/>
        </a:solidFill>
        <a:latin typeface="Gill Sans" charset="0"/>
        <a:ea typeface="ヒラギノ角ゴ ProN W3" charset="0"/>
        <a:cs typeface="ヒラギノ角ゴ ProN W3" charset="0"/>
        <a:sym typeface="Gill Sans" charset="0"/>
      </a:defRPr>
    </a:lvl5pPr>
    <a:lvl6pPr marL="22860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6pPr>
    <a:lvl7pPr marL="27432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7pPr>
    <a:lvl8pPr marL="32004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8pPr>
    <a:lvl9pPr marL="3657600" algn="l" defTabSz="457200" rtl="0" eaLnBrk="1" latinLnBrk="0" hangingPunct="1">
      <a:defRPr sz="58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FF"/>
    <a:srgbClr val="935E3A"/>
    <a:srgbClr val="0000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34" d="100"/>
          <a:sy n="34" d="100"/>
        </p:scale>
        <p:origin x="-328" y="-136"/>
      </p:cViewPr>
      <p:guideLst>
        <p:guide orient="horz" pos="4200"/>
        <p:guide pos="6720"/>
      </p:guideLst>
    </p:cSldViewPr>
  </p:slideViewPr>
  <p:notesTextViewPr>
    <p:cViewPr>
      <p:scale>
        <a:sx n="100" d="100"/>
        <a:sy n="100" d="100"/>
      </p:scale>
      <p:origin x="0" y="0"/>
    </p:cViewPr>
  </p:notesTextViewPr>
  <p:sorterViewPr>
    <p:cViewPr>
      <p:scale>
        <a:sx n="33" d="100"/>
        <a:sy n="33" d="100"/>
      </p:scale>
      <p:origin x="0" y="1280"/>
    </p:cViewPr>
  </p:sorterViewPr>
  <p:gridSpacing cx="76200" cy="76200"/>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120" Type="http://schemas.openxmlformats.org/officeDocument/2006/relationships/slide" Target="slides/slide99.xml"/><Relationship Id="rId121" Type="http://schemas.openxmlformats.org/officeDocument/2006/relationships/slide" Target="slides/slide100.xml"/><Relationship Id="rId122" Type="http://schemas.openxmlformats.org/officeDocument/2006/relationships/slide" Target="slides/slide101.xml"/><Relationship Id="rId123" Type="http://schemas.openxmlformats.org/officeDocument/2006/relationships/slide" Target="slides/slide102.xml"/><Relationship Id="rId124" Type="http://schemas.openxmlformats.org/officeDocument/2006/relationships/slide" Target="slides/slide103.xml"/><Relationship Id="rId125" Type="http://schemas.openxmlformats.org/officeDocument/2006/relationships/slide" Target="slides/slide104.xml"/><Relationship Id="rId126" Type="http://schemas.openxmlformats.org/officeDocument/2006/relationships/notesMaster" Target="notesMasters/notesMaster1.xml"/><Relationship Id="rId127" Type="http://schemas.openxmlformats.org/officeDocument/2006/relationships/printerSettings" Target="printerSettings/printerSettings1.bin"/><Relationship Id="rId128" Type="http://schemas.openxmlformats.org/officeDocument/2006/relationships/presProps" Target="presProps.xml"/><Relationship Id="rId129" Type="http://schemas.openxmlformats.org/officeDocument/2006/relationships/viewProps" Target="viewProps.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90" Type="http://schemas.openxmlformats.org/officeDocument/2006/relationships/slide" Target="slides/slide69.xml"/><Relationship Id="rId91" Type="http://schemas.openxmlformats.org/officeDocument/2006/relationships/slide" Target="slides/slide70.xml"/><Relationship Id="rId92" Type="http://schemas.openxmlformats.org/officeDocument/2006/relationships/slide" Target="slides/slide71.xml"/><Relationship Id="rId93" Type="http://schemas.openxmlformats.org/officeDocument/2006/relationships/slide" Target="slides/slide72.xml"/><Relationship Id="rId94" Type="http://schemas.openxmlformats.org/officeDocument/2006/relationships/slide" Target="slides/slide73.xml"/><Relationship Id="rId95" Type="http://schemas.openxmlformats.org/officeDocument/2006/relationships/slide" Target="slides/slide74.xml"/><Relationship Id="rId96" Type="http://schemas.openxmlformats.org/officeDocument/2006/relationships/slide" Target="slides/slide75.xml"/><Relationship Id="rId101" Type="http://schemas.openxmlformats.org/officeDocument/2006/relationships/slide" Target="slides/slide80.xml"/><Relationship Id="rId102" Type="http://schemas.openxmlformats.org/officeDocument/2006/relationships/slide" Target="slides/slide81.xml"/><Relationship Id="rId103" Type="http://schemas.openxmlformats.org/officeDocument/2006/relationships/slide" Target="slides/slide82.xml"/><Relationship Id="rId104" Type="http://schemas.openxmlformats.org/officeDocument/2006/relationships/slide" Target="slides/slide83.xml"/><Relationship Id="rId105" Type="http://schemas.openxmlformats.org/officeDocument/2006/relationships/slide" Target="slides/slide84.xml"/><Relationship Id="rId106" Type="http://schemas.openxmlformats.org/officeDocument/2006/relationships/slide" Target="slides/slide85.xml"/><Relationship Id="rId107" Type="http://schemas.openxmlformats.org/officeDocument/2006/relationships/slide" Target="slides/slide86.xml"/><Relationship Id="rId108" Type="http://schemas.openxmlformats.org/officeDocument/2006/relationships/slide" Target="slides/slide87.xml"/><Relationship Id="rId109" Type="http://schemas.openxmlformats.org/officeDocument/2006/relationships/slide" Target="slides/slide88.xml"/><Relationship Id="rId97" Type="http://schemas.openxmlformats.org/officeDocument/2006/relationships/slide" Target="slides/slide76.xml"/><Relationship Id="rId98" Type="http://schemas.openxmlformats.org/officeDocument/2006/relationships/slide" Target="slides/slide77.xml"/><Relationship Id="rId99" Type="http://schemas.openxmlformats.org/officeDocument/2006/relationships/slide" Target="slides/slide78.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100" Type="http://schemas.openxmlformats.org/officeDocument/2006/relationships/slide" Target="slides/slide79.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130" Type="http://schemas.openxmlformats.org/officeDocument/2006/relationships/theme" Target="theme/theme1.xml"/><Relationship Id="rId13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110" Type="http://schemas.openxmlformats.org/officeDocument/2006/relationships/slide" Target="slides/slide89.xml"/><Relationship Id="rId111" Type="http://schemas.openxmlformats.org/officeDocument/2006/relationships/slide" Target="slides/slide90.xml"/><Relationship Id="rId112" Type="http://schemas.openxmlformats.org/officeDocument/2006/relationships/slide" Target="slides/slide91.xml"/><Relationship Id="rId113" Type="http://schemas.openxmlformats.org/officeDocument/2006/relationships/slide" Target="slides/slide92.xml"/><Relationship Id="rId114" Type="http://schemas.openxmlformats.org/officeDocument/2006/relationships/slide" Target="slides/slide93.xml"/><Relationship Id="rId115" Type="http://schemas.openxmlformats.org/officeDocument/2006/relationships/slide" Target="slides/slide94.xml"/><Relationship Id="rId116" Type="http://schemas.openxmlformats.org/officeDocument/2006/relationships/slide" Target="slides/slide95.xml"/><Relationship Id="rId117" Type="http://schemas.openxmlformats.org/officeDocument/2006/relationships/slide" Target="slides/slide96.xml"/><Relationship Id="rId118" Type="http://schemas.openxmlformats.org/officeDocument/2006/relationships/slide" Target="slides/slide97.xml"/><Relationship Id="rId119" Type="http://schemas.openxmlformats.org/officeDocument/2006/relationships/slide" Target="slides/slide98.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slide" Target="slides/slide61.xml"/><Relationship Id="rId83" Type="http://schemas.openxmlformats.org/officeDocument/2006/relationships/slide" Target="slides/slide62.xml"/><Relationship Id="rId84" Type="http://schemas.openxmlformats.org/officeDocument/2006/relationships/slide" Target="slides/slide63.xml"/><Relationship Id="rId85" Type="http://schemas.openxmlformats.org/officeDocument/2006/relationships/slide" Target="slides/slide64.xml"/><Relationship Id="rId86" Type="http://schemas.openxmlformats.org/officeDocument/2006/relationships/slide" Target="slides/slide65.xml"/><Relationship Id="rId87" Type="http://schemas.openxmlformats.org/officeDocument/2006/relationships/slide" Target="slides/slide66.xml"/><Relationship Id="rId88" Type="http://schemas.openxmlformats.org/officeDocument/2006/relationships/slide" Target="slides/slide67.xml"/><Relationship Id="rId89" Type="http://schemas.openxmlformats.org/officeDocument/2006/relationships/slide" Target="slides/slide6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3" name="Rectangle 1"/>
          <p:cNvSpPr>
            <a:spLocks noGrp="1" noRot="1" noChangeAspect="1" noChangeArrowheads="1" noTextEdit="1"/>
          </p:cNvSpPr>
          <p:nvPr>
            <p:ph type="sldImg"/>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3794" name="Rectangle 2"/>
          <p:cNvSpPr>
            <a:spLocks noGrp="1" noChangeArrowheads="1"/>
          </p:cNvSpPr>
          <p:nvPr>
            <p:ph type="body" sz="quarter" idx="1"/>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85939986"/>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Gill Sans" charset="0"/>
        <a:ea typeface="ＭＳ Ｐゴシック" charset="0"/>
        <a:cs typeface="+mn-cs"/>
      </a:defRPr>
    </a:lvl1pPr>
    <a:lvl2pPr marL="457200" algn="l" rtl="0" fontAlgn="base">
      <a:spcBef>
        <a:spcPct val="0"/>
      </a:spcBef>
      <a:spcAft>
        <a:spcPct val="0"/>
      </a:spcAft>
      <a:defRPr sz="1200" kern="1200">
        <a:solidFill>
          <a:schemeClr val="tx1"/>
        </a:solidFill>
        <a:latin typeface="Gill Sans" charset="0"/>
        <a:ea typeface="ＭＳ Ｐゴシック" charset="0"/>
        <a:cs typeface="+mn-cs"/>
      </a:defRPr>
    </a:lvl2pPr>
    <a:lvl3pPr marL="914400" algn="l" rtl="0" fontAlgn="base">
      <a:spcBef>
        <a:spcPct val="0"/>
      </a:spcBef>
      <a:spcAft>
        <a:spcPct val="0"/>
      </a:spcAft>
      <a:defRPr sz="1200" kern="1200">
        <a:solidFill>
          <a:schemeClr val="tx1"/>
        </a:solidFill>
        <a:latin typeface="Gill Sans" charset="0"/>
        <a:ea typeface="ＭＳ Ｐゴシック" charset="0"/>
        <a:cs typeface="+mn-cs"/>
      </a:defRPr>
    </a:lvl3pPr>
    <a:lvl4pPr marL="1371600" algn="l" rtl="0" fontAlgn="base">
      <a:spcBef>
        <a:spcPct val="0"/>
      </a:spcBef>
      <a:spcAft>
        <a:spcPct val="0"/>
      </a:spcAft>
      <a:defRPr sz="1200" kern="1200">
        <a:solidFill>
          <a:schemeClr val="tx1"/>
        </a:solidFill>
        <a:latin typeface="Gill Sans" charset="0"/>
        <a:ea typeface="ＭＳ Ｐゴシック" charset="0"/>
        <a:cs typeface="+mn-cs"/>
      </a:defRPr>
    </a:lvl4pPr>
    <a:lvl5pPr marL="1828800" algn="l" rtl="0" fontAlgn="base">
      <a:spcBef>
        <a:spcPct val="0"/>
      </a:spcBef>
      <a:spcAft>
        <a:spcPct val="0"/>
      </a:spcAft>
      <a:defRPr sz="1200" kern="1200">
        <a:solidFill>
          <a:schemeClr val="tx1"/>
        </a:solidFill>
        <a:latin typeface="Gill Sans"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Adenine</a:t>
            </a:r>
          </a:p>
          <a:p>
            <a:r>
              <a:rPr lang="en-US" dirty="0" smtClean="0"/>
              <a:t>Thymine</a:t>
            </a:r>
          </a:p>
          <a:p>
            <a:r>
              <a:rPr lang="en-US" dirty="0" smtClean="0"/>
              <a:t>Guanine </a:t>
            </a:r>
          </a:p>
          <a:p>
            <a:r>
              <a:rPr lang="en-US" dirty="0" smtClean="0"/>
              <a:t>Cytosine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a:t>
            </a:fld>
            <a:endParaRPr lang="en-US"/>
          </a:p>
        </p:txBody>
      </p:sp>
    </p:spTree>
    <p:extLst>
      <p:ext uri="{BB962C8B-B14F-4D97-AF65-F5344CB8AC3E}">
        <p14:creationId xmlns:p14="http://schemas.microsoft.com/office/powerpoint/2010/main" val="35233100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11</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12</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13</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14</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15</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16</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17</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18</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19</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20</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Adenine</a:t>
            </a:r>
          </a:p>
          <a:p>
            <a:r>
              <a:rPr lang="en-US" dirty="0" smtClean="0"/>
              <a:t>Thymine</a:t>
            </a:r>
          </a:p>
          <a:p>
            <a:r>
              <a:rPr lang="en-US" dirty="0" smtClean="0"/>
              <a:t>Guanine </a:t>
            </a:r>
          </a:p>
          <a:p>
            <a:r>
              <a:rPr lang="en-US" dirty="0" smtClean="0"/>
              <a:t>Cytosine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3</a:t>
            </a:fld>
            <a:endParaRPr lang="en-US"/>
          </a:p>
        </p:txBody>
      </p:sp>
    </p:spTree>
    <p:extLst>
      <p:ext uri="{BB962C8B-B14F-4D97-AF65-F5344CB8AC3E}">
        <p14:creationId xmlns:p14="http://schemas.microsoft.com/office/powerpoint/2010/main" val="3523310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21</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22</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23</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24</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25</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Adenine</a:t>
            </a:r>
          </a:p>
          <a:p>
            <a:r>
              <a:rPr lang="en-US" dirty="0" smtClean="0"/>
              <a:t>Thymine</a:t>
            </a:r>
          </a:p>
          <a:p>
            <a:r>
              <a:rPr lang="en-US" dirty="0" smtClean="0"/>
              <a:t>Guanine </a:t>
            </a:r>
          </a:p>
          <a:p>
            <a:r>
              <a:rPr lang="en-US" dirty="0" smtClean="0"/>
              <a:t>Cytosine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26</a:t>
            </a:fld>
            <a:endParaRPr lang="en-US"/>
          </a:p>
        </p:txBody>
      </p:sp>
    </p:spTree>
    <p:extLst>
      <p:ext uri="{BB962C8B-B14F-4D97-AF65-F5344CB8AC3E}">
        <p14:creationId xmlns:p14="http://schemas.microsoft.com/office/powerpoint/2010/main" val="35233100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Adenine</a:t>
            </a:r>
          </a:p>
          <a:p>
            <a:r>
              <a:rPr lang="en-US" dirty="0" smtClean="0"/>
              <a:t>Thymine</a:t>
            </a:r>
          </a:p>
          <a:p>
            <a:r>
              <a:rPr lang="en-US" dirty="0" smtClean="0"/>
              <a:t>Guanine </a:t>
            </a:r>
          </a:p>
          <a:p>
            <a:r>
              <a:rPr lang="en-US" dirty="0" smtClean="0"/>
              <a:t>Cytosine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27</a:t>
            </a:fld>
            <a:endParaRPr lang="en-US"/>
          </a:p>
        </p:txBody>
      </p:sp>
    </p:spTree>
    <p:extLst>
      <p:ext uri="{BB962C8B-B14F-4D97-AF65-F5344CB8AC3E}">
        <p14:creationId xmlns:p14="http://schemas.microsoft.com/office/powerpoint/2010/main" val="35233100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AC4E8E1-5BDF-8B4E-8F4C-E30597F6C178}" type="slidenum">
              <a:rPr lang="en-US"/>
              <a:pPr/>
              <a:t>28</a:t>
            </a:fld>
            <a:endParaRPr lang="en-US"/>
          </a:p>
        </p:txBody>
      </p:sp>
      <p:sp>
        <p:nvSpPr>
          <p:cNvPr id="454658"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b="1">
                <a:latin typeface="Helvetica-Bold" charset="0"/>
              </a:rPr>
              <a:t>Figure 7.1 DLBCL gene expression analysis.</a:t>
            </a:r>
          </a:p>
          <a:p>
            <a:r>
              <a:rPr lang="en-US" b="1">
                <a:latin typeface="Helvetica-Bold" charset="0"/>
              </a:rPr>
              <a:t>a) </a:t>
            </a:r>
            <a:r>
              <a:rPr lang="en-US">
                <a:latin typeface="Helvetica" charset="0"/>
              </a:rPr>
              <a:t>Dendrogram shows the gene expression relatedness of the 96samples used in this study. Labels A and G refer to the samples that express activated B-cell signature genes and germinal center B-cell signatures, respectively. The color key for cell types is the same for both halves of the figure. </a:t>
            </a:r>
            <a:r>
              <a:rPr lang="en-US" b="1">
                <a:latin typeface="Helvetica-Bold" charset="0"/>
              </a:rPr>
              <a:t>b) </a:t>
            </a:r>
            <a:r>
              <a:rPr lang="en-US">
                <a:latin typeface="Helvetica" charset="0"/>
              </a:rPr>
              <a:t>Hierarchical clustering shows the 17,856rows of genes and 96 columns of samples tested. Each colored rectangle in the clustering represents an expression ratio, with red indicating induction in the samples, and green repression. The numbers indicate relative expression on a log2 scale on top (-2  to +2)and fluorescence ratios below (0.25–4.0). Experimental samples were used to produce the red (Cy5) cDNAs, which were compared to a mixture of green (Cy3) cDNAs produced from a pool of nine different lymphoma cell lines.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AC4E8E1-5BDF-8B4E-8F4C-E30597F6C178}" type="slidenum">
              <a:rPr lang="en-US"/>
              <a:pPr/>
              <a:t>29</a:t>
            </a:fld>
            <a:endParaRPr lang="en-US"/>
          </a:p>
        </p:txBody>
      </p:sp>
      <p:sp>
        <p:nvSpPr>
          <p:cNvPr id="454658"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b="1">
                <a:latin typeface="Helvetica-Bold" charset="0"/>
              </a:rPr>
              <a:t>Figure 7.1 DLBCL gene expression analysis.</a:t>
            </a:r>
          </a:p>
          <a:p>
            <a:r>
              <a:rPr lang="en-US" b="1">
                <a:latin typeface="Helvetica-Bold" charset="0"/>
              </a:rPr>
              <a:t>a) </a:t>
            </a:r>
            <a:r>
              <a:rPr lang="en-US">
                <a:latin typeface="Helvetica" charset="0"/>
              </a:rPr>
              <a:t>Dendrogram shows the gene expression relatedness of the 96samples used in this study. Labels A and G refer to the samples that express activated B-cell signature genes and germinal center B-cell signatures, respectively. The color key for cell types is the same for both halves of the figure. </a:t>
            </a:r>
            <a:r>
              <a:rPr lang="en-US" b="1">
                <a:latin typeface="Helvetica-Bold" charset="0"/>
              </a:rPr>
              <a:t>b) </a:t>
            </a:r>
            <a:r>
              <a:rPr lang="en-US">
                <a:latin typeface="Helvetica" charset="0"/>
              </a:rPr>
              <a:t>Hierarchical clustering shows the 17,856rows of genes and 96 columns of samples tested. Each colored rectangle in the clustering represents an expression ratio, with red indicating induction in the samples, and green repression. The numbers indicate relative expression on a log2 scale on top (-2  to +2)and fluorescence ratios below (0.25–4.0). Experimental samples were used to produce the red (Cy5) cDNAs, which were compared to a mixture of green (Cy3) cDNAs produced from a pool of nine different lymphoma cell lines.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AC4E8E1-5BDF-8B4E-8F4C-E30597F6C178}" type="slidenum">
              <a:rPr lang="en-US"/>
              <a:pPr/>
              <a:t>30</a:t>
            </a:fld>
            <a:endParaRPr lang="en-US"/>
          </a:p>
        </p:txBody>
      </p:sp>
      <p:sp>
        <p:nvSpPr>
          <p:cNvPr id="454658"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b="1">
                <a:latin typeface="Helvetica-Bold" charset="0"/>
              </a:rPr>
              <a:t>Figure 7.1 DLBCL gene expression analysis.</a:t>
            </a:r>
          </a:p>
          <a:p>
            <a:r>
              <a:rPr lang="en-US" b="1">
                <a:latin typeface="Helvetica-Bold" charset="0"/>
              </a:rPr>
              <a:t>a) </a:t>
            </a:r>
            <a:r>
              <a:rPr lang="en-US">
                <a:latin typeface="Helvetica" charset="0"/>
              </a:rPr>
              <a:t>Dendrogram shows the gene expression relatedness of the 96samples used in this study. Labels A and G refer to the samples that express activated B-cell signature genes and germinal center B-cell signatures, respectively. The color key for cell types is the same for both halves of the figure. </a:t>
            </a:r>
            <a:r>
              <a:rPr lang="en-US" b="1">
                <a:latin typeface="Helvetica-Bold" charset="0"/>
              </a:rPr>
              <a:t>b) </a:t>
            </a:r>
            <a:r>
              <a:rPr lang="en-US">
                <a:latin typeface="Helvetica" charset="0"/>
              </a:rPr>
              <a:t>Hierarchical clustering shows the 17,856rows of genes and 96 columns of samples tested. Each colored rectangle in the clustering represents an expression ratio, with red indicating induction in the samples, and green repression. The numbers indicate relative expression on a log2 scale on top (-2  to +2)and fluorescence ratios below (0.25–4.0). Experimental samples were used to produce the red (Cy5) cDNAs, which were compared to a mixture of green (Cy3) cDNAs produced from a pool of nine different lymphoma cell lines.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Adenine</a:t>
            </a:r>
          </a:p>
          <a:p>
            <a:r>
              <a:rPr lang="en-US" dirty="0" smtClean="0"/>
              <a:t>Thymine</a:t>
            </a:r>
          </a:p>
          <a:p>
            <a:r>
              <a:rPr lang="en-US" dirty="0" smtClean="0"/>
              <a:t>Guanine </a:t>
            </a:r>
          </a:p>
          <a:p>
            <a:r>
              <a:rPr lang="en-US" dirty="0" smtClean="0"/>
              <a:t>Cytosine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4</a:t>
            </a:fld>
            <a:endParaRPr lang="en-US"/>
          </a:p>
        </p:txBody>
      </p:sp>
    </p:spTree>
    <p:extLst>
      <p:ext uri="{BB962C8B-B14F-4D97-AF65-F5344CB8AC3E}">
        <p14:creationId xmlns:p14="http://schemas.microsoft.com/office/powerpoint/2010/main" val="35233100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AC4E8E1-5BDF-8B4E-8F4C-E30597F6C178}" type="slidenum">
              <a:rPr lang="en-US"/>
              <a:pPr/>
              <a:t>31</a:t>
            </a:fld>
            <a:endParaRPr lang="en-US"/>
          </a:p>
        </p:txBody>
      </p:sp>
      <p:sp>
        <p:nvSpPr>
          <p:cNvPr id="454658"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b="1">
                <a:latin typeface="Helvetica-Bold" charset="0"/>
              </a:rPr>
              <a:t>Figure 7.1 DLBCL gene expression analysis.</a:t>
            </a:r>
          </a:p>
          <a:p>
            <a:r>
              <a:rPr lang="en-US" b="1">
                <a:latin typeface="Helvetica-Bold" charset="0"/>
              </a:rPr>
              <a:t>a) </a:t>
            </a:r>
            <a:r>
              <a:rPr lang="en-US">
                <a:latin typeface="Helvetica" charset="0"/>
              </a:rPr>
              <a:t>Dendrogram shows the gene expression relatedness of the 96samples used in this study. Labels A and G refer to the samples that express activated B-cell signature genes and germinal center B-cell signatures, respectively. The color key for cell types is the same for both halves of the figure. </a:t>
            </a:r>
            <a:r>
              <a:rPr lang="en-US" b="1">
                <a:latin typeface="Helvetica-Bold" charset="0"/>
              </a:rPr>
              <a:t>b) </a:t>
            </a:r>
            <a:r>
              <a:rPr lang="en-US">
                <a:latin typeface="Helvetica" charset="0"/>
              </a:rPr>
              <a:t>Hierarchical clustering shows the 17,856rows of genes and 96 columns of samples tested. Each colored rectangle in the clustering represents an expression ratio, with red indicating induction in the samples, and green repression. The numbers indicate relative expression on a log2 scale on top (-2  to +2)and fluorescence ratios below (0.25–4.0). Experimental samples were used to produce the red (Cy5) cDNAs, which were compared to a mixture of green (Cy3) cDNAs produced from a pool of nine different lymphoma cell lines.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6AC4E8E1-5BDF-8B4E-8F4C-E30597F6C178}" type="slidenum">
              <a:rPr lang="en-US"/>
              <a:pPr/>
              <a:t>32</a:t>
            </a:fld>
            <a:endParaRPr lang="en-US"/>
          </a:p>
        </p:txBody>
      </p:sp>
      <p:sp>
        <p:nvSpPr>
          <p:cNvPr id="454658"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4659" name="Rectangle 3"/>
          <p:cNvSpPr>
            <a:spLocks noGrp="1" noChangeArrowheads="1"/>
          </p:cNvSpPr>
          <p:nvPr>
            <p:ph type="body" idx="1"/>
          </p:nvPr>
        </p:nvSpPr>
        <p:spPr/>
        <p:txBody>
          <a:bodyPr/>
          <a:lstStyle/>
          <a:p>
            <a:r>
              <a:rPr lang="en-US" b="1">
                <a:latin typeface="Helvetica-Bold" charset="0"/>
              </a:rPr>
              <a:t>Figure 7.1 DLBCL gene expression analysis.</a:t>
            </a:r>
          </a:p>
          <a:p>
            <a:r>
              <a:rPr lang="en-US" b="1">
                <a:latin typeface="Helvetica-Bold" charset="0"/>
              </a:rPr>
              <a:t>a) </a:t>
            </a:r>
            <a:r>
              <a:rPr lang="en-US">
                <a:latin typeface="Helvetica" charset="0"/>
              </a:rPr>
              <a:t>Dendrogram shows the gene expression relatedness of the 96samples used in this study. Labels A and G refer to the samples that express activated B-cell signature genes and germinal center B-cell signatures, respectively. The color key for cell types is the same for both halves of the figure. </a:t>
            </a:r>
            <a:r>
              <a:rPr lang="en-US" b="1">
                <a:latin typeface="Helvetica-Bold" charset="0"/>
              </a:rPr>
              <a:t>b) </a:t>
            </a:r>
            <a:r>
              <a:rPr lang="en-US">
                <a:latin typeface="Helvetica" charset="0"/>
              </a:rPr>
              <a:t>Hierarchical clustering shows the 17,856rows of genes and 96 columns of samples tested. Each colored rectangle in the clustering represents an expression ratio, with red indicating induction in the samples, and green repression. The numbers indicate relative expression on a log2 scale on top (-2  to +2)and fluorescence ratios below (0.25–4.0). Experimental samples were used to produce the red (Cy5) cDNAs, which were compared to a mixture of green (Cy3) cDNAs produced from a pool of nine different lymphoma cell lines.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F9F5E91-BF43-0A47-8929-61C926D51839}" type="slidenum">
              <a:rPr lang="en-US"/>
              <a:pPr/>
              <a:t>33</a:t>
            </a:fld>
            <a:endParaRPr lang="en-US"/>
          </a:p>
        </p:txBody>
      </p:sp>
      <p:sp>
        <p:nvSpPr>
          <p:cNvPr id="422914"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2915" name="Rectangle 1027"/>
          <p:cNvSpPr>
            <a:spLocks noGrp="1" noChangeArrowheads="1"/>
          </p:cNvSpPr>
          <p:nvPr>
            <p:ph type="body" idx="1"/>
          </p:nvPr>
        </p:nvSpPr>
        <p:spPr/>
        <p:txBody>
          <a:bodyPr/>
          <a:lstStyle/>
          <a:p>
            <a:r>
              <a:rPr lang="en-US" b="1">
                <a:latin typeface="Helvetica-Bold" charset="0"/>
              </a:rPr>
              <a:t>Figure 7.2 Biologically distinct DLBCL gene expression signatures.</a:t>
            </a:r>
          </a:p>
          <a:p>
            <a:r>
              <a:rPr lang="en-US">
                <a:latin typeface="Helvetica" charset="0"/>
              </a:rPr>
              <a:t>Expanded view (from Figure 7.1) of biologically distinct gene expression signatures defined by hierarchical clustering. Most genes without designation on the right are genes with unknown functions.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FBE076B0-9B55-D94F-ACEA-7AE32B0CDE70}" type="slidenum">
              <a:rPr lang="en-US"/>
              <a:pPr/>
              <a:t>34</a:t>
            </a:fld>
            <a:endParaRPr lang="en-US"/>
          </a:p>
        </p:txBody>
      </p:sp>
      <p:sp>
        <p:nvSpPr>
          <p:cNvPr id="423938"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3939" name="Rectangle 1027"/>
          <p:cNvSpPr>
            <a:spLocks noGrp="1" noChangeArrowheads="1"/>
          </p:cNvSpPr>
          <p:nvPr>
            <p:ph type="body" idx="1"/>
          </p:nvPr>
        </p:nvSpPr>
        <p:spPr/>
        <p:txBody>
          <a:bodyPr/>
          <a:lstStyle/>
          <a:p>
            <a:r>
              <a:rPr lang="en-US" b="1">
                <a:latin typeface="Helvetica-Bold" charset="0"/>
              </a:rPr>
              <a:t>Figure 7.3 Discovery of DLBCL subtypes.</a:t>
            </a:r>
          </a:p>
          <a:p>
            <a:r>
              <a:rPr lang="en-US" b="1">
                <a:latin typeface="Helvetica-Bold" charset="0"/>
              </a:rPr>
              <a:t>a) </a:t>
            </a:r>
            <a:r>
              <a:rPr lang="en-US">
                <a:latin typeface="Helvetica" charset="0"/>
              </a:rPr>
              <a:t>DLBCL samples and two normal germinal cells were clustered using the GC signature genes from Figure 7.2, forming two subtypes: GC-like DLBCLs (orange) and activated B-cell-like DLBCLs (blue). The two normal GC B-cells (black) clustered among the GC-like DLBCLs. </a:t>
            </a:r>
            <a:r>
              <a:rPr lang="en-US" b="1">
                <a:latin typeface="Helvetica-Bold" charset="0"/>
              </a:rPr>
              <a:t>b) </a:t>
            </a:r>
            <a:r>
              <a:rPr lang="en-US">
                <a:latin typeface="Helvetica" charset="0"/>
              </a:rPr>
              <a:t>The DLBCL dendrogram was maintained and used to recluster all 17,856genes to expand the 2 signature sets of genes indicated by orange and blue bars. </a:t>
            </a:r>
            <a:r>
              <a:rPr lang="en-US" b="1">
                <a:latin typeface="Helvetica-Bold" charset="0"/>
              </a:rPr>
              <a:t>c) </a:t>
            </a:r>
            <a:r>
              <a:rPr lang="en-US">
                <a:latin typeface="Helvetica" charset="0"/>
              </a:rPr>
              <a:t>The larger signature gene sets were reclustered to produce a clear distinction in the opposing profiles. The dendrogram of DLBCLs is enlarged to reveal individual sample names and branching structures.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7A71062-103B-294B-A8F3-E38885DB0043}" type="slidenum">
              <a:rPr lang="en-US"/>
              <a:pPr/>
              <a:t>35</a:t>
            </a:fld>
            <a:endParaRPr lang="en-US"/>
          </a:p>
        </p:txBody>
      </p:sp>
      <p:sp>
        <p:nvSpPr>
          <p:cNvPr id="450562"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0563" name="Rectangle 1027"/>
          <p:cNvSpPr>
            <a:spLocks noGrp="1" noChangeArrowheads="1"/>
          </p:cNvSpPr>
          <p:nvPr>
            <p:ph type="body" idx="1"/>
          </p:nvPr>
        </p:nvSpPr>
        <p:spPr/>
        <p:txBody>
          <a:bodyPr/>
          <a:lstStyle/>
          <a:p>
            <a:r>
              <a:rPr lang="en-US"/>
              <a:t>Figure 7.4 Clinical distinctions of DLBCL.</a:t>
            </a:r>
          </a:p>
          <a:p>
            <a:r>
              <a:rPr lang="en-US"/>
              <a:t>Kaplan-Meier plot of 40 patients being treated for DLBCL. The graph moves down a step each time a patient dies. The tick marks indicate when a patient was surveyed by a clinician. a) When the patients were separated into GC-like or activated B-cell-like categories, the survival rates were noticeably different, as indicated. b) When more traditional IPI indices were used, the patients again segregated into high-risk and low-risk categories, as indicated. The X-axis is the number of years survival postdiagnosis, and the Y-axis is the fraction of surviving patients.</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7A71062-103B-294B-A8F3-E38885DB0043}" type="slidenum">
              <a:rPr lang="en-US"/>
              <a:pPr/>
              <a:t>36</a:t>
            </a:fld>
            <a:endParaRPr lang="en-US"/>
          </a:p>
        </p:txBody>
      </p:sp>
      <p:sp>
        <p:nvSpPr>
          <p:cNvPr id="450562"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0563" name="Rectangle 1027"/>
          <p:cNvSpPr>
            <a:spLocks noGrp="1" noChangeArrowheads="1"/>
          </p:cNvSpPr>
          <p:nvPr>
            <p:ph type="body" idx="1"/>
          </p:nvPr>
        </p:nvSpPr>
        <p:spPr/>
        <p:txBody>
          <a:bodyPr/>
          <a:lstStyle/>
          <a:p>
            <a:r>
              <a:rPr lang="en-US"/>
              <a:t>Figure 7.4 Clinical distinctions of DLBCL.</a:t>
            </a:r>
          </a:p>
          <a:p>
            <a:r>
              <a:rPr lang="en-US"/>
              <a:t>Kaplan-Meier plot of 40 patients being treated for DLBCL. The graph moves down a step each time a patient dies. The tick marks indicate when a patient was surveyed by a clinician. a) When the patients were separated into GC-like or activated B-cell-like categories, the survival rates were noticeably different, as indicated. b) When more traditional IPI indices were used, the patients again segregated into high-risk and low-risk categories, as indicated. The X-axis is the number of years survival postdiagnosis, and the Y-axis is the fraction of surviving patients.</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7A71062-103B-294B-A8F3-E38885DB0043}" type="slidenum">
              <a:rPr lang="en-US"/>
              <a:pPr/>
              <a:t>37</a:t>
            </a:fld>
            <a:endParaRPr lang="en-US"/>
          </a:p>
        </p:txBody>
      </p:sp>
      <p:sp>
        <p:nvSpPr>
          <p:cNvPr id="450562"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0563" name="Rectangle 1027"/>
          <p:cNvSpPr>
            <a:spLocks noGrp="1" noChangeArrowheads="1"/>
          </p:cNvSpPr>
          <p:nvPr>
            <p:ph type="body" idx="1"/>
          </p:nvPr>
        </p:nvSpPr>
        <p:spPr/>
        <p:txBody>
          <a:bodyPr/>
          <a:lstStyle/>
          <a:p>
            <a:r>
              <a:rPr lang="en-US"/>
              <a:t>Figure 7.4 Clinical distinctions of DLBCL.</a:t>
            </a:r>
          </a:p>
          <a:p>
            <a:r>
              <a:rPr lang="en-US"/>
              <a:t>Kaplan-Meier plot of 40 patients being treated for DLBCL. The graph moves down a step each time a patient dies. The tick marks indicate when a patient was surveyed by a clinician. a) When the patients were separated into GC-like or activated B-cell-like categories, the survival rates were noticeably different, as indicated. b) When more traditional IPI indices were used, the patients again segregated into high-risk and low-risk categories, as indicated. The X-axis is the number of years survival postdiagnosis, and the Y-axis is the fraction of surviving patients.</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7A71062-103B-294B-A8F3-E38885DB0043}" type="slidenum">
              <a:rPr lang="en-US"/>
              <a:pPr/>
              <a:t>38</a:t>
            </a:fld>
            <a:endParaRPr lang="en-US"/>
          </a:p>
        </p:txBody>
      </p:sp>
      <p:sp>
        <p:nvSpPr>
          <p:cNvPr id="450562"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0563" name="Rectangle 1027"/>
          <p:cNvSpPr>
            <a:spLocks noGrp="1" noChangeArrowheads="1"/>
          </p:cNvSpPr>
          <p:nvPr>
            <p:ph type="body" idx="1"/>
          </p:nvPr>
        </p:nvSpPr>
        <p:spPr/>
        <p:txBody>
          <a:bodyPr/>
          <a:lstStyle/>
          <a:p>
            <a:r>
              <a:rPr lang="en-US"/>
              <a:t>Figure 7.4 Clinical distinctions of DLBCL.</a:t>
            </a:r>
          </a:p>
          <a:p>
            <a:r>
              <a:rPr lang="en-US"/>
              <a:t>Kaplan-Meier plot of 40 patients being treated for DLBCL. The graph moves down a step each time a patient dies. The tick marks indicate when a patient was surveyed by a clinician. a) When the patients were separated into GC-like or activated B-cell-like categories, the survival rates were noticeably different, as indicated. b) When more traditional IPI indices were used, the patients again segregated into high-risk and low-risk categories, as indicated. The X-axis is the number of years survival postdiagnosis, and the Y-axis is the fraction of surviving patients.</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E0D7AA42-4B41-594E-95EE-A7DBDEAE5A78}" type="slidenum">
              <a:rPr lang="en-US"/>
              <a:pPr/>
              <a:t>39</a:t>
            </a:fld>
            <a:endParaRPr lang="en-US"/>
          </a:p>
        </p:txBody>
      </p:sp>
      <p:sp>
        <p:nvSpPr>
          <p:cNvPr id="452610"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52611" name="Rectangle 1027"/>
          <p:cNvSpPr>
            <a:spLocks noGrp="1" noChangeArrowheads="1"/>
          </p:cNvSpPr>
          <p:nvPr>
            <p:ph type="body" idx="1"/>
          </p:nvPr>
        </p:nvSpPr>
        <p:spPr/>
        <p:txBody>
          <a:bodyPr/>
          <a:lstStyle/>
          <a:p>
            <a:r>
              <a:rPr lang="en-US"/>
              <a:t>Figure 7.5 Clinical distinction of IPI low-risk DLBCL patients.</a:t>
            </a:r>
          </a:p>
          <a:p>
            <a:r>
              <a:rPr lang="en-US"/>
              <a:t>The graph moves down a step each time a patient dies. The tick marks indicate when a patient was surveyed by a clinician. The 24 low-risk patients from Figure 7.4b were reanalyzed using the GC signature gene analysis and segregated into two categories as indicated.</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E812875-2312-F942-BF06-D5A70BE8686C}" type="slidenum">
              <a:rPr lang="en-US"/>
              <a:pPr/>
              <a:t>41</a:t>
            </a:fld>
            <a:endParaRPr lang="en-US"/>
          </a:p>
        </p:txBody>
      </p:sp>
      <p:sp>
        <p:nvSpPr>
          <p:cNvPr id="424962"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4963" name="Rectangle 1027"/>
          <p:cNvSpPr>
            <a:spLocks noGrp="1" noChangeArrowheads="1"/>
          </p:cNvSpPr>
          <p:nvPr>
            <p:ph type="body" idx="1"/>
          </p:nvPr>
        </p:nvSpPr>
        <p:spPr/>
        <p:txBody>
          <a:bodyPr/>
          <a:lstStyle/>
          <a:p>
            <a:r>
              <a:rPr lang="en-US" b="1">
                <a:latin typeface="Helvetica-Bold" charset="0"/>
              </a:rPr>
              <a:t>Figure 7.6 Variations in expression of 1,753 human ORFs.</a:t>
            </a:r>
          </a:p>
          <a:p>
            <a:r>
              <a:rPr lang="en-US" b="1">
                <a:latin typeface="Helvetica-Bold" charset="0"/>
              </a:rPr>
              <a:t>a) </a:t>
            </a:r>
            <a:r>
              <a:rPr lang="en-US">
                <a:latin typeface="Helvetica" charset="0"/>
              </a:rPr>
              <a:t>Magnified view of the 65 biopsies and 17 cell lines as they were clustered based on expression profiles of 1,753 genes. Before (BE) and after (AF) tissue pairs from the same patient that clustered together are colored red; the two tumor/lymph node pairs are light blue; three normal breast samples are green; and unpaired samples are black. </a:t>
            </a:r>
            <a:r>
              <a:rPr lang="en-US" b="1">
                <a:latin typeface="Helvetica-Bold" charset="0"/>
              </a:rPr>
              <a:t>b) </a:t>
            </a:r>
            <a:r>
              <a:rPr lang="en-US">
                <a:latin typeface="Helvetica" charset="0"/>
              </a:rPr>
              <a:t>A display of every gene measured.</a:t>
            </a:r>
            <a:r>
              <a:rPr lang="en-US" b="1">
                <a:latin typeface="Helvetica-Bold" charset="0"/>
              </a:rPr>
              <a:t>c)–j) </a:t>
            </a:r>
            <a:r>
              <a:rPr lang="en-US">
                <a:latin typeface="Helvetica" charset="0"/>
              </a:rPr>
              <a:t>Each row in the gene expression profiles represents a gene and each column represents a tissue sample. After the genes were clustered, the samples were clustered to arrange them according to similar expression profiles. Eight groups of 1,753 genes were identified as cell-type signatures: </a:t>
            </a:r>
            <a:r>
              <a:rPr lang="en-US" b="1">
                <a:latin typeface="Helvetica-Bold" charset="0"/>
              </a:rPr>
              <a:t>c) </a:t>
            </a:r>
            <a:r>
              <a:rPr lang="en-US">
                <a:latin typeface="Helvetica" charset="0"/>
              </a:rPr>
              <a:t>endothelial cells; </a:t>
            </a:r>
            <a:r>
              <a:rPr lang="en-US" b="1">
                <a:latin typeface="Helvetica-Bold" charset="0"/>
              </a:rPr>
              <a:t>d) </a:t>
            </a:r>
            <a:r>
              <a:rPr lang="en-US">
                <a:latin typeface="Helvetica" charset="0"/>
              </a:rPr>
              <a:t>stromal/fibroblast; </a:t>
            </a:r>
            <a:r>
              <a:rPr lang="en-US" b="1">
                <a:latin typeface="Helvetica-Bold" charset="0"/>
              </a:rPr>
              <a:t>e) </a:t>
            </a:r>
            <a:r>
              <a:rPr lang="en-US">
                <a:latin typeface="Helvetica" charset="0"/>
              </a:rPr>
              <a:t>breast basal epithelial; </a:t>
            </a:r>
            <a:r>
              <a:rPr lang="en-US" b="1">
                <a:latin typeface="Helvetica-Bold" charset="0"/>
              </a:rPr>
              <a:t>f) </a:t>
            </a:r>
            <a:r>
              <a:rPr lang="en-US">
                <a:latin typeface="Helvetica" charset="0"/>
              </a:rPr>
              <a:t>B-cell; </a:t>
            </a:r>
            <a:r>
              <a:rPr lang="en-US" b="1">
                <a:latin typeface="Helvetica-Bold" charset="0"/>
              </a:rPr>
              <a:t>g) </a:t>
            </a:r>
            <a:r>
              <a:rPr lang="en-US">
                <a:latin typeface="Helvetica" charset="0"/>
              </a:rPr>
              <a:t>adipose-enriched/normal breast; </a:t>
            </a:r>
            <a:r>
              <a:rPr lang="en-US" b="1">
                <a:latin typeface="Helvetica-Bold" charset="0"/>
              </a:rPr>
              <a:t>h) </a:t>
            </a:r>
            <a:r>
              <a:rPr lang="en-US">
                <a:latin typeface="Helvetica" charset="0"/>
              </a:rPr>
              <a:t>macrophage; </a:t>
            </a:r>
            <a:r>
              <a:rPr lang="en-US" b="1">
                <a:latin typeface="Helvetica-Bold" charset="0"/>
              </a:rPr>
              <a:t>I) </a:t>
            </a:r>
            <a:r>
              <a:rPr lang="en-US">
                <a:latin typeface="Helvetica" charset="0"/>
              </a:rPr>
              <a:t>T-cell; </a:t>
            </a:r>
            <a:r>
              <a:rPr lang="en-US" b="1">
                <a:latin typeface="Helvetica-Bold" charset="0"/>
              </a:rPr>
              <a:t>j) </a:t>
            </a:r>
            <a:r>
              <a:rPr lang="en-US">
                <a:latin typeface="Helvetica" charset="0"/>
              </a:rPr>
              <a:t>luminal epithelial.The 17 cell lines were clustered separately from tissue samples.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Adenine</a:t>
            </a:r>
          </a:p>
          <a:p>
            <a:r>
              <a:rPr lang="en-US" dirty="0" smtClean="0"/>
              <a:t>Thymine</a:t>
            </a:r>
          </a:p>
          <a:p>
            <a:r>
              <a:rPr lang="en-US" dirty="0" smtClean="0"/>
              <a:t>Guanine </a:t>
            </a:r>
          </a:p>
          <a:p>
            <a:r>
              <a:rPr lang="en-US" dirty="0" smtClean="0"/>
              <a:t>Cytosine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5</a:t>
            </a:fld>
            <a:endParaRPr lang="en-US"/>
          </a:p>
        </p:txBody>
      </p:sp>
    </p:spTree>
    <p:extLst>
      <p:ext uri="{BB962C8B-B14F-4D97-AF65-F5344CB8AC3E}">
        <p14:creationId xmlns:p14="http://schemas.microsoft.com/office/powerpoint/2010/main" val="35233100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E812875-2312-F942-BF06-D5A70BE8686C}" type="slidenum">
              <a:rPr lang="en-US"/>
              <a:pPr/>
              <a:t>42</a:t>
            </a:fld>
            <a:endParaRPr lang="en-US"/>
          </a:p>
        </p:txBody>
      </p:sp>
      <p:sp>
        <p:nvSpPr>
          <p:cNvPr id="424962"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4963" name="Rectangle 1027"/>
          <p:cNvSpPr>
            <a:spLocks noGrp="1" noChangeArrowheads="1"/>
          </p:cNvSpPr>
          <p:nvPr>
            <p:ph type="body" idx="1"/>
          </p:nvPr>
        </p:nvSpPr>
        <p:spPr/>
        <p:txBody>
          <a:bodyPr/>
          <a:lstStyle/>
          <a:p>
            <a:r>
              <a:rPr lang="en-US" b="1">
                <a:latin typeface="Helvetica-Bold" charset="0"/>
              </a:rPr>
              <a:t>Figure 7.6 Variations in expression of 1,753 human ORFs.</a:t>
            </a:r>
          </a:p>
          <a:p>
            <a:r>
              <a:rPr lang="en-US" b="1">
                <a:latin typeface="Helvetica-Bold" charset="0"/>
              </a:rPr>
              <a:t>a) </a:t>
            </a:r>
            <a:r>
              <a:rPr lang="en-US">
                <a:latin typeface="Helvetica" charset="0"/>
              </a:rPr>
              <a:t>Magnified view of the 65 biopsies and 17 cell lines as they were clustered based on expression profiles of 1,753 genes. Before (BE) and after (AF) tissue pairs from the same patient that clustered together are colored red; the two tumor/lymph node pairs are light blue; three normal breast samples are green; and unpaired samples are black. </a:t>
            </a:r>
            <a:r>
              <a:rPr lang="en-US" b="1">
                <a:latin typeface="Helvetica-Bold" charset="0"/>
              </a:rPr>
              <a:t>b) </a:t>
            </a:r>
            <a:r>
              <a:rPr lang="en-US">
                <a:latin typeface="Helvetica" charset="0"/>
              </a:rPr>
              <a:t>A display of every gene measured.</a:t>
            </a:r>
            <a:r>
              <a:rPr lang="en-US" b="1">
                <a:latin typeface="Helvetica-Bold" charset="0"/>
              </a:rPr>
              <a:t>c)–j) </a:t>
            </a:r>
            <a:r>
              <a:rPr lang="en-US">
                <a:latin typeface="Helvetica" charset="0"/>
              </a:rPr>
              <a:t>Each row in the gene expression profiles represents a gene and each column represents a tissue sample. After the genes were clustered, the samples were clustered to arrange them according to similar expression profiles. Eight groups of 1,753 genes were identified as cell-type signatures: </a:t>
            </a:r>
            <a:r>
              <a:rPr lang="en-US" b="1">
                <a:latin typeface="Helvetica-Bold" charset="0"/>
              </a:rPr>
              <a:t>c) </a:t>
            </a:r>
            <a:r>
              <a:rPr lang="en-US">
                <a:latin typeface="Helvetica" charset="0"/>
              </a:rPr>
              <a:t>endothelial cells; </a:t>
            </a:r>
            <a:r>
              <a:rPr lang="en-US" b="1">
                <a:latin typeface="Helvetica-Bold" charset="0"/>
              </a:rPr>
              <a:t>d) </a:t>
            </a:r>
            <a:r>
              <a:rPr lang="en-US">
                <a:latin typeface="Helvetica" charset="0"/>
              </a:rPr>
              <a:t>stromal/fibroblast; </a:t>
            </a:r>
            <a:r>
              <a:rPr lang="en-US" b="1">
                <a:latin typeface="Helvetica-Bold" charset="0"/>
              </a:rPr>
              <a:t>e) </a:t>
            </a:r>
            <a:r>
              <a:rPr lang="en-US">
                <a:latin typeface="Helvetica" charset="0"/>
              </a:rPr>
              <a:t>breast basal epithelial; </a:t>
            </a:r>
            <a:r>
              <a:rPr lang="en-US" b="1">
                <a:latin typeface="Helvetica-Bold" charset="0"/>
              </a:rPr>
              <a:t>f) </a:t>
            </a:r>
            <a:r>
              <a:rPr lang="en-US">
                <a:latin typeface="Helvetica" charset="0"/>
              </a:rPr>
              <a:t>B-cell; </a:t>
            </a:r>
            <a:r>
              <a:rPr lang="en-US" b="1">
                <a:latin typeface="Helvetica-Bold" charset="0"/>
              </a:rPr>
              <a:t>g) </a:t>
            </a:r>
            <a:r>
              <a:rPr lang="en-US">
                <a:latin typeface="Helvetica" charset="0"/>
              </a:rPr>
              <a:t>adipose-enriched/normal breast; </a:t>
            </a:r>
            <a:r>
              <a:rPr lang="en-US" b="1">
                <a:latin typeface="Helvetica-Bold" charset="0"/>
              </a:rPr>
              <a:t>h) </a:t>
            </a:r>
            <a:r>
              <a:rPr lang="en-US">
                <a:latin typeface="Helvetica" charset="0"/>
              </a:rPr>
              <a:t>macrophage; </a:t>
            </a:r>
            <a:r>
              <a:rPr lang="en-US" b="1">
                <a:latin typeface="Helvetica-Bold" charset="0"/>
              </a:rPr>
              <a:t>I) </a:t>
            </a:r>
            <a:r>
              <a:rPr lang="en-US">
                <a:latin typeface="Helvetica" charset="0"/>
              </a:rPr>
              <a:t>T-cell; </a:t>
            </a:r>
            <a:r>
              <a:rPr lang="en-US" b="1">
                <a:latin typeface="Helvetica-Bold" charset="0"/>
              </a:rPr>
              <a:t>j) </a:t>
            </a:r>
            <a:r>
              <a:rPr lang="en-US">
                <a:latin typeface="Helvetica" charset="0"/>
              </a:rPr>
              <a:t>luminal epithelial.The 17 cell lines were clustered separately from tissue samples.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7E812875-2312-F942-BF06-D5A70BE8686C}" type="slidenum">
              <a:rPr lang="en-US"/>
              <a:pPr/>
              <a:t>43</a:t>
            </a:fld>
            <a:endParaRPr lang="en-US"/>
          </a:p>
        </p:txBody>
      </p:sp>
      <p:sp>
        <p:nvSpPr>
          <p:cNvPr id="424962" name="Rectangle 1026"/>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4963" name="Rectangle 1027"/>
          <p:cNvSpPr>
            <a:spLocks noGrp="1" noChangeArrowheads="1"/>
          </p:cNvSpPr>
          <p:nvPr>
            <p:ph type="body" idx="1"/>
          </p:nvPr>
        </p:nvSpPr>
        <p:spPr/>
        <p:txBody>
          <a:bodyPr/>
          <a:lstStyle/>
          <a:p>
            <a:r>
              <a:rPr lang="en-US" b="1">
                <a:latin typeface="Helvetica-Bold" charset="0"/>
              </a:rPr>
              <a:t>Figure 7.6 Variations in expression of 1,753 human ORFs.</a:t>
            </a:r>
          </a:p>
          <a:p>
            <a:r>
              <a:rPr lang="en-US" b="1">
                <a:latin typeface="Helvetica-Bold" charset="0"/>
              </a:rPr>
              <a:t>a) </a:t>
            </a:r>
            <a:r>
              <a:rPr lang="en-US">
                <a:latin typeface="Helvetica" charset="0"/>
              </a:rPr>
              <a:t>Magnified view of the 65 biopsies and 17 cell lines as they were clustered based on expression profiles of 1,753 genes. Before (BE) and after (AF) tissue pairs from the same patient that clustered together are colored red; the two tumor/lymph node pairs are light blue; three normal breast samples are green; and unpaired samples are black. </a:t>
            </a:r>
            <a:r>
              <a:rPr lang="en-US" b="1">
                <a:latin typeface="Helvetica-Bold" charset="0"/>
              </a:rPr>
              <a:t>b) </a:t>
            </a:r>
            <a:r>
              <a:rPr lang="en-US">
                <a:latin typeface="Helvetica" charset="0"/>
              </a:rPr>
              <a:t>A display of every gene measured.</a:t>
            </a:r>
            <a:r>
              <a:rPr lang="en-US" b="1">
                <a:latin typeface="Helvetica-Bold" charset="0"/>
              </a:rPr>
              <a:t>c)–j) </a:t>
            </a:r>
            <a:r>
              <a:rPr lang="en-US">
                <a:latin typeface="Helvetica" charset="0"/>
              </a:rPr>
              <a:t>Each row in the gene expression profiles represents a gene and each column represents a tissue sample. After the genes were clustered, the samples were clustered to arrange them according to similar expression profiles. Eight groups of 1,753 genes were identified as cell-type signatures: </a:t>
            </a:r>
            <a:r>
              <a:rPr lang="en-US" b="1">
                <a:latin typeface="Helvetica-Bold" charset="0"/>
              </a:rPr>
              <a:t>c) </a:t>
            </a:r>
            <a:r>
              <a:rPr lang="en-US">
                <a:latin typeface="Helvetica" charset="0"/>
              </a:rPr>
              <a:t>endothelial cells; </a:t>
            </a:r>
            <a:r>
              <a:rPr lang="en-US" b="1">
                <a:latin typeface="Helvetica-Bold" charset="0"/>
              </a:rPr>
              <a:t>d) </a:t>
            </a:r>
            <a:r>
              <a:rPr lang="en-US">
                <a:latin typeface="Helvetica" charset="0"/>
              </a:rPr>
              <a:t>stromal/fibroblast; </a:t>
            </a:r>
            <a:r>
              <a:rPr lang="en-US" b="1">
                <a:latin typeface="Helvetica-Bold" charset="0"/>
              </a:rPr>
              <a:t>e) </a:t>
            </a:r>
            <a:r>
              <a:rPr lang="en-US">
                <a:latin typeface="Helvetica" charset="0"/>
              </a:rPr>
              <a:t>breast basal epithelial; </a:t>
            </a:r>
            <a:r>
              <a:rPr lang="en-US" b="1">
                <a:latin typeface="Helvetica-Bold" charset="0"/>
              </a:rPr>
              <a:t>f) </a:t>
            </a:r>
            <a:r>
              <a:rPr lang="en-US">
                <a:latin typeface="Helvetica" charset="0"/>
              </a:rPr>
              <a:t>B-cell; </a:t>
            </a:r>
            <a:r>
              <a:rPr lang="en-US" b="1">
                <a:latin typeface="Helvetica-Bold" charset="0"/>
              </a:rPr>
              <a:t>g) </a:t>
            </a:r>
            <a:r>
              <a:rPr lang="en-US">
                <a:latin typeface="Helvetica" charset="0"/>
              </a:rPr>
              <a:t>adipose-enriched/normal breast; </a:t>
            </a:r>
            <a:r>
              <a:rPr lang="en-US" b="1">
                <a:latin typeface="Helvetica-Bold" charset="0"/>
              </a:rPr>
              <a:t>h) </a:t>
            </a:r>
            <a:r>
              <a:rPr lang="en-US">
                <a:latin typeface="Helvetica" charset="0"/>
              </a:rPr>
              <a:t>macrophage; </a:t>
            </a:r>
            <a:r>
              <a:rPr lang="en-US" b="1">
                <a:latin typeface="Helvetica-Bold" charset="0"/>
              </a:rPr>
              <a:t>I) </a:t>
            </a:r>
            <a:r>
              <a:rPr lang="en-US">
                <a:latin typeface="Helvetica" charset="0"/>
              </a:rPr>
              <a:t>T-cell; </a:t>
            </a:r>
            <a:r>
              <a:rPr lang="en-US" b="1">
                <a:latin typeface="Helvetica-Bold" charset="0"/>
              </a:rPr>
              <a:t>j) </a:t>
            </a:r>
            <a:r>
              <a:rPr lang="en-US">
                <a:latin typeface="Helvetica" charset="0"/>
              </a:rPr>
              <a:t>luminal epithelial.The 17 cell lines were clustered separately from tissue samples.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CD13407-D5A9-E243-833B-D087E4C48F0E}" type="slidenum">
              <a:rPr lang="en-US"/>
              <a:pPr/>
              <a:t>44</a:t>
            </a:fld>
            <a:endParaRPr lang="en-US"/>
          </a:p>
        </p:txBody>
      </p:sp>
      <p:sp>
        <p:nvSpPr>
          <p:cNvPr id="425986"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5987" name="Rectangle 3"/>
          <p:cNvSpPr>
            <a:spLocks noGrp="1" noChangeArrowheads="1"/>
          </p:cNvSpPr>
          <p:nvPr>
            <p:ph type="body" idx="1"/>
          </p:nvPr>
        </p:nvSpPr>
        <p:spPr/>
        <p:txBody>
          <a:bodyPr/>
          <a:lstStyle/>
          <a:p>
            <a:r>
              <a:rPr lang="en-US" b="1">
                <a:latin typeface="Helvetica-Bold" charset="0"/>
              </a:rPr>
              <a:t>Figure 7.6 Variations in expression of 1,753 human ORFs.</a:t>
            </a:r>
          </a:p>
          <a:p>
            <a:r>
              <a:rPr lang="en-US" b="1">
                <a:latin typeface="Helvetica-Bold" charset="0"/>
              </a:rPr>
              <a:t>a) </a:t>
            </a:r>
            <a:r>
              <a:rPr lang="en-US">
                <a:latin typeface="Helvetica" charset="0"/>
              </a:rPr>
              <a:t>Magnified view of the 65 biopsies and 17 cell lines as they were clustered based on expression profiles of 1,753 genes. Before (BE) and after (AF) tissue pairs from the same patient that clustered together are colored red; the two tumor/lymph node pairs are light blue; three normal breast samples are green; and unpaired samples are black. </a:t>
            </a:r>
            <a:r>
              <a:rPr lang="en-US" b="1">
                <a:latin typeface="Helvetica-Bold" charset="0"/>
              </a:rPr>
              <a:t>b) </a:t>
            </a:r>
            <a:r>
              <a:rPr lang="en-US">
                <a:latin typeface="Helvetica" charset="0"/>
              </a:rPr>
              <a:t>A display of every gene measured.</a:t>
            </a:r>
            <a:r>
              <a:rPr lang="en-US" b="1">
                <a:latin typeface="Helvetica-Bold" charset="0"/>
              </a:rPr>
              <a:t>c)–j) </a:t>
            </a:r>
            <a:r>
              <a:rPr lang="en-US">
                <a:latin typeface="Helvetica" charset="0"/>
              </a:rPr>
              <a:t>Each row in the gene expression profiles represents a gene and each column represents a tissue sample. After the genes were clustered, the samples were clustered to arrange them according to similar expression profiles. Eight groups of 1,753 genes were identified as cell-type signatures: </a:t>
            </a:r>
            <a:r>
              <a:rPr lang="en-US" b="1">
                <a:latin typeface="Helvetica-Bold" charset="0"/>
              </a:rPr>
              <a:t>c) </a:t>
            </a:r>
            <a:r>
              <a:rPr lang="en-US">
                <a:latin typeface="Helvetica" charset="0"/>
              </a:rPr>
              <a:t>endothelial cells; </a:t>
            </a:r>
            <a:r>
              <a:rPr lang="en-US" b="1">
                <a:latin typeface="Helvetica-Bold" charset="0"/>
              </a:rPr>
              <a:t>d) </a:t>
            </a:r>
            <a:r>
              <a:rPr lang="en-US">
                <a:latin typeface="Helvetica" charset="0"/>
              </a:rPr>
              <a:t>stromal/fibroblast; </a:t>
            </a:r>
            <a:r>
              <a:rPr lang="en-US" b="1">
                <a:latin typeface="Helvetica-Bold" charset="0"/>
              </a:rPr>
              <a:t>e) </a:t>
            </a:r>
            <a:r>
              <a:rPr lang="en-US">
                <a:latin typeface="Helvetica" charset="0"/>
              </a:rPr>
              <a:t>breast basal epithelial; </a:t>
            </a:r>
            <a:r>
              <a:rPr lang="en-US" b="1">
                <a:latin typeface="Helvetica-Bold" charset="0"/>
              </a:rPr>
              <a:t>f) </a:t>
            </a:r>
            <a:r>
              <a:rPr lang="en-US">
                <a:latin typeface="Helvetica" charset="0"/>
              </a:rPr>
              <a:t>B-cell; </a:t>
            </a:r>
            <a:r>
              <a:rPr lang="en-US" b="1">
                <a:latin typeface="Helvetica-Bold" charset="0"/>
              </a:rPr>
              <a:t>g) </a:t>
            </a:r>
            <a:r>
              <a:rPr lang="en-US">
                <a:latin typeface="Helvetica" charset="0"/>
              </a:rPr>
              <a:t>adipose-enriched/normal breast; </a:t>
            </a:r>
            <a:r>
              <a:rPr lang="en-US" b="1">
                <a:latin typeface="Helvetica-Bold" charset="0"/>
              </a:rPr>
              <a:t>h) </a:t>
            </a:r>
            <a:r>
              <a:rPr lang="en-US">
                <a:latin typeface="Helvetica" charset="0"/>
              </a:rPr>
              <a:t>macrophage; </a:t>
            </a:r>
            <a:r>
              <a:rPr lang="en-US" b="1">
                <a:latin typeface="Helvetica-Bold" charset="0"/>
              </a:rPr>
              <a:t>I) </a:t>
            </a:r>
            <a:r>
              <a:rPr lang="en-US">
                <a:latin typeface="Helvetica" charset="0"/>
              </a:rPr>
              <a:t>T-cell; </a:t>
            </a:r>
            <a:r>
              <a:rPr lang="en-US" b="1">
                <a:latin typeface="Helvetica-Bold" charset="0"/>
              </a:rPr>
              <a:t>j) </a:t>
            </a:r>
            <a:r>
              <a:rPr lang="en-US">
                <a:latin typeface="Helvetica" charset="0"/>
              </a:rPr>
              <a:t>luminal epithelial.The 17 cell lines were clustered separately from tissue samples.</a:t>
            </a:r>
          </a:p>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CD13407-D5A9-E243-833B-D087E4C48F0E}" type="slidenum">
              <a:rPr lang="en-US"/>
              <a:pPr/>
              <a:t>45</a:t>
            </a:fld>
            <a:endParaRPr lang="en-US"/>
          </a:p>
        </p:txBody>
      </p:sp>
      <p:sp>
        <p:nvSpPr>
          <p:cNvPr id="425986"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5987" name="Rectangle 3"/>
          <p:cNvSpPr>
            <a:spLocks noGrp="1" noChangeArrowheads="1"/>
          </p:cNvSpPr>
          <p:nvPr>
            <p:ph type="body" idx="1"/>
          </p:nvPr>
        </p:nvSpPr>
        <p:spPr/>
        <p:txBody>
          <a:bodyPr/>
          <a:lstStyle/>
          <a:p>
            <a:r>
              <a:rPr lang="en-US" b="1">
                <a:latin typeface="Helvetica-Bold" charset="0"/>
              </a:rPr>
              <a:t>Figure 7.6 Variations in expression of 1,753 human ORFs.</a:t>
            </a:r>
          </a:p>
          <a:p>
            <a:r>
              <a:rPr lang="en-US" b="1">
                <a:latin typeface="Helvetica-Bold" charset="0"/>
              </a:rPr>
              <a:t>a) </a:t>
            </a:r>
            <a:r>
              <a:rPr lang="en-US">
                <a:latin typeface="Helvetica" charset="0"/>
              </a:rPr>
              <a:t>Magnified view of the 65 biopsies and 17 cell lines as they were clustered based on expression profiles of 1,753 genes. Before (BE) and after (AF) tissue pairs from the same patient that clustered together are colored red; the two tumor/lymph node pairs are light blue; three normal breast samples are green; and unpaired samples are black. </a:t>
            </a:r>
            <a:r>
              <a:rPr lang="en-US" b="1">
                <a:latin typeface="Helvetica-Bold" charset="0"/>
              </a:rPr>
              <a:t>b) </a:t>
            </a:r>
            <a:r>
              <a:rPr lang="en-US">
                <a:latin typeface="Helvetica" charset="0"/>
              </a:rPr>
              <a:t>A display of every gene measured.</a:t>
            </a:r>
            <a:r>
              <a:rPr lang="en-US" b="1">
                <a:latin typeface="Helvetica-Bold" charset="0"/>
              </a:rPr>
              <a:t>c)–j) </a:t>
            </a:r>
            <a:r>
              <a:rPr lang="en-US">
                <a:latin typeface="Helvetica" charset="0"/>
              </a:rPr>
              <a:t>Each row in the gene expression profiles represents a gene and each column represents a tissue sample. After the genes were clustered, the samples were clustered to arrange them according to similar expression profiles. Eight groups of 1,753 genes were identified as cell-type signatures: </a:t>
            </a:r>
            <a:r>
              <a:rPr lang="en-US" b="1">
                <a:latin typeface="Helvetica-Bold" charset="0"/>
              </a:rPr>
              <a:t>c) </a:t>
            </a:r>
            <a:r>
              <a:rPr lang="en-US">
                <a:latin typeface="Helvetica" charset="0"/>
              </a:rPr>
              <a:t>endothelial cells; </a:t>
            </a:r>
            <a:r>
              <a:rPr lang="en-US" b="1">
                <a:latin typeface="Helvetica-Bold" charset="0"/>
              </a:rPr>
              <a:t>d) </a:t>
            </a:r>
            <a:r>
              <a:rPr lang="en-US">
                <a:latin typeface="Helvetica" charset="0"/>
              </a:rPr>
              <a:t>stromal/fibroblast; </a:t>
            </a:r>
            <a:r>
              <a:rPr lang="en-US" b="1">
                <a:latin typeface="Helvetica-Bold" charset="0"/>
              </a:rPr>
              <a:t>e) </a:t>
            </a:r>
            <a:r>
              <a:rPr lang="en-US">
                <a:latin typeface="Helvetica" charset="0"/>
              </a:rPr>
              <a:t>breast basal epithelial; </a:t>
            </a:r>
            <a:r>
              <a:rPr lang="en-US" b="1">
                <a:latin typeface="Helvetica-Bold" charset="0"/>
              </a:rPr>
              <a:t>f) </a:t>
            </a:r>
            <a:r>
              <a:rPr lang="en-US">
                <a:latin typeface="Helvetica" charset="0"/>
              </a:rPr>
              <a:t>B-cell; </a:t>
            </a:r>
            <a:r>
              <a:rPr lang="en-US" b="1">
                <a:latin typeface="Helvetica-Bold" charset="0"/>
              </a:rPr>
              <a:t>g) </a:t>
            </a:r>
            <a:r>
              <a:rPr lang="en-US">
                <a:latin typeface="Helvetica" charset="0"/>
              </a:rPr>
              <a:t>adipose-enriched/normal breast; </a:t>
            </a:r>
            <a:r>
              <a:rPr lang="en-US" b="1">
                <a:latin typeface="Helvetica-Bold" charset="0"/>
              </a:rPr>
              <a:t>h) </a:t>
            </a:r>
            <a:r>
              <a:rPr lang="en-US">
                <a:latin typeface="Helvetica" charset="0"/>
              </a:rPr>
              <a:t>macrophage; </a:t>
            </a:r>
            <a:r>
              <a:rPr lang="en-US" b="1">
                <a:latin typeface="Helvetica-Bold" charset="0"/>
              </a:rPr>
              <a:t>I) </a:t>
            </a:r>
            <a:r>
              <a:rPr lang="en-US">
                <a:latin typeface="Helvetica" charset="0"/>
              </a:rPr>
              <a:t>T-cell; </a:t>
            </a:r>
            <a:r>
              <a:rPr lang="en-US" b="1">
                <a:latin typeface="Helvetica-Bold" charset="0"/>
              </a:rPr>
              <a:t>j) </a:t>
            </a:r>
            <a:r>
              <a:rPr lang="en-US">
                <a:latin typeface="Helvetica" charset="0"/>
              </a:rPr>
              <a:t>luminal epithelial.The 17 cell lines were clustered separately from tissue samples.</a:t>
            </a:r>
          </a:p>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92D1307C-AC97-C548-98ED-A5AEC0AE96CC}" type="slidenum">
              <a:rPr lang="en-US"/>
              <a:pPr/>
              <a:t>46</a:t>
            </a:fld>
            <a:endParaRPr lang="en-US"/>
          </a:p>
        </p:txBody>
      </p:sp>
      <p:sp>
        <p:nvSpPr>
          <p:cNvPr id="427010"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7011" name="Rectangle 3"/>
          <p:cNvSpPr>
            <a:spLocks noGrp="1" noChangeArrowheads="1"/>
          </p:cNvSpPr>
          <p:nvPr>
            <p:ph type="body" idx="1"/>
          </p:nvPr>
        </p:nvSpPr>
        <p:spPr/>
        <p:txBody>
          <a:bodyPr/>
          <a:lstStyle/>
          <a:p>
            <a:r>
              <a:rPr lang="en-US"/>
              <a:t>Figure 7.7 Cluster analysis using the intrinsic gene subset.</a:t>
            </a:r>
          </a:p>
          <a:p>
            <a:r>
              <a:rPr lang="en-US"/>
              <a:t>The 496 genes were highly coordinated in each pair of before-and-after chemotherapy samples, but differed in the rest of the samples. When these genes were used to cluster the samples, a) two major branches were produced. Seventeen sample pairs were placed next to each other (small black brackets), but three were not (larger green brackets). b)–f) Based on the four clusters of genes in the expression profiles, the samples were clustered into four main types: basal cell-like (orange); Erb-B2 positive (pink); normal breast tissue-like (green); luminal epithelial and estrogen receptor positive (blue). Three of the samples did not fit into any of these four categories.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30499E2-0986-3941-94FC-FD16E303AD65}" type="slidenum">
              <a:rPr lang="en-US"/>
              <a:pPr/>
              <a:t>47</a:t>
            </a:fld>
            <a:endParaRPr lang="en-US"/>
          </a:p>
        </p:txBody>
      </p:sp>
      <p:sp>
        <p:nvSpPr>
          <p:cNvPr id="428034"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8035" name="Rectangle 3"/>
          <p:cNvSpPr>
            <a:spLocks noGrp="1" noChangeArrowheads="1"/>
          </p:cNvSpPr>
          <p:nvPr>
            <p:ph type="body" idx="1"/>
          </p:nvPr>
        </p:nvSpPr>
        <p:spPr/>
        <p:txBody>
          <a:bodyPr/>
          <a:lstStyle/>
          <a:p>
            <a:r>
              <a:rPr lang="en-US"/>
              <a:t>Figure 7.7 Cluster analysis using the intrinsic gene subset.</a:t>
            </a:r>
          </a:p>
          <a:p>
            <a:r>
              <a:rPr lang="en-US"/>
              <a:t>The 496 genes were highly coordinated in each pair of before-and-after chemotherapy samples, but differed in the rest of the samples. When these genes were used to cluster the samples, a) two major branches were produced. Seventeen sample pairs were placed next to each other (small black brackets), but three were not (larger green brackets). b)–f) Based on the four clusters of genes in the expression profiles, the samples were clustered into four main types: basal cell-like (orange); Erb-B2 positive (pink); normal breast tissue-like (green); luminal epithelial and estrogen receptor positive (blue). Three of the samples did not fit into any of these four categories.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30499E2-0986-3941-94FC-FD16E303AD65}" type="slidenum">
              <a:rPr lang="en-US"/>
              <a:pPr/>
              <a:t>48</a:t>
            </a:fld>
            <a:endParaRPr lang="en-US"/>
          </a:p>
        </p:txBody>
      </p:sp>
      <p:sp>
        <p:nvSpPr>
          <p:cNvPr id="428034"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8035" name="Rectangle 3"/>
          <p:cNvSpPr>
            <a:spLocks noGrp="1" noChangeArrowheads="1"/>
          </p:cNvSpPr>
          <p:nvPr>
            <p:ph type="body" idx="1"/>
          </p:nvPr>
        </p:nvSpPr>
        <p:spPr/>
        <p:txBody>
          <a:bodyPr/>
          <a:lstStyle/>
          <a:p>
            <a:r>
              <a:rPr lang="en-US"/>
              <a:t>Figure 7.7 Cluster analysis using the intrinsic gene subset.</a:t>
            </a:r>
          </a:p>
          <a:p>
            <a:r>
              <a:rPr lang="en-US"/>
              <a:t>The 496 genes were highly coordinated in each pair of before-and-after chemotherapy samples, but differed in the rest of the samples. When these genes were used to cluster the samples, a) two major branches were produced. Seventeen sample pairs were placed next to each other (small black brackets), but three were not (larger green brackets). b)–f) Based on the four clusters of genes in the expression profiles, the samples were clustered into four main types: basal cell-like (orange); Erb-B2 positive (pink); normal breast tissue-like (green); luminal epithelial and estrogen receptor positive (blue). Three of the samples did not fit into any of these four categories.</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30499E2-0986-3941-94FC-FD16E303AD65}" type="slidenum">
              <a:rPr lang="en-US"/>
              <a:pPr/>
              <a:t>49</a:t>
            </a:fld>
            <a:endParaRPr lang="en-US"/>
          </a:p>
        </p:txBody>
      </p:sp>
      <p:sp>
        <p:nvSpPr>
          <p:cNvPr id="428034"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8035" name="Rectangle 3"/>
          <p:cNvSpPr>
            <a:spLocks noGrp="1" noChangeArrowheads="1"/>
          </p:cNvSpPr>
          <p:nvPr>
            <p:ph type="body" idx="1"/>
          </p:nvPr>
        </p:nvSpPr>
        <p:spPr/>
        <p:txBody>
          <a:bodyPr/>
          <a:lstStyle/>
          <a:p>
            <a:r>
              <a:rPr lang="en-US"/>
              <a:t>Figure 7.7 Cluster analysis using the intrinsic gene subset.</a:t>
            </a:r>
          </a:p>
          <a:p>
            <a:r>
              <a:rPr lang="en-US"/>
              <a:t>The 496 genes were highly coordinated in each pair of before-and-after chemotherapy samples, but differed in the rest of the samples. When these genes were used to cluster the samples, a) two major branches were produced. Seventeen sample pairs were placed next to each other (small black brackets), but three were not (larger green brackets). b)–f) Based on the four clusters of genes in the expression profiles, the samples were clustered into four main types: basal cell-like (orange); Erb-B2 positive (pink); normal breast tissue-like (green); luminal epithelial and estrogen receptor positive (blue). Three of the samples did not fit into any of these four categories.</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xfrm>
            <a:off x="3884613" y="8685213"/>
            <a:ext cx="2971800" cy="457200"/>
          </a:xfrm>
          <a:prstGeom prst="rect">
            <a:avLst/>
          </a:prstGeom>
          <a:ln/>
        </p:spPr>
        <p:txBody>
          <a:bodyPr/>
          <a:lstStyle/>
          <a:p>
            <a:fld id="{A30499E2-0986-3941-94FC-FD16E303AD65}" type="slidenum">
              <a:rPr lang="en-US"/>
              <a:pPr/>
              <a:t>50</a:t>
            </a:fld>
            <a:endParaRPr lang="en-US"/>
          </a:p>
        </p:txBody>
      </p:sp>
      <p:sp>
        <p:nvSpPr>
          <p:cNvPr id="428034" name="Rectangle 2"/>
          <p:cNvSpPr>
            <a:spLocks noGrp="1" noRot="1" noChangeAspect="1" noChangeArrowheads="1" noTextEdit="1"/>
          </p:cNvSpPr>
          <p:nvPr>
            <p:ph type="sldImg"/>
          </p:nvPr>
        </p:nvSpPr>
        <p:spPr>
          <a:xfrm>
            <a:off x="685800" y="685800"/>
            <a:ext cx="5486400" cy="3429000"/>
          </a:xfrm>
          <a:ln/>
          <a:extLst>
            <a:ext uri="{FAA26D3D-D897-4be2-8F04-BA451C77F1D7}">
              <ma14:placeholderFlag xmlns:ma14="http://schemas.microsoft.com/office/mac/drawingml/2011/main" val="1"/>
            </a:ext>
          </a:extLst>
        </p:spPr>
      </p:sp>
      <p:sp>
        <p:nvSpPr>
          <p:cNvPr id="428035" name="Rectangle 3"/>
          <p:cNvSpPr>
            <a:spLocks noGrp="1" noChangeArrowheads="1"/>
          </p:cNvSpPr>
          <p:nvPr>
            <p:ph type="body" idx="1"/>
          </p:nvPr>
        </p:nvSpPr>
        <p:spPr/>
        <p:txBody>
          <a:bodyPr/>
          <a:lstStyle/>
          <a:p>
            <a:r>
              <a:rPr lang="en-US"/>
              <a:t>Figure 7.7 Cluster analysis using the intrinsic gene subset.</a:t>
            </a:r>
          </a:p>
          <a:p>
            <a:r>
              <a:rPr lang="en-US"/>
              <a:t>The 496 genes were highly coordinated in each pair of before-and-after chemotherapy samples, but differed in the rest of the samples. When these genes were used to cluster the samples, a) two major branches were produced. Seventeen sample pairs were placed next to each other (small black brackets), but three were not (larger green brackets). b)–f) Based on the four clusters of genes in the expression profiles, the samples were clustered into four main types: basal cell-like (orange); Erb-B2 positive (pink); normal breast tissue-like (green); luminal epithelial and estrogen receptor positive (blue). Three of the samples did not fit into any of these four categories.</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hair and head skin similar</a:t>
            </a:r>
            <a:endParaRPr lang="en-US" dirty="0"/>
          </a:p>
        </p:txBody>
      </p:sp>
    </p:spTree>
    <p:extLst>
      <p:ext uri="{BB962C8B-B14F-4D97-AF65-F5344CB8AC3E}">
        <p14:creationId xmlns:p14="http://schemas.microsoft.com/office/powerpoint/2010/main" val="13930871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Adenine</a:t>
            </a:r>
          </a:p>
          <a:p>
            <a:r>
              <a:rPr lang="en-US" dirty="0" smtClean="0"/>
              <a:t>Thymine</a:t>
            </a:r>
          </a:p>
          <a:p>
            <a:r>
              <a:rPr lang="en-US" dirty="0" smtClean="0"/>
              <a:t>Guanine </a:t>
            </a:r>
          </a:p>
          <a:p>
            <a:r>
              <a:rPr lang="en-US" dirty="0" smtClean="0"/>
              <a:t>Cytosine</a:t>
            </a:r>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6</a:t>
            </a:fld>
            <a:endParaRPr lang="en-US"/>
          </a:p>
        </p:txBody>
      </p:sp>
    </p:spTree>
    <p:extLst>
      <p:ext uri="{BB962C8B-B14F-4D97-AF65-F5344CB8AC3E}">
        <p14:creationId xmlns:p14="http://schemas.microsoft.com/office/powerpoint/2010/main" val="35233100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hands and arm</a:t>
            </a:r>
            <a:r>
              <a:rPr lang="en-US" baseline="0" dirty="0" smtClean="0"/>
              <a:t>s similar, L and R pairings</a:t>
            </a:r>
            <a:endParaRPr lang="en-US" dirty="0"/>
          </a:p>
        </p:txBody>
      </p:sp>
    </p:spTree>
    <p:extLst>
      <p:ext uri="{BB962C8B-B14F-4D97-AF65-F5344CB8AC3E}">
        <p14:creationId xmlns:p14="http://schemas.microsoft.com/office/powerpoint/2010/main" val="17675612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moist</a:t>
            </a:r>
            <a:r>
              <a:rPr lang="en-US" baseline="0" dirty="0" smtClean="0"/>
              <a:t> skin</a:t>
            </a:r>
            <a:endParaRPr lang="en-US" dirty="0"/>
          </a:p>
        </p:txBody>
      </p:sp>
    </p:spTree>
    <p:extLst>
      <p:ext uri="{BB962C8B-B14F-4D97-AF65-F5344CB8AC3E}">
        <p14:creationId xmlns:p14="http://schemas.microsoft.com/office/powerpoint/2010/main" val="351875603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other moist places</a:t>
            </a:r>
            <a:endParaRPr lang="en-US" dirty="0"/>
          </a:p>
        </p:txBody>
      </p:sp>
    </p:spTree>
    <p:extLst>
      <p:ext uri="{BB962C8B-B14F-4D97-AF65-F5344CB8AC3E}">
        <p14:creationId xmlns:p14="http://schemas.microsoft.com/office/powerpoint/2010/main" val="6279320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two types of skin bacteria</a:t>
            </a:r>
            <a:endParaRPr lang="en-US" dirty="0"/>
          </a:p>
        </p:txBody>
      </p:sp>
    </p:spTree>
    <p:extLst>
      <p:ext uri="{BB962C8B-B14F-4D97-AF65-F5344CB8AC3E}">
        <p14:creationId xmlns:p14="http://schemas.microsoft.com/office/powerpoint/2010/main" val="261957187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mouth</a:t>
            </a:r>
            <a:r>
              <a:rPr lang="en-US" baseline="0" dirty="0" smtClean="0"/>
              <a:t> and gut are really different from skin, bot as diverse</a:t>
            </a:r>
            <a:endParaRPr lang="en-US" dirty="0"/>
          </a:p>
        </p:txBody>
      </p:sp>
    </p:spTree>
    <p:extLst>
      <p:ext uri="{BB962C8B-B14F-4D97-AF65-F5344CB8AC3E}">
        <p14:creationId xmlns:p14="http://schemas.microsoft.com/office/powerpoint/2010/main" val="197221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more variation</a:t>
            </a:r>
            <a:r>
              <a:rPr lang="en-US" baseline="0" dirty="0" smtClean="0"/>
              <a:t> between habitats than within</a:t>
            </a:r>
          </a:p>
          <a:p>
            <a:r>
              <a:rPr lang="en-US" baseline="0" dirty="0" smtClean="0"/>
              <a:t>more variation between people thane within</a:t>
            </a:r>
          </a:p>
          <a:p>
            <a:r>
              <a:rPr lang="en-US" baseline="0" dirty="0" smtClean="0"/>
              <a:t>more variation across time than on the same day</a:t>
            </a:r>
            <a:endParaRPr lang="en-US" dirty="0"/>
          </a:p>
        </p:txBody>
      </p:sp>
    </p:spTree>
    <p:extLst>
      <p:ext uri="{BB962C8B-B14F-4D97-AF65-F5344CB8AC3E}">
        <p14:creationId xmlns:p14="http://schemas.microsoft.com/office/powerpoint/2010/main" val="268940744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most</a:t>
            </a:r>
            <a:r>
              <a:rPr lang="en-US" baseline="0" dirty="0" smtClean="0"/>
              <a:t> </a:t>
            </a:r>
            <a:r>
              <a:rPr lang="en-US" dirty="0" smtClean="0"/>
              <a:t>diversity on skin than</a:t>
            </a:r>
            <a:r>
              <a:rPr lang="en-US" baseline="0" dirty="0" smtClean="0"/>
              <a:t> in</a:t>
            </a:r>
            <a:r>
              <a:rPr lang="en-US" dirty="0" smtClean="0"/>
              <a:t> oral</a:t>
            </a:r>
            <a:r>
              <a:rPr lang="en-US" baseline="0" dirty="0" smtClean="0"/>
              <a:t> cavity any time</a:t>
            </a:r>
            <a:endParaRPr lang="en-US" dirty="0"/>
          </a:p>
        </p:txBody>
      </p:sp>
    </p:spTree>
    <p:extLst>
      <p:ext uri="{BB962C8B-B14F-4D97-AF65-F5344CB8AC3E}">
        <p14:creationId xmlns:p14="http://schemas.microsoft.com/office/powerpoint/2010/main" val="99842478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err="1" smtClean="0"/>
              <a:t>foreare</a:t>
            </a:r>
            <a:r>
              <a:rPr lang="en-US" dirty="0" smtClean="0"/>
              <a:t> did not change much after</a:t>
            </a:r>
            <a:r>
              <a:rPr lang="en-US" baseline="0" dirty="0" smtClean="0"/>
              <a:t> transplanting</a:t>
            </a:r>
            <a:endParaRPr lang="en-US" dirty="0"/>
          </a:p>
        </p:txBody>
      </p:sp>
    </p:spTree>
    <p:extLst>
      <p:ext uri="{BB962C8B-B14F-4D97-AF65-F5344CB8AC3E}">
        <p14:creationId xmlns:p14="http://schemas.microsoft.com/office/powerpoint/2010/main" val="7146171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forehead reverted to forehead </a:t>
            </a:r>
            <a:r>
              <a:rPr lang="en-US" dirty="0" err="1" smtClean="0"/>
              <a:t>microbiome</a:t>
            </a:r>
            <a:endParaRPr lang="en-US" dirty="0"/>
          </a:p>
        </p:txBody>
      </p:sp>
    </p:spTree>
    <p:extLst>
      <p:ext uri="{BB962C8B-B14F-4D97-AF65-F5344CB8AC3E}">
        <p14:creationId xmlns:p14="http://schemas.microsoft.com/office/powerpoint/2010/main" val="416664868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follow</a:t>
            </a:r>
            <a:r>
              <a:rPr lang="en-US" baseline="0" dirty="0" smtClean="0"/>
              <a:t> your nose</a:t>
            </a:r>
            <a:endParaRPr lang="en-US" dirty="0"/>
          </a:p>
        </p:txBody>
      </p:sp>
    </p:spTree>
    <p:extLst>
      <p:ext uri="{BB962C8B-B14F-4D97-AF65-F5344CB8AC3E}">
        <p14:creationId xmlns:p14="http://schemas.microsoft.com/office/powerpoint/2010/main" val="1288058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7</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8</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9</a:t>
            </a:fld>
            <a:endParaRPr lang="en-US"/>
          </a:p>
        </p:txBody>
      </p:sp>
    </p:spTree>
    <p:extLst>
      <p:ext uri="{BB962C8B-B14F-4D97-AF65-F5344CB8AC3E}">
        <p14:creationId xmlns:p14="http://schemas.microsoft.com/office/powerpoint/2010/main" val="38747312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85800"/>
            <a:ext cx="5486400" cy="3429000"/>
          </a:xfrm>
        </p:spPr>
      </p:sp>
      <p:sp>
        <p:nvSpPr>
          <p:cNvPr id="3" name="Notes Placeholder 2"/>
          <p:cNvSpPr>
            <a:spLocks noGrp="1"/>
          </p:cNvSpPr>
          <p:nvPr>
            <p:ph type="body" idx="1"/>
          </p:nvPr>
        </p:nvSpPr>
        <p:spPr/>
        <p:txBody>
          <a:bodyPr/>
          <a:lstStyle/>
          <a:p>
            <a:r>
              <a:rPr lang="en-US" dirty="0" smtClean="0"/>
              <a:t>Not like book, can</a:t>
            </a:r>
            <a:r>
              <a:rPr lang="en-US" baseline="0" dirty="0" smtClean="0"/>
              <a:t> only read 30 to 700 bases @ time</a:t>
            </a:r>
            <a:endParaRPr lang="en-US" dirty="0"/>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fld id="{ED4A0011-DA64-BA4C-8452-FE2B31A0A5CA}" type="slidenum">
              <a:rPr lang="en-US" smtClean="0"/>
              <a:t>10</a:t>
            </a:fld>
            <a:endParaRPr lang="en-US"/>
          </a:p>
        </p:txBody>
      </p:sp>
    </p:spTree>
    <p:extLst>
      <p:ext uri="{BB962C8B-B14F-4D97-AF65-F5344CB8AC3E}">
        <p14:creationId xmlns:p14="http://schemas.microsoft.com/office/powerpoint/2010/main" val="38747312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711846662"/>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581645"/>
      </p:ext>
    </p:extLst>
  </p:cSld>
  <p:clrMapOvr>
    <a:masterClrMapping/>
  </p:clrMapOvr>
  <p:transition xmlns:p14="http://schemas.microsoft.com/office/powerpoint/2010/main"/>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677885830"/>
      </p:ext>
    </p:extLst>
  </p:cSld>
  <p:clrMapOvr>
    <a:masterClrMapping/>
  </p:clrMapOvr>
  <p:transition xmlns:p14="http://schemas.microsoft.com/office/powerpoint/2010/main"/>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8243769"/>
      </p:ext>
    </p:extLst>
  </p:cSld>
  <p:clrMapOvr>
    <a:masterClrMapping/>
  </p:clrMapOvr>
  <p:transition xmlns:p14="http://schemas.microsoft.com/office/powerpoint/2010/main"/>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364735045"/>
      </p:ext>
    </p:extLst>
  </p:cSld>
  <p:clrMapOvr>
    <a:masterClrMapping/>
  </p:clrMapOvr>
  <p:transition xmlns:p14="http://schemas.microsoft.com/office/powerpoint/2010/main"/>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2095500" y="1739900"/>
            <a:ext cx="8509000" cy="986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56900" y="1739900"/>
            <a:ext cx="8509000" cy="986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41254756"/>
      </p:ext>
    </p:extLst>
  </p:cSld>
  <p:clrMapOvr>
    <a:masterClrMapping/>
  </p:clrMapOvr>
  <p:transition xmlns:p14="http://schemas.microsoft.com/office/powerpoint/2010/main"/>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8856130"/>
      </p:ext>
    </p:extLst>
  </p:cSld>
  <p:clrMapOvr>
    <a:masterClrMapping/>
  </p:clrMapOvr>
  <p:transition xmlns:p14="http://schemas.microsoft.com/office/powerpoint/2010/mai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219119833"/>
      </p:ext>
    </p:extLst>
  </p:cSld>
  <p:clrMapOvr>
    <a:masterClrMapping/>
  </p:clrMapOvr>
  <p:transition xmlns:p14="http://schemas.microsoft.com/office/powerpoint/2010/main"/>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0847432"/>
      </p:ext>
    </p:extLst>
  </p:cSld>
  <p:clrMapOvr>
    <a:masterClrMapping/>
  </p:clrMapOvr>
  <p:transition xmlns:p14="http://schemas.microsoft.com/office/powerpoint/2010/main"/>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5003466"/>
      </p:ext>
    </p:extLst>
  </p:cSld>
  <p:clrMapOvr>
    <a:masterClrMapping/>
  </p:clrMapOvr>
  <p:transition xmlns:p14="http://schemas.microsoft.com/office/powerpoint/2010/main"/>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82145546"/>
      </p:ext>
    </p:extLst>
  </p:cSld>
  <p:clrMapOvr>
    <a:masterClrMapping/>
  </p:clrMapOvr>
  <p:transition xmlns:p14="http://schemas.microsoft.com/office/powerpoint/2010/mai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262590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96713568"/>
      </p:ext>
    </p:extLst>
  </p:cSld>
  <p:clrMapOvr>
    <a:masterClrMapping/>
  </p:clrMapOvr>
  <p:transition xmlns:p14="http://schemas.microsoft.com/office/powerpoint/2010/main"/>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074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07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97734911"/>
      </p:ext>
    </p:extLst>
  </p:cSld>
  <p:clrMapOvr>
    <a:masterClrMapping/>
  </p:clrMapOvr>
  <p:transition xmlns:p14="http://schemas.microsoft.com/office/powerpoint/2010/mai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56901340"/>
      </p:ext>
    </p:extLst>
  </p:cSld>
  <p:clrMapOvr>
    <a:masterClrMapping/>
  </p:clrMapOvr>
  <p:transition xmlns:p14="http://schemas.microsoft.com/office/powerpoint/2010/main"/>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2681481"/>
      </p:ext>
    </p:extLst>
  </p:cSld>
  <p:clrMapOvr>
    <a:masterClrMapping/>
  </p:clrMapOvr>
  <p:transition xmlns:p14="http://schemas.microsoft.com/office/powerpoint/2010/main"/>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054417707"/>
      </p:ext>
    </p:extLst>
  </p:cSld>
  <p:clrMapOvr>
    <a:masterClrMapping/>
  </p:clrMapOvr>
  <p:transition xmlns:p14="http://schemas.microsoft.com/office/powerpoint/2010/main"/>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784600"/>
            <a:ext cx="405765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05550" y="3784600"/>
            <a:ext cx="405765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07753122"/>
      </p:ext>
    </p:extLst>
  </p:cSld>
  <p:clrMapOvr>
    <a:masterClrMapping/>
  </p:clrMapOvr>
  <p:transition xmlns:p14="http://schemas.microsoft.com/office/powerpoint/2010/main"/>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43989318"/>
      </p:ext>
    </p:extLst>
  </p:cSld>
  <p:clrMapOvr>
    <a:masterClrMapping/>
  </p:clrMapOvr>
  <p:transition xmlns:p14="http://schemas.microsoft.com/office/powerpoint/2010/mai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727089957"/>
      </p:ext>
    </p:extLst>
  </p:cSld>
  <p:clrMapOvr>
    <a:masterClrMapping/>
  </p:clrMapOvr>
  <p:transition xmlns:p14="http://schemas.microsoft.com/office/powerpoint/2010/main"/>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2295797"/>
      </p:ext>
    </p:extLst>
  </p:cSld>
  <p:clrMapOvr>
    <a:masterClrMapping/>
  </p:clrMapOvr>
  <p:transition xmlns:p14="http://schemas.microsoft.com/office/powerpoint/2010/main"/>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581940347"/>
      </p:ext>
    </p:extLst>
  </p:cSld>
  <p:clrMapOvr>
    <a:masterClrMapping/>
  </p:clrMapOvr>
  <p:transition xmlns:p14="http://schemas.microsoft.com/office/powerpoint/2010/main"/>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70186691"/>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640132661"/>
      </p:ext>
    </p:extLst>
  </p:cSld>
  <p:clrMapOvr>
    <a:masterClrMapping/>
  </p:clrMapOvr>
  <p:transition xmlns:p14="http://schemas.microsoft.com/office/powerpoint/2010/mai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03235752"/>
      </p:ext>
    </p:extLst>
  </p:cSld>
  <p:clrMapOvr>
    <a:masterClrMapping/>
  </p:clrMapOvr>
  <p:transition xmlns:p14="http://schemas.microsoft.com/office/powerpoint/2010/main"/>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7694457"/>
      </p:ext>
    </p:extLst>
  </p:cSld>
  <p:clrMapOvr>
    <a:masterClrMapping/>
  </p:clrMapOvr>
  <p:transition xmlns:p14="http://schemas.microsoft.com/office/powerpoint/2010/mai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81782194"/>
      </p:ext>
    </p:extLst>
  </p:cSld>
  <p:clrMapOvr>
    <a:masterClrMapping/>
  </p:clrMapOvr>
  <p:transition xmlns:p14="http://schemas.microsoft.com/office/powerpoint/2010/mai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52873075"/>
      </p:ext>
    </p:extLst>
  </p:cSld>
  <p:clrMapOvr>
    <a:masterClrMapping/>
  </p:clrMapOvr>
  <p:transition xmlns:p14="http://schemas.microsoft.com/office/powerpoint/2010/mai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79433889"/>
      </p:ext>
    </p:extLst>
  </p:cSld>
  <p:clrMapOvr>
    <a:masterClrMapping/>
  </p:clrMapOvr>
  <p:transition xmlns:p14="http://schemas.microsoft.com/office/powerpoint/2010/mai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784600"/>
            <a:ext cx="8509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56900" y="3784600"/>
            <a:ext cx="8509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54197887"/>
      </p:ext>
    </p:extLst>
  </p:cSld>
  <p:clrMapOvr>
    <a:masterClrMapping/>
  </p:clrMapOvr>
  <p:transition xmlns:p14="http://schemas.microsoft.com/office/powerpoint/2010/mai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64537383"/>
      </p:ext>
    </p:extLst>
  </p:cSld>
  <p:clrMapOvr>
    <a:masterClrMapping/>
  </p:clrMapOvr>
  <p:transition xmlns:p14="http://schemas.microsoft.com/office/powerpoint/2010/mai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707721291"/>
      </p:ext>
    </p:extLst>
  </p:cSld>
  <p:clrMapOvr>
    <a:masterClrMapping/>
  </p:clrMapOvr>
  <p:transition xmlns:p14="http://schemas.microsoft.com/office/powerpoint/2010/mai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052586"/>
      </p:ext>
    </p:extLst>
  </p:cSld>
  <p:clrMapOvr>
    <a:masterClrMapping/>
  </p:clrMapOvr>
  <p:transition xmlns:p14="http://schemas.microsoft.com/office/powerpoint/2010/mai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57610820"/>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67191651"/>
      </p:ext>
    </p:extLst>
  </p:cSld>
  <p:clrMapOvr>
    <a:masterClrMapping/>
  </p:clrMapOvr>
  <p:transition xmlns:p14="http://schemas.microsoft.com/office/powerpoint/2010/mai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137497834"/>
      </p:ext>
    </p:extLst>
  </p:cSld>
  <p:clrMapOvr>
    <a:masterClrMapping/>
  </p:clrMapOvr>
  <p:transition xmlns:p14="http://schemas.microsoft.com/office/powerpoint/2010/mai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43977426"/>
      </p:ext>
    </p:extLst>
  </p:cSld>
  <p:clrMapOvr>
    <a:masterClrMapping/>
  </p:clrMapOvr>
  <p:transition xmlns:p14="http://schemas.microsoft.com/office/powerpoint/2010/mai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19758899"/>
      </p:ext>
    </p:extLst>
  </p:cSld>
  <p:clrMapOvr>
    <a:masterClrMapping/>
  </p:clrMapOvr>
  <p:transition xmlns:p14="http://schemas.microsoft.com/office/powerpoint/2010/main"/>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861763930"/>
      </p:ext>
    </p:extLst>
  </p:cSld>
  <p:clrMapOvr>
    <a:masterClrMapping/>
  </p:clrMapOvr>
  <p:transition xmlns:p14="http://schemas.microsoft.com/office/powerpoint/2010/main"/>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1709948"/>
      </p:ext>
    </p:extLst>
  </p:cSld>
  <p:clrMapOvr>
    <a:masterClrMapping/>
  </p:clrMapOvr>
  <p:transition xmlns:p14="http://schemas.microsoft.com/office/powerpoint/2010/main"/>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090203357"/>
      </p:ext>
    </p:extLst>
  </p:cSld>
  <p:clrMapOvr>
    <a:masterClrMapping/>
  </p:clrMapOvr>
  <p:transition xmlns:p14="http://schemas.microsoft.com/office/powerpoint/2010/mai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763500" y="3784600"/>
            <a:ext cx="3175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6090900" y="3784600"/>
            <a:ext cx="3175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52601133"/>
      </p:ext>
    </p:extLst>
  </p:cSld>
  <p:clrMapOvr>
    <a:masterClrMapping/>
  </p:clrMapOvr>
  <p:transition xmlns:p14="http://schemas.microsoft.com/office/powerpoint/2010/main"/>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47162687"/>
      </p:ext>
    </p:extLst>
  </p:cSld>
  <p:clrMapOvr>
    <a:masterClrMapping/>
  </p:clrMapOvr>
  <p:transition xmlns:p14="http://schemas.microsoft.com/office/powerpoint/2010/mai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907557959"/>
      </p:ext>
    </p:extLst>
  </p:cSld>
  <p:clrMapOvr>
    <a:masterClrMapping/>
  </p:clrMapOvr>
  <p:transition xmlns:p14="http://schemas.microsoft.com/office/powerpoint/2010/main"/>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7363476"/>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97547594"/>
      </p:ext>
    </p:extLst>
  </p:cSld>
  <p:clrMapOvr>
    <a:masterClrMapping/>
  </p:clrMapOvr>
  <p:transition xmlns:p14="http://schemas.microsoft.com/office/powerpoint/2010/mai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56402383"/>
      </p:ext>
    </p:extLst>
  </p:cSld>
  <p:clrMapOvr>
    <a:masterClrMapping/>
  </p:clrMapOvr>
  <p:transition xmlns:p14="http://schemas.microsoft.com/office/powerpoint/2010/main"/>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10418933"/>
      </p:ext>
    </p:extLst>
  </p:cSld>
  <p:clrMapOvr>
    <a:masterClrMapping/>
  </p:clrMapOvr>
  <p:transition xmlns:p14="http://schemas.microsoft.com/office/powerpoint/2010/mai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53488312"/>
      </p:ext>
    </p:extLst>
  </p:cSld>
  <p:clrMapOvr>
    <a:masterClrMapping/>
  </p:clrMapOvr>
  <p:transition xmlns:p14="http://schemas.microsoft.com/office/powerpoint/2010/main"/>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1170706"/>
      </p:ext>
    </p:extLst>
  </p:cSld>
  <p:clrMapOvr>
    <a:masterClrMapping/>
  </p:clrMapOvr>
  <p:transition xmlns:p14="http://schemas.microsoft.com/office/powerpoint/2010/mai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568075"/>
      </p:ext>
    </p:extLst>
  </p:cSld>
  <p:clrMapOvr>
    <a:masterClrMapping/>
  </p:clrMapOvr>
  <p:transition xmlns:p14="http://schemas.microsoft.com/office/powerpoint/2010/mai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62617722"/>
      </p:ext>
    </p:extLst>
  </p:cSld>
  <p:clrMapOvr>
    <a:masterClrMapping/>
  </p:clrMapOvr>
  <p:transition xmlns:p14="http://schemas.microsoft.com/office/powerpoint/2010/mai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535934044"/>
      </p:ext>
    </p:extLst>
  </p:cSld>
  <p:clrMapOvr>
    <a:masterClrMapping/>
  </p:clrMapOvr>
  <p:transition xmlns:p14="http://schemas.microsoft.com/office/powerpoint/2010/mai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784600"/>
            <a:ext cx="405765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05550" y="3784600"/>
            <a:ext cx="405765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91216427"/>
      </p:ext>
    </p:extLst>
  </p:cSld>
  <p:clrMapOvr>
    <a:masterClrMapping/>
  </p:clrMapOvr>
  <p:transition xmlns:p14="http://schemas.microsoft.com/office/powerpoint/2010/mai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487772"/>
      </p:ext>
    </p:extLst>
  </p:cSld>
  <p:clrMapOvr>
    <a:masterClrMapping/>
  </p:clrMapOvr>
  <p:transition xmlns:p14="http://schemas.microsoft.com/office/powerpoint/2010/mai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08899539"/>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26126221"/>
      </p:ext>
    </p:extLst>
  </p:cSld>
  <p:clrMapOvr>
    <a:masterClrMapping/>
  </p:clrMapOvr>
  <p:transition xmlns:p14="http://schemas.microsoft.com/office/powerpoint/2010/mai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2518981"/>
      </p:ext>
    </p:extLst>
  </p:cSld>
  <p:clrMapOvr>
    <a:masterClrMapping/>
  </p:clrMapOvr>
  <p:transition xmlns:p14="http://schemas.microsoft.com/office/powerpoint/2010/mai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6350832"/>
      </p:ext>
    </p:extLst>
  </p:cSld>
  <p:clrMapOvr>
    <a:masterClrMapping/>
  </p:clrMapOvr>
  <p:transition xmlns:p14="http://schemas.microsoft.com/office/powerpoint/2010/mai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24764894"/>
      </p:ext>
    </p:extLst>
  </p:cSld>
  <p:clrMapOvr>
    <a:masterClrMapping/>
  </p:clrMapOvr>
  <p:transition xmlns:p14="http://schemas.microsoft.com/office/powerpoint/2010/mai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5418066"/>
      </p:ext>
    </p:extLst>
  </p:cSld>
  <p:clrMapOvr>
    <a:masterClrMapping/>
  </p:clrMapOvr>
  <p:transition xmlns:p14="http://schemas.microsoft.com/office/powerpoint/2010/mai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81831773"/>
      </p:ext>
    </p:extLst>
  </p:cSld>
  <p:clrMapOvr>
    <a:masterClrMapping/>
  </p:clrMapOvr>
  <p:transition xmlns:p14="http://schemas.microsoft.com/office/powerpoint/2010/main"/>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4887877"/>
      </p:ext>
    </p:extLst>
  </p:cSld>
  <p:clrMapOvr>
    <a:masterClrMapping/>
  </p:clrMapOvr>
  <p:transition xmlns:p14="http://schemas.microsoft.com/office/powerpoint/2010/main"/>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2124629"/>
      </p:ext>
    </p:extLst>
  </p:cSld>
  <p:clrMapOvr>
    <a:masterClrMapping/>
  </p:clrMapOvr>
  <p:transition xmlns:p14="http://schemas.microsoft.com/office/powerpoint/2010/main"/>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60313076"/>
      </p:ext>
    </p:extLst>
  </p:cSld>
  <p:clrMapOvr>
    <a:masterClrMapping/>
  </p:clrMapOvr>
  <p:transition xmlns:p14="http://schemas.microsoft.com/office/powerpoint/2010/main"/>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0960382"/>
      </p:ext>
    </p:extLst>
  </p:cSld>
  <p:clrMapOvr>
    <a:masterClrMapping/>
  </p:clrMapOvr>
  <p:transition xmlns:p14="http://schemas.microsoft.com/office/powerpoint/2010/main"/>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157608"/>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8463519"/>
      </p:ext>
    </p:extLst>
  </p:cSld>
  <p:clrMapOvr>
    <a:masterClrMapping/>
  </p:clrMapOvr>
  <p:transition xmlns:p14="http://schemas.microsoft.com/office/powerpoint/2010/mai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119369417"/>
      </p:ext>
    </p:extLst>
  </p:cSld>
  <p:clrMapOvr>
    <a:masterClrMapping/>
  </p:clrMapOvr>
  <p:transition xmlns:p14="http://schemas.microsoft.com/office/powerpoint/2010/main"/>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5708988"/>
      </p:ext>
    </p:extLst>
  </p:cSld>
  <p:clrMapOvr>
    <a:masterClrMapping/>
  </p:clrMapOvr>
  <p:transition xmlns:p14="http://schemas.microsoft.com/office/powerpoint/2010/main"/>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33799449"/>
      </p:ext>
    </p:extLst>
  </p:cSld>
  <p:clrMapOvr>
    <a:masterClrMapping/>
  </p:clrMapOvr>
  <p:transition xmlns:p14="http://schemas.microsoft.com/office/powerpoint/2010/main"/>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79534384"/>
      </p:ext>
    </p:extLst>
  </p:cSld>
  <p:clrMapOvr>
    <a:masterClrMapping/>
  </p:clrMapOvr>
  <p:transition xmlns:p14="http://schemas.microsoft.com/office/powerpoint/2010/main"/>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6159925"/>
      </p:ext>
    </p:extLst>
  </p:cSld>
  <p:clrMapOvr>
    <a:masterClrMapping/>
  </p:clrMapOvr>
  <p:transition xmlns:p14="http://schemas.microsoft.com/office/powerpoint/2010/main"/>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4385297"/>
      </p:ext>
    </p:extLst>
  </p:cSld>
  <p:clrMapOvr>
    <a:masterClrMapping/>
  </p:clrMapOvr>
  <p:transition xmlns:p14="http://schemas.microsoft.com/office/powerpoint/2010/main"/>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643917683"/>
      </p:ext>
    </p:extLst>
  </p:cSld>
  <p:clrMapOvr>
    <a:masterClrMapping/>
  </p:clrMapOvr>
  <p:transition xmlns:p14="http://schemas.microsoft.com/office/powerpoint/2010/mai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87061540"/>
      </p:ext>
    </p:extLst>
  </p:cSld>
  <p:clrMapOvr>
    <a:masterClrMapping/>
  </p:clrMapOvr>
  <p:transition xmlns:p14="http://schemas.microsoft.com/office/powerpoint/2010/mai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697270140"/>
      </p:ext>
    </p:extLst>
  </p:cSld>
  <p:clrMapOvr>
    <a:masterClrMapping/>
  </p:clrMapOvr>
  <p:transition xmlns:p14="http://schemas.microsoft.com/office/powerpoint/2010/mai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59555396"/>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968629957"/>
      </p:ext>
    </p:extLst>
  </p:cSld>
  <p:clrMapOvr>
    <a:masterClrMapping/>
  </p:clrMapOvr>
  <p:transition xmlns:p14="http://schemas.microsoft.com/office/powerpoint/2010/mai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5373918"/>
      </p:ext>
    </p:extLst>
  </p:cSld>
  <p:clrMapOvr>
    <a:masterClrMapping/>
  </p:clrMapOvr>
  <p:transition xmlns:p14="http://schemas.microsoft.com/office/powerpoint/2010/mai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93098261"/>
      </p:ext>
    </p:extLst>
  </p:cSld>
  <p:clrMapOvr>
    <a:masterClrMapping/>
  </p:clrMapOvr>
  <p:transition xmlns:p14="http://schemas.microsoft.com/office/powerpoint/2010/mai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03800108"/>
      </p:ext>
    </p:extLst>
  </p:cSld>
  <p:clrMapOvr>
    <a:masterClrMapping/>
  </p:clrMapOvr>
  <p:transition xmlns:p14="http://schemas.microsoft.com/office/powerpoint/2010/mai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17854731"/>
      </p:ext>
    </p:extLst>
  </p:cSld>
  <p:clrMapOvr>
    <a:masterClrMapping/>
  </p:clrMapOvr>
  <p:transition xmlns:p14="http://schemas.microsoft.com/office/powerpoint/2010/mai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21299506"/>
      </p:ext>
    </p:extLst>
  </p:cSld>
  <p:clrMapOvr>
    <a:masterClrMapping/>
  </p:clrMapOvr>
  <p:transition xmlns:p14="http://schemas.microsoft.com/office/powerpoint/2010/mai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28363141"/>
      </p:ext>
    </p:extLst>
  </p:cSld>
  <p:clrMapOvr>
    <a:masterClrMapping/>
  </p:clrMapOvr>
  <p:transition xmlns:p14="http://schemas.microsoft.com/office/powerpoint/2010/mai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83578657"/>
      </p:ext>
    </p:extLst>
  </p:cSld>
  <p:clrMapOvr>
    <a:masterClrMapping/>
  </p:clrMapOvr>
  <p:transition xmlns:p14="http://schemas.microsoft.com/office/powerpoint/2010/mai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142144556"/>
      </p:ext>
    </p:extLst>
  </p:cSld>
  <p:clrMapOvr>
    <a:masterClrMapping/>
  </p:clrMapOvr>
  <p:transition xmlns:p14="http://schemas.microsoft.com/office/powerpoint/2010/main"/>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59692388"/>
      </p:ext>
    </p:extLst>
  </p:cSld>
  <p:clrMapOvr>
    <a:masterClrMapping/>
  </p:clrMapOvr>
  <p:transition xmlns:p14="http://schemas.microsoft.com/office/powerpoint/2010/main"/>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46118859"/>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50568942"/>
      </p:ext>
    </p:extLst>
  </p:cSld>
  <p:clrMapOvr>
    <a:masterClrMapping/>
  </p:clrMapOvr>
  <p:transition xmlns:p14="http://schemas.microsoft.com/office/powerpoint/2010/mai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2082800" y="1739900"/>
            <a:ext cx="8509000" cy="986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1739900"/>
            <a:ext cx="8509000" cy="98679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78548138"/>
      </p:ext>
    </p:extLst>
  </p:cSld>
  <p:clrMapOvr>
    <a:masterClrMapping/>
  </p:clrMapOvr>
  <p:transition xmlns:p14="http://schemas.microsoft.com/office/powerpoint/2010/main"/>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12965708"/>
      </p:ext>
    </p:extLst>
  </p:cSld>
  <p:clrMapOvr>
    <a:masterClrMapping/>
  </p:clrMapOvr>
  <p:transition xmlns:p14="http://schemas.microsoft.com/office/powerpoint/2010/main"/>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604176361"/>
      </p:ext>
    </p:extLst>
  </p:cSld>
  <p:clrMapOvr>
    <a:masterClrMapping/>
  </p:clrMapOvr>
  <p:transition xmlns:p14="http://schemas.microsoft.com/office/powerpoint/2010/main"/>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8629331"/>
      </p:ext>
    </p:extLst>
  </p:cSld>
  <p:clrMapOvr>
    <a:masterClrMapping/>
  </p:clrMapOvr>
  <p:transition xmlns:p14="http://schemas.microsoft.com/office/powerpoint/2010/main"/>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0775982"/>
      </p:ext>
    </p:extLst>
  </p:cSld>
  <p:clrMapOvr>
    <a:masterClrMapping/>
  </p:clrMapOvr>
  <p:transition xmlns:p14="http://schemas.microsoft.com/office/powerpoint/2010/main"/>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0821982"/>
      </p:ext>
    </p:extLst>
  </p:cSld>
  <p:clrMapOvr>
    <a:masterClrMapping/>
  </p:clrMapOvr>
  <p:transition xmlns:p14="http://schemas.microsoft.com/office/powerpoint/2010/mai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46928612"/>
      </p:ext>
    </p:extLst>
  </p:cSld>
  <p:clrMapOvr>
    <a:masterClrMapping/>
  </p:clrMapOvr>
  <p:transition xmlns:p14="http://schemas.microsoft.com/office/powerpoint/2010/main"/>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0744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074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20058054"/>
      </p:ext>
    </p:extLst>
  </p:cSld>
  <p:clrMapOvr>
    <a:masterClrMapping/>
  </p:clrMapOvr>
  <p:transition xmlns:p14="http://schemas.microsoft.com/office/powerpoint/2010/mai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89960457"/>
      </p:ext>
    </p:extLst>
  </p:cSld>
  <p:clrMapOvr>
    <a:masterClrMapping/>
  </p:clrMapOvr>
  <p:transition xmlns:p14="http://schemas.microsoft.com/office/powerpoint/2010/main"/>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05520161"/>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77291145"/>
      </p:ext>
    </p:extLst>
  </p:cSld>
  <p:clrMapOvr>
    <a:masterClrMapping/>
  </p:clrMapOvr>
  <p:transition xmlns:p14="http://schemas.microsoft.com/office/powerpoint/2010/mai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33166570"/>
      </p:ext>
    </p:extLst>
  </p:cSld>
  <p:clrMapOvr>
    <a:masterClrMapping/>
  </p:clrMapOvr>
  <p:transition xmlns:p14="http://schemas.microsoft.com/office/powerpoint/2010/mai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0170136"/>
      </p:ext>
    </p:extLst>
  </p:cSld>
  <p:clrMapOvr>
    <a:masterClrMapping/>
  </p:clrMapOvr>
  <p:transition xmlns:p14="http://schemas.microsoft.com/office/powerpoint/2010/mai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74421281"/>
      </p:ext>
    </p:extLst>
  </p:cSld>
  <p:clrMapOvr>
    <a:masterClrMapping/>
  </p:clrMapOvr>
  <p:transition xmlns:p14="http://schemas.microsoft.com/office/powerpoint/2010/mai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1039344211"/>
      </p:ext>
    </p:extLst>
  </p:cSld>
  <p:clrMapOvr>
    <a:masterClrMapping/>
  </p:clrMapOvr>
  <p:transition xmlns:p14="http://schemas.microsoft.com/office/powerpoint/2010/mai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740190"/>
      </p:ext>
    </p:extLst>
  </p:cSld>
  <p:clrMapOvr>
    <a:masterClrMapping/>
  </p:clrMapOvr>
  <p:transition xmlns:p14="http://schemas.microsoft.com/office/powerpoint/2010/mai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13749343"/>
      </p:ext>
    </p:extLst>
  </p:cSld>
  <p:clrMapOvr>
    <a:masterClrMapping/>
  </p:clrMapOvr>
  <p:transition xmlns:p14="http://schemas.microsoft.com/office/powerpoint/2010/mai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1384619"/>
      </p:ext>
    </p:extLst>
  </p:cSld>
  <p:clrMapOvr>
    <a:masterClrMapping/>
  </p:clrMapOvr>
  <p:transition xmlns:p14="http://schemas.microsoft.com/office/powerpoint/2010/mai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21090174"/>
      </p:ext>
    </p:extLst>
  </p:cSld>
  <p:clrMapOvr>
    <a:masterClrMapping/>
  </p:clrMapOvr>
  <p:transition xmlns:p14="http://schemas.microsoft.com/office/powerpoint/2010/mai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88528615"/>
      </p:ext>
    </p:extLst>
  </p:cSld>
  <p:clrMapOvr>
    <a:masterClrMapping/>
  </p:clrMapOvr>
  <p:transition xmlns:p14="http://schemas.microsoft.com/office/powerpoint/2010/mai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a:prstGeom prst="rect">
            <a:avLst/>
          </a:prstGeom>
        </p:spPr>
        <p:txBody>
          <a:bodyPr vert="horz"/>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5289137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7093922"/>
      </p:ext>
    </p:extLst>
  </p:cSld>
  <p:clrMapOvr>
    <a:masterClrMapping/>
  </p:clrMapOvr>
  <p:transition xmlns:p14="http://schemas.microsoft.com/office/powerpoint/2010/mai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1288185"/>
      </p:ext>
    </p:extLst>
  </p:cSld>
  <p:clrMapOvr>
    <a:masterClrMapping/>
  </p:clrMapOvr>
  <p:transition xmlns:p14="http://schemas.microsoft.com/office/powerpoint/2010/mai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63940894"/>
      </p:ext>
    </p:extLst>
  </p:cSld>
  <p:clrMapOvr>
    <a:masterClrMapping/>
  </p:clrMapOvr>
  <p:transition xmlns:p14="http://schemas.microsoft.com/office/powerpoint/2010/main"/>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96169224"/>
      </p:ext>
    </p:extLst>
  </p:cSld>
  <p:clrMapOvr>
    <a:masterClrMapping/>
  </p:clrMapOvr>
  <p:transition xmlns:p14="http://schemas.microsoft.com/office/powerpoint/2010/main"/>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22527673"/>
      </p:ext>
    </p:extLst>
  </p:cSld>
  <p:clrMapOvr>
    <a:masterClrMapping/>
  </p:clrMapOvr>
  <p:transition xmlns:p14="http://schemas.microsoft.com/office/powerpoint/2010/main"/>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90771980"/>
      </p:ext>
    </p:extLst>
  </p:cSld>
  <p:clrMapOvr>
    <a:masterClrMapping/>
  </p:clrMapOvr>
  <p:transition xmlns:p14="http://schemas.microsoft.com/office/powerpoint/2010/main"/>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3976977392"/>
      </p:ext>
    </p:extLst>
  </p:cSld>
  <p:clrMapOvr>
    <a:masterClrMapping/>
  </p:clrMapOvr>
  <p:transition xmlns:p14="http://schemas.microsoft.com/office/powerpoint/2010/main"/>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188315"/>
      </p:ext>
    </p:extLst>
  </p:cSld>
  <p:clrMapOvr>
    <a:masterClrMapping/>
  </p:clrMapOvr>
  <p:transition xmlns:p14="http://schemas.microsoft.com/office/powerpoint/2010/main"/>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00316724"/>
      </p:ext>
    </p:extLst>
  </p:cSld>
  <p:clrMapOvr>
    <a:masterClrMapping/>
  </p:clrMapOvr>
  <p:transition xmlns:p14="http://schemas.microsoft.com/office/powerpoint/2010/main"/>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94196098"/>
      </p:ext>
    </p:extLst>
  </p:cSld>
  <p:clrMapOvr>
    <a:masterClrMapping/>
  </p:clrMapOvr>
  <p:transition xmlns:p14="http://schemas.microsoft.com/office/powerpoint/2010/main"/>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17535579"/>
      </p:ext>
    </p:extLst>
  </p:cSld>
  <p:clrMapOvr>
    <a:masterClrMapping/>
  </p:clrMapOvr>
  <p:transition xmlns:p14="http://schemas.microsoft.com/office/powerpoint/2010/main"/>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342106154"/>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76118137"/>
      </p:ext>
    </p:extLst>
  </p:cSld>
  <p:clrMapOvr>
    <a:masterClrMapping/>
  </p:clrMapOvr>
  <p:transition xmlns:p14="http://schemas.microsoft.com/office/powerpoint/2010/main"/>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706009385"/>
      </p:ext>
    </p:extLst>
  </p:cSld>
  <p:clrMapOvr>
    <a:masterClrMapping/>
  </p:clrMapOvr>
  <p:transition xmlns:p14="http://schemas.microsoft.com/office/powerpoint/2010/main"/>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90940922"/>
      </p:ext>
    </p:extLst>
  </p:cSld>
  <p:clrMapOvr>
    <a:masterClrMapping/>
  </p:clrMapOvr>
  <p:transition xmlns:p14="http://schemas.microsoft.com/office/powerpoint/2010/main"/>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229650952"/>
      </p:ext>
    </p:extLst>
  </p:cSld>
  <p:clrMapOvr>
    <a:masterClrMapping/>
  </p:clrMapOvr>
  <p:transition xmlns:p14="http://schemas.microsoft.com/office/powerpoint/2010/main"/>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985897"/>
      </p:ext>
    </p:extLst>
  </p:cSld>
  <p:clrMapOvr>
    <a:masterClrMapping/>
  </p:clrMapOvr>
  <p:transition xmlns:p14="http://schemas.microsoft.com/office/powerpoint/2010/main"/>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74946125"/>
      </p:ext>
    </p:extLst>
  </p:cSld>
  <p:clrMapOvr>
    <a:masterClrMapping/>
  </p:clrMapOvr>
  <p:transition xmlns:p14="http://schemas.microsoft.com/office/powerpoint/2010/main"/>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34718172"/>
      </p:ext>
    </p:extLst>
  </p:cSld>
  <p:clrMapOvr>
    <a:masterClrMapping/>
  </p:clrMapOvr>
  <p:transition xmlns:p14="http://schemas.microsoft.com/office/powerpoint/2010/main"/>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4152592"/>
      </p:ext>
    </p:extLst>
  </p:cSld>
  <p:clrMapOvr>
    <a:masterClrMapping/>
  </p:clrMapOvr>
  <p:transition xmlns:p14="http://schemas.microsoft.com/office/powerpoint/2010/main"/>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669321495"/>
      </p:ext>
    </p:extLst>
  </p:cSld>
  <p:clrMapOvr>
    <a:masterClrMapping/>
  </p:clrMapOvr>
  <p:transition xmlns:p14="http://schemas.microsoft.com/office/powerpoint/2010/main"/>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09864879"/>
      </p:ext>
    </p:extLst>
  </p:cSld>
  <p:clrMapOvr>
    <a:masterClrMapping/>
  </p:clrMapOvr>
  <p:transition xmlns:p14="http://schemas.microsoft.com/office/powerpoint/2010/main"/>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8601757"/>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533400"/>
            <a:ext cx="4800600" cy="1137920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533400"/>
            <a:ext cx="14249400" cy="113792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83693467"/>
      </p:ext>
    </p:extLst>
  </p:cSld>
  <p:clrMapOvr>
    <a:masterClrMapping/>
  </p:clrMapOvr>
  <p:transition xmlns:p14="http://schemas.microsoft.com/office/powerpoint/2010/mai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42900"/>
            <a:ext cx="4800600" cy="11569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42900"/>
            <a:ext cx="14249400" cy="11569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25156948"/>
      </p:ext>
    </p:extLst>
  </p:cSld>
  <p:clrMapOvr>
    <a:masterClrMapping/>
  </p:clrMapOvr>
  <p:transition xmlns:p14="http://schemas.microsoft.com/office/powerpoint/2010/main"/>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18179694"/>
      </p:ext>
    </p:extLst>
  </p:cSld>
  <p:clrMapOvr>
    <a:masterClrMapping/>
  </p:clrMapOvr>
  <p:transition xmlns:p14="http://schemas.microsoft.com/office/powerpoint/2010/main"/>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45501956"/>
      </p:ext>
    </p:extLst>
  </p:cSld>
  <p:clrMapOvr>
    <a:masterClrMapping/>
  </p:clrMapOvr>
  <p:transition xmlns:p14="http://schemas.microsoft.com/office/powerpoint/2010/main"/>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31159013"/>
      </p:ext>
    </p:extLst>
  </p:cSld>
  <p:clrMapOvr>
    <a:masterClrMapping/>
  </p:clrMapOvr>
  <p:transition xmlns:p14="http://schemas.microsoft.com/office/powerpoint/2010/main"/>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3784600"/>
            <a:ext cx="8509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56900" y="3784600"/>
            <a:ext cx="8509000" cy="7810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0896881"/>
      </p:ext>
    </p:extLst>
  </p:cSld>
  <p:clrMapOvr>
    <a:masterClrMapping/>
  </p:clrMapOvr>
  <p:transition xmlns:p14="http://schemas.microsoft.com/office/powerpoint/2010/main"/>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974342"/>
      </p:ext>
    </p:extLst>
  </p:cSld>
  <p:clrMapOvr>
    <a:masterClrMapping/>
  </p:clrMapOvr>
  <p:transition xmlns:p14="http://schemas.microsoft.com/office/powerpoint/2010/main"/>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287711352"/>
      </p:ext>
    </p:extLst>
  </p:cSld>
  <p:clrMapOvr>
    <a:masterClrMapping/>
  </p:clrMapOvr>
  <p:transition xmlns:p14="http://schemas.microsoft.com/office/powerpoint/2010/main"/>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8921452"/>
      </p:ext>
    </p:extLst>
  </p:cSld>
  <p:clrMapOvr>
    <a:masterClrMapping/>
  </p:clrMapOvr>
  <p:transition xmlns:p14="http://schemas.microsoft.com/office/powerpoint/2010/main"/>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221334041"/>
      </p:ext>
    </p:extLst>
  </p:cSld>
  <p:clrMapOvr>
    <a:masterClrMapping/>
  </p:clrMapOvr>
  <p:transition xmlns:p14="http://schemas.microsoft.com/office/powerpoint/2010/main"/>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997840544"/>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102652664"/>
      </p:ext>
    </p:extLst>
  </p:cSld>
  <p:clrMapOvr>
    <a:masterClrMapping/>
  </p:clrMapOvr>
  <p:transition xmlns:p14="http://schemas.microsoft.com/office/powerpoint/2010/main"/>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52262896"/>
      </p:ext>
    </p:extLst>
  </p:cSld>
  <p:clrMapOvr>
    <a:masterClrMapping/>
  </p:clrMapOvr>
  <p:transition xmlns:p14="http://schemas.microsoft.com/office/powerpoint/2010/main"/>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342900"/>
            <a:ext cx="4292600" cy="11252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342900"/>
            <a:ext cx="12725400" cy="11252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0314393"/>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8377078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781380759"/>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601980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9310328"/>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431712668"/>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50953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a:prstGeom prst="rect">
            <a:avLst/>
          </a:prstGeom>
        </p:spPr>
        <p:txBody>
          <a:bodyPr vert="horz"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393919908"/>
      </p:ext>
    </p:extLst>
  </p:cSld>
  <p:clrMapOvr>
    <a:masterClrMapping/>
  </p:clrMapOvr>
  <p:transition xmlns:p14="http://schemas.microsoft.com/office/powerpoint/2010/mai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507711409"/>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27936722"/>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97976726"/>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111500"/>
            <a:ext cx="4800600" cy="88011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4249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0513476"/>
      </p:ext>
    </p:extLst>
  </p:cSld>
  <p:clrMapOvr>
    <a:masterClrMapping/>
  </p:clrMapOvr>
  <p:transition xmlns:p14="http://schemas.microsoft.com/office/powerpoint/2010/mai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033975412"/>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14577913"/>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806301559"/>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95500" y="6883400"/>
            <a:ext cx="8509000" cy="154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56900" y="6883400"/>
            <a:ext cx="8509000" cy="1549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0320948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46120174"/>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247476518"/>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88071841"/>
      </p:ext>
    </p:extLst>
  </p:cSld>
  <p:clrMapOvr>
    <a:masterClrMapping/>
  </p:clrMapOvr>
  <p:transition xmlns:p14="http://schemas.microsoft.com/office/powerpoint/2010/mai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579070"/>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961667"/>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5364963"/>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789991069"/>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4973300" y="2235200"/>
            <a:ext cx="4292600" cy="6197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95500" y="2235200"/>
            <a:ext cx="12725400" cy="6197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519567306"/>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817299452"/>
      </p:ext>
    </p:extLst>
  </p:cSld>
  <p:clrMapOvr>
    <a:masterClrMapping/>
  </p:clrMapOvr>
  <p:transition xmlns:p14="http://schemas.microsoft.com/office/powerpoint/2010/mai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1253848"/>
      </p:ext>
    </p:extLst>
  </p:cSld>
  <p:clrMapOvr>
    <a:masterClrMapping/>
  </p:clrMapOvr>
  <p:transition xmlns:p14="http://schemas.microsoft.com/office/powerpoint/2010/mai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734958411"/>
      </p:ext>
    </p:extLst>
  </p:cSld>
  <p:clrMapOvr>
    <a:masterClrMapping/>
  </p:clrMapOvr>
  <p:transition xmlns:p14="http://schemas.microsoft.com/office/powerpoint/2010/mai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83574807"/>
      </p:ext>
    </p:extLst>
  </p:cSld>
  <p:clrMapOvr>
    <a:masterClrMapping/>
  </p:clrMapOvr>
  <p:transition xmlns:p14="http://schemas.microsoft.com/office/powerpoint/2010/mai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50999485"/>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65560243"/>
      </p:ext>
    </p:extLst>
  </p:cSld>
  <p:clrMapOvr>
    <a:masterClrMapping/>
  </p:clrMapOvr>
  <p:transition xmlns:p14="http://schemas.microsoft.com/office/powerpoint/2010/mai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41888275"/>
      </p:ext>
    </p:extLst>
  </p:cSld>
  <p:clrMapOvr>
    <a:masterClrMapping/>
  </p:clrMapOvr>
  <p:transition xmlns:p14="http://schemas.microsoft.com/office/powerpoint/2010/mai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5336323"/>
      </p:ext>
    </p:extLst>
  </p:cSld>
  <p:clrMapOvr>
    <a:masterClrMapping/>
  </p:clrMapOvr>
  <p:transition xmlns:p14="http://schemas.microsoft.com/office/powerpoint/2010/mai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96432116"/>
      </p:ext>
    </p:extLst>
  </p:cSld>
  <p:clrMapOvr>
    <a:masterClrMapping/>
  </p:clrMapOvr>
  <p:transition xmlns:p14="http://schemas.microsoft.com/office/powerpoint/2010/mai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464365477"/>
      </p:ext>
    </p:extLst>
  </p:cSld>
  <p:clrMapOvr>
    <a:masterClrMapping/>
  </p:clrMapOvr>
  <p:transition xmlns:p14="http://schemas.microsoft.com/office/powerpoint/2010/mai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3948077"/>
      </p:ext>
    </p:extLst>
  </p:cSld>
  <p:clrMapOvr>
    <a:masterClrMapping/>
  </p:clrMapOvr>
  <p:transition xmlns:p14="http://schemas.microsoft.com/office/powerpoint/2010/mai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111500"/>
            <a:ext cx="4800600" cy="928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4249400" cy="9283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1766779"/>
      </p:ext>
    </p:extLst>
  </p:cSld>
  <p:clrMapOvr>
    <a:masterClrMapping/>
  </p:clrMapOvr>
  <p:transition xmlns:p14="http://schemas.microsoft.com/office/powerpoint/2010/mai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019631937"/>
      </p:ext>
    </p:extLst>
  </p:cSld>
  <p:clrMapOvr>
    <a:masterClrMapping/>
  </p:clrMapOvr>
  <p:transition xmlns:p14="http://schemas.microsoft.com/office/powerpoint/2010/mai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820258585"/>
      </p:ext>
    </p:extLst>
  </p:cSld>
  <p:clrMapOvr>
    <a:masterClrMapping/>
  </p:clrMapOvr>
  <p:transition xmlns:p14="http://schemas.microsoft.com/office/powerpoint/2010/mai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62083887"/>
      </p:ext>
    </p:extLst>
  </p:cSld>
  <p:clrMapOvr>
    <a:masterClrMapping/>
  </p:clrMapOvr>
  <p:transition xmlns:p14="http://schemas.microsoft.com/office/powerpoint/2010/mai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90179222"/>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a:prstGeom prst="rect">
            <a:avLst/>
          </a:prstGeom>
        </p:spPr>
        <p:txBody>
          <a:bodyPr vert="horz"/>
          <a:lstStyle/>
          <a:p>
            <a:r>
              <a:rPr lang="en-US" smtClean="0"/>
              <a:t>Click to edit Master title style</a:t>
            </a:r>
            <a:endParaRPr lang="en-US"/>
          </a:p>
        </p:txBody>
      </p:sp>
    </p:spTree>
    <p:extLst>
      <p:ext uri="{BB962C8B-B14F-4D97-AF65-F5344CB8AC3E}">
        <p14:creationId xmlns:p14="http://schemas.microsoft.com/office/powerpoint/2010/main" val="2343774217"/>
      </p:ext>
    </p:extLst>
  </p:cSld>
  <p:clrMapOvr>
    <a:masterClrMapping/>
  </p:clrMapOvr>
  <p:transition xmlns:p14="http://schemas.microsoft.com/office/powerpoint/2010/main"/>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793250543"/>
      </p:ext>
    </p:extLst>
  </p:cSld>
  <p:clrMapOvr>
    <a:masterClrMapping/>
  </p:clrMapOvr>
  <p:transition xmlns:p14="http://schemas.microsoft.com/office/powerpoint/2010/mai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35056375"/>
      </p:ext>
    </p:extLst>
  </p:cSld>
  <p:clrMapOvr>
    <a:masterClrMapping/>
  </p:clrMapOvr>
  <p:transition xmlns:p14="http://schemas.microsoft.com/office/powerpoint/2010/mai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168644"/>
      </p:ext>
    </p:extLst>
  </p:cSld>
  <p:clrMapOvr>
    <a:masterClrMapping/>
  </p:clrMapOvr>
  <p:transition xmlns:p14="http://schemas.microsoft.com/office/powerpoint/2010/mai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934861010"/>
      </p:ext>
    </p:extLst>
  </p:cSld>
  <p:clrMapOvr>
    <a:masterClrMapping/>
  </p:clrMapOvr>
  <p:transition xmlns:p14="http://schemas.microsoft.com/office/powerpoint/2010/mai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97868820"/>
      </p:ext>
    </p:extLst>
  </p:cSld>
  <p:clrMapOvr>
    <a:masterClrMapping/>
  </p:clrMapOvr>
  <p:transition xmlns:p14="http://schemas.microsoft.com/office/powerpoint/2010/mai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87025817"/>
      </p:ext>
    </p:extLst>
  </p:cSld>
  <p:clrMapOvr>
    <a:masterClrMapping/>
  </p:clrMapOvr>
  <p:transition xmlns:p14="http://schemas.microsoft.com/office/powerpoint/2010/mai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111500"/>
            <a:ext cx="4800600" cy="928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4249400" cy="9283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51981662"/>
      </p:ext>
    </p:extLst>
  </p:cSld>
  <p:clrMapOvr>
    <a:masterClrMapping/>
  </p:clrMapOvr>
  <p:transition xmlns:p14="http://schemas.microsoft.com/office/powerpoint/2010/mai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001163655"/>
      </p:ext>
    </p:extLst>
  </p:cSld>
  <p:clrMapOvr>
    <a:masterClrMapping/>
  </p:clrMapOvr>
  <p:transition xmlns:p14="http://schemas.microsoft.com/office/powerpoint/2010/mai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120211"/>
      </p:ext>
    </p:extLst>
  </p:cSld>
  <p:clrMapOvr>
    <a:masterClrMapping/>
  </p:clrMapOvr>
  <p:transition xmlns:p14="http://schemas.microsoft.com/office/powerpoint/2010/mai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162118542"/>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6893295"/>
      </p:ext>
    </p:extLst>
  </p:cSld>
  <p:clrMapOvr>
    <a:masterClrMapping/>
  </p:clrMapOvr>
  <p:transition xmlns:p14="http://schemas.microsoft.com/office/powerpoint/2010/mai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6540500"/>
            <a:ext cx="4737100"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0900" y="6540500"/>
            <a:ext cx="4737100"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680660"/>
      </p:ext>
    </p:extLst>
  </p:cSld>
  <p:clrMapOvr>
    <a:masterClrMapping/>
  </p:clrMapOvr>
  <p:transition xmlns:p14="http://schemas.microsoft.com/office/powerpoint/2010/mai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08163195"/>
      </p:ext>
    </p:extLst>
  </p:cSld>
  <p:clrMapOvr>
    <a:masterClrMapping/>
  </p:clrMapOvr>
  <p:transition xmlns:p14="http://schemas.microsoft.com/office/powerpoint/2010/mai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839697558"/>
      </p:ext>
    </p:extLst>
  </p:cSld>
  <p:clrMapOvr>
    <a:masterClrMapping/>
  </p:clrMapOvr>
  <p:transition xmlns:p14="http://schemas.microsoft.com/office/powerpoint/2010/mai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3599749"/>
      </p:ext>
    </p:extLst>
  </p:cSld>
  <p:clrMapOvr>
    <a:masterClrMapping/>
  </p:clrMapOvr>
  <p:transition xmlns:p14="http://schemas.microsoft.com/office/powerpoint/2010/mai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093318152"/>
      </p:ext>
    </p:extLst>
  </p:cSld>
  <p:clrMapOvr>
    <a:masterClrMapping/>
  </p:clrMapOvr>
  <p:transition xmlns:p14="http://schemas.microsoft.com/office/powerpoint/2010/mai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4052837268"/>
      </p:ext>
    </p:extLst>
  </p:cSld>
  <p:clrMapOvr>
    <a:masterClrMapping/>
  </p:clrMapOvr>
  <p:transition xmlns:p14="http://schemas.microsoft.com/office/powerpoint/2010/mai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01889791"/>
      </p:ext>
    </p:extLst>
  </p:cSld>
  <p:clrMapOvr>
    <a:masterClrMapping/>
  </p:clrMapOvr>
  <p:transition xmlns:p14="http://schemas.microsoft.com/office/powerpoint/2010/mai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61350" y="1930400"/>
            <a:ext cx="2406650" cy="913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1930400"/>
            <a:ext cx="7067550" cy="913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89780419"/>
      </p:ext>
    </p:extLst>
  </p:cSld>
  <p:clrMapOvr>
    <a:masterClrMapping/>
  </p:clrMapOvr>
  <p:transition xmlns:p14="http://schemas.microsoft.com/office/powerpoint/2010/main"/>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349331196"/>
      </p:ext>
    </p:extLst>
  </p:cSld>
  <p:clrMapOvr>
    <a:masterClrMapping/>
  </p:clrMapOvr>
  <p:transition xmlns:p14="http://schemas.microsoft.com/office/powerpoint/2010/mai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60308382"/>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a:prstGeom prst="rect">
            <a:avLst/>
          </a:prstGeom>
        </p:spPr>
        <p:txBody>
          <a:bodyPr vert="horz"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218837570"/>
      </p:ext>
    </p:extLst>
  </p:cSld>
  <p:clrMapOvr>
    <a:masterClrMapping/>
  </p:clrMapOvr>
  <p:transition xmlns:p14="http://schemas.microsoft.com/office/powerpoint/2010/main"/>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787739838"/>
      </p:ext>
    </p:extLst>
  </p:cSld>
  <p:clrMapOvr>
    <a:masterClrMapping/>
  </p:clrMapOvr>
  <p:transition xmlns:p14="http://schemas.microsoft.com/office/powerpoint/2010/mai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41400" y="6540500"/>
            <a:ext cx="4737100"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0900" y="6540500"/>
            <a:ext cx="4737100" cy="452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49025997"/>
      </p:ext>
    </p:extLst>
  </p:cSld>
  <p:clrMapOvr>
    <a:masterClrMapping/>
  </p:clrMapOvr>
  <p:transition xmlns:p14="http://schemas.microsoft.com/office/powerpoint/2010/mai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562358487"/>
      </p:ext>
    </p:extLst>
  </p:cSld>
  <p:clrMapOvr>
    <a:masterClrMapping/>
  </p:clrMapOvr>
  <p:transition xmlns:p14="http://schemas.microsoft.com/office/powerpoint/2010/mai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471997096"/>
      </p:ext>
    </p:extLst>
  </p:cSld>
  <p:clrMapOvr>
    <a:masterClrMapping/>
  </p:clrMapOvr>
  <p:transition xmlns:p14="http://schemas.microsoft.com/office/powerpoint/2010/mai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4337"/>
      </p:ext>
    </p:extLst>
  </p:cSld>
  <p:clrMapOvr>
    <a:masterClrMapping/>
  </p:clrMapOvr>
  <p:transition xmlns:p14="http://schemas.microsoft.com/office/powerpoint/2010/mai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82072887"/>
      </p:ext>
    </p:extLst>
  </p:cSld>
  <p:clrMapOvr>
    <a:masterClrMapping/>
  </p:clrMapOvr>
  <p:transition xmlns:p14="http://schemas.microsoft.com/office/powerpoint/2010/mai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6234119"/>
      </p:ext>
    </p:extLst>
  </p:cSld>
  <p:clrMapOvr>
    <a:masterClrMapping/>
  </p:clrMapOvr>
  <p:transition xmlns:p14="http://schemas.microsoft.com/office/powerpoint/2010/mai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38114362"/>
      </p:ext>
    </p:extLst>
  </p:cSld>
  <p:clrMapOvr>
    <a:masterClrMapping/>
  </p:clrMapOvr>
  <p:transition xmlns:p14="http://schemas.microsoft.com/office/powerpoint/2010/mai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261350" y="1930400"/>
            <a:ext cx="2406650" cy="91313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41400" y="1930400"/>
            <a:ext cx="7067550" cy="91313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47344660"/>
      </p:ext>
    </p:extLst>
  </p:cSld>
  <p:clrMapOvr>
    <a:masterClrMapping/>
  </p:clrMapOvr>
  <p:transition xmlns:p14="http://schemas.microsoft.com/office/powerpoint/2010/mai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4141788"/>
            <a:ext cx="18135600" cy="2859087"/>
          </a:xfrm>
        </p:spPr>
        <p:txBody>
          <a:bodyPr/>
          <a:lstStyle/>
          <a:p>
            <a:r>
              <a:rPr lang="en-US" smtClean="0"/>
              <a:t>Click to edit Master title style</a:t>
            </a:r>
            <a:endParaRPr lang="en-US"/>
          </a:p>
        </p:txBody>
      </p:sp>
      <p:sp>
        <p:nvSpPr>
          <p:cNvPr id="3" name="Subtitle 2"/>
          <p:cNvSpPr>
            <a:spLocks noGrp="1"/>
          </p:cNvSpPr>
          <p:nvPr>
            <p:ph type="subTitle" idx="1"/>
          </p:nvPr>
        </p:nvSpPr>
        <p:spPr>
          <a:xfrm>
            <a:off x="3200400" y="7556500"/>
            <a:ext cx="14935200" cy="3408363"/>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82186677"/>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a:prstGeom prst="rect">
            <a:avLst/>
          </a:prstGeom>
        </p:spPr>
        <p:txBody>
          <a:bodyPr vert="horz"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819869084"/>
      </p:ext>
    </p:extLst>
  </p:cSld>
  <p:clrMapOvr>
    <a:masterClrMapping/>
  </p:clrMapOvr>
  <p:transition xmlns:p14="http://schemas.microsoft.com/office/powerpoint/2010/main"/>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1066800" y="3111500"/>
            <a:ext cx="19202400" cy="8801100"/>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687350736"/>
      </p:ext>
    </p:extLst>
  </p:cSld>
  <p:clrMapOvr>
    <a:masterClrMapping/>
  </p:clrMapOvr>
  <p:transition xmlns:p14="http://schemas.microsoft.com/office/powerpoint/2010/mai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85925" y="8569325"/>
            <a:ext cx="18135600" cy="264795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685925" y="5651500"/>
            <a:ext cx="18135600" cy="2917825"/>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4488059"/>
      </p:ext>
    </p:extLst>
  </p:cSld>
  <p:clrMapOvr>
    <a:masterClrMapping/>
  </p:clrMapOvr>
  <p:transition xmlns:p14="http://schemas.microsoft.com/office/powerpoint/2010/mai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0668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0744200" y="3111500"/>
            <a:ext cx="9525000" cy="8801100"/>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971988714"/>
      </p:ext>
    </p:extLst>
  </p:cSld>
  <p:clrMapOvr>
    <a:masterClrMapping/>
  </p:clrMapOvr>
  <p:transition xmlns:p14="http://schemas.microsoft.com/office/powerpoint/2010/mai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3400"/>
            <a:ext cx="19202400" cy="222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066800" y="2984500"/>
            <a:ext cx="9426575"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6800" y="4229100"/>
            <a:ext cx="9426575"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0837863" y="2984500"/>
            <a:ext cx="9431337" cy="1244600"/>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10837863" y="4229100"/>
            <a:ext cx="9431337" cy="7683500"/>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7116929"/>
      </p:ext>
    </p:extLst>
  </p:cSld>
  <p:clrMapOvr>
    <a:masterClrMapping/>
  </p:clrMapOvr>
  <p:transition xmlns:p14="http://schemas.microsoft.com/office/powerpoint/2010/mai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29206271"/>
      </p:ext>
    </p:extLst>
  </p:cSld>
  <p:clrMapOvr>
    <a:masterClrMapping/>
  </p:clrMapOvr>
  <p:transition xmlns:p14="http://schemas.microsoft.com/office/powerpoint/2010/mai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2200148"/>
      </p:ext>
    </p:extLst>
  </p:cSld>
  <p:clrMapOvr>
    <a:masterClrMapping/>
  </p:clrMapOvr>
  <p:transition xmlns:p14="http://schemas.microsoft.com/office/powerpoint/2010/mai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66800" y="530225"/>
            <a:ext cx="7019925" cy="226060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8342313" y="530225"/>
            <a:ext cx="11926887" cy="11382375"/>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66800" y="2790825"/>
            <a:ext cx="7019925" cy="91217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163398626"/>
      </p:ext>
    </p:extLst>
  </p:cSld>
  <p:clrMapOvr>
    <a:masterClrMapping/>
  </p:clrMapOvr>
  <p:transition xmlns:p14="http://schemas.microsoft.com/office/powerpoint/2010/mai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81475" y="9334500"/>
            <a:ext cx="12801600" cy="1101725"/>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4181475" y="1192213"/>
            <a:ext cx="12801600" cy="80010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4181475" y="10436225"/>
            <a:ext cx="12801600" cy="1565275"/>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84550684"/>
      </p:ext>
    </p:extLst>
  </p:cSld>
  <p:clrMapOvr>
    <a:masterClrMapping/>
  </p:clrMapOvr>
  <p:transition xmlns:p14="http://schemas.microsoft.com/office/powerpoint/2010/mai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111500"/>
            <a:ext cx="19202400" cy="88011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85681667"/>
      </p:ext>
    </p:extLst>
  </p:cSld>
  <p:clrMapOvr>
    <a:masterClrMapping/>
  </p:clrMapOvr>
  <p:transition xmlns:p14="http://schemas.microsoft.com/office/powerpoint/2010/mai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68600" y="342900"/>
            <a:ext cx="4800600" cy="11569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66800" y="342900"/>
            <a:ext cx="14249400" cy="1156970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59182708"/>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0.xml"/><Relationship Id="rId12" Type="http://schemas.openxmlformats.org/officeDocument/2006/relationships/theme" Target="../theme/theme10.xml"/><Relationship Id="rId1" Type="http://schemas.openxmlformats.org/officeDocument/2006/relationships/slideLayout" Target="../slideLayouts/slideLayout100.xml"/><Relationship Id="rId2" Type="http://schemas.openxmlformats.org/officeDocument/2006/relationships/slideLayout" Target="../slideLayouts/slideLayout101.xml"/><Relationship Id="rId3" Type="http://schemas.openxmlformats.org/officeDocument/2006/relationships/slideLayout" Target="../slideLayouts/slideLayout102.xml"/><Relationship Id="rId4" Type="http://schemas.openxmlformats.org/officeDocument/2006/relationships/slideLayout" Target="../slideLayouts/slideLayout103.xml"/><Relationship Id="rId5" Type="http://schemas.openxmlformats.org/officeDocument/2006/relationships/slideLayout" Target="../slideLayouts/slideLayout104.xml"/><Relationship Id="rId6" Type="http://schemas.openxmlformats.org/officeDocument/2006/relationships/slideLayout" Target="../slideLayouts/slideLayout105.xml"/><Relationship Id="rId7" Type="http://schemas.openxmlformats.org/officeDocument/2006/relationships/slideLayout" Target="../slideLayouts/slideLayout106.xml"/><Relationship Id="rId8" Type="http://schemas.openxmlformats.org/officeDocument/2006/relationships/slideLayout" Target="../slideLayouts/slideLayout107.xml"/><Relationship Id="rId9" Type="http://schemas.openxmlformats.org/officeDocument/2006/relationships/slideLayout" Target="../slideLayouts/slideLayout108.xml"/><Relationship Id="rId10"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1.xml"/><Relationship Id="rId12" Type="http://schemas.openxmlformats.org/officeDocument/2006/relationships/theme" Target="../theme/theme11.xml"/><Relationship Id="rId1" Type="http://schemas.openxmlformats.org/officeDocument/2006/relationships/slideLayout" Target="../slideLayouts/slideLayout111.xml"/><Relationship Id="rId2" Type="http://schemas.openxmlformats.org/officeDocument/2006/relationships/slideLayout" Target="../slideLayouts/slideLayout112.xml"/><Relationship Id="rId3" Type="http://schemas.openxmlformats.org/officeDocument/2006/relationships/slideLayout" Target="../slideLayouts/slideLayout113.xml"/><Relationship Id="rId4" Type="http://schemas.openxmlformats.org/officeDocument/2006/relationships/slideLayout" Target="../slideLayouts/slideLayout114.xml"/><Relationship Id="rId5" Type="http://schemas.openxmlformats.org/officeDocument/2006/relationships/slideLayout" Target="../slideLayouts/slideLayout115.xml"/><Relationship Id="rId6" Type="http://schemas.openxmlformats.org/officeDocument/2006/relationships/slideLayout" Target="../slideLayouts/slideLayout116.xml"/><Relationship Id="rId7" Type="http://schemas.openxmlformats.org/officeDocument/2006/relationships/slideLayout" Target="../slideLayouts/slideLayout117.xml"/><Relationship Id="rId8" Type="http://schemas.openxmlformats.org/officeDocument/2006/relationships/slideLayout" Target="../slideLayouts/slideLayout118.xml"/><Relationship Id="rId9" Type="http://schemas.openxmlformats.org/officeDocument/2006/relationships/slideLayout" Target="../slideLayouts/slideLayout119.xml"/><Relationship Id="rId10" Type="http://schemas.openxmlformats.org/officeDocument/2006/relationships/slideLayout" Target="../slideLayouts/slideLayout120.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2.xml"/><Relationship Id="rId12" Type="http://schemas.openxmlformats.org/officeDocument/2006/relationships/theme" Target="../theme/theme12.xml"/><Relationship Id="rId1" Type="http://schemas.openxmlformats.org/officeDocument/2006/relationships/slideLayout" Target="../slideLayouts/slideLayout122.xml"/><Relationship Id="rId2" Type="http://schemas.openxmlformats.org/officeDocument/2006/relationships/slideLayout" Target="../slideLayouts/slideLayout123.xml"/><Relationship Id="rId3" Type="http://schemas.openxmlformats.org/officeDocument/2006/relationships/slideLayout" Target="../slideLayouts/slideLayout124.xml"/><Relationship Id="rId4" Type="http://schemas.openxmlformats.org/officeDocument/2006/relationships/slideLayout" Target="../slideLayouts/slideLayout125.xml"/><Relationship Id="rId5" Type="http://schemas.openxmlformats.org/officeDocument/2006/relationships/slideLayout" Target="../slideLayouts/slideLayout126.xml"/><Relationship Id="rId6" Type="http://schemas.openxmlformats.org/officeDocument/2006/relationships/slideLayout" Target="../slideLayouts/slideLayout127.xml"/><Relationship Id="rId7" Type="http://schemas.openxmlformats.org/officeDocument/2006/relationships/slideLayout" Target="../slideLayouts/slideLayout128.xml"/><Relationship Id="rId8" Type="http://schemas.openxmlformats.org/officeDocument/2006/relationships/slideLayout" Target="../slideLayouts/slideLayout129.xml"/><Relationship Id="rId9" Type="http://schemas.openxmlformats.org/officeDocument/2006/relationships/slideLayout" Target="../slideLayouts/slideLayout130.xml"/><Relationship Id="rId10" Type="http://schemas.openxmlformats.org/officeDocument/2006/relationships/slideLayout" Target="../slideLayouts/slideLayout131.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3.xml"/><Relationship Id="rId12" Type="http://schemas.openxmlformats.org/officeDocument/2006/relationships/theme" Target="../theme/theme13.xml"/><Relationship Id="rId1" Type="http://schemas.openxmlformats.org/officeDocument/2006/relationships/slideLayout" Target="../slideLayouts/slideLayout133.xml"/><Relationship Id="rId2" Type="http://schemas.openxmlformats.org/officeDocument/2006/relationships/slideLayout" Target="../slideLayouts/slideLayout134.xml"/><Relationship Id="rId3" Type="http://schemas.openxmlformats.org/officeDocument/2006/relationships/slideLayout" Target="../slideLayouts/slideLayout135.xml"/><Relationship Id="rId4" Type="http://schemas.openxmlformats.org/officeDocument/2006/relationships/slideLayout" Target="../slideLayouts/slideLayout136.xml"/><Relationship Id="rId5" Type="http://schemas.openxmlformats.org/officeDocument/2006/relationships/slideLayout" Target="../slideLayouts/slideLayout137.xml"/><Relationship Id="rId6" Type="http://schemas.openxmlformats.org/officeDocument/2006/relationships/slideLayout" Target="../slideLayouts/slideLayout138.xml"/><Relationship Id="rId7" Type="http://schemas.openxmlformats.org/officeDocument/2006/relationships/slideLayout" Target="../slideLayouts/slideLayout139.xml"/><Relationship Id="rId8" Type="http://schemas.openxmlformats.org/officeDocument/2006/relationships/slideLayout" Target="../slideLayouts/slideLayout140.xml"/><Relationship Id="rId9" Type="http://schemas.openxmlformats.org/officeDocument/2006/relationships/slideLayout" Target="../slideLayouts/slideLayout141.xml"/><Relationship Id="rId10" Type="http://schemas.openxmlformats.org/officeDocument/2006/relationships/slideLayout" Target="../slideLayouts/slideLayout142.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4.xml"/><Relationship Id="rId12" Type="http://schemas.openxmlformats.org/officeDocument/2006/relationships/theme" Target="../theme/theme14.xml"/><Relationship Id="rId1" Type="http://schemas.openxmlformats.org/officeDocument/2006/relationships/slideLayout" Target="../slideLayouts/slideLayout144.xml"/><Relationship Id="rId2" Type="http://schemas.openxmlformats.org/officeDocument/2006/relationships/slideLayout" Target="../slideLayouts/slideLayout145.xml"/><Relationship Id="rId3" Type="http://schemas.openxmlformats.org/officeDocument/2006/relationships/slideLayout" Target="../slideLayouts/slideLayout146.xml"/><Relationship Id="rId4" Type="http://schemas.openxmlformats.org/officeDocument/2006/relationships/slideLayout" Target="../slideLayouts/slideLayout147.xml"/><Relationship Id="rId5" Type="http://schemas.openxmlformats.org/officeDocument/2006/relationships/slideLayout" Target="../slideLayouts/slideLayout148.xml"/><Relationship Id="rId6" Type="http://schemas.openxmlformats.org/officeDocument/2006/relationships/slideLayout" Target="../slideLayouts/slideLayout149.xml"/><Relationship Id="rId7" Type="http://schemas.openxmlformats.org/officeDocument/2006/relationships/slideLayout" Target="../slideLayouts/slideLayout150.xml"/><Relationship Id="rId8" Type="http://schemas.openxmlformats.org/officeDocument/2006/relationships/slideLayout" Target="../slideLayouts/slideLayout151.xml"/><Relationship Id="rId9" Type="http://schemas.openxmlformats.org/officeDocument/2006/relationships/slideLayout" Target="../slideLayouts/slideLayout152.xml"/><Relationship Id="rId10" Type="http://schemas.openxmlformats.org/officeDocument/2006/relationships/slideLayout" Target="../slideLayouts/slideLayout153.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5.xml"/><Relationship Id="rId12" Type="http://schemas.openxmlformats.org/officeDocument/2006/relationships/theme" Target="../theme/theme15.xml"/><Relationship Id="rId1" Type="http://schemas.openxmlformats.org/officeDocument/2006/relationships/slideLayout" Target="../slideLayouts/slideLayout155.xml"/><Relationship Id="rId2" Type="http://schemas.openxmlformats.org/officeDocument/2006/relationships/slideLayout" Target="../slideLayouts/slideLayout156.xml"/><Relationship Id="rId3" Type="http://schemas.openxmlformats.org/officeDocument/2006/relationships/slideLayout" Target="../slideLayouts/slideLayout157.xml"/><Relationship Id="rId4" Type="http://schemas.openxmlformats.org/officeDocument/2006/relationships/slideLayout" Target="../slideLayouts/slideLayout158.xml"/><Relationship Id="rId5" Type="http://schemas.openxmlformats.org/officeDocument/2006/relationships/slideLayout" Target="../slideLayouts/slideLayout159.xml"/><Relationship Id="rId6" Type="http://schemas.openxmlformats.org/officeDocument/2006/relationships/slideLayout" Target="../slideLayouts/slideLayout160.xml"/><Relationship Id="rId7" Type="http://schemas.openxmlformats.org/officeDocument/2006/relationships/slideLayout" Target="../slideLayouts/slideLayout161.xml"/><Relationship Id="rId8" Type="http://schemas.openxmlformats.org/officeDocument/2006/relationships/slideLayout" Target="../slideLayouts/slideLayout162.xml"/><Relationship Id="rId9" Type="http://schemas.openxmlformats.org/officeDocument/2006/relationships/slideLayout" Target="../slideLayouts/slideLayout163.xml"/><Relationship Id="rId10" Type="http://schemas.openxmlformats.org/officeDocument/2006/relationships/slideLayout" Target="../slideLayouts/slideLayout164.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6.xml"/><Relationship Id="rId12" Type="http://schemas.openxmlformats.org/officeDocument/2006/relationships/theme" Target="../theme/theme16.xml"/><Relationship Id="rId1" Type="http://schemas.openxmlformats.org/officeDocument/2006/relationships/slideLayout" Target="../slideLayouts/slideLayout166.xml"/><Relationship Id="rId2" Type="http://schemas.openxmlformats.org/officeDocument/2006/relationships/slideLayout" Target="../slideLayouts/slideLayout167.xml"/><Relationship Id="rId3" Type="http://schemas.openxmlformats.org/officeDocument/2006/relationships/slideLayout" Target="../slideLayouts/slideLayout168.xml"/><Relationship Id="rId4" Type="http://schemas.openxmlformats.org/officeDocument/2006/relationships/slideLayout" Target="../slideLayouts/slideLayout169.xml"/><Relationship Id="rId5" Type="http://schemas.openxmlformats.org/officeDocument/2006/relationships/slideLayout" Target="../slideLayouts/slideLayout170.xml"/><Relationship Id="rId6" Type="http://schemas.openxmlformats.org/officeDocument/2006/relationships/slideLayout" Target="../slideLayouts/slideLayout171.xml"/><Relationship Id="rId7" Type="http://schemas.openxmlformats.org/officeDocument/2006/relationships/slideLayout" Target="../slideLayouts/slideLayout172.xml"/><Relationship Id="rId8" Type="http://schemas.openxmlformats.org/officeDocument/2006/relationships/slideLayout" Target="../slideLayouts/slideLayout173.xml"/><Relationship Id="rId9" Type="http://schemas.openxmlformats.org/officeDocument/2006/relationships/slideLayout" Target="../slideLayouts/slideLayout174.xml"/><Relationship Id="rId10" Type="http://schemas.openxmlformats.org/officeDocument/2006/relationships/slideLayout" Target="../slideLayouts/slideLayout175.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7.xml"/><Relationship Id="rId12" Type="http://schemas.openxmlformats.org/officeDocument/2006/relationships/theme" Target="../theme/theme17.xml"/><Relationship Id="rId1" Type="http://schemas.openxmlformats.org/officeDocument/2006/relationships/slideLayout" Target="../slideLayouts/slideLayout177.xml"/><Relationship Id="rId2" Type="http://schemas.openxmlformats.org/officeDocument/2006/relationships/slideLayout" Target="../slideLayouts/slideLayout178.xml"/><Relationship Id="rId3" Type="http://schemas.openxmlformats.org/officeDocument/2006/relationships/slideLayout" Target="../slideLayouts/slideLayout179.xml"/><Relationship Id="rId4" Type="http://schemas.openxmlformats.org/officeDocument/2006/relationships/slideLayout" Target="../slideLayouts/slideLayout180.xml"/><Relationship Id="rId5" Type="http://schemas.openxmlformats.org/officeDocument/2006/relationships/slideLayout" Target="../slideLayouts/slideLayout181.xml"/><Relationship Id="rId6" Type="http://schemas.openxmlformats.org/officeDocument/2006/relationships/slideLayout" Target="../slideLayouts/slideLayout182.xml"/><Relationship Id="rId7" Type="http://schemas.openxmlformats.org/officeDocument/2006/relationships/slideLayout" Target="../slideLayouts/slideLayout183.xml"/><Relationship Id="rId8" Type="http://schemas.openxmlformats.org/officeDocument/2006/relationships/slideLayout" Target="../slideLayouts/slideLayout184.xml"/><Relationship Id="rId9" Type="http://schemas.openxmlformats.org/officeDocument/2006/relationships/slideLayout" Target="../slideLayouts/slideLayout185.xml"/><Relationship Id="rId10" Type="http://schemas.openxmlformats.org/officeDocument/2006/relationships/slideLayout" Target="../slideLayouts/slideLayout186.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8.xml"/><Relationship Id="rId12" Type="http://schemas.openxmlformats.org/officeDocument/2006/relationships/theme" Target="../theme/theme18.xml"/><Relationship Id="rId1" Type="http://schemas.openxmlformats.org/officeDocument/2006/relationships/slideLayout" Target="../slideLayouts/slideLayout188.xml"/><Relationship Id="rId2" Type="http://schemas.openxmlformats.org/officeDocument/2006/relationships/slideLayout" Target="../slideLayouts/slideLayout189.xml"/><Relationship Id="rId3" Type="http://schemas.openxmlformats.org/officeDocument/2006/relationships/slideLayout" Target="../slideLayouts/slideLayout190.xml"/><Relationship Id="rId4" Type="http://schemas.openxmlformats.org/officeDocument/2006/relationships/slideLayout" Target="../slideLayouts/slideLayout191.xml"/><Relationship Id="rId5" Type="http://schemas.openxmlformats.org/officeDocument/2006/relationships/slideLayout" Target="../slideLayouts/slideLayout192.xml"/><Relationship Id="rId6" Type="http://schemas.openxmlformats.org/officeDocument/2006/relationships/slideLayout" Target="../slideLayouts/slideLayout193.xml"/><Relationship Id="rId7" Type="http://schemas.openxmlformats.org/officeDocument/2006/relationships/slideLayout" Target="../slideLayouts/slideLayout194.xml"/><Relationship Id="rId8" Type="http://schemas.openxmlformats.org/officeDocument/2006/relationships/slideLayout" Target="../slideLayouts/slideLayout195.xml"/><Relationship Id="rId9" Type="http://schemas.openxmlformats.org/officeDocument/2006/relationships/slideLayout" Target="../slideLayouts/slideLayout196.xml"/><Relationship Id="rId10" Type="http://schemas.openxmlformats.org/officeDocument/2006/relationships/slideLayout" Target="../slideLayouts/slideLayout197.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09.xml"/><Relationship Id="rId12" Type="http://schemas.openxmlformats.org/officeDocument/2006/relationships/theme" Target="../theme/theme19.xml"/><Relationship Id="rId1" Type="http://schemas.openxmlformats.org/officeDocument/2006/relationships/slideLayout" Target="../slideLayouts/slideLayout199.xml"/><Relationship Id="rId2" Type="http://schemas.openxmlformats.org/officeDocument/2006/relationships/slideLayout" Target="../slideLayouts/slideLayout200.xml"/><Relationship Id="rId3" Type="http://schemas.openxmlformats.org/officeDocument/2006/relationships/slideLayout" Target="../slideLayouts/slideLayout201.xml"/><Relationship Id="rId4" Type="http://schemas.openxmlformats.org/officeDocument/2006/relationships/slideLayout" Target="../slideLayouts/slideLayout202.xml"/><Relationship Id="rId5" Type="http://schemas.openxmlformats.org/officeDocument/2006/relationships/slideLayout" Target="../slideLayouts/slideLayout203.xml"/><Relationship Id="rId6" Type="http://schemas.openxmlformats.org/officeDocument/2006/relationships/slideLayout" Target="../slideLayouts/slideLayout204.xml"/><Relationship Id="rId7" Type="http://schemas.openxmlformats.org/officeDocument/2006/relationships/slideLayout" Target="../slideLayouts/slideLayout205.xml"/><Relationship Id="rId8" Type="http://schemas.openxmlformats.org/officeDocument/2006/relationships/slideLayout" Target="../slideLayouts/slideLayout206.xml"/><Relationship Id="rId9" Type="http://schemas.openxmlformats.org/officeDocument/2006/relationships/slideLayout" Target="../slideLayouts/slideLayout207.xml"/><Relationship Id="rId10"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0.xml"/><Relationship Id="rId12" Type="http://schemas.openxmlformats.org/officeDocument/2006/relationships/theme" Target="../theme/theme20.xml"/><Relationship Id="rId1" Type="http://schemas.openxmlformats.org/officeDocument/2006/relationships/slideLayout" Target="../slideLayouts/slideLayout210.xml"/><Relationship Id="rId2" Type="http://schemas.openxmlformats.org/officeDocument/2006/relationships/slideLayout" Target="../slideLayouts/slideLayout211.xml"/><Relationship Id="rId3" Type="http://schemas.openxmlformats.org/officeDocument/2006/relationships/slideLayout" Target="../slideLayouts/slideLayout212.xml"/><Relationship Id="rId4" Type="http://schemas.openxmlformats.org/officeDocument/2006/relationships/slideLayout" Target="../slideLayouts/slideLayout213.xml"/><Relationship Id="rId5" Type="http://schemas.openxmlformats.org/officeDocument/2006/relationships/slideLayout" Target="../slideLayouts/slideLayout214.xml"/><Relationship Id="rId6" Type="http://schemas.openxmlformats.org/officeDocument/2006/relationships/slideLayout" Target="../slideLayouts/slideLayout215.xml"/><Relationship Id="rId7" Type="http://schemas.openxmlformats.org/officeDocument/2006/relationships/slideLayout" Target="../slideLayouts/slideLayout216.xml"/><Relationship Id="rId8" Type="http://schemas.openxmlformats.org/officeDocument/2006/relationships/slideLayout" Target="../slideLayouts/slideLayout217.xml"/><Relationship Id="rId9" Type="http://schemas.openxmlformats.org/officeDocument/2006/relationships/slideLayout" Target="../slideLayouts/slideLayout218.xml"/><Relationship Id="rId10" Type="http://schemas.openxmlformats.org/officeDocument/2006/relationships/slideLayout" Target="../slideLayouts/slideLayout219.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1.xml"/><Relationship Id="rId12" Type="http://schemas.openxmlformats.org/officeDocument/2006/relationships/theme" Target="../theme/theme21.xml"/><Relationship Id="rId1" Type="http://schemas.openxmlformats.org/officeDocument/2006/relationships/slideLayout" Target="../slideLayouts/slideLayout221.xml"/><Relationship Id="rId2" Type="http://schemas.openxmlformats.org/officeDocument/2006/relationships/slideLayout" Target="../slideLayouts/slideLayout222.xml"/><Relationship Id="rId3" Type="http://schemas.openxmlformats.org/officeDocument/2006/relationships/slideLayout" Target="../slideLayouts/slideLayout223.xml"/><Relationship Id="rId4" Type="http://schemas.openxmlformats.org/officeDocument/2006/relationships/slideLayout" Target="../slideLayouts/slideLayout224.xml"/><Relationship Id="rId5" Type="http://schemas.openxmlformats.org/officeDocument/2006/relationships/slideLayout" Target="../slideLayouts/slideLayout225.xml"/><Relationship Id="rId6" Type="http://schemas.openxmlformats.org/officeDocument/2006/relationships/slideLayout" Target="../slideLayouts/slideLayout226.xml"/><Relationship Id="rId7" Type="http://schemas.openxmlformats.org/officeDocument/2006/relationships/slideLayout" Target="../slideLayouts/slideLayout227.xml"/><Relationship Id="rId8" Type="http://schemas.openxmlformats.org/officeDocument/2006/relationships/slideLayout" Target="../slideLayouts/slideLayout228.xml"/><Relationship Id="rId9" Type="http://schemas.openxmlformats.org/officeDocument/2006/relationships/slideLayout" Target="../slideLayouts/slideLayout229.xml"/><Relationship Id="rId10" Type="http://schemas.openxmlformats.org/officeDocument/2006/relationships/slideLayout" Target="../slideLayouts/slideLayout230.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7.xml"/><Relationship Id="rId12" Type="http://schemas.openxmlformats.org/officeDocument/2006/relationships/theme" Target="../theme/theme7.xml"/><Relationship Id="rId1" Type="http://schemas.openxmlformats.org/officeDocument/2006/relationships/slideLayout" Target="../slideLayouts/slideLayout67.xml"/><Relationship Id="rId2" Type="http://schemas.openxmlformats.org/officeDocument/2006/relationships/slideLayout" Target="../slideLayouts/slideLayout68.xml"/><Relationship Id="rId3" Type="http://schemas.openxmlformats.org/officeDocument/2006/relationships/slideLayout" Target="../slideLayouts/slideLayout69.xml"/><Relationship Id="rId4" Type="http://schemas.openxmlformats.org/officeDocument/2006/relationships/slideLayout" Target="../slideLayouts/slideLayout70.xml"/><Relationship Id="rId5" Type="http://schemas.openxmlformats.org/officeDocument/2006/relationships/slideLayout" Target="../slideLayouts/slideLayout71.xml"/><Relationship Id="rId6" Type="http://schemas.openxmlformats.org/officeDocument/2006/relationships/slideLayout" Target="../slideLayouts/slideLayout72.xml"/><Relationship Id="rId7" Type="http://schemas.openxmlformats.org/officeDocument/2006/relationships/slideLayout" Target="../slideLayouts/slideLayout73.xml"/><Relationship Id="rId8" Type="http://schemas.openxmlformats.org/officeDocument/2006/relationships/slideLayout" Target="../slideLayouts/slideLayout74.xml"/><Relationship Id="rId9" Type="http://schemas.openxmlformats.org/officeDocument/2006/relationships/slideLayout" Target="../slideLayouts/slideLayout75.xml"/><Relationship Id="rId10" Type="http://schemas.openxmlformats.org/officeDocument/2006/relationships/slideLayout" Target="../slideLayouts/slideLayout76.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8.xml"/><Relationship Id="rId12" Type="http://schemas.openxmlformats.org/officeDocument/2006/relationships/theme" Target="../theme/theme8.xml"/><Relationship Id="rId1" Type="http://schemas.openxmlformats.org/officeDocument/2006/relationships/slideLayout" Target="../slideLayouts/slideLayout78.xml"/><Relationship Id="rId2" Type="http://schemas.openxmlformats.org/officeDocument/2006/relationships/slideLayout" Target="../slideLayouts/slideLayout79.xml"/><Relationship Id="rId3" Type="http://schemas.openxmlformats.org/officeDocument/2006/relationships/slideLayout" Target="../slideLayouts/slideLayout80.xml"/><Relationship Id="rId4" Type="http://schemas.openxmlformats.org/officeDocument/2006/relationships/slideLayout" Target="../slideLayouts/slideLayout81.xml"/><Relationship Id="rId5" Type="http://schemas.openxmlformats.org/officeDocument/2006/relationships/slideLayout" Target="../slideLayouts/slideLayout82.xml"/><Relationship Id="rId6" Type="http://schemas.openxmlformats.org/officeDocument/2006/relationships/slideLayout" Target="../slideLayouts/slideLayout83.xml"/><Relationship Id="rId7" Type="http://schemas.openxmlformats.org/officeDocument/2006/relationships/slideLayout" Target="../slideLayouts/slideLayout84.xml"/><Relationship Id="rId8" Type="http://schemas.openxmlformats.org/officeDocument/2006/relationships/slideLayout" Target="../slideLayouts/slideLayout85.xml"/><Relationship Id="rId9" Type="http://schemas.openxmlformats.org/officeDocument/2006/relationships/slideLayout" Target="../slideLayouts/slideLayout86.xml"/><Relationship Id="rId10" Type="http://schemas.openxmlformats.org/officeDocument/2006/relationships/slideLayout" Target="../slideLayouts/slideLayout87.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99.xml"/><Relationship Id="rId12" Type="http://schemas.openxmlformats.org/officeDocument/2006/relationships/theme" Target="../theme/theme9.xml"/><Relationship Id="rId1" Type="http://schemas.openxmlformats.org/officeDocument/2006/relationships/slideLayout" Target="../slideLayouts/slideLayout89.xml"/><Relationship Id="rId2" Type="http://schemas.openxmlformats.org/officeDocument/2006/relationships/slideLayout" Target="../slideLayouts/slideLayout90.xml"/><Relationship Id="rId3" Type="http://schemas.openxmlformats.org/officeDocument/2006/relationships/slideLayout" Target="../slideLayouts/slideLayout91.xml"/><Relationship Id="rId4" Type="http://schemas.openxmlformats.org/officeDocument/2006/relationships/slideLayout" Target="../slideLayouts/slideLayout92.xml"/><Relationship Id="rId5" Type="http://schemas.openxmlformats.org/officeDocument/2006/relationships/slideLayout" Target="../slideLayouts/slideLayout93.xml"/><Relationship Id="rId6" Type="http://schemas.openxmlformats.org/officeDocument/2006/relationships/slideLayout" Target="../slideLayouts/slideLayout94.xml"/><Relationship Id="rId7" Type="http://schemas.openxmlformats.org/officeDocument/2006/relationships/slideLayout" Target="../slideLayouts/slideLayout95.xml"/><Relationship Id="rId8" Type="http://schemas.openxmlformats.org/officeDocument/2006/relationships/slideLayout" Target="../slideLayouts/slideLayout96.xml"/><Relationship Id="rId9" Type="http://schemas.openxmlformats.org/officeDocument/2006/relationships/slideLayout" Target="../slideLayouts/slideLayout97.xml"/><Relationship Id="rId10"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1pPr>
      <a:lvl2pPr marL="13335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2pPr>
      <a:lvl3pPr marL="1778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3pPr>
      <a:lvl4pPr marL="22225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4pPr>
      <a:lvl5pPr marL="2667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5pPr>
      <a:lvl6pPr marL="3124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6pPr>
      <a:lvl7pPr marL="35814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7pPr>
      <a:lvl8pPr marL="40386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8pPr>
      <a:lvl9pPr marL="44958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1" name="Rectangle 1"/>
          <p:cNvSpPr>
            <a:spLocks noGrp="1" noChangeArrowheads="1"/>
          </p:cNvSpPr>
          <p:nvPr>
            <p:ph type="body" idx="1"/>
          </p:nvPr>
        </p:nvSpPr>
        <p:spPr bwMode="auto">
          <a:xfrm>
            <a:off x="2095500" y="1739900"/>
            <a:ext cx="17170400" cy="986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3" r:id="rId6"/>
    <p:sldLayoutId id="2147483774" r:id="rId7"/>
    <p:sldLayoutId id="2147483775" r:id="rId8"/>
    <p:sldLayoutId id="2147483776" r:id="rId9"/>
    <p:sldLayoutId id="2147483777" r:id="rId10"/>
    <p:sldLayoutId id="2147483778"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1pPr>
      <a:lvl2pPr marL="12827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2pPr>
      <a:lvl3pPr marL="17272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3pPr>
      <a:lvl4pPr marL="21717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4pPr>
      <a:lvl5pPr marL="26162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5pPr>
      <a:lvl6pPr marL="30734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6pPr>
      <a:lvl7pPr marL="35306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7pPr>
      <a:lvl8pPr marL="39878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8pPr>
      <a:lvl9pPr marL="4445000" indent="-571500" algn="l" rtl="0" fontAlgn="base">
        <a:spcBef>
          <a:spcPts val="680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5"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1266" name="Rectangle 2"/>
          <p:cNvSpPr>
            <a:spLocks noGrp="1" noChangeArrowheads="1"/>
          </p:cNvSpPr>
          <p:nvPr>
            <p:ph type="body" idx="1"/>
          </p:nvPr>
        </p:nvSpPr>
        <p:spPr bwMode="auto">
          <a:xfrm>
            <a:off x="2095500" y="3784600"/>
            <a:ext cx="82677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1pPr>
      <a:lvl2pPr marL="1204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2pPr>
      <a:lvl3pPr marL="1649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3pPr>
      <a:lvl4pPr marL="2093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4pPr>
      <a:lvl5pPr marL="2538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5pPr>
      <a:lvl6pPr marL="29956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6pPr>
      <a:lvl7pPr marL="34528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7pPr>
      <a:lvl8pPr marL="39100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8pPr>
      <a:lvl9pPr marL="43672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89"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2290" name="Rectangle 2"/>
          <p:cNvSpPr>
            <a:spLocks noGrp="1" noChangeArrowheads="1"/>
          </p:cNvSpPr>
          <p:nvPr>
            <p:ph type="body" idx="1"/>
          </p:nvPr>
        </p:nvSpPr>
        <p:spPr bwMode="auto">
          <a:xfrm>
            <a:off x="2095500" y="3784600"/>
            <a:ext cx="171704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1pPr>
      <a:lvl2pPr marL="1204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2pPr>
      <a:lvl3pPr marL="1649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3pPr>
      <a:lvl4pPr marL="2093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4pPr>
      <a:lvl5pPr marL="2538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5pPr>
      <a:lvl6pPr marL="29956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6pPr>
      <a:lvl7pPr marL="34528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7pPr>
      <a:lvl8pPr marL="39100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8pPr>
      <a:lvl9pPr marL="43672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3"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3314" name="Rectangle 2"/>
          <p:cNvSpPr>
            <a:spLocks noGrp="1" noChangeArrowheads="1"/>
          </p:cNvSpPr>
          <p:nvPr>
            <p:ph type="body" idx="1"/>
          </p:nvPr>
        </p:nvSpPr>
        <p:spPr bwMode="auto">
          <a:xfrm>
            <a:off x="12763500" y="3784600"/>
            <a:ext cx="65024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1pPr>
      <a:lvl2pPr marL="1204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2pPr>
      <a:lvl3pPr marL="1649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3pPr>
      <a:lvl4pPr marL="2093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4pPr>
      <a:lvl5pPr marL="2538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5pPr>
      <a:lvl6pPr marL="29956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6pPr>
      <a:lvl7pPr marL="34528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7pPr>
      <a:lvl8pPr marL="39100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8pPr>
      <a:lvl9pPr marL="43672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7"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14338" name="Rectangle 2"/>
          <p:cNvSpPr>
            <a:spLocks noGrp="1" noChangeArrowheads="1"/>
          </p:cNvSpPr>
          <p:nvPr>
            <p:ph type="body" idx="1"/>
          </p:nvPr>
        </p:nvSpPr>
        <p:spPr bwMode="auto">
          <a:xfrm>
            <a:off x="2095500" y="3784600"/>
            <a:ext cx="82677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760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1pPr>
      <a:lvl2pPr marL="1204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2pPr>
      <a:lvl3pPr marL="1649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3pPr>
      <a:lvl4pPr marL="20939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4pPr>
      <a:lvl5pPr marL="25384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5pPr>
      <a:lvl6pPr marL="29956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6pPr>
      <a:lvl7pPr marL="34528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7pPr>
      <a:lvl8pPr marL="39100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8pPr>
      <a:lvl9pPr marL="4367213" indent="-493713" algn="l" rtl="0" fontAlgn="base">
        <a:spcBef>
          <a:spcPts val="5300"/>
        </a:spcBef>
        <a:spcAft>
          <a:spcPct val="0"/>
        </a:spcAft>
        <a:buSzPct val="171000"/>
        <a:buFont typeface="Gill Sans" charset="0"/>
        <a:buChar char="•"/>
        <a:defRPr sz="44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09" name="Rectangle 1"/>
          <p:cNvSpPr>
            <a:spLocks noGrp="1" noChangeArrowheads="1"/>
          </p:cNvSpPr>
          <p:nvPr>
            <p:ph type="body" idx="1"/>
          </p:nvPr>
        </p:nvSpPr>
        <p:spPr bwMode="auto">
          <a:xfrm>
            <a:off x="2082800" y="1739900"/>
            <a:ext cx="17170400" cy="9867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1pPr>
      <a:lvl2pPr marL="12827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272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3pPr>
      <a:lvl4pPr marL="21717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162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5pPr>
      <a:lvl6pPr marL="30734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306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7pPr>
      <a:lvl8pPr marL="39878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45000" indent="-571500" algn="l" rtl="0" fontAlgn="base">
        <a:spcBef>
          <a:spcPts val="66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56" r:id="rId1"/>
    <p:sldLayoutId id="2147483857" r:id="rId2"/>
    <p:sldLayoutId id="2147483858" r:id="rId3"/>
    <p:sldLayoutId id="2147483859" r:id="rId4"/>
    <p:sldLayoutId id="2147483860" r:id="rId5"/>
    <p:sldLayoutId id="2147483861" r:id="rId6"/>
    <p:sldLayoutId id="2147483862" r:id="rId7"/>
    <p:sldLayoutId id="2147483863" r:id="rId8"/>
    <p:sldLayoutId id="2147483864" r:id="rId9"/>
    <p:sldLayoutId id="2147483865" r:id="rId10"/>
    <p:sldLayoutId id="2147483866"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867" r:id="rId1"/>
    <p:sldLayoutId id="2147483868" r:id="rId2"/>
    <p:sldLayoutId id="2147483869" r:id="rId3"/>
    <p:sldLayoutId id="2147483870" r:id="rId4"/>
    <p:sldLayoutId id="2147483871" r:id="rId5"/>
    <p:sldLayoutId id="2147483872" r:id="rId6"/>
    <p:sldLayoutId id="2147483873" r:id="rId7"/>
    <p:sldLayoutId id="2147483874" r:id="rId8"/>
    <p:sldLayoutId id="2147483875" r:id="rId9"/>
    <p:sldLayoutId id="2147483876" r:id="rId10"/>
    <p:sldLayoutId id="2147483877"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dk2" tx1="lt1" bg2="dk1"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1" name="Rectangle 1"/>
          <p:cNvSpPr>
            <a:spLocks noGrp="1" noChangeArrowheads="1"/>
          </p:cNvSpPr>
          <p:nvPr>
            <p:ph type="title"/>
          </p:nvPr>
        </p:nvSpPr>
        <p:spPr bwMode="auto">
          <a:xfrm>
            <a:off x="20828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878" r:id="rId1"/>
    <p:sldLayoutId id="2147483879" r:id="rId2"/>
    <p:sldLayoutId id="2147483880" r:id="rId3"/>
    <p:sldLayoutId id="2147483881" r:id="rId4"/>
    <p:sldLayoutId id="2147483882" r:id="rId5"/>
    <p:sldLayoutId id="2147483883" r:id="rId6"/>
    <p:sldLayoutId id="2147483884" r:id="rId7"/>
    <p:sldLayoutId id="2147483885" r:id="rId8"/>
    <p:sldLayoutId id="2147483886" r:id="rId9"/>
    <p:sldLayoutId id="2147483887" r:id="rId10"/>
    <p:sldLayoutId id="2147483888" r:id="rId11"/>
  </p:sldLayoutIdLst>
  <p:transition xmlns:p14="http://schemas.microsoft.com/office/powerpoint/2010/main"/>
  <p:txStyles>
    <p:titleStyle>
      <a:lvl1pPr algn="ctr" rtl="0" fontAlgn="base">
        <a:spcBef>
          <a:spcPct val="0"/>
        </a:spcBef>
        <a:spcAft>
          <a:spcPct val="0"/>
        </a:spcAft>
        <a:defRPr sz="11400">
          <a:solidFill>
            <a:schemeClr val="tx1"/>
          </a:solidFill>
          <a:latin typeface="+mj-lt"/>
          <a:ea typeface="+mj-ea"/>
          <a:cs typeface="+mj-cs"/>
          <a:sym typeface="Gill Sans" charset="0"/>
        </a:defRPr>
      </a:lvl1pPr>
      <a:lvl2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4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1pPr>
      <a:lvl2pPr marL="1333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2pPr>
      <a:lvl3pPr marL="1778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3pPr>
      <a:lvl4pPr marL="22225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4pPr>
      <a:lvl5pPr marL="26670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5pPr>
      <a:lvl6pPr marL="31242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6pPr>
      <a:lvl7pPr marL="35814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7pPr>
      <a:lvl8pPr marL="40386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8pPr>
      <a:lvl9pPr marL="4495800" indent="-571500" algn="l" rtl="0" fontAlgn="base">
        <a:spcBef>
          <a:spcPts val="3300"/>
        </a:spcBef>
        <a:spcAft>
          <a:spcPct val="0"/>
        </a:spcAft>
        <a:buSzPct val="171000"/>
        <a:buFont typeface="Gill Sans" charset="0"/>
        <a:buChar char="•"/>
        <a:defRPr sz="5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
        <p:nvSpPr>
          <p:cNvPr id="21506" name="Rectangle 2"/>
          <p:cNvSpPr>
            <a:spLocks noGrp="1" noChangeArrowheads="1"/>
          </p:cNvSpPr>
          <p:nvPr>
            <p:ph type="body" idx="1"/>
          </p:nvPr>
        </p:nvSpPr>
        <p:spPr bwMode="auto">
          <a:xfrm>
            <a:off x="2095500" y="3784600"/>
            <a:ext cx="17170400" cy="7810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838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1pPr>
      <a:lvl2pPr marL="12827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2pPr>
      <a:lvl3pPr marL="1727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3pPr>
      <a:lvl4pPr marL="21717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4pPr>
      <a:lvl5pPr marL="2616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5pPr>
      <a:lvl6pPr marL="30734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6pPr>
      <a:lvl7pPr marL="35306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7pPr>
      <a:lvl8pPr marL="39878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8pPr>
      <a:lvl9pPr marL="4445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2095500" y="4064000"/>
            <a:ext cx="17170400" cy="5207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5000">
          <a:solidFill>
            <a:schemeClr val="tx1"/>
          </a:solidFill>
          <a:latin typeface="+mn-lt"/>
          <a:ea typeface="+mn-ea"/>
          <a:cs typeface="+mn-cs"/>
          <a:sym typeface="Gill Sans" charset="0"/>
        </a:defRPr>
      </a:lvl1pPr>
      <a:lvl2pPr algn="ctr" rtl="0" fontAlgn="base">
        <a:spcBef>
          <a:spcPct val="0"/>
        </a:spcBef>
        <a:spcAft>
          <a:spcPct val="0"/>
        </a:spcAft>
        <a:defRPr sz="5000">
          <a:solidFill>
            <a:schemeClr val="tx1"/>
          </a:solidFill>
          <a:latin typeface="+mn-lt"/>
          <a:ea typeface="+mn-ea"/>
          <a:cs typeface="+mn-cs"/>
          <a:sym typeface="Gill Sans" charset="0"/>
        </a:defRPr>
      </a:lvl2pPr>
      <a:lvl3pPr algn="ctr" rtl="0" fontAlgn="base">
        <a:spcBef>
          <a:spcPct val="0"/>
        </a:spcBef>
        <a:spcAft>
          <a:spcPct val="0"/>
        </a:spcAft>
        <a:defRPr sz="5000">
          <a:solidFill>
            <a:schemeClr val="tx1"/>
          </a:solidFill>
          <a:latin typeface="+mn-lt"/>
          <a:ea typeface="+mn-ea"/>
          <a:cs typeface="+mn-cs"/>
          <a:sym typeface="Gill Sans" charset="0"/>
        </a:defRPr>
      </a:lvl3pPr>
      <a:lvl4pPr algn="ctr" rtl="0" fontAlgn="base">
        <a:spcBef>
          <a:spcPct val="0"/>
        </a:spcBef>
        <a:spcAft>
          <a:spcPct val="0"/>
        </a:spcAft>
        <a:defRPr sz="5000">
          <a:solidFill>
            <a:schemeClr val="tx1"/>
          </a:solidFill>
          <a:latin typeface="+mn-lt"/>
          <a:ea typeface="+mn-ea"/>
          <a:cs typeface="+mn-cs"/>
          <a:sym typeface="Gill Sans" charset="0"/>
        </a:defRPr>
      </a:lvl4pPr>
      <a:lvl5pPr algn="ctr" rtl="0" fontAlgn="base">
        <a:spcBef>
          <a:spcPct val="0"/>
        </a:spcBef>
        <a:spcAft>
          <a:spcPct val="0"/>
        </a:spcAft>
        <a:defRPr sz="5000">
          <a:solidFill>
            <a:schemeClr val="tx1"/>
          </a:solidFill>
          <a:latin typeface="+mn-lt"/>
          <a:ea typeface="+mn-ea"/>
          <a:cs typeface="+mn-cs"/>
          <a:sym typeface="Gill Sans" charset="0"/>
        </a:defRPr>
      </a:lvl5pPr>
      <a:lvl6pPr marL="457200" algn="ctr" rtl="0" fontAlgn="base">
        <a:spcBef>
          <a:spcPct val="0"/>
        </a:spcBef>
        <a:spcAft>
          <a:spcPct val="0"/>
        </a:spcAft>
        <a:defRPr sz="5000">
          <a:solidFill>
            <a:schemeClr val="tx1"/>
          </a:solidFill>
          <a:latin typeface="+mn-lt"/>
          <a:ea typeface="+mn-ea"/>
          <a:cs typeface="+mn-cs"/>
          <a:sym typeface="Gill Sans" charset="0"/>
        </a:defRPr>
      </a:lvl6pPr>
      <a:lvl7pPr marL="914400" algn="ctr" rtl="0" fontAlgn="base">
        <a:spcBef>
          <a:spcPct val="0"/>
        </a:spcBef>
        <a:spcAft>
          <a:spcPct val="0"/>
        </a:spcAft>
        <a:defRPr sz="5000">
          <a:solidFill>
            <a:schemeClr val="tx1"/>
          </a:solidFill>
          <a:latin typeface="+mn-lt"/>
          <a:ea typeface="+mn-ea"/>
          <a:cs typeface="+mn-cs"/>
          <a:sym typeface="Gill Sans" charset="0"/>
        </a:defRPr>
      </a:lvl7pPr>
      <a:lvl8pPr marL="1371600" algn="ctr" rtl="0" fontAlgn="base">
        <a:spcBef>
          <a:spcPct val="0"/>
        </a:spcBef>
        <a:spcAft>
          <a:spcPct val="0"/>
        </a:spcAft>
        <a:defRPr sz="5000">
          <a:solidFill>
            <a:schemeClr val="tx1"/>
          </a:solidFill>
          <a:latin typeface="+mn-lt"/>
          <a:ea typeface="+mn-ea"/>
          <a:cs typeface="+mn-cs"/>
          <a:sym typeface="Gill Sans" charset="0"/>
        </a:defRPr>
      </a:lvl8pPr>
      <a:lvl9pPr marL="1828800" algn="ctr" rtl="0" fontAlgn="base">
        <a:spcBef>
          <a:spcPct val="0"/>
        </a:spcBef>
        <a:spcAft>
          <a:spcPct val="0"/>
        </a:spcAft>
        <a:defRPr sz="5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7" name="Rectangle 1"/>
          <p:cNvSpPr>
            <a:spLocks noGrp="1" noChangeArrowheads="1"/>
          </p:cNvSpPr>
          <p:nvPr>
            <p:ph type="body" idx="1"/>
          </p:nvPr>
        </p:nvSpPr>
        <p:spPr bwMode="auto">
          <a:xfrm>
            <a:off x="2095500" y="6883400"/>
            <a:ext cx="17170400" cy="154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4098" name="Rectangle 2"/>
          <p:cNvSpPr>
            <a:spLocks noGrp="1" noChangeArrowheads="1"/>
          </p:cNvSpPr>
          <p:nvPr>
            <p:ph type="title"/>
          </p:nvPr>
        </p:nvSpPr>
        <p:spPr bwMode="auto">
          <a:xfrm>
            <a:off x="2095500" y="2235200"/>
            <a:ext cx="171704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5000">
          <a:solidFill>
            <a:schemeClr val="tx1"/>
          </a:solidFill>
          <a:latin typeface="+mn-lt"/>
          <a:ea typeface="+mn-ea"/>
          <a:cs typeface="+mn-cs"/>
          <a:sym typeface="Gill Sans" charset="0"/>
        </a:defRPr>
      </a:lvl1pPr>
      <a:lvl2pPr algn="ctr" rtl="0" fontAlgn="base">
        <a:spcBef>
          <a:spcPct val="0"/>
        </a:spcBef>
        <a:spcAft>
          <a:spcPct val="0"/>
        </a:spcAft>
        <a:defRPr sz="5000">
          <a:solidFill>
            <a:schemeClr val="tx1"/>
          </a:solidFill>
          <a:latin typeface="+mn-lt"/>
          <a:ea typeface="+mn-ea"/>
          <a:cs typeface="+mn-cs"/>
          <a:sym typeface="Gill Sans" charset="0"/>
        </a:defRPr>
      </a:lvl2pPr>
      <a:lvl3pPr algn="ctr" rtl="0" fontAlgn="base">
        <a:spcBef>
          <a:spcPct val="0"/>
        </a:spcBef>
        <a:spcAft>
          <a:spcPct val="0"/>
        </a:spcAft>
        <a:defRPr sz="5000">
          <a:solidFill>
            <a:schemeClr val="tx1"/>
          </a:solidFill>
          <a:latin typeface="+mn-lt"/>
          <a:ea typeface="+mn-ea"/>
          <a:cs typeface="+mn-cs"/>
          <a:sym typeface="Gill Sans" charset="0"/>
        </a:defRPr>
      </a:lvl3pPr>
      <a:lvl4pPr algn="ctr" rtl="0" fontAlgn="base">
        <a:spcBef>
          <a:spcPct val="0"/>
        </a:spcBef>
        <a:spcAft>
          <a:spcPct val="0"/>
        </a:spcAft>
        <a:defRPr sz="5000">
          <a:solidFill>
            <a:schemeClr val="tx1"/>
          </a:solidFill>
          <a:latin typeface="+mn-lt"/>
          <a:ea typeface="+mn-ea"/>
          <a:cs typeface="+mn-cs"/>
          <a:sym typeface="Gill Sans" charset="0"/>
        </a:defRPr>
      </a:lvl4pPr>
      <a:lvl5pPr algn="ctr" rtl="0" fontAlgn="base">
        <a:spcBef>
          <a:spcPct val="0"/>
        </a:spcBef>
        <a:spcAft>
          <a:spcPct val="0"/>
        </a:spcAft>
        <a:defRPr sz="5000">
          <a:solidFill>
            <a:schemeClr val="tx1"/>
          </a:solidFill>
          <a:latin typeface="+mn-lt"/>
          <a:ea typeface="+mn-ea"/>
          <a:cs typeface="+mn-cs"/>
          <a:sym typeface="Gill Sans" charset="0"/>
        </a:defRPr>
      </a:lvl5pPr>
      <a:lvl6pPr marL="457200" algn="ctr" rtl="0" fontAlgn="base">
        <a:spcBef>
          <a:spcPct val="0"/>
        </a:spcBef>
        <a:spcAft>
          <a:spcPct val="0"/>
        </a:spcAft>
        <a:defRPr sz="5000">
          <a:solidFill>
            <a:schemeClr val="tx1"/>
          </a:solidFill>
          <a:latin typeface="+mn-lt"/>
          <a:ea typeface="+mn-ea"/>
          <a:cs typeface="+mn-cs"/>
          <a:sym typeface="Gill Sans" charset="0"/>
        </a:defRPr>
      </a:lvl6pPr>
      <a:lvl7pPr marL="914400" algn="ctr" rtl="0" fontAlgn="base">
        <a:spcBef>
          <a:spcPct val="0"/>
        </a:spcBef>
        <a:spcAft>
          <a:spcPct val="0"/>
        </a:spcAft>
        <a:defRPr sz="5000">
          <a:solidFill>
            <a:schemeClr val="tx1"/>
          </a:solidFill>
          <a:latin typeface="+mn-lt"/>
          <a:ea typeface="+mn-ea"/>
          <a:cs typeface="+mn-cs"/>
          <a:sym typeface="Gill Sans" charset="0"/>
        </a:defRPr>
      </a:lvl7pPr>
      <a:lvl8pPr marL="1371600" algn="ctr" rtl="0" fontAlgn="base">
        <a:spcBef>
          <a:spcPct val="0"/>
        </a:spcBef>
        <a:spcAft>
          <a:spcPct val="0"/>
        </a:spcAft>
        <a:defRPr sz="5000">
          <a:solidFill>
            <a:schemeClr val="tx1"/>
          </a:solidFill>
          <a:latin typeface="+mn-lt"/>
          <a:ea typeface="+mn-ea"/>
          <a:cs typeface="+mn-cs"/>
          <a:sym typeface="Gill Sans" charset="0"/>
        </a:defRPr>
      </a:lvl8pPr>
      <a:lvl9pPr marL="1828800" algn="ctr" rtl="0" fontAlgn="base">
        <a:spcBef>
          <a:spcPct val="0"/>
        </a:spcBef>
        <a:spcAft>
          <a:spcPct val="0"/>
        </a:spcAft>
        <a:defRPr sz="5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bwMode="auto">
          <a:xfrm>
            <a:off x="2095500" y="10071100"/>
            <a:ext cx="171704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5000">
          <a:solidFill>
            <a:schemeClr val="tx1"/>
          </a:solidFill>
          <a:latin typeface="+mn-lt"/>
          <a:ea typeface="+mn-ea"/>
          <a:cs typeface="+mn-cs"/>
          <a:sym typeface="Gill Sans" charset="0"/>
        </a:defRPr>
      </a:lvl1pPr>
      <a:lvl2pPr algn="ctr" rtl="0" fontAlgn="base">
        <a:spcBef>
          <a:spcPct val="0"/>
        </a:spcBef>
        <a:spcAft>
          <a:spcPct val="0"/>
        </a:spcAft>
        <a:defRPr sz="5000">
          <a:solidFill>
            <a:schemeClr val="tx1"/>
          </a:solidFill>
          <a:latin typeface="+mn-lt"/>
          <a:ea typeface="+mn-ea"/>
          <a:cs typeface="+mn-cs"/>
          <a:sym typeface="Gill Sans" charset="0"/>
        </a:defRPr>
      </a:lvl2pPr>
      <a:lvl3pPr algn="ctr" rtl="0" fontAlgn="base">
        <a:spcBef>
          <a:spcPct val="0"/>
        </a:spcBef>
        <a:spcAft>
          <a:spcPct val="0"/>
        </a:spcAft>
        <a:defRPr sz="5000">
          <a:solidFill>
            <a:schemeClr val="tx1"/>
          </a:solidFill>
          <a:latin typeface="+mn-lt"/>
          <a:ea typeface="+mn-ea"/>
          <a:cs typeface="+mn-cs"/>
          <a:sym typeface="Gill Sans" charset="0"/>
        </a:defRPr>
      </a:lvl3pPr>
      <a:lvl4pPr algn="ctr" rtl="0" fontAlgn="base">
        <a:spcBef>
          <a:spcPct val="0"/>
        </a:spcBef>
        <a:spcAft>
          <a:spcPct val="0"/>
        </a:spcAft>
        <a:defRPr sz="5000">
          <a:solidFill>
            <a:schemeClr val="tx1"/>
          </a:solidFill>
          <a:latin typeface="+mn-lt"/>
          <a:ea typeface="+mn-ea"/>
          <a:cs typeface="+mn-cs"/>
          <a:sym typeface="Gill Sans" charset="0"/>
        </a:defRPr>
      </a:lvl4pPr>
      <a:lvl5pPr algn="ctr" rtl="0" fontAlgn="base">
        <a:spcBef>
          <a:spcPct val="0"/>
        </a:spcBef>
        <a:spcAft>
          <a:spcPct val="0"/>
        </a:spcAft>
        <a:defRPr sz="5000">
          <a:solidFill>
            <a:schemeClr val="tx1"/>
          </a:solidFill>
          <a:latin typeface="+mn-lt"/>
          <a:ea typeface="+mn-ea"/>
          <a:cs typeface="+mn-cs"/>
          <a:sym typeface="Gill Sans" charset="0"/>
        </a:defRPr>
      </a:lvl5pPr>
      <a:lvl6pPr marL="457200" algn="ctr" rtl="0" fontAlgn="base">
        <a:spcBef>
          <a:spcPct val="0"/>
        </a:spcBef>
        <a:spcAft>
          <a:spcPct val="0"/>
        </a:spcAft>
        <a:defRPr sz="5000">
          <a:solidFill>
            <a:schemeClr val="tx1"/>
          </a:solidFill>
          <a:latin typeface="+mn-lt"/>
          <a:ea typeface="+mn-ea"/>
          <a:cs typeface="+mn-cs"/>
          <a:sym typeface="Gill Sans" charset="0"/>
        </a:defRPr>
      </a:lvl6pPr>
      <a:lvl7pPr marL="914400" algn="ctr" rtl="0" fontAlgn="base">
        <a:spcBef>
          <a:spcPct val="0"/>
        </a:spcBef>
        <a:spcAft>
          <a:spcPct val="0"/>
        </a:spcAft>
        <a:defRPr sz="5000">
          <a:solidFill>
            <a:schemeClr val="tx1"/>
          </a:solidFill>
          <a:latin typeface="+mn-lt"/>
          <a:ea typeface="+mn-ea"/>
          <a:cs typeface="+mn-cs"/>
          <a:sym typeface="Gill Sans" charset="0"/>
        </a:defRPr>
      </a:lvl7pPr>
      <a:lvl8pPr marL="1371600" algn="ctr" rtl="0" fontAlgn="base">
        <a:spcBef>
          <a:spcPct val="0"/>
        </a:spcBef>
        <a:spcAft>
          <a:spcPct val="0"/>
        </a:spcAft>
        <a:defRPr sz="5000">
          <a:solidFill>
            <a:schemeClr val="tx1"/>
          </a:solidFill>
          <a:latin typeface="+mn-lt"/>
          <a:ea typeface="+mn-ea"/>
          <a:cs typeface="+mn-cs"/>
          <a:sym typeface="Gill Sans" charset="0"/>
        </a:defRPr>
      </a:lvl8pPr>
      <a:lvl9pPr marL="1828800" algn="ctr" rtl="0" fontAlgn="base">
        <a:spcBef>
          <a:spcPct val="0"/>
        </a:spcBef>
        <a:spcAft>
          <a:spcPct val="0"/>
        </a:spcAft>
        <a:defRPr sz="5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5" name="Rectangle 1"/>
          <p:cNvSpPr>
            <a:spLocks noGrp="1" noChangeArrowheads="1"/>
          </p:cNvSpPr>
          <p:nvPr>
            <p:ph type="title"/>
          </p:nvPr>
        </p:nvSpPr>
        <p:spPr bwMode="auto">
          <a:xfrm>
            <a:off x="2095500" y="10071100"/>
            <a:ext cx="17170400" cy="2324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5000">
          <a:solidFill>
            <a:schemeClr val="tx1"/>
          </a:solidFill>
          <a:latin typeface="+mn-lt"/>
          <a:ea typeface="+mn-ea"/>
          <a:cs typeface="+mn-cs"/>
          <a:sym typeface="Gill Sans" charset="0"/>
        </a:defRPr>
      </a:lvl1pPr>
      <a:lvl2pPr algn="ctr" rtl="0" fontAlgn="base">
        <a:spcBef>
          <a:spcPct val="0"/>
        </a:spcBef>
        <a:spcAft>
          <a:spcPct val="0"/>
        </a:spcAft>
        <a:defRPr sz="5000">
          <a:solidFill>
            <a:schemeClr val="tx1"/>
          </a:solidFill>
          <a:latin typeface="+mn-lt"/>
          <a:ea typeface="+mn-ea"/>
          <a:cs typeface="+mn-cs"/>
          <a:sym typeface="Gill Sans" charset="0"/>
        </a:defRPr>
      </a:lvl2pPr>
      <a:lvl3pPr algn="ctr" rtl="0" fontAlgn="base">
        <a:spcBef>
          <a:spcPct val="0"/>
        </a:spcBef>
        <a:spcAft>
          <a:spcPct val="0"/>
        </a:spcAft>
        <a:defRPr sz="5000">
          <a:solidFill>
            <a:schemeClr val="tx1"/>
          </a:solidFill>
          <a:latin typeface="+mn-lt"/>
          <a:ea typeface="+mn-ea"/>
          <a:cs typeface="+mn-cs"/>
          <a:sym typeface="Gill Sans" charset="0"/>
        </a:defRPr>
      </a:lvl3pPr>
      <a:lvl4pPr algn="ctr" rtl="0" fontAlgn="base">
        <a:spcBef>
          <a:spcPct val="0"/>
        </a:spcBef>
        <a:spcAft>
          <a:spcPct val="0"/>
        </a:spcAft>
        <a:defRPr sz="5000">
          <a:solidFill>
            <a:schemeClr val="tx1"/>
          </a:solidFill>
          <a:latin typeface="+mn-lt"/>
          <a:ea typeface="+mn-ea"/>
          <a:cs typeface="+mn-cs"/>
          <a:sym typeface="Gill Sans" charset="0"/>
        </a:defRPr>
      </a:lvl4pPr>
      <a:lvl5pPr algn="ctr" rtl="0" fontAlgn="base">
        <a:spcBef>
          <a:spcPct val="0"/>
        </a:spcBef>
        <a:spcAft>
          <a:spcPct val="0"/>
        </a:spcAft>
        <a:defRPr sz="5000">
          <a:solidFill>
            <a:schemeClr val="tx1"/>
          </a:solidFill>
          <a:latin typeface="+mn-lt"/>
          <a:ea typeface="+mn-ea"/>
          <a:cs typeface="+mn-cs"/>
          <a:sym typeface="Gill Sans" charset="0"/>
        </a:defRPr>
      </a:lvl5pPr>
      <a:lvl6pPr marL="457200" algn="ctr" rtl="0" fontAlgn="base">
        <a:spcBef>
          <a:spcPct val="0"/>
        </a:spcBef>
        <a:spcAft>
          <a:spcPct val="0"/>
        </a:spcAft>
        <a:defRPr sz="5000">
          <a:solidFill>
            <a:schemeClr val="tx1"/>
          </a:solidFill>
          <a:latin typeface="+mn-lt"/>
          <a:ea typeface="+mn-ea"/>
          <a:cs typeface="+mn-cs"/>
          <a:sym typeface="Gill Sans" charset="0"/>
        </a:defRPr>
      </a:lvl6pPr>
      <a:lvl7pPr marL="914400" algn="ctr" rtl="0" fontAlgn="base">
        <a:spcBef>
          <a:spcPct val="0"/>
        </a:spcBef>
        <a:spcAft>
          <a:spcPct val="0"/>
        </a:spcAft>
        <a:defRPr sz="5000">
          <a:solidFill>
            <a:schemeClr val="tx1"/>
          </a:solidFill>
          <a:latin typeface="+mn-lt"/>
          <a:ea typeface="+mn-ea"/>
          <a:cs typeface="+mn-cs"/>
          <a:sym typeface="Gill Sans" charset="0"/>
        </a:defRPr>
      </a:lvl7pPr>
      <a:lvl8pPr marL="1371600" algn="ctr" rtl="0" fontAlgn="base">
        <a:spcBef>
          <a:spcPct val="0"/>
        </a:spcBef>
        <a:spcAft>
          <a:spcPct val="0"/>
        </a:spcAft>
        <a:defRPr sz="5000">
          <a:solidFill>
            <a:schemeClr val="tx1"/>
          </a:solidFill>
          <a:latin typeface="+mn-lt"/>
          <a:ea typeface="+mn-ea"/>
          <a:cs typeface="+mn-cs"/>
          <a:sym typeface="Gill Sans" charset="0"/>
        </a:defRPr>
      </a:lvl8pPr>
      <a:lvl9pPr marL="1828800" algn="ctr" rtl="0" fontAlgn="base">
        <a:spcBef>
          <a:spcPct val="0"/>
        </a:spcBef>
        <a:spcAft>
          <a:spcPct val="0"/>
        </a:spcAft>
        <a:defRPr sz="50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body" idx="1"/>
          </p:nvPr>
        </p:nvSpPr>
        <p:spPr bwMode="auto">
          <a:xfrm>
            <a:off x="1041400" y="6540500"/>
            <a:ext cx="96266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7170" name="Rectangle 2"/>
          <p:cNvSpPr>
            <a:spLocks noGrp="1" noChangeArrowheads="1"/>
          </p:cNvSpPr>
          <p:nvPr>
            <p:ph type="title"/>
          </p:nvPr>
        </p:nvSpPr>
        <p:spPr bwMode="auto">
          <a:xfrm>
            <a:off x="1041400" y="1930400"/>
            <a:ext cx="96266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xmlns:p14="http://schemas.microsoft.com/office/powerpoint/2010/main"/>
  <p:txStyles>
    <p:titleStyle>
      <a:lvl1pPr algn="ctr" rtl="0" fontAlgn="base">
        <a:spcBef>
          <a:spcPct val="0"/>
        </a:spcBef>
        <a:spcAft>
          <a:spcPct val="0"/>
        </a:spcAft>
        <a:defRPr sz="9800">
          <a:solidFill>
            <a:schemeClr val="tx1"/>
          </a:solidFill>
          <a:latin typeface="+mj-lt"/>
          <a:ea typeface="+mj-ea"/>
          <a:cs typeface="+mj-cs"/>
          <a:sym typeface="Gill Sans" charset="0"/>
        </a:defRPr>
      </a:lvl1pPr>
      <a:lvl2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4600">
          <a:solidFill>
            <a:schemeClr val="tx1"/>
          </a:solidFill>
          <a:latin typeface="+mn-lt"/>
          <a:ea typeface="+mn-ea"/>
          <a:cs typeface="+mn-cs"/>
          <a:sym typeface="Gill Sans" charset="0"/>
        </a:defRPr>
      </a:lvl1pPr>
      <a:lvl2pPr algn="ctr" rtl="0" fontAlgn="base">
        <a:spcBef>
          <a:spcPct val="0"/>
        </a:spcBef>
        <a:spcAft>
          <a:spcPct val="0"/>
        </a:spcAft>
        <a:defRPr sz="4600">
          <a:solidFill>
            <a:schemeClr val="tx1"/>
          </a:solidFill>
          <a:latin typeface="+mn-lt"/>
          <a:ea typeface="+mn-ea"/>
          <a:cs typeface="+mn-cs"/>
          <a:sym typeface="Gill Sans" charset="0"/>
        </a:defRPr>
      </a:lvl2pPr>
      <a:lvl3pPr algn="ctr" rtl="0" fontAlgn="base">
        <a:spcBef>
          <a:spcPct val="0"/>
        </a:spcBef>
        <a:spcAft>
          <a:spcPct val="0"/>
        </a:spcAft>
        <a:defRPr sz="4600">
          <a:solidFill>
            <a:schemeClr val="tx1"/>
          </a:solidFill>
          <a:latin typeface="+mn-lt"/>
          <a:ea typeface="+mn-ea"/>
          <a:cs typeface="+mn-cs"/>
          <a:sym typeface="Gill Sans" charset="0"/>
        </a:defRPr>
      </a:lvl3pPr>
      <a:lvl4pPr algn="ctr" rtl="0" fontAlgn="base">
        <a:spcBef>
          <a:spcPct val="0"/>
        </a:spcBef>
        <a:spcAft>
          <a:spcPct val="0"/>
        </a:spcAft>
        <a:defRPr sz="4600">
          <a:solidFill>
            <a:schemeClr val="tx1"/>
          </a:solidFill>
          <a:latin typeface="+mn-lt"/>
          <a:ea typeface="+mn-ea"/>
          <a:cs typeface="+mn-cs"/>
          <a:sym typeface="Gill Sans" charset="0"/>
        </a:defRPr>
      </a:lvl4pPr>
      <a:lvl5pPr algn="ctr" rtl="0" fontAlgn="base">
        <a:spcBef>
          <a:spcPct val="0"/>
        </a:spcBef>
        <a:spcAft>
          <a:spcPct val="0"/>
        </a:spcAft>
        <a:defRPr sz="4600">
          <a:solidFill>
            <a:schemeClr val="tx1"/>
          </a:solidFill>
          <a:latin typeface="+mn-lt"/>
          <a:ea typeface="+mn-ea"/>
          <a:cs typeface="+mn-cs"/>
          <a:sym typeface="Gill Sans" charset="0"/>
        </a:defRPr>
      </a:lvl5pPr>
      <a:lvl6pPr marL="457200" algn="ctr" rtl="0" fontAlgn="base">
        <a:spcBef>
          <a:spcPct val="0"/>
        </a:spcBef>
        <a:spcAft>
          <a:spcPct val="0"/>
        </a:spcAft>
        <a:defRPr sz="4600">
          <a:solidFill>
            <a:schemeClr val="tx1"/>
          </a:solidFill>
          <a:latin typeface="+mn-lt"/>
          <a:ea typeface="+mn-ea"/>
          <a:cs typeface="+mn-cs"/>
          <a:sym typeface="Gill Sans" charset="0"/>
        </a:defRPr>
      </a:lvl6pPr>
      <a:lvl7pPr marL="914400" algn="ctr" rtl="0" fontAlgn="base">
        <a:spcBef>
          <a:spcPct val="0"/>
        </a:spcBef>
        <a:spcAft>
          <a:spcPct val="0"/>
        </a:spcAft>
        <a:defRPr sz="4600">
          <a:solidFill>
            <a:schemeClr val="tx1"/>
          </a:solidFill>
          <a:latin typeface="+mn-lt"/>
          <a:ea typeface="+mn-ea"/>
          <a:cs typeface="+mn-cs"/>
          <a:sym typeface="Gill Sans" charset="0"/>
        </a:defRPr>
      </a:lvl7pPr>
      <a:lvl8pPr marL="1371600" algn="ctr" rtl="0" fontAlgn="base">
        <a:spcBef>
          <a:spcPct val="0"/>
        </a:spcBef>
        <a:spcAft>
          <a:spcPct val="0"/>
        </a:spcAft>
        <a:defRPr sz="4600">
          <a:solidFill>
            <a:schemeClr val="tx1"/>
          </a:solidFill>
          <a:latin typeface="+mn-lt"/>
          <a:ea typeface="+mn-ea"/>
          <a:cs typeface="+mn-cs"/>
          <a:sym typeface="Gill Sans" charset="0"/>
        </a:defRPr>
      </a:lvl8pPr>
      <a:lvl9pPr marL="1828800" algn="ctr" rtl="0" fontAlgn="base">
        <a:spcBef>
          <a:spcPct val="0"/>
        </a:spcBef>
        <a:spcAft>
          <a:spcPct val="0"/>
        </a:spcAft>
        <a:defRPr sz="4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3" name="Rectangle 1"/>
          <p:cNvSpPr>
            <a:spLocks noGrp="1" noChangeArrowheads="1"/>
          </p:cNvSpPr>
          <p:nvPr>
            <p:ph type="body" idx="1"/>
          </p:nvPr>
        </p:nvSpPr>
        <p:spPr bwMode="auto">
          <a:xfrm>
            <a:off x="1041400" y="6540500"/>
            <a:ext cx="96266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t"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
        <p:nvSpPr>
          <p:cNvPr id="8194" name="Rectangle 2"/>
          <p:cNvSpPr>
            <a:spLocks noGrp="1" noChangeArrowheads="1"/>
          </p:cNvSpPr>
          <p:nvPr>
            <p:ph type="title"/>
          </p:nvPr>
        </p:nvSpPr>
        <p:spPr bwMode="auto">
          <a:xfrm>
            <a:off x="1041400" y="1930400"/>
            <a:ext cx="9626600" cy="452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b"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xmlns:p14="http://schemas.microsoft.com/office/powerpoint/2010/main"/>
  <p:txStyles>
    <p:titleStyle>
      <a:lvl1pPr algn="ctr" rtl="0" fontAlgn="base">
        <a:spcBef>
          <a:spcPct val="0"/>
        </a:spcBef>
        <a:spcAft>
          <a:spcPct val="0"/>
        </a:spcAft>
        <a:defRPr sz="9800">
          <a:solidFill>
            <a:schemeClr val="tx1"/>
          </a:solidFill>
          <a:latin typeface="+mj-lt"/>
          <a:ea typeface="+mj-ea"/>
          <a:cs typeface="+mj-cs"/>
          <a:sym typeface="Gill Sans" charset="0"/>
        </a:defRPr>
      </a:lvl1pPr>
      <a:lvl2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9800">
          <a:solidFill>
            <a:schemeClr val="tx1"/>
          </a:solidFill>
          <a:latin typeface="Gill Sans" charset="0"/>
          <a:ea typeface="ヒラギノ角ゴ ProN W3" charset="0"/>
          <a:cs typeface="ヒラギノ角ゴ ProN W3" charset="0"/>
          <a:sym typeface="Gill Sans" charset="0"/>
        </a:defRPr>
      </a:lvl9pPr>
    </p:titleStyle>
    <p:bodyStyle>
      <a:lvl1pPr algn="ctr" rtl="0" fontAlgn="base">
        <a:spcBef>
          <a:spcPct val="0"/>
        </a:spcBef>
        <a:spcAft>
          <a:spcPct val="0"/>
        </a:spcAft>
        <a:defRPr sz="4600">
          <a:solidFill>
            <a:schemeClr val="tx1"/>
          </a:solidFill>
          <a:latin typeface="+mn-lt"/>
          <a:ea typeface="+mn-ea"/>
          <a:cs typeface="+mn-cs"/>
          <a:sym typeface="Gill Sans" charset="0"/>
        </a:defRPr>
      </a:lvl1pPr>
      <a:lvl2pPr algn="ctr" rtl="0" fontAlgn="base">
        <a:spcBef>
          <a:spcPct val="0"/>
        </a:spcBef>
        <a:spcAft>
          <a:spcPct val="0"/>
        </a:spcAft>
        <a:defRPr sz="4600">
          <a:solidFill>
            <a:schemeClr val="tx1"/>
          </a:solidFill>
          <a:latin typeface="+mn-lt"/>
          <a:ea typeface="+mn-ea"/>
          <a:cs typeface="+mn-cs"/>
          <a:sym typeface="Gill Sans" charset="0"/>
        </a:defRPr>
      </a:lvl2pPr>
      <a:lvl3pPr algn="ctr" rtl="0" fontAlgn="base">
        <a:spcBef>
          <a:spcPct val="0"/>
        </a:spcBef>
        <a:spcAft>
          <a:spcPct val="0"/>
        </a:spcAft>
        <a:defRPr sz="4600">
          <a:solidFill>
            <a:schemeClr val="tx1"/>
          </a:solidFill>
          <a:latin typeface="+mn-lt"/>
          <a:ea typeface="+mn-ea"/>
          <a:cs typeface="+mn-cs"/>
          <a:sym typeface="Gill Sans" charset="0"/>
        </a:defRPr>
      </a:lvl3pPr>
      <a:lvl4pPr algn="ctr" rtl="0" fontAlgn="base">
        <a:spcBef>
          <a:spcPct val="0"/>
        </a:spcBef>
        <a:spcAft>
          <a:spcPct val="0"/>
        </a:spcAft>
        <a:defRPr sz="4600">
          <a:solidFill>
            <a:schemeClr val="tx1"/>
          </a:solidFill>
          <a:latin typeface="+mn-lt"/>
          <a:ea typeface="+mn-ea"/>
          <a:cs typeface="+mn-cs"/>
          <a:sym typeface="Gill Sans" charset="0"/>
        </a:defRPr>
      </a:lvl4pPr>
      <a:lvl5pPr algn="ctr" rtl="0" fontAlgn="base">
        <a:spcBef>
          <a:spcPct val="0"/>
        </a:spcBef>
        <a:spcAft>
          <a:spcPct val="0"/>
        </a:spcAft>
        <a:defRPr sz="4600">
          <a:solidFill>
            <a:schemeClr val="tx1"/>
          </a:solidFill>
          <a:latin typeface="+mn-lt"/>
          <a:ea typeface="+mn-ea"/>
          <a:cs typeface="+mn-cs"/>
          <a:sym typeface="Gill Sans" charset="0"/>
        </a:defRPr>
      </a:lvl5pPr>
      <a:lvl6pPr marL="457200" algn="ctr" rtl="0" fontAlgn="base">
        <a:spcBef>
          <a:spcPct val="0"/>
        </a:spcBef>
        <a:spcAft>
          <a:spcPct val="0"/>
        </a:spcAft>
        <a:defRPr sz="4600">
          <a:solidFill>
            <a:schemeClr val="tx1"/>
          </a:solidFill>
          <a:latin typeface="+mn-lt"/>
          <a:ea typeface="+mn-ea"/>
          <a:cs typeface="+mn-cs"/>
          <a:sym typeface="Gill Sans" charset="0"/>
        </a:defRPr>
      </a:lvl6pPr>
      <a:lvl7pPr marL="914400" algn="ctr" rtl="0" fontAlgn="base">
        <a:spcBef>
          <a:spcPct val="0"/>
        </a:spcBef>
        <a:spcAft>
          <a:spcPct val="0"/>
        </a:spcAft>
        <a:defRPr sz="4600">
          <a:solidFill>
            <a:schemeClr val="tx1"/>
          </a:solidFill>
          <a:latin typeface="+mn-lt"/>
          <a:ea typeface="+mn-ea"/>
          <a:cs typeface="+mn-cs"/>
          <a:sym typeface="Gill Sans" charset="0"/>
        </a:defRPr>
      </a:lvl7pPr>
      <a:lvl8pPr marL="1371600" algn="ctr" rtl="0" fontAlgn="base">
        <a:spcBef>
          <a:spcPct val="0"/>
        </a:spcBef>
        <a:spcAft>
          <a:spcPct val="0"/>
        </a:spcAft>
        <a:defRPr sz="4600">
          <a:solidFill>
            <a:schemeClr val="tx1"/>
          </a:solidFill>
          <a:latin typeface="+mn-lt"/>
          <a:ea typeface="+mn-ea"/>
          <a:cs typeface="+mn-cs"/>
          <a:sym typeface="Gill Sans" charset="0"/>
        </a:defRPr>
      </a:lvl8pPr>
      <a:lvl9pPr marL="1828800" algn="ctr" rtl="0" fontAlgn="base">
        <a:spcBef>
          <a:spcPct val="0"/>
        </a:spcBef>
        <a:spcAft>
          <a:spcPct val="0"/>
        </a:spcAft>
        <a:defRPr sz="46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title"/>
          </p:nvPr>
        </p:nvSpPr>
        <p:spPr bwMode="auto">
          <a:xfrm>
            <a:off x="2095500" y="342900"/>
            <a:ext cx="17170400" cy="3340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val="1"/>
            </a:ext>
          </a:extLst>
        </p:spPr>
        <p:txBody>
          <a:bodyPr vert="horz" wrap="square" lIns="50800" tIns="50800" rIns="50800" bIns="50800" numCol="1" anchor="ctr" anchorCtr="0" compatLnSpc="1">
            <a:prstTxWarp prst="textNoShape">
              <a:avLst/>
            </a:prstTxWarp>
          </a:bodyPr>
          <a:lstStyle/>
          <a:p>
            <a:pPr lvl="0"/>
            <a:r>
              <a:rPr lang="en-US">
                <a:sym typeface="Gill Sans" charset="0"/>
              </a:rPr>
              <a:t>Click to edit Master title style</a:t>
            </a:r>
          </a:p>
        </p:txBody>
      </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ransition xmlns:p14="http://schemas.microsoft.com/office/powerpoint/2010/main"/>
  <p:txStyles>
    <p:title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p:titleStyle>
    <p:bodyStyle>
      <a:lvl1pPr marL="889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1pPr>
      <a:lvl2pPr marL="13335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2pPr>
      <a:lvl3pPr marL="1778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3pPr>
      <a:lvl4pPr marL="22225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4pPr>
      <a:lvl5pPr marL="26670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5pPr>
      <a:lvl6pPr marL="31242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6pPr>
      <a:lvl7pPr marL="35814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7pPr>
      <a:lvl8pPr marL="40386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8pPr>
      <a:lvl9pPr marL="4495800" indent="-571500" algn="l" rtl="0" fontAlgn="base">
        <a:spcBef>
          <a:spcPts val="3400"/>
        </a:spcBef>
        <a:spcAft>
          <a:spcPct val="0"/>
        </a:spcAft>
        <a:buSzPct val="171000"/>
        <a:buFont typeface="Gill Sans" charset="0"/>
        <a:buChar char="•"/>
        <a:defRPr sz="5800">
          <a:solidFill>
            <a:schemeClr val="tx1"/>
          </a:solidFill>
          <a:latin typeface="+mn-lt"/>
          <a:ea typeface="+mn-ea"/>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6.jpg"/></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4" Type="http://schemas.openxmlformats.org/officeDocument/2006/relationships/image" Target="../media/image7.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4" Type="http://schemas.openxmlformats.org/officeDocument/2006/relationships/image" Target="../media/image9.png"/><Relationship Id="rId5" Type="http://schemas.microsoft.com/office/2007/relationships/hdphoto" Target="../media/hdphoto1.wdp"/><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1.xml"/><Relationship Id="rId3" Type="http://schemas.openxmlformats.org/officeDocument/2006/relationships/image" Target="../media/image1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2.xml"/><Relationship Id="rId3" Type="http://schemas.openxmlformats.org/officeDocument/2006/relationships/image" Target="../media/image1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4.xml"/><Relationship Id="rId3" Type="http://schemas.openxmlformats.org/officeDocument/2006/relationships/image" Target="../media/image1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5.xml"/><Relationship Id="rId3" Type="http://schemas.openxmlformats.org/officeDocument/2006/relationships/image" Target="../media/image1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1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7.xml"/><Relationship Id="rId3" Type="http://schemas.openxmlformats.org/officeDocument/2006/relationships/image" Target="../media/image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0.xml"/><Relationship Id="rId3"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1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1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3.xml"/><Relationship Id="rId3" Type="http://schemas.openxmlformats.org/officeDocument/2006/relationships/image" Target="../media/image1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4.xml"/><Relationship Id="rId3"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5.xml"/><Relationship Id="rId3" Type="http://schemas.openxmlformats.org/officeDocument/2006/relationships/image" Target="../media/image1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6.xml"/><Relationship Id="rId3" Type="http://schemas.openxmlformats.org/officeDocument/2006/relationships/image" Target="../media/image1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7.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8.xml"/><Relationship Id="rId3" Type="http://schemas.openxmlformats.org/officeDocument/2006/relationships/image" Target="../media/image18.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7.xml"/><Relationship Id="rId4" Type="http://schemas.openxmlformats.org/officeDocument/2006/relationships/image" Target="../media/image19.png"/><Relationship Id="rId5" Type="http://schemas.openxmlformats.org/officeDocument/2006/relationships/image" Target="../media/image20.png"/><Relationship Id="rId1" Type="http://schemas.microsoft.com/office/2007/relationships/media" Target="../media/media1.mp3"/><Relationship Id="rId2" Type="http://schemas.openxmlformats.org/officeDocument/2006/relationships/audio" Target="../media/media1.mp3"/></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 Id="rId3" Type="http://schemas.openxmlformats.org/officeDocument/2006/relationships/image" Target="../media/image2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0.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33.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0.xml"/><Relationship Id="rId3" Type="http://schemas.openxmlformats.org/officeDocument/2006/relationships/image" Target="../media/image3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33.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33.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3.xml"/><Relationship Id="rId3" Type="http://schemas.openxmlformats.org/officeDocument/2006/relationships/image" Target="../media/image33.png"/></Relationships>
</file>

<file path=ppt/slides/_rels/slide88.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2.png"/><Relationship Id="rId1" Type="http://schemas.openxmlformats.org/officeDocument/2006/relationships/slideLayout" Target="../slideLayouts/slideLayout7.xml"/><Relationship Id="rId2" Type="http://schemas.openxmlformats.org/officeDocument/2006/relationships/notesSlide" Target="../notesSlides/notesSlide5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5.xml"/><Relationship Id="rId3" Type="http://schemas.openxmlformats.org/officeDocument/2006/relationships/image" Target="../media/image3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5.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6.xml"/><Relationship Id="rId3" Type="http://schemas.openxmlformats.org/officeDocument/2006/relationships/image" Target="../media/image3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7.xml"/><Relationship Id="rId3" Type="http://schemas.openxmlformats.org/officeDocument/2006/relationships/image" Target="../media/image36.png"/></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5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9.xml"/><Relationship Id="rId3" Type="http://schemas.openxmlformats.org/officeDocument/2006/relationships/image" Target="../media/image39.gif"/></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
          <p:cNvSpPr>
            <a:spLocks/>
          </p:cNvSpPr>
          <p:nvPr/>
        </p:nvSpPr>
        <p:spPr bwMode="auto">
          <a:xfrm>
            <a:off x="1588" y="10433050"/>
            <a:ext cx="21336000" cy="157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4800" b="1" dirty="0" smtClean="0">
                <a:solidFill>
                  <a:schemeClr val="tx1"/>
                </a:solidFill>
                <a:latin typeface="Times" charset="0"/>
                <a:ea typeface="ＭＳ Ｐゴシック" charset="0"/>
                <a:cs typeface="Times" charset="0"/>
                <a:sym typeface="Times" charset="0"/>
              </a:rPr>
              <a:t>The Pines</a:t>
            </a:r>
            <a:endParaRPr lang="en-US" sz="4800" dirty="0">
              <a:solidFill>
                <a:schemeClr val="tx1"/>
              </a:solidFill>
              <a:latin typeface="Times" charset="0"/>
              <a:ea typeface="ＭＳ Ｐゴシック" charset="0"/>
              <a:cs typeface="Times" charset="0"/>
              <a:sym typeface="Times" charset="0"/>
            </a:endParaRPr>
          </a:p>
          <a:p>
            <a:r>
              <a:rPr lang="en-US" sz="4800" dirty="0" smtClean="0">
                <a:solidFill>
                  <a:schemeClr val="tx1"/>
                </a:solidFill>
                <a:latin typeface="Times" charset="0"/>
                <a:ea typeface="ＭＳ Ｐゴシック" charset="0"/>
                <a:cs typeface="Times" charset="0"/>
                <a:sym typeface="Times" charset="0"/>
              </a:rPr>
              <a:t>October 28, </a:t>
            </a:r>
            <a:r>
              <a:rPr lang="en-US" sz="4800" dirty="0">
                <a:solidFill>
                  <a:schemeClr val="tx1"/>
                </a:solidFill>
                <a:latin typeface="Times" charset="0"/>
                <a:ea typeface="ＭＳ Ｐゴシック" charset="0"/>
                <a:cs typeface="Times" charset="0"/>
                <a:sym typeface="Times" charset="0"/>
              </a:rPr>
              <a:t>2013</a:t>
            </a:r>
          </a:p>
        </p:txBody>
      </p:sp>
      <p:sp>
        <p:nvSpPr>
          <p:cNvPr id="22530" name="Rectangle 2"/>
          <p:cNvSpPr>
            <a:spLocks/>
          </p:cNvSpPr>
          <p:nvPr/>
        </p:nvSpPr>
        <p:spPr bwMode="auto">
          <a:xfrm>
            <a:off x="0" y="977900"/>
            <a:ext cx="213233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r>
              <a:rPr lang="en-US" sz="9600" b="1" dirty="0" smtClean="0">
                <a:solidFill>
                  <a:schemeClr val="tx1"/>
                </a:solidFill>
                <a:latin typeface="Times" charset="0"/>
                <a:ea typeface="ＭＳ Ｐゴシック" charset="0"/>
                <a:cs typeface="Times" charset="0"/>
                <a:sym typeface="Times" charset="0"/>
              </a:rPr>
              <a:t>Genomic Medicine</a:t>
            </a:r>
            <a:endParaRPr lang="en-US" sz="9600" b="1" dirty="0">
              <a:solidFill>
                <a:schemeClr val="tx1"/>
              </a:solidFill>
              <a:latin typeface="Times" charset="0"/>
              <a:ea typeface="ＭＳ Ｐゴシック" charset="0"/>
              <a:cs typeface="Times" charset="0"/>
              <a:sym typeface="Times" charset="0"/>
            </a:endParaRPr>
          </a:p>
        </p:txBody>
      </p:sp>
      <p:sp>
        <p:nvSpPr>
          <p:cNvPr id="22531" name="Rectangle 3"/>
          <p:cNvSpPr>
            <a:spLocks/>
          </p:cNvSpPr>
          <p:nvPr/>
        </p:nvSpPr>
        <p:spPr bwMode="auto">
          <a:xfrm>
            <a:off x="2684" y="3314700"/>
            <a:ext cx="211963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lIns="0" tIns="0" rIns="647700" bIns="0" anchor="ctr"/>
          <a:lstStyle/>
          <a:p>
            <a:pPr marL="1143000" indent="-1143000">
              <a:buAutoNum type="alphaUcPeriod"/>
            </a:pPr>
            <a:r>
              <a:rPr lang="en-US" sz="6400" dirty="0" smtClean="0">
                <a:solidFill>
                  <a:schemeClr val="tx1"/>
                </a:solidFill>
                <a:latin typeface="Times" charset="0"/>
                <a:ea typeface="ＭＳ Ｐゴシック" charset="0"/>
                <a:cs typeface="Times" charset="0"/>
                <a:sym typeface="Times" charset="0"/>
              </a:rPr>
              <a:t>Malcolm Campbell</a:t>
            </a:r>
            <a:endParaRPr lang="en-US" sz="6400" dirty="0">
              <a:solidFill>
                <a:schemeClr val="tx1"/>
              </a:solidFill>
              <a:latin typeface="Times" charset="0"/>
              <a:ea typeface="ＭＳ Ｐゴシック" charset="0"/>
              <a:cs typeface="Times" charset="0"/>
              <a:sym typeface="Times" charset="0"/>
            </a:endParaRPr>
          </a:p>
          <a:p>
            <a:r>
              <a:rPr lang="en-US" sz="6400" dirty="0" smtClean="0">
                <a:solidFill>
                  <a:schemeClr val="tx1"/>
                </a:solidFill>
                <a:latin typeface="Times" charset="0"/>
                <a:ea typeface="ＭＳ Ｐゴシック" charset="0"/>
                <a:cs typeface="Times" charset="0"/>
                <a:sym typeface="Times" charset="0"/>
              </a:rPr>
              <a:t>James G. Martin Genomics Program Director</a:t>
            </a:r>
          </a:p>
          <a:p>
            <a:r>
              <a:rPr lang="en-US" sz="6400" dirty="0" smtClean="0">
                <a:solidFill>
                  <a:schemeClr val="tx1"/>
                </a:solidFill>
                <a:latin typeface="Times" charset="0"/>
                <a:ea typeface="ＭＳ Ｐゴシック" charset="0"/>
                <a:cs typeface="Times" charset="0"/>
                <a:sym typeface="Times" charset="0"/>
              </a:rPr>
              <a:t>Professor of Biology, Davidson College</a:t>
            </a:r>
          </a:p>
        </p:txBody>
      </p:sp>
      <p:pic>
        <p:nvPicPr>
          <p:cNvPr id="2" name="Picture 1"/>
          <p:cNvPicPr>
            <a:picLocks noChangeAspect="1"/>
          </p:cNvPicPr>
          <p:nvPr/>
        </p:nvPicPr>
        <p:blipFill>
          <a:blip r:embed="rId2"/>
          <a:stretch>
            <a:fillRect/>
          </a:stretch>
        </p:blipFill>
        <p:spPr>
          <a:xfrm>
            <a:off x="7239000" y="7658100"/>
            <a:ext cx="6908800" cy="1955800"/>
          </a:xfrm>
          <a:prstGeom prst="rect">
            <a:avLst/>
          </a:prstGeom>
        </p:spPr>
      </p:pic>
    </p:spTree>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5105400" y="2019300"/>
            <a:ext cx="9677400" cy="11310257"/>
            <a:chOff x="4191000" y="843643"/>
            <a:chExt cx="9677400" cy="11310257"/>
          </a:xfrm>
        </p:grpSpPr>
        <p:sp>
          <p:nvSpPr>
            <p:cNvPr id="2" name="Rectangle 1"/>
            <p:cNvSpPr/>
            <p:nvPr/>
          </p:nvSpPr>
          <p:spPr bwMode="auto">
            <a:xfrm>
              <a:off x="4191000" y="952500"/>
              <a:ext cx="9677400" cy="11201400"/>
            </a:xfrm>
            <a:prstGeom prst="rect">
              <a:avLst/>
            </a:prstGeom>
            <a:solidFill>
              <a:schemeClr val="bg1"/>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p:cNvSpPr txBox="1"/>
            <p:nvPr/>
          </p:nvSpPr>
          <p:spPr>
            <a:xfrm>
              <a:off x="4191000" y="843643"/>
              <a:ext cx="9677400" cy="10926067"/>
            </a:xfrm>
            <a:prstGeom prst="rect">
              <a:avLst/>
            </a:prstGeom>
            <a:noFill/>
          </p:spPr>
          <p:txBody>
            <a:bodyPr wrap="square" rtlCol="0">
              <a:spAutoFit/>
            </a:bodyPr>
            <a:lstStyle/>
            <a:p>
              <a:r>
                <a:rPr lang="en-US" sz="8800" dirty="0" smtClean="0">
                  <a:latin typeface="Courier"/>
                  <a:cs typeface="Courier"/>
                </a:rPr>
                <a:t>This is an analogy for genome assembly. This page will be torn into horizontal strips.</a:t>
              </a:r>
              <a:endParaRPr lang="en-US" sz="8800" dirty="0">
                <a:latin typeface="Courier"/>
                <a:cs typeface="Courier"/>
              </a:endParaRPr>
            </a:p>
          </p:txBody>
        </p:sp>
      </p:grpSp>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Modern Genome Sequencing</a:t>
            </a:r>
            <a:endParaRPr lang="en-US" sz="9600" dirty="0">
              <a:latin typeface="Times"/>
              <a:cs typeface="Times"/>
            </a:endParaRPr>
          </a:p>
        </p:txBody>
      </p:sp>
    </p:spTree>
    <p:extLst>
      <p:ext uri="{BB962C8B-B14F-4D97-AF65-F5344CB8AC3E}">
        <p14:creationId xmlns:p14="http://schemas.microsoft.com/office/powerpoint/2010/main" val="184392561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162300"/>
            <a:ext cx="16337525" cy="1200329"/>
          </a:xfrm>
          <a:prstGeom prst="rect">
            <a:avLst/>
          </a:prstGeom>
          <a:noFill/>
        </p:spPr>
        <p:txBody>
          <a:bodyPr wrap="none" rtlCol="0">
            <a:spAutoFit/>
          </a:bodyPr>
          <a:lstStyle/>
          <a:p>
            <a:r>
              <a:rPr lang="en-US" sz="7200" dirty="0">
                <a:latin typeface="Times"/>
                <a:cs typeface="Times"/>
              </a:rPr>
              <a:t>obese people </a:t>
            </a:r>
            <a:r>
              <a:rPr lang="en-US" sz="7200" dirty="0" smtClean="0">
                <a:latin typeface="Times"/>
                <a:cs typeface="Times"/>
              </a:rPr>
              <a:t>lack bacterial diversity in</a:t>
            </a:r>
            <a:r>
              <a:rPr lang="en-US" sz="7200" dirty="0">
                <a:latin typeface="Times"/>
                <a:cs typeface="Times"/>
              </a:rPr>
              <a:t> </a:t>
            </a:r>
            <a:r>
              <a:rPr lang="en-US" sz="7200" dirty="0" smtClean="0">
                <a:latin typeface="Times"/>
                <a:cs typeface="Times"/>
              </a:rPr>
              <a:t>guts</a:t>
            </a:r>
            <a:endParaRPr lang="en-US" sz="7200" dirty="0">
              <a:latin typeface="Times"/>
              <a:cs typeface="Times"/>
            </a:endParaRPr>
          </a:p>
        </p:txBody>
      </p:sp>
      <p:sp>
        <p:nvSpPr>
          <p:cNvPr id="3" name="TextBox 2"/>
          <p:cNvSpPr txBox="1"/>
          <p:nvPr/>
        </p:nvSpPr>
        <p:spPr>
          <a:xfrm>
            <a:off x="3276600" y="5905500"/>
            <a:ext cx="14137203" cy="3416320"/>
          </a:xfrm>
          <a:prstGeom prst="rect">
            <a:avLst/>
          </a:prstGeom>
          <a:noFill/>
        </p:spPr>
        <p:txBody>
          <a:bodyPr wrap="none" rtlCol="0">
            <a:spAutoFit/>
          </a:bodyPr>
          <a:lstStyle/>
          <a:p>
            <a:pPr algn="l"/>
            <a:r>
              <a:rPr lang="en-US" sz="7200" dirty="0">
                <a:latin typeface="Times"/>
                <a:cs typeface="Times"/>
              </a:rPr>
              <a:t>missing </a:t>
            </a:r>
            <a:r>
              <a:rPr lang="en-US" sz="7200" dirty="0" smtClean="0">
                <a:latin typeface="Times"/>
                <a:cs typeface="Times"/>
              </a:rPr>
              <a:t>microbes methane producers,</a:t>
            </a:r>
          </a:p>
          <a:p>
            <a:pPr algn="l"/>
            <a:r>
              <a:rPr lang="en-US" sz="7200" dirty="0" smtClean="0">
                <a:latin typeface="Times"/>
                <a:cs typeface="Times"/>
              </a:rPr>
              <a:t>“</a:t>
            </a:r>
            <a:r>
              <a:rPr lang="en-US" sz="7200" dirty="0">
                <a:latin typeface="Times"/>
                <a:cs typeface="Times"/>
              </a:rPr>
              <a:t>the </a:t>
            </a:r>
            <a:r>
              <a:rPr lang="en-US" sz="7200" dirty="0" smtClean="0">
                <a:latin typeface="Times"/>
                <a:cs typeface="Times"/>
              </a:rPr>
              <a:t>carbon that </a:t>
            </a:r>
            <a:r>
              <a:rPr lang="en-US" sz="7200" dirty="0">
                <a:latin typeface="Times"/>
                <a:cs typeface="Times"/>
              </a:rPr>
              <a:t>does not get </a:t>
            </a:r>
            <a:r>
              <a:rPr lang="en-US" sz="7200" dirty="0" smtClean="0">
                <a:latin typeface="Times"/>
                <a:cs typeface="Times"/>
              </a:rPr>
              <a:t>out </a:t>
            </a:r>
          </a:p>
          <a:p>
            <a:pPr algn="l"/>
            <a:r>
              <a:rPr lang="en-US" sz="7200" dirty="0" smtClean="0">
                <a:latin typeface="Times"/>
                <a:cs typeface="Times"/>
              </a:rPr>
              <a:t>as </a:t>
            </a:r>
            <a:r>
              <a:rPr lang="en-US" sz="7200" dirty="0">
                <a:latin typeface="Times"/>
                <a:cs typeface="Times"/>
              </a:rPr>
              <a:t>gas </a:t>
            </a:r>
            <a:r>
              <a:rPr lang="en-US" sz="7200" dirty="0" smtClean="0">
                <a:latin typeface="Times"/>
                <a:cs typeface="Times"/>
              </a:rPr>
              <a:t>could be </a:t>
            </a:r>
            <a:r>
              <a:rPr lang="en-US" sz="7200" dirty="0">
                <a:latin typeface="Times"/>
                <a:cs typeface="Times"/>
              </a:rPr>
              <a:t>incorporated as fat.”</a:t>
            </a:r>
          </a:p>
        </p:txBody>
      </p:sp>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Medical Uses of </a:t>
            </a:r>
            <a:r>
              <a:rPr lang="en-US" sz="8800" dirty="0" err="1" smtClean="0">
                <a:latin typeface="Times"/>
                <a:cs typeface="Times"/>
              </a:rPr>
              <a:t>Microbiome</a:t>
            </a:r>
            <a:endParaRPr lang="en-US" sz="8800" dirty="0">
              <a:latin typeface="Times"/>
              <a:cs typeface="Times"/>
            </a:endParaRPr>
          </a:p>
        </p:txBody>
      </p:sp>
    </p:spTree>
    <p:extLst>
      <p:ext uri="{BB962C8B-B14F-4D97-AF65-F5344CB8AC3E}">
        <p14:creationId xmlns:p14="http://schemas.microsoft.com/office/powerpoint/2010/main" val="7311961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283230" y="4000500"/>
            <a:ext cx="19057020" cy="3416320"/>
          </a:xfrm>
          <a:prstGeom prst="rect">
            <a:avLst/>
          </a:prstGeom>
          <a:noFill/>
        </p:spPr>
        <p:txBody>
          <a:bodyPr wrap="none" rtlCol="0">
            <a:spAutoFit/>
          </a:bodyPr>
          <a:lstStyle/>
          <a:p>
            <a:r>
              <a:rPr lang="en-US" sz="7200" dirty="0">
                <a:latin typeface="Times"/>
                <a:cs typeface="Times"/>
              </a:rPr>
              <a:t>Using </a:t>
            </a:r>
            <a:r>
              <a:rPr lang="en-US" sz="7200" dirty="0" smtClean="0">
                <a:latin typeface="Times"/>
                <a:cs typeface="Times"/>
              </a:rPr>
              <a:t>six species, predict obese</a:t>
            </a:r>
            <a:r>
              <a:rPr lang="en-US" sz="7200" dirty="0">
                <a:latin typeface="Times"/>
                <a:cs typeface="Times"/>
              </a:rPr>
              <a:t> </a:t>
            </a:r>
            <a:r>
              <a:rPr lang="en-US" sz="7200" dirty="0" smtClean="0">
                <a:latin typeface="Times"/>
                <a:cs typeface="Times"/>
              </a:rPr>
              <a:t>80</a:t>
            </a:r>
            <a:r>
              <a:rPr lang="en-US" sz="7200" dirty="0">
                <a:latin typeface="Times"/>
                <a:cs typeface="Times"/>
              </a:rPr>
              <a:t>% of the </a:t>
            </a:r>
            <a:r>
              <a:rPr lang="en-US" sz="7200" dirty="0" smtClean="0">
                <a:latin typeface="Times"/>
                <a:cs typeface="Times"/>
              </a:rPr>
              <a:t>time</a:t>
            </a:r>
          </a:p>
          <a:p>
            <a:endParaRPr lang="en-US" sz="7200" dirty="0">
              <a:latin typeface="Times"/>
              <a:cs typeface="Times"/>
            </a:endParaRPr>
          </a:p>
          <a:p>
            <a:r>
              <a:rPr lang="en-US" sz="7200" dirty="0">
                <a:latin typeface="Times"/>
                <a:cs typeface="Times"/>
              </a:rPr>
              <a:t>P</a:t>
            </a:r>
            <a:r>
              <a:rPr lang="en-US" sz="7200" dirty="0" smtClean="0">
                <a:latin typeface="Times"/>
                <a:cs typeface="Times"/>
              </a:rPr>
              <a:t>redictions based on genetics only 58% of the time</a:t>
            </a:r>
            <a:endParaRPr lang="en-US" sz="7200" dirty="0">
              <a:latin typeface="Times"/>
              <a:cs typeface="Times"/>
            </a:endParaRPr>
          </a:p>
        </p:txBody>
      </p:sp>
      <p:sp>
        <p:nvSpPr>
          <p:cNvPr id="3"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Medical Uses of </a:t>
            </a:r>
            <a:r>
              <a:rPr lang="en-US" sz="8800" dirty="0" err="1" smtClean="0">
                <a:latin typeface="Times"/>
                <a:cs typeface="Times"/>
              </a:rPr>
              <a:t>Microbiome</a:t>
            </a:r>
            <a:endParaRPr lang="en-US" sz="8800" dirty="0">
              <a:latin typeface="Times"/>
              <a:cs typeface="Times"/>
            </a:endParaRPr>
          </a:p>
        </p:txBody>
      </p:sp>
    </p:spTree>
    <p:extLst>
      <p:ext uri="{BB962C8B-B14F-4D97-AF65-F5344CB8AC3E}">
        <p14:creationId xmlns:p14="http://schemas.microsoft.com/office/powerpoint/2010/main" val="26926477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Guess what is being tested now…</a:t>
            </a:r>
            <a:endParaRPr lang="en-US" sz="8800" dirty="0">
              <a:latin typeface="Times"/>
              <a:cs typeface="Times"/>
            </a:endParaRPr>
          </a:p>
        </p:txBody>
      </p:sp>
    </p:spTree>
    <p:extLst>
      <p:ext uri="{BB962C8B-B14F-4D97-AF65-F5344CB8AC3E}">
        <p14:creationId xmlns:p14="http://schemas.microsoft.com/office/powerpoint/2010/main" val="2749557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Guess what is being tested now…</a:t>
            </a:r>
            <a:endParaRPr lang="en-US" sz="8800" dirty="0">
              <a:latin typeface="Times"/>
              <a:cs typeface="Times"/>
            </a:endParaRPr>
          </a:p>
        </p:txBody>
      </p:sp>
      <p:sp>
        <p:nvSpPr>
          <p:cNvPr id="3" name="TextBox 2"/>
          <p:cNvSpPr txBox="1"/>
          <p:nvPr/>
        </p:nvSpPr>
        <p:spPr>
          <a:xfrm>
            <a:off x="6324600" y="4457700"/>
            <a:ext cx="8217514" cy="1569660"/>
          </a:xfrm>
          <a:prstGeom prst="rect">
            <a:avLst/>
          </a:prstGeom>
          <a:noFill/>
        </p:spPr>
        <p:txBody>
          <a:bodyPr wrap="none" rtlCol="0">
            <a:spAutoFit/>
          </a:bodyPr>
          <a:lstStyle/>
          <a:p>
            <a:r>
              <a:rPr lang="en-US" sz="9600" dirty="0" smtClean="0">
                <a:latin typeface="Times"/>
                <a:cs typeface="Times"/>
              </a:rPr>
              <a:t>fecal transplants</a:t>
            </a:r>
            <a:endParaRPr lang="en-US" sz="9600" dirty="0">
              <a:latin typeface="Times"/>
              <a:cs typeface="Times"/>
            </a:endParaRPr>
          </a:p>
        </p:txBody>
      </p:sp>
    </p:spTree>
    <p:extLst>
      <p:ext uri="{BB962C8B-B14F-4D97-AF65-F5344CB8AC3E}">
        <p14:creationId xmlns:p14="http://schemas.microsoft.com/office/powerpoint/2010/main" val="184422123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Thanks to my Colleagues</a:t>
            </a:r>
            <a:endParaRPr lang="en-US" sz="8800" dirty="0">
              <a:latin typeface="Times"/>
              <a:cs typeface="Times"/>
            </a:endParaRPr>
          </a:p>
        </p:txBody>
      </p:sp>
      <p:sp>
        <p:nvSpPr>
          <p:cNvPr id="3" name="TextBox 2"/>
          <p:cNvSpPr txBox="1"/>
          <p:nvPr/>
        </p:nvSpPr>
        <p:spPr>
          <a:xfrm>
            <a:off x="5943600" y="2171700"/>
            <a:ext cx="9033242" cy="3046988"/>
          </a:xfrm>
          <a:prstGeom prst="rect">
            <a:avLst/>
          </a:prstGeom>
          <a:noFill/>
        </p:spPr>
        <p:txBody>
          <a:bodyPr wrap="none" rtlCol="0">
            <a:spAutoFit/>
          </a:bodyPr>
          <a:lstStyle/>
          <a:p>
            <a:r>
              <a:rPr lang="en-US" sz="9600" dirty="0" smtClean="0">
                <a:latin typeface="Times"/>
                <a:cs typeface="Times"/>
              </a:rPr>
              <a:t>Laurie </a:t>
            </a:r>
            <a:r>
              <a:rPr lang="en-US" sz="9600" dirty="0" err="1" smtClean="0">
                <a:latin typeface="Times"/>
                <a:cs typeface="Times"/>
              </a:rPr>
              <a:t>Heyer</a:t>
            </a:r>
            <a:endParaRPr lang="en-US" sz="9600" dirty="0" smtClean="0">
              <a:latin typeface="Times"/>
              <a:cs typeface="Times"/>
            </a:endParaRPr>
          </a:p>
          <a:p>
            <a:r>
              <a:rPr lang="en-US" sz="9600" dirty="0" smtClean="0">
                <a:latin typeface="Times"/>
                <a:cs typeface="Times"/>
              </a:rPr>
              <a:t>Leland Taylor ‘12</a:t>
            </a:r>
            <a:endParaRPr lang="en-US" sz="9600" dirty="0">
              <a:latin typeface="Times"/>
              <a:cs typeface="Times"/>
            </a:endParaRPr>
          </a:p>
        </p:txBody>
      </p:sp>
      <p:sp>
        <p:nvSpPr>
          <p:cNvPr id="4" name="TextBox 3"/>
          <p:cNvSpPr txBox="1"/>
          <p:nvPr/>
        </p:nvSpPr>
        <p:spPr>
          <a:xfrm>
            <a:off x="4953000" y="7886700"/>
            <a:ext cx="11017334" cy="2769989"/>
          </a:xfrm>
          <a:prstGeom prst="rect">
            <a:avLst/>
          </a:prstGeom>
          <a:noFill/>
        </p:spPr>
        <p:txBody>
          <a:bodyPr wrap="none" rtlCol="0">
            <a:spAutoFit/>
          </a:bodyPr>
          <a:lstStyle/>
          <a:p>
            <a:r>
              <a:rPr lang="en-US" dirty="0" smtClean="0">
                <a:latin typeface="Times"/>
                <a:cs typeface="Times"/>
              </a:rPr>
              <a:t>supported by </a:t>
            </a:r>
          </a:p>
          <a:p>
            <a:r>
              <a:rPr lang="en-US" dirty="0" smtClean="0">
                <a:latin typeface="Times"/>
                <a:cs typeface="Times"/>
              </a:rPr>
              <a:t>James G. Martin Genomics Program</a:t>
            </a:r>
          </a:p>
          <a:p>
            <a:r>
              <a:rPr lang="en-US" dirty="0" smtClean="0">
                <a:latin typeface="Times"/>
                <a:cs typeface="Times"/>
              </a:rPr>
              <a:t>Davidson College</a:t>
            </a:r>
            <a:endParaRPr lang="en-US" dirty="0">
              <a:latin typeface="Times"/>
              <a:cs typeface="Times"/>
            </a:endParaRPr>
          </a:p>
        </p:txBody>
      </p:sp>
    </p:spTree>
    <p:extLst>
      <p:ext uri="{BB962C8B-B14F-4D97-AF65-F5344CB8AC3E}">
        <p14:creationId xmlns:p14="http://schemas.microsoft.com/office/powerpoint/2010/main" val="6708347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Modern Genome Sequencing</a:t>
            </a:r>
            <a:endParaRPr lang="en-US" sz="9600" dirty="0">
              <a:latin typeface="Times"/>
              <a:cs typeface="Times"/>
            </a:endParaRPr>
          </a:p>
        </p:txBody>
      </p:sp>
      <p:grpSp>
        <p:nvGrpSpPr>
          <p:cNvPr id="4" name="Group 3"/>
          <p:cNvGrpSpPr/>
          <p:nvPr/>
        </p:nvGrpSpPr>
        <p:grpSpPr>
          <a:xfrm>
            <a:off x="2971800" y="7200900"/>
            <a:ext cx="4267200" cy="1524000"/>
            <a:chOff x="2971800" y="7200900"/>
            <a:chExt cx="4267200" cy="1524000"/>
          </a:xfrm>
        </p:grpSpPr>
        <p:sp>
          <p:nvSpPr>
            <p:cNvPr id="2" name="Rectangle 1"/>
            <p:cNvSpPr/>
            <p:nvPr/>
          </p:nvSpPr>
          <p:spPr bwMode="auto">
            <a:xfrm>
              <a:off x="3048000" y="7277099"/>
              <a:ext cx="4038600" cy="1447801"/>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p:cNvSpPr txBox="1"/>
            <p:nvPr/>
          </p:nvSpPr>
          <p:spPr>
            <a:xfrm>
              <a:off x="2971800" y="7200900"/>
              <a:ext cx="4267200" cy="1447800"/>
            </a:xfrm>
            <a:prstGeom prst="rect">
              <a:avLst/>
            </a:prstGeom>
            <a:noFill/>
          </p:spPr>
          <p:txBody>
            <a:bodyPr wrap="square" rtlCol="0">
              <a:spAutoFit/>
            </a:bodyPr>
            <a:lstStyle/>
            <a:p>
              <a:r>
                <a:rPr lang="en-US" sz="8800" dirty="0" smtClean="0">
                  <a:latin typeface="Courier"/>
                  <a:cs typeface="Courier"/>
                </a:rPr>
                <a:t>is an</a:t>
              </a:r>
              <a:endParaRPr lang="en-US" sz="8800" dirty="0">
                <a:latin typeface="Courier"/>
                <a:cs typeface="Courier"/>
              </a:endParaRPr>
            </a:p>
          </p:txBody>
        </p:sp>
      </p:grpSp>
      <p:grpSp>
        <p:nvGrpSpPr>
          <p:cNvPr id="12" name="Group 11"/>
          <p:cNvGrpSpPr/>
          <p:nvPr/>
        </p:nvGrpSpPr>
        <p:grpSpPr>
          <a:xfrm>
            <a:off x="10134600" y="6438900"/>
            <a:ext cx="3200400" cy="1600200"/>
            <a:chOff x="10134600" y="6438900"/>
            <a:chExt cx="3200400" cy="1600200"/>
          </a:xfrm>
        </p:grpSpPr>
        <p:sp>
          <p:nvSpPr>
            <p:cNvPr id="3" name="TextBox 2"/>
            <p:cNvSpPr txBox="1"/>
            <p:nvPr/>
          </p:nvSpPr>
          <p:spPr>
            <a:xfrm>
              <a:off x="10134600" y="6438900"/>
              <a:ext cx="3200400" cy="1446550"/>
            </a:xfrm>
            <a:prstGeom prst="rect">
              <a:avLst/>
            </a:prstGeom>
            <a:noFill/>
          </p:spPr>
          <p:txBody>
            <a:bodyPr wrap="square" rtlCol="0">
              <a:spAutoFit/>
            </a:bodyPr>
            <a:lstStyle/>
            <a:p>
              <a:r>
                <a:rPr lang="en-US" sz="8800" dirty="0" smtClean="0">
                  <a:latin typeface="Courier"/>
                  <a:cs typeface="Courier"/>
                </a:rPr>
                <a:t>s an</a:t>
              </a:r>
              <a:endParaRPr lang="en-US" sz="8800" dirty="0">
                <a:latin typeface="Courier"/>
                <a:cs typeface="Courier"/>
              </a:endParaRPr>
            </a:p>
          </p:txBody>
        </p:sp>
        <p:sp>
          <p:nvSpPr>
            <p:cNvPr id="9" name="Rectangle 8"/>
            <p:cNvSpPr/>
            <p:nvPr/>
          </p:nvSpPr>
          <p:spPr bwMode="auto">
            <a:xfrm>
              <a:off x="10134600" y="6667500"/>
              <a:ext cx="3124200" cy="13716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1" name="Group 10"/>
          <p:cNvGrpSpPr/>
          <p:nvPr/>
        </p:nvGrpSpPr>
        <p:grpSpPr>
          <a:xfrm>
            <a:off x="14097000" y="10401300"/>
            <a:ext cx="4495800" cy="1471824"/>
            <a:chOff x="1066800" y="3551933"/>
            <a:chExt cx="4495800" cy="1471824"/>
          </a:xfrm>
        </p:grpSpPr>
        <p:sp>
          <p:nvSpPr>
            <p:cNvPr id="8" name="TextBox 7"/>
            <p:cNvSpPr txBox="1"/>
            <p:nvPr/>
          </p:nvSpPr>
          <p:spPr>
            <a:xfrm>
              <a:off x="1143000" y="3551933"/>
              <a:ext cx="4334491" cy="1439167"/>
            </a:xfrm>
            <a:prstGeom prst="rect">
              <a:avLst/>
            </a:prstGeom>
            <a:noFill/>
          </p:spPr>
          <p:txBody>
            <a:bodyPr wrap="square" rtlCol="0">
              <a:spAutoFit/>
            </a:bodyPr>
            <a:lstStyle/>
            <a:p>
              <a:r>
                <a:rPr lang="en-US" sz="8800" dirty="0" smtClean="0">
                  <a:latin typeface="Courier"/>
                  <a:cs typeface="Courier"/>
                </a:rPr>
                <a:t>This </a:t>
              </a:r>
              <a:r>
                <a:rPr lang="en-US" sz="8800" dirty="0" err="1" smtClean="0">
                  <a:latin typeface="Courier"/>
                  <a:cs typeface="Courier"/>
                </a:rPr>
                <a:t>i</a:t>
              </a:r>
              <a:endParaRPr lang="en-US" sz="8800" dirty="0">
                <a:latin typeface="Courier"/>
                <a:cs typeface="Courier"/>
              </a:endParaRPr>
            </a:p>
          </p:txBody>
        </p:sp>
        <p:sp>
          <p:nvSpPr>
            <p:cNvPr id="10" name="Rectangle 9"/>
            <p:cNvSpPr/>
            <p:nvPr/>
          </p:nvSpPr>
          <p:spPr bwMode="auto">
            <a:xfrm>
              <a:off x="1066800" y="3695700"/>
              <a:ext cx="4495800" cy="1328057"/>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5231134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Modern Genome Sequencing</a:t>
            </a:r>
            <a:endParaRPr lang="en-US" sz="9600" dirty="0">
              <a:latin typeface="Times"/>
              <a:cs typeface="Times"/>
            </a:endParaRPr>
          </a:p>
        </p:txBody>
      </p:sp>
      <p:grpSp>
        <p:nvGrpSpPr>
          <p:cNvPr id="4" name="Group 3"/>
          <p:cNvGrpSpPr/>
          <p:nvPr/>
        </p:nvGrpSpPr>
        <p:grpSpPr>
          <a:xfrm>
            <a:off x="4495800" y="4991100"/>
            <a:ext cx="3505200" cy="1524000"/>
            <a:chOff x="2971800" y="7200900"/>
            <a:chExt cx="4267200" cy="1524000"/>
          </a:xfrm>
        </p:grpSpPr>
        <p:sp>
          <p:nvSpPr>
            <p:cNvPr id="2" name="Rectangle 1"/>
            <p:cNvSpPr/>
            <p:nvPr/>
          </p:nvSpPr>
          <p:spPr bwMode="auto">
            <a:xfrm>
              <a:off x="3048000" y="7277099"/>
              <a:ext cx="4038600" cy="1447801"/>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p:cNvSpPr txBox="1"/>
            <p:nvPr/>
          </p:nvSpPr>
          <p:spPr>
            <a:xfrm>
              <a:off x="2971800" y="7200900"/>
              <a:ext cx="4267200" cy="1447800"/>
            </a:xfrm>
            <a:prstGeom prst="rect">
              <a:avLst/>
            </a:prstGeom>
            <a:noFill/>
          </p:spPr>
          <p:txBody>
            <a:bodyPr wrap="square" rtlCol="0">
              <a:spAutoFit/>
            </a:bodyPr>
            <a:lstStyle/>
            <a:p>
              <a:r>
                <a:rPr lang="en-US" sz="8800" dirty="0" smtClean="0">
                  <a:latin typeface="Courier"/>
                  <a:cs typeface="Courier"/>
                </a:rPr>
                <a:t>is a</a:t>
              </a:r>
              <a:endParaRPr lang="en-US" sz="8800" dirty="0">
                <a:latin typeface="Courier"/>
                <a:cs typeface="Courier"/>
              </a:endParaRPr>
            </a:p>
          </p:txBody>
        </p:sp>
      </p:grpSp>
      <p:grpSp>
        <p:nvGrpSpPr>
          <p:cNvPr id="12" name="Group 11"/>
          <p:cNvGrpSpPr/>
          <p:nvPr/>
        </p:nvGrpSpPr>
        <p:grpSpPr>
          <a:xfrm>
            <a:off x="5410200" y="6515100"/>
            <a:ext cx="3200400" cy="1600200"/>
            <a:chOff x="10134600" y="6438900"/>
            <a:chExt cx="3200400" cy="1600200"/>
          </a:xfrm>
        </p:grpSpPr>
        <p:sp>
          <p:nvSpPr>
            <p:cNvPr id="3" name="TextBox 2"/>
            <p:cNvSpPr txBox="1"/>
            <p:nvPr/>
          </p:nvSpPr>
          <p:spPr>
            <a:xfrm>
              <a:off x="10134600" y="6438900"/>
              <a:ext cx="3200400" cy="1446550"/>
            </a:xfrm>
            <a:prstGeom prst="rect">
              <a:avLst/>
            </a:prstGeom>
            <a:noFill/>
          </p:spPr>
          <p:txBody>
            <a:bodyPr wrap="square" rtlCol="0">
              <a:spAutoFit/>
            </a:bodyPr>
            <a:lstStyle/>
            <a:p>
              <a:r>
                <a:rPr lang="en-US" sz="8800" dirty="0" smtClean="0">
                  <a:latin typeface="Courier"/>
                  <a:cs typeface="Courier"/>
                </a:rPr>
                <a:t>s an</a:t>
              </a:r>
              <a:endParaRPr lang="en-US" sz="8800" dirty="0">
                <a:latin typeface="Courier"/>
                <a:cs typeface="Courier"/>
              </a:endParaRPr>
            </a:p>
          </p:txBody>
        </p:sp>
        <p:sp>
          <p:nvSpPr>
            <p:cNvPr id="9" name="Rectangle 8"/>
            <p:cNvSpPr/>
            <p:nvPr/>
          </p:nvSpPr>
          <p:spPr bwMode="auto">
            <a:xfrm>
              <a:off x="10134600" y="6667500"/>
              <a:ext cx="3124200" cy="13716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1" name="Group 10"/>
          <p:cNvGrpSpPr/>
          <p:nvPr/>
        </p:nvGrpSpPr>
        <p:grpSpPr>
          <a:xfrm>
            <a:off x="1295400" y="3390900"/>
            <a:ext cx="4495800" cy="1471824"/>
            <a:chOff x="1066800" y="3551933"/>
            <a:chExt cx="4495800" cy="1471824"/>
          </a:xfrm>
        </p:grpSpPr>
        <p:sp>
          <p:nvSpPr>
            <p:cNvPr id="8" name="TextBox 7"/>
            <p:cNvSpPr txBox="1"/>
            <p:nvPr/>
          </p:nvSpPr>
          <p:spPr>
            <a:xfrm>
              <a:off x="1143000" y="3551933"/>
              <a:ext cx="4334491" cy="1439167"/>
            </a:xfrm>
            <a:prstGeom prst="rect">
              <a:avLst/>
            </a:prstGeom>
            <a:noFill/>
          </p:spPr>
          <p:txBody>
            <a:bodyPr wrap="square" rtlCol="0">
              <a:spAutoFit/>
            </a:bodyPr>
            <a:lstStyle/>
            <a:p>
              <a:r>
                <a:rPr lang="en-US" sz="8800" dirty="0" smtClean="0">
                  <a:latin typeface="Courier"/>
                  <a:cs typeface="Courier"/>
                </a:rPr>
                <a:t>This </a:t>
              </a:r>
              <a:r>
                <a:rPr lang="en-US" sz="8800" dirty="0" err="1" smtClean="0">
                  <a:latin typeface="Courier"/>
                  <a:cs typeface="Courier"/>
                </a:rPr>
                <a:t>i</a:t>
              </a:r>
              <a:endParaRPr lang="en-US" sz="8800" dirty="0">
                <a:latin typeface="Courier"/>
                <a:cs typeface="Courier"/>
              </a:endParaRPr>
            </a:p>
          </p:txBody>
        </p:sp>
        <p:sp>
          <p:nvSpPr>
            <p:cNvPr id="10" name="Rectangle 9"/>
            <p:cNvSpPr/>
            <p:nvPr/>
          </p:nvSpPr>
          <p:spPr bwMode="auto">
            <a:xfrm>
              <a:off x="1066800" y="3695700"/>
              <a:ext cx="4495800" cy="1328057"/>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35297908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Modern Genome Sequencing</a:t>
            </a:r>
            <a:endParaRPr lang="en-US" sz="9600" dirty="0">
              <a:latin typeface="Times"/>
              <a:cs typeface="Times"/>
            </a:endParaRPr>
          </a:p>
        </p:txBody>
      </p:sp>
      <p:grpSp>
        <p:nvGrpSpPr>
          <p:cNvPr id="4" name="Group 3"/>
          <p:cNvGrpSpPr/>
          <p:nvPr/>
        </p:nvGrpSpPr>
        <p:grpSpPr>
          <a:xfrm>
            <a:off x="4495800" y="4991100"/>
            <a:ext cx="3505200" cy="1524000"/>
            <a:chOff x="2971800" y="7200900"/>
            <a:chExt cx="4267200" cy="1524000"/>
          </a:xfrm>
        </p:grpSpPr>
        <p:sp>
          <p:nvSpPr>
            <p:cNvPr id="2" name="Rectangle 1"/>
            <p:cNvSpPr/>
            <p:nvPr/>
          </p:nvSpPr>
          <p:spPr bwMode="auto">
            <a:xfrm>
              <a:off x="3048000" y="7277099"/>
              <a:ext cx="4038600" cy="1447801"/>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p:cNvSpPr txBox="1"/>
            <p:nvPr/>
          </p:nvSpPr>
          <p:spPr>
            <a:xfrm>
              <a:off x="2971800" y="7200900"/>
              <a:ext cx="4267200" cy="1447800"/>
            </a:xfrm>
            <a:prstGeom prst="rect">
              <a:avLst/>
            </a:prstGeom>
            <a:noFill/>
          </p:spPr>
          <p:txBody>
            <a:bodyPr wrap="square" rtlCol="0">
              <a:spAutoFit/>
            </a:bodyPr>
            <a:lstStyle/>
            <a:p>
              <a:r>
                <a:rPr lang="en-US" sz="8800" dirty="0" smtClean="0">
                  <a:latin typeface="Courier"/>
                  <a:cs typeface="Courier"/>
                </a:rPr>
                <a:t>is a</a:t>
              </a:r>
              <a:endParaRPr lang="en-US" sz="8800" dirty="0">
                <a:latin typeface="Courier"/>
                <a:cs typeface="Courier"/>
              </a:endParaRPr>
            </a:p>
          </p:txBody>
        </p:sp>
      </p:grpSp>
      <p:grpSp>
        <p:nvGrpSpPr>
          <p:cNvPr id="12" name="Group 11"/>
          <p:cNvGrpSpPr/>
          <p:nvPr/>
        </p:nvGrpSpPr>
        <p:grpSpPr>
          <a:xfrm>
            <a:off x="5410200" y="6515100"/>
            <a:ext cx="3200400" cy="1600200"/>
            <a:chOff x="10134600" y="6438900"/>
            <a:chExt cx="3200400" cy="1600200"/>
          </a:xfrm>
        </p:grpSpPr>
        <p:sp>
          <p:nvSpPr>
            <p:cNvPr id="3" name="TextBox 2"/>
            <p:cNvSpPr txBox="1"/>
            <p:nvPr/>
          </p:nvSpPr>
          <p:spPr>
            <a:xfrm>
              <a:off x="10134600" y="6438900"/>
              <a:ext cx="3200400" cy="1446550"/>
            </a:xfrm>
            <a:prstGeom prst="rect">
              <a:avLst/>
            </a:prstGeom>
            <a:noFill/>
          </p:spPr>
          <p:txBody>
            <a:bodyPr wrap="square" rtlCol="0">
              <a:spAutoFit/>
            </a:bodyPr>
            <a:lstStyle/>
            <a:p>
              <a:r>
                <a:rPr lang="en-US" sz="8800" dirty="0" smtClean="0">
                  <a:latin typeface="Courier"/>
                  <a:cs typeface="Courier"/>
                </a:rPr>
                <a:t>s an</a:t>
              </a:r>
              <a:endParaRPr lang="en-US" sz="8800" dirty="0">
                <a:latin typeface="Courier"/>
                <a:cs typeface="Courier"/>
              </a:endParaRPr>
            </a:p>
          </p:txBody>
        </p:sp>
        <p:sp>
          <p:nvSpPr>
            <p:cNvPr id="9" name="Rectangle 8"/>
            <p:cNvSpPr/>
            <p:nvPr/>
          </p:nvSpPr>
          <p:spPr bwMode="auto">
            <a:xfrm>
              <a:off x="10134600" y="6667500"/>
              <a:ext cx="3124200" cy="13716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1" name="Group 10"/>
          <p:cNvGrpSpPr/>
          <p:nvPr/>
        </p:nvGrpSpPr>
        <p:grpSpPr>
          <a:xfrm>
            <a:off x="1295400" y="3390900"/>
            <a:ext cx="4495800" cy="1471824"/>
            <a:chOff x="1066800" y="3551933"/>
            <a:chExt cx="4495800" cy="1471824"/>
          </a:xfrm>
        </p:grpSpPr>
        <p:sp>
          <p:nvSpPr>
            <p:cNvPr id="8" name="TextBox 7"/>
            <p:cNvSpPr txBox="1"/>
            <p:nvPr/>
          </p:nvSpPr>
          <p:spPr>
            <a:xfrm>
              <a:off x="1143000" y="3551933"/>
              <a:ext cx="4334491" cy="1439167"/>
            </a:xfrm>
            <a:prstGeom prst="rect">
              <a:avLst/>
            </a:prstGeom>
            <a:noFill/>
          </p:spPr>
          <p:txBody>
            <a:bodyPr wrap="square" rtlCol="0">
              <a:spAutoFit/>
            </a:bodyPr>
            <a:lstStyle/>
            <a:p>
              <a:r>
                <a:rPr lang="en-US" sz="8800" dirty="0" smtClean="0">
                  <a:latin typeface="Courier"/>
                  <a:cs typeface="Courier"/>
                </a:rPr>
                <a:t>This </a:t>
              </a:r>
              <a:r>
                <a:rPr lang="en-US" sz="8800" dirty="0" err="1" smtClean="0">
                  <a:latin typeface="Courier"/>
                  <a:cs typeface="Courier"/>
                </a:rPr>
                <a:t>i</a:t>
              </a:r>
              <a:endParaRPr lang="en-US" sz="8800" dirty="0">
                <a:latin typeface="Courier"/>
                <a:cs typeface="Courier"/>
              </a:endParaRPr>
            </a:p>
          </p:txBody>
        </p:sp>
        <p:sp>
          <p:nvSpPr>
            <p:cNvPr id="10" name="Rectangle 9"/>
            <p:cNvSpPr/>
            <p:nvPr/>
          </p:nvSpPr>
          <p:spPr bwMode="auto">
            <a:xfrm>
              <a:off x="1066800" y="3695700"/>
              <a:ext cx="4495800" cy="1328057"/>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3" name="Group 12"/>
          <p:cNvGrpSpPr/>
          <p:nvPr/>
        </p:nvGrpSpPr>
        <p:grpSpPr>
          <a:xfrm>
            <a:off x="11353800" y="1998047"/>
            <a:ext cx="9677400" cy="11310257"/>
            <a:chOff x="4191000" y="843643"/>
            <a:chExt cx="9677400" cy="11310257"/>
          </a:xfrm>
        </p:grpSpPr>
        <p:sp>
          <p:nvSpPr>
            <p:cNvPr id="14" name="Rectangle 13"/>
            <p:cNvSpPr/>
            <p:nvPr/>
          </p:nvSpPr>
          <p:spPr bwMode="auto">
            <a:xfrm>
              <a:off x="4191000" y="952500"/>
              <a:ext cx="9677400" cy="11201400"/>
            </a:xfrm>
            <a:prstGeom prst="rect">
              <a:avLst/>
            </a:prstGeom>
            <a:solidFill>
              <a:schemeClr val="bg1"/>
            </a:solid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TextBox 14"/>
            <p:cNvSpPr txBox="1"/>
            <p:nvPr/>
          </p:nvSpPr>
          <p:spPr>
            <a:xfrm>
              <a:off x="4191000" y="843643"/>
              <a:ext cx="9677400" cy="10926067"/>
            </a:xfrm>
            <a:prstGeom prst="rect">
              <a:avLst/>
            </a:prstGeom>
            <a:noFill/>
          </p:spPr>
          <p:txBody>
            <a:bodyPr wrap="square" rtlCol="0">
              <a:spAutoFit/>
            </a:bodyPr>
            <a:lstStyle/>
            <a:p>
              <a:r>
                <a:rPr lang="en-US" sz="8800" dirty="0" smtClean="0">
                  <a:latin typeface="Courier"/>
                  <a:cs typeface="Courier"/>
                </a:rPr>
                <a:t>This is an analogy for genome assembly. This page will be torn into horizontal strips.</a:t>
              </a:r>
              <a:endParaRPr lang="en-US" sz="8800" dirty="0">
                <a:latin typeface="Courier"/>
                <a:cs typeface="Courier"/>
              </a:endParaRPr>
            </a:p>
          </p:txBody>
        </p:sp>
      </p:grpSp>
    </p:spTree>
    <p:extLst>
      <p:ext uri="{BB962C8B-B14F-4D97-AF65-F5344CB8AC3E}">
        <p14:creationId xmlns:p14="http://schemas.microsoft.com/office/powerpoint/2010/main" val="28894020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You don’t know the language or syntax.</a:t>
            </a:r>
            <a:endParaRPr lang="en-US" sz="9600" dirty="0">
              <a:latin typeface="Times"/>
              <a:cs typeface="Times"/>
            </a:endParaRPr>
          </a:p>
        </p:txBody>
      </p:sp>
      <p:grpSp>
        <p:nvGrpSpPr>
          <p:cNvPr id="4" name="Group 3"/>
          <p:cNvGrpSpPr/>
          <p:nvPr/>
        </p:nvGrpSpPr>
        <p:grpSpPr>
          <a:xfrm>
            <a:off x="4495800" y="4991100"/>
            <a:ext cx="3505200" cy="1524000"/>
            <a:chOff x="2971800" y="7200900"/>
            <a:chExt cx="4267200" cy="1524000"/>
          </a:xfrm>
        </p:grpSpPr>
        <p:sp>
          <p:nvSpPr>
            <p:cNvPr id="2" name="Rectangle 1"/>
            <p:cNvSpPr/>
            <p:nvPr/>
          </p:nvSpPr>
          <p:spPr bwMode="auto">
            <a:xfrm>
              <a:off x="3048000" y="7277099"/>
              <a:ext cx="4038600" cy="1447801"/>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p:cNvSpPr txBox="1"/>
            <p:nvPr/>
          </p:nvSpPr>
          <p:spPr>
            <a:xfrm>
              <a:off x="2971800" y="7200900"/>
              <a:ext cx="4267200" cy="1447800"/>
            </a:xfrm>
            <a:prstGeom prst="rect">
              <a:avLst/>
            </a:prstGeom>
            <a:noFill/>
          </p:spPr>
          <p:txBody>
            <a:bodyPr wrap="square" rtlCol="0">
              <a:spAutoFit/>
            </a:bodyPr>
            <a:lstStyle/>
            <a:p>
              <a:r>
                <a:rPr lang="en-US" sz="8800" dirty="0" smtClean="0">
                  <a:latin typeface="Symbol" charset="2"/>
                  <a:cs typeface="Symbol" charset="2"/>
                </a:rPr>
                <a:t>is a</a:t>
              </a:r>
              <a:endParaRPr lang="en-US" sz="8800" dirty="0">
                <a:latin typeface="Symbol" charset="2"/>
                <a:cs typeface="Symbol" charset="2"/>
              </a:endParaRPr>
            </a:p>
          </p:txBody>
        </p:sp>
      </p:grpSp>
      <p:grpSp>
        <p:nvGrpSpPr>
          <p:cNvPr id="12" name="Group 11"/>
          <p:cNvGrpSpPr/>
          <p:nvPr/>
        </p:nvGrpSpPr>
        <p:grpSpPr>
          <a:xfrm>
            <a:off x="5410200" y="6515100"/>
            <a:ext cx="3200400" cy="1600200"/>
            <a:chOff x="10134600" y="6438900"/>
            <a:chExt cx="3200400" cy="1600200"/>
          </a:xfrm>
        </p:grpSpPr>
        <p:sp>
          <p:nvSpPr>
            <p:cNvPr id="3" name="TextBox 2"/>
            <p:cNvSpPr txBox="1"/>
            <p:nvPr/>
          </p:nvSpPr>
          <p:spPr>
            <a:xfrm>
              <a:off x="10134600" y="6438900"/>
              <a:ext cx="3200400" cy="1446550"/>
            </a:xfrm>
            <a:prstGeom prst="rect">
              <a:avLst/>
            </a:prstGeom>
            <a:noFill/>
          </p:spPr>
          <p:txBody>
            <a:bodyPr wrap="square" rtlCol="0">
              <a:spAutoFit/>
            </a:bodyPr>
            <a:lstStyle/>
            <a:p>
              <a:r>
                <a:rPr lang="en-US" sz="8800" dirty="0" smtClean="0">
                  <a:latin typeface="Symbol" charset="2"/>
                  <a:cs typeface="Symbol" charset="2"/>
                </a:rPr>
                <a:t>s an</a:t>
              </a:r>
              <a:endParaRPr lang="en-US" sz="8800" dirty="0">
                <a:latin typeface="Symbol" charset="2"/>
                <a:cs typeface="Symbol" charset="2"/>
              </a:endParaRPr>
            </a:p>
          </p:txBody>
        </p:sp>
        <p:sp>
          <p:nvSpPr>
            <p:cNvPr id="9" name="Rectangle 8"/>
            <p:cNvSpPr/>
            <p:nvPr/>
          </p:nvSpPr>
          <p:spPr bwMode="auto">
            <a:xfrm>
              <a:off x="10134600" y="6667500"/>
              <a:ext cx="3124200" cy="13716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11" name="Group 10"/>
          <p:cNvGrpSpPr/>
          <p:nvPr/>
        </p:nvGrpSpPr>
        <p:grpSpPr>
          <a:xfrm>
            <a:off x="1295400" y="3390900"/>
            <a:ext cx="4495800" cy="1471824"/>
            <a:chOff x="1066800" y="3551933"/>
            <a:chExt cx="4495800" cy="1471824"/>
          </a:xfrm>
        </p:grpSpPr>
        <p:sp>
          <p:nvSpPr>
            <p:cNvPr id="8" name="TextBox 7"/>
            <p:cNvSpPr txBox="1"/>
            <p:nvPr/>
          </p:nvSpPr>
          <p:spPr>
            <a:xfrm>
              <a:off x="1143000" y="3551933"/>
              <a:ext cx="4334491" cy="1439167"/>
            </a:xfrm>
            <a:prstGeom prst="rect">
              <a:avLst/>
            </a:prstGeom>
            <a:noFill/>
          </p:spPr>
          <p:txBody>
            <a:bodyPr wrap="square" rtlCol="0">
              <a:spAutoFit/>
            </a:bodyPr>
            <a:lstStyle/>
            <a:p>
              <a:r>
                <a:rPr lang="en-US" sz="8800" dirty="0" smtClean="0">
                  <a:latin typeface="Symbol" charset="2"/>
                  <a:cs typeface="Symbol" charset="2"/>
                </a:rPr>
                <a:t>This </a:t>
              </a:r>
              <a:r>
                <a:rPr lang="en-US" sz="8800" dirty="0" err="1" smtClean="0">
                  <a:latin typeface="Symbol" charset="2"/>
                  <a:cs typeface="Symbol" charset="2"/>
                </a:rPr>
                <a:t>i</a:t>
              </a:r>
              <a:endParaRPr lang="en-US" sz="8800" dirty="0">
                <a:latin typeface="Symbol" charset="2"/>
                <a:cs typeface="Symbol" charset="2"/>
              </a:endParaRPr>
            </a:p>
          </p:txBody>
        </p:sp>
        <p:sp>
          <p:nvSpPr>
            <p:cNvPr id="10" name="Rectangle 9"/>
            <p:cNvSpPr/>
            <p:nvPr/>
          </p:nvSpPr>
          <p:spPr bwMode="auto">
            <a:xfrm>
              <a:off x="1066800" y="3695700"/>
              <a:ext cx="4495800" cy="1328057"/>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495986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Huge Pile of Strips</a:t>
            </a:r>
            <a:endParaRPr lang="en-US" sz="9600" dirty="0">
              <a:latin typeface="Times"/>
              <a:cs typeface="Times"/>
            </a:endParaRPr>
          </a:p>
        </p:txBody>
      </p:sp>
      <p:pic>
        <p:nvPicPr>
          <p:cNvPr id="13" name="Picture 12" descr="pap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514" y="2175254"/>
            <a:ext cx="14422935" cy="11159746"/>
          </a:xfrm>
          <a:prstGeom prst="rect">
            <a:avLst/>
          </a:prstGeom>
        </p:spPr>
      </p:pic>
      <p:grpSp>
        <p:nvGrpSpPr>
          <p:cNvPr id="14" name="Group 13"/>
          <p:cNvGrpSpPr/>
          <p:nvPr/>
        </p:nvGrpSpPr>
        <p:grpSpPr>
          <a:xfrm>
            <a:off x="4495800" y="4991100"/>
            <a:ext cx="3505200" cy="1524000"/>
            <a:chOff x="2971800" y="7200900"/>
            <a:chExt cx="4267200" cy="1524000"/>
          </a:xfrm>
        </p:grpSpPr>
        <p:sp>
          <p:nvSpPr>
            <p:cNvPr id="15" name="Rectangle 14"/>
            <p:cNvSpPr/>
            <p:nvPr/>
          </p:nvSpPr>
          <p:spPr bwMode="auto">
            <a:xfrm>
              <a:off x="3048000" y="7277099"/>
              <a:ext cx="4038600" cy="1447801"/>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TextBox 15"/>
            <p:cNvSpPr txBox="1"/>
            <p:nvPr/>
          </p:nvSpPr>
          <p:spPr>
            <a:xfrm>
              <a:off x="2971800" y="7200900"/>
              <a:ext cx="4267200" cy="1447800"/>
            </a:xfrm>
            <a:prstGeom prst="rect">
              <a:avLst/>
            </a:prstGeom>
            <a:noFill/>
          </p:spPr>
          <p:txBody>
            <a:bodyPr wrap="square" rtlCol="0">
              <a:spAutoFit/>
            </a:bodyPr>
            <a:lstStyle/>
            <a:p>
              <a:r>
                <a:rPr lang="en-US" sz="8800" dirty="0" smtClean="0">
                  <a:latin typeface="Symbol" charset="2"/>
                  <a:cs typeface="Symbol" charset="2"/>
                </a:rPr>
                <a:t>is a</a:t>
              </a:r>
              <a:endParaRPr lang="en-US" sz="8800" dirty="0">
                <a:latin typeface="Symbol" charset="2"/>
                <a:cs typeface="Symbol" charset="2"/>
              </a:endParaRPr>
            </a:p>
          </p:txBody>
        </p:sp>
      </p:grpSp>
      <p:grpSp>
        <p:nvGrpSpPr>
          <p:cNvPr id="17" name="Group 16"/>
          <p:cNvGrpSpPr/>
          <p:nvPr/>
        </p:nvGrpSpPr>
        <p:grpSpPr>
          <a:xfrm>
            <a:off x="5410200" y="6515100"/>
            <a:ext cx="3200400" cy="1600200"/>
            <a:chOff x="10134600" y="6438900"/>
            <a:chExt cx="3200400" cy="1600200"/>
          </a:xfrm>
        </p:grpSpPr>
        <p:sp>
          <p:nvSpPr>
            <p:cNvPr id="18" name="TextBox 17"/>
            <p:cNvSpPr txBox="1"/>
            <p:nvPr/>
          </p:nvSpPr>
          <p:spPr>
            <a:xfrm>
              <a:off x="10134600" y="6438900"/>
              <a:ext cx="3200400" cy="1446550"/>
            </a:xfrm>
            <a:prstGeom prst="rect">
              <a:avLst/>
            </a:prstGeom>
            <a:noFill/>
          </p:spPr>
          <p:txBody>
            <a:bodyPr wrap="square" rtlCol="0">
              <a:spAutoFit/>
            </a:bodyPr>
            <a:lstStyle/>
            <a:p>
              <a:r>
                <a:rPr lang="en-US" sz="8800" dirty="0" smtClean="0">
                  <a:latin typeface="Symbol" charset="2"/>
                  <a:cs typeface="Symbol" charset="2"/>
                </a:rPr>
                <a:t>s an</a:t>
              </a:r>
              <a:endParaRPr lang="en-US" sz="8800" dirty="0">
                <a:latin typeface="Symbol" charset="2"/>
                <a:cs typeface="Symbol" charset="2"/>
              </a:endParaRPr>
            </a:p>
          </p:txBody>
        </p:sp>
        <p:sp>
          <p:nvSpPr>
            <p:cNvPr id="19" name="Rectangle 18"/>
            <p:cNvSpPr/>
            <p:nvPr/>
          </p:nvSpPr>
          <p:spPr bwMode="auto">
            <a:xfrm>
              <a:off x="10134600" y="6667500"/>
              <a:ext cx="3124200" cy="13716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20" name="Group 19"/>
          <p:cNvGrpSpPr/>
          <p:nvPr/>
        </p:nvGrpSpPr>
        <p:grpSpPr>
          <a:xfrm>
            <a:off x="1295400" y="3390900"/>
            <a:ext cx="4495800" cy="1471824"/>
            <a:chOff x="1066800" y="3551933"/>
            <a:chExt cx="4495800" cy="1471824"/>
          </a:xfrm>
        </p:grpSpPr>
        <p:sp>
          <p:nvSpPr>
            <p:cNvPr id="21" name="TextBox 20"/>
            <p:cNvSpPr txBox="1"/>
            <p:nvPr/>
          </p:nvSpPr>
          <p:spPr>
            <a:xfrm>
              <a:off x="1143000" y="3551933"/>
              <a:ext cx="4334491" cy="1439167"/>
            </a:xfrm>
            <a:prstGeom prst="rect">
              <a:avLst/>
            </a:prstGeom>
            <a:noFill/>
          </p:spPr>
          <p:txBody>
            <a:bodyPr wrap="square" rtlCol="0">
              <a:spAutoFit/>
            </a:bodyPr>
            <a:lstStyle/>
            <a:p>
              <a:r>
                <a:rPr lang="en-US" sz="8800" dirty="0" smtClean="0">
                  <a:latin typeface="Symbol" charset="2"/>
                  <a:cs typeface="Symbol" charset="2"/>
                </a:rPr>
                <a:t>This </a:t>
              </a:r>
              <a:r>
                <a:rPr lang="en-US" sz="8800" dirty="0" err="1" smtClean="0">
                  <a:latin typeface="Symbol" charset="2"/>
                  <a:cs typeface="Symbol" charset="2"/>
                </a:rPr>
                <a:t>i</a:t>
              </a:r>
              <a:endParaRPr lang="en-US" sz="8800" dirty="0">
                <a:latin typeface="Symbol" charset="2"/>
                <a:cs typeface="Symbol" charset="2"/>
              </a:endParaRPr>
            </a:p>
          </p:txBody>
        </p:sp>
        <p:sp>
          <p:nvSpPr>
            <p:cNvPr id="22" name="Rectangle 21"/>
            <p:cNvSpPr/>
            <p:nvPr/>
          </p:nvSpPr>
          <p:spPr bwMode="auto">
            <a:xfrm>
              <a:off x="1066800" y="3695700"/>
              <a:ext cx="4495800" cy="1328057"/>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251671249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Needle in a Haystack?</a:t>
            </a:r>
            <a:endParaRPr lang="en-US" sz="9600" dirty="0">
              <a:latin typeface="Times"/>
              <a:cs typeface="Times"/>
            </a:endParaRPr>
          </a:p>
        </p:txBody>
      </p:sp>
      <p:pic>
        <p:nvPicPr>
          <p:cNvPr id="13" name="Picture 12" descr="pap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25514" y="2175254"/>
            <a:ext cx="14422935" cy="11159746"/>
          </a:xfrm>
          <a:prstGeom prst="rect">
            <a:avLst/>
          </a:prstGeom>
        </p:spPr>
      </p:pic>
      <p:grpSp>
        <p:nvGrpSpPr>
          <p:cNvPr id="14" name="Group 13"/>
          <p:cNvGrpSpPr/>
          <p:nvPr/>
        </p:nvGrpSpPr>
        <p:grpSpPr>
          <a:xfrm>
            <a:off x="4495800" y="4991100"/>
            <a:ext cx="3505200" cy="1524000"/>
            <a:chOff x="2971800" y="7200900"/>
            <a:chExt cx="4267200" cy="1524000"/>
          </a:xfrm>
        </p:grpSpPr>
        <p:sp>
          <p:nvSpPr>
            <p:cNvPr id="15" name="Rectangle 14"/>
            <p:cNvSpPr/>
            <p:nvPr/>
          </p:nvSpPr>
          <p:spPr bwMode="auto">
            <a:xfrm>
              <a:off x="3048000" y="7277099"/>
              <a:ext cx="4038600" cy="1447801"/>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TextBox 15"/>
            <p:cNvSpPr txBox="1"/>
            <p:nvPr/>
          </p:nvSpPr>
          <p:spPr>
            <a:xfrm>
              <a:off x="2971800" y="7200900"/>
              <a:ext cx="4267200" cy="1447800"/>
            </a:xfrm>
            <a:prstGeom prst="rect">
              <a:avLst/>
            </a:prstGeom>
            <a:noFill/>
          </p:spPr>
          <p:txBody>
            <a:bodyPr wrap="square" rtlCol="0">
              <a:spAutoFit/>
            </a:bodyPr>
            <a:lstStyle/>
            <a:p>
              <a:r>
                <a:rPr lang="en-US" sz="8800" dirty="0" smtClean="0">
                  <a:latin typeface="Symbol" charset="2"/>
                  <a:cs typeface="Symbol" charset="2"/>
                </a:rPr>
                <a:t>is a</a:t>
              </a:r>
              <a:endParaRPr lang="en-US" sz="8800" dirty="0">
                <a:latin typeface="Symbol" charset="2"/>
                <a:cs typeface="Symbol" charset="2"/>
              </a:endParaRPr>
            </a:p>
          </p:txBody>
        </p:sp>
      </p:grpSp>
      <p:grpSp>
        <p:nvGrpSpPr>
          <p:cNvPr id="17" name="Group 16"/>
          <p:cNvGrpSpPr/>
          <p:nvPr/>
        </p:nvGrpSpPr>
        <p:grpSpPr>
          <a:xfrm>
            <a:off x="5410200" y="6515100"/>
            <a:ext cx="3200400" cy="1600200"/>
            <a:chOff x="10134600" y="6438900"/>
            <a:chExt cx="3200400" cy="1600200"/>
          </a:xfrm>
        </p:grpSpPr>
        <p:sp>
          <p:nvSpPr>
            <p:cNvPr id="18" name="TextBox 17"/>
            <p:cNvSpPr txBox="1"/>
            <p:nvPr/>
          </p:nvSpPr>
          <p:spPr>
            <a:xfrm>
              <a:off x="10134600" y="6438900"/>
              <a:ext cx="3200400" cy="1446550"/>
            </a:xfrm>
            <a:prstGeom prst="rect">
              <a:avLst/>
            </a:prstGeom>
            <a:noFill/>
          </p:spPr>
          <p:txBody>
            <a:bodyPr wrap="square" rtlCol="0">
              <a:spAutoFit/>
            </a:bodyPr>
            <a:lstStyle/>
            <a:p>
              <a:r>
                <a:rPr lang="en-US" sz="8800" dirty="0" smtClean="0">
                  <a:latin typeface="Symbol" charset="2"/>
                  <a:cs typeface="Symbol" charset="2"/>
                </a:rPr>
                <a:t>s an</a:t>
              </a:r>
              <a:endParaRPr lang="en-US" sz="8800" dirty="0">
                <a:latin typeface="Symbol" charset="2"/>
                <a:cs typeface="Symbol" charset="2"/>
              </a:endParaRPr>
            </a:p>
          </p:txBody>
        </p:sp>
        <p:sp>
          <p:nvSpPr>
            <p:cNvPr id="19" name="Rectangle 18"/>
            <p:cNvSpPr/>
            <p:nvPr/>
          </p:nvSpPr>
          <p:spPr bwMode="auto">
            <a:xfrm>
              <a:off x="10134600" y="6667500"/>
              <a:ext cx="3124200" cy="1371600"/>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grpSp>
        <p:nvGrpSpPr>
          <p:cNvPr id="20" name="Group 19"/>
          <p:cNvGrpSpPr/>
          <p:nvPr/>
        </p:nvGrpSpPr>
        <p:grpSpPr>
          <a:xfrm>
            <a:off x="1295400" y="3390900"/>
            <a:ext cx="4495800" cy="1471824"/>
            <a:chOff x="1066800" y="3551933"/>
            <a:chExt cx="4495800" cy="1471824"/>
          </a:xfrm>
        </p:grpSpPr>
        <p:sp>
          <p:nvSpPr>
            <p:cNvPr id="21" name="TextBox 20"/>
            <p:cNvSpPr txBox="1"/>
            <p:nvPr/>
          </p:nvSpPr>
          <p:spPr>
            <a:xfrm>
              <a:off x="1143000" y="3551933"/>
              <a:ext cx="4334491" cy="1439167"/>
            </a:xfrm>
            <a:prstGeom prst="rect">
              <a:avLst/>
            </a:prstGeom>
            <a:noFill/>
          </p:spPr>
          <p:txBody>
            <a:bodyPr wrap="square" rtlCol="0">
              <a:spAutoFit/>
            </a:bodyPr>
            <a:lstStyle/>
            <a:p>
              <a:r>
                <a:rPr lang="en-US" sz="8800" dirty="0" smtClean="0">
                  <a:latin typeface="Symbol" charset="2"/>
                  <a:cs typeface="Symbol" charset="2"/>
                </a:rPr>
                <a:t>This </a:t>
              </a:r>
              <a:r>
                <a:rPr lang="en-US" sz="8800" dirty="0" err="1" smtClean="0">
                  <a:latin typeface="Symbol" charset="2"/>
                  <a:cs typeface="Symbol" charset="2"/>
                </a:rPr>
                <a:t>i</a:t>
              </a:r>
              <a:endParaRPr lang="en-US" sz="8800" dirty="0">
                <a:latin typeface="Symbol" charset="2"/>
                <a:cs typeface="Symbol" charset="2"/>
              </a:endParaRPr>
            </a:p>
          </p:txBody>
        </p:sp>
        <p:sp>
          <p:nvSpPr>
            <p:cNvPr id="22" name="Rectangle 21"/>
            <p:cNvSpPr/>
            <p:nvPr/>
          </p:nvSpPr>
          <p:spPr bwMode="auto">
            <a:xfrm>
              <a:off x="1066800" y="3695700"/>
              <a:ext cx="4495800" cy="1328057"/>
            </a:xfrm>
            <a:prstGeom prst="rect">
              <a:avLst/>
            </a:prstGeom>
            <a:noFill/>
            <a:ln w="254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spTree>
    <p:extLst>
      <p:ext uri="{BB962C8B-B14F-4D97-AF65-F5344CB8AC3E}">
        <p14:creationId xmlns:p14="http://schemas.microsoft.com/office/powerpoint/2010/main" val="60605307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Reassemble the Tree from Paper</a:t>
            </a:r>
            <a:endParaRPr lang="en-US" sz="9600" dirty="0">
              <a:latin typeface="Times"/>
              <a:cs typeface="Times"/>
            </a:endParaRPr>
          </a:p>
        </p:txBody>
      </p:sp>
      <p:pic>
        <p:nvPicPr>
          <p:cNvPr id="13" name="Picture 12" descr="paper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5254"/>
            <a:ext cx="14422935" cy="11159746"/>
          </a:xfrm>
          <a:prstGeom prst="rect">
            <a:avLst/>
          </a:prstGeom>
        </p:spPr>
      </p:pic>
      <p:pic>
        <p:nvPicPr>
          <p:cNvPr id="2" name="Picture 1" descr="images.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66750" y="3771900"/>
            <a:ext cx="7969250" cy="9563100"/>
          </a:xfrm>
          <a:prstGeom prst="rect">
            <a:avLst/>
          </a:prstGeom>
        </p:spPr>
      </p:pic>
    </p:spTree>
    <p:extLst>
      <p:ext uri="{BB962C8B-B14F-4D97-AF65-F5344CB8AC3E}">
        <p14:creationId xmlns:p14="http://schemas.microsoft.com/office/powerpoint/2010/main" val="236904019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1600"/>
            <a:ext cx="21336000" cy="2222500"/>
          </a:xfrm>
          <a:prstGeom prst="rect">
            <a:avLst/>
          </a:prstGeom>
        </p:spPr>
        <p:txBody>
          <a:bodyPr lIns="198114" tIns="99057" rIns="198114" bIns="99057"/>
          <a:lstStyle/>
          <a:p>
            <a:r>
              <a:rPr lang="en-US" sz="9600" dirty="0" smtClean="0">
                <a:latin typeface="Times"/>
                <a:cs typeface="Times"/>
              </a:rPr>
              <a:t>Modern Genome Sequence Assembly</a:t>
            </a:r>
            <a:endParaRPr lang="en-US" sz="9600" dirty="0">
              <a:latin typeface="Times"/>
              <a:cs typeface="Times"/>
            </a:endParaRPr>
          </a:p>
        </p:txBody>
      </p:sp>
      <p:sp>
        <p:nvSpPr>
          <p:cNvPr id="4" name="Rectangle 3"/>
          <p:cNvSpPr/>
          <p:nvPr/>
        </p:nvSpPr>
        <p:spPr bwMode="auto">
          <a:xfrm>
            <a:off x="1828800" y="30861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p:cNvSpPr/>
          <p:nvPr/>
        </p:nvSpPr>
        <p:spPr bwMode="auto">
          <a:xfrm>
            <a:off x="1828800" y="37719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828800" y="118491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p:cNvSpPr txBox="1"/>
          <p:nvPr/>
        </p:nvSpPr>
        <p:spPr>
          <a:xfrm>
            <a:off x="1676400" y="2171700"/>
            <a:ext cx="8103450" cy="984885"/>
          </a:xfrm>
          <a:prstGeom prst="rect">
            <a:avLst/>
          </a:prstGeom>
          <a:noFill/>
        </p:spPr>
        <p:txBody>
          <a:bodyPr wrap="none" rtlCol="0">
            <a:spAutoFit/>
          </a:bodyPr>
          <a:lstStyle/>
          <a:p>
            <a:r>
              <a:rPr lang="en-US" dirty="0" smtClean="0">
                <a:latin typeface="Times"/>
                <a:cs typeface="Times"/>
              </a:rPr>
              <a:t>multiple copies of genome</a:t>
            </a:r>
            <a:endParaRPr lang="en-US" dirty="0">
              <a:latin typeface="Times"/>
              <a:cs typeface="Times"/>
            </a:endParaRPr>
          </a:p>
        </p:txBody>
      </p:sp>
      <p:sp>
        <p:nvSpPr>
          <p:cNvPr id="8" name="TextBox 7"/>
          <p:cNvSpPr txBox="1"/>
          <p:nvPr/>
        </p:nvSpPr>
        <p:spPr>
          <a:xfrm>
            <a:off x="1676400" y="10858500"/>
            <a:ext cx="8652942" cy="984885"/>
          </a:xfrm>
          <a:prstGeom prst="rect">
            <a:avLst/>
          </a:prstGeom>
          <a:noFill/>
        </p:spPr>
        <p:txBody>
          <a:bodyPr wrap="none" rtlCol="0">
            <a:spAutoFit/>
          </a:bodyPr>
          <a:lstStyle/>
          <a:p>
            <a:r>
              <a:rPr lang="en-US" dirty="0" smtClean="0">
                <a:latin typeface="Times"/>
                <a:cs typeface="Times"/>
              </a:rPr>
              <a:t>consensus genome sequence</a:t>
            </a:r>
            <a:endParaRPr lang="en-US" dirty="0">
              <a:latin typeface="Times"/>
              <a:cs typeface="Times"/>
            </a:endParaRPr>
          </a:p>
        </p:txBody>
      </p:sp>
      <p:sp>
        <p:nvSpPr>
          <p:cNvPr id="10" name="Rectangle 9"/>
          <p:cNvSpPr/>
          <p:nvPr/>
        </p:nvSpPr>
        <p:spPr bwMode="auto">
          <a:xfrm>
            <a:off x="27432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3657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8991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121158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p:cNvSpPr/>
          <p:nvPr/>
        </p:nvSpPr>
        <p:spPr bwMode="auto">
          <a:xfrm>
            <a:off x="55626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Rectangle 14"/>
          <p:cNvSpPr/>
          <p:nvPr/>
        </p:nvSpPr>
        <p:spPr bwMode="auto">
          <a:xfrm>
            <a:off x="48006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Rectangle 15"/>
          <p:cNvSpPr/>
          <p:nvPr/>
        </p:nvSpPr>
        <p:spPr bwMode="auto">
          <a:xfrm>
            <a:off x="6324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Rectangle 16"/>
          <p:cNvSpPr/>
          <p:nvPr/>
        </p:nvSpPr>
        <p:spPr bwMode="auto">
          <a:xfrm>
            <a:off x="108966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75438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82296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Rectangle 19"/>
          <p:cNvSpPr/>
          <p:nvPr/>
        </p:nvSpPr>
        <p:spPr bwMode="auto">
          <a:xfrm>
            <a:off x="13716000" y="8115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Rectangle 20"/>
          <p:cNvSpPr/>
          <p:nvPr/>
        </p:nvSpPr>
        <p:spPr bwMode="auto">
          <a:xfrm>
            <a:off x="15849600" y="7505700"/>
            <a:ext cx="1600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21"/>
          <p:cNvSpPr/>
          <p:nvPr/>
        </p:nvSpPr>
        <p:spPr bwMode="auto">
          <a:xfrm>
            <a:off x="18288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Rectangle 22"/>
          <p:cNvSpPr/>
          <p:nvPr/>
        </p:nvSpPr>
        <p:spPr bwMode="auto">
          <a:xfrm>
            <a:off x="18288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ectangle 23"/>
          <p:cNvSpPr/>
          <p:nvPr/>
        </p:nvSpPr>
        <p:spPr bwMode="auto">
          <a:xfrm>
            <a:off x="1828800" y="8191500"/>
            <a:ext cx="15240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Rectangle 24"/>
          <p:cNvSpPr/>
          <p:nvPr/>
        </p:nvSpPr>
        <p:spPr bwMode="auto">
          <a:xfrm>
            <a:off x="47244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Rectangle 25"/>
          <p:cNvSpPr/>
          <p:nvPr/>
        </p:nvSpPr>
        <p:spPr bwMode="auto">
          <a:xfrm>
            <a:off x="73914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7" name="Rectangle 26"/>
          <p:cNvSpPr/>
          <p:nvPr/>
        </p:nvSpPr>
        <p:spPr bwMode="auto">
          <a:xfrm>
            <a:off x="16916400" y="91059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TextBox 27"/>
          <p:cNvSpPr txBox="1"/>
          <p:nvPr/>
        </p:nvSpPr>
        <p:spPr>
          <a:xfrm>
            <a:off x="1676400" y="5829300"/>
            <a:ext cx="7661097" cy="984885"/>
          </a:xfrm>
          <a:prstGeom prst="rect">
            <a:avLst/>
          </a:prstGeom>
          <a:noFill/>
        </p:spPr>
        <p:txBody>
          <a:bodyPr wrap="none" rtlCol="0">
            <a:spAutoFit/>
          </a:bodyPr>
          <a:lstStyle/>
          <a:p>
            <a:r>
              <a:rPr lang="en-US" dirty="0" smtClean="0">
                <a:latin typeface="Times"/>
                <a:cs typeface="Times"/>
              </a:rPr>
              <a:t>aligned sequencing reads</a:t>
            </a:r>
            <a:endParaRPr lang="en-US" dirty="0">
              <a:latin typeface="Times"/>
              <a:cs typeface="Times"/>
            </a:endParaRPr>
          </a:p>
        </p:txBody>
      </p:sp>
      <p:sp>
        <p:nvSpPr>
          <p:cNvPr id="29" name="Rectangle 28"/>
          <p:cNvSpPr/>
          <p:nvPr/>
        </p:nvSpPr>
        <p:spPr bwMode="auto">
          <a:xfrm>
            <a:off x="1828800" y="44577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Rectangle 29"/>
          <p:cNvSpPr/>
          <p:nvPr/>
        </p:nvSpPr>
        <p:spPr bwMode="auto">
          <a:xfrm>
            <a:off x="1143000" y="5219700"/>
            <a:ext cx="19735800" cy="7620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74133528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1600"/>
            <a:ext cx="21336000" cy="2222500"/>
          </a:xfrm>
          <a:prstGeom prst="rect">
            <a:avLst/>
          </a:prstGeom>
        </p:spPr>
        <p:txBody>
          <a:bodyPr lIns="198114" tIns="99057" rIns="198114" bIns="99057"/>
          <a:lstStyle/>
          <a:p>
            <a:r>
              <a:rPr lang="en-US" sz="9600" dirty="0" smtClean="0">
                <a:latin typeface="Times"/>
                <a:cs typeface="Times"/>
              </a:rPr>
              <a:t>Modern Genome Sequence Assembly</a:t>
            </a:r>
            <a:endParaRPr lang="en-US" sz="9600" dirty="0">
              <a:latin typeface="Times"/>
              <a:cs typeface="Times"/>
            </a:endParaRPr>
          </a:p>
        </p:txBody>
      </p:sp>
      <p:sp>
        <p:nvSpPr>
          <p:cNvPr id="4" name="Rectangle 3"/>
          <p:cNvSpPr/>
          <p:nvPr/>
        </p:nvSpPr>
        <p:spPr bwMode="auto">
          <a:xfrm>
            <a:off x="1828800" y="30861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p:cNvSpPr/>
          <p:nvPr/>
        </p:nvSpPr>
        <p:spPr bwMode="auto">
          <a:xfrm>
            <a:off x="1828800" y="37719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828800" y="118491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p:cNvSpPr txBox="1"/>
          <p:nvPr/>
        </p:nvSpPr>
        <p:spPr>
          <a:xfrm>
            <a:off x="1676400" y="2171700"/>
            <a:ext cx="8103450" cy="984885"/>
          </a:xfrm>
          <a:prstGeom prst="rect">
            <a:avLst/>
          </a:prstGeom>
          <a:noFill/>
        </p:spPr>
        <p:txBody>
          <a:bodyPr wrap="none" rtlCol="0">
            <a:spAutoFit/>
          </a:bodyPr>
          <a:lstStyle/>
          <a:p>
            <a:r>
              <a:rPr lang="en-US" dirty="0" smtClean="0">
                <a:latin typeface="Times"/>
                <a:cs typeface="Times"/>
              </a:rPr>
              <a:t>multiple copies of genome</a:t>
            </a:r>
            <a:endParaRPr lang="en-US" dirty="0">
              <a:latin typeface="Times"/>
              <a:cs typeface="Times"/>
            </a:endParaRPr>
          </a:p>
        </p:txBody>
      </p:sp>
      <p:sp>
        <p:nvSpPr>
          <p:cNvPr id="8" name="TextBox 7"/>
          <p:cNvSpPr txBox="1"/>
          <p:nvPr/>
        </p:nvSpPr>
        <p:spPr>
          <a:xfrm>
            <a:off x="1676400" y="10858500"/>
            <a:ext cx="8652942" cy="984885"/>
          </a:xfrm>
          <a:prstGeom prst="rect">
            <a:avLst/>
          </a:prstGeom>
          <a:noFill/>
        </p:spPr>
        <p:txBody>
          <a:bodyPr wrap="none" rtlCol="0">
            <a:spAutoFit/>
          </a:bodyPr>
          <a:lstStyle/>
          <a:p>
            <a:r>
              <a:rPr lang="en-US" dirty="0" smtClean="0">
                <a:latin typeface="Times"/>
                <a:cs typeface="Times"/>
              </a:rPr>
              <a:t>consensus genome sequence</a:t>
            </a:r>
            <a:endParaRPr lang="en-US" dirty="0">
              <a:latin typeface="Times"/>
              <a:cs typeface="Times"/>
            </a:endParaRPr>
          </a:p>
        </p:txBody>
      </p:sp>
      <p:sp>
        <p:nvSpPr>
          <p:cNvPr id="10" name="Rectangle 9"/>
          <p:cNvSpPr/>
          <p:nvPr/>
        </p:nvSpPr>
        <p:spPr bwMode="auto">
          <a:xfrm>
            <a:off x="27432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3657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8991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121158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p:cNvSpPr/>
          <p:nvPr/>
        </p:nvSpPr>
        <p:spPr bwMode="auto">
          <a:xfrm>
            <a:off x="55626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Rectangle 14"/>
          <p:cNvSpPr/>
          <p:nvPr/>
        </p:nvSpPr>
        <p:spPr bwMode="auto">
          <a:xfrm>
            <a:off x="48006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Rectangle 15"/>
          <p:cNvSpPr/>
          <p:nvPr/>
        </p:nvSpPr>
        <p:spPr bwMode="auto">
          <a:xfrm>
            <a:off x="6324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Rectangle 16"/>
          <p:cNvSpPr/>
          <p:nvPr/>
        </p:nvSpPr>
        <p:spPr bwMode="auto">
          <a:xfrm>
            <a:off x="108966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75438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82296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Rectangle 19"/>
          <p:cNvSpPr/>
          <p:nvPr/>
        </p:nvSpPr>
        <p:spPr bwMode="auto">
          <a:xfrm>
            <a:off x="13716000" y="8115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Rectangle 20"/>
          <p:cNvSpPr/>
          <p:nvPr/>
        </p:nvSpPr>
        <p:spPr bwMode="auto">
          <a:xfrm>
            <a:off x="15849600" y="7505700"/>
            <a:ext cx="1600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21"/>
          <p:cNvSpPr/>
          <p:nvPr/>
        </p:nvSpPr>
        <p:spPr bwMode="auto">
          <a:xfrm>
            <a:off x="18288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Rectangle 22"/>
          <p:cNvSpPr/>
          <p:nvPr/>
        </p:nvSpPr>
        <p:spPr bwMode="auto">
          <a:xfrm>
            <a:off x="18288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ectangle 23"/>
          <p:cNvSpPr/>
          <p:nvPr/>
        </p:nvSpPr>
        <p:spPr bwMode="auto">
          <a:xfrm>
            <a:off x="1828800" y="8191500"/>
            <a:ext cx="15240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Rectangle 24"/>
          <p:cNvSpPr/>
          <p:nvPr/>
        </p:nvSpPr>
        <p:spPr bwMode="auto">
          <a:xfrm>
            <a:off x="47244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Rectangle 25"/>
          <p:cNvSpPr/>
          <p:nvPr/>
        </p:nvSpPr>
        <p:spPr bwMode="auto">
          <a:xfrm>
            <a:off x="73914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7" name="Rectangle 26"/>
          <p:cNvSpPr/>
          <p:nvPr/>
        </p:nvSpPr>
        <p:spPr bwMode="auto">
          <a:xfrm>
            <a:off x="16916400" y="91059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TextBox 27"/>
          <p:cNvSpPr txBox="1"/>
          <p:nvPr/>
        </p:nvSpPr>
        <p:spPr>
          <a:xfrm>
            <a:off x="1676400" y="5829300"/>
            <a:ext cx="7661097" cy="984885"/>
          </a:xfrm>
          <a:prstGeom prst="rect">
            <a:avLst/>
          </a:prstGeom>
          <a:noFill/>
        </p:spPr>
        <p:txBody>
          <a:bodyPr wrap="none" rtlCol="0">
            <a:spAutoFit/>
          </a:bodyPr>
          <a:lstStyle/>
          <a:p>
            <a:r>
              <a:rPr lang="en-US" dirty="0" smtClean="0">
                <a:latin typeface="Times"/>
                <a:cs typeface="Times"/>
              </a:rPr>
              <a:t>aligned sequencing reads</a:t>
            </a:r>
            <a:endParaRPr lang="en-US" dirty="0">
              <a:latin typeface="Times"/>
              <a:cs typeface="Times"/>
            </a:endParaRPr>
          </a:p>
        </p:txBody>
      </p:sp>
      <p:sp>
        <p:nvSpPr>
          <p:cNvPr id="29" name="Rectangle 28"/>
          <p:cNvSpPr/>
          <p:nvPr/>
        </p:nvSpPr>
        <p:spPr bwMode="auto">
          <a:xfrm>
            <a:off x="1828800" y="44577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Rectangle 29"/>
          <p:cNvSpPr/>
          <p:nvPr/>
        </p:nvSpPr>
        <p:spPr bwMode="auto">
          <a:xfrm>
            <a:off x="1143000" y="10629900"/>
            <a:ext cx="19735800" cy="2209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7105943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338"/>
            <a:ext cx="21336000" cy="2222500"/>
          </a:xfrm>
          <a:prstGeom prst="rect">
            <a:avLst/>
          </a:prstGeom>
        </p:spPr>
        <p:txBody>
          <a:bodyPr lIns="198114" tIns="99057" rIns="198114" bIns="99057"/>
          <a:lstStyle/>
          <a:p>
            <a:r>
              <a:rPr lang="en-US" sz="9600" dirty="0" smtClean="0">
                <a:latin typeface="Times"/>
                <a:cs typeface="Times"/>
              </a:rPr>
              <a:t>Outline of Talk</a:t>
            </a:r>
            <a:endParaRPr lang="en-US" sz="9600" dirty="0">
              <a:latin typeface="Times"/>
              <a:cs typeface="Times"/>
            </a:endParaRPr>
          </a:p>
        </p:txBody>
      </p:sp>
      <p:sp>
        <p:nvSpPr>
          <p:cNvPr id="6" name="TextBox 5"/>
          <p:cNvSpPr txBox="1"/>
          <p:nvPr/>
        </p:nvSpPr>
        <p:spPr>
          <a:xfrm>
            <a:off x="3429000" y="2019300"/>
            <a:ext cx="14598868" cy="9325631"/>
          </a:xfrm>
          <a:prstGeom prst="rect">
            <a:avLst/>
          </a:prstGeom>
          <a:noFill/>
        </p:spPr>
        <p:txBody>
          <a:bodyPr wrap="none" rtlCol="0">
            <a:spAutoFit/>
          </a:bodyPr>
          <a:lstStyle/>
          <a:p>
            <a:pPr marL="1143000" indent="-1143000" algn="l">
              <a:lnSpc>
                <a:spcPct val="140000"/>
              </a:lnSpc>
              <a:buFont typeface="+mj-lt"/>
              <a:buAutoNum type="arabicPeriod"/>
            </a:pPr>
            <a:r>
              <a:rPr lang="en-US" sz="7200" dirty="0" smtClean="0">
                <a:latin typeface="Times"/>
                <a:cs typeface="Times"/>
              </a:rPr>
              <a:t>What is a genome?</a:t>
            </a:r>
          </a:p>
          <a:p>
            <a:pPr marL="1143000" indent="-1143000" algn="l">
              <a:lnSpc>
                <a:spcPct val="140000"/>
              </a:lnSpc>
              <a:buFont typeface="+mj-lt"/>
              <a:buAutoNum type="arabicPeriod"/>
            </a:pPr>
            <a:r>
              <a:rPr lang="en-US" sz="7200" dirty="0" smtClean="0">
                <a:latin typeface="Times"/>
                <a:cs typeface="Times"/>
              </a:rPr>
              <a:t>How to sequence genomes?</a:t>
            </a:r>
          </a:p>
          <a:p>
            <a:pPr marL="1143000" indent="-1143000" algn="l">
              <a:lnSpc>
                <a:spcPct val="140000"/>
              </a:lnSpc>
              <a:buFont typeface="+mj-lt"/>
              <a:buAutoNum type="arabicPeriod"/>
            </a:pPr>
            <a:r>
              <a:rPr lang="en-US" sz="7200" dirty="0">
                <a:latin typeface="Times"/>
                <a:cs typeface="Times"/>
              </a:rPr>
              <a:t>Diagnose and Treat </a:t>
            </a:r>
            <a:r>
              <a:rPr lang="en-US" sz="7200" dirty="0" smtClean="0">
                <a:latin typeface="Times"/>
                <a:cs typeface="Times"/>
              </a:rPr>
              <a:t>Cancers Better?</a:t>
            </a:r>
            <a:endParaRPr lang="en-US" sz="7200" dirty="0">
              <a:latin typeface="Times"/>
              <a:cs typeface="Times"/>
            </a:endParaRPr>
          </a:p>
          <a:p>
            <a:pPr marL="1143000" indent="-1143000" algn="l">
              <a:lnSpc>
                <a:spcPct val="140000"/>
              </a:lnSpc>
              <a:buFont typeface="+mj-lt"/>
              <a:buAutoNum type="arabicPeriod"/>
            </a:pPr>
            <a:r>
              <a:rPr lang="en-US" sz="7200" dirty="0" smtClean="0">
                <a:latin typeface="Times"/>
                <a:cs typeface="Times"/>
              </a:rPr>
              <a:t>New Drugs from Failures: </a:t>
            </a:r>
            <a:r>
              <a:rPr lang="en-US" sz="7200" dirty="0" err="1" smtClean="0">
                <a:latin typeface="Times"/>
                <a:cs typeface="Times"/>
              </a:rPr>
              <a:t>Iressa</a:t>
            </a:r>
            <a:endParaRPr lang="en-US" sz="7200" dirty="0" smtClean="0">
              <a:latin typeface="Times"/>
              <a:cs typeface="Times"/>
            </a:endParaRPr>
          </a:p>
          <a:p>
            <a:pPr marL="1143000" indent="-1143000" algn="l">
              <a:lnSpc>
                <a:spcPct val="140000"/>
              </a:lnSpc>
              <a:buFont typeface="+mj-lt"/>
              <a:buAutoNum type="arabicPeriod"/>
            </a:pPr>
            <a:r>
              <a:rPr lang="en-US" sz="7200" dirty="0" smtClean="0">
                <a:latin typeface="Times"/>
                <a:cs typeface="Times"/>
              </a:rPr>
              <a:t>New Treatment Paradigms</a:t>
            </a:r>
          </a:p>
          <a:p>
            <a:pPr marL="1143000" indent="-1143000" algn="l">
              <a:lnSpc>
                <a:spcPct val="140000"/>
              </a:lnSpc>
              <a:buFont typeface="+mj-lt"/>
              <a:buAutoNum type="arabicPeriod"/>
            </a:pPr>
            <a:r>
              <a:rPr lang="en-US" sz="7200" dirty="0" smtClean="0">
                <a:latin typeface="Times"/>
                <a:cs typeface="Times"/>
              </a:rPr>
              <a:t>Gut </a:t>
            </a:r>
            <a:r>
              <a:rPr lang="en-US" sz="7200" dirty="0" err="1" smtClean="0">
                <a:latin typeface="Times"/>
                <a:cs typeface="Times"/>
              </a:rPr>
              <a:t>microbiome</a:t>
            </a:r>
            <a:endParaRPr lang="en-US" sz="7200" dirty="0">
              <a:latin typeface="Times"/>
              <a:cs typeface="Times"/>
            </a:endParaRPr>
          </a:p>
        </p:txBody>
      </p:sp>
    </p:spTree>
    <p:extLst>
      <p:ext uri="{BB962C8B-B14F-4D97-AF65-F5344CB8AC3E}">
        <p14:creationId xmlns:p14="http://schemas.microsoft.com/office/powerpoint/2010/main" val="314470931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1600"/>
            <a:ext cx="21336000" cy="2222500"/>
          </a:xfrm>
          <a:prstGeom prst="rect">
            <a:avLst/>
          </a:prstGeom>
        </p:spPr>
        <p:txBody>
          <a:bodyPr lIns="198114" tIns="99057" rIns="198114" bIns="99057"/>
          <a:lstStyle/>
          <a:p>
            <a:r>
              <a:rPr lang="en-US" sz="9600" dirty="0" smtClean="0">
                <a:latin typeface="Times"/>
                <a:cs typeface="Times"/>
              </a:rPr>
              <a:t>Modern Genome Sequence Assembly</a:t>
            </a:r>
            <a:endParaRPr lang="en-US" sz="9600" dirty="0">
              <a:latin typeface="Times"/>
              <a:cs typeface="Times"/>
            </a:endParaRPr>
          </a:p>
        </p:txBody>
      </p:sp>
      <p:sp>
        <p:nvSpPr>
          <p:cNvPr id="4" name="Rectangle 3"/>
          <p:cNvSpPr/>
          <p:nvPr/>
        </p:nvSpPr>
        <p:spPr bwMode="auto">
          <a:xfrm>
            <a:off x="1828800" y="30861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p:cNvSpPr/>
          <p:nvPr/>
        </p:nvSpPr>
        <p:spPr bwMode="auto">
          <a:xfrm>
            <a:off x="1828800" y="37719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828800" y="118491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p:cNvSpPr txBox="1"/>
          <p:nvPr/>
        </p:nvSpPr>
        <p:spPr>
          <a:xfrm>
            <a:off x="1676400" y="2171700"/>
            <a:ext cx="8103450" cy="984885"/>
          </a:xfrm>
          <a:prstGeom prst="rect">
            <a:avLst/>
          </a:prstGeom>
          <a:noFill/>
        </p:spPr>
        <p:txBody>
          <a:bodyPr wrap="none" rtlCol="0">
            <a:spAutoFit/>
          </a:bodyPr>
          <a:lstStyle/>
          <a:p>
            <a:r>
              <a:rPr lang="en-US" dirty="0" smtClean="0">
                <a:latin typeface="Times"/>
                <a:cs typeface="Times"/>
              </a:rPr>
              <a:t>multiple copies of genome</a:t>
            </a:r>
            <a:endParaRPr lang="en-US" dirty="0">
              <a:latin typeface="Times"/>
              <a:cs typeface="Times"/>
            </a:endParaRPr>
          </a:p>
        </p:txBody>
      </p:sp>
      <p:sp>
        <p:nvSpPr>
          <p:cNvPr id="8" name="TextBox 7"/>
          <p:cNvSpPr txBox="1"/>
          <p:nvPr/>
        </p:nvSpPr>
        <p:spPr>
          <a:xfrm>
            <a:off x="1676400" y="10858500"/>
            <a:ext cx="8652942" cy="984885"/>
          </a:xfrm>
          <a:prstGeom prst="rect">
            <a:avLst/>
          </a:prstGeom>
          <a:noFill/>
        </p:spPr>
        <p:txBody>
          <a:bodyPr wrap="none" rtlCol="0">
            <a:spAutoFit/>
          </a:bodyPr>
          <a:lstStyle/>
          <a:p>
            <a:r>
              <a:rPr lang="en-US" dirty="0" smtClean="0">
                <a:latin typeface="Times"/>
                <a:cs typeface="Times"/>
              </a:rPr>
              <a:t>consensus genome sequence</a:t>
            </a:r>
            <a:endParaRPr lang="en-US" dirty="0">
              <a:latin typeface="Times"/>
              <a:cs typeface="Times"/>
            </a:endParaRPr>
          </a:p>
        </p:txBody>
      </p:sp>
      <p:sp>
        <p:nvSpPr>
          <p:cNvPr id="10" name="Rectangle 9"/>
          <p:cNvSpPr/>
          <p:nvPr/>
        </p:nvSpPr>
        <p:spPr bwMode="auto">
          <a:xfrm>
            <a:off x="27432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3657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8991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121158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p:cNvSpPr/>
          <p:nvPr/>
        </p:nvSpPr>
        <p:spPr bwMode="auto">
          <a:xfrm>
            <a:off x="55626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Rectangle 14"/>
          <p:cNvSpPr/>
          <p:nvPr/>
        </p:nvSpPr>
        <p:spPr bwMode="auto">
          <a:xfrm>
            <a:off x="48006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Rectangle 15"/>
          <p:cNvSpPr/>
          <p:nvPr/>
        </p:nvSpPr>
        <p:spPr bwMode="auto">
          <a:xfrm>
            <a:off x="6324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Rectangle 16"/>
          <p:cNvSpPr/>
          <p:nvPr/>
        </p:nvSpPr>
        <p:spPr bwMode="auto">
          <a:xfrm>
            <a:off x="108966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75438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82296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Rectangle 19"/>
          <p:cNvSpPr/>
          <p:nvPr/>
        </p:nvSpPr>
        <p:spPr bwMode="auto">
          <a:xfrm>
            <a:off x="13716000" y="8115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Rectangle 20"/>
          <p:cNvSpPr/>
          <p:nvPr/>
        </p:nvSpPr>
        <p:spPr bwMode="auto">
          <a:xfrm>
            <a:off x="15849600" y="7505700"/>
            <a:ext cx="1600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21"/>
          <p:cNvSpPr/>
          <p:nvPr/>
        </p:nvSpPr>
        <p:spPr bwMode="auto">
          <a:xfrm>
            <a:off x="18288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Rectangle 22"/>
          <p:cNvSpPr/>
          <p:nvPr/>
        </p:nvSpPr>
        <p:spPr bwMode="auto">
          <a:xfrm>
            <a:off x="18288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ectangle 23"/>
          <p:cNvSpPr/>
          <p:nvPr/>
        </p:nvSpPr>
        <p:spPr bwMode="auto">
          <a:xfrm>
            <a:off x="1828800" y="8191500"/>
            <a:ext cx="15240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Rectangle 24"/>
          <p:cNvSpPr/>
          <p:nvPr/>
        </p:nvSpPr>
        <p:spPr bwMode="auto">
          <a:xfrm>
            <a:off x="47244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Rectangle 25"/>
          <p:cNvSpPr/>
          <p:nvPr/>
        </p:nvSpPr>
        <p:spPr bwMode="auto">
          <a:xfrm>
            <a:off x="73914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7" name="Rectangle 26"/>
          <p:cNvSpPr/>
          <p:nvPr/>
        </p:nvSpPr>
        <p:spPr bwMode="auto">
          <a:xfrm>
            <a:off x="16916400" y="91059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TextBox 27"/>
          <p:cNvSpPr txBox="1"/>
          <p:nvPr/>
        </p:nvSpPr>
        <p:spPr>
          <a:xfrm>
            <a:off x="1676400" y="5829300"/>
            <a:ext cx="7661097" cy="984885"/>
          </a:xfrm>
          <a:prstGeom prst="rect">
            <a:avLst/>
          </a:prstGeom>
          <a:noFill/>
        </p:spPr>
        <p:txBody>
          <a:bodyPr wrap="none" rtlCol="0">
            <a:spAutoFit/>
          </a:bodyPr>
          <a:lstStyle/>
          <a:p>
            <a:r>
              <a:rPr lang="en-US" dirty="0" smtClean="0">
                <a:latin typeface="Times"/>
                <a:cs typeface="Times"/>
              </a:rPr>
              <a:t>aligned sequencing reads</a:t>
            </a:r>
            <a:endParaRPr lang="en-US" dirty="0">
              <a:latin typeface="Times"/>
              <a:cs typeface="Times"/>
            </a:endParaRPr>
          </a:p>
        </p:txBody>
      </p:sp>
      <p:sp>
        <p:nvSpPr>
          <p:cNvPr id="29" name="Rectangle 28"/>
          <p:cNvSpPr/>
          <p:nvPr/>
        </p:nvSpPr>
        <p:spPr bwMode="auto">
          <a:xfrm>
            <a:off x="1828800" y="44577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0" name="Rectangle 29"/>
          <p:cNvSpPr/>
          <p:nvPr/>
        </p:nvSpPr>
        <p:spPr bwMode="auto">
          <a:xfrm>
            <a:off x="1143000" y="10629900"/>
            <a:ext cx="19735800" cy="2209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1" name="TextBox 30"/>
          <p:cNvSpPr txBox="1"/>
          <p:nvPr/>
        </p:nvSpPr>
        <p:spPr>
          <a:xfrm>
            <a:off x="3962400" y="9867900"/>
            <a:ext cx="4376857" cy="984885"/>
          </a:xfrm>
          <a:prstGeom prst="rect">
            <a:avLst/>
          </a:prstGeom>
          <a:noFill/>
        </p:spPr>
        <p:txBody>
          <a:bodyPr wrap="none" rtlCol="0">
            <a:spAutoFit/>
          </a:bodyPr>
          <a:lstStyle/>
          <a:p>
            <a:r>
              <a:rPr lang="en-US" dirty="0" smtClean="0">
                <a:solidFill>
                  <a:srgbClr val="0000FF"/>
                </a:solidFill>
                <a:latin typeface="Times"/>
                <a:cs typeface="Times"/>
              </a:rPr>
              <a:t>high coverage</a:t>
            </a:r>
            <a:endParaRPr lang="en-US" dirty="0">
              <a:solidFill>
                <a:srgbClr val="0000FF"/>
              </a:solidFill>
              <a:latin typeface="Times"/>
              <a:cs typeface="Times"/>
            </a:endParaRPr>
          </a:p>
        </p:txBody>
      </p:sp>
      <p:sp>
        <p:nvSpPr>
          <p:cNvPr id="32" name="TextBox 31"/>
          <p:cNvSpPr txBox="1"/>
          <p:nvPr/>
        </p:nvSpPr>
        <p:spPr>
          <a:xfrm>
            <a:off x="13057325" y="9867900"/>
            <a:ext cx="4170207" cy="984885"/>
          </a:xfrm>
          <a:prstGeom prst="rect">
            <a:avLst/>
          </a:prstGeom>
          <a:noFill/>
        </p:spPr>
        <p:txBody>
          <a:bodyPr wrap="none" rtlCol="0">
            <a:spAutoFit/>
          </a:bodyPr>
          <a:lstStyle/>
          <a:p>
            <a:r>
              <a:rPr lang="en-US" dirty="0" smtClean="0">
                <a:solidFill>
                  <a:srgbClr val="0000FF"/>
                </a:solidFill>
                <a:latin typeface="Times"/>
                <a:cs typeface="Times"/>
              </a:rPr>
              <a:t>low coverage</a:t>
            </a:r>
            <a:endParaRPr lang="en-US" dirty="0">
              <a:solidFill>
                <a:srgbClr val="0000FF"/>
              </a:solidFill>
              <a:latin typeface="Times"/>
              <a:cs typeface="Times"/>
            </a:endParaRPr>
          </a:p>
        </p:txBody>
      </p:sp>
    </p:spTree>
    <p:extLst>
      <p:ext uri="{BB962C8B-B14F-4D97-AF65-F5344CB8AC3E}">
        <p14:creationId xmlns:p14="http://schemas.microsoft.com/office/powerpoint/2010/main" val="12731534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01600"/>
            <a:ext cx="21336000" cy="2222500"/>
          </a:xfrm>
          <a:prstGeom prst="rect">
            <a:avLst/>
          </a:prstGeom>
        </p:spPr>
        <p:txBody>
          <a:bodyPr lIns="198114" tIns="99057" rIns="198114" bIns="99057"/>
          <a:lstStyle/>
          <a:p>
            <a:r>
              <a:rPr lang="en-US" sz="9600" dirty="0" smtClean="0">
                <a:latin typeface="Times"/>
                <a:cs typeface="Times"/>
              </a:rPr>
              <a:t>Modern Genome Sequence Assembly</a:t>
            </a:r>
            <a:endParaRPr lang="en-US" sz="9600" dirty="0">
              <a:latin typeface="Times"/>
              <a:cs typeface="Times"/>
            </a:endParaRPr>
          </a:p>
        </p:txBody>
      </p:sp>
      <p:sp>
        <p:nvSpPr>
          <p:cNvPr id="4" name="Rectangle 3"/>
          <p:cNvSpPr/>
          <p:nvPr/>
        </p:nvSpPr>
        <p:spPr bwMode="auto">
          <a:xfrm>
            <a:off x="1828800" y="30861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p:cNvSpPr/>
          <p:nvPr/>
        </p:nvSpPr>
        <p:spPr bwMode="auto">
          <a:xfrm>
            <a:off x="1828800" y="37719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828800" y="118491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3" name="TextBox 2"/>
          <p:cNvSpPr txBox="1"/>
          <p:nvPr/>
        </p:nvSpPr>
        <p:spPr>
          <a:xfrm>
            <a:off x="1676400" y="2171700"/>
            <a:ext cx="8103450" cy="984885"/>
          </a:xfrm>
          <a:prstGeom prst="rect">
            <a:avLst/>
          </a:prstGeom>
          <a:noFill/>
        </p:spPr>
        <p:txBody>
          <a:bodyPr wrap="none" rtlCol="0">
            <a:spAutoFit/>
          </a:bodyPr>
          <a:lstStyle/>
          <a:p>
            <a:r>
              <a:rPr lang="en-US" dirty="0" smtClean="0">
                <a:latin typeface="Times"/>
                <a:cs typeface="Times"/>
              </a:rPr>
              <a:t>multiple copies of genome</a:t>
            </a:r>
            <a:endParaRPr lang="en-US" dirty="0">
              <a:latin typeface="Times"/>
              <a:cs typeface="Times"/>
            </a:endParaRPr>
          </a:p>
        </p:txBody>
      </p:sp>
      <p:sp>
        <p:nvSpPr>
          <p:cNvPr id="8" name="TextBox 7"/>
          <p:cNvSpPr txBox="1"/>
          <p:nvPr/>
        </p:nvSpPr>
        <p:spPr>
          <a:xfrm>
            <a:off x="1676400" y="10858500"/>
            <a:ext cx="8652942" cy="984885"/>
          </a:xfrm>
          <a:prstGeom prst="rect">
            <a:avLst/>
          </a:prstGeom>
          <a:noFill/>
        </p:spPr>
        <p:txBody>
          <a:bodyPr wrap="none" rtlCol="0">
            <a:spAutoFit/>
          </a:bodyPr>
          <a:lstStyle/>
          <a:p>
            <a:r>
              <a:rPr lang="en-US" dirty="0" smtClean="0">
                <a:latin typeface="Times"/>
                <a:cs typeface="Times"/>
              </a:rPr>
              <a:t>consensus genome sequence</a:t>
            </a:r>
            <a:endParaRPr lang="en-US" dirty="0">
              <a:latin typeface="Times"/>
              <a:cs typeface="Times"/>
            </a:endParaRPr>
          </a:p>
        </p:txBody>
      </p:sp>
      <p:sp>
        <p:nvSpPr>
          <p:cNvPr id="10" name="Rectangle 9"/>
          <p:cNvSpPr/>
          <p:nvPr/>
        </p:nvSpPr>
        <p:spPr bwMode="auto">
          <a:xfrm>
            <a:off x="27432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3657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8991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121158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Rectangle 13"/>
          <p:cNvSpPr/>
          <p:nvPr/>
        </p:nvSpPr>
        <p:spPr bwMode="auto">
          <a:xfrm>
            <a:off x="55626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Rectangle 14"/>
          <p:cNvSpPr/>
          <p:nvPr/>
        </p:nvSpPr>
        <p:spPr bwMode="auto">
          <a:xfrm>
            <a:off x="48006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Rectangle 15"/>
          <p:cNvSpPr/>
          <p:nvPr/>
        </p:nvSpPr>
        <p:spPr bwMode="auto">
          <a:xfrm>
            <a:off x="6324600" y="81915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Rectangle 16"/>
          <p:cNvSpPr/>
          <p:nvPr/>
        </p:nvSpPr>
        <p:spPr bwMode="auto">
          <a:xfrm>
            <a:off x="108966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Rectangle 17"/>
          <p:cNvSpPr/>
          <p:nvPr/>
        </p:nvSpPr>
        <p:spPr bwMode="auto">
          <a:xfrm>
            <a:off x="75438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Rectangle 18"/>
          <p:cNvSpPr/>
          <p:nvPr/>
        </p:nvSpPr>
        <p:spPr bwMode="auto">
          <a:xfrm>
            <a:off x="8229600" y="7505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Rectangle 19"/>
          <p:cNvSpPr/>
          <p:nvPr/>
        </p:nvSpPr>
        <p:spPr bwMode="auto">
          <a:xfrm>
            <a:off x="13716000" y="8115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Rectangle 20"/>
          <p:cNvSpPr/>
          <p:nvPr/>
        </p:nvSpPr>
        <p:spPr bwMode="auto">
          <a:xfrm>
            <a:off x="15849600" y="7505700"/>
            <a:ext cx="1600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21"/>
          <p:cNvSpPr/>
          <p:nvPr/>
        </p:nvSpPr>
        <p:spPr bwMode="auto">
          <a:xfrm>
            <a:off x="1828800" y="90297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Rectangle 22"/>
          <p:cNvSpPr/>
          <p:nvPr/>
        </p:nvSpPr>
        <p:spPr bwMode="auto">
          <a:xfrm>
            <a:off x="18288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4" name="Rectangle 23"/>
          <p:cNvSpPr/>
          <p:nvPr/>
        </p:nvSpPr>
        <p:spPr bwMode="auto">
          <a:xfrm>
            <a:off x="1828800" y="8191500"/>
            <a:ext cx="15240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5" name="Rectangle 24"/>
          <p:cNvSpPr/>
          <p:nvPr/>
        </p:nvSpPr>
        <p:spPr bwMode="auto">
          <a:xfrm>
            <a:off x="47244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6" name="Rectangle 25"/>
          <p:cNvSpPr/>
          <p:nvPr/>
        </p:nvSpPr>
        <p:spPr bwMode="auto">
          <a:xfrm>
            <a:off x="7391400" y="69723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7" name="Rectangle 26"/>
          <p:cNvSpPr/>
          <p:nvPr/>
        </p:nvSpPr>
        <p:spPr bwMode="auto">
          <a:xfrm>
            <a:off x="16916400" y="9105900"/>
            <a:ext cx="2362200" cy="2286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8" name="TextBox 27"/>
          <p:cNvSpPr txBox="1"/>
          <p:nvPr/>
        </p:nvSpPr>
        <p:spPr>
          <a:xfrm>
            <a:off x="1676400" y="5829300"/>
            <a:ext cx="7661097" cy="984885"/>
          </a:xfrm>
          <a:prstGeom prst="rect">
            <a:avLst/>
          </a:prstGeom>
          <a:noFill/>
        </p:spPr>
        <p:txBody>
          <a:bodyPr wrap="none" rtlCol="0">
            <a:spAutoFit/>
          </a:bodyPr>
          <a:lstStyle/>
          <a:p>
            <a:r>
              <a:rPr lang="en-US" dirty="0" smtClean="0">
                <a:latin typeface="Times"/>
                <a:cs typeface="Times"/>
              </a:rPr>
              <a:t>aligned sequencing reads</a:t>
            </a:r>
            <a:endParaRPr lang="en-US" dirty="0">
              <a:latin typeface="Times"/>
              <a:cs typeface="Times"/>
            </a:endParaRPr>
          </a:p>
        </p:txBody>
      </p:sp>
      <p:sp>
        <p:nvSpPr>
          <p:cNvPr id="29" name="Rectangle 28"/>
          <p:cNvSpPr/>
          <p:nvPr/>
        </p:nvSpPr>
        <p:spPr bwMode="auto">
          <a:xfrm>
            <a:off x="1828800" y="4457700"/>
            <a:ext cx="17983200" cy="381000"/>
          </a:xfrm>
          <a:prstGeom prst="rect">
            <a:avLst/>
          </a:prstGeom>
          <a:solidFill>
            <a:srgbClr val="FF00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55574968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dirty="0" smtClean="0">
                <a:latin typeface="Times"/>
                <a:cs typeface="Times"/>
              </a:rPr>
              <a:t>Reference Genome Assembly</a:t>
            </a:r>
            <a:endParaRPr lang="en-US" dirty="0">
              <a:latin typeface="Times"/>
              <a:cs typeface="Times"/>
            </a:endParaRPr>
          </a:p>
        </p:txBody>
      </p:sp>
      <p:sp>
        <p:nvSpPr>
          <p:cNvPr id="6" name="TextBox 5"/>
          <p:cNvSpPr txBox="1"/>
          <p:nvPr/>
        </p:nvSpPr>
        <p:spPr>
          <a:xfrm>
            <a:off x="5029200" y="2224623"/>
            <a:ext cx="12497732" cy="8710077"/>
          </a:xfrm>
          <a:prstGeom prst="rect">
            <a:avLst/>
          </a:prstGeom>
          <a:noFill/>
        </p:spPr>
        <p:txBody>
          <a:bodyPr wrap="none" rtlCol="0">
            <a:spAutoFit/>
          </a:bodyPr>
          <a:lstStyle/>
          <a:p>
            <a:pPr algn="l"/>
            <a:r>
              <a:rPr lang="en-US" sz="8000" dirty="0" smtClean="0">
                <a:latin typeface="Courier"/>
                <a:cs typeface="Courier"/>
              </a:rPr>
              <a:t>  ATGG</a:t>
            </a:r>
            <a:r>
              <a:rPr lang="en-US" sz="8000" b="1" dirty="0" smtClean="0">
                <a:solidFill>
                  <a:srgbClr val="FF0000"/>
                </a:solidFill>
                <a:latin typeface="Courier"/>
                <a:cs typeface="Courier"/>
              </a:rPr>
              <a:t>C</a:t>
            </a:r>
            <a:r>
              <a:rPr lang="en-US" sz="8000" dirty="0" smtClean="0">
                <a:latin typeface="Courier"/>
                <a:cs typeface="Courier"/>
              </a:rPr>
              <a:t>ATTGCAA</a:t>
            </a:r>
          </a:p>
          <a:p>
            <a:pPr algn="l"/>
            <a:r>
              <a:rPr lang="en-US" sz="8000" dirty="0" smtClean="0">
                <a:latin typeface="Courier"/>
                <a:cs typeface="Courier"/>
              </a:rPr>
              <a:t>   TGG</a:t>
            </a:r>
            <a:r>
              <a:rPr lang="en-US" sz="8000" b="1" dirty="0" smtClean="0">
                <a:solidFill>
                  <a:srgbClr val="FF0000"/>
                </a:solidFill>
                <a:latin typeface="Courier"/>
                <a:cs typeface="Courier"/>
              </a:rPr>
              <a:t>C</a:t>
            </a:r>
            <a:r>
              <a:rPr lang="en-US" sz="8000" dirty="0" smtClean="0">
                <a:latin typeface="Courier"/>
                <a:cs typeface="Courier"/>
              </a:rPr>
              <a:t>ATTGCAATTTG</a:t>
            </a:r>
          </a:p>
          <a:p>
            <a:pPr algn="l"/>
            <a:r>
              <a:rPr lang="en-US" sz="8000" dirty="0" smtClean="0">
                <a:latin typeface="Courier"/>
                <a:cs typeface="Courier"/>
              </a:rPr>
              <a:t>AGATGG</a:t>
            </a:r>
            <a:r>
              <a:rPr lang="en-US" sz="8000" b="1" dirty="0" smtClean="0">
                <a:solidFill>
                  <a:srgbClr val="0000FF"/>
                </a:solidFill>
                <a:latin typeface="Courier"/>
                <a:cs typeface="Courier"/>
              </a:rPr>
              <a:t>T</a:t>
            </a:r>
            <a:r>
              <a:rPr lang="en-US" sz="8000" dirty="0" smtClean="0">
                <a:latin typeface="Courier"/>
                <a:cs typeface="Courier"/>
              </a:rPr>
              <a:t>ATTG</a:t>
            </a:r>
          </a:p>
          <a:p>
            <a:pPr algn="l"/>
            <a:r>
              <a:rPr lang="en-US" sz="8000" dirty="0" smtClean="0">
                <a:latin typeface="Courier"/>
                <a:cs typeface="Courier"/>
              </a:rPr>
              <a:t> GATGG</a:t>
            </a:r>
            <a:r>
              <a:rPr lang="en-US" sz="8000" b="1" dirty="0" smtClean="0">
                <a:solidFill>
                  <a:srgbClr val="FF0000"/>
                </a:solidFill>
                <a:latin typeface="Courier"/>
                <a:cs typeface="Courier"/>
              </a:rPr>
              <a:t>C</a:t>
            </a:r>
            <a:r>
              <a:rPr lang="en-US" sz="8000" dirty="0" smtClean="0">
                <a:latin typeface="Courier"/>
                <a:cs typeface="Courier"/>
              </a:rPr>
              <a:t>ATTGCAA</a:t>
            </a:r>
          </a:p>
          <a:p>
            <a:pPr algn="l"/>
            <a:r>
              <a:rPr lang="en-US" sz="8000" dirty="0" smtClean="0">
                <a:latin typeface="Courier"/>
                <a:cs typeface="Courier"/>
              </a:rPr>
              <a:t>     G</a:t>
            </a:r>
            <a:r>
              <a:rPr lang="en-US" sz="8000" b="1" dirty="0" smtClean="0">
                <a:solidFill>
                  <a:srgbClr val="FF0000"/>
                </a:solidFill>
                <a:latin typeface="Courier"/>
                <a:cs typeface="Courier"/>
              </a:rPr>
              <a:t>C</a:t>
            </a:r>
            <a:r>
              <a:rPr lang="en-US" sz="8000" dirty="0" smtClean="0">
                <a:latin typeface="Courier"/>
                <a:cs typeface="Courier"/>
              </a:rPr>
              <a:t>ATTGCAATTTGAC</a:t>
            </a:r>
          </a:p>
          <a:p>
            <a:pPr algn="l"/>
            <a:r>
              <a:rPr lang="en-US" sz="8000" dirty="0" smtClean="0">
                <a:latin typeface="Courier"/>
                <a:cs typeface="Courier"/>
              </a:rPr>
              <a:t>  ATGG</a:t>
            </a:r>
            <a:r>
              <a:rPr lang="en-US" sz="8000" b="1" dirty="0" smtClean="0">
                <a:solidFill>
                  <a:srgbClr val="FF0000"/>
                </a:solidFill>
                <a:latin typeface="Courier"/>
                <a:cs typeface="Courier"/>
              </a:rPr>
              <a:t>C</a:t>
            </a:r>
            <a:r>
              <a:rPr lang="en-US" sz="8000" dirty="0" smtClean="0">
                <a:latin typeface="Courier"/>
                <a:cs typeface="Courier"/>
              </a:rPr>
              <a:t>ATTGCAATTT</a:t>
            </a:r>
          </a:p>
          <a:p>
            <a:pPr algn="l"/>
            <a:r>
              <a:rPr lang="en-US" sz="8000" dirty="0" smtClean="0">
                <a:latin typeface="Courier"/>
                <a:cs typeface="Courier"/>
              </a:rPr>
              <a:t>AGATGG</a:t>
            </a:r>
            <a:r>
              <a:rPr lang="en-US" sz="8000" b="1" dirty="0" smtClean="0">
                <a:solidFill>
                  <a:srgbClr val="0000FF"/>
                </a:solidFill>
                <a:latin typeface="Courier"/>
                <a:cs typeface="Courier"/>
              </a:rPr>
              <a:t>T</a:t>
            </a:r>
            <a:r>
              <a:rPr lang="en-US" sz="8000" dirty="0" smtClean="0">
                <a:latin typeface="Courier"/>
                <a:cs typeface="Courier"/>
              </a:rPr>
              <a:t>ATTGCAATTTG</a:t>
            </a:r>
            <a:endParaRPr lang="en-US" sz="8000" dirty="0">
              <a:latin typeface="Courier"/>
              <a:cs typeface="Courier"/>
            </a:endParaRPr>
          </a:p>
        </p:txBody>
      </p:sp>
    </p:spTree>
    <p:extLst>
      <p:ext uri="{BB962C8B-B14F-4D97-AF65-F5344CB8AC3E}">
        <p14:creationId xmlns:p14="http://schemas.microsoft.com/office/powerpoint/2010/main" val="2696880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dirty="0" smtClean="0">
                <a:latin typeface="Times"/>
                <a:cs typeface="Times"/>
              </a:rPr>
              <a:t>Reference Genome Assembly</a:t>
            </a:r>
            <a:endParaRPr lang="en-US" dirty="0">
              <a:latin typeface="Times"/>
              <a:cs typeface="Times"/>
            </a:endParaRPr>
          </a:p>
        </p:txBody>
      </p:sp>
      <p:sp>
        <p:nvSpPr>
          <p:cNvPr id="2" name="TextBox 1"/>
          <p:cNvSpPr txBox="1"/>
          <p:nvPr/>
        </p:nvSpPr>
        <p:spPr>
          <a:xfrm>
            <a:off x="5029200" y="2224623"/>
            <a:ext cx="12497732" cy="8710077"/>
          </a:xfrm>
          <a:prstGeom prst="rect">
            <a:avLst/>
          </a:prstGeom>
          <a:noFill/>
        </p:spPr>
        <p:txBody>
          <a:bodyPr wrap="none" rtlCol="0">
            <a:spAutoFit/>
          </a:bodyPr>
          <a:lstStyle/>
          <a:p>
            <a:pPr algn="l"/>
            <a:r>
              <a:rPr lang="en-US" sz="8000" dirty="0" smtClean="0">
                <a:latin typeface="Courier"/>
                <a:cs typeface="Courier"/>
              </a:rPr>
              <a:t>  ATGG</a:t>
            </a:r>
            <a:r>
              <a:rPr lang="en-US" sz="8000" b="1" dirty="0" smtClean="0">
                <a:solidFill>
                  <a:srgbClr val="FF0000"/>
                </a:solidFill>
                <a:latin typeface="Courier"/>
                <a:cs typeface="Courier"/>
              </a:rPr>
              <a:t>C</a:t>
            </a:r>
            <a:r>
              <a:rPr lang="en-US" sz="8000" dirty="0" smtClean="0">
                <a:latin typeface="Courier"/>
                <a:cs typeface="Courier"/>
              </a:rPr>
              <a:t>ATTGCAA</a:t>
            </a:r>
          </a:p>
          <a:p>
            <a:pPr algn="l"/>
            <a:r>
              <a:rPr lang="en-US" sz="8000" dirty="0" smtClean="0">
                <a:latin typeface="Courier"/>
                <a:cs typeface="Courier"/>
              </a:rPr>
              <a:t>   TGG</a:t>
            </a:r>
            <a:r>
              <a:rPr lang="en-US" sz="8000" b="1" dirty="0" smtClean="0">
                <a:solidFill>
                  <a:srgbClr val="FF0000"/>
                </a:solidFill>
                <a:latin typeface="Courier"/>
                <a:cs typeface="Courier"/>
              </a:rPr>
              <a:t>C</a:t>
            </a:r>
            <a:r>
              <a:rPr lang="en-US" sz="8000" dirty="0" smtClean="0">
                <a:latin typeface="Courier"/>
                <a:cs typeface="Courier"/>
              </a:rPr>
              <a:t>ATTGCAATTTG</a:t>
            </a:r>
          </a:p>
          <a:p>
            <a:pPr algn="l"/>
            <a:r>
              <a:rPr lang="en-US" sz="8000" dirty="0" smtClean="0">
                <a:latin typeface="Courier"/>
                <a:cs typeface="Courier"/>
              </a:rPr>
              <a:t>AGATGG</a:t>
            </a:r>
            <a:r>
              <a:rPr lang="en-US" sz="8000" b="1" dirty="0" smtClean="0">
                <a:solidFill>
                  <a:srgbClr val="0000FF"/>
                </a:solidFill>
                <a:latin typeface="Courier"/>
                <a:cs typeface="Courier"/>
              </a:rPr>
              <a:t>T</a:t>
            </a:r>
            <a:r>
              <a:rPr lang="en-US" sz="8000" dirty="0" smtClean="0">
                <a:latin typeface="Courier"/>
                <a:cs typeface="Courier"/>
              </a:rPr>
              <a:t>ATTG</a:t>
            </a:r>
          </a:p>
          <a:p>
            <a:pPr algn="l"/>
            <a:r>
              <a:rPr lang="en-US" sz="8000" dirty="0" smtClean="0">
                <a:latin typeface="Courier"/>
                <a:cs typeface="Courier"/>
              </a:rPr>
              <a:t> GATGG</a:t>
            </a:r>
            <a:r>
              <a:rPr lang="en-US" sz="8000" b="1" dirty="0" smtClean="0">
                <a:solidFill>
                  <a:srgbClr val="FF0000"/>
                </a:solidFill>
                <a:latin typeface="Courier"/>
                <a:cs typeface="Courier"/>
              </a:rPr>
              <a:t>C</a:t>
            </a:r>
            <a:r>
              <a:rPr lang="en-US" sz="8000" dirty="0" smtClean="0">
                <a:latin typeface="Courier"/>
                <a:cs typeface="Courier"/>
              </a:rPr>
              <a:t>ATTGCAA</a:t>
            </a:r>
          </a:p>
          <a:p>
            <a:pPr algn="l"/>
            <a:r>
              <a:rPr lang="en-US" sz="8000" dirty="0" smtClean="0">
                <a:latin typeface="Courier"/>
                <a:cs typeface="Courier"/>
              </a:rPr>
              <a:t>     G</a:t>
            </a:r>
            <a:r>
              <a:rPr lang="en-US" sz="8000" b="1" dirty="0" smtClean="0">
                <a:solidFill>
                  <a:srgbClr val="FF0000"/>
                </a:solidFill>
                <a:latin typeface="Courier"/>
                <a:cs typeface="Courier"/>
              </a:rPr>
              <a:t>C</a:t>
            </a:r>
            <a:r>
              <a:rPr lang="en-US" sz="8000" dirty="0" smtClean="0">
                <a:latin typeface="Courier"/>
                <a:cs typeface="Courier"/>
              </a:rPr>
              <a:t>ATTGCAATTTGAC</a:t>
            </a:r>
          </a:p>
          <a:p>
            <a:pPr algn="l"/>
            <a:r>
              <a:rPr lang="en-US" sz="8000" dirty="0" smtClean="0">
                <a:latin typeface="Courier"/>
                <a:cs typeface="Courier"/>
              </a:rPr>
              <a:t>  ATGG</a:t>
            </a:r>
            <a:r>
              <a:rPr lang="en-US" sz="8000" b="1" dirty="0" smtClean="0">
                <a:solidFill>
                  <a:srgbClr val="FF0000"/>
                </a:solidFill>
                <a:latin typeface="Courier"/>
                <a:cs typeface="Courier"/>
              </a:rPr>
              <a:t>C</a:t>
            </a:r>
            <a:r>
              <a:rPr lang="en-US" sz="8000" dirty="0" smtClean="0">
                <a:latin typeface="Courier"/>
                <a:cs typeface="Courier"/>
              </a:rPr>
              <a:t>ATTGCAATTT</a:t>
            </a:r>
          </a:p>
          <a:p>
            <a:pPr algn="l"/>
            <a:r>
              <a:rPr lang="en-US" sz="8000" dirty="0" smtClean="0">
                <a:latin typeface="Courier"/>
                <a:cs typeface="Courier"/>
              </a:rPr>
              <a:t>AGATGG</a:t>
            </a:r>
            <a:r>
              <a:rPr lang="en-US" sz="8000" b="1" dirty="0" smtClean="0">
                <a:solidFill>
                  <a:srgbClr val="0000FF"/>
                </a:solidFill>
                <a:latin typeface="Courier"/>
                <a:cs typeface="Courier"/>
              </a:rPr>
              <a:t>T</a:t>
            </a:r>
            <a:r>
              <a:rPr lang="en-US" sz="8000" dirty="0" smtClean="0">
                <a:latin typeface="Courier"/>
                <a:cs typeface="Courier"/>
              </a:rPr>
              <a:t>ATTGCAATTTG</a:t>
            </a:r>
            <a:endParaRPr lang="en-US" sz="8000" dirty="0">
              <a:latin typeface="Courier"/>
              <a:cs typeface="Courier"/>
            </a:endParaRPr>
          </a:p>
        </p:txBody>
      </p:sp>
      <p:sp>
        <p:nvSpPr>
          <p:cNvPr id="4" name="TextBox 3"/>
          <p:cNvSpPr txBox="1"/>
          <p:nvPr/>
        </p:nvSpPr>
        <p:spPr>
          <a:xfrm>
            <a:off x="1447800" y="11550015"/>
            <a:ext cx="3200879" cy="984885"/>
          </a:xfrm>
          <a:prstGeom prst="rect">
            <a:avLst/>
          </a:prstGeom>
          <a:noFill/>
        </p:spPr>
        <p:txBody>
          <a:bodyPr wrap="none" rtlCol="0">
            <a:spAutoFit/>
          </a:bodyPr>
          <a:lstStyle/>
          <a:p>
            <a:pPr algn="r">
              <a:spcAft>
                <a:spcPts val="0"/>
              </a:spcAft>
            </a:pPr>
            <a:r>
              <a:rPr lang="en-US" dirty="0" smtClean="0">
                <a:solidFill>
                  <a:srgbClr val="FF00FF"/>
                </a:solidFill>
                <a:latin typeface="Times"/>
                <a:cs typeface="Times"/>
              </a:rPr>
              <a:t>consensus </a:t>
            </a:r>
          </a:p>
        </p:txBody>
      </p:sp>
      <p:sp>
        <p:nvSpPr>
          <p:cNvPr id="3" name="TextBox 2"/>
          <p:cNvSpPr txBox="1"/>
          <p:nvPr/>
        </p:nvSpPr>
        <p:spPr>
          <a:xfrm>
            <a:off x="4952068" y="11391900"/>
            <a:ext cx="12497732" cy="1323439"/>
          </a:xfrm>
          <a:prstGeom prst="rect">
            <a:avLst/>
          </a:prstGeom>
          <a:noFill/>
        </p:spPr>
        <p:txBody>
          <a:bodyPr wrap="none" rtlCol="0">
            <a:spAutoFit/>
          </a:bodyPr>
          <a:lstStyle/>
          <a:p>
            <a:r>
              <a:rPr lang="en-US" sz="8000" dirty="0" smtClean="0">
                <a:latin typeface="Courier"/>
                <a:cs typeface="Courier"/>
              </a:rPr>
              <a:t>AGATGG</a:t>
            </a:r>
            <a:r>
              <a:rPr lang="en-US" sz="8000" b="1" dirty="0" smtClean="0">
                <a:solidFill>
                  <a:srgbClr val="FF0000"/>
                </a:solidFill>
                <a:latin typeface="Courier"/>
                <a:cs typeface="Courier"/>
              </a:rPr>
              <a:t>C</a:t>
            </a:r>
            <a:r>
              <a:rPr lang="en-US" sz="8000" dirty="0" smtClean="0">
                <a:latin typeface="Courier"/>
                <a:cs typeface="Courier"/>
              </a:rPr>
              <a:t>ATTGCAATTTGAC</a:t>
            </a:r>
            <a:endParaRPr lang="en-US" sz="8000" dirty="0"/>
          </a:p>
        </p:txBody>
      </p:sp>
    </p:spTree>
    <p:extLst>
      <p:ext uri="{BB962C8B-B14F-4D97-AF65-F5344CB8AC3E}">
        <p14:creationId xmlns:p14="http://schemas.microsoft.com/office/powerpoint/2010/main" val="8288261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atomy-pictures-organ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5676900"/>
            <a:ext cx="12835634" cy="7861300"/>
          </a:xfrm>
          <a:prstGeom prst="rect">
            <a:avLst/>
          </a:prstGeom>
        </p:spPr>
      </p:pic>
      <p:pic>
        <p:nvPicPr>
          <p:cNvPr id="7" name="Picture 6" descr="HumanSkeletonFront-819x1024.jpg"/>
          <p:cNvPicPr>
            <a:picLocks noChangeAspect="1"/>
          </p:cNvPicPr>
          <p:nvPr/>
        </p:nvPicPr>
        <p:blipFill>
          <a:blip r:embed="rId4">
            <a:extLst>
              <a:ext uri="{BEBA8EAE-BF5A-486C-A8C5-ECC9F3942E4B}">
                <a14:imgProps xmlns:a14="http://schemas.microsoft.com/office/drawing/2010/main">
                  <a14:imgLayer r:embed="rId5">
                    <a14:imgEffect>
                      <a14:backgroundRemoval t="98" b="99512" l="3663" r="97436">
                        <a14:foregroundMark x1="97436" y1="81641" x2="97436" y2="81641"/>
                      </a14:backgroundRemoval>
                    </a14:imgEffect>
                  </a14:imgLayer>
                </a14:imgProps>
              </a:ext>
              <a:ext uri="{28A0092B-C50C-407E-A947-70E740481C1C}">
                <a14:useLocalDpi xmlns:a14="http://schemas.microsoft.com/office/drawing/2010/main" val="0"/>
              </a:ext>
            </a:extLst>
          </a:blip>
          <a:stretch>
            <a:fillRect/>
          </a:stretch>
        </p:blipFill>
        <p:spPr>
          <a:xfrm>
            <a:off x="-457200" y="2330679"/>
            <a:ext cx="8801100" cy="11004062"/>
          </a:xfrm>
          <a:prstGeom prst="rect">
            <a:avLst/>
          </a:prstGeom>
        </p:spPr>
      </p:pic>
      <p:sp>
        <p:nvSpPr>
          <p:cNvPr id="9" name="Title 1"/>
          <p:cNvSpPr txBox="1">
            <a:spLocks/>
          </p:cNvSpPr>
          <p:nvPr/>
        </p:nvSpPr>
        <p:spPr>
          <a:xfrm>
            <a:off x="9906000" y="2705100"/>
            <a:ext cx="8231623" cy="26670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7200" dirty="0" smtClean="0">
                <a:latin typeface="Times"/>
                <a:cs typeface="Times"/>
              </a:rPr>
              <a:t>206 bones</a:t>
            </a:r>
          </a:p>
          <a:p>
            <a:r>
              <a:rPr lang="en-US" sz="7200" dirty="0" smtClean="0">
                <a:latin typeface="Times"/>
                <a:cs typeface="Times"/>
              </a:rPr>
              <a:t>&gt; 60 organs</a:t>
            </a:r>
            <a:endParaRPr lang="en-US" sz="7200" dirty="0">
              <a:latin typeface="Times"/>
              <a:cs typeface="Times"/>
            </a:endParaRPr>
          </a:p>
        </p:txBody>
      </p:sp>
      <p:sp>
        <p:nvSpPr>
          <p:cNvPr id="10"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dirty="0" smtClean="0">
                <a:latin typeface="Times"/>
                <a:cs typeface="Times"/>
              </a:rPr>
              <a:t>How do I remember them all?</a:t>
            </a:r>
            <a:endParaRPr lang="en-US" dirty="0">
              <a:latin typeface="Times"/>
              <a:cs typeface="Times"/>
            </a:endParaRPr>
          </a:p>
        </p:txBody>
      </p:sp>
    </p:spTree>
    <p:extLst>
      <p:ext uri="{BB962C8B-B14F-4D97-AF65-F5344CB8AC3E}">
        <p14:creationId xmlns:p14="http://schemas.microsoft.com/office/powerpoint/2010/main" val="33540185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natomy-pictures-organs.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0" y="5676900"/>
            <a:ext cx="12835634" cy="7861300"/>
          </a:xfrm>
          <a:prstGeom prst="rect">
            <a:avLst/>
          </a:prstGeom>
        </p:spPr>
      </p:pic>
      <p:sp>
        <p:nvSpPr>
          <p:cNvPr id="9" name="Title 1"/>
          <p:cNvSpPr txBox="1">
            <a:spLocks/>
          </p:cNvSpPr>
          <p:nvPr/>
        </p:nvSpPr>
        <p:spPr>
          <a:xfrm>
            <a:off x="9906000" y="2705100"/>
            <a:ext cx="8231623" cy="26670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7200" dirty="0" smtClean="0">
                <a:latin typeface="Times"/>
                <a:cs typeface="Times"/>
              </a:rPr>
              <a:t>206 bones</a:t>
            </a:r>
          </a:p>
          <a:p>
            <a:r>
              <a:rPr lang="en-US" sz="7200" dirty="0" smtClean="0">
                <a:latin typeface="Times"/>
                <a:cs typeface="Times"/>
              </a:rPr>
              <a:t>&gt; 60 organs</a:t>
            </a:r>
            <a:endParaRPr lang="en-US" sz="7200" dirty="0">
              <a:latin typeface="Times"/>
              <a:cs typeface="Times"/>
            </a:endParaRPr>
          </a:p>
        </p:txBody>
      </p:sp>
      <p:sp>
        <p:nvSpPr>
          <p:cNvPr id="10"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dirty="0" smtClean="0">
                <a:latin typeface="Times"/>
                <a:cs typeface="Times"/>
              </a:rPr>
              <a:t>Think like a </a:t>
            </a:r>
            <a:r>
              <a:rPr lang="en-US" dirty="0" err="1" smtClean="0">
                <a:latin typeface="Times"/>
                <a:cs typeface="Times"/>
              </a:rPr>
              <a:t>genomicist</a:t>
            </a:r>
            <a:r>
              <a:rPr lang="en-US" dirty="0" smtClean="0">
                <a:latin typeface="Times"/>
                <a:cs typeface="Times"/>
              </a:rPr>
              <a:t>…</a:t>
            </a:r>
            <a:endParaRPr lang="en-US" dirty="0">
              <a:latin typeface="Times"/>
              <a:cs typeface="Times"/>
            </a:endParaRPr>
          </a:p>
        </p:txBody>
      </p:sp>
      <p:pic>
        <p:nvPicPr>
          <p:cNvPr id="6" name="Picture 5" descr="HumanSkeletonFront-819x1024.jpg"/>
          <p:cNvPicPr>
            <a:picLocks noChangeAspect="1"/>
          </p:cNvPicPr>
          <p:nvPr/>
        </p:nvPicPr>
        <p:blipFill>
          <a:blip r:embed="rId4">
            <a:extLst>
              <a:ext uri="{BEBA8EAE-BF5A-486C-A8C5-ECC9F3942E4B}">
                <a14:imgProps xmlns:a14="http://schemas.microsoft.com/office/drawing/2010/main">
                  <a14:imgLayer r:embed="rId5">
                    <a14:imgEffect>
                      <a14:backgroundRemoval t="98" b="99512" l="3663" r="97436">
                        <a14:foregroundMark x1="97436" y1="81641" x2="97436" y2="81641"/>
                      </a14:backgroundRemoval>
                    </a14:imgEffect>
                  </a14:imgLayer>
                </a14:imgProps>
              </a:ext>
              <a:ext uri="{28A0092B-C50C-407E-A947-70E740481C1C}">
                <a14:useLocalDpi xmlns:a14="http://schemas.microsoft.com/office/drawing/2010/main" val="0"/>
              </a:ext>
            </a:extLst>
          </a:blip>
          <a:stretch>
            <a:fillRect/>
          </a:stretch>
        </p:blipFill>
        <p:spPr>
          <a:xfrm>
            <a:off x="-457200" y="2330679"/>
            <a:ext cx="8801100" cy="11004062"/>
          </a:xfrm>
          <a:prstGeom prst="rect">
            <a:avLst/>
          </a:prstGeom>
        </p:spPr>
      </p:pic>
    </p:spTree>
    <p:extLst>
      <p:ext uri="{BB962C8B-B14F-4D97-AF65-F5344CB8AC3E}">
        <p14:creationId xmlns:p14="http://schemas.microsoft.com/office/powerpoint/2010/main" val="411957090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338"/>
            <a:ext cx="21336000" cy="2222500"/>
          </a:xfrm>
          <a:prstGeom prst="rect">
            <a:avLst/>
          </a:prstGeom>
        </p:spPr>
        <p:txBody>
          <a:bodyPr lIns="198114" tIns="99057" rIns="198114" bIns="99057"/>
          <a:lstStyle/>
          <a:p>
            <a:r>
              <a:rPr lang="en-US" dirty="0" smtClean="0">
                <a:latin typeface="Times"/>
                <a:cs typeface="Times"/>
              </a:rPr>
              <a:t>1 – 22 + X &amp; Y</a:t>
            </a:r>
            <a:endParaRPr lang="en-US" dirty="0">
              <a:latin typeface="Times"/>
              <a:cs typeface="Times"/>
            </a:endParaRPr>
          </a:p>
        </p:txBody>
      </p:sp>
      <p:pic>
        <p:nvPicPr>
          <p:cNvPr id="5" name="Picture 4" descr="Karyotype_Denver_sys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628900"/>
            <a:ext cx="16687800" cy="10141104"/>
          </a:xfrm>
          <a:prstGeom prst="rect">
            <a:avLst/>
          </a:prstGeom>
        </p:spPr>
      </p:pic>
    </p:spTree>
    <p:extLst>
      <p:ext uri="{BB962C8B-B14F-4D97-AF65-F5344CB8AC3E}">
        <p14:creationId xmlns:p14="http://schemas.microsoft.com/office/powerpoint/2010/main" val="428640650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338"/>
            <a:ext cx="21336000" cy="2222500"/>
          </a:xfrm>
          <a:prstGeom prst="rect">
            <a:avLst/>
          </a:prstGeom>
        </p:spPr>
        <p:txBody>
          <a:bodyPr lIns="198114" tIns="99057" rIns="198114" bIns="99057"/>
          <a:lstStyle/>
          <a:p>
            <a:r>
              <a:rPr lang="en-US" dirty="0" smtClean="0">
                <a:latin typeface="Times"/>
                <a:cs typeface="Times"/>
              </a:rPr>
              <a:t>Even Easier</a:t>
            </a:r>
            <a:endParaRPr lang="en-US" dirty="0">
              <a:latin typeface="Times"/>
              <a:cs typeface="Times"/>
            </a:endParaRPr>
          </a:p>
        </p:txBody>
      </p:sp>
      <p:sp>
        <p:nvSpPr>
          <p:cNvPr id="3" name="TextBox 2"/>
          <p:cNvSpPr txBox="1"/>
          <p:nvPr/>
        </p:nvSpPr>
        <p:spPr>
          <a:xfrm>
            <a:off x="5334000" y="3162300"/>
            <a:ext cx="9419465" cy="4708981"/>
          </a:xfrm>
          <a:prstGeom prst="rect">
            <a:avLst/>
          </a:prstGeom>
          <a:noFill/>
        </p:spPr>
        <p:txBody>
          <a:bodyPr wrap="none" rtlCol="0">
            <a:spAutoFit/>
          </a:bodyPr>
          <a:lstStyle/>
          <a:p>
            <a:r>
              <a:rPr lang="en-US" sz="30000" b="1" dirty="0" smtClean="0">
                <a:latin typeface="Courier"/>
                <a:cs typeface="Courier"/>
              </a:rPr>
              <a:t>G</a:t>
            </a:r>
            <a:r>
              <a:rPr lang="en-US" sz="30000" b="1" dirty="0" smtClean="0">
                <a:solidFill>
                  <a:srgbClr val="FF00FF"/>
                </a:solidFill>
                <a:latin typeface="Courier"/>
                <a:cs typeface="Courier"/>
              </a:rPr>
              <a:t>C</a:t>
            </a:r>
            <a:r>
              <a:rPr lang="en-US" sz="30000" b="1" dirty="0" smtClean="0">
                <a:solidFill>
                  <a:srgbClr val="008000"/>
                </a:solidFill>
                <a:latin typeface="Courier"/>
                <a:cs typeface="Courier"/>
              </a:rPr>
              <a:t>A</a:t>
            </a:r>
            <a:r>
              <a:rPr lang="en-US" sz="30000" b="1" dirty="0" smtClean="0">
                <a:solidFill>
                  <a:srgbClr val="FF0000"/>
                </a:solidFill>
                <a:latin typeface="Courier"/>
                <a:cs typeface="Courier"/>
              </a:rPr>
              <a:t>T</a:t>
            </a:r>
            <a:endParaRPr lang="en-US" sz="30000" b="1" dirty="0">
              <a:solidFill>
                <a:srgbClr val="FF0000"/>
              </a:solidFill>
              <a:latin typeface="Courier"/>
              <a:cs typeface="Courier"/>
            </a:endParaRPr>
          </a:p>
        </p:txBody>
      </p:sp>
    </p:spTree>
    <p:extLst>
      <p:ext uri="{BB962C8B-B14F-4D97-AF65-F5344CB8AC3E}">
        <p14:creationId xmlns:p14="http://schemas.microsoft.com/office/powerpoint/2010/main" val="23833428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23" y="33981"/>
            <a:ext cx="21336000" cy="427132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dirty="0">
                <a:latin typeface="Times"/>
                <a:cs typeface="Times"/>
              </a:rPr>
              <a:t>Is there a better way to </a:t>
            </a:r>
            <a:r>
              <a:rPr lang="en-US" dirty="0" smtClean="0">
                <a:latin typeface="Times"/>
                <a:cs typeface="Times"/>
              </a:rPr>
              <a:t>diagnose </a:t>
            </a:r>
            <a:r>
              <a:rPr lang="en-US" dirty="0">
                <a:latin typeface="Times"/>
                <a:cs typeface="Times"/>
              </a:rPr>
              <a:t>and treat cancers?</a:t>
            </a:r>
          </a:p>
          <a:p>
            <a:endParaRPr lang="en-US" dirty="0">
              <a:latin typeface="Times"/>
              <a:cs typeface="Times"/>
            </a:endParaRPr>
          </a:p>
        </p:txBody>
      </p:sp>
    </p:spTree>
    <p:extLst>
      <p:ext uri="{BB962C8B-B14F-4D97-AF65-F5344CB8AC3E}">
        <p14:creationId xmlns:p14="http://schemas.microsoft.com/office/powerpoint/2010/main" val="23272412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23" y="33980"/>
            <a:ext cx="21336000" cy="9910119"/>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dirty="0" smtClean="0">
                <a:latin typeface="Times"/>
                <a:cs typeface="Times"/>
              </a:rPr>
              <a:t>Is there a better way to diagnose and treat cancers?</a:t>
            </a:r>
          </a:p>
          <a:p>
            <a:endParaRPr lang="en-US" dirty="0">
              <a:latin typeface="Times"/>
              <a:cs typeface="Times"/>
            </a:endParaRPr>
          </a:p>
          <a:p>
            <a:r>
              <a:rPr lang="en-US" sz="9600" dirty="0" smtClean="0">
                <a:latin typeface="Times"/>
                <a:cs typeface="Times"/>
              </a:rPr>
              <a:t>Diffuse Large B Cell Lymphoma</a:t>
            </a:r>
          </a:p>
          <a:p>
            <a:r>
              <a:rPr lang="en-US" sz="9600" dirty="0" smtClean="0">
                <a:latin typeface="Times"/>
                <a:cs typeface="Times"/>
              </a:rPr>
              <a:t>(DLBCL)</a:t>
            </a:r>
            <a:endParaRPr lang="en-US" sz="9600" dirty="0">
              <a:latin typeface="Times"/>
              <a:cs typeface="Times"/>
            </a:endParaRPr>
          </a:p>
        </p:txBody>
      </p:sp>
    </p:spTree>
    <p:extLst>
      <p:ext uri="{BB962C8B-B14F-4D97-AF65-F5344CB8AC3E}">
        <p14:creationId xmlns:p14="http://schemas.microsoft.com/office/powerpoint/2010/main" val="3698939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338"/>
            <a:ext cx="21336000" cy="2222500"/>
          </a:xfrm>
          <a:prstGeom prst="rect">
            <a:avLst/>
          </a:prstGeom>
        </p:spPr>
        <p:txBody>
          <a:bodyPr lIns="198114" tIns="99057" rIns="198114" bIns="99057"/>
          <a:lstStyle/>
          <a:p>
            <a:r>
              <a:rPr lang="en-US" sz="9600" dirty="0" smtClean="0">
                <a:latin typeface="Times"/>
                <a:cs typeface="Times"/>
              </a:rPr>
              <a:t>Science Presentation</a:t>
            </a:r>
            <a:endParaRPr lang="en-US" sz="9600" dirty="0">
              <a:latin typeface="Times"/>
              <a:cs typeface="Times"/>
            </a:endParaRPr>
          </a:p>
        </p:txBody>
      </p:sp>
      <p:sp>
        <p:nvSpPr>
          <p:cNvPr id="4" name="Title 1"/>
          <p:cNvSpPr txBox="1">
            <a:spLocks/>
          </p:cNvSpPr>
          <p:nvPr/>
        </p:nvSpPr>
        <p:spPr>
          <a:xfrm>
            <a:off x="-33206" y="4152900"/>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Give you the data, help you interpret.</a:t>
            </a:r>
            <a:endParaRPr lang="en-US" sz="9600" dirty="0">
              <a:latin typeface="Times"/>
              <a:cs typeface="Times"/>
            </a:endParaRPr>
          </a:p>
        </p:txBody>
      </p:sp>
    </p:spTree>
    <p:extLst>
      <p:ext uri="{BB962C8B-B14F-4D97-AF65-F5344CB8AC3E}">
        <p14:creationId xmlns:p14="http://schemas.microsoft.com/office/powerpoint/2010/main" val="1105727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4245"/>
            <a:ext cx="21336000" cy="3046988"/>
          </a:xfrm>
          <a:prstGeom prst="rect">
            <a:avLst/>
          </a:prstGeom>
        </p:spPr>
        <p:txBody>
          <a:bodyPr wrap="square">
            <a:spAutoFit/>
          </a:bodyPr>
          <a:lstStyle/>
          <a:p>
            <a:r>
              <a:rPr lang="en-US" sz="9600" dirty="0">
                <a:latin typeface="Times"/>
                <a:cs typeface="Times"/>
              </a:rPr>
              <a:t>Diffuse Large B Cell Lymphoma</a:t>
            </a:r>
          </a:p>
          <a:p>
            <a:r>
              <a:rPr lang="en-US" sz="9600" dirty="0">
                <a:latin typeface="Times"/>
                <a:cs typeface="Times"/>
              </a:rPr>
              <a:t>(DLBCL)</a:t>
            </a:r>
          </a:p>
        </p:txBody>
      </p:sp>
      <p:sp>
        <p:nvSpPr>
          <p:cNvPr id="4" name="TextBox 3"/>
          <p:cNvSpPr txBox="1"/>
          <p:nvPr/>
        </p:nvSpPr>
        <p:spPr>
          <a:xfrm>
            <a:off x="1292147" y="4000500"/>
            <a:ext cx="14727109" cy="1200329"/>
          </a:xfrm>
          <a:prstGeom prst="rect">
            <a:avLst/>
          </a:prstGeom>
          <a:noFill/>
        </p:spPr>
        <p:txBody>
          <a:bodyPr wrap="none" rtlCol="0">
            <a:spAutoFit/>
          </a:bodyPr>
          <a:lstStyle/>
          <a:p>
            <a:r>
              <a:rPr lang="en-US" sz="7200" dirty="0" smtClean="0">
                <a:latin typeface="Times"/>
                <a:cs typeface="Times"/>
              </a:rPr>
              <a:t>25,000 new cases each year in America</a:t>
            </a:r>
            <a:endParaRPr lang="en-US" sz="7200" dirty="0">
              <a:latin typeface="Times"/>
              <a:cs typeface="Times"/>
            </a:endParaRPr>
          </a:p>
        </p:txBody>
      </p:sp>
      <p:sp>
        <p:nvSpPr>
          <p:cNvPr id="5" name="TextBox 4"/>
          <p:cNvSpPr txBox="1"/>
          <p:nvPr/>
        </p:nvSpPr>
        <p:spPr>
          <a:xfrm>
            <a:off x="1292147" y="5905500"/>
            <a:ext cx="15593632" cy="1200329"/>
          </a:xfrm>
          <a:prstGeom prst="rect">
            <a:avLst/>
          </a:prstGeom>
          <a:noFill/>
        </p:spPr>
        <p:txBody>
          <a:bodyPr wrap="none" rtlCol="0">
            <a:spAutoFit/>
          </a:bodyPr>
          <a:lstStyle/>
          <a:p>
            <a:r>
              <a:rPr lang="en-US" sz="7200" dirty="0">
                <a:latin typeface="Times"/>
                <a:cs typeface="Times"/>
              </a:rPr>
              <a:t>H</a:t>
            </a:r>
            <a:r>
              <a:rPr lang="en-US" sz="7200" dirty="0" smtClean="0">
                <a:latin typeface="Times"/>
                <a:cs typeface="Times"/>
              </a:rPr>
              <a:t>alf of patients die despite chemotherapy</a:t>
            </a:r>
            <a:endParaRPr lang="en-US" sz="7200" dirty="0">
              <a:latin typeface="Times"/>
              <a:cs typeface="Times"/>
            </a:endParaRPr>
          </a:p>
        </p:txBody>
      </p:sp>
      <p:sp>
        <p:nvSpPr>
          <p:cNvPr id="6" name="TextBox 5"/>
          <p:cNvSpPr txBox="1"/>
          <p:nvPr/>
        </p:nvSpPr>
        <p:spPr>
          <a:xfrm>
            <a:off x="1292147" y="7810500"/>
            <a:ext cx="16005253" cy="1200329"/>
          </a:xfrm>
          <a:prstGeom prst="rect">
            <a:avLst/>
          </a:prstGeom>
          <a:noFill/>
        </p:spPr>
        <p:txBody>
          <a:bodyPr wrap="none" rtlCol="0">
            <a:spAutoFit/>
          </a:bodyPr>
          <a:lstStyle/>
          <a:p>
            <a:r>
              <a:rPr lang="en-US" sz="7200" dirty="0" smtClean="0">
                <a:latin typeface="Times"/>
                <a:cs typeface="Times"/>
              </a:rPr>
              <a:t>Why subject them to chemo if not helpful?</a:t>
            </a:r>
            <a:endParaRPr lang="en-US" sz="7200" dirty="0">
              <a:latin typeface="Times"/>
              <a:cs typeface="Times"/>
            </a:endParaRPr>
          </a:p>
        </p:txBody>
      </p:sp>
    </p:spTree>
    <p:extLst>
      <p:ext uri="{BB962C8B-B14F-4D97-AF65-F5344CB8AC3E}">
        <p14:creationId xmlns:p14="http://schemas.microsoft.com/office/powerpoint/2010/main" val="140851064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Who will benefit from chemotherapy?</a:t>
            </a:r>
            <a:endParaRPr lang="en-US" sz="9600" dirty="0">
              <a:latin typeface="Times"/>
              <a:cs typeface="Times"/>
            </a:endParaRPr>
          </a:p>
        </p:txBody>
      </p:sp>
      <p:sp>
        <p:nvSpPr>
          <p:cNvPr id="2" name="TextBox 1"/>
          <p:cNvSpPr txBox="1"/>
          <p:nvPr/>
        </p:nvSpPr>
        <p:spPr>
          <a:xfrm>
            <a:off x="6629400" y="4533900"/>
            <a:ext cx="7570853" cy="1200329"/>
          </a:xfrm>
          <a:prstGeom prst="rect">
            <a:avLst/>
          </a:prstGeom>
          <a:noFill/>
        </p:spPr>
        <p:txBody>
          <a:bodyPr wrap="none" rtlCol="0">
            <a:spAutoFit/>
          </a:bodyPr>
          <a:lstStyle/>
          <a:p>
            <a:r>
              <a:rPr lang="en-US" sz="7200" dirty="0" smtClean="0">
                <a:latin typeface="Times"/>
                <a:cs typeface="Times"/>
              </a:rPr>
              <a:t>Brown and Botstein</a:t>
            </a:r>
            <a:endParaRPr lang="en-US" sz="7200" dirty="0">
              <a:latin typeface="Times"/>
              <a:cs typeface="Times"/>
            </a:endParaRPr>
          </a:p>
        </p:txBody>
      </p:sp>
    </p:spTree>
    <p:extLst>
      <p:ext uri="{BB962C8B-B14F-4D97-AF65-F5344CB8AC3E}">
        <p14:creationId xmlns:p14="http://schemas.microsoft.com/office/powerpoint/2010/main" val="24636231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363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3848100"/>
            <a:ext cx="18846800" cy="350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Who will benefit from chemotherapy?</a:t>
            </a:r>
            <a:endParaRPr lang="en-US" sz="9600" dirty="0">
              <a:latin typeface="Times"/>
              <a:cs typeface="Times"/>
            </a:endParaRPr>
          </a:p>
        </p:txBody>
      </p:sp>
      <p:sp>
        <p:nvSpPr>
          <p:cNvPr id="4" name="TextBox 3"/>
          <p:cNvSpPr txBox="1"/>
          <p:nvPr/>
        </p:nvSpPr>
        <p:spPr>
          <a:xfrm>
            <a:off x="15163800" y="2781300"/>
            <a:ext cx="3303659" cy="984885"/>
          </a:xfrm>
          <a:prstGeom prst="rect">
            <a:avLst/>
          </a:prstGeom>
          <a:noFill/>
        </p:spPr>
        <p:txBody>
          <a:bodyPr wrap="none" rtlCol="0">
            <a:spAutoFit/>
          </a:bodyPr>
          <a:lstStyle/>
          <a:p>
            <a:r>
              <a:rPr lang="en-US" dirty="0" smtClean="0">
                <a:latin typeface="Times"/>
                <a:cs typeface="Times"/>
              </a:rPr>
              <a:t>control set</a:t>
            </a:r>
            <a:endParaRPr lang="en-US" dirty="0">
              <a:latin typeface="Times"/>
              <a:cs typeface="Times"/>
            </a:endParaRPr>
          </a:p>
        </p:txBody>
      </p:sp>
      <p:sp>
        <p:nvSpPr>
          <p:cNvPr id="5" name="TextBox 4"/>
          <p:cNvSpPr txBox="1"/>
          <p:nvPr/>
        </p:nvSpPr>
        <p:spPr>
          <a:xfrm>
            <a:off x="3733800" y="2781300"/>
            <a:ext cx="8385278" cy="984885"/>
          </a:xfrm>
          <a:prstGeom prst="rect">
            <a:avLst/>
          </a:prstGeom>
          <a:noFill/>
        </p:spPr>
        <p:txBody>
          <a:bodyPr wrap="none" rtlCol="0">
            <a:spAutoFit/>
          </a:bodyPr>
          <a:lstStyle/>
          <a:p>
            <a:r>
              <a:rPr lang="en-US" dirty="0" smtClean="0">
                <a:latin typeface="Times"/>
                <a:cs typeface="Times"/>
              </a:rPr>
              <a:t>patient and control biopsies</a:t>
            </a:r>
            <a:endParaRPr lang="en-US" dirty="0">
              <a:latin typeface="Times"/>
              <a:cs typeface="Times"/>
            </a:endParaRPr>
          </a:p>
        </p:txBody>
      </p:sp>
    </p:spTree>
    <p:extLst>
      <p:ext uri="{BB962C8B-B14F-4D97-AF65-F5344CB8AC3E}">
        <p14:creationId xmlns:p14="http://schemas.microsoft.com/office/powerpoint/2010/main" val="419327021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714500"/>
            <a:ext cx="10582805" cy="11260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Measure Gene Activity in All Cells</a:t>
            </a:r>
            <a:endParaRPr lang="en-US" sz="9600" dirty="0">
              <a:latin typeface="Times"/>
              <a:cs typeface="Times"/>
            </a:endParaRPr>
          </a:p>
        </p:txBody>
      </p:sp>
    </p:spTree>
    <p:extLst>
      <p:ext uri="{BB962C8B-B14F-4D97-AF65-F5344CB8AC3E}">
        <p14:creationId xmlns:p14="http://schemas.microsoft.com/office/powerpoint/2010/main" val="162061154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2212109"/>
            <a:ext cx="10264247" cy="1111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Characterize Cancers by Gene Activity</a:t>
            </a:r>
            <a:endParaRPr lang="en-US" sz="9600" dirty="0">
              <a:latin typeface="Times"/>
              <a:cs typeface="Times"/>
            </a:endParaRPr>
          </a:p>
        </p:txBody>
      </p:sp>
    </p:spTree>
    <p:extLst>
      <p:ext uri="{BB962C8B-B14F-4D97-AF65-F5344CB8AC3E}">
        <p14:creationId xmlns:p14="http://schemas.microsoft.com/office/powerpoint/2010/main" val="3034336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781300"/>
            <a:ext cx="18407667" cy="942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Retrospective Clinical Outcomes</a:t>
            </a:r>
            <a:endParaRPr lang="en-US" sz="9600" dirty="0">
              <a:latin typeface="Times"/>
              <a:cs typeface="Times"/>
            </a:endParaRPr>
          </a:p>
        </p:txBody>
      </p:sp>
      <p:sp>
        <p:nvSpPr>
          <p:cNvPr id="5" name="Rectangle 4"/>
          <p:cNvSpPr/>
          <p:nvPr/>
        </p:nvSpPr>
        <p:spPr bwMode="auto">
          <a:xfrm>
            <a:off x="11277600" y="1866900"/>
            <a:ext cx="9677400" cy="10820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10363200" y="4838700"/>
            <a:ext cx="1219200" cy="2971800"/>
          </a:xfrm>
          <a:prstGeom prst="rect">
            <a:avLst/>
          </a:prstGeom>
          <a:solidFill>
            <a:srgbClr val="FF66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10363200" y="7810500"/>
            <a:ext cx="1219200" cy="2971800"/>
          </a:xfrm>
          <a:prstGeom prst="rect">
            <a:avLst/>
          </a:prstGeom>
          <a:solidFill>
            <a:srgbClr val="3366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p:cNvSpPr/>
          <p:nvPr/>
        </p:nvSpPr>
        <p:spPr bwMode="auto">
          <a:xfrm>
            <a:off x="914400" y="2705100"/>
            <a:ext cx="1600200" cy="914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TextBox 10"/>
          <p:cNvSpPr txBox="1"/>
          <p:nvPr/>
        </p:nvSpPr>
        <p:spPr>
          <a:xfrm>
            <a:off x="2743200" y="1981200"/>
            <a:ext cx="8414834" cy="1200329"/>
          </a:xfrm>
          <a:prstGeom prst="rect">
            <a:avLst/>
          </a:prstGeom>
          <a:noFill/>
        </p:spPr>
        <p:txBody>
          <a:bodyPr wrap="none" rtlCol="0">
            <a:spAutoFit/>
          </a:bodyPr>
          <a:lstStyle/>
          <a:p>
            <a:r>
              <a:rPr lang="en-US" sz="7200" dirty="0" smtClean="0">
                <a:latin typeface="Times"/>
                <a:cs typeface="Times"/>
              </a:rPr>
              <a:t>based on gene activity</a:t>
            </a:r>
            <a:endParaRPr lang="en-US" sz="7200" dirty="0">
              <a:latin typeface="Times"/>
              <a:cs typeface="Times"/>
            </a:endParaRPr>
          </a:p>
        </p:txBody>
      </p:sp>
    </p:spTree>
    <p:extLst>
      <p:ext uri="{BB962C8B-B14F-4D97-AF65-F5344CB8AC3E}">
        <p14:creationId xmlns:p14="http://schemas.microsoft.com/office/powerpoint/2010/main" val="35916935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781300"/>
            <a:ext cx="18407667" cy="942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Retrospective Clinical Outcomes</a:t>
            </a:r>
            <a:endParaRPr lang="en-US" sz="9600" dirty="0">
              <a:latin typeface="Times"/>
              <a:cs typeface="Times"/>
            </a:endParaRPr>
          </a:p>
        </p:txBody>
      </p:sp>
      <p:sp>
        <p:nvSpPr>
          <p:cNvPr id="7" name="TextBox 6"/>
          <p:cNvSpPr txBox="1"/>
          <p:nvPr/>
        </p:nvSpPr>
        <p:spPr>
          <a:xfrm>
            <a:off x="2743200" y="1981200"/>
            <a:ext cx="8414834" cy="1200329"/>
          </a:xfrm>
          <a:prstGeom prst="rect">
            <a:avLst/>
          </a:prstGeom>
          <a:noFill/>
        </p:spPr>
        <p:txBody>
          <a:bodyPr wrap="none" rtlCol="0">
            <a:spAutoFit/>
          </a:bodyPr>
          <a:lstStyle/>
          <a:p>
            <a:r>
              <a:rPr lang="en-US" sz="7200" dirty="0" smtClean="0">
                <a:latin typeface="Times"/>
                <a:cs typeface="Times"/>
              </a:rPr>
              <a:t>based on gene activity</a:t>
            </a:r>
            <a:endParaRPr lang="en-US" sz="7200" dirty="0">
              <a:latin typeface="Times"/>
              <a:cs typeface="Times"/>
            </a:endParaRPr>
          </a:p>
        </p:txBody>
      </p:sp>
      <p:sp>
        <p:nvSpPr>
          <p:cNvPr id="8" name="Rectangle 7"/>
          <p:cNvSpPr/>
          <p:nvPr/>
        </p:nvSpPr>
        <p:spPr bwMode="auto">
          <a:xfrm>
            <a:off x="914400" y="2705100"/>
            <a:ext cx="1600200" cy="914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11506200" y="2628900"/>
            <a:ext cx="1600200" cy="914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p:cNvSpPr txBox="1"/>
          <p:nvPr/>
        </p:nvSpPr>
        <p:spPr>
          <a:xfrm>
            <a:off x="12346416" y="1981200"/>
            <a:ext cx="7953620" cy="1200329"/>
          </a:xfrm>
          <a:prstGeom prst="rect">
            <a:avLst/>
          </a:prstGeom>
          <a:noFill/>
        </p:spPr>
        <p:txBody>
          <a:bodyPr wrap="none" rtlCol="0">
            <a:spAutoFit/>
          </a:bodyPr>
          <a:lstStyle/>
          <a:p>
            <a:r>
              <a:rPr lang="en-US" sz="7200" dirty="0" smtClean="0">
                <a:latin typeface="Times"/>
                <a:cs typeface="Times"/>
              </a:rPr>
              <a:t>traditional prediction</a:t>
            </a:r>
            <a:endParaRPr lang="en-US" sz="7200" dirty="0">
              <a:latin typeface="Times"/>
              <a:cs typeface="Times"/>
            </a:endParaRPr>
          </a:p>
        </p:txBody>
      </p:sp>
    </p:spTree>
    <p:extLst>
      <p:ext uri="{BB962C8B-B14F-4D97-AF65-F5344CB8AC3E}">
        <p14:creationId xmlns:p14="http://schemas.microsoft.com/office/powerpoint/2010/main" val="17835641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781300"/>
            <a:ext cx="18407667" cy="942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Retrospective Clinical Outcomes</a:t>
            </a:r>
            <a:endParaRPr lang="en-US" sz="9600" dirty="0">
              <a:latin typeface="Times"/>
              <a:cs typeface="Times"/>
            </a:endParaRPr>
          </a:p>
        </p:txBody>
      </p:sp>
      <p:sp>
        <p:nvSpPr>
          <p:cNvPr id="7" name="TextBox 6"/>
          <p:cNvSpPr txBox="1"/>
          <p:nvPr/>
        </p:nvSpPr>
        <p:spPr>
          <a:xfrm>
            <a:off x="4717002" y="1981200"/>
            <a:ext cx="4467238" cy="1200329"/>
          </a:xfrm>
          <a:prstGeom prst="rect">
            <a:avLst/>
          </a:prstGeom>
          <a:noFill/>
        </p:spPr>
        <p:txBody>
          <a:bodyPr wrap="none" rtlCol="0">
            <a:spAutoFit/>
          </a:bodyPr>
          <a:lstStyle/>
          <a:p>
            <a:r>
              <a:rPr lang="en-US" sz="7200" dirty="0" smtClean="0">
                <a:solidFill>
                  <a:srgbClr val="FF0000"/>
                </a:solidFill>
                <a:latin typeface="Times"/>
                <a:cs typeface="Times"/>
              </a:rPr>
              <a:t>wrong 27%</a:t>
            </a:r>
            <a:endParaRPr lang="en-US" sz="7200" dirty="0">
              <a:solidFill>
                <a:srgbClr val="FF0000"/>
              </a:solidFill>
              <a:latin typeface="Times"/>
              <a:cs typeface="Times"/>
            </a:endParaRPr>
          </a:p>
        </p:txBody>
      </p:sp>
      <p:sp>
        <p:nvSpPr>
          <p:cNvPr id="8" name="Rectangle 7"/>
          <p:cNvSpPr/>
          <p:nvPr/>
        </p:nvSpPr>
        <p:spPr bwMode="auto">
          <a:xfrm>
            <a:off x="914400" y="2705100"/>
            <a:ext cx="1600200" cy="914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11506200" y="2628900"/>
            <a:ext cx="1600200" cy="914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p:cNvSpPr txBox="1"/>
          <p:nvPr/>
        </p:nvSpPr>
        <p:spPr>
          <a:xfrm>
            <a:off x="13456445" y="2019300"/>
            <a:ext cx="4467238" cy="1200329"/>
          </a:xfrm>
          <a:prstGeom prst="rect">
            <a:avLst/>
          </a:prstGeom>
          <a:noFill/>
        </p:spPr>
        <p:txBody>
          <a:bodyPr wrap="none" rtlCol="0">
            <a:spAutoFit/>
          </a:bodyPr>
          <a:lstStyle/>
          <a:p>
            <a:r>
              <a:rPr lang="en-US" sz="7200" dirty="0" smtClean="0">
                <a:solidFill>
                  <a:srgbClr val="FF0000"/>
                </a:solidFill>
                <a:latin typeface="Times"/>
                <a:cs typeface="Times"/>
              </a:rPr>
              <a:t>wrong 32%</a:t>
            </a:r>
            <a:endParaRPr lang="en-US" sz="7200" dirty="0">
              <a:solidFill>
                <a:srgbClr val="FF0000"/>
              </a:solidFill>
              <a:latin typeface="Times"/>
              <a:cs typeface="Times"/>
            </a:endParaRPr>
          </a:p>
        </p:txBody>
      </p:sp>
    </p:spTree>
    <p:extLst>
      <p:ext uri="{BB962C8B-B14F-4D97-AF65-F5344CB8AC3E}">
        <p14:creationId xmlns:p14="http://schemas.microsoft.com/office/powerpoint/2010/main" val="57135457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5"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781300"/>
            <a:ext cx="18407667" cy="9424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Retrospective Clinical Outcomes</a:t>
            </a:r>
            <a:endParaRPr lang="en-US" sz="9600" dirty="0">
              <a:latin typeface="Times"/>
              <a:cs typeface="Times"/>
            </a:endParaRPr>
          </a:p>
        </p:txBody>
      </p:sp>
      <p:sp>
        <p:nvSpPr>
          <p:cNvPr id="2" name="Oval 1"/>
          <p:cNvSpPr/>
          <p:nvPr/>
        </p:nvSpPr>
        <p:spPr bwMode="auto">
          <a:xfrm>
            <a:off x="13030200" y="5600700"/>
            <a:ext cx="7543800" cy="2743200"/>
          </a:xfrm>
          <a:prstGeom prst="ellipse">
            <a:avLst/>
          </a:prstGeom>
          <a:noFill/>
          <a:ln w="2540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914400" y="2705100"/>
            <a:ext cx="1600200" cy="914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p:cNvSpPr/>
          <p:nvPr/>
        </p:nvSpPr>
        <p:spPr bwMode="auto">
          <a:xfrm>
            <a:off x="11506200" y="2628900"/>
            <a:ext cx="1600200" cy="914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TextBox 12"/>
          <p:cNvSpPr txBox="1"/>
          <p:nvPr/>
        </p:nvSpPr>
        <p:spPr>
          <a:xfrm>
            <a:off x="13411200" y="2400300"/>
            <a:ext cx="4698071" cy="1200329"/>
          </a:xfrm>
          <a:prstGeom prst="rect">
            <a:avLst/>
          </a:prstGeom>
          <a:noFill/>
        </p:spPr>
        <p:txBody>
          <a:bodyPr wrap="none" rtlCol="0">
            <a:spAutoFit/>
          </a:bodyPr>
          <a:lstStyle/>
          <a:p>
            <a:r>
              <a:rPr lang="en-US" sz="7200" dirty="0" smtClean="0">
                <a:solidFill>
                  <a:srgbClr val="FF0000"/>
                </a:solidFill>
                <a:latin typeface="Times"/>
                <a:cs typeface="Times"/>
              </a:rPr>
              <a:t>wrong  37%</a:t>
            </a:r>
            <a:endParaRPr lang="en-US" sz="7200" dirty="0">
              <a:solidFill>
                <a:srgbClr val="FF0000"/>
              </a:solidFill>
              <a:latin typeface="Times"/>
              <a:cs typeface="Times"/>
            </a:endParaRPr>
          </a:p>
        </p:txBody>
      </p:sp>
    </p:spTree>
    <p:extLst>
      <p:ext uri="{BB962C8B-B14F-4D97-AF65-F5344CB8AC3E}">
        <p14:creationId xmlns:p14="http://schemas.microsoft.com/office/powerpoint/2010/main" val="1714499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9" name="Picture 102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019300"/>
            <a:ext cx="12039600" cy="10861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Resort Low Risk Patients</a:t>
            </a:r>
            <a:endParaRPr lang="en-US" sz="9600" dirty="0">
              <a:latin typeface="Times"/>
              <a:cs typeface="Times"/>
            </a:endParaRPr>
          </a:p>
        </p:txBody>
      </p:sp>
      <p:sp>
        <p:nvSpPr>
          <p:cNvPr id="5" name="Rectangle 4"/>
          <p:cNvSpPr/>
          <p:nvPr/>
        </p:nvSpPr>
        <p:spPr bwMode="auto">
          <a:xfrm>
            <a:off x="15468600" y="3467100"/>
            <a:ext cx="1219200" cy="3657600"/>
          </a:xfrm>
          <a:prstGeom prst="rect">
            <a:avLst/>
          </a:prstGeom>
          <a:solidFill>
            <a:srgbClr val="FF66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5468600" y="7200900"/>
            <a:ext cx="1219200" cy="3581400"/>
          </a:xfrm>
          <a:prstGeom prst="rect">
            <a:avLst/>
          </a:prstGeom>
          <a:solidFill>
            <a:srgbClr val="3366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extBox 6"/>
          <p:cNvSpPr txBox="1"/>
          <p:nvPr/>
        </p:nvSpPr>
        <p:spPr>
          <a:xfrm>
            <a:off x="1112045" y="1866900"/>
            <a:ext cx="4467238" cy="1200329"/>
          </a:xfrm>
          <a:prstGeom prst="rect">
            <a:avLst/>
          </a:prstGeom>
          <a:noFill/>
        </p:spPr>
        <p:txBody>
          <a:bodyPr wrap="none" rtlCol="0">
            <a:spAutoFit/>
          </a:bodyPr>
          <a:lstStyle/>
          <a:p>
            <a:r>
              <a:rPr lang="en-US" sz="7200" dirty="0" smtClean="0">
                <a:solidFill>
                  <a:srgbClr val="FF0000"/>
                </a:solidFill>
                <a:latin typeface="Times"/>
                <a:cs typeface="Times"/>
              </a:rPr>
              <a:t>wrong 37%</a:t>
            </a:r>
            <a:endParaRPr lang="en-US" sz="7200" dirty="0">
              <a:solidFill>
                <a:srgbClr val="FF0000"/>
              </a:solidFill>
              <a:latin typeface="Times"/>
              <a:cs typeface="Times"/>
            </a:endParaRPr>
          </a:p>
        </p:txBody>
      </p:sp>
      <p:sp>
        <p:nvSpPr>
          <p:cNvPr id="8" name="TextBox 7"/>
          <p:cNvSpPr txBox="1"/>
          <p:nvPr/>
        </p:nvSpPr>
        <p:spPr>
          <a:xfrm>
            <a:off x="838200" y="11544300"/>
            <a:ext cx="4467238" cy="1200329"/>
          </a:xfrm>
          <a:prstGeom prst="rect">
            <a:avLst/>
          </a:prstGeom>
          <a:noFill/>
        </p:spPr>
        <p:txBody>
          <a:bodyPr wrap="none" rtlCol="0">
            <a:spAutoFit/>
          </a:bodyPr>
          <a:lstStyle/>
          <a:p>
            <a:r>
              <a:rPr lang="en-US" sz="7200" dirty="0" smtClean="0">
                <a:solidFill>
                  <a:srgbClr val="008000"/>
                </a:solidFill>
                <a:latin typeface="Times"/>
                <a:cs typeface="Times"/>
              </a:rPr>
              <a:t>wrong 29%</a:t>
            </a:r>
            <a:endParaRPr lang="en-US" sz="7200" dirty="0">
              <a:solidFill>
                <a:srgbClr val="008000"/>
              </a:solidFill>
              <a:latin typeface="Times"/>
              <a:cs typeface="Times"/>
            </a:endParaRPr>
          </a:p>
        </p:txBody>
      </p:sp>
    </p:spTree>
    <p:extLst>
      <p:ext uri="{BB962C8B-B14F-4D97-AF65-F5344CB8AC3E}">
        <p14:creationId xmlns:p14="http://schemas.microsoft.com/office/powerpoint/2010/main" val="191700743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3338"/>
            <a:ext cx="21336000" cy="2222500"/>
          </a:xfrm>
          <a:prstGeom prst="rect">
            <a:avLst/>
          </a:prstGeom>
        </p:spPr>
        <p:txBody>
          <a:bodyPr lIns="198114" tIns="99057" rIns="198114" bIns="99057"/>
          <a:lstStyle/>
          <a:p>
            <a:r>
              <a:rPr lang="en-US" sz="9600" dirty="0">
                <a:latin typeface="Times"/>
                <a:cs typeface="Times"/>
              </a:rPr>
              <a:t>What is a Genome?</a:t>
            </a:r>
          </a:p>
        </p:txBody>
      </p:sp>
      <p:pic>
        <p:nvPicPr>
          <p:cNvPr id="5" name="Picture 4" descr="Karyotype_Denver_syste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2628900"/>
            <a:ext cx="16687800" cy="10141104"/>
          </a:xfrm>
          <a:prstGeom prst="rect">
            <a:avLst/>
          </a:prstGeom>
        </p:spPr>
      </p:pic>
    </p:spTree>
    <p:extLst>
      <p:ext uri="{BB962C8B-B14F-4D97-AF65-F5344CB8AC3E}">
        <p14:creationId xmlns:p14="http://schemas.microsoft.com/office/powerpoint/2010/main" val="307049846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Six Key Indicator Genes</a:t>
            </a:r>
            <a:endParaRPr lang="en-US" sz="9600" dirty="0">
              <a:latin typeface="Times"/>
              <a:cs typeface="Times"/>
            </a:endParaRPr>
          </a:p>
        </p:txBody>
      </p:sp>
      <p:sp>
        <p:nvSpPr>
          <p:cNvPr id="5" name="Rectangle 4"/>
          <p:cNvSpPr/>
          <p:nvPr/>
        </p:nvSpPr>
        <p:spPr bwMode="auto">
          <a:xfrm>
            <a:off x="2133600" y="3314700"/>
            <a:ext cx="4724400" cy="1371600"/>
          </a:xfrm>
          <a:prstGeom prst="rect">
            <a:avLst/>
          </a:prstGeom>
          <a:solidFill>
            <a:srgbClr val="FF66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dirty="0" smtClean="0">
                <a:ln>
                  <a:noFill/>
                </a:ln>
                <a:solidFill>
                  <a:srgbClr val="000000"/>
                </a:solidFill>
                <a:effectLst/>
                <a:latin typeface="Times"/>
                <a:ea typeface="ヒラギノ角ゴ ProN W3" charset="0"/>
                <a:cs typeface="Times"/>
                <a:sym typeface="Gill Sans" charset="0"/>
              </a:rPr>
              <a:t>Genes On</a:t>
            </a:r>
            <a:endParaRPr kumimoji="0" lang="en-US" sz="7200" b="0" i="0" u="none" strike="noStrike" cap="none" normalizeH="0" baseline="0" dirty="0">
              <a:ln>
                <a:noFill/>
              </a:ln>
              <a:solidFill>
                <a:srgbClr val="000000"/>
              </a:solidFill>
              <a:effectLst/>
              <a:latin typeface="Times"/>
              <a:ea typeface="ヒラギノ角ゴ ProN W3" charset="0"/>
              <a:cs typeface="Times"/>
              <a:sym typeface="Gill Sans" charset="0"/>
            </a:endParaRPr>
          </a:p>
        </p:txBody>
      </p:sp>
      <p:sp>
        <p:nvSpPr>
          <p:cNvPr id="9" name="Rectangle 8"/>
          <p:cNvSpPr/>
          <p:nvPr/>
        </p:nvSpPr>
        <p:spPr bwMode="auto">
          <a:xfrm>
            <a:off x="14325600" y="3314700"/>
            <a:ext cx="4724400" cy="1371600"/>
          </a:xfrm>
          <a:prstGeom prst="rect">
            <a:avLst/>
          </a:prstGeom>
          <a:solidFill>
            <a:srgbClr val="3366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dirty="0" smtClean="0">
                <a:ln>
                  <a:noFill/>
                </a:ln>
                <a:solidFill>
                  <a:srgbClr val="000000"/>
                </a:solidFill>
                <a:effectLst/>
                <a:latin typeface="Times"/>
                <a:ea typeface="ヒラギノ角ゴ ProN W3" charset="0"/>
                <a:cs typeface="Times"/>
                <a:sym typeface="Gill Sans" charset="0"/>
              </a:rPr>
              <a:t>Genes On</a:t>
            </a:r>
            <a:endParaRPr kumimoji="0" lang="en-US" sz="7200" b="0" i="0" u="none" strike="noStrike" cap="none" normalizeH="0" baseline="0" dirty="0">
              <a:ln>
                <a:noFill/>
              </a:ln>
              <a:solidFill>
                <a:srgbClr val="000000"/>
              </a:solidFill>
              <a:effectLst/>
              <a:latin typeface="Times"/>
              <a:ea typeface="ヒラギノ角ゴ ProN W3" charset="0"/>
              <a:cs typeface="Times"/>
              <a:sym typeface="Gill Sans" charset="0"/>
            </a:endParaRPr>
          </a:p>
        </p:txBody>
      </p:sp>
      <p:sp>
        <p:nvSpPr>
          <p:cNvPr id="2" name="TextBox 1"/>
          <p:cNvSpPr txBox="1"/>
          <p:nvPr/>
        </p:nvSpPr>
        <p:spPr>
          <a:xfrm>
            <a:off x="3352800" y="4838700"/>
            <a:ext cx="2401018" cy="3416320"/>
          </a:xfrm>
          <a:prstGeom prst="rect">
            <a:avLst/>
          </a:prstGeom>
          <a:noFill/>
        </p:spPr>
        <p:txBody>
          <a:bodyPr wrap="none" rtlCol="0">
            <a:spAutoFit/>
          </a:bodyPr>
          <a:lstStyle/>
          <a:p>
            <a:r>
              <a:rPr lang="en-US" sz="7200" dirty="0" smtClean="0">
                <a:latin typeface="Courier"/>
                <a:cs typeface="Courier"/>
              </a:rPr>
              <a:t>LMO2</a:t>
            </a:r>
          </a:p>
          <a:p>
            <a:r>
              <a:rPr lang="en-US" sz="7200" dirty="0" smtClean="0">
                <a:latin typeface="Courier"/>
                <a:cs typeface="Courier"/>
              </a:rPr>
              <a:t>BCL6</a:t>
            </a:r>
          </a:p>
          <a:p>
            <a:r>
              <a:rPr lang="en-US" sz="7200" dirty="0" smtClean="0">
                <a:latin typeface="Courier"/>
                <a:cs typeface="Courier"/>
              </a:rPr>
              <a:t>FN1</a:t>
            </a:r>
            <a:endParaRPr lang="en-US" sz="7200" dirty="0">
              <a:latin typeface="Courier"/>
              <a:cs typeface="Courier"/>
            </a:endParaRPr>
          </a:p>
        </p:txBody>
      </p:sp>
      <p:sp>
        <p:nvSpPr>
          <p:cNvPr id="10" name="TextBox 9"/>
          <p:cNvSpPr txBox="1"/>
          <p:nvPr/>
        </p:nvSpPr>
        <p:spPr>
          <a:xfrm>
            <a:off x="15316200" y="4838700"/>
            <a:ext cx="2955106" cy="3416320"/>
          </a:xfrm>
          <a:prstGeom prst="rect">
            <a:avLst/>
          </a:prstGeom>
          <a:noFill/>
        </p:spPr>
        <p:txBody>
          <a:bodyPr wrap="none" rtlCol="0">
            <a:spAutoFit/>
          </a:bodyPr>
          <a:lstStyle/>
          <a:p>
            <a:r>
              <a:rPr lang="en-US" sz="7200" dirty="0" smtClean="0">
                <a:latin typeface="Courier"/>
                <a:cs typeface="Courier"/>
              </a:rPr>
              <a:t>BCL2</a:t>
            </a:r>
          </a:p>
          <a:p>
            <a:r>
              <a:rPr lang="en-US" sz="7200" dirty="0" smtClean="0">
                <a:latin typeface="Courier"/>
                <a:cs typeface="Courier"/>
              </a:rPr>
              <a:t>SCYA3</a:t>
            </a:r>
          </a:p>
          <a:p>
            <a:r>
              <a:rPr lang="en-US" sz="7200" dirty="0" smtClean="0">
                <a:latin typeface="Courier"/>
                <a:cs typeface="Courier"/>
              </a:rPr>
              <a:t>CCND2</a:t>
            </a:r>
            <a:endParaRPr lang="en-US" sz="7200" dirty="0">
              <a:latin typeface="Courier"/>
              <a:cs typeface="Courier"/>
            </a:endParaRPr>
          </a:p>
        </p:txBody>
      </p:sp>
      <p:sp>
        <p:nvSpPr>
          <p:cNvPr id="11" name="Rectangle 10"/>
          <p:cNvSpPr/>
          <p:nvPr/>
        </p:nvSpPr>
        <p:spPr bwMode="auto">
          <a:xfrm>
            <a:off x="2133600" y="8420100"/>
            <a:ext cx="4724400" cy="1371600"/>
          </a:xfrm>
          <a:prstGeom prst="rect">
            <a:avLst/>
          </a:prstGeom>
          <a:solidFill>
            <a:srgbClr val="FF6600"/>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dirty="0" smtClean="0">
                <a:ln>
                  <a:noFill/>
                </a:ln>
                <a:solidFill>
                  <a:srgbClr val="000000"/>
                </a:solidFill>
                <a:effectLst/>
                <a:latin typeface="Times"/>
                <a:ea typeface="ヒラギノ角ゴ ProN W3" charset="0"/>
                <a:cs typeface="Times"/>
                <a:sym typeface="Gill Sans" charset="0"/>
              </a:rPr>
              <a:t>chemo</a:t>
            </a:r>
            <a:endParaRPr kumimoji="0" lang="en-US" sz="7200" b="0" i="0" u="none" strike="noStrike" cap="none" normalizeH="0" baseline="0" dirty="0">
              <a:ln>
                <a:noFill/>
              </a:ln>
              <a:solidFill>
                <a:srgbClr val="000000"/>
              </a:solidFill>
              <a:effectLst/>
              <a:latin typeface="Times"/>
              <a:ea typeface="ヒラギノ角ゴ ProN W3" charset="0"/>
              <a:cs typeface="Times"/>
              <a:sym typeface="Gill Sans" charset="0"/>
            </a:endParaRPr>
          </a:p>
        </p:txBody>
      </p:sp>
      <p:sp>
        <p:nvSpPr>
          <p:cNvPr id="12" name="Rectangle 11"/>
          <p:cNvSpPr/>
          <p:nvPr/>
        </p:nvSpPr>
        <p:spPr bwMode="auto">
          <a:xfrm>
            <a:off x="14401800" y="8420100"/>
            <a:ext cx="4724400" cy="1371600"/>
          </a:xfrm>
          <a:prstGeom prst="rect">
            <a:avLst/>
          </a:prstGeom>
          <a:solidFill>
            <a:srgbClr val="3366FF"/>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7200" b="0" i="0" u="none" strike="noStrike" cap="none" normalizeH="0" baseline="0" dirty="0" smtClean="0">
                <a:ln>
                  <a:noFill/>
                </a:ln>
                <a:solidFill>
                  <a:srgbClr val="000000"/>
                </a:solidFill>
                <a:effectLst/>
                <a:latin typeface="Times"/>
                <a:ea typeface="ヒラギノ角ゴ ProN W3" charset="0"/>
                <a:cs typeface="Times"/>
                <a:sym typeface="Gill Sans" charset="0"/>
              </a:rPr>
              <a:t>no chemo</a:t>
            </a:r>
            <a:endParaRPr kumimoji="0" lang="en-US" sz="7200" b="0" i="0" u="none" strike="noStrike" cap="none" normalizeH="0" baseline="0" dirty="0">
              <a:ln>
                <a:noFill/>
              </a:ln>
              <a:solidFill>
                <a:srgbClr val="000000"/>
              </a:solidFill>
              <a:effectLst/>
              <a:latin typeface="Times"/>
              <a:ea typeface="ヒラギノ角ゴ ProN W3" charset="0"/>
              <a:cs typeface="Times"/>
              <a:sym typeface="Gill Sans" charset="0"/>
            </a:endParaRPr>
          </a:p>
        </p:txBody>
      </p:sp>
    </p:spTree>
    <p:extLst>
      <p:ext uri="{BB962C8B-B14F-4D97-AF65-F5344CB8AC3E}">
        <p14:creationId xmlns:p14="http://schemas.microsoft.com/office/powerpoint/2010/main" val="262470776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6477000" y="760257"/>
            <a:ext cx="10363200" cy="2859243"/>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000" dirty="0" smtClean="0">
                <a:latin typeface="Times"/>
                <a:cs typeface="Times"/>
              </a:rPr>
              <a:t>Can Breast Cancer Treatment Be Improved?</a:t>
            </a:r>
            <a:endParaRPr lang="en-US" sz="9000" dirty="0">
              <a:latin typeface="Times"/>
              <a:cs typeface="Times"/>
            </a:endParaRPr>
          </a:p>
        </p:txBody>
      </p:sp>
    </p:spTree>
    <p:extLst>
      <p:ext uri="{BB962C8B-B14F-4D97-AF65-F5344CB8AC3E}">
        <p14:creationId xmlns:p14="http://schemas.microsoft.com/office/powerpoint/2010/main" val="8568411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33500"/>
            <a:ext cx="11242147" cy="1170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bwMode="auto">
          <a:xfrm>
            <a:off x="3200400" y="3695700"/>
            <a:ext cx="4114800" cy="9448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000" dirty="0" smtClean="0">
                <a:latin typeface="Times"/>
                <a:cs typeface="Times"/>
              </a:rPr>
              <a:t>Can Breast Cancer Treatment Be Improved?</a:t>
            </a:r>
            <a:endParaRPr lang="en-US" sz="9000" dirty="0">
              <a:latin typeface="Times"/>
              <a:cs typeface="Times"/>
            </a:endParaRPr>
          </a:p>
        </p:txBody>
      </p:sp>
      <p:sp>
        <p:nvSpPr>
          <p:cNvPr id="8" name="Rectangle 7"/>
          <p:cNvSpPr/>
          <p:nvPr/>
        </p:nvSpPr>
        <p:spPr bwMode="auto">
          <a:xfrm>
            <a:off x="4419600" y="3314700"/>
            <a:ext cx="838200" cy="68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5638800" y="1714500"/>
            <a:ext cx="838200" cy="68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6096000" y="3619500"/>
            <a:ext cx="11049000" cy="929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TextBox 10"/>
          <p:cNvSpPr txBox="1"/>
          <p:nvPr/>
        </p:nvSpPr>
        <p:spPr>
          <a:xfrm>
            <a:off x="8839200" y="4229100"/>
            <a:ext cx="4502880" cy="984885"/>
          </a:xfrm>
          <a:prstGeom prst="rect">
            <a:avLst/>
          </a:prstGeom>
          <a:noFill/>
        </p:spPr>
        <p:txBody>
          <a:bodyPr wrap="none" rtlCol="0">
            <a:spAutoFit/>
          </a:bodyPr>
          <a:lstStyle/>
          <a:p>
            <a:r>
              <a:rPr lang="en-US" dirty="0" smtClean="0">
                <a:latin typeface="Times"/>
                <a:cs typeface="Times"/>
              </a:rPr>
              <a:t>tissue biopsies</a:t>
            </a:r>
            <a:endParaRPr lang="en-US" dirty="0">
              <a:latin typeface="Times"/>
              <a:cs typeface="Times"/>
            </a:endParaRPr>
          </a:p>
        </p:txBody>
      </p:sp>
    </p:spTree>
    <p:extLst>
      <p:ext uri="{BB962C8B-B14F-4D97-AF65-F5344CB8AC3E}">
        <p14:creationId xmlns:p14="http://schemas.microsoft.com/office/powerpoint/2010/main" val="1603410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1333500"/>
            <a:ext cx="11242147" cy="117051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5" name="Rectangle 4"/>
          <p:cNvSpPr/>
          <p:nvPr/>
        </p:nvSpPr>
        <p:spPr bwMode="auto">
          <a:xfrm>
            <a:off x="3200400" y="3695700"/>
            <a:ext cx="4114800" cy="9448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000" dirty="0" smtClean="0">
                <a:latin typeface="Times"/>
                <a:cs typeface="Times"/>
              </a:rPr>
              <a:t>Can Breast Cancer Treatment Be Improved?</a:t>
            </a:r>
            <a:endParaRPr lang="en-US" sz="9000" dirty="0">
              <a:latin typeface="Times"/>
              <a:cs typeface="Times"/>
            </a:endParaRPr>
          </a:p>
        </p:txBody>
      </p:sp>
      <p:sp>
        <p:nvSpPr>
          <p:cNvPr id="8" name="Rectangle 7"/>
          <p:cNvSpPr/>
          <p:nvPr/>
        </p:nvSpPr>
        <p:spPr bwMode="auto">
          <a:xfrm>
            <a:off x="4419600" y="3314700"/>
            <a:ext cx="838200" cy="68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5638800" y="1714500"/>
            <a:ext cx="838200" cy="68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61825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076700"/>
            <a:ext cx="20447000" cy="5161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000" dirty="0" smtClean="0">
                <a:latin typeface="Times"/>
                <a:cs typeface="Times"/>
              </a:rPr>
              <a:t>No Patterns Emerged</a:t>
            </a:r>
            <a:endParaRPr lang="en-US" sz="9000" dirty="0">
              <a:latin typeface="Times"/>
              <a:cs typeface="Times"/>
            </a:endParaRPr>
          </a:p>
        </p:txBody>
      </p:sp>
      <p:sp>
        <p:nvSpPr>
          <p:cNvPr id="2" name="TextBox 1"/>
          <p:cNvSpPr txBox="1"/>
          <p:nvPr/>
        </p:nvSpPr>
        <p:spPr>
          <a:xfrm>
            <a:off x="701121" y="2781300"/>
            <a:ext cx="3303659" cy="984885"/>
          </a:xfrm>
          <a:prstGeom prst="rect">
            <a:avLst/>
          </a:prstGeom>
          <a:noFill/>
        </p:spPr>
        <p:txBody>
          <a:bodyPr wrap="none" rtlCol="0">
            <a:spAutoFit/>
          </a:bodyPr>
          <a:lstStyle/>
          <a:p>
            <a:r>
              <a:rPr lang="en-US" dirty="0" smtClean="0">
                <a:latin typeface="Times"/>
                <a:cs typeface="Times"/>
              </a:rPr>
              <a:t>control set</a:t>
            </a:r>
            <a:endParaRPr lang="en-US" dirty="0">
              <a:latin typeface="Times"/>
              <a:cs typeface="Times"/>
            </a:endParaRPr>
          </a:p>
        </p:txBody>
      </p:sp>
      <p:sp>
        <p:nvSpPr>
          <p:cNvPr id="5" name="TextBox 4"/>
          <p:cNvSpPr txBox="1"/>
          <p:nvPr/>
        </p:nvSpPr>
        <p:spPr>
          <a:xfrm>
            <a:off x="9751110" y="2781300"/>
            <a:ext cx="4832648" cy="984885"/>
          </a:xfrm>
          <a:prstGeom prst="rect">
            <a:avLst/>
          </a:prstGeom>
          <a:noFill/>
        </p:spPr>
        <p:txBody>
          <a:bodyPr wrap="none" rtlCol="0">
            <a:spAutoFit/>
          </a:bodyPr>
          <a:lstStyle/>
          <a:p>
            <a:r>
              <a:rPr lang="en-US" dirty="0" smtClean="0">
                <a:latin typeface="Times"/>
                <a:cs typeface="Times"/>
              </a:rPr>
              <a:t>patient biopsies</a:t>
            </a:r>
            <a:endParaRPr lang="en-US" dirty="0">
              <a:latin typeface="Times"/>
              <a:cs typeface="Times"/>
            </a:endParaRPr>
          </a:p>
        </p:txBody>
      </p:sp>
    </p:spTree>
    <p:extLst>
      <p:ext uri="{BB962C8B-B14F-4D97-AF65-F5344CB8AC3E}">
        <p14:creationId xmlns:p14="http://schemas.microsoft.com/office/powerpoint/2010/main" val="16844313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243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51801" r="25342"/>
          <a:stretch/>
        </p:blipFill>
        <p:spPr bwMode="auto">
          <a:xfrm>
            <a:off x="4953000" y="3238500"/>
            <a:ext cx="11379200" cy="899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000" dirty="0" smtClean="0">
                <a:latin typeface="Times"/>
                <a:cs typeface="Times"/>
              </a:rPr>
              <a:t>People Are More Unique Than Their Cancers</a:t>
            </a:r>
            <a:endParaRPr lang="en-US" sz="9000" dirty="0">
              <a:latin typeface="Times"/>
              <a:cs typeface="Times"/>
            </a:endParaRPr>
          </a:p>
        </p:txBody>
      </p:sp>
      <p:sp>
        <p:nvSpPr>
          <p:cNvPr id="5" name="TextBox 4"/>
          <p:cNvSpPr txBox="1"/>
          <p:nvPr/>
        </p:nvSpPr>
        <p:spPr>
          <a:xfrm>
            <a:off x="4488517" y="3015615"/>
            <a:ext cx="12885083" cy="984885"/>
          </a:xfrm>
          <a:prstGeom prst="rect">
            <a:avLst/>
          </a:prstGeom>
          <a:solidFill>
            <a:schemeClr val="bg1"/>
          </a:solidFill>
        </p:spPr>
        <p:txBody>
          <a:bodyPr wrap="none" rtlCol="0">
            <a:spAutoFit/>
          </a:bodyPr>
          <a:lstStyle/>
          <a:p>
            <a:r>
              <a:rPr lang="en-US" dirty="0" smtClean="0">
                <a:latin typeface="Times"/>
                <a:cs typeface="Times"/>
              </a:rPr>
              <a:t>before (BE) and after (AF) chemotherapy</a:t>
            </a:r>
            <a:endParaRPr lang="en-US" dirty="0">
              <a:latin typeface="Times"/>
              <a:cs typeface="Times"/>
            </a:endParaRPr>
          </a:p>
        </p:txBody>
      </p:sp>
    </p:spTree>
    <p:extLst>
      <p:ext uri="{BB962C8B-B14F-4D97-AF65-F5344CB8AC3E}">
        <p14:creationId xmlns:p14="http://schemas.microsoft.com/office/powerpoint/2010/main" val="136697487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5830" t="25883"/>
          <a:stretch/>
        </p:blipFill>
        <p:spPr bwMode="auto">
          <a:xfrm>
            <a:off x="5334000" y="1714500"/>
            <a:ext cx="11430000" cy="1120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Characterize Cancers by Personal Differences</a:t>
            </a:r>
            <a:endParaRPr lang="en-US" sz="8800" dirty="0">
              <a:latin typeface="Times"/>
              <a:cs typeface="Times"/>
            </a:endParaRPr>
          </a:p>
        </p:txBody>
      </p:sp>
    </p:spTree>
    <p:extLst>
      <p:ext uri="{BB962C8B-B14F-4D97-AF65-F5344CB8AC3E}">
        <p14:creationId xmlns:p14="http://schemas.microsoft.com/office/powerpoint/2010/main" val="12737473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89895"/>
            <a:ext cx="19913600" cy="597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3"/>
          <p:cNvSpPr/>
          <p:nvPr/>
        </p:nvSpPr>
        <p:spPr bwMode="auto">
          <a:xfrm>
            <a:off x="685800" y="3009900"/>
            <a:ext cx="838200" cy="68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Characterize Cancers by Personal Differences</a:t>
            </a:r>
            <a:endParaRPr lang="en-US" sz="8800" dirty="0">
              <a:latin typeface="Times"/>
              <a:cs typeface="Times"/>
            </a:endParaRPr>
          </a:p>
        </p:txBody>
      </p:sp>
    </p:spTree>
    <p:extLst>
      <p:ext uri="{BB962C8B-B14F-4D97-AF65-F5344CB8AC3E}">
        <p14:creationId xmlns:p14="http://schemas.microsoft.com/office/powerpoint/2010/main" val="23876002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89895"/>
            <a:ext cx="19913600" cy="597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“Breast Cancer” is a Misnomer</a:t>
            </a:r>
            <a:endParaRPr lang="en-US" sz="9600" dirty="0">
              <a:latin typeface="Times"/>
              <a:cs typeface="Times"/>
            </a:endParaRPr>
          </a:p>
        </p:txBody>
      </p:sp>
      <p:sp>
        <p:nvSpPr>
          <p:cNvPr id="4" name="Rectangle 3"/>
          <p:cNvSpPr/>
          <p:nvPr/>
        </p:nvSpPr>
        <p:spPr bwMode="auto">
          <a:xfrm>
            <a:off x="685800" y="3009900"/>
            <a:ext cx="838200" cy="68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74847975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89895"/>
            <a:ext cx="19913600" cy="597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000" dirty="0" smtClean="0">
                <a:latin typeface="Times"/>
                <a:cs typeface="Times"/>
              </a:rPr>
              <a:t>There are at least 5 Different Breast Cancers</a:t>
            </a:r>
            <a:endParaRPr lang="en-US" sz="9000" dirty="0">
              <a:latin typeface="Times"/>
              <a:cs typeface="Times"/>
            </a:endParaRPr>
          </a:p>
        </p:txBody>
      </p:sp>
      <p:sp>
        <p:nvSpPr>
          <p:cNvPr id="4" name="Rectangle 3"/>
          <p:cNvSpPr/>
          <p:nvPr/>
        </p:nvSpPr>
        <p:spPr bwMode="auto">
          <a:xfrm>
            <a:off x="685800" y="3009900"/>
            <a:ext cx="838200" cy="68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p:cNvSpPr/>
          <p:nvPr/>
        </p:nvSpPr>
        <p:spPr bwMode="auto">
          <a:xfrm>
            <a:off x="381000" y="4305300"/>
            <a:ext cx="2667000" cy="4572000"/>
          </a:xfrm>
          <a:prstGeom prst="rect">
            <a:avLst/>
          </a:prstGeom>
          <a:noFill/>
          <a:ln w="1270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3048000" y="4305300"/>
            <a:ext cx="2057400" cy="4572000"/>
          </a:xfrm>
          <a:prstGeom prst="rect">
            <a:avLst/>
          </a:prstGeom>
          <a:noFill/>
          <a:ln w="1270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5105400" y="4305300"/>
            <a:ext cx="3352800" cy="4572000"/>
          </a:xfrm>
          <a:prstGeom prst="rect">
            <a:avLst/>
          </a:prstGeom>
          <a:noFill/>
          <a:ln w="1270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8382000" y="4305300"/>
            <a:ext cx="1143000" cy="4572000"/>
          </a:xfrm>
          <a:prstGeom prst="rect">
            <a:avLst/>
          </a:prstGeom>
          <a:noFill/>
          <a:ln w="1270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p:cNvSpPr/>
          <p:nvPr/>
        </p:nvSpPr>
        <p:spPr bwMode="auto">
          <a:xfrm>
            <a:off x="9525000" y="4305300"/>
            <a:ext cx="10896600" cy="4572000"/>
          </a:xfrm>
          <a:prstGeom prst="rect">
            <a:avLst/>
          </a:prstGeom>
          <a:noFill/>
          <a:ln w="1270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73212198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533400" y="2171700"/>
            <a:ext cx="20802600" cy="6019800"/>
          </a:xfrm>
          <a:prstGeom prst="rect">
            <a:avLst/>
          </a:prstGeom>
        </p:spPr>
        <p:txBody>
          <a:bodyPr lIns="198114" tIns="99057" rIns="198114" bIns="99057">
            <a:noAutofit/>
          </a:bodyPr>
          <a:lstStyle/>
          <a:p>
            <a:pPr>
              <a:buSzPct val="100000"/>
            </a:pPr>
            <a:r>
              <a:rPr lang="en-US" sz="7200" dirty="0">
                <a:latin typeface="Times"/>
                <a:cs typeface="Times"/>
              </a:rPr>
              <a:t>Genetic information that </a:t>
            </a:r>
            <a:r>
              <a:rPr lang="en-US" sz="7200" dirty="0" smtClean="0">
                <a:latin typeface="Times"/>
                <a:cs typeface="Times"/>
              </a:rPr>
              <a:t>you unique</a:t>
            </a:r>
            <a:endParaRPr lang="en-US" sz="7200" dirty="0">
              <a:latin typeface="Times"/>
              <a:cs typeface="Times"/>
            </a:endParaRPr>
          </a:p>
          <a:p>
            <a:pPr>
              <a:buSzPct val="100000"/>
            </a:pPr>
            <a:r>
              <a:rPr lang="en-US" sz="7200" dirty="0" smtClean="0">
                <a:latin typeface="Times"/>
                <a:cs typeface="Times"/>
              </a:rPr>
              <a:t>Human </a:t>
            </a:r>
            <a:r>
              <a:rPr lang="en-US" sz="7200" dirty="0">
                <a:latin typeface="Times"/>
                <a:cs typeface="Times"/>
              </a:rPr>
              <a:t>g</a:t>
            </a:r>
            <a:r>
              <a:rPr lang="en-US" sz="7200" dirty="0" smtClean="0">
                <a:latin typeface="Times"/>
                <a:cs typeface="Times"/>
              </a:rPr>
              <a:t>enome </a:t>
            </a:r>
            <a:r>
              <a:rPr lang="en-US" sz="7200" dirty="0">
                <a:latin typeface="Times"/>
                <a:cs typeface="Times"/>
              </a:rPr>
              <a:t>3.4 billion base </a:t>
            </a:r>
            <a:r>
              <a:rPr lang="en-US" sz="7200" dirty="0" smtClean="0">
                <a:latin typeface="Times"/>
                <a:cs typeface="Times"/>
              </a:rPr>
              <a:t>pairs</a:t>
            </a:r>
          </a:p>
          <a:p>
            <a:pPr>
              <a:buSzPct val="100000"/>
            </a:pPr>
            <a:r>
              <a:rPr lang="en-US" sz="7200" dirty="0" smtClean="0">
                <a:latin typeface="Times"/>
                <a:cs typeface="Times"/>
              </a:rPr>
              <a:t>G:C    or      A:T    base pairs</a:t>
            </a:r>
          </a:p>
          <a:p>
            <a:pPr>
              <a:buSzPct val="100000"/>
            </a:pPr>
            <a:r>
              <a:rPr lang="en-US" sz="7200" dirty="0">
                <a:latin typeface="Times"/>
                <a:cs typeface="Times"/>
              </a:rPr>
              <a:t>~23,000 genes</a:t>
            </a:r>
          </a:p>
          <a:p>
            <a:pPr>
              <a:buSzPct val="100000"/>
            </a:pPr>
            <a:endParaRPr lang="en-US" sz="7200" dirty="0">
              <a:latin typeface="Times"/>
              <a:cs typeface="Times"/>
            </a:endParaRPr>
          </a:p>
        </p:txBody>
      </p:sp>
      <p:pic>
        <p:nvPicPr>
          <p:cNvPr id="4" name="Picture 3" descr="ELT200803042025120055413.jpeg"/>
          <p:cNvPicPr>
            <a:picLocks noChangeAspect="1"/>
          </p:cNvPicPr>
          <p:nvPr/>
        </p:nvPicPr>
        <p:blipFill rotWithShape="1">
          <a:blip r:embed="rId3">
            <a:extLst>
              <a:ext uri="{28A0092B-C50C-407E-A947-70E740481C1C}">
                <a14:useLocalDpi xmlns:a14="http://schemas.microsoft.com/office/drawing/2010/main" val="0"/>
              </a:ext>
            </a:extLst>
          </a:blip>
          <a:srcRect r="40582"/>
          <a:stretch/>
        </p:blipFill>
        <p:spPr>
          <a:xfrm rot="5400000">
            <a:off x="8592229" y="2079782"/>
            <a:ext cx="4108456" cy="18397314"/>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What is a Genome?</a:t>
            </a:r>
            <a:endParaRPr lang="en-US" sz="9600" dirty="0">
              <a:latin typeface="Times"/>
              <a:cs typeface="Times"/>
            </a:endParaRPr>
          </a:p>
        </p:txBody>
      </p:sp>
    </p:spTree>
    <p:extLst>
      <p:ext uri="{BB962C8B-B14F-4D97-AF65-F5344CB8AC3E}">
        <p14:creationId xmlns:p14="http://schemas.microsoft.com/office/powerpoint/2010/main" val="29669951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89895"/>
            <a:ext cx="19913600" cy="5979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a:latin typeface="Times"/>
                <a:cs typeface="Times"/>
              </a:rPr>
              <a:t>N</a:t>
            </a:r>
            <a:r>
              <a:rPr lang="en-US" sz="9600" dirty="0" smtClean="0">
                <a:latin typeface="Times"/>
                <a:cs typeface="Times"/>
              </a:rPr>
              <a:t>o such thing as </a:t>
            </a:r>
            <a:r>
              <a:rPr lang="en-US" sz="9600" i="1" dirty="0" smtClean="0">
                <a:latin typeface="Times"/>
                <a:cs typeface="Times"/>
              </a:rPr>
              <a:t>THE</a:t>
            </a:r>
            <a:r>
              <a:rPr lang="en-US" sz="9600" dirty="0" smtClean="0">
                <a:latin typeface="Times"/>
                <a:cs typeface="Times"/>
              </a:rPr>
              <a:t> cure for cancer.</a:t>
            </a:r>
            <a:endParaRPr lang="en-US" sz="9600" dirty="0">
              <a:latin typeface="Times"/>
              <a:cs typeface="Times"/>
            </a:endParaRPr>
          </a:p>
        </p:txBody>
      </p:sp>
      <p:sp>
        <p:nvSpPr>
          <p:cNvPr id="4" name="Rectangle 3"/>
          <p:cNvSpPr/>
          <p:nvPr/>
        </p:nvSpPr>
        <p:spPr bwMode="auto">
          <a:xfrm>
            <a:off x="685800" y="3009900"/>
            <a:ext cx="838200" cy="685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p:cNvSpPr/>
          <p:nvPr/>
        </p:nvSpPr>
        <p:spPr bwMode="auto">
          <a:xfrm>
            <a:off x="381000" y="4305300"/>
            <a:ext cx="2667000" cy="4572000"/>
          </a:xfrm>
          <a:prstGeom prst="rect">
            <a:avLst/>
          </a:prstGeom>
          <a:noFill/>
          <a:ln w="127000" cap="flat" cmpd="sng" algn="ctr">
            <a:solidFill>
              <a:srgbClr val="FF66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3048000" y="4305300"/>
            <a:ext cx="2057400" cy="4572000"/>
          </a:xfrm>
          <a:prstGeom prst="rect">
            <a:avLst/>
          </a:prstGeom>
          <a:noFill/>
          <a:ln w="1270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5105400" y="4305300"/>
            <a:ext cx="3352800" cy="4572000"/>
          </a:xfrm>
          <a:prstGeom prst="rect">
            <a:avLst/>
          </a:prstGeom>
          <a:noFill/>
          <a:ln w="127000" cap="flat" cmpd="sng" algn="ctr">
            <a:solidFill>
              <a:srgbClr val="008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8382000" y="4305300"/>
            <a:ext cx="1143000" cy="4572000"/>
          </a:xfrm>
          <a:prstGeom prst="rect">
            <a:avLst/>
          </a:prstGeom>
          <a:noFill/>
          <a:ln w="12700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0" name="Rectangle 9"/>
          <p:cNvSpPr/>
          <p:nvPr/>
        </p:nvSpPr>
        <p:spPr bwMode="auto">
          <a:xfrm>
            <a:off x="9525000" y="4305300"/>
            <a:ext cx="10896600" cy="4572000"/>
          </a:xfrm>
          <a:prstGeom prst="rect">
            <a:avLst/>
          </a:prstGeom>
          <a:noFill/>
          <a:ln w="127000" cap="flat" cmpd="sng" algn="ctr">
            <a:solidFill>
              <a:srgbClr val="00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80710338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4762500"/>
            <a:ext cx="20495249"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bwMode="auto">
          <a:xfrm>
            <a:off x="7239000" y="3848100"/>
            <a:ext cx="13792200" cy="8001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4" name="20040429_atc_08.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77600" y="6591300"/>
            <a:ext cx="812800" cy="812800"/>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dirty="0" smtClean="0">
                <a:latin typeface="Times"/>
                <a:cs typeface="Times"/>
              </a:rPr>
              <a:t>The Discovery of </a:t>
            </a:r>
            <a:r>
              <a:rPr lang="en-US" dirty="0" err="1" smtClean="0">
                <a:latin typeface="Times"/>
                <a:cs typeface="Times"/>
              </a:rPr>
              <a:t>Iressa</a:t>
            </a:r>
            <a:endParaRPr lang="en-US" dirty="0">
              <a:latin typeface="Times"/>
              <a:cs typeface="Times"/>
            </a:endParaRPr>
          </a:p>
        </p:txBody>
      </p:sp>
      <p:sp>
        <p:nvSpPr>
          <p:cNvPr id="6" name="TextBox 5"/>
          <p:cNvSpPr txBox="1"/>
          <p:nvPr/>
        </p:nvSpPr>
        <p:spPr>
          <a:xfrm>
            <a:off x="5006702" y="3009900"/>
            <a:ext cx="9956572" cy="1200329"/>
          </a:xfrm>
          <a:prstGeom prst="rect">
            <a:avLst/>
          </a:prstGeom>
          <a:noFill/>
        </p:spPr>
        <p:txBody>
          <a:bodyPr wrap="none" rtlCol="0">
            <a:spAutoFit/>
          </a:bodyPr>
          <a:lstStyle/>
          <a:p>
            <a:r>
              <a:rPr lang="en-US" sz="7200" dirty="0" smtClean="0">
                <a:latin typeface="Times"/>
                <a:cs typeface="Times"/>
              </a:rPr>
              <a:t>non-small cell lung cancer</a:t>
            </a:r>
            <a:endParaRPr lang="en-US" sz="7200" dirty="0">
              <a:latin typeface="Times"/>
              <a:cs typeface="Times"/>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186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4762500"/>
            <a:ext cx="20495249"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dirty="0" smtClean="0">
                <a:latin typeface="Times"/>
                <a:cs typeface="Times"/>
              </a:rPr>
              <a:t>Success from Failure: </a:t>
            </a:r>
            <a:r>
              <a:rPr lang="en-US" dirty="0" err="1" smtClean="0">
                <a:latin typeface="Times"/>
                <a:cs typeface="Times"/>
              </a:rPr>
              <a:t>Iressa</a:t>
            </a:r>
            <a:endParaRPr lang="en-US" dirty="0">
              <a:latin typeface="Times"/>
              <a:cs typeface="Times"/>
            </a:endParaRPr>
          </a:p>
        </p:txBody>
      </p:sp>
    </p:spTree>
    <p:extLst>
      <p:ext uri="{BB962C8B-B14F-4D97-AF65-F5344CB8AC3E}">
        <p14:creationId xmlns:p14="http://schemas.microsoft.com/office/powerpoint/2010/main" val="21586127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1943100"/>
            <a:ext cx="18846892" cy="11391900"/>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Cancer Treatment from Nature’s Oddities</a:t>
            </a:r>
            <a:endParaRPr lang="en-US" sz="8800" dirty="0">
              <a:latin typeface="Times"/>
              <a:cs typeface="Times"/>
            </a:endParaRPr>
          </a:p>
        </p:txBody>
      </p:sp>
      <p:sp>
        <p:nvSpPr>
          <p:cNvPr id="4" name="Title 1"/>
          <p:cNvSpPr txBox="1">
            <a:spLocks/>
          </p:cNvSpPr>
          <p:nvPr/>
        </p:nvSpPr>
        <p:spPr>
          <a:xfrm>
            <a:off x="1600200" y="11849100"/>
            <a:ext cx="11658600" cy="1333500"/>
          </a:xfrm>
          <a:prstGeom prst="rect">
            <a:avLst/>
          </a:prstGeom>
          <a:solidFill>
            <a:srgbClr val="935E3A"/>
          </a:solidFill>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Naked Mole Rat (NMR)</a:t>
            </a:r>
            <a:endParaRPr lang="en-US" sz="8800" dirty="0">
              <a:latin typeface="Times"/>
              <a:cs typeface="Times"/>
            </a:endParaRPr>
          </a:p>
        </p:txBody>
      </p:sp>
    </p:spTree>
    <p:extLst>
      <p:ext uri="{BB962C8B-B14F-4D97-AF65-F5344CB8AC3E}">
        <p14:creationId xmlns:p14="http://schemas.microsoft.com/office/powerpoint/2010/main" val="165349702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066800" y="2781300"/>
            <a:ext cx="18993971" cy="8610600"/>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Face That Only A Mother Could Love</a:t>
            </a:r>
            <a:endParaRPr lang="en-US" sz="8800" dirty="0">
              <a:latin typeface="Times"/>
              <a:cs typeface="Times"/>
            </a:endParaRPr>
          </a:p>
        </p:txBody>
      </p:sp>
    </p:spTree>
    <p:extLst>
      <p:ext uri="{BB962C8B-B14F-4D97-AF65-F5344CB8AC3E}">
        <p14:creationId xmlns:p14="http://schemas.microsoft.com/office/powerpoint/2010/main" val="26903665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609600" y="2019300"/>
            <a:ext cx="19673455" cy="10820400"/>
          </a:xfrm>
          <a:prstGeom prst="rect">
            <a:avLst/>
          </a:prstGeom>
        </p:spPr>
      </p:pic>
      <p:sp>
        <p:nvSpPr>
          <p:cNvPr id="6"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Face That Only A Mother Could Love?</a:t>
            </a:r>
            <a:endParaRPr lang="en-US" sz="8800" dirty="0">
              <a:latin typeface="Times"/>
              <a:cs typeface="Times"/>
            </a:endParaRPr>
          </a:p>
        </p:txBody>
      </p:sp>
    </p:spTree>
    <p:extLst>
      <p:ext uri="{BB962C8B-B14F-4D97-AF65-F5344CB8AC3E}">
        <p14:creationId xmlns:p14="http://schemas.microsoft.com/office/powerpoint/2010/main" val="34902770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Cancer Treatment from Nature’s Oddities</a:t>
            </a:r>
            <a:endParaRPr lang="en-US" sz="8800" dirty="0">
              <a:latin typeface="Times"/>
              <a:cs typeface="Times"/>
            </a:endParaRPr>
          </a:p>
        </p:txBody>
      </p:sp>
      <p:pic>
        <p:nvPicPr>
          <p:cNvPr id="3" name="Picture 2"/>
          <p:cNvPicPr>
            <a:picLocks noChangeAspect="1"/>
          </p:cNvPicPr>
          <p:nvPr/>
        </p:nvPicPr>
        <p:blipFill>
          <a:blip r:embed="rId2"/>
          <a:stretch>
            <a:fillRect/>
          </a:stretch>
        </p:blipFill>
        <p:spPr>
          <a:xfrm>
            <a:off x="838200" y="2705100"/>
            <a:ext cx="9959227" cy="6019800"/>
          </a:xfrm>
          <a:prstGeom prst="rect">
            <a:avLst/>
          </a:prstGeom>
        </p:spPr>
      </p:pic>
      <p:pic>
        <p:nvPicPr>
          <p:cNvPr id="4" name="Picture 3" descr="04071-House-Mouse-white-background.jpg"/>
          <p:cNvPicPr>
            <a:picLocks noChangeAspect="1"/>
          </p:cNvPicPr>
          <p:nvPr/>
        </p:nvPicPr>
        <p:blipFill rotWithShape="1">
          <a:blip r:embed="rId3">
            <a:extLst>
              <a:ext uri="{28A0092B-C50C-407E-A947-70E740481C1C}">
                <a14:useLocalDpi xmlns:a14="http://schemas.microsoft.com/office/drawing/2010/main" val="0"/>
              </a:ext>
            </a:extLst>
          </a:blip>
          <a:srcRect l="5330" t="4824" r="2285" b="6727"/>
          <a:stretch/>
        </p:blipFill>
        <p:spPr>
          <a:xfrm>
            <a:off x="11125200" y="2400300"/>
            <a:ext cx="9418684" cy="6553200"/>
          </a:xfrm>
          <a:prstGeom prst="rect">
            <a:avLst/>
          </a:prstGeom>
        </p:spPr>
      </p:pic>
      <p:sp>
        <p:nvSpPr>
          <p:cNvPr id="5" name="TextBox 4"/>
          <p:cNvSpPr txBox="1"/>
          <p:nvPr/>
        </p:nvSpPr>
        <p:spPr>
          <a:xfrm>
            <a:off x="2767671" y="9067800"/>
            <a:ext cx="5139899" cy="1877437"/>
          </a:xfrm>
          <a:prstGeom prst="rect">
            <a:avLst/>
          </a:prstGeom>
          <a:noFill/>
        </p:spPr>
        <p:txBody>
          <a:bodyPr wrap="none" rtlCol="0">
            <a:spAutoFit/>
          </a:bodyPr>
          <a:lstStyle/>
          <a:p>
            <a:r>
              <a:rPr lang="en-US" dirty="0" smtClean="0">
                <a:latin typeface="Times"/>
                <a:cs typeface="Times"/>
              </a:rPr>
              <a:t>lives 40 years</a:t>
            </a:r>
          </a:p>
          <a:p>
            <a:r>
              <a:rPr lang="en-US" dirty="0" smtClean="0">
                <a:latin typeface="Times"/>
                <a:cs typeface="Times"/>
              </a:rPr>
              <a:t>never has cancer</a:t>
            </a:r>
            <a:endParaRPr lang="en-US" dirty="0">
              <a:latin typeface="Times"/>
              <a:cs typeface="Times"/>
            </a:endParaRPr>
          </a:p>
        </p:txBody>
      </p:sp>
      <p:sp>
        <p:nvSpPr>
          <p:cNvPr id="6" name="TextBox 5"/>
          <p:cNvSpPr txBox="1"/>
          <p:nvPr/>
        </p:nvSpPr>
        <p:spPr>
          <a:xfrm>
            <a:off x="12873535" y="9067800"/>
            <a:ext cx="5044971" cy="1877437"/>
          </a:xfrm>
          <a:prstGeom prst="rect">
            <a:avLst/>
          </a:prstGeom>
          <a:noFill/>
        </p:spPr>
        <p:txBody>
          <a:bodyPr wrap="none" rtlCol="0">
            <a:spAutoFit/>
          </a:bodyPr>
          <a:lstStyle/>
          <a:p>
            <a:r>
              <a:rPr lang="en-US" dirty="0" smtClean="0">
                <a:latin typeface="Times"/>
                <a:cs typeface="Times"/>
              </a:rPr>
              <a:t>lives 4 years</a:t>
            </a:r>
          </a:p>
          <a:p>
            <a:r>
              <a:rPr lang="en-US" dirty="0" smtClean="0">
                <a:latin typeface="Times"/>
                <a:cs typeface="Times"/>
              </a:rPr>
              <a:t>tumors common</a:t>
            </a:r>
            <a:endParaRPr lang="en-US" dirty="0">
              <a:latin typeface="Times"/>
              <a:cs typeface="Times"/>
            </a:endParaRPr>
          </a:p>
        </p:txBody>
      </p:sp>
    </p:spTree>
    <p:extLst>
      <p:ext uri="{BB962C8B-B14F-4D97-AF65-F5344CB8AC3E}">
        <p14:creationId xmlns:p14="http://schemas.microsoft.com/office/powerpoint/2010/main" val="13014339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8572500"/>
            <a:ext cx="14630400" cy="1200329"/>
          </a:xfrm>
          <a:prstGeom prst="rect">
            <a:avLst/>
          </a:prstGeom>
        </p:spPr>
        <p:txBody>
          <a:bodyPr wrap="square">
            <a:spAutoFit/>
          </a:bodyPr>
          <a:lstStyle/>
          <a:p>
            <a:r>
              <a:rPr lang="en-US" sz="7200" dirty="0">
                <a:latin typeface="Times"/>
                <a:cs typeface="Times"/>
              </a:rPr>
              <a:t>high-molecular-mass </a:t>
            </a:r>
            <a:r>
              <a:rPr lang="en-US" sz="7200" dirty="0" err="1">
                <a:latin typeface="Times"/>
                <a:cs typeface="Times"/>
              </a:rPr>
              <a:t>hyaluronan</a:t>
            </a:r>
            <a:r>
              <a:rPr lang="en-US" sz="7200" dirty="0">
                <a:latin typeface="Times"/>
                <a:cs typeface="Times"/>
              </a:rPr>
              <a:t> (HA),</a:t>
            </a:r>
          </a:p>
        </p:txBody>
      </p:sp>
      <p:pic>
        <p:nvPicPr>
          <p:cNvPr id="3" name="Picture 2"/>
          <p:cNvPicPr>
            <a:picLocks noChangeAspect="1"/>
          </p:cNvPicPr>
          <p:nvPr/>
        </p:nvPicPr>
        <p:blipFill rotWithShape="1">
          <a:blip r:embed="rId2"/>
          <a:srcRect l="4207" t="13151" r="8193" b="25745"/>
          <a:stretch/>
        </p:blipFill>
        <p:spPr>
          <a:xfrm>
            <a:off x="4572000" y="9903530"/>
            <a:ext cx="10744201" cy="3397517"/>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What prevents cancer in naked mole rats?</a:t>
            </a:r>
            <a:endParaRPr lang="en-US" sz="8800" dirty="0">
              <a:latin typeface="Times"/>
              <a:cs typeface="Times"/>
            </a:endParaRPr>
          </a:p>
        </p:txBody>
      </p:sp>
      <p:pic>
        <p:nvPicPr>
          <p:cNvPr id="5" name="Picture 4" descr="Screen Shot 2013-10-26 at 10.42.0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7200" y="2705100"/>
            <a:ext cx="11629638" cy="5588000"/>
          </a:xfrm>
          <a:prstGeom prst="rect">
            <a:avLst/>
          </a:prstGeom>
        </p:spPr>
      </p:pic>
    </p:spTree>
    <p:extLst>
      <p:ext uri="{BB962C8B-B14F-4D97-AF65-F5344CB8AC3E}">
        <p14:creationId xmlns:p14="http://schemas.microsoft.com/office/powerpoint/2010/main" val="258333702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71800" y="8953500"/>
            <a:ext cx="14630400" cy="2308324"/>
          </a:xfrm>
          <a:prstGeom prst="rect">
            <a:avLst/>
          </a:prstGeom>
        </p:spPr>
        <p:txBody>
          <a:bodyPr wrap="square">
            <a:spAutoFit/>
          </a:bodyPr>
          <a:lstStyle/>
          <a:p>
            <a:r>
              <a:rPr lang="en-US" sz="7200" dirty="0" smtClean="0">
                <a:latin typeface="Times"/>
                <a:cs typeface="Times"/>
              </a:rPr>
              <a:t>5 times bigger than human HA</a:t>
            </a:r>
          </a:p>
          <a:p>
            <a:r>
              <a:rPr lang="en-US" sz="7200" dirty="0" smtClean="0">
                <a:latin typeface="Times"/>
                <a:cs typeface="Times"/>
              </a:rPr>
              <a:t>lower degradation rate than human</a:t>
            </a:r>
            <a:endParaRPr lang="en-US" sz="7200" dirty="0">
              <a:latin typeface="Times"/>
              <a:cs typeface="Times"/>
            </a:endParaRPr>
          </a:p>
        </p:txBody>
      </p:sp>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What prevents cancer in naked mole rats?</a:t>
            </a:r>
            <a:endParaRPr lang="en-US" sz="8800" dirty="0">
              <a:latin typeface="Times"/>
              <a:cs typeface="Times"/>
            </a:endParaRPr>
          </a:p>
        </p:txBody>
      </p:sp>
      <p:pic>
        <p:nvPicPr>
          <p:cNvPr id="5" name="Picture 4" descr="Screen Shot 2013-10-26 at 10.42.09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7200" y="2705100"/>
            <a:ext cx="11629638" cy="5588000"/>
          </a:xfrm>
          <a:prstGeom prst="rect">
            <a:avLst/>
          </a:prstGeom>
        </p:spPr>
      </p:pic>
    </p:spTree>
    <p:extLst>
      <p:ext uri="{BB962C8B-B14F-4D97-AF65-F5344CB8AC3E}">
        <p14:creationId xmlns:p14="http://schemas.microsoft.com/office/powerpoint/2010/main" val="3908935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solidFill>
                  <a:srgbClr val="0080FF"/>
                </a:solidFill>
                <a:latin typeface="Times"/>
                <a:cs typeface="Times"/>
              </a:rPr>
              <a:t>HA</a:t>
            </a:r>
            <a:r>
              <a:rPr lang="en-US" sz="8800" dirty="0" smtClean="0">
                <a:latin typeface="Times"/>
                <a:cs typeface="Times"/>
              </a:rPr>
              <a:t> Over Produced in NMR Tissues</a:t>
            </a:r>
            <a:endParaRPr lang="en-US" sz="8800" dirty="0">
              <a:latin typeface="Times"/>
              <a:cs typeface="Times"/>
            </a:endParaRPr>
          </a:p>
        </p:txBody>
      </p:sp>
      <p:pic>
        <p:nvPicPr>
          <p:cNvPr id="3" name="Picture 2" descr="Screen Shot 2013-10-26 at 10.45.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562100"/>
            <a:ext cx="13335000" cy="11435427"/>
          </a:xfrm>
          <a:prstGeom prst="rect">
            <a:avLst/>
          </a:prstGeom>
        </p:spPr>
      </p:pic>
      <p:sp>
        <p:nvSpPr>
          <p:cNvPr id="4" name="Rectangle 3"/>
          <p:cNvSpPr/>
          <p:nvPr/>
        </p:nvSpPr>
        <p:spPr bwMode="auto">
          <a:xfrm>
            <a:off x="3733800" y="1485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p:cNvSpPr/>
          <p:nvPr/>
        </p:nvSpPr>
        <p:spPr bwMode="auto">
          <a:xfrm>
            <a:off x="9677400" y="2247900"/>
            <a:ext cx="7848600" cy="10668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0058400" y="1562100"/>
            <a:ext cx="6858000" cy="1371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12743297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85800" y="2476500"/>
            <a:ext cx="19970750" cy="6858000"/>
          </a:xfrm>
          <a:prstGeom prst="rect">
            <a:avLst/>
          </a:prstGeom>
        </p:spPr>
        <p:txBody>
          <a:bodyPr lIns="198114" tIns="99057" rIns="198114" bIns="99057">
            <a:normAutofit/>
          </a:bodyPr>
          <a:lstStyle/>
          <a:p>
            <a:pPr marL="317500" indent="0">
              <a:buNone/>
            </a:pPr>
            <a:r>
              <a:rPr lang="en-US" sz="6600" dirty="0" smtClean="0">
                <a:latin typeface="Times"/>
                <a:cs typeface="Times"/>
              </a:rPr>
              <a:t>If the human </a:t>
            </a:r>
            <a:r>
              <a:rPr lang="en-US" sz="6600" dirty="0">
                <a:latin typeface="Times"/>
                <a:cs typeface="Times"/>
              </a:rPr>
              <a:t>genome were compiled in </a:t>
            </a:r>
            <a:r>
              <a:rPr lang="en-US" sz="6600" dirty="0" smtClean="0">
                <a:latin typeface="Times"/>
                <a:cs typeface="Times"/>
              </a:rPr>
              <a:t>books:</a:t>
            </a:r>
          </a:p>
          <a:p>
            <a:pPr marL="1344168">
              <a:buSzPct val="100000"/>
            </a:pPr>
            <a:r>
              <a:rPr lang="en-US" sz="6600" dirty="0" smtClean="0">
                <a:latin typeface="Times"/>
                <a:cs typeface="Times"/>
              </a:rPr>
              <a:t>200 volumes, 1000 </a:t>
            </a:r>
            <a:r>
              <a:rPr lang="en-US" sz="6600" dirty="0">
                <a:latin typeface="Times"/>
                <a:cs typeface="Times"/>
              </a:rPr>
              <a:t>pages </a:t>
            </a:r>
            <a:r>
              <a:rPr lang="en-US" sz="6600" dirty="0" smtClean="0">
                <a:latin typeface="Times"/>
                <a:cs typeface="Times"/>
              </a:rPr>
              <a:t>each</a:t>
            </a:r>
          </a:p>
          <a:p>
            <a:pPr marL="1344168">
              <a:buSzPct val="100000"/>
            </a:pPr>
            <a:r>
              <a:rPr lang="en-US" sz="6600" dirty="0" smtClean="0">
                <a:latin typeface="Times"/>
                <a:cs typeface="Times"/>
              </a:rPr>
              <a:t>read 10 bases/second = 315,360,000 </a:t>
            </a:r>
            <a:r>
              <a:rPr lang="en-US" sz="6600" dirty="0">
                <a:latin typeface="Times"/>
                <a:cs typeface="Times"/>
              </a:rPr>
              <a:t>bases/</a:t>
            </a:r>
            <a:r>
              <a:rPr lang="en-US" sz="6600" dirty="0" smtClean="0">
                <a:latin typeface="Times"/>
                <a:cs typeface="Times"/>
              </a:rPr>
              <a:t>year</a:t>
            </a:r>
          </a:p>
          <a:p>
            <a:pPr marL="1344168">
              <a:buSzPct val="100000"/>
            </a:pPr>
            <a:r>
              <a:rPr lang="en-US" sz="6600" dirty="0">
                <a:latin typeface="Times"/>
                <a:cs typeface="Times"/>
              </a:rPr>
              <a:t>9.5 years to read out loud (without stopping) </a:t>
            </a:r>
          </a:p>
          <a:p>
            <a:pPr marL="317500" indent="0">
              <a:buNone/>
            </a:pPr>
            <a:endParaRPr lang="en-US" sz="6600" dirty="0">
              <a:latin typeface="Times"/>
              <a:cs typeface="Times"/>
            </a:endParaRPr>
          </a:p>
        </p:txBody>
      </p:sp>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What is the Human Genome?</a:t>
            </a:r>
            <a:endParaRPr lang="en-US" sz="9600" dirty="0">
              <a:latin typeface="Times"/>
              <a:cs typeface="Times"/>
            </a:endParaRPr>
          </a:p>
        </p:txBody>
      </p:sp>
    </p:spTree>
    <p:extLst>
      <p:ext uri="{BB962C8B-B14F-4D97-AF65-F5344CB8AC3E}">
        <p14:creationId xmlns:p14="http://schemas.microsoft.com/office/powerpoint/2010/main" val="528197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10.45.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562100"/>
            <a:ext cx="13335000" cy="11435427"/>
          </a:xfrm>
          <a:prstGeom prst="rect">
            <a:avLst/>
          </a:prstGeom>
        </p:spPr>
      </p:pic>
      <p:sp>
        <p:nvSpPr>
          <p:cNvPr id="4" name="Rectangle 3"/>
          <p:cNvSpPr/>
          <p:nvPr/>
        </p:nvSpPr>
        <p:spPr bwMode="auto">
          <a:xfrm>
            <a:off x="3733800" y="1485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Rectangle 4"/>
          <p:cNvSpPr/>
          <p:nvPr/>
        </p:nvSpPr>
        <p:spPr bwMode="auto">
          <a:xfrm>
            <a:off x="13487400" y="2247900"/>
            <a:ext cx="4038600" cy="10668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3487400" y="1562100"/>
            <a:ext cx="3429000" cy="1371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solidFill>
                  <a:srgbClr val="0080FF"/>
                </a:solidFill>
                <a:latin typeface="Times"/>
                <a:cs typeface="Times"/>
              </a:rPr>
              <a:t>HA</a:t>
            </a:r>
            <a:r>
              <a:rPr lang="en-US" sz="8800" dirty="0" smtClean="0">
                <a:latin typeface="Times"/>
                <a:cs typeface="Times"/>
              </a:rPr>
              <a:t> Over Produced in NMR Tissues</a:t>
            </a:r>
            <a:endParaRPr lang="en-US" sz="8800" dirty="0">
              <a:latin typeface="Times"/>
              <a:cs typeface="Times"/>
            </a:endParaRPr>
          </a:p>
        </p:txBody>
      </p:sp>
    </p:spTree>
    <p:extLst>
      <p:ext uri="{BB962C8B-B14F-4D97-AF65-F5344CB8AC3E}">
        <p14:creationId xmlns:p14="http://schemas.microsoft.com/office/powerpoint/2010/main" val="1863187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10.45.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1562100"/>
            <a:ext cx="13335000" cy="11435427"/>
          </a:xfrm>
          <a:prstGeom prst="rect">
            <a:avLst/>
          </a:prstGeom>
        </p:spPr>
      </p:pic>
      <p:sp>
        <p:nvSpPr>
          <p:cNvPr id="4" name="Rectangle 3"/>
          <p:cNvSpPr/>
          <p:nvPr/>
        </p:nvSpPr>
        <p:spPr bwMode="auto">
          <a:xfrm>
            <a:off x="3733800" y="1485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solidFill>
                  <a:srgbClr val="0080FF"/>
                </a:solidFill>
                <a:latin typeface="Times"/>
                <a:cs typeface="Times"/>
              </a:rPr>
              <a:t>HA</a:t>
            </a:r>
            <a:r>
              <a:rPr lang="en-US" sz="8800" dirty="0" smtClean="0">
                <a:latin typeface="Times"/>
                <a:cs typeface="Times"/>
              </a:rPr>
              <a:t> Over Produced in NMR Tissues</a:t>
            </a:r>
            <a:endParaRPr lang="en-US" sz="8800" dirty="0">
              <a:latin typeface="Times"/>
              <a:cs typeface="Times"/>
            </a:endParaRPr>
          </a:p>
        </p:txBody>
      </p:sp>
    </p:spTree>
    <p:extLst>
      <p:ext uri="{BB962C8B-B14F-4D97-AF65-F5344CB8AC3E}">
        <p14:creationId xmlns:p14="http://schemas.microsoft.com/office/powerpoint/2010/main" val="22620405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HA Over Produced in NMR Tissues</a:t>
            </a:r>
            <a:endParaRPr lang="en-US" sz="8800" dirty="0">
              <a:latin typeface="Times"/>
              <a:cs typeface="Times"/>
            </a:endParaRPr>
          </a:p>
        </p:txBody>
      </p:sp>
      <p:pic>
        <p:nvPicPr>
          <p:cNvPr id="3" name="Picture 2" descr="Screen Shot 2013-10-26 at 10.46.0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29000" y="1638300"/>
            <a:ext cx="14020800" cy="11197820"/>
          </a:xfrm>
          <a:prstGeom prst="rect">
            <a:avLst/>
          </a:prstGeom>
        </p:spPr>
      </p:pic>
      <p:sp>
        <p:nvSpPr>
          <p:cNvPr id="5" name="Rectangle 4"/>
          <p:cNvSpPr/>
          <p:nvPr/>
        </p:nvSpPr>
        <p:spPr bwMode="auto">
          <a:xfrm>
            <a:off x="3505200" y="19431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2819400" y="2019300"/>
            <a:ext cx="3048000" cy="10363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4" name="TextBox 3"/>
          <p:cNvSpPr txBox="1"/>
          <p:nvPr/>
        </p:nvSpPr>
        <p:spPr>
          <a:xfrm rot="16200000">
            <a:off x="684753" y="6439949"/>
            <a:ext cx="8517626" cy="1200329"/>
          </a:xfrm>
          <a:prstGeom prst="rect">
            <a:avLst/>
          </a:prstGeom>
          <a:noFill/>
        </p:spPr>
        <p:txBody>
          <a:bodyPr wrap="none" rtlCol="0">
            <a:spAutoFit/>
          </a:bodyPr>
          <a:lstStyle/>
          <a:p>
            <a:r>
              <a:rPr lang="en-US" sz="7200" dirty="0" smtClean="0">
                <a:latin typeface="Times"/>
                <a:cs typeface="Times"/>
              </a:rPr>
              <a:t>relative amount of HA</a:t>
            </a:r>
            <a:endParaRPr lang="en-US" sz="7200" dirty="0">
              <a:latin typeface="Times"/>
              <a:cs typeface="Times"/>
            </a:endParaRPr>
          </a:p>
        </p:txBody>
      </p:sp>
    </p:spTree>
    <p:extLst>
      <p:ext uri="{BB962C8B-B14F-4D97-AF65-F5344CB8AC3E}">
        <p14:creationId xmlns:p14="http://schemas.microsoft.com/office/powerpoint/2010/main" val="248699572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Block HA </a:t>
            </a:r>
            <a:r>
              <a:rPr lang="en-US" sz="8800" dirty="0" smtClean="0">
                <a:latin typeface="Times"/>
                <a:cs typeface="Times"/>
                <a:sym typeface="Wingdings"/>
              </a:rPr>
              <a:t> </a:t>
            </a:r>
            <a:r>
              <a:rPr lang="en-US" sz="8800" dirty="0" smtClean="0">
                <a:latin typeface="Times"/>
                <a:cs typeface="Times"/>
              </a:rPr>
              <a:t>Tumors Form</a:t>
            </a:r>
            <a:endParaRPr lang="en-US" sz="8800" dirty="0">
              <a:latin typeface="Times"/>
              <a:cs typeface="Times"/>
            </a:endParaRPr>
          </a:p>
        </p:txBody>
      </p:sp>
      <p:pic>
        <p:nvPicPr>
          <p:cNvPr id="3" name="Picture 2" descr="Screen Shot 2013-10-26 at 10.48.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638300"/>
            <a:ext cx="14630400" cy="11314513"/>
          </a:xfrm>
          <a:prstGeom prst="rect">
            <a:avLst/>
          </a:prstGeom>
        </p:spPr>
      </p:pic>
      <p:sp>
        <p:nvSpPr>
          <p:cNvPr id="4" name="Rectangle 3"/>
          <p:cNvSpPr/>
          <p:nvPr/>
        </p:nvSpPr>
        <p:spPr bwMode="auto">
          <a:xfrm>
            <a:off x="2895600" y="2324100"/>
            <a:ext cx="838200" cy="1066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2971800" y="3238500"/>
            <a:ext cx="1676400" cy="929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extBox 4"/>
          <p:cNvSpPr txBox="1"/>
          <p:nvPr/>
        </p:nvSpPr>
        <p:spPr>
          <a:xfrm>
            <a:off x="667234" y="3619500"/>
            <a:ext cx="3737296" cy="984885"/>
          </a:xfrm>
          <a:prstGeom prst="rect">
            <a:avLst/>
          </a:prstGeom>
          <a:noFill/>
        </p:spPr>
        <p:txBody>
          <a:bodyPr wrap="none" rtlCol="0">
            <a:spAutoFit/>
          </a:bodyPr>
          <a:lstStyle/>
          <a:p>
            <a:r>
              <a:rPr lang="en-US" dirty="0" smtClean="0">
                <a:latin typeface="Times"/>
                <a:cs typeface="Times"/>
              </a:rPr>
              <a:t>neg. control</a:t>
            </a:r>
            <a:endParaRPr lang="en-US" dirty="0">
              <a:latin typeface="Times"/>
              <a:cs typeface="Times"/>
            </a:endParaRPr>
          </a:p>
        </p:txBody>
      </p:sp>
      <p:sp>
        <p:nvSpPr>
          <p:cNvPr id="7" name="TextBox 6"/>
          <p:cNvSpPr txBox="1"/>
          <p:nvPr/>
        </p:nvSpPr>
        <p:spPr>
          <a:xfrm>
            <a:off x="533400" y="6134100"/>
            <a:ext cx="4004960" cy="984885"/>
          </a:xfrm>
          <a:prstGeom prst="rect">
            <a:avLst/>
          </a:prstGeom>
          <a:noFill/>
        </p:spPr>
        <p:txBody>
          <a:bodyPr wrap="none" rtlCol="0">
            <a:spAutoFit/>
          </a:bodyPr>
          <a:lstStyle/>
          <a:p>
            <a:r>
              <a:rPr lang="en-US" dirty="0">
                <a:latin typeface="Times"/>
                <a:cs typeface="Times"/>
              </a:rPr>
              <a:t>carcinogen 1</a:t>
            </a:r>
          </a:p>
        </p:txBody>
      </p:sp>
      <p:sp>
        <p:nvSpPr>
          <p:cNvPr id="8" name="TextBox 7"/>
          <p:cNvSpPr txBox="1"/>
          <p:nvPr/>
        </p:nvSpPr>
        <p:spPr>
          <a:xfrm>
            <a:off x="533400" y="8648700"/>
            <a:ext cx="4004960" cy="984885"/>
          </a:xfrm>
          <a:prstGeom prst="rect">
            <a:avLst/>
          </a:prstGeom>
          <a:noFill/>
        </p:spPr>
        <p:txBody>
          <a:bodyPr wrap="none" rtlCol="0">
            <a:spAutoFit/>
          </a:bodyPr>
          <a:lstStyle/>
          <a:p>
            <a:r>
              <a:rPr lang="en-US" dirty="0">
                <a:latin typeface="Times"/>
                <a:cs typeface="Times"/>
              </a:rPr>
              <a:t>carcinogen 2</a:t>
            </a:r>
          </a:p>
        </p:txBody>
      </p:sp>
      <p:sp>
        <p:nvSpPr>
          <p:cNvPr id="9" name="TextBox 8"/>
          <p:cNvSpPr txBox="1"/>
          <p:nvPr/>
        </p:nvSpPr>
        <p:spPr>
          <a:xfrm>
            <a:off x="534033" y="11163300"/>
            <a:ext cx="4004960" cy="984885"/>
          </a:xfrm>
          <a:prstGeom prst="rect">
            <a:avLst/>
          </a:prstGeom>
          <a:noFill/>
        </p:spPr>
        <p:txBody>
          <a:bodyPr wrap="none" rtlCol="0">
            <a:spAutoFit/>
          </a:bodyPr>
          <a:lstStyle/>
          <a:p>
            <a:r>
              <a:rPr lang="en-US" dirty="0">
                <a:latin typeface="Times"/>
                <a:cs typeface="Times"/>
              </a:rPr>
              <a:t>carcinogen 3</a:t>
            </a:r>
          </a:p>
        </p:txBody>
      </p:sp>
      <p:sp>
        <p:nvSpPr>
          <p:cNvPr id="10" name="TextBox 9"/>
          <p:cNvSpPr txBox="1"/>
          <p:nvPr/>
        </p:nvSpPr>
        <p:spPr>
          <a:xfrm>
            <a:off x="5023728" y="1943100"/>
            <a:ext cx="3675555" cy="984885"/>
          </a:xfrm>
          <a:prstGeom prst="rect">
            <a:avLst/>
          </a:prstGeom>
          <a:solidFill>
            <a:schemeClr val="bg1"/>
          </a:solidFill>
        </p:spPr>
        <p:txBody>
          <a:bodyPr wrap="none" rtlCol="0">
            <a:spAutoFit/>
          </a:bodyPr>
          <a:lstStyle/>
          <a:p>
            <a:r>
              <a:rPr lang="en-US" dirty="0" smtClean="0">
                <a:latin typeface="Times"/>
                <a:cs typeface="Times"/>
              </a:rPr>
              <a:t>mouse cells</a:t>
            </a:r>
            <a:endParaRPr lang="en-US" dirty="0">
              <a:latin typeface="Times"/>
              <a:cs typeface="Times"/>
            </a:endParaRPr>
          </a:p>
        </p:txBody>
      </p:sp>
      <p:sp>
        <p:nvSpPr>
          <p:cNvPr id="11" name="TextBox 10"/>
          <p:cNvSpPr txBox="1"/>
          <p:nvPr/>
        </p:nvSpPr>
        <p:spPr>
          <a:xfrm>
            <a:off x="10134600" y="1866900"/>
            <a:ext cx="1879265" cy="984885"/>
          </a:xfrm>
          <a:prstGeom prst="rect">
            <a:avLst/>
          </a:prstGeom>
          <a:solidFill>
            <a:schemeClr val="bg1"/>
          </a:solidFill>
        </p:spPr>
        <p:txBody>
          <a:bodyPr wrap="none" rtlCol="0">
            <a:spAutoFit/>
          </a:bodyPr>
          <a:lstStyle/>
          <a:p>
            <a:r>
              <a:rPr lang="en-US" dirty="0" smtClean="0">
                <a:latin typeface="Times"/>
                <a:cs typeface="Times"/>
              </a:rPr>
              <a:t>NMR</a:t>
            </a:r>
            <a:endParaRPr lang="en-US" dirty="0">
              <a:latin typeface="Times"/>
              <a:cs typeface="Times"/>
            </a:endParaRPr>
          </a:p>
        </p:txBody>
      </p:sp>
      <p:sp>
        <p:nvSpPr>
          <p:cNvPr id="12" name="TextBox 11"/>
          <p:cNvSpPr txBox="1"/>
          <p:nvPr/>
        </p:nvSpPr>
        <p:spPr>
          <a:xfrm>
            <a:off x="13648061" y="1943100"/>
            <a:ext cx="3573139" cy="984885"/>
          </a:xfrm>
          <a:prstGeom prst="rect">
            <a:avLst/>
          </a:prstGeom>
          <a:solidFill>
            <a:schemeClr val="bg1"/>
          </a:solidFill>
        </p:spPr>
        <p:txBody>
          <a:bodyPr wrap="none" rtlCol="0">
            <a:spAutoFit/>
          </a:bodyPr>
          <a:lstStyle/>
          <a:p>
            <a:r>
              <a:rPr lang="en-US" dirty="0" smtClean="0">
                <a:latin typeface="Times"/>
                <a:cs typeface="Times"/>
              </a:rPr>
              <a:t>NMR - HA</a:t>
            </a:r>
            <a:endParaRPr lang="en-US" dirty="0">
              <a:latin typeface="Times"/>
              <a:cs typeface="Times"/>
            </a:endParaRPr>
          </a:p>
        </p:txBody>
      </p:sp>
      <p:sp>
        <p:nvSpPr>
          <p:cNvPr id="13" name="Rectangle 12"/>
          <p:cNvSpPr/>
          <p:nvPr/>
        </p:nvSpPr>
        <p:spPr bwMode="auto">
          <a:xfrm>
            <a:off x="8915400" y="1714500"/>
            <a:ext cx="9829800" cy="11353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07045033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10.48.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638300"/>
            <a:ext cx="14630400" cy="11314513"/>
          </a:xfrm>
          <a:prstGeom prst="rect">
            <a:avLst/>
          </a:prstGeom>
        </p:spPr>
      </p:pic>
      <p:sp>
        <p:nvSpPr>
          <p:cNvPr id="4" name="Rectangle 3"/>
          <p:cNvSpPr/>
          <p:nvPr/>
        </p:nvSpPr>
        <p:spPr bwMode="auto">
          <a:xfrm>
            <a:off x="2895600" y="2324100"/>
            <a:ext cx="838200" cy="1066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2971800" y="3238500"/>
            <a:ext cx="1676400" cy="929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extBox 4"/>
          <p:cNvSpPr txBox="1"/>
          <p:nvPr/>
        </p:nvSpPr>
        <p:spPr>
          <a:xfrm>
            <a:off x="667234" y="3619500"/>
            <a:ext cx="3737296" cy="984885"/>
          </a:xfrm>
          <a:prstGeom prst="rect">
            <a:avLst/>
          </a:prstGeom>
          <a:noFill/>
        </p:spPr>
        <p:txBody>
          <a:bodyPr wrap="none" rtlCol="0">
            <a:spAutoFit/>
          </a:bodyPr>
          <a:lstStyle/>
          <a:p>
            <a:r>
              <a:rPr lang="en-US" dirty="0" smtClean="0">
                <a:latin typeface="Times"/>
                <a:cs typeface="Times"/>
              </a:rPr>
              <a:t>neg. control</a:t>
            </a:r>
            <a:endParaRPr lang="en-US" dirty="0">
              <a:latin typeface="Times"/>
              <a:cs typeface="Times"/>
            </a:endParaRPr>
          </a:p>
        </p:txBody>
      </p:sp>
      <p:sp>
        <p:nvSpPr>
          <p:cNvPr id="7" name="TextBox 6"/>
          <p:cNvSpPr txBox="1"/>
          <p:nvPr/>
        </p:nvSpPr>
        <p:spPr>
          <a:xfrm>
            <a:off x="533400" y="6134100"/>
            <a:ext cx="4004960" cy="984885"/>
          </a:xfrm>
          <a:prstGeom prst="rect">
            <a:avLst/>
          </a:prstGeom>
          <a:noFill/>
        </p:spPr>
        <p:txBody>
          <a:bodyPr wrap="none" rtlCol="0">
            <a:spAutoFit/>
          </a:bodyPr>
          <a:lstStyle/>
          <a:p>
            <a:r>
              <a:rPr lang="en-US" dirty="0">
                <a:latin typeface="Times"/>
                <a:cs typeface="Times"/>
              </a:rPr>
              <a:t>carcinogen 1</a:t>
            </a:r>
          </a:p>
        </p:txBody>
      </p:sp>
      <p:sp>
        <p:nvSpPr>
          <p:cNvPr id="8" name="TextBox 7"/>
          <p:cNvSpPr txBox="1"/>
          <p:nvPr/>
        </p:nvSpPr>
        <p:spPr>
          <a:xfrm>
            <a:off x="533400" y="8648700"/>
            <a:ext cx="4004960" cy="984885"/>
          </a:xfrm>
          <a:prstGeom prst="rect">
            <a:avLst/>
          </a:prstGeom>
          <a:noFill/>
        </p:spPr>
        <p:txBody>
          <a:bodyPr wrap="none" rtlCol="0">
            <a:spAutoFit/>
          </a:bodyPr>
          <a:lstStyle/>
          <a:p>
            <a:r>
              <a:rPr lang="en-US" dirty="0">
                <a:latin typeface="Times"/>
                <a:cs typeface="Times"/>
              </a:rPr>
              <a:t>carcinogen 2</a:t>
            </a:r>
          </a:p>
        </p:txBody>
      </p:sp>
      <p:sp>
        <p:nvSpPr>
          <p:cNvPr id="9" name="TextBox 8"/>
          <p:cNvSpPr txBox="1"/>
          <p:nvPr/>
        </p:nvSpPr>
        <p:spPr>
          <a:xfrm>
            <a:off x="534033" y="11163300"/>
            <a:ext cx="4004960" cy="984885"/>
          </a:xfrm>
          <a:prstGeom prst="rect">
            <a:avLst/>
          </a:prstGeom>
          <a:noFill/>
        </p:spPr>
        <p:txBody>
          <a:bodyPr wrap="none" rtlCol="0">
            <a:spAutoFit/>
          </a:bodyPr>
          <a:lstStyle/>
          <a:p>
            <a:r>
              <a:rPr lang="en-US" dirty="0">
                <a:latin typeface="Times"/>
                <a:cs typeface="Times"/>
              </a:rPr>
              <a:t>carcinogen 3</a:t>
            </a:r>
          </a:p>
        </p:txBody>
      </p:sp>
      <p:sp>
        <p:nvSpPr>
          <p:cNvPr id="11" name="TextBox 10"/>
          <p:cNvSpPr txBox="1"/>
          <p:nvPr/>
        </p:nvSpPr>
        <p:spPr>
          <a:xfrm>
            <a:off x="10134600" y="1866900"/>
            <a:ext cx="1879265" cy="984885"/>
          </a:xfrm>
          <a:prstGeom prst="rect">
            <a:avLst/>
          </a:prstGeom>
          <a:solidFill>
            <a:schemeClr val="bg1"/>
          </a:solidFill>
        </p:spPr>
        <p:txBody>
          <a:bodyPr wrap="none" rtlCol="0">
            <a:spAutoFit/>
          </a:bodyPr>
          <a:lstStyle/>
          <a:p>
            <a:r>
              <a:rPr lang="en-US" dirty="0" smtClean="0">
                <a:latin typeface="Times"/>
                <a:cs typeface="Times"/>
              </a:rPr>
              <a:t>NMR</a:t>
            </a:r>
            <a:endParaRPr lang="en-US" dirty="0">
              <a:latin typeface="Times"/>
              <a:cs typeface="Times"/>
            </a:endParaRPr>
          </a:p>
        </p:txBody>
      </p:sp>
      <p:sp>
        <p:nvSpPr>
          <p:cNvPr id="12" name="TextBox 11"/>
          <p:cNvSpPr txBox="1"/>
          <p:nvPr/>
        </p:nvSpPr>
        <p:spPr>
          <a:xfrm>
            <a:off x="13648061" y="1943100"/>
            <a:ext cx="3573139" cy="984885"/>
          </a:xfrm>
          <a:prstGeom prst="rect">
            <a:avLst/>
          </a:prstGeom>
          <a:solidFill>
            <a:schemeClr val="bg1"/>
          </a:solidFill>
        </p:spPr>
        <p:txBody>
          <a:bodyPr wrap="none" rtlCol="0">
            <a:spAutoFit/>
          </a:bodyPr>
          <a:lstStyle/>
          <a:p>
            <a:r>
              <a:rPr lang="en-US" dirty="0" smtClean="0">
                <a:latin typeface="Times"/>
                <a:cs typeface="Times"/>
              </a:rPr>
              <a:t>NMR - HA</a:t>
            </a:r>
            <a:endParaRPr lang="en-US" dirty="0">
              <a:latin typeface="Times"/>
              <a:cs typeface="Times"/>
            </a:endParaRPr>
          </a:p>
        </p:txBody>
      </p:sp>
      <p:sp>
        <p:nvSpPr>
          <p:cNvPr id="13" name="Oval 12"/>
          <p:cNvSpPr/>
          <p:nvPr/>
        </p:nvSpPr>
        <p:spPr bwMode="auto">
          <a:xfrm>
            <a:off x="5638800" y="5448300"/>
            <a:ext cx="2971800" cy="2362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Oval 13"/>
          <p:cNvSpPr/>
          <p:nvPr/>
        </p:nvSpPr>
        <p:spPr bwMode="auto">
          <a:xfrm>
            <a:off x="5715000" y="90297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Oval 14"/>
          <p:cNvSpPr/>
          <p:nvPr/>
        </p:nvSpPr>
        <p:spPr bwMode="auto">
          <a:xfrm>
            <a:off x="7391400" y="77343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Oval 15"/>
          <p:cNvSpPr/>
          <p:nvPr/>
        </p:nvSpPr>
        <p:spPr bwMode="auto">
          <a:xfrm>
            <a:off x="4343400" y="75819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Oval 16"/>
          <p:cNvSpPr/>
          <p:nvPr/>
        </p:nvSpPr>
        <p:spPr bwMode="auto">
          <a:xfrm>
            <a:off x="4800600" y="103251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Oval 17"/>
          <p:cNvSpPr/>
          <p:nvPr/>
        </p:nvSpPr>
        <p:spPr bwMode="auto">
          <a:xfrm>
            <a:off x="13258800" y="77343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Oval 18"/>
          <p:cNvSpPr/>
          <p:nvPr/>
        </p:nvSpPr>
        <p:spPr bwMode="auto">
          <a:xfrm>
            <a:off x="13182600" y="101727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Oval 19"/>
          <p:cNvSpPr/>
          <p:nvPr/>
        </p:nvSpPr>
        <p:spPr bwMode="auto">
          <a:xfrm>
            <a:off x="15316200" y="7048500"/>
            <a:ext cx="1143000" cy="838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Oval 20"/>
          <p:cNvSpPr/>
          <p:nvPr/>
        </p:nvSpPr>
        <p:spPr bwMode="auto">
          <a:xfrm>
            <a:off x="13639800" y="6210300"/>
            <a:ext cx="1143000" cy="838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21"/>
          <p:cNvSpPr/>
          <p:nvPr/>
        </p:nvSpPr>
        <p:spPr bwMode="auto">
          <a:xfrm>
            <a:off x="8915400" y="1714500"/>
            <a:ext cx="9829800" cy="11353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TextBox 22"/>
          <p:cNvSpPr txBox="1"/>
          <p:nvPr/>
        </p:nvSpPr>
        <p:spPr>
          <a:xfrm>
            <a:off x="5023728" y="1943100"/>
            <a:ext cx="3675555" cy="984885"/>
          </a:xfrm>
          <a:prstGeom prst="rect">
            <a:avLst/>
          </a:prstGeom>
          <a:solidFill>
            <a:schemeClr val="bg1"/>
          </a:solidFill>
        </p:spPr>
        <p:txBody>
          <a:bodyPr wrap="none" rtlCol="0">
            <a:spAutoFit/>
          </a:bodyPr>
          <a:lstStyle/>
          <a:p>
            <a:r>
              <a:rPr lang="en-US" dirty="0" smtClean="0">
                <a:latin typeface="Times"/>
                <a:cs typeface="Times"/>
              </a:rPr>
              <a:t>mouse cells</a:t>
            </a:r>
            <a:endParaRPr lang="en-US" dirty="0">
              <a:latin typeface="Times"/>
              <a:cs typeface="Times"/>
            </a:endParaRPr>
          </a:p>
        </p:txBody>
      </p:sp>
      <p:sp>
        <p:nvSpPr>
          <p:cNvPr id="2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Block HA </a:t>
            </a:r>
            <a:r>
              <a:rPr lang="en-US" sz="8800" dirty="0" smtClean="0">
                <a:latin typeface="Times"/>
                <a:cs typeface="Times"/>
                <a:sym typeface="Wingdings"/>
              </a:rPr>
              <a:t> </a:t>
            </a:r>
            <a:r>
              <a:rPr lang="en-US" sz="8800" dirty="0" smtClean="0">
                <a:latin typeface="Times"/>
                <a:cs typeface="Times"/>
              </a:rPr>
              <a:t>Tumors Form</a:t>
            </a:r>
            <a:endParaRPr lang="en-US" sz="8800" dirty="0">
              <a:latin typeface="Times"/>
              <a:cs typeface="Times"/>
            </a:endParaRPr>
          </a:p>
        </p:txBody>
      </p:sp>
    </p:spTree>
    <p:extLst>
      <p:ext uri="{BB962C8B-B14F-4D97-AF65-F5344CB8AC3E}">
        <p14:creationId xmlns:p14="http://schemas.microsoft.com/office/powerpoint/2010/main" val="7483140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10.48.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638300"/>
            <a:ext cx="14630400" cy="11314513"/>
          </a:xfrm>
          <a:prstGeom prst="rect">
            <a:avLst/>
          </a:prstGeom>
        </p:spPr>
      </p:pic>
      <p:sp>
        <p:nvSpPr>
          <p:cNvPr id="4" name="Rectangle 3"/>
          <p:cNvSpPr/>
          <p:nvPr/>
        </p:nvSpPr>
        <p:spPr bwMode="auto">
          <a:xfrm>
            <a:off x="2895600" y="2324100"/>
            <a:ext cx="838200" cy="1066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2971800" y="3238500"/>
            <a:ext cx="1676400" cy="929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extBox 4"/>
          <p:cNvSpPr txBox="1"/>
          <p:nvPr/>
        </p:nvSpPr>
        <p:spPr>
          <a:xfrm>
            <a:off x="667234" y="3619500"/>
            <a:ext cx="3737296" cy="984885"/>
          </a:xfrm>
          <a:prstGeom prst="rect">
            <a:avLst/>
          </a:prstGeom>
          <a:noFill/>
        </p:spPr>
        <p:txBody>
          <a:bodyPr wrap="none" rtlCol="0">
            <a:spAutoFit/>
          </a:bodyPr>
          <a:lstStyle/>
          <a:p>
            <a:r>
              <a:rPr lang="en-US" dirty="0" smtClean="0">
                <a:latin typeface="Times"/>
                <a:cs typeface="Times"/>
              </a:rPr>
              <a:t>neg. control</a:t>
            </a:r>
            <a:endParaRPr lang="en-US" dirty="0">
              <a:latin typeface="Times"/>
              <a:cs typeface="Times"/>
            </a:endParaRPr>
          </a:p>
        </p:txBody>
      </p:sp>
      <p:sp>
        <p:nvSpPr>
          <p:cNvPr id="7" name="TextBox 6"/>
          <p:cNvSpPr txBox="1"/>
          <p:nvPr/>
        </p:nvSpPr>
        <p:spPr>
          <a:xfrm>
            <a:off x="533400" y="6134100"/>
            <a:ext cx="4004960" cy="984885"/>
          </a:xfrm>
          <a:prstGeom prst="rect">
            <a:avLst/>
          </a:prstGeom>
          <a:noFill/>
        </p:spPr>
        <p:txBody>
          <a:bodyPr wrap="none" rtlCol="0">
            <a:spAutoFit/>
          </a:bodyPr>
          <a:lstStyle/>
          <a:p>
            <a:r>
              <a:rPr lang="en-US" dirty="0">
                <a:latin typeface="Times"/>
                <a:cs typeface="Times"/>
              </a:rPr>
              <a:t>carcinogen 1</a:t>
            </a:r>
          </a:p>
        </p:txBody>
      </p:sp>
      <p:sp>
        <p:nvSpPr>
          <p:cNvPr id="8" name="TextBox 7"/>
          <p:cNvSpPr txBox="1"/>
          <p:nvPr/>
        </p:nvSpPr>
        <p:spPr>
          <a:xfrm>
            <a:off x="533400" y="8648700"/>
            <a:ext cx="4004960" cy="984885"/>
          </a:xfrm>
          <a:prstGeom prst="rect">
            <a:avLst/>
          </a:prstGeom>
          <a:noFill/>
        </p:spPr>
        <p:txBody>
          <a:bodyPr wrap="none" rtlCol="0">
            <a:spAutoFit/>
          </a:bodyPr>
          <a:lstStyle/>
          <a:p>
            <a:r>
              <a:rPr lang="en-US" dirty="0">
                <a:latin typeface="Times"/>
                <a:cs typeface="Times"/>
              </a:rPr>
              <a:t>carcinogen 2</a:t>
            </a:r>
          </a:p>
        </p:txBody>
      </p:sp>
      <p:sp>
        <p:nvSpPr>
          <p:cNvPr id="9" name="TextBox 8"/>
          <p:cNvSpPr txBox="1"/>
          <p:nvPr/>
        </p:nvSpPr>
        <p:spPr>
          <a:xfrm>
            <a:off x="534033" y="11163300"/>
            <a:ext cx="4004960" cy="984885"/>
          </a:xfrm>
          <a:prstGeom prst="rect">
            <a:avLst/>
          </a:prstGeom>
          <a:noFill/>
        </p:spPr>
        <p:txBody>
          <a:bodyPr wrap="none" rtlCol="0">
            <a:spAutoFit/>
          </a:bodyPr>
          <a:lstStyle/>
          <a:p>
            <a:r>
              <a:rPr lang="en-US" dirty="0">
                <a:latin typeface="Times"/>
                <a:cs typeface="Times"/>
              </a:rPr>
              <a:t>carcinogen 3</a:t>
            </a:r>
          </a:p>
        </p:txBody>
      </p:sp>
      <p:sp>
        <p:nvSpPr>
          <p:cNvPr id="11" name="TextBox 10"/>
          <p:cNvSpPr txBox="1"/>
          <p:nvPr/>
        </p:nvSpPr>
        <p:spPr>
          <a:xfrm>
            <a:off x="9360119" y="1866900"/>
            <a:ext cx="3428230" cy="984885"/>
          </a:xfrm>
          <a:prstGeom prst="rect">
            <a:avLst/>
          </a:prstGeom>
          <a:solidFill>
            <a:schemeClr val="bg1"/>
          </a:solidFill>
        </p:spPr>
        <p:txBody>
          <a:bodyPr wrap="none" rtlCol="0">
            <a:spAutoFit/>
          </a:bodyPr>
          <a:lstStyle/>
          <a:p>
            <a:r>
              <a:rPr lang="en-US" dirty="0" smtClean="0">
                <a:latin typeface="Times"/>
                <a:cs typeface="Times"/>
              </a:rPr>
              <a:t>NMR cells</a:t>
            </a:r>
            <a:endParaRPr lang="en-US" dirty="0">
              <a:latin typeface="Times"/>
              <a:cs typeface="Times"/>
            </a:endParaRPr>
          </a:p>
        </p:txBody>
      </p:sp>
      <p:sp>
        <p:nvSpPr>
          <p:cNvPr id="12" name="TextBox 11"/>
          <p:cNvSpPr txBox="1"/>
          <p:nvPr/>
        </p:nvSpPr>
        <p:spPr>
          <a:xfrm>
            <a:off x="13648061" y="1943100"/>
            <a:ext cx="3573139" cy="984885"/>
          </a:xfrm>
          <a:prstGeom prst="rect">
            <a:avLst/>
          </a:prstGeom>
          <a:solidFill>
            <a:schemeClr val="bg1"/>
          </a:solidFill>
        </p:spPr>
        <p:txBody>
          <a:bodyPr wrap="none" rtlCol="0">
            <a:spAutoFit/>
          </a:bodyPr>
          <a:lstStyle/>
          <a:p>
            <a:r>
              <a:rPr lang="en-US" dirty="0" smtClean="0">
                <a:latin typeface="Times"/>
                <a:cs typeface="Times"/>
              </a:rPr>
              <a:t>NMR - HA</a:t>
            </a:r>
            <a:endParaRPr lang="en-US" dirty="0">
              <a:latin typeface="Times"/>
              <a:cs typeface="Times"/>
            </a:endParaRPr>
          </a:p>
        </p:txBody>
      </p:sp>
      <p:sp>
        <p:nvSpPr>
          <p:cNvPr id="13" name="Oval 12"/>
          <p:cNvSpPr/>
          <p:nvPr/>
        </p:nvSpPr>
        <p:spPr bwMode="auto">
          <a:xfrm>
            <a:off x="5638800" y="5448300"/>
            <a:ext cx="2971800" cy="2362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Oval 13"/>
          <p:cNvSpPr/>
          <p:nvPr/>
        </p:nvSpPr>
        <p:spPr bwMode="auto">
          <a:xfrm>
            <a:off x="5715000" y="90297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Oval 14"/>
          <p:cNvSpPr/>
          <p:nvPr/>
        </p:nvSpPr>
        <p:spPr bwMode="auto">
          <a:xfrm>
            <a:off x="7391400" y="77343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Oval 15"/>
          <p:cNvSpPr/>
          <p:nvPr/>
        </p:nvSpPr>
        <p:spPr bwMode="auto">
          <a:xfrm>
            <a:off x="4343400" y="75819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Oval 16"/>
          <p:cNvSpPr/>
          <p:nvPr/>
        </p:nvSpPr>
        <p:spPr bwMode="auto">
          <a:xfrm>
            <a:off x="4800600" y="103251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Oval 17"/>
          <p:cNvSpPr/>
          <p:nvPr/>
        </p:nvSpPr>
        <p:spPr bwMode="auto">
          <a:xfrm>
            <a:off x="13258800" y="77343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Oval 18"/>
          <p:cNvSpPr/>
          <p:nvPr/>
        </p:nvSpPr>
        <p:spPr bwMode="auto">
          <a:xfrm>
            <a:off x="13182600" y="101727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Oval 19"/>
          <p:cNvSpPr/>
          <p:nvPr/>
        </p:nvSpPr>
        <p:spPr bwMode="auto">
          <a:xfrm>
            <a:off x="15316200" y="7048500"/>
            <a:ext cx="1143000" cy="838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Oval 20"/>
          <p:cNvSpPr/>
          <p:nvPr/>
        </p:nvSpPr>
        <p:spPr bwMode="auto">
          <a:xfrm>
            <a:off x="13639800" y="6210300"/>
            <a:ext cx="1143000" cy="838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Rectangle 21"/>
          <p:cNvSpPr/>
          <p:nvPr/>
        </p:nvSpPr>
        <p:spPr bwMode="auto">
          <a:xfrm>
            <a:off x="13258800" y="1714500"/>
            <a:ext cx="5486400" cy="11353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3" name="TextBox 22"/>
          <p:cNvSpPr txBox="1"/>
          <p:nvPr/>
        </p:nvSpPr>
        <p:spPr>
          <a:xfrm>
            <a:off x="5023728" y="1943100"/>
            <a:ext cx="3675555" cy="984885"/>
          </a:xfrm>
          <a:prstGeom prst="rect">
            <a:avLst/>
          </a:prstGeom>
          <a:solidFill>
            <a:schemeClr val="bg1"/>
          </a:solidFill>
        </p:spPr>
        <p:txBody>
          <a:bodyPr wrap="none" rtlCol="0">
            <a:spAutoFit/>
          </a:bodyPr>
          <a:lstStyle/>
          <a:p>
            <a:r>
              <a:rPr lang="en-US" dirty="0" smtClean="0">
                <a:latin typeface="Times"/>
                <a:cs typeface="Times"/>
              </a:rPr>
              <a:t>mouse cells</a:t>
            </a:r>
            <a:endParaRPr lang="en-US" dirty="0">
              <a:latin typeface="Times"/>
              <a:cs typeface="Times"/>
            </a:endParaRPr>
          </a:p>
        </p:txBody>
      </p:sp>
      <p:sp>
        <p:nvSpPr>
          <p:cNvPr id="2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Block HA </a:t>
            </a:r>
            <a:r>
              <a:rPr lang="en-US" sz="8800" dirty="0" smtClean="0">
                <a:latin typeface="Times"/>
                <a:cs typeface="Times"/>
                <a:sym typeface="Wingdings"/>
              </a:rPr>
              <a:t> </a:t>
            </a:r>
            <a:r>
              <a:rPr lang="en-US" sz="8800" dirty="0" smtClean="0">
                <a:latin typeface="Times"/>
                <a:cs typeface="Times"/>
              </a:rPr>
              <a:t>Tumors Form</a:t>
            </a:r>
            <a:endParaRPr lang="en-US" sz="8800" dirty="0">
              <a:latin typeface="Times"/>
              <a:cs typeface="Times"/>
            </a:endParaRPr>
          </a:p>
        </p:txBody>
      </p:sp>
    </p:spTree>
    <p:extLst>
      <p:ext uri="{BB962C8B-B14F-4D97-AF65-F5344CB8AC3E}">
        <p14:creationId xmlns:p14="http://schemas.microsoft.com/office/powerpoint/2010/main" val="15848553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10.48.5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638300"/>
            <a:ext cx="14630400" cy="11314513"/>
          </a:xfrm>
          <a:prstGeom prst="rect">
            <a:avLst/>
          </a:prstGeom>
        </p:spPr>
      </p:pic>
      <p:sp>
        <p:nvSpPr>
          <p:cNvPr id="4" name="Rectangle 3"/>
          <p:cNvSpPr/>
          <p:nvPr/>
        </p:nvSpPr>
        <p:spPr bwMode="auto">
          <a:xfrm>
            <a:off x="2895600" y="2324100"/>
            <a:ext cx="838200" cy="1066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2971800" y="3238500"/>
            <a:ext cx="1676400" cy="929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5" name="TextBox 4"/>
          <p:cNvSpPr txBox="1"/>
          <p:nvPr/>
        </p:nvSpPr>
        <p:spPr>
          <a:xfrm>
            <a:off x="667234" y="3619500"/>
            <a:ext cx="3737296" cy="984885"/>
          </a:xfrm>
          <a:prstGeom prst="rect">
            <a:avLst/>
          </a:prstGeom>
          <a:noFill/>
        </p:spPr>
        <p:txBody>
          <a:bodyPr wrap="none" rtlCol="0">
            <a:spAutoFit/>
          </a:bodyPr>
          <a:lstStyle/>
          <a:p>
            <a:r>
              <a:rPr lang="en-US" dirty="0" smtClean="0">
                <a:latin typeface="Times"/>
                <a:cs typeface="Times"/>
              </a:rPr>
              <a:t>neg. control</a:t>
            </a:r>
            <a:endParaRPr lang="en-US" dirty="0">
              <a:latin typeface="Times"/>
              <a:cs typeface="Times"/>
            </a:endParaRPr>
          </a:p>
        </p:txBody>
      </p:sp>
      <p:sp>
        <p:nvSpPr>
          <p:cNvPr id="7" name="TextBox 6"/>
          <p:cNvSpPr txBox="1"/>
          <p:nvPr/>
        </p:nvSpPr>
        <p:spPr>
          <a:xfrm>
            <a:off x="533400" y="6134100"/>
            <a:ext cx="4004960" cy="984885"/>
          </a:xfrm>
          <a:prstGeom prst="rect">
            <a:avLst/>
          </a:prstGeom>
          <a:noFill/>
        </p:spPr>
        <p:txBody>
          <a:bodyPr wrap="none" rtlCol="0">
            <a:spAutoFit/>
          </a:bodyPr>
          <a:lstStyle/>
          <a:p>
            <a:r>
              <a:rPr lang="en-US" dirty="0">
                <a:latin typeface="Times"/>
                <a:cs typeface="Times"/>
              </a:rPr>
              <a:t>carcinogen 1</a:t>
            </a:r>
          </a:p>
        </p:txBody>
      </p:sp>
      <p:sp>
        <p:nvSpPr>
          <p:cNvPr id="8" name="TextBox 7"/>
          <p:cNvSpPr txBox="1"/>
          <p:nvPr/>
        </p:nvSpPr>
        <p:spPr>
          <a:xfrm>
            <a:off x="533400" y="8648700"/>
            <a:ext cx="4004960" cy="984885"/>
          </a:xfrm>
          <a:prstGeom prst="rect">
            <a:avLst/>
          </a:prstGeom>
          <a:noFill/>
        </p:spPr>
        <p:txBody>
          <a:bodyPr wrap="none" rtlCol="0">
            <a:spAutoFit/>
          </a:bodyPr>
          <a:lstStyle/>
          <a:p>
            <a:r>
              <a:rPr lang="en-US" dirty="0">
                <a:latin typeface="Times"/>
                <a:cs typeface="Times"/>
              </a:rPr>
              <a:t>carcinogen 2</a:t>
            </a:r>
          </a:p>
        </p:txBody>
      </p:sp>
      <p:sp>
        <p:nvSpPr>
          <p:cNvPr id="9" name="TextBox 8"/>
          <p:cNvSpPr txBox="1"/>
          <p:nvPr/>
        </p:nvSpPr>
        <p:spPr>
          <a:xfrm>
            <a:off x="534033" y="11163300"/>
            <a:ext cx="4004960" cy="984885"/>
          </a:xfrm>
          <a:prstGeom prst="rect">
            <a:avLst/>
          </a:prstGeom>
          <a:noFill/>
        </p:spPr>
        <p:txBody>
          <a:bodyPr wrap="none" rtlCol="0">
            <a:spAutoFit/>
          </a:bodyPr>
          <a:lstStyle/>
          <a:p>
            <a:r>
              <a:rPr lang="en-US" dirty="0">
                <a:latin typeface="Times"/>
                <a:cs typeface="Times"/>
              </a:rPr>
              <a:t>carcinogen 3</a:t>
            </a:r>
          </a:p>
        </p:txBody>
      </p:sp>
      <p:sp>
        <p:nvSpPr>
          <p:cNvPr id="12" name="TextBox 11"/>
          <p:cNvSpPr txBox="1"/>
          <p:nvPr/>
        </p:nvSpPr>
        <p:spPr>
          <a:xfrm>
            <a:off x="13400009" y="1943100"/>
            <a:ext cx="4069243" cy="984885"/>
          </a:xfrm>
          <a:prstGeom prst="rect">
            <a:avLst/>
          </a:prstGeom>
          <a:solidFill>
            <a:schemeClr val="bg1"/>
          </a:solidFill>
        </p:spPr>
        <p:txBody>
          <a:bodyPr wrap="none" rtlCol="0">
            <a:spAutoFit/>
          </a:bodyPr>
          <a:lstStyle/>
          <a:p>
            <a:r>
              <a:rPr lang="en-US" dirty="0" smtClean="0">
                <a:latin typeface="Times"/>
                <a:cs typeface="Times"/>
              </a:rPr>
              <a:t>NMR no HA</a:t>
            </a:r>
            <a:endParaRPr lang="en-US" dirty="0">
              <a:latin typeface="Times"/>
              <a:cs typeface="Times"/>
            </a:endParaRPr>
          </a:p>
        </p:txBody>
      </p:sp>
      <p:sp>
        <p:nvSpPr>
          <p:cNvPr id="13" name="Oval 12"/>
          <p:cNvSpPr/>
          <p:nvPr/>
        </p:nvSpPr>
        <p:spPr bwMode="auto">
          <a:xfrm>
            <a:off x="5638800" y="5448300"/>
            <a:ext cx="2971800" cy="2362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Oval 13"/>
          <p:cNvSpPr/>
          <p:nvPr/>
        </p:nvSpPr>
        <p:spPr bwMode="auto">
          <a:xfrm>
            <a:off x="5715000" y="90297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5" name="Oval 14"/>
          <p:cNvSpPr/>
          <p:nvPr/>
        </p:nvSpPr>
        <p:spPr bwMode="auto">
          <a:xfrm>
            <a:off x="7391400" y="77343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6" name="Oval 15"/>
          <p:cNvSpPr/>
          <p:nvPr/>
        </p:nvSpPr>
        <p:spPr bwMode="auto">
          <a:xfrm>
            <a:off x="4343400" y="7581900"/>
            <a:ext cx="1905000" cy="15240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7" name="Oval 16"/>
          <p:cNvSpPr/>
          <p:nvPr/>
        </p:nvSpPr>
        <p:spPr bwMode="auto">
          <a:xfrm>
            <a:off x="4800600" y="103251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8" name="Oval 17"/>
          <p:cNvSpPr/>
          <p:nvPr/>
        </p:nvSpPr>
        <p:spPr bwMode="auto">
          <a:xfrm>
            <a:off x="13258800" y="77343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9" name="Oval 18"/>
          <p:cNvSpPr/>
          <p:nvPr/>
        </p:nvSpPr>
        <p:spPr bwMode="auto">
          <a:xfrm>
            <a:off x="13182600" y="10172700"/>
            <a:ext cx="4267200" cy="28194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0" name="Oval 19"/>
          <p:cNvSpPr/>
          <p:nvPr/>
        </p:nvSpPr>
        <p:spPr bwMode="auto">
          <a:xfrm>
            <a:off x="15316200" y="7048500"/>
            <a:ext cx="1143000" cy="838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1" name="Oval 20"/>
          <p:cNvSpPr/>
          <p:nvPr/>
        </p:nvSpPr>
        <p:spPr bwMode="auto">
          <a:xfrm>
            <a:off x="13639800" y="6210300"/>
            <a:ext cx="1143000" cy="838200"/>
          </a:xfrm>
          <a:prstGeom prst="ellipse">
            <a:avLst/>
          </a:prstGeom>
          <a:noFill/>
          <a:ln w="76200" cap="flat" cmpd="sng" algn="ctr">
            <a:solidFill>
              <a:srgbClr val="FFFF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2" name="TextBox 21"/>
          <p:cNvSpPr txBox="1"/>
          <p:nvPr/>
        </p:nvSpPr>
        <p:spPr>
          <a:xfrm>
            <a:off x="5023728" y="1943100"/>
            <a:ext cx="3675555" cy="984885"/>
          </a:xfrm>
          <a:prstGeom prst="rect">
            <a:avLst/>
          </a:prstGeom>
          <a:solidFill>
            <a:schemeClr val="bg1"/>
          </a:solidFill>
        </p:spPr>
        <p:txBody>
          <a:bodyPr wrap="none" rtlCol="0">
            <a:spAutoFit/>
          </a:bodyPr>
          <a:lstStyle/>
          <a:p>
            <a:r>
              <a:rPr lang="en-US" dirty="0" smtClean="0">
                <a:latin typeface="Times"/>
                <a:cs typeface="Times"/>
              </a:rPr>
              <a:t>mouse cells</a:t>
            </a:r>
            <a:endParaRPr lang="en-US" dirty="0">
              <a:latin typeface="Times"/>
              <a:cs typeface="Times"/>
            </a:endParaRPr>
          </a:p>
        </p:txBody>
      </p:sp>
      <p:sp>
        <p:nvSpPr>
          <p:cNvPr id="23" name="TextBox 22"/>
          <p:cNvSpPr txBox="1"/>
          <p:nvPr/>
        </p:nvSpPr>
        <p:spPr>
          <a:xfrm>
            <a:off x="9360119" y="1866900"/>
            <a:ext cx="3428230" cy="984885"/>
          </a:xfrm>
          <a:prstGeom prst="rect">
            <a:avLst/>
          </a:prstGeom>
          <a:solidFill>
            <a:schemeClr val="bg1"/>
          </a:solidFill>
        </p:spPr>
        <p:txBody>
          <a:bodyPr wrap="none" rtlCol="0">
            <a:spAutoFit/>
          </a:bodyPr>
          <a:lstStyle/>
          <a:p>
            <a:r>
              <a:rPr lang="en-US" dirty="0" smtClean="0">
                <a:latin typeface="Times"/>
                <a:cs typeface="Times"/>
              </a:rPr>
              <a:t>NMR cells</a:t>
            </a:r>
            <a:endParaRPr lang="en-US" dirty="0">
              <a:latin typeface="Times"/>
              <a:cs typeface="Times"/>
            </a:endParaRPr>
          </a:p>
        </p:txBody>
      </p:sp>
      <p:sp>
        <p:nvSpPr>
          <p:cNvPr id="2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Block HA </a:t>
            </a:r>
            <a:r>
              <a:rPr lang="en-US" sz="8800" dirty="0" smtClean="0">
                <a:latin typeface="Times"/>
                <a:cs typeface="Times"/>
                <a:sym typeface="Wingdings"/>
              </a:rPr>
              <a:t> </a:t>
            </a:r>
            <a:r>
              <a:rPr lang="en-US" sz="8800" dirty="0" smtClean="0">
                <a:latin typeface="Times"/>
                <a:cs typeface="Times"/>
              </a:rPr>
              <a:t>Tumors Form</a:t>
            </a:r>
            <a:endParaRPr lang="en-US" sz="8800" dirty="0">
              <a:latin typeface="Times"/>
              <a:cs typeface="Times"/>
            </a:endParaRPr>
          </a:p>
        </p:txBody>
      </p:sp>
    </p:spTree>
    <p:extLst>
      <p:ext uri="{BB962C8B-B14F-4D97-AF65-F5344CB8AC3E}">
        <p14:creationId xmlns:p14="http://schemas.microsoft.com/office/powerpoint/2010/main" val="8308115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Inject Mice with NMR Cells +/- HA</a:t>
            </a:r>
            <a:endParaRPr lang="en-US" sz="8800" dirty="0">
              <a:latin typeface="Times"/>
              <a:cs typeface="Times"/>
            </a:endParaRPr>
          </a:p>
        </p:txBody>
      </p:sp>
      <p:pic>
        <p:nvPicPr>
          <p:cNvPr id="3" name="Picture 2" descr="Screen Shot 2013-10-26 at 10.5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171700"/>
            <a:ext cx="15163800" cy="10587513"/>
          </a:xfrm>
          <a:prstGeom prst="rect">
            <a:avLst/>
          </a:prstGeom>
        </p:spPr>
      </p:pic>
      <p:sp>
        <p:nvSpPr>
          <p:cNvPr id="4" name="Rectangle 3"/>
          <p:cNvSpPr/>
          <p:nvPr/>
        </p:nvSpPr>
        <p:spPr bwMode="auto">
          <a:xfrm>
            <a:off x="4572000" y="2628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TextBox 5"/>
          <p:cNvSpPr txBox="1"/>
          <p:nvPr/>
        </p:nvSpPr>
        <p:spPr>
          <a:xfrm>
            <a:off x="13827401" y="2482215"/>
            <a:ext cx="2250799" cy="984885"/>
          </a:xfrm>
          <a:prstGeom prst="rect">
            <a:avLst/>
          </a:prstGeom>
          <a:solidFill>
            <a:schemeClr val="bg1"/>
          </a:solidFill>
        </p:spPr>
        <p:txBody>
          <a:bodyPr wrap="none" rtlCol="0">
            <a:spAutoFit/>
          </a:bodyPr>
          <a:lstStyle/>
          <a:p>
            <a:r>
              <a:rPr lang="en-US" dirty="0" smtClean="0">
                <a:latin typeface="Times"/>
                <a:cs typeface="Times"/>
              </a:rPr>
              <a:t>tumors</a:t>
            </a:r>
            <a:endParaRPr lang="en-US" dirty="0">
              <a:latin typeface="Times"/>
              <a:cs typeface="Times"/>
            </a:endParaRPr>
          </a:p>
        </p:txBody>
      </p:sp>
      <p:sp>
        <p:nvSpPr>
          <p:cNvPr id="9" name="Rectangle 8"/>
          <p:cNvSpPr/>
          <p:nvPr/>
        </p:nvSpPr>
        <p:spPr bwMode="auto">
          <a:xfrm>
            <a:off x="4267200" y="3238500"/>
            <a:ext cx="3505200" cy="9372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4114800" y="6217503"/>
            <a:ext cx="3429000" cy="830997"/>
          </a:xfrm>
          <a:prstGeom prst="rect">
            <a:avLst/>
          </a:prstGeom>
          <a:solidFill>
            <a:schemeClr val="bg1"/>
          </a:solidFill>
        </p:spPr>
        <p:txBody>
          <a:bodyPr wrap="square" rtlCol="0">
            <a:spAutoFit/>
          </a:bodyPr>
          <a:lstStyle/>
          <a:p>
            <a:r>
              <a:rPr lang="en-US" sz="4800" dirty="0" smtClean="0">
                <a:latin typeface="Times"/>
                <a:cs typeface="Times"/>
              </a:rPr>
              <a:t>NMR cells</a:t>
            </a:r>
            <a:endParaRPr lang="en-US" sz="4800" dirty="0">
              <a:latin typeface="Times"/>
              <a:cs typeface="Times"/>
            </a:endParaRPr>
          </a:p>
        </p:txBody>
      </p:sp>
      <p:sp>
        <p:nvSpPr>
          <p:cNvPr id="10" name="TextBox 9"/>
          <p:cNvSpPr txBox="1"/>
          <p:nvPr/>
        </p:nvSpPr>
        <p:spPr>
          <a:xfrm>
            <a:off x="3962400" y="8115300"/>
            <a:ext cx="36576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 </a:t>
            </a:r>
            <a:r>
              <a:rPr lang="en-US" sz="4800" dirty="0" err="1" smtClean="0">
                <a:latin typeface="Times"/>
                <a:cs typeface="Times"/>
              </a:rPr>
              <a:t>HAase</a:t>
            </a:r>
            <a:endParaRPr lang="en-US" sz="4800" dirty="0">
              <a:latin typeface="Times"/>
              <a:cs typeface="Times"/>
            </a:endParaRPr>
          </a:p>
        </p:txBody>
      </p:sp>
      <p:sp>
        <p:nvSpPr>
          <p:cNvPr id="11" name="TextBox 10"/>
          <p:cNvSpPr txBox="1"/>
          <p:nvPr/>
        </p:nvSpPr>
        <p:spPr>
          <a:xfrm>
            <a:off x="3810000" y="10401300"/>
            <a:ext cx="39624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HA not made</a:t>
            </a:r>
            <a:endParaRPr lang="en-US" sz="4800" dirty="0">
              <a:latin typeface="Times"/>
              <a:cs typeface="Times"/>
            </a:endParaRPr>
          </a:p>
        </p:txBody>
      </p:sp>
      <p:sp>
        <p:nvSpPr>
          <p:cNvPr id="12" name="Rectangle 11"/>
          <p:cNvSpPr/>
          <p:nvPr/>
        </p:nvSpPr>
        <p:spPr bwMode="auto">
          <a:xfrm>
            <a:off x="12192000" y="2095500"/>
            <a:ext cx="8382000" cy="10668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3810000" y="5753100"/>
            <a:ext cx="9220200" cy="7086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3810000" y="2482215"/>
            <a:ext cx="3879191" cy="984885"/>
          </a:xfrm>
          <a:prstGeom prst="rect">
            <a:avLst/>
          </a:prstGeom>
          <a:solidFill>
            <a:schemeClr val="bg1"/>
          </a:solidFill>
        </p:spPr>
        <p:txBody>
          <a:bodyPr wrap="square" rtlCol="0">
            <a:spAutoFit/>
          </a:bodyPr>
          <a:lstStyle/>
          <a:p>
            <a:r>
              <a:rPr lang="en-US" b="1" dirty="0" smtClean="0">
                <a:latin typeface="Times"/>
                <a:cs typeface="Times"/>
              </a:rPr>
              <a:t>injection</a:t>
            </a:r>
            <a:endParaRPr lang="en-US" b="1" dirty="0">
              <a:latin typeface="Times"/>
              <a:cs typeface="Times"/>
            </a:endParaRPr>
          </a:p>
        </p:txBody>
      </p:sp>
      <p:sp>
        <p:nvSpPr>
          <p:cNvPr id="15" name="TextBox 14"/>
          <p:cNvSpPr txBox="1"/>
          <p:nvPr/>
        </p:nvSpPr>
        <p:spPr>
          <a:xfrm>
            <a:off x="13724258" y="2482215"/>
            <a:ext cx="2457085" cy="984885"/>
          </a:xfrm>
          <a:prstGeom prst="rect">
            <a:avLst/>
          </a:prstGeom>
          <a:solidFill>
            <a:schemeClr val="bg1"/>
          </a:solidFill>
        </p:spPr>
        <p:txBody>
          <a:bodyPr wrap="none" rtlCol="0">
            <a:spAutoFit/>
          </a:bodyPr>
          <a:lstStyle/>
          <a:p>
            <a:r>
              <a:rPr lang="en-US" b="1" dirty="0" smtClean="0">
                <a:latin typeface="Times"/>
                <a:cs typeface="Times"/>
              </a:rPr>
              <a:t>tumors</a:t>
            </a:r>
            <a:endParaRPr lang="en-US" b="1" dirty="0">
              <a:latin typeface="Times"/>
              <a:cs typeface="Times"/>
            </a:endParaRPr>
          </a:p>
        </p:txBody>
      </p:sp>
      <p:sp>
        <p:nvSpPr>
          <p:cNvPr id="16" name="TextBox 15"/>
          <p:cNvSpPr txBox="1"/>
          <p:nvPr/>
        </p:nvSpPr>
        <p:spPr>
          <a:xfrm>
            <a:off x="7848600" y="2482215"/>
            <a:ext cx="3879191" cy="984885"/>
          </a:xfrm>
          <a:prstGeom prst="rect">
            <a:avLst/>
          </a:prstGeom>
          <a:solidFill>
            <a:schemeClr val="bg1"/>
          </a:solidFill>
        </p:spPr>
        <p:txBody>
          <a:bodyPr wrap="square" rtlCol="0">
            <a:spAutoFit/>
          </a:bodyPr>
          <a:lstStyle/>
          <a:p>
            <a:r>
              <a:rPr lang="en-US" b="1" dirty="0" smtClean="0">
                <a:latin typeface="Times"/>
                <a:cs typeface="Times"/>
              </a:rPr>
              <a:t>recipient</a:t>
            </a:r>
            <a:endParaRPr lang="en-US" b="1" dirty="0">
              <a:latin typeface="Times"/>
              <a:cs typeface="Times"/>
            </a:endParaRPr>
          </a:p>
        </p:txBody>
      </p:sp>
      <p:sp>
        <p:nvSpPr>
          <p:cNvPr id="17" name="TextBox 16"/>
          <p:cNvSpPr txBox="1"/>
          <p:nvPr/>
        </p:nvSpPr>
        <p:spPr>
          <a:xfrm>
            <a:off x="3657600" y="4007703"/>
            <a:ext cx="3962400" cy="830997"/>
          </a:xfrm>
          <a:prstGeom prst="rect">
            <a:avLst/>
          </a:prstGeom>
          <a:solidFill>
            <a:schemeClr val="bg1"/>
          </a:solidFill>
        </p:spPr>
        <p:txBody>
          <a:bodyPr wrap="square" rtlCol="0">
            <a:spAutoFit/>
          </a:bodyPr>
          <a:lstStyle/>
          <a:p>
            <a:r>
              <a:rPr lang="en-US" sz="4800" dirty="0" smtClean="0">
                <a:latin typeface="Times"/>
                <a:cs typeface="Times"/>
              </a:rPr>
              <a:t>mouse tumor</a:t>
            </a:r>
            <a:endParaRPr lang="en-US" sz="4800" dirty="0">
              <a:latin typeface="Times"/>
              <a:cs typeface="Times"/>
            </a:endParaRPr>
          </a:p>
        </p:txBody>
      </p:sp>
    </p:spTree>
    <p:extLst>
      <p:ext uri="{BB962C8B-B14F-4D97-AF65-F5344CB8AC3E}">
        <p14:creationId xmlns:p14="http://schemas.microsoft.com/office/powerpoint/2010/main" val="58478725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Inject Mice with NMR Cells +/- HA</a:t>
            </a:r>
            <a:endParaRPr lang="en-US" sz="8800" dirty="0">
              <a:latin typeface="Times"/>
              <a:cs typeface="Times"/>
            </a:endParaRPr>
          </a:p>
        </p:txBody>
      </p:sp>
      <p:pic>
        <p:nvPicPr>
          <p:cNvPr id="3" name="Picture 2" descr="Screen Shot 2013-10-26 at 10.5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171700"/>
            <a:ext cx="15163800" cy="10587513"/>
          </a:xfrm>
          <a:prstGeom prst="rect">
            <a:avLst/>
          </a:prstGeom>
        </p:spPr>
      </p:pic>
      <p:sp>
        <p:nvSpPr>
          <p:cNvPr id="4" name="Rectangle 3"/>
          <p:cNvSpPr/>
          <p:nvPr/>
        </p:nvSpPr>
        <p:spPr bwMode="auto">
          <a:xfrm>
            <a:off x="4572000" y="2628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4267200" y="3238500"/>
            <a:ext cx="3505200" cy="9372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4114800" y="6217503"/>
            <a:ext cx="3429000" cy="830997"/>
          </a:xfrm>
          <a:prstGeom prst="rect">
            <a:avLst/>
          </a:prstGeom>
          <a:solidFill>
            <a:schemeClr val="bg1"/>
          </a:solidFill>
        </p:spPr>
        <p:txBody>
          <a:bodyPr wrap="square" rtlCol="0">
            <a:spAutoFit/>
          </a:bodyPr>
          <a:lstStyle/>
          <a:p>
            <a:r>
              <a:rPr lang="en-US" sz="4800" dirty="0" smtClean="0">
                <a:latin typeface="Times"/>
                <a:cs typeface="Times"/>
              </a:rPr>
              <a:t>NMR cells</a:t>
            </a:r>
            <a:endParaRPr lang="en-US" sz="4800" dirty="0">
              <a:latin typeface="Times"/>
              <a:cs typeface="Times"/>
            </a:endParaRPr>
          </a:p>
        </p:txBody>
      </p:sp>
      <p:sp>
        <p:nvSpPr>
          <p:cNvPr id="10" name="TextBox 9"/>
          <p:cNvSpPr txBox="1"/>
          <p:nvPr/>
        </p:nvSpPr>
        <p:spPr>
          <a:xfrm>
            <a:off x="3962400" y="8115300"/>
            <a:ext cx="36576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 </a:t>
            </a:r>
            <a:r>
              <a:rPr lang="en-US" sz="4800" dirty="0" err="1" smtClean="0">
                <a:latin typeface="Times"/>
                <a:cs typeface="Times"/>
              </a:rPr>
              <a:t>HAase</a:t>
            </a:r>
            <a:endParaRPr lang="en-US" sz="4800" dirty="0">
              <a:latin typeface="Times"/>
              <a:cs typeface="Times"/>
            </a:endParaRPr>
          </a:p>
        </p:txBody>
      </p:sp>
      <p:sp>
        <p:nvSpPr>
          <p:cNvPr id="11" name="TextBox 10"/>
          <p:cNvSpPr txBox="1"/>
          <p:nvPr/>
        </p:nvSpPr>
        <p:spPr>
          <a:xfrm>
            <a:off x="3810000" y="10401300"/>
            <a:ext cx="39624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HA not made</a:t>
            </a:r>
            <a:endParaRPr lang="en-US" sz="4800" dirty="0">
              <a:latin typeface="Times"/>
              <a:cs typeface="Times"/>
            </a:endParaRPr>
          </a:p>
        </p:txBody>
      </p:sp>
      <p:sp>
        <p:nvSpPr>
          <p:cNvPr id="12" name="Rectangle 11"/>
          <p:cNvSpPr/>
          <p:nvPr/>
        </p:nvSpPr>
        <p:spPr bwMode="auto">
          <a:xfrm>
            <a:off x="12192000" y="6057900"/>
            <a:ext cx="8382000" cy="6705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3810000" y="5753100"/>
            <a:ext cx="9220200" cy="7086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3810000" y="2482215"/>
            <a:ext cx="3879191" cy="984885"/>
          </a:xfrm>
          <a:prstGeom prst="rect">
            <a:avLst/>
          </a:prstGeom>
          <a:solidFill>
            <a:schemeClr val="bg1"/>
          </a:solidFill>
        </p:spPr>
        <p:txBody>
          <a:bodyPr wrap="square" rtlCol="0">
            <a:spAutoFit/>
          </a:bodyPr>
          <a:lstStyle/>
          <a:p>
            <a:r>
              <a:rPr lang="en-US" b="1" dirty="0" smtClean="0">
                <a:latin typeface="Times"/>
                <a:cs typeface="Times"/>
              </a:rPr>
              <a:t>injection</a:t>
            </a:r>
            <a:endParaRPr lang="en-US" b="1" dirty="0">
              <a:latin typeface="Times"/>
              <a:cs typeface="Times"/>
            </a:endParaRPr>
          </a:p>
        </p:txBody>
      </p:sp>
      <p:sp>
        <p:nvSpPr>
          <p:cNvPr id="15" name="TextBox 14"/>
          <p:cNvSpPr txBox="1"/>
          <p:nvPr/>
        </p:nvSpPr>
        <p:spPr>
          <a:xfrm>
            <a:off x="13724258" y="2482215"/>
            <a:ext cx="2457085" cy="984885"/>
          </a:xfrm>
          <a:prstGeom prst="rect">
            <a:avLst/>
          </a:prstGeom>
          <a:solidFill>
            <a:schemeClr val="bg1"/>
          </a:solidFill>
        </p:spPr>
        <p:txBody>
          <a:bodyPr wrap="none" rtlCol="0">
            <a:spAutoFit/>
          </a:bodyPr>
          <a:lstStyle/>
          <a:p>
            <a:r>
              <a:rPr lang="en-US" b="1" dirty="0" smtClean="0">
                <a:latin typeface="Times"/>
                <a:cs typeface="Times"/>
              </a:rPr>
              <a:t>tumors</a:t>
            </a:r>
            <a:endParaRPr lang="en-US" b="1" dirty="0">
              <a:latin typeface="Times"/>
              <a:cs typeface="Times"/>
            </a:endParaRPr>
          </a:p>
        </p:txBody>
      </p:sp>
      <p:sp>
        <p:nvSpPr>
          <p:cNvPr id="16" name="TextBox 15"/>
          <p:cNvSpPr txBox="1"/>
          <p:nvPr/>
        </p:nvSpPr>
        <p:spPr>
          <a:xfrm>
            <a:off x="7848600" y="2482215"/>
            <a:ext cx="3879191" cy="984885"/>
          </a:xfrm>
          <a:prstGeom prst="rect">
            <a:avLst/>
          </a:prstGeom>
          <a:solidFill>
            <a:schemeClr val="bg1"/>
          </a:solidFill>
        </p:spPr>
        <p:txBody>
          <a:bodyPr wrap="square" rtlCol="0">
            <a:spAutoFit/>
          </a:bodyPr>
          <a:lstStyle/>
          <a:p>
            <a:r>
              <a:rPr lang="en-US" b="1" dirty="0" smtClean="0">
                <a:latin typeface="Times"/>
                <a:cs typeface="Times"/>
              </a:rPr>
              <a:t>recipient</a:t>
            </a:r>
            <a:endParaRPr lang="en-US" b="1" dirty="0">
              <a:latin typeface="Times"/>
              <a:cs typeface="Times"/>
            </a:endParaRPr>
          </a:p>
        </p:txBody>
      </p:sp>
      <p:sp>
        <p:nvSpPr>
          <p:cNvPr id="17" name="TextBox 16"/>
          <p:cNvSpPr txBox="1"/>
          <p:nvPr/>
        </p:nvSpPr>
        <p:spPr>
          <a:xfrm>
            <a:off x="3657600" y="4007703"/>
            <a:ext cx="3962400" cy="830997"/>
          </a:xfrm>
          <a:prstGeom prst="rect">
            <a:avLst/>
          </a:prstGeom>
          <a:solidFill>
            <a:schemeClr val="bg1"/>
          </a:solidFill>
        </p:spPr>
        <p:txBody>
          <a:bodyPr wrap="square" rtlCol="0">
            <a:spAutoFit/>
          </a:bodyPr>
          <a:lstStyle/>
          <a:p>
            <a:r>
              <a:rPr lang="en-US" sz="4800" dirty="0" smtClean="0">
                <a:latin typeface="Times"/>
                <a:cs typeface="Times"/>
              </a:rPr>
              <a:t>mouse tumor</a:t>
            </a:r>
            <a:endParaRPr lang="en-US" sz="4800" dirty="0">
              <a:latin typeface="Times"/>
              <a:cs typeface="Times"/>
            </a:endParaRPr>
          </a:p>
        </p:txBody>
      </p:sp>
    </p:spTree>
    <p:extLst>
      <p:ext uri="{BB962C8B-B14F-4D97-AF65-F5344CB8AC3E}">
        <p14:creationId xmlns:p14="http://schemas.microsoft.com/office/powerpoint/2010/main" val="147726557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Inject Mice with NMR Cells +/- HA</a:t>
            </a:r>
            <a:endParaRPr lang="en-US" sz="8800" dirty="0">
              <a:latin typeface="Times"/>
              <a:cs typeface="Times"/>
            </a:endParaRPr>
          </a:p>
        </p:txBody>
      </p:sp>
      <p:pic>
        <p:nvPicPr>
          <p:cNvPr id="3" name="Picture 2" descr="Screen Shot 2013-10-26 at 10.5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171700"/>
            <a:ext cx="15163800" cy="10587513"/>
          </a:xfrm>
          <a:prstGeom prst="rect">
            <a:avLst/>
          </a:prstGeom>
        </p:spPr>
      </p:pic>
      <p:sp>
        <p:nvSpPr>
          <p:cNvPr id="4" name="Rectangle 3"/>
          <p:cNvSpPr/>
          <p:nvPr/>
        </p:nvSpPr>
        <p:spPr bwMode="auto">
          <a:xfrm>
            <a:off x="4572000" y="2628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4267200" y="3238500"/>
            <a:ext cx="3505200" cy="9372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4114800" y="6217503"/>
            <a:ext cx="3429000" cy="830997"/>
          </a:xfrm>
          <a:prstGeom prst="rect">
            <a:avLst/>
          </a:prstGeom>
          <a:solidFill>
            <a:schemeClr val="bg1"/>
          </a:solidFill>
        </p:spPr>
        <p:txBody>
          <a:bodyPr wrap="square" rtlCol="0">
            <a:spAutoFit/>
          </a:bodyPr>
          <a:lstStyle/>
          <a:p>
            <a:r>
              <a:rPr lang="en-US" sz="4800" dirty="0" smtClean="0">
                <a:latin typeface="Times"/>
                <a:cs typeface="Times"/>
              </a:rPr>
              <a:t>NMR cells</a:t>
            </a:r>
            <a:endParaRPr lang="en-US" sz="4800" dirty="0">
              <a:latin typeface="Times"/>
              <a:cs typeface="Times"/>
            </a:endParaRPr>
          </a:p>
        </p:txBody>
      </p:sp>
      <p:sp>
        <p:nvSpPr>
          <p:cNvPr id="10" name="TextBox 9"/>
          <p:cNvSpPr txBox="1"/>
          <p:nvPr/>
        </p:nvSpPr>
        <p:spPr>
          <a:xfrm>
            <a:off x="3962400" y="8115300"/>
            <a:ext cx="36576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 </a:t>
            </a:r>
            <a:r>
              <a:rPr lang="en-US" sz="4800" dirty="0" err="1" smtClean="0">
                <a:latin typeface="Times"/>
                <a:cs typeface="Times"/>
              </a:rPr>
              <a:t>HAase</a:t>
            </a:r>
            <a:endParaRPr lang="en-US" sz="4800" dirty="0">
              <a:latin typeface="Times"/>
              <a:cs typeface="Times"/>
            </a:endParaRPr>
          </a:p>
        </p:txBody>
      </p:sp>
      <p:sp>
        <p:nvSpPr>
          <p:cNvPr id="11" name="TextBox 10"/>
          <p:cNvSpPr txBox="1"/>
          <p:nvPr/>
        </p:nvSpPr>
        <p:spPr>
          <a:xfrm>
            <a:off x="3810000" y="10401300"/>
            <a:ext cx="39624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HA not made</a:t>
            </a:r>
            <a:endParaRPr lang="en-US" sz="4800" dirty="0">
              <a:latin typeface="Times"/>
              <a:cs typeface="Times"/>
            </a:endParaRPr>
          </a:p>
        </p:txBody>
      </p:sp>
      <p:sp>
        <p:nvSpPr>
          <p:cNvPr id="12" name="Rectangle 11"/>
          <p:cNvSpPr/>
          <p:nvPr/>
        </p:nvSpPr>
        <p:spPr bwMode="auto">
          <a:xfrm>
            <a:off x="12192000" y="6057900"/>
            <a:ext cx="8382000" cy="6705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3810000" y="7886700"/>
            <a:ext cx="9220200" cy="4953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3810000" y="2482215"/>
            <a:ext cx="3879191" cy="984885"/>
          </a:xfrm>
          <a:prstGeom prst="rect">
            <a:avLst/>
          </a:prstGeom>
          <a:solidFill>
            <a:schemeClr val="bg1"/>
          </a:solidFill>
        </p:spPr>
        <p:txBody>
          <a:bodyPr wrap="square" rtlCol="0">
            <a:spAutoFit/>
          </a:bodyPr>
          <a:lstStyle/>
          <a:p>
            <a:r>
              <a:rPr lang="en-US" b="1" dirty="0" smtClean="0">
                <a:latin typeface="Times"/>
                <a:cs typeface="Times"/>
              </a:rPr>
              <a:t>injection</a:t>
            </a:r>
            <a:endParaRPr lang="en-US" b="1" dirty="0">
              <a:latin typeface="Times"/>
              <a:cs typeface="Times"/>
            </a:endParaRPr>
          </a:p>
        </p:txBody>
      </p:sp>
      <p:sp>
        <p:nvSpPr>
          <p:cNvPr id="15" name="TextBox 14"/>
          <p:cNvSpPr txBox="1"/>
          <p:nvPr/>
        </p:nvSpPr>
        <p:spPr>
          <a:xfrm>
            <a:off x="13724258" y="2482215"/>
            <a:ext cx="2457085" cy="984885"/>
          </a:xfrm>
          <a:prstGeom prst="rect">
            <a:avLst/>
          </a:prstGeom>
          <a:solidFill>
            <a:schemeClr val="bg1"/>
          </a:solidFill>
        </p:spPr>
        <p:txBody>
          <a:bodyPr wrap="none" rtlCol="0">
            <a:spAutoFit/>
          </a:bodyPr>
          <a:lstStyle/>
          <a:p>
            <a:r>
              <a:rPr lang="en-US" b="1" dirty="0" smtClean="0">
                <a:latin typeface="Times"/>
                <a:cs typeface="Times"/>
              </a:rPr>
              <a:t>tumors</a:t>
            </a:r>
            <a:endParaRPr lang="en-US" b="1" dirty="0">
              <a:latin typeface="Times"/>
              <a:cs typeface="Times"/>
            </a:endParaRPr>
          </a:p>
        </p:txBody>
      </p:sp>
      <p:sp>
        <p:nvSpPr>
          <p:cNvPr id="16" name="TextBox 15"/>
          <p:cNvSpPr txBox="1"/>
          <p:nvPr/>
        </p:nvSpPr>
        <p:spPr>
          <a:xfrm>
            <a:off x="7848600" y="2482215"/>
            <a:ext cx="3879191" cy="984885"/>
          </a:xfrm>
          <a:prstGeom prst="rect">
            <a:avLst/>
          </a:prstGeom>
          <a:solidFill>
            <a:schemeClr val="bg1"/>
          </a:solidFill>
        </p:spPr>
        <p:txBody>
          <a:bodyPr wrap="square" rtlCol="0">
            <a:spAutoFit/>
          </a:bodyPr>
          <a:lstStyle/>
          <a:p>
            <a:r>
              <a:rPr lang="en-US" b="1" dirty="0" smtClean="0">
                <a:latin typeface="Times"/>
                <a:cs typeface="Times"/>
              </a:rPr>
              <a:t>recipient</a:t>
            </a:r>
            <a:endParaRPr lang="en-US" b="1" dirty="0">
              <a:latin typeface="Times"/>
              <a:cs typeface="Times"/>
            </a:endParaRPr>
          </a:p>
        </p:txBody>
      </p:sp>
      <p:sp>
        <p:nvSpPr>
          <p:cNvPr id="17" name="TextBox 16"/>
          <p:cNvSpPr txBox="1"/>
          <p:nvPr/>
        </p:nvSpPr>
        <p:spPr>
          <a:xfrm>
            <a:off x="3657600" y="4007703"/>
            <a:ext cx="3962400" cy="830997"/>
          </a:xfrm>
          <a:prstGeom prst="rect">
            <a:avLst/>
          </a:prstGeom>
          <a:solidFill>
            <a:schemeClr val="bg1"/>
          </a:solidFill>
        </p:spPr>
        <p:txBody>
          <a:bodyPr wrap="square" rtlCol="0">
            <a:spAutoFit/>
          </a:bodyPr>
          <a:lstStyle/>
          <a:p>
            <a:r>
              <a:rPr lang="en-US" sz="4800" dirty="0" smtClean="0">
                <a:latin typeface="Times"/>
                <a:cs typeface="Times"/>
              </a:rPr>
              <a:t>mouse tumor</a:t>
            </a:r>
            <a:endParaRPr lang="en-US" sz="4800" dirty="0">
              <a:latin typeface="Times"/>
              <a:cs typeface="Times"/>
            </a:endParaRPr>
          </a:p>
        </p:txBody>
      </p:sp>
    </p:spTree>
    <p:extLst>
      <p:ext uri="{BB962C8B-B14F-4D97-AF65-F5344CB8AC3E}">
        <p14:creationId xmlns:p14="http://schemas.microsoft.com/office/powerpoint/2010/main" val="9756586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3390900"/>
            <a:ext cx="18065750" cy="5551487"/>
          </a:xfrm>
          <a:prstGeom prst="rect">
            <a:avLst/>
          </a:prstGeom>
        </p:spPr>
        <p:txBody>
          <a:bodyPr lIns="198114" tIns="99057" rIns="198114" bIns="99057">
            <a:normAutofit/>
          </a:bodyPr>
          <a:lstStyle/>
          <a:p>
            <a:pPr>
              <a:buSzPct val="100000"/>
            </a:pPr>
            <a:r>
              <a:rPr lang="en-US" dirty="0" smtClean="0">
                <a:latin typeface="Times"/>
                <a:cs typeface="Times"/>
              </a:rPr>
              <a:t>Determine order of bases on all 23 (24) chromosomes</a:t>
            </a:r>
            <a:endParaRPr lang="en-US" dirty="0">
              <a:latin typeface="Times"/>
              <a:cs typeface="Times"/>
            </a:endParaRPr>
          </a:p>
          <a:p>
            <a:pPr>
              <a:buSzPct val="100000"/>
            </a:pPr>
            <a:r>
              <a:rPr lang="en-US" dirty="0">
                <a:latin typeface="Times"/>
                <a:cs typeface="Times"/>
              </a:rPr>
              <a:t>Can only read 30 to 700 bases at a time</a:t>
            </a:r>
          </a:p>
          <a:p>
            <a:pPr>
              <a:buSzPct val="100000"/>
            </a:pPr>
            <a:r>
              <a:rPr lang="en-US" dirty="0">
                <a:latin typeface="Times"/>
                <a:cs typeface="Times"/>
              </a:rPr>
              <a:t>Cannot sequence a genome in one run</a:t>
            </a:r>
          </a:p>
          <a:p>
            <a:pPr>
              <a:buSzPct val="100000"/>
            </a:pPr>
            <a:r>
              <a:rPr lang="en-US" dirty="0" smtClean="0">
                <a:latin typeface="Times"/>
                <a:cs typeface="Times"/>
              </a:rPr>
              <a:t>“Whole Genome Shotgun” </a:t>
            </a:r>
            <a:r>
              <a:rPr lang="en-US" dirty="0">
                <a:latin typeface="Times"/>
                <a:cs typeface="Times"/>
              </a:rPr>
              <a:t>sequencing</a:t>
            </a:r>
          </a:p>
        </p:txBody>
      </p:sp>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How do you sequence a genome?</a:t>
            </a:r>
            <a:endParaRPr lang="en-US" sz="9600" dirty="0">
              <a:latin typeface="Times"/>
              <a:cs typeface="Times"/>
            </a:endParaRPr>
          </a:p>
        </p:txBody>
      </p:sp>
    </p:spTree>
    <p:extLst>
      <p:ext uri="{BB962C8B-B14F-4D97-AF65-F5344CB8AC3E}">
        <p14:creationId xmlns:p14="http://schemas.microsoft.com/office/powerpoint/2010/main" val="965353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Inject Mice with NMR Cells +/- HA</a:t>
            </a:r>
            <a:endParaRPr lang="en-US" sz="8800" dirty="0">
              <a:latin typeface="Times"/>
              <a:cs typeface="Times"/>
            </a:endParaRPr>
          </a:p>
        </p:txBody>
      </p:sp>
      <p:pic>
        <p:nvPicPr>
          <p:cNvPr id="3" name="Picture 2" descr="Screen Shot 2013-10-26 at 10.5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171700"/>
            <a:ext cx="15163800" cy="10587513"/>
          </a:xfrm>
          <a:prstGeom prst="rect">
            <a:avLst/>
          </a:prstGeom>
        </p:spPr>
      </p:pic>
      <p:sp>
        <p:nvSpPr>
          <p:cNvPr id="4" name="Rectangle 3"/>
          <p:cNvSpPr/>
          <p:nvPr/>
        </p:nvSpPr>
        <p:spPr bwMode="auto">
          <a:xfrm>
            <a:off x="4572000" y="2628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4267200" y="3238500"/>
            <a:ext cx="3505200" cy="9372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4114800" y="6217503"/>
            <a:ext cx="3429000" cy="830997"/>
          </a:xfrm>
          <a:prstGeom prst="rect">
            <a:avLst/>
          </a:prstGeom>
          <a:solidFill>
            <a:schemeClr val="bg1"/>
          </a:solidFill>
        </p:spPr>
        <p:txBody>
          <a:bodyPr wrap="square" rtlCol="0">
            <a:spAutoFit/>
          </a:bodyPr>
          <a:lstStyle/>
          <a:p>
            <a:r>
              <a:rPr lang="en-US" sz="4800" dirty="0" smtClean="0">
                <a:latin typeface="Times"/>
                <a:cs typeface="Times"/>
              </a:rPr>
              <a:t>NMR cells</a:t>
            </a:r>
            <a:endParaRPr lang="en-US" sz="4800" dirty="0">
              <a:latin typeface="Times"/>
              <a:cs typeface="Times"/>
            </a:endParaRPr>
          </a:p>
        </p:txBody>
      </p:sp>
      <p:sp>
        <p:nvSpPr>
          <p:cNvPr id="10" name="TextBox 9"/>
          <p:cNvSpPr txBox="1"/>
          <p:nvPr/>
        </p:nvSpPr>
        <p:spPr>
          <a:xfrm>
            <a:off x="3962400" y="8115300"/>
            <a:ext cx="36576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 </a:t>
            </a:r>
            <a:r>
              <a:rPr lang="en-US" sz="4800" dirty="0" err="1" smtClean="0">
                <a:latin typeface="Times"/>
                <a:cs typeface="Times"/>
              </a:rPr>
              <a:t>HAase</a:t>
            </a:r>
            <a:endParaRPr lang="en-US" sz="4800" dirty="0">
              <a:latin typeface="Times"/>
              <a:cs typeface="Times"/>
            </a:endParaRPr>
          </a:p>
        </p:txBody>
      </p:sp>
      <p:sp>
        <p:nvSpPr>
          <p:cNvPr id="11" name="TextBox 10"/>
          <p:cNvSpPr txBox="1"/>
          <p:nvPr/>
        </p:nvSpPr>
        <p:spPr>
          <a:xfrm>
            <a:off x="3810000" y="10401300"/>
            <a:ext cx="39624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HA not made</a:t>
            </a:r>
            <a:endParaRPr lang="en-US" sz="4800" dirty="0">
              <a:latin typeface="Times"/>
              <a:cs typeface="Times"/>
            </a:endParaRPr>
          </a:p>
        </p:txBody>
      </p:sp>
      <p:sp>
        <p:nvSpPr>
          <p:cNvPr id="12" name="Rectangle 11"/>
          <p:cNvSpPr/>
          <p:nvPr/>
        </p:nvSpPr>
        <p:spPr bwMode="auto">
          <a:xfrm>
            <a:off x="12192000" y="7962900"/>
            <a:ext cx="8382000" cy="4800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3810000" y="7886700"/>
            <a:ext cx="9220200" cy="4953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3810000" y="2482215"/>
            <a:ext cx="3879191" cy="984885"/>
          </a:xfrm>
          <a:prstGeom prst="rect">
            <a:avLst/>
          </a:prstGeom>
          <a:solidFill>
            <a:schemeClr val="bg1"/>
          </a:solidFill>
        </p:spPr>
        <p:txBody>
          <a:bodyPr wrap="square" rtlCol="0">
            <a:spAutoFit/>
          </a:bodyPr>
          <a:lstStyle/>
          <a:p>
            <a:r>
              <a:rPr lang="en-US" b="1" dirty="0" smtClean="0">
                <a:latin typeface="Times"/>
                <a:cs typeface="Times"/>
              </a:rPr>
              <a:t>injection</a:t>
            </a:r>
            <a:endParaRPr lang="en-US" b="1" dirty="0">
              <a:latin typeface="Times"/>
              <a:cs typeface="Times"/>
            </a:endParaRPr>
          </a:p>
        </p:txBody>
      </p:sp>
      <p:sp>
        <p:nvSpPr>
          <p:cNvPr id="15" name="TextBox 14"/>
          <p:cNvSpPr txBox="1"/>
          <p:nvPr/>
        </p:nvSpPr>
        <p:spPr>
          <a:xfrm>
            <a:off x="13724258" y="2482215"/>
            <a:ext cx="2457085" cy="984885"/>
          </a:xfrm>
          <a:prstGeom prst="rect">
            <a:avLst/>
          </a:prstGeom>
          <a:solidFill>
            <a:schemeClr val="bg1"/>
          </a:solidFill>
        </p:spPr>
        <p:txBody>
          <a:bodyPr wrap="none" rtlCol="0">
            <a:spAutoFit/>
          </a:bodyPr>
          <a:lstStyle/>
          <a:p>
            <a:r>
              <a:rPr lang="en-US" b="1" dirty="0" smtClean="0">
                <a:latin typeface="Times"/>
                <a:cs typeface="Times"/>
              </a:rPr>
              <a:t>tumors</a:t>
            </a:r>
            <a:endParaRPr lang="en-US" b="1" dirty="0">
              <a:latin typeface="Times"/>
              <a:cs typeface="Times"/>
            </a:endParaRPr>
          </a:p>
        </p:txBody>
      </p:sp>
      <p:sp>
        <p:nvSpPr>
          <p:cNvPr id="16" name="TextBox 15"/>
          <p:cNvSpPr txBox="1"/>
          <p:nvPr/>
        </p:nvSpPr>
        <p:spPr>
          <a:xfrm>
            <a:off x="7848600" y="2482215"/>
            <a:ext cx="3879191" cy="984885"/>
          </a:xfrm>
          <a:prstGeom prst="rect">
            <a:avLst/>
          </a:prstGeom>
          <a:solidFill>
            <a:schemeClr val="bg1"/>
          </a:solidFill>
        </p:spPr>
        <p:txBody>
          <a:bodyPr wrap="square" rtlCol="0">
            <a:spAutoFit/>
          </a:bodyPr>
          <a:lstStyle/>
          <a:p>
            <a:r>
              <a:rPr lang="en-US" b="1" dirty="0" smtClean="0">
                <a:latin typeface="Times"/>
                <a:cs typeface="Times"/>
              </a:rPr>
              <a:t>recipient</a:t>
            </a:r>
            <a:endParaRPr lang="en-US" b="1" dirty="0">
              <a:latin typeface="Times"/>
              <a:cs typeface="Times"/>
            </a:endParaRPr>
          </a:p>
        </p:txBody>
      </p:sp>
      <p:sp>
        <p:nvSpPr>
          <p:cNvPr id="17" name="TextBox 16"/>
          <p:cNvSpPr txBox="1"/>
          <p:nvPr/>
        </p:nvSpPr>
        <p:spPr>
          <a:xfrm>
            <a:off x="3657600" y="4007703"/>
            <a:ext cx="3962400" cy="830997"/>
          </a:xfrm>
          <a:prstGeom prst="rect">
            <a:avLst/>
          </a:prstGeom>
          <a:solidFill>
            <a:schemeClr val="bg1"/>
          </a:solidFill>
        </p:spPr>
        <p:txBody>
          <a:bodyPr wrap="square" rtlCol="0">
            <a:spAutoFit/>
          </a:bodyPr>
          <a:lstStyle/>
          <a:p>
            <a:r>
              <a:rPr lang="en-US" sz="4800" dirty="0" smtClean="0">
                <a:latin typeface="Times"/>
                <a:cs typeface="Times"/>
              </a:rPr>
              <a:t>mouse tumor</a:t>
            </a:r>
            <a:endParaRPr lang="en-US" sz="4800" dirty="0">
              <a:latin typeface="Times"/>
              <a:cs typeface="Times"/>
            </a:endParaRPr>
          </a:p>
        </p:txBody>
      </p:sp>
    </p:spTree>
    <p:extLst>
      <p:ext uri="{BB962C8B-B14F-4D97-AF65-F5344CB8AC3E}">
        <p14:creationId xmlns:p14="http://schemas.microsoft.com/office/powerpoint/2010/main" val="282222860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Inject Mice with NMR Cells +/- HA</a:t>
            </a:r>
            <a:endParaRPr lang="en-US" sz="8800" dirty="0">
              <a:latin typeface="Times"/>
              <a:cs typeface="Times"/>
            </a:endParaRPr>
          </a:p>
        </p:txBody>
      </p:sp>
      <p:pic>
        <p:nvPicPr>
          <p:cNvPr id="3" name="Picture 2" descr="Screen Shot 2013-10-26 at 10.5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171700"/>
            <a:ext cx="15163800" cy="10587513"/>
          </a:xfrm>
          <a:prstGeom prst="rect">
            <a:avLst/>
          </a:prstGeom>
        </p:spPr>
      </p:pic>
      <p:sp>
        <p:nvSpPr>
          <p:cNvPr id="4" name="Rectangle 3"/>
          <p:cNvSpPr/>
          <p:nvPr/>
        </p:nvSpPr>
        <p:spPr bwMode="auto">
          <a:xfrm>
            <a:off x="4572000" y="2628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4267200" y="3238500"/>
            <a:ext cx="3505200" cy="9372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4114800" y="6217503"/>
            <a:ext cx="3429000" cy="830997"/>
          </a:xfrm>
          <a:prstGeom prst="rect">
            <a:avLst/>
          </a:prstGeom>
          <a:solidFill>
            <a:schemeClr val="bg1"/>
          </a:solidFill>
        </p:spPr>
        <p:txBody>
          <a:bodyPr wrap="square" rtlCol="0">
            <a:spAutoFit/>
          </a:bodyPr>
          <a:lstStyle/>
          <a:p>
            <a:r>
              <a:rPr lang="en-US" sz="4800" dirty="0" smtClean="0">
                <a:latin typeface="Times"/>
                <a:cs typeface="Times"/>
              </a:rPr>
              <a:t>NMR cells</a:t>
            </a:r>
            <a:endParaRPr lang="en-US" sz="4800" dirty="0">
              <a:latin typeface="Times"/>
              <a:cs typeface="Times"/>
            </a:endParaRPr>
          </a:p>
        </p:txBody>
      </p:sp>
      <p:sp>
        <p:nvSpPr>
          <p:cNvPr id="10" name="TextBox 9"/>
          <p:cNvSpPr txBox="1"/>
          <p:nvPr/>
        </p:nvSpPr>
        <p:spPr>
          <a:xfrm>
            <a:off x="3962400" y="8115300"/>
            <a:ext cx="36576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 </a:t>
            </a:r>
            <a:r>
              <a:rPr lang="en-US" sz="4800" dirty="0" err="1" smtClean="0">
                <a:latin typeface="Times"/>
                <a:cs typeface="Times"/>
              </a:rPr>
              <a:t>HAase</a:t>
            </a:r>
            <a:endParaRPr lang="en-US" sz="4800" dirty="0">
              <a:latin typeface="Times"/>
              <a:cs typeface="Times"/>
            </a:endParaRPr>
          </a:p>
        </p:txBody>
      </p:sp>
      <p:sp>
        <p:nvSpPr>
          <p:cNvPr id="11" name="TextBox 10"/>
          <p:cNvSpPr txBox="1"/>
          <p:nvPr/>
        </p:nvSpPr>
        <p:spPr>
          <a:xfrm>
            <a:off x="3810000" y="10401300"/>
            <a:ext cx="39624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HA not made</a:t>
            </a:r>
            <a:endParaRPr lang="en-US" sz="4800" dirty="0">
              <a:latin typeface="Times"/>
              <a:cs typeface="Times"/>
            </a:endParaRPr>
          </a:p>
        </p:txBody>
      </p:sp>
      <p:sp>
        <p:nvSpPr>
          <p:cNvPr id="12" name="Rectangle 11"/>
          <p:cNvSpPr/>
          <p:nvPr/>
        </p:nvSpPr>
        <p:spPr bwMode="auto">
          <a:xfrm>
            <a:off x="12192000" y="7962900"/>
            <a:ext cx="8382000" cy="4800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3810000" y="10096500"/>
            <a:ext cx="9220200" cy="2743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3810000" y="2482215"/>
            <a:ext cx="3879191" cy="984885"/>
          </a:xfrm>
          <a:prstGeom prst="rect">
            <a:avLst/>
          </a:prstGeom>
          <a:solidFill>
            <a:schemeClr val="bg1"/>
          </a:solidFill>
        </p:spPr>
        <p:txBody>
          <a:bodyPr wrap="square" rtlCol="0">
            <a:spAutoFit/>
          </a:bodyPr>
          <a:lstStyle/>
          <a:p>
            <a:r>
              <a:rPr lang="en-US" b="1" dirty="0" smtClean="0">
                <a:latin typeface="Times"/>
                <a:cs typeface="Times"/>
              </a:rPr>
              <a:t>injection</a:t>
            </a:r>
            <a:endParaRPr lang="en-US" b="1" dirty="0">
              <a:latin typeface="Times"/>
              <a:cs typeface="Times"/>
            </a:endParaRPr>
          </a:p>
        </p:txBody>
      </p:sp>
      <p:sp>
        <p:nvSpPr>
          <p:cNvPr id="15" name="TextBox 14"/>
          <p:cNvSpPr txBox="1"/>
          <p:nvPr/>
        </p:nvSpPr>
        <p:spPr>
          <a:xfrm>
            <a:off x="13724258" y="2482215"/>
            <a:ext cx="2457085" cy="984885"/>
          </a:xfrm>
          <a:prstGeom prst="rect">
            <a:avLst/>
          </a:prstGeom>
          <a:solidFill>
            <a:schemeClr val="bg1"/>
          </a:solidFill>
        </p:spPr>
        <p:txBody>
          <a:bodyPr wrap="none" rtlCol="0">
            <a:spAutoFit/>
          </a:bodyPr>
          <a:lstStyle/>
          <a:p>
            <a:r>
              <a:rPr lang="en-US" b="1" dirty="0" smtClean="0">
                <a:latin typeface="Times"/>
                <a:cs typeface="Times"/>
              </a:rPr>
              <a:t>tumors</a:t>
            </a:r>
            <a:endParaRPr lang="en-US" b="1" dirty="0">
              <a:latin typeface="Times"/>
              <a:cs typeface="Times"/>
            </a:endParaRPr>
          </a:p>
        </p:txBody>
      </p:sp>
      <p:sp>
        <p:nvSpPr>
          <p:cNvPr id="16" name="TextBox 15"/>
          <p:cNvSpPr txBox="1"/>
          <p:nvPr/>
        </p:nvSpPr>
        <p:spPr>
          <a:xfrm>
            <a:off x="7848600" y="2482215"/>
            <a:ext cx="3879191" cy="984885"/>
          </a:xfrm>
          <a:prstGeom prst="rect">
            <a:avLst/>
          </a:prstGeom>
          <a:solidFill>
            <a:schemeClr val="bg1"/>
          </a:solidFill>
        </p:spPr>
        <p:txBody>
          <a:bodyPr wrap="square" rtlCol="0">
            <a:spAutoFit/>
          </a:bodyPr>
          <a:lstStyle/>
          <a:p>
            <a:r>
              <a:rPr lang="en-US" b="1" dirty="0" smtClean="0">
                <a:latin typeface="Times"/>
                <a:cs typeface="Times"/>
              </a:rPr>
              <a:t>recipient</a:t>
            </a:r>
            <a:endParaRPr lang="en-US" b="1" dirty="0">
              <a:latin typeface="Times"/>
              <a:cs typeface="Times"/>
            </a:endParaRPr>
          </a:p>
        </p:txBody>
      </p:sp>
      <p:sp>
        <p:nvSpPr>
          <p:cNvPr id="17" name="TextBox 16"/>
          <p:cNvSpPr txBox="1"/>
          <p:nvPr/>
        </p:nvSpPr>
        <p:spPr>
          <a:xfrm>
            <a:off x="3657600" y="4007703"/>
            <a:ext cx="3962400" cy="830997"/>
          </a:xfrm>
          <a:prstGeom prst="rect">
            <a:avLst/>
          </a:prstGeom>
          <a:solidFill>
            <a:schemeClr val="bg1"/>
          </a:solidFill>
        </p:spPr>
        <p:txBody>
          <a:bodyPr wrap="square" rtlCol="0">
            <a:spAutoFit/>
          </a:bodyPr>
          <a:lstStyle/>
          <a:p>
            <a:r>
              <a:rPr lang="en-US" sz="4800" dirty="0" smtClean="0">
                <a:latin typeface="Times"/>
                <a:cs typeface="Times"/>
              </a:rPr>
              <a:t>mouse tumor</a:t>
            </a:r>
            <a:endParaRPr lang="en-US" sz="4800" dirty="0">
              <a:latin typeface="Times"/>
              <a:cs typeface="Times"/>
            </a:endParaRPr>
          </a:p>
        </p:txBody>
      </p:sp>
    </p:spTree>
    <p:extLst>
      <p:ext uri="{BB962C8B-B14F-4D97-AF65-F5344CB8AC3E}">
        <p14:creationId xmlns:p14="http://schemas.microsoft.com/office/powerpoint/2010/main" val="18148197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Inject Mice with NMR Cells +/- HA</a:t>
            </a:r>
            <a:endParaRPr lang="en-US" sz="8800" dirty="0">
              <a:latin typeface="Times"/>
              <a:cs typeface="Times"/>
            </a:endParaRPr>
          </a:p>
        </p:txBody>
      </p:sp>
      <p:pic>
        <p:nvPicPr>
          <p:cNvPr id="3" name="Picture 2" descr="Screen Shot 2013-10-26 at 10.5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171700"/>
            <a:ext cx="15163800" cy="10587513"/>
          </a:xfrm>
          <a:prstGeom prst="rect">
            <a:avLst/>
          </a:prstGeom>
        </p:spPr>
      </p:pic>
      <p:sp>
        <p:nvSpPr>
          <p:cNvPr id="4" name="Rectangle 3"/>
          <p:cNvSpPr/>
          <p:nvPr/>
        </p:nvSpPr>
        <p:spPr bwMode="auto">
          <a:xfrm>
            <a:off x="4572000" y="2628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4267200" y="3238500"/>
            <a:ext cx="3505200" cy="9372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4114800" y="6217503"/>
            <a:ext cx="3429000" cy="830997"/>
          </a:xfrm>
          <a:prstGeom prst="rect">
            <a:avLst/>
          </a:prstGeom>
          <a:solidFill>
            <a:schemeClr val="bg1"/>
          </a:solidFill>
        </p:spPr>
        <p:txBody>
          <a:bodyPr wrap="square" rtlCol="0">
            <a:spAutoFit/>
          </a:bodyPr>
          <a:lstStyle/>
          <a:p>
            <a:r>
              <a:rPr lang="en-US" sz="4800" dirty="0" smtClean="0">
                <a:latin typeface="Times"/>
                <a:cs typeface="Times"/>
              </a:rPr>
              <a:t>NMR cells</a:t>
            </a:r>
            <a:endParaRPr lang="en-US" sz="4800" dirty="0">
              <a:latin typeface="Times"/>
              <a:cs typeface="Times"/>
            </a:endParaRPr>
          </a:p>
        </p:txBody>
      </p:sp>
      <p:sp>
        <p:nvSpPr>
          <p:cNvPr id="10" name="TextBox 9"/>
          <p:cNvSpPr txBox="1"/>
          <p:nvPr/>
        </p:nvSpPr>
        <p:spPr>
          <a:xfrm>
            <a:off x="3962400" y="8115300"/>
            <a:ext cx="36576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 </a:t>
            </a:r>
            <a:r>
              <a:rPr lang="en-US" sz="4800" dirty="0" err="1" smtClean="0">
                <a:latin typeface="Times"/>
                <a:cs typeface="Times"/>
              </a:rPr>
              <a:t>HAase</a:t>
            </a:r>
            <a:endParaRPr lang="en-US" sz="4800" dirty="0">
              <a:latin typeface="Times"/>
              <a:cs typeface="Times"/>
            </a:endParaRPr>
          </a:p>
        </p:txBody>
      </p:sp>
      <p:sp>
        <p:nvSpPr>
          <p:cNvPr id="11" name="TextBox 10"/>
          <p:cNvSpPr txBox="1"/>
          <p:nvPr/>
        </p:nvSpPr>
        <p:spPr>
          <a:xfrm>
            <a:off x="3810000" y="10401300"/>
            <a:ext cx="39624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HA not made</a:t>
            </a:r>
            <a:endParaRPr lang="en-US" sz="4800" dirty="0">
              <a:latin typeface="Times"/>
              <a:cs typeface="Times"/>
            </a:endParaRPr>
          </a:p>
        </p:txBody>
      </p:sp>
      <p:sp>
        <p:nvSpPr>
          <p:cNvPr id="12" name="Rectangle 11"/>
          <p:cNvSpPr/>
          <p:nvPr/>
        </p:nvSpPr>
        <p:spPr bwMode="auto">
          <a:xfrm>
            <a:off x="12192000" y="10020300"/>
            <a:ext cx="8382000" cy="2743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3" name="Rectangle 12"/>
          <p:cNvSpPr/>
          <p:nvPr/>
        </p:nvSpPr>
        <p:spPr bwMode="auto">
          <a:xfrm>
            <a:off x="3810000" y="10096500"/>
            <a:ext cx="9220200" cy="2743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3810000" y="2482215"/>
            <a:ext cx="3879191" cy="984885"/>
          </a:xfrm>
          <a:prstGeom prst="rect">
            <a:avLst/>
          </a:prstGeom>
          <a:solidFill>
            <a:schemeClr val="bg1"/>
          </a:solidFill>
        </p:spPr>
        <p:txBody>
          <a:bodyPr wrap="square" rtlCol="0">
            <a:spAutoFit/>
          </a:bodyPr>
          <a:lstStyle/>
          <a:p>
            <a:r>
              <a:rPr lang="en-US" b="1" dirty="0" smtClean="0">
                <a:latin typeface="Times"/>
                <a:cs typeface="Times"/>
              </a:rPr>
              <a:t>injection</a:t>
            </a:r>
            <a:endParaRPr lang="en-US" b="1" dirty="0">
              <a:latin typeface="Times"/>
              <a:cs typeface="Times"/>
            </a:endParaRPr>
          </a:p>
        </p:txBody>
      </p:sp>
      <p:sp>
        <p:nvSpPr>
          <p:cNvPr id="15" name="TextBox 14"/>
          <p:cNvSpPr txBox="1"/>
          <p:nvPr/>
        </p:nvSpPr>
        <p:spPr>
          <a:xfrm>
            <a:off x="13724258" y="2482215"/>
            <a:ext cx="2457085" cy="984885"/>
          </a:xfrm>
          <a:prstGeom prst="rect">
            <a:avLst/>
          </a:prstGeom>
          <a:solidFill>
            <a:schemeClr val="bg1"/>
          </a:solidFill>
        </p:spPr>
        <p:txBody>
          <a:bodyPr wrap="none" rtlCol="0">
            <a:spAutoFit/>
          </a:bodyPr>
          <a:lstStyle/>
          <a:p>
            <a:r>
              <a:rPr lang="en-US" b="1" dirty="0" smtClean="0">
                <a:latin typeface="Times"/>
                <a:cs typeface="Times"/>
              </a:rPr>
              <a:t>tumors</a:t>
            </a:r>
            <a:endParaRPr lang="en-US" b="1" dirty="0">
              <a:latin typeface="Times"/>
              <a:cs typeface="Times"/>
            </a:endParaRPr>
          </a:p>
        </p:txBody>
      </p:sp>
      <p:sp>
        <p:nvSpPr>
          <p:cNvPr id="16" name="TextBox 15"/>
          <p:cNvSpPr txBox="1"/>
          <p:nvPr/>
        </p:nvSpPr>
        <p:spPr>
          <a:xfrm>
            <a:off x="7848600" y="2482215"/>
            <a:ext cx="3879191" cy="984885"/>
          </a:xfrm>
          <a:prstGeom prst="rect">
            <a:avLst/>
          </a:prstGeom>
          <a:solidFill>
            <a:schemeClr val="bg1"/>
          </a:solidFill>
        </p:spPr>
        <p:txBody>
          <a:bodyPr wrap="square" rtlCol="0">
            <a:spAutoFit/>
          </a:bodyPr>
          <a:lstStyle/>
          <a:p>
            <a:r>
              <a:rPr lang="en-US" b="1" dirty="0" smtClean="0">
                <a:latin typeface="Times"/>
                <a:cs typeface="Times"/>
              </a:rPr>
              <a:t>recipient</a:t>
            </a:r>
            <a:endParaRPr lang="en-US" b="1" dirty="0">
              <a:latin typeface="Times"/>
              <a:cs typeface="Times"/>
            </a:endParaRPr>
          </a:p>
        </p:txBody>
      </p:sp>
      <p:sp>
        <p:nvSpPr>
          <p:cNvPr id="17" name="TextBox 16"/>
          <p:cNvSpPr txBox="1"/>
          <p:nvPr/>
        </p:nvSpPr>
        <p:spPr>
          <a:xfrm>
            <a:off x="3657600" y="4007703"/>
            <a:ext cx="3962400" cy="830997"/>
          </a:xfrm>
          <a:prstGeom prst="rect">
            <a:avLst/>
          </a:prstGeom>
          <a:solidFill>
            <a:schemeClr val="bg1"/>
          </a:solidFill>
        </p:spPr>
        <p:txBody>
          <a:bodyPr wrap="square" rtlCol="0">
            <a:spAutoFit/>
          </a:bodyPr>
          <a:lstStyle/>
          <a:p>
            <a:r>
              <a:rPr lang="en-US" sz="4800" dirty="0" smtClean="0">
                <a:latin typeface="Times"/>
                <a:cs typeface="Times"/>
              </a:rPr>
              <a:t>mouse tumor</a:t>
            </a:r>
            <a:endParaRPr lang="en-US" sz="4800" dirty="0">
              <a:latin typeface="Times"/>
              <a:cs typeface="Times"/>
            </a:endParaRPr>
          </a:p>
        </p:txBody>
      </p:sp>
    </p:spTree>
    <p:extLst>
      <p:ext uri="{BB962C8B-B14F-4D97-AF65-F5344CB8AC3E}">
        <p14:creationId xmlns:p14="http://schemas.microsoft.com/office/powerpoint/2010/main" val="15086252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Inject Mice with NMR Cells +/- HA</a:t>
            </a:r>
            <a:endParaRPr lang="en-US" sz="8800" dirty="0">
              <a:latin typeface="Times"/>
              <a:cs typeface="Times"/>
            </a:endParaRPr>
          </a:p>
        </p:txBody>
      </p:sp>
      <p:pic>
        <p:nvPicPr>
          <p:cNvPr id="3" name="Picture 2" descr="Screen Shot 2013-10-26 at 10.5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171700"/>
            <a:ext cx="15163800" cy="10587513"/>
          </a:xfrm>
          <a:prstGeom prst="rect">
            <a:avLst/>
          </a:prstGeom>
        </p:spPr>
      </p:pic>
      <p:sp>
        <p:nvSpPr>
          <p:cNvPr id="4" name="Rectangle 3"/>
          <p:cNvSpPr/>
          <p:nvPr/>
        </p:nvSpPr>
        <p:spPr bwMode="auto">
          <a:xfrm>
            <a:off x="4572000" y="2628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4267200" y="3238500"/>
            <a:ext cx="3505200" cy="9372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4114800" y="6217503"/>
            <a:ext cx="3429000" cy="830997"/>
          </a:xfrm>
          <a:prstGeom prst="rect">
            <a:avLst/>
          </a:prstGeom>
          <a:solidFill>
            <a:schemeClr val="bg1"/>
          </a:solidFill>
        </p:spPr>
        <p:txBody>
          <a:bodyPr wrap="square" rtlCol="0">
            <a:spAutoFit/>
          </a:bodyPr>
          <a:lstStyle/>
          <a:p>
            <a:r>
              <a:rPr lang="en-US" sz="4800" dirty="0" smtClean="0">
                <a:latin typeface="Times"/>
                <a:cs typeface="Times"/>
              </a:rPr>
              <a:t>NMR cells</a:t>
            </a:r>
            <a:endParaRPr lang="en-US" sz="4800" dirty="0">
              <a:latin typeface="Times"/>
              <a:cs typeface="Times"/>
            </a:endParaRPr>
          </a:p>
        </p:txBody>
      </p:sp>
      <p:sp>
        <p:nvSpPr>
          <p:cNvPr id="10" name="TextBox 9"/>
          <p:cNvSpPr txBox="1"/>
          <p:nvPr/>
        </p:nvSpPr>
        <p:spPr>
          <a:xfrm>
            <a:off x="3962400" y="8115300"/>
            <a:ext cx="36576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 </a:t>
            </a:r>
            <a:r>
              <a:rPr lang="en-US" sz="4800" dirty="0" err="1" smtClean="0">
                <a:latin typeface="Times"/>
                <a:cs typeface="Times"/>
              </a:rPr>
              <a:t>HAase</a:t>
            </a:r>
            <a:endParaRPr lang="en-US" sz="4800" dirty="0">
              <a:latin typeface="Times"/>
              <a:cs typeface="Times"/>
            </a:endParaRPr>
          </a:p>
        </p:txBody>
      </p:sp>
      <p:sp>
        <p:nvSpPr>
          <p:cNvPr id="11" name="TextBox 10"/>
          <p:cNvSpPr txBox="1"/>
          <p:nvPr/>
        </p:nvSpPr>
        <p:spPr>
          <a:xfrm>
            <a:off x="3810000" y="10401300"/>
            <a:ext cx="39624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HA not made</a:t>
            </a:r>
            <a:endParaRPr lang="en-US" sz="4800" dirty="0">
              <a:latin typeface="Times"/>
              <a:cs typeface="Times"/>
            </a:endParaRPr>
          </a:p>
        </p:txBody>
      </p:sp>
      <p:sp>
        <p:nvSpPr>
          <p:cNvPr id="12" name="Rectangle 11"/>
          <p:cNvSpPr/>
          <p:nvPr/>
        </p:nvSpPr>
        <p:spPr bwMode="auto">
          <a:xfrm>
            <a:off x="12192000" y="10020300"/>
            <a:ext cx="8382000" cy="2743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4" name="TextBox 13"/>
          <p:cNvSpPr txBox="1"/>
          <p:nvPr/>
        </p:nvSpPr>
        <p:spPr>
          <a:xfrm>
            <a:off x="3810000" y="2482215"/>
            <a:ext cx="3879191" cy="984885"/>
          </a:xfrm>
          <a:prstGeom prst="rect">
            <a:avLst/>
          </a:prstGeom>
          <a:solidFill>
            <a:schemeClr val="bg1"/>
          </a:solidFill>
        </p:spPr>
        <p:txBody>
          <a:bodyPr wrap="square" rtlCol="0">
            <a:spAutoFit/>
          </a:bodyPr>
          <a:lstStyle/>
          <a:p>
            <a:r>
              <a:rPr lang="en-US" b="1" dirty="0" smtClean="0">
                <a:latin typeface="Times"/>
                <a:cs typeface="Times"/>
              </a:rPr>
              <a:t>injection</a:t>
            </a:r>
            <a:endParaRPr lang="en-US" b="1" dirty="0">
              <a:latin typeface="Times"/>
              <a:cs typeface="Times"/>
            </a:endParaRPr>
          </a:p>
        </p:txBody>
      </p:sp>
      <p:sp>
        <p:nvSpPr>
          <p:cNvPr id="15" name="TextBox 14"/>
          <p:cNvSpPr txBox="1"/>
          <p:nvPr/>
        </p:nvSpPr>
        <p:spPr>
          <a:xfrm>
            <a:off x="13724258" y="2482215"/>
            <a:ext cx="2457085" cy="984885"/>
          </a:xfrm>
          <a:prstGeom prst="rect">
            <a:avLst/>
          </a:prstGeom>
          <a:solidFill>
            <a:schemeClr val="bg1"/>
          </a:solidFill>
        </p:spPr>
        <p:txBody>
          <a:bodyPr wrap="none" rtlCol="0">
            <a:spAutoFit/>
          </a:bodyPr>
          <a:lstStyle/>
          <a:p>
            <a:r>
              <a:rPr lang="en-US" b="1" dirty="0" smtClean="0">
                <a:latin typeface="Times"/>
                <a:cs typeface="Times"/>
              </a:rPr>
              <a:t>tumors</a:t>
            </a:r>
            <a:endParaRPr lang="en-US" b="1" dirty="0">
              <a:latin typeface="Times"/>
              <a:cs typeface="Times"/>
            </a:endParaRPr>
          </a:p>
        </p:txBody>
      </p:sp>
      <p:sp>
        <p:nvSpPr>
          <p:cNvPr id="16" name="TextBox 15"/>
          <p:cNvSpPr txBox="1"/>
          <p:nvPr/>
        </p:nvSpPr>
        <p:spPr>
          <a:xfrm>
            <a:off x="7848600" y="2482215"/>
            <a:ext cx="3879191" cy="984885"/>
          </a:xfrm>
          <a:prstGeom prst="rect">
            <a:avLst/>
          </a:prstGeom>
          <a:solidFill>
            <a:schemeClr val="bg1"/>
          </a:solidFill>
        </p:spPr>
        <p:txBody>
          <a:bodyPr wrap="square" rtlCol="0">
            <a:spAutoFit/>
          </a:bodyPr>
          <a:lstStyle/>
          <a:p>
            <a:r>
              <a:rPr lang="en-US" b="1" dirty="0" smtClean="0">
                <a:latin typeface="Times"/>
                <a:cs typeface="Times"/>
              </a:rPr>
              <a:t>recipient</a:t>
            </a:r>
            <a:endParaRPr lang="en-US" b="1" dirty="0">
              <a:latin typeface="Times"/>
              <a:cs typeface="Times"/>
            </a:endParaRPr>
          </a:p>
        </p:txBody>
      </p:sp>
      <p:sp>
        <p:nvSpPr>
          <p:cNvPr id="17" name="TextBox 16"/>
          <p:cNvSpPr txBox="1"/>
          <p:nvPr/>
        </p:nvSpPr>
        <p:spPr>
          <a:xfrm>
            <a:off x="3657600" y="4007703"/>
            <a:ext cx="3962400" cy="830997"/>
          </a:xfrm>
          <a:prstGeom prst="rect">
            <a:avLst/>
          </a:prstGeom>
          <a:solidFill>
            <a:schemeClr val="bg1"/>
          </a:solidFill>
        </p:spPr>
        <p:txBody>
          <a:bodyPr wrap="square" rtlCol="0">
            <a:spAutoFit/>
          </a:bodyPr>
          <a:lstStyle/>
          <a:p>
            <a:r>
              <a:rPr lang="en-US" sz="4800" dirty="0" smtClean="0">
                <a:latin typeface="Times"/>
                <a:cs typeface="Times"/>
              </a:rPr>
              <a:t>mouse tumor</a:t>
            </a:r>
            <a:endParaRPr lang="en-US" sz="4800" dirty="0">
              <a:latin typeface="Times"/>
              <a:cs typeface="Times"/>
            </a:endParaRPr>
          </a:p>
        </p:txBody>
      </p:sp>
    </p:spTree>
    <p:extLst>
      <p:ext uri="{BB962C8B-B14F-4D97-AF65-F5344CB8AC3E}">
        <p14:creationId xmlns:p14="http://schemas.microsoft.com/office/powerpoint/2010/main" val="1913016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Inject Mice with NMR Cells +/- HA</a:t>
            </a:r>
            <a:endParaRPr lang="en-US" sz="8800" dirty="0">
              <a:latin typeface="Times"/>
              <a:cs typeface="Times"/>
            </a:endParaRPr>
          </a:p>
        </p:txBody>
      </p:sp>
      <p:pic>
        <p:nvPicPr>
          <p:cNvPr id="3" name="Picture 2" descr="Screen Shot 2013-10-26 at 10.53.02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2171700"/>
            <a:ext cx="15163800" cy="10587513"/>
          </a:xfrm>
          <a:prstGeom prst="rect">
            <a:avLst/>
          </a:prstGeom>
        </p:spPr>
      </p:pic>
      <p:sp>
        <p:nvSpPr>
          <p:cNvPr id="4" name="Rectangle 3"/>
          <p:cNvSpPr/>
          <p:nvPr/>
        </p:nvSpPr>
        <p:spPr bwMode="auto">
          <a:xfrm>
            <a:off x="4572000" y="2628900"/>
            <a:ext cx="1066800" cy="83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4267200" y="3238500"/>
            <a:ext cx="3505200" cy="9372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TextBox 7"/>
          <p:cNvSpPr txBox="1"/>
          <p:nvPr/>
        </p:nvSpPr>
        <p:spPr>
          <a:xfrm>
            <a:off x="4114800" y="6217503"/>
            <a:ext cx="3429000" cy="830997"/>
          </a:xfrm>
          <a:prstGeom prst="rect">
            <a:avLst/>
          </a:prstGeom>
          <a:solidFill>
            <a:schemeClr val="bg1"/>
          </a:solidFill>
        </p:spPr>
        <p:txBody>
          <a:bodyPr wrap="square" rtlCol="0">
            <a:spAutoFit/>
          </a:bodyPr>
          <a:lstStyle/>
          <a:p>
            <a:r>
              <a:rPr lang="en-US" sz="4800" dirty="0" smtClean="0">
                <a:latin typeface="Times"/>
                <a:cs typeface="Times"/>
              </a:rPr>
              <a:t>NMR cells</a:t>
            </a:r>
            <a:endParaRPr lang="en-US" sz="4800" dirty="0">
              <a:latin typeface="Times"/>
              <a:cs typeface="Times"/>
            </a:endParaRPr>
          </a:p>
        </p:txBody>
      </p:sp>
      <p:sp>
        <p:nvSpPr>
          <p:cNvPr id="10" name="TextBox 9"/>
          <p:cNvSpPr txBox="1"/>
          <p:nvPr/>
        </p:nvSpPr>
        <p:spPr>
          <a:xfrm>
            <a:off x="3962400" y="8115300"/>
            <a:ext cx="36576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 </a:t>
            </a:r>
            <a:r>
              <a:rPr lang="en-US" sz="4800" dirty="0" err="1" smtClean="0">
                <a:latin typeface="Times"/>
                <a:cs typeface="Times"/>
              </a:rPr>
              <a:t>HAase</a:t>
            </a:r>
            <a:endParaRPr lang="en-US" sz="4800" dirty="0">
              <a:latin typeface="Times"/>
              <a:cs typeface="Times"/>
            </a:endParaRPr>
          </a:p>
        </p:txBody>
      </p:sp>
      <p:sp>
        <p:nvSpPr>
          <p:cNvPr id="7" name="TextBox 6"/>
          <p:cNvSpPr txBox="1"/>
          <p:nvPr/>
        </p:nvSpPr>
        <p:spPr>
          <a:xfrm>
            <a:off x="3657600" y="4007703"/>
            <a:ext cx="3962400" cy="830997"/>
          </a:xfrm>
          <a:prstGeom prst="rect">
            <a:avLst/>
          </a:prstGeom>
          <a:solidFill>
            <a:schemeClr val="bg1"/>
          </a:solidFill>
        </p:spPr>
        <p:txBody>
          <a:bodyPr wrap="square" rtlCol="0">
            <a:spAutoFit/>
          </a:bodyPr>
          <a:lstStyle/>
          <a:p>
            <a:r>
              <a:rPr lang="en-US" sz="4800" dirty="0" smtClean="0">
                <a:latin typeface="Times"/>
                <a:cs typeface="Times"/>
              </a:rPr>
              <a:t>mouse tumor</a:t>
            </a:r>
            <a:endParaRPr lang="en-US" sz="4800" dirty="0">
              <a:latin typeface="Times"/>
              <a:cs typeface="Times"/>
            </a:endParaRPr>
          </a:p>
        </p:txBody>
      </p:sp>
      <p:sp>
        <p:nvSpPr>
          <p:cNvPr id="11" name="TextBox 10"/>
          <p:cNvSpPr txBox="1"/>
          <p:nvPr/>
        </p:nvSpPr>
        <p:spPr>
          <a:xfrm>
            <a:off x="3810000" y="10401300"/>
            <a:ext cx="3962400" cy="1569660"/>
          </a:xfrm>
          <a:prstGeom prst="rect">
            <a:avLst/>
          </a:prstGeom>
          <a:solidFill>
            <a:schemeClr val="bg1"/>
          </a:solidFill>
        </p:spPr>
        <p:txBody>
          <a:bodyPr wrap="square" rtlCol="0">
            <a:spAutoFit/>
          </a:bodyPr>
          <a:lstStyle/>
          <a:p>
            <a:r>
              <a:rPr lang="en-US" sz="4800" dirty="0" smtClean="0">
                <a:latin typeface="Times"/>
                <a:cs typeface="Times"/>
              </a:rPr>
              <a:t>NMR cells </a:t>
            </a:r>
          </a:p>
          <a:p>
            <a:r>
              <a:rPr lang="en-US" sz="4800" dirty="0" smtClean="0">
                <a:latin typeface="Times"/>
                <a:cs typeface="Times"/>
              </a:rPr>
              <a:t>HA not made</a:t>
            </a:r>
            <a:endParaRPr lang="en-US" sz="4800" dirty="0">
              <a:latin typeface="Times"/>
              <a:cs typeface="Times"/>
            </a:endParaRPr>
          </a:p>
        </p:txBody>
      </p:sp>
      <p:sp>
        <p:nvSpPr>
          <p:cNvPr id="5" name="TextBox 4"/>
          <p:cNvSpPr txBox="1"/>
          <p:nvPr/>
        </p:nvSpPr>
        <p:spPr>
          <a:xfrm>
            <a:off x="3810000" y="2482215"/>
            <a:ext cx="3879191" cy="984885"/>
          </a:xfrm>
          <a:prstGeom prst="rect">
            <a:avLst/>
          </a:prstGeom>
          <a:solidFill>
            <a:schemeClr val="bg1"/>
          </a:solidFill>
        </p:spPr>
        <p:txBody>
          <a:bodyPr wrap="square" rtlCol="0">
            <a:spAutoFit/>
          </a:bodyPr>
          <a:lstStyle/>
          <a:p>
            <a:r>
              <a:rPr lang="en-US" b="1" dirty="0" smtClean="0">
                <a:latin typeface="Times"/>
                <a:cs typeface="Times"/>
              </a:rPr>
              <a:t>injection</a:t>
            </a:r>
            <a:endParaRPr lang="en-US" b="1" dirty="0">
              <a:latin typeface="Times"/>
              <a:cs typeface="Times"/>
            </a:endParaRPr>
          </a:p>
        </p:txBody>
      </p:sp>
      <p:sp>
        <p:nvSpPr>
          <p:cNvPr id="6" name="TextBox 5"/>
          <p:cNvSpPr txBox="1"/>
          <p:nvPr/>
        </p:nvSpPr>
        <p:spPr>
          <a:xfrm>
            <a:off x="13724258" y="2482215"/>
            <a:ext cx="2457085" cy="984885"/>
          </a:xfrm>
          <a:prstGeom prst="rect">
            <a:avLst/>
          </a:prstGeom>
          <a:solidFill>
            <a:schemeClr val="bg1"/>
          </a:solidFill>
        </p:spPr>
        <p:txBody>
          <a:bodyPr wrap="none" rtlCol="0">
            <a:spAutoFit/>
          </a:bodyPr>
          <a:lstStyle/>
          <a:p>
            <a:r>
              <a:rPr lang="en-US" b="1" dirty="0" smtClean="0">
                <a:latin typeface="Times"/>
                <a:cs typeface="Times"/>
              </a:rPr>
              <a:t>tumors</a:t>
            </a:r>
            <a:endParaRPr lang="en-US" b="1" dirty="0">
              <a:latin typeface="Times"/>
              <a:cs typeface="Times"/>
            </a:endParaRPr>
          </a:p>
        </p:txBody>
      </p:sp>
      <p:sp>
        <p:nvSpPr>
          <p:cNvPr id="13" name="TextBox 12"/>
          <p:cNvSpPr txBox="1"/>
          <p:nvPr/>
        </p:nvSpPr>
        <p:spPr>
          <a:xfrm>
            <a:off x="7848600" y="2482215"/>
            <a:ext cx="3879191" cy="984885"/>
          </a:xfrm>
          <a:prstGeom prst="rect">
            <a:avLst/>
          </a:prstGeom>
          <a:solidFill>
            <a:schemeClr val="bg1"/>
          </a:solidFill>
        </p:spPr>
        <p:txBody>
          <a:bodyPr wrap="square" rtlCol="0">
            <a:spAutoFit/>
          </a:bodyPr>
          <a:lstStyle/>
          <a:p>
            <a:r>
              <a:rPr lang="en-US" b="1" dirty="0" smtClean="0">
                <a:latin typeface="Times"/>
                <a:cs typeface="Times"/>
              </a:rPr>
              <a:t>recipient</a:t>
            </a:r>
            <a:endParaRPr lang="en-US" b="1" dirty="0">
              <a:latin typeface="Times"/>
              <a:cs typeface="Times"/>
            </a:endParaRPr>
          </a:p>
        </p:txBody>
      </p:sp>
    </p:spTree>
    <p:extLst>
      <p:ext uri="{BB962C8B-B14F-4D97-AF65-F5344CB8AC3E}">
        <p14:creationId xmlns:p14="http://schemas.microsoft.com/office/powerpoint/2010/main" val="425010795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1943100"/>
            <a:ext cx="17754600" cy="10731670"/>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Cancer Treatment from Nature’s Oddities</a:t>
            </a:r>
            <a:endParaRPr lang="en-US" sz="8800" dirty="0">
              <a:latin typeface="Times"/>
              <a:cs typeface="Times"/>
            </a:endParaRPr>
          </a:p>
        </p:txBody>
      </p:sp>
    </p:spTree>
    <p:extLst>
      <p:ext uri="{BB962C8B-B14F-4D97-AF65-F5344CB8AC3E}">
        <p14:creationId xmlns:p14="http://schemas.microsoft.com/office/powerpoint/2010/main" val="182645250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00" y="1943100"/>
            <a:ext cx="17754600" cy="10731670"/>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Remember this nex</a:t>
            </a:r>
            <a:r>
              <a:rPr lang="en-US" sz="8800" dirty="0" smtClean="0">
                <a:latin typeface="Times"/>
                <a:cs typeface="Times"/>
              </a:rPr>
              <a:t>t time Congress makes fun of scientists studying odd creatures.</a:t>
            </a:r>
            <a:endParaRPr lang="en-US" sz="8800" dirty="0">
              <a:latin typeface="Times"/>
              <a:cs typeface="Times"/>
            </a:endParaRPr>
          </a:p>
        </p:txBody>
      </p:sp>
    </p:spTree>
    <p:extLst>
      <p:ext uri="{BB962C8B-B14F-4D97-AF65-F5344CB8AC3E}">
        <p14:creationId xmlns:p14="http://schemas.microsoft.com/office/powerpoint/2010/main" val="10355067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Body Is Mostly Non-Human</a:t>
            </a:r>
            <a:endParaRPr lang="en-US" sz="8800" dirty="0">
              <a:latin typeface="Times"/>
              <a:cs typeface="Times"/>
            </a:endParaRPr>
          </a:p>
        </p:txBody>
      </p:sp>
      <p:sp>
        <p:nvSpPr>
          <p:cNvPr id="7" name="TextBox 6"/>
          <p:cNvSpPr txBox="1"/>
          <p:nvPr/>
        </p:nvSpPr>
        <p:spPr>
          <a:xfrm>
            <a:off x="304800" y="3638371"/>
            <a:ext cx="8518979" cy="1200329"/>
          </a:xfrm>
          <a:prstGeom prst="rect">
            <a:avLst/>
          </a:prstGeom>
          <a:noFill/>
        </p:spPr>
        <p:txBody>
          <a:bodyPr wrap="none" rtlCol="0">
            <a:spAutoFit/>
          </a:bodyPr>
          <a:lstStyle/>
          <a:p>
            <a:r>
              <a:rPr lang="en-US" sz="7200" dirty="0" smtClean="0">
                <a:latin typeface="Times"/>
                <a:cs typeface="Times"/>
              </a:rPr>
              <a:t>50 trillion human cells</a:t>
            </a:r>
            <a:endParaRPr lang="en-US" sz="7200" dirty="0">
              <a:latin typeface="Times"/>
              <a:cs typeface="Times"/>
            </a:endParaRPr>
          </a:p>
        </p:txBody>
      </p:sp>
      <p:pic>
        <p:nvPicPr>
          <p:cNvPr id="10" name="Picture 9"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0" y="1638300"/>
            <a:ext cx="9753600" cy="10949796"/>
          </a:xfrm>
          <a:prstGeom prst="rect">
            <a:avLst/>
          </a:prstGeom>
        </p:spPr>
      </p:pic>
    </p:spTree>
    <p:extLst>
      <p:ext uri="{BB962C8B-B14F-4D97-AF65-F5344CB8AC3E}">
        <p14:creationId xmlns:p14="http://schemas.microsoft.com/office/powerpoint/2010/main" val="11146845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3638371"/>
            <a:ext cx="8518979" cy="1200329"/>
          </a:xfrm>
          <a:prstGeom prst="rect">
            <a:avLst/>
          </a:prstGeom>
          <a:noFill/>
        </p:spPr>
        <p:txBody>
          <a:bodyPr wrap="none" rtlCol="0">
            <a:spAutoFit/>
          </a:bodyPr>
          <a:lstStyle/>
          <a:p>
            <a:r>
              <a:rPr lang="en-US" sz="7200" dirty="0" smtClean="0">
                <a:latin typeface="Times"/>
                <a:cs typeface="Times"/>
              </a:rPr>
              <a:t>50 trillion human cells</a:t>
            </a:r>
            <a:endParaRPr lang="en-US" sz="7200" dirty="0">
              <a:latin typeface="Times"/>
              <a:cs typeface="Times"/>
            </a:endParaRPr>
          </a:p>
        </p:txBody>
      </p:sp>
      <p:sp>
        <p:nvSpPr>
          <p:cNvPr id="8" name="TextBox 7"/>
          <p:cNvSpPr txBox="1"/>
          <p:nvPr/>
        </p:nvSpPr>
        <p:spPr>
          <a:xfrm>
            <a:off x="304800" y="5619571"/>
            <a:ext cx="10673114" cy="1200329"/>
          </a:xfrm>
          <a:prstGeom prst="rect">
            <a:avLst/>
          </a:prstGeom>
          <a:noFill/>
        </p:spPr>
        <p:txBody>
          <a:bodyPr wrap="none" rtlCol="0">
            <a:spAutoFit/>
          </a:bodyPr>
          <a:lstStyle/>
          <a:p>
            <a:r>
              <a:rPr lang="en-US" sz="7200" dirty="0" smtClean="0">
                <a:latin typeface="Times"/>
                <a:cs typeface="Times"/>
              </a:rPr>
              <a:t>500 trillion non-human cells</a:t>
            </a:r>
            <a:endParaRPr lang="en-US" sz="7200" dirty="0">
              <a:latin typeface="Times"/>
              <a:cs typeface="Times"/>
            </a:endParaRPr>
          </a:p>
        </p:txBody>
      </p:sp>
      <p:pic>
        <p:nvPicPr>
          <p:cNvPr id="10" name="Picture 9"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0" y="1638300"/>
            <a:ext cx="9753600" cy="10949796"/>
          </a:xfrm>
          <a:prstGeom prst="rect">
            <a:avLst/>
          </a:prstGeom>
        </p:spPr>
      </p:pic>
      <p:sp>
        <p:nvSpPr>
          <p:cNvPr id="6"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Body Is Mostly Non-Human</a:t>
            </a:r>
            <a:endParaRPr lang="en-US" sz="8800" dirty="0">
              <a:latin typeface="Times"/>
              <a:cs typeface="Times"/>
            </a:endParaRPr>
          </a:p>
        </p:txBody>
      </p:sp>
    </p:spTree>
    <p:extLst>
      <p:ext uri="{BB962C8B-B14F-4D97-AF65-F5344CB8AC3E}">
        <p14:creationId xmlns:p14="http://schemas.microsoft.com/office/powerpoint/2010/main" val="15511796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4800" y="3638371"/>
            <a:ext cx="8518979" cy="1200329"/>
          </a:xfrm>
          <a:prstGeom prst="rect">
            <a:avLst/>
          </a:prstGeom>
          <a:noFill/>
        </p:spPr>
        <p:txBody>
          <a:bodyPr wrap="none" rtlCol="0">
            <a:spAutoFit/>
          </a:bodyPr>
          <a:lstStyle/>
          <a:p>
            <a:r>
              <a:rPr lang="en-US" sz="7200" dirty="0" smtClean="0">
                <a:latin typeface="Times"/>
                <a:cs typeface="Times"/>
              </a:rPr>
              <a:t>50 trillion human cells</a:t>
            </a:r>
            <a:endParaRPr lang="en-US" sz="7200" dirty="0">
              <a:latin typeface="Times"/>
              <a:cs typeface="Times"/>
            </a:endParaRPr>
          </a:p>
        </p:txBody>
      </p:sp>
      <p:sp>
        <p:nvSpPr>
          <p:cNvPr id="8" name="TextBox 7"/>
          <p:cNvSpPr txBox="1"/>
          <p:nvPr/>
        </p:nvSpPr>
        <p:spPr>
          <a:xfrm>
            <a:off x="304800" y="5619571"/>
            <a:ext cx="10673114" cy="1200329"/>
          </a:xfrm>
          <a:prstGeom prst="rect">
            <a:avLst/>
          </a:prstGeom>
          <a:noFill/>
        </p:spPr>
        <p:txBody>
          <a:bodyPr wrap="none" rtlCol="0">
            <a:spAutoFit/>
          </a:bodyPr>
          <a:lstStyle/>
          <a:p>
            <a:r>
              <a:rPr lang="en-US" sz="7200" dirty="0" smtClean="0">
                <a:latin typeface="Times"/>
                <a:cs typeface="Times"/>
              </a:rPr>
              <a:t>500 trillion non-human cells</a:t>
            </a:r>
            <a:endParaRPr lang="en-US" sz="7200" dirty="0">
              <a:latin typeface="Times"/>
              <a:cs typeface="Times"/>
            </a:endParaRPr>
          </a:p>
        </p:txBody>
      </p:sp>
      <p:sp>
        <p:nvSpPr>
          <p:cNvPr id="9" name="TextBox 8"/>
          <p:cNvSpPr txBox="1"/>
          <p:nvPr/>
        </p:nvSpPr>
        <p:spPr>
          <a:xfrm>
            <a:off x="304800" y="7600771"/>
            <a:ext cx="10183948" cy="1200329"/>
          </a:xfrm>
          <a:prstGeom prst="rect">
            <a:avLst/>
          </a:prstGeom>
          <a:noFill/>
        </p:spPr>
        <p:txBody>
          <a:bodyPr wrap="none" rtlCol="0">
            <a:spAutoFit/>
          </a:bodyPr>
          <a:lstStyle/>
          <a:p>
            <a:r>
              <a:rPr lang="en-US" sz="7200" dirty="0" smtClean="0">
                <a:latin typeface="Times"/>
                <a:cs typeface="Times"/>
              </a:rPr>
              <a:t>10% human, 90% bacterial</a:t>
            </a:r>
            <a:endParaRPr lang="en-US" sz="7200" dirty="0">
              <a:latin typeface="Times"/>
              <a:cs typeface="Times"/>
            </a:endParaRPr>
          </a:p>
        </p:txBody>
      </p:sp>
      <p:pic>
        <p:nvPicPr>
          <p:cNvPr id="10" name="Picture 9" descr="Unknown.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0" y="1638300"/>
            <a:ext cx="9753600" cy="10949796"/>
          </a:xfrm>
          <a:prstGeom prst="rect">
            <a:avLst/>
          </a:prstGeom>
        </p:spPr>
      </p:pic>
      <p:sp>
        <p:nvSpPr>
          <p:cNvPr id="1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Body Is Mostly Non-Human</a:t>
            </a:r>
            <a:endParaRPr lang="en-US" sz="8800" dirty="0">
              <a:latin typeface="Times"/>
              <a:cs typeface="Times"/>
            </a:endParaRPr>
          </a:p>
        </p:txBody>
      </p:sp>
    </p:spTree>
    <p:extLst>
      <p:ext uri="{BB962C8B-B14F-4D97-AF65-F5344CB8AC3E}">
        <p14:creationId xmlns:p14="http://schemas.microsoft.com/office/powerpoint/2010/main" val="270644259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524000" y="3390900"/>
            <a:ext cx="18065750" cy="5551487"/>
          </a:xfrm>
          <a:prstGeom prst="rect">
            <a:avLst/>
          </a:prstGeom>
        </p:spPr>
        <p:txBody>
          <a:bodyPr lIns="198114" tIns="99057" rIns="198114" bIns="99057">
            <a:normAutofit/>
          </a:bodyPr>
          <a:lstStyle/>
          <a:p>
            <a:pPr>
              <a:buSzPct val="100000"/>
            </a:pPr>
            <a:r>
              <a:rPr lang="en-US" dirty="0" smtClean="0">
                <a:latin typeface="Times"/>
                <a:cs typeface="Times"/>
              </a:rPr>
              <a:t>Determine order of bases on all 23 (24) chromosomes</a:t>
            </a:r>
            <a:endParaRPr lang="en-US" dirty="0">
              <a:latin typeface="Times"/>
              <a:cs typeface="Times"/>
            </a:endParaRPr>
          </a:p>
          <a:p>
            <a:pPr>
              <a:buSzPct val="100000"/>
            </a:pPr>
            <a:r>
              <a:rPr lang="en-US" dirty="0">
                <a:latin typeface="Times"/>
                <a:cs typeface="Times"/>
              </a:rPr>
              <a:t>Can only read 30 to 700 bases at a time</a:t>
            </a:r>
          </a:p>
          <a:p>
            <a:pPr>
              <a:buSzPct val="100000"/>
            </a:pPr>
            <a:r>
              <a:rPr lang="en-US" dirty="0">
                <a:latin typeface="Times"/>
                <a:cs typeface="Times"/>
              </a:rPr>
              <a:t>Cannot sequence a genome in one run</a:t>
            </a:r>
          </a:p>
          <a:p>
            <a:pPr>
              <a:buSzPct val="100000"/>
            </a:pPr>
            <a:r>
              <a:rPr lang="en-US" dirty="0" smtClean="0">
                <a:latin typeface="Times"/>
                <a:cs typeface="Times"/>
              </a:rPr>
              <a:t>“Whole Genome Shotgun” </a:t>
            </a:r>
            <a:r>
              <a:rPr lang="en-US" dirty="0">
                <a:latin typeface="Times"/>
                <a:cs typeface="Times"/>
              </a:rPr>
              <a:t>sequencing</a:t>
            </a:r>
          </a:p>
        </p:txBody>
      </p:sp>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How do you sequence a genome?</a:t>
            </a:r>
            <a:endParaRPr lang="en-US" sz="9600" dirty="0">
              <a:latin typeface="Times"/>
              <a:cs typeface="Times"/>
            </a:endParaRPr>
          </a:p>
        </p:txBody>
      </p:sp>
    </p:spTree>
    <p:extLst>
      <p:ext uri="{BB962C8B-B14F-4D97-AF65-F5344CB8AC3E}">
        <p14:creationId xmlns:p14="http://schemas.microsoft.com/office/powerpoint/2010/main" val="24792893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Human_body_feature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2800" y="2019300"/>
            <a:ext cx="12642967" cy="1059180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Define the Human </a:t>
            </a:r>
            <a:r>
              <a:rPr lang="en-US" sz="8800" dirty="0" err="1" smtClean="0">
                <a:latin typeface="Times"/>
                <a:cs typeface="Times"/>
              </a:rPr>
              <a:t>Microbiome</a:t>
            </a:r>
            <a:endParaRPr lang="en-US" sz="8800" dirty="0">
              <a:latin typeface="Times"/>
              <a:cs typeface="Times"/>
            </a:endParaRPr>
          </a:p>
        </p:txBody>
      </p:sp>
      <p:sp>
        <p:nvSpPr>
          <p:cNvPr id="5" name="Rectangle 4"/>
          <p:cNvSpPr/>
          <p:nvPr/>
        </p:nvSpPr>
        <p:spPr>
          <a:xfrm>
            <a:off x="1676400" y="5067300"/>
            <a:ext cx="4724400" cy="2769989"/>
          </a:xfrm>
          <a:prstGeom prst="rect">
            <a:avLst/>
          </a:prstGeom>
        </p:spPr>
        <p:txBody>
          <a:bodyPr wrap="square">
            <a:spAutoFit/>
          </a:bodyPr>
          <a:lstStyle/>
          <a:p>
            <a:r>
              <a:rPr lang="en-US" dirty="0" smtClean="0">
                <a:latin typeface="Times"/>
                <a:cs typeface="Times"/>
              </a:rPr>
              <a:t>27 </a:t>
            </a:r>
            <a:r>
              <a:rPr lang="en-US" dirty="0">
                <a:latin typeface="Times"/>
                <a:cs typeface="Times"/>
              </a:rPr>
              <a:t>sites </a:t>
            </a:r>
            <a:endParaRPr lang="en-US" dirty="0" smtClean="0">
              <a:latin typeface="Times"/>
              <a:cs typeface="Times"/>
            </a:endParaRPr>
          </a:p>
          <a:p>
            <a:r>
              <a:rPr lang="en-US" dirty="0" smtClean="0">
                <a:latin typeface="Times"/>
                <a:cs typeface="Times"/>
              </a:rPr>
              <a:t> 9 </a:t>
            </a:r>
            <a:r>
              <a:rPr lang="en-US" dirty="0">
                <a:latin typeface="Times"/>
                <a:cs typeface="Times"/>
              </a:rPr>
              <a:t>adults </a:t>
            </a:r>
            <a:endParaRPr lang="en-US" dirty="0" smtClean="0">
              <a:latin typeface="Times"/>
              <a:cs typeface="Times"/>
            </a:endParaRPr>
          </a:p>
          <a:p>
            <a:r>
              <a:rPr lang="en-US" dirty="0" smtClean="0">
                <a:latin typeface="Times"/>
                <a:cs typeface="Times"/>
              </a:rPr>
              <a:t>4 </a:t>
            </a:r>
            <a:r>
              <a:rPr lang="en-US" dirty="0" smtClean="0">
                <a:latin typeface="Times"/>
                <a:cs typeface="Times"/>
              </a:rPr>
              <a:t>occasions</a:t>
            </a:r>
            <a:endParaRPr lang="en-US" dirty="0">
              <a:latin typeface="Times"/>
              <a:cs typeface="Times"/>
            </a:endParaRPr>
          </a:p>
        </p:txBody>
      </p:sp>
    </p:spTree>
    <p:extLst>
      <p:ext uri="{BB962C8B-B14F-4D97-AF65-F5344CB8AC3E}">
        <p14:creationId xmlns:p14="http://schemas.microsoft.com/office/powerpoint/2010/main" val="212033747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6 at 5.08.0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67800" y="1426065"/>
            <a:ext cx="11811000" cy="11908935"/>
          </a:xfrm>
          <a:prstGeom prst="rect">
            <a:avLst/>
          </a:prstGeom>
        </p:spPr>
      </p:pic>
      <p:sp>
        <p:nvSpPr>
          <p:cNvPr id="5" name="Rectangle 4"/>
          <p:cNvSpPr/>
          <p:nvPr/>
        </p:nvSpPr>
        <p:spPr>
          <a:xfrm>
            <a:off x="228600" y="5067300"/>
            <a:ext cx="8382000" cy="2769989"/>
          </a:xfrm>
          <a:prstGeom prst="rect">
            <a:avLst/>
          </a:prstGeom>
        </p:spPr>
        <p:txBody>
          <a:bodyPr wrap="square">
            <a:spAutoFit/>
          </a:bodyPr>
          <a:lstStyle/>
          <a:p>
            <a:r>
              <a:rPr lang="en-US" dirty="0" smtClean="0">
                <a:latin typeface="Times"/>
                <a:cs typeface="Times"/>
              </a:rPr>
              <a:t>each sample</a:t>
            </a:r>
          </a:p>
          <a:p>
            <a:r>
              <a:rPr lang="en-US" dirty="0" smtClean="0">
                <a:latin typeface="Times"/>
                <a:cs typeface="Times"/>
              </a:rPr>
              <a:t>colored by location</a:t>
            </a:r>
          </a:p>
          <a:p>
            <a:r>
              <a:rPr lang="en-US" dirty="0" smtClean="0">
                <a:latin typeface="Times"/>
                <a:cs typeface="Times"/>
              </a:rPr>
              <a:t>clustered by similar species</a:t>
            </a:r>
            <a:endParaRPr lang="en-US" dirty="0">
              <a:latin typeface="Times"/>
              <a:cs typeface="Times"/>
            </a:endParaRPr>
          </a:p>
        </p:txBody>
      </p:sp>
      <p:sp>
        <p:nvSpPr>
          <p:cNvPr id="6"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Define the Human </a:t>
            </a:r>
            <a:r>
              <a:rPr lang="en-US" sz="8800" dirty="0" err="1" smtClean="0">
                <a:latin typeface="Times"/>
                <a:cs typeface="Times"/>
              </a:rPr>
              <a:t>Microbiome</a:t>
            </a:r>
            <a:endParaRPr lang="en-US" sz="8800" dirty="0">
              <a:latin typeface="Times"/>
              <a:cs typeface="Times"/>
            </a:endParaRPr>
          </a:p>
        </p:txBody>
      </p:sp>
    </p:spTree>
    <p:extLst>
      <p:ext uri="{BB962C8B-B14F-4D97-AF65-F5344CB8AC3E}">
        <p14:creationId xmlns:p14="http://schemas.microsoft.com/office/powerpoint/2010/main" val="213458685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0.29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77975" y="-1853675"/>
            <a:ext cx="9448800" cy="1780435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by Location</a:t>
            </a:r>
            <a:endParaRPr lang="en-US" sz="8800" dirty="0">
              <a:latin typeface="Times"/>
              <a:cs typeface="Times"/>
            </a:endParaRPr>
          </a:p>
        </p:txBody>
      </p:sp>
      <p:sp>
        <p:nvSpPr>
          <p:cNvPr id="5" name="Rectangle 4"/>
          <p:cNvSpPr/>
          <p:nvPr/>
        </p:nvSpPr>
        <p:spPr bwMode="auto">
          <a:xfrm>
            <a:off x="17602200" y="2857500"/>
            <a:ext cx="2438400" cy="167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7291972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77975" y="-1853675"/>
            <a:ext cx="9448800" cy="1780435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by Location</a:t>
            </a:r>
            <a:endParaRPr lang="en-US" sz="8800" dirty="0">
              <a:latin typeface="Times"/>
              <a:cs typeface="Times"/>
            </a:endParaRPr>
          </a:p>
        </p:txBody>
      </p:sp>
      <p:sp>
        <p:nvSpPr>
          <p:cNvPr id="5" name="Rectangle 4"/>
          <p:cNvSpPr/>
          <p:nvPr/>
        </p:nvSpPr>
        <p:spPr bwMode="auto">
          <a:xfrm>
            <a:off x="17602200" y="2857500"/>
            <a:ext cx="2438400" cy="167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6154400" y="5219700"/>
            <a:ext cx="3429000" cy="6705600"/>
          </a:xfrm>
          <a:prstGeom prst="rect">
            <a:avLst/>
          </a:prstGeom>
          <a:noFill/>
          <a:ln w="1270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1143000" y="2324100"/>
            <a:ext cx="14935200" cy="9829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4200985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77975" y="-1853675"/>
            <a:ext cx="9448800" cy="1780435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by Location</a:t>
            </a:r>
            <a:endParaRPr lang="en-US" sz="8800" dirty="0">
              <a:latin typeface="Times"/>
              <a:cs typeface="Times"/>
            </a:endParaRPr>
          </a:p>
        </p:txBody>
      </p:sp>
      <p:sp>
        <p:nvSpPr>
          <p:cNvPr id="5" name="Rectangle 4"/>
          <p:cNvSpPr/>
          <p:nvPr/>
        </p:nvSpPr>
        <p:spPr bwMode="auto">
          <a:xfrm>
            <a:off x="17602200" y="2857500"/>
            <a:ext cx="2438400" cy="167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1143000" y="2324100"/>
            <a:ext cx="11277600" cy="9829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16230600" y="5600700"/>
            <a:ext cx="4953000" cy="5797176"/>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2115800" y="4991100"/>
            <a:ext cx="4419600" cy="6781800"/>
          </a:xfrm>
          <a:prstGeom prst="rect">
            <a:avLst/>
          </a:prstGeom>
          <a:noFill/>
          <a:ln w="1270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80445806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77975" y="-1853675"/>
            <a:ext cx="9448800" cy="1780435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by Location</a:t>
            </a:r>
            <a:endParaRPr lang="en-US" sz="8800" dirty="0">
              <a:latin typeface="Times"/>
              <a:cs typeface="Times"/>
            </a:endParaRPr>
          </a:p>
        </p:txBody>
      </p:sp>
      <p:sp>
        <p:nvSpPr>
          <p:cNvPr id="5" name="Rectangle 4"/>
          <p:cNvSpPr/>
          <p:nvPr/>
        </p:nvSpPr>
        <p:spPr bwMode="auto">
          <a:xfrm>
            <a:off x="17602200" y="2857500"/>
            <a:ext cx="2438400" cy="167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1143000" y="2324100"/>
            <a:ext cx="6172200" cy="9829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12496800" y="4533900"/>
            <a:ext cx="8686800" cy="7620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7239000" y="4152900"/>
            <a:ext cx="5181600" cy="8001000"/>
          </a:xfrm>
          <a:prstGeom prst="rect">
            <a:avLst/>
          </a:prstGeom>
          <a:noFill/>
          <a:ln w="1270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9405528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77975" y="-1853675"/>
            <a:ext cx="9448800" cy="1780435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by Location</a:t>
            </a:r>
            <a:endParaRPr lang="en-US" sz="8800" dirty="0">
              <a:latin typeface="Times"/>
              <a:cs typeface="Times"/>
            </a:endParaRPr>
          </a:p>
        </p:txBody>
      </p:sp>
      <p:sp>
        <p:nvSpPr>
          <p:cNvPr id="5" name="Rectangle 4"/>
          <p:cNvSpPr/>
          <p:nvPr/>
        </p:nvSpPr>
        <p:spPr bwMode="auto">
          <a:xfrm>
            <a:off x="17602200" y="2857500"/>
            <a:ext cx="2438400" cy="167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1143000" y="2324100"/>
            <a:ext cx="3048000" cy="9829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9906000" y="3162300"/>
            <a:ext cx="11277600" cy="8991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4191000" y="3695700"/>
            <a:ext cx="5867400" cy="8382000"/>
          </a:xfrm>
          <a:prstGeom prst="rect">
            <a:avLst/>
          </a:prstGeom>
          <a:noFill/>
          <a:ln w="1270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6709415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77975" y="-1853675"/>
            <a:ext cx="9448800" cy="1780435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Two Types of Skin Habitats</a:t>
            </a:r>
            <a:endParaRPr lang="en-US" sz="8800" dirty="0">
              <a:latin typeface="Times"/>
              <a:cs typeface="Times"/>
            </a:endParaRPr>
          </a:p>
        </p:txBody>
      </p:sp>
      <p:sp>
        <p:nvSpPr>
          <p:cNvPr id="5" name="Rectangle 4"/>
          <p:cNvSpPr/>
          <p:nvPr/>
        </p:nvSpPr>
        <p:spPr bwMode="auto">
          <a:xfrm>
            <a:off x="17602200" y="2857500"/>
            <a:ext cx="2438400" cy="167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1143000" y="2324100"/>
            <a:ext cx="3048000" cy="98298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9906000" y="3162300"/>
            <a:ext cx="2514600" cy="8001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9" name="Rectangle 8"/>
          <p:cNvSpPr/>
          <p:nvPr/>
        </p:nvSpPr>
        <p:spPr bwMode="auto">
          <a:xfrm>
            <a:off x="18846461" y="3848100"/>
            <a:ext cx="2514600" cy="80010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541409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0.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777975" y="-1853675"/>
            <a:ext cx="9448800" cy="1780435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by Location</a:t>
            </a:r>
            <a:endParaRPr lang="en-US" sz="8800" dirty="0">
              <a:latin typeface="Times"/>
              <a:cs typeface="Times"/>
            </a:endParaRPr>
          </a:p>
        </p:txBody>
      </p:sp>
      <p:sp>
        <p:nvSpPr>
          <p:cNvPr id="5" name="Rectangle 4"/>
          <p:cNvSpPr/>
          <p:nvPr/>
        </p:nvSpPr>
        <p:spPr bwMode="auto">
          <a:xfrm>
            <a:off x="17602200" y="2857500"/>
            <a:ext cx="2438400" cy="1676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8" name="Rectangle 7"/>
          <p:cNvSpPr/>
          <p:nvPr/>
        </p:nvSpPr>
        <p:spPr bwMode="auto">
          <a:xfrm>
            <a:off x="9906000" y="3162300"/>
            <a:ext cx="11277600" cy="8991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1447800" y="2400300"/>
            <a:ext cx="2819400" cy="9525000"/>
          </a:xfrm>
          <a:prstGeom prst="rect">
            <a:avLst/>
          </a:prstGeom>
          <a:noFill/>
          <a:ln w="127000" cap="flat" cmpd="sng" algn="ctr">
            <a:solidFill>
              <a:srgbClr val="FF00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pic>
        <p:nvPicPr>
          <p:cNvPr id="9" name="Picture 8" descr="Screen Shot 2013-10-26 at 5.08.0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0" y="2400300"/>
            <a:ext cx="8991600" cy="9066157"/>
          </a:xfrm>
          <a:prstGeom prst="rect">
            <a:avLst/>
          </a:prstGeom>
        </p:spPr>
      </p:pic>
    </p:spTree>
    <p:extLst>
      <p:ext uri="{BB962C8B-B14F-4D97-AF65-F5344CB8AC3E}">
        <p14:creationId xmlns:p14="http://schemas.microsoft.com/office/powerpoint/2010/main" val="112505295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3-10-26 at 5.08.4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0" y="1790700"/>
            <a:ext cx="12877800" cy="11005048"/>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Variations</a:t>
            </a:r>
            <a:endParaRPr lang="en-US" sz="8800" dirty="0">
              <a:latin typeface="Times"/>
              <a:cs typeface="Times"/>
            </a:endParaRPr>
          </a:p>
        </p:txBody>
      </p:sp>
      <p:sp>
        <p:nvSpPr>
          <p:cNvPr id="5" name="Rectangle 4"/>
          <p:cNvSpPr/>
          <p:nvPr/>
        </p:nvSpPr>
        <p:spPr bwMode="auto">
          <a:xfrm>
            <a:off x="3657600" y="2019300"/>
            <a:ext cx="2057400" cy="1295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5486400" y="4152900"/>
            <a:ext cx="762000" cy="48006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1086490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ook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0" y="1333500"/>
            <a:ext cx="7922262" cy="12001500"/>
          </a:xfrm>
          <a:prstGeom prst="rect">
            <a:avLst/>
          </a:prstGeom>
        </p:spPr>
      </p:pic>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9600" dirty="0" smtClean="0">
                <a:latin typeface="Times"/>
                <a:cs typeface="Times"/>
              </a:rPr>
              <a:t>Modern Genome Sequencing</a:t>
            </a:r>
            <a:endParaRPr lang="en-US" sz="9600" dirty="0">
              <a:latin typeface="Times"/>
              <a:cs typeface="Times"/>
            </a:endParaRPr>
          </a:p>
        </p:txBody>
      </p:sp>
    </p:spTree>
    <p:extLst>
      <p:ext uri="{BB962C8B-B14F-4D97-AF65-F5344CB8AC3E}">
        <p14:creationId xmlns:p14="http://schemas.microsoft.com/office/powerpoint/2010/main" val="306435709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Variations</a:t>
            </a:r>
            <a:endParaRPr lang="en-US" sz="8800" dirty="0">
              <a:latin typeface="Times"/>
              <a:cs typeface="Times"/>
            </a:endParaRPr>
          </a:p>
        </p:txBody>
      </p:sp>
      <p:pic>
        <p:nvPicPr>
          <p:cNvPr id="5" name="Picture 4" descr="Screen Shot 2013-10-26 at 5.08.5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4800" y="1943100"/>
            <a:ext cx="12687300" cy="10903462"/>
          </a:xfrm>
          <a:prstGeom prst="rect">
            <a:avLst/>
          </a:prstGeom>
        </p:spPr>
      </p:pic>
      <p:sp>
        <p:nvSpPr>
          <p:cNvPr id="6" name="Rectangle 5"/>
          <p:cNvSpPr/>
          <p:nvPr/>
        </p:nvSpPr>
        <p:spPr bwMode="auto">
          <a:xfrm>
            <a:off x="3657600" y="2019300"/>
            <a:ext cx="2057400" cy="1295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Rectangle 6"/>
          <p:cNvSpPr/>
          <p:nvPr/>
        </p:nvSpPr>
        <p:spPr bwMode="auto">
          <a:xfrm>
            <a:off x="5562600" y="4305300"/>
            <a:ext cx="762000" cy="4648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23164868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8.18 PM.png"/>
          <p:cNvPicPr>
            <a:picLocks noChangeAspect="1"/>
          </p:cNvPicPr>
          <p:nvPr/>
        </p:nvPicPr>
        <p:blipFill rotWithShape="1">
          <a:blip r:embed="rId3">
            <a:extLst>
              <a:ext uri="{28A0092B-C50C-407E-A947-70E740481C1C}">
                <a14:useLocalDpi xmlns:a14="http://schemas.microsoft.com/office/drawing/2010/main" val="0"/>
              </a:ext>
            </a:extLst>
          </a:blip>
          <a:srcRect r="48219"/>
          <a:stretch/>
        </p:blipFill>
        <p:spPr>
          <a:xfrm>
            <a:off x="685800" y="1866900"/>
            <a:ext cx="18781774" cy="9067800"/>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err="1" smtClean="0">
                <a:latin typeface="Times"/>
                <a:cs typeface="Times"/>
              </a:rPr>
              <a:t>Microbiome</a:t>
            </a:r>
            <a:r>
              <a:rPr lang="en-US" sz="8800" dirty="0" smtClean="0">
                <a:latin typeface="Times"/>
                <a:cs typeface="Times"/>
              </a:rPr>
              <a:t> Transplant Experiments</a:t>
            </a:r>
            <a:endParaRPr lang="en-US" sz="8800" dirty="0">
              <a:latin typeface="Times"/>
              <a:cs typeface="Times"/>
            </a:endParaRPr>
          </a:p>
        </p:txBody>
      </p:sp>
      <p:sp>
        <p:nvSpPr>
          <p:cNvPr id="10" name="Rectangle 9"/>
          <p:cNvSpPr/>
          <p:nvPr/>
        </p:nvSpPr>
        <p:spPr bwMode="auto">
          <a:xfrm>
            <a:off x="7620000" y="9715500"/>
            <a:ext cx="12725400" cy="1295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6" name="Rectangle 5"/>
          <p:cNvSpPr/>
          <p:nvPr/>
        </p:nvSpPr>
        <p:spPr bwMode="auto">
          <a:xfrm>
            <a:off x="2590800" y="10553700"/>
            <a:ext cx="914400" cy="838200"/>
          </a:xfrm>
          <a:prstGeom prst="rect">
            <a:avLst/>
          </a:prstGeom>
          <a:solidFill>
            <a:schemeClr val="bg1"/>
          </a:solidFill>
          <a:ln w="571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extBox 6"/>
          <p:cNvSpPr txBox="1"/>
          <p:nvPr/>
        </p:nvSpPr>
        <p:spPr>
          <a:xfrm>
            <a:off x="3581400" y="11696700"/>
            <a:ext cx="7166808" cy="984885"/>
          </a:xfrm>
          <a:prstGeom prst="rect">
            <a:avLst/>
          </a:prstGeom>
          <a:noFill/>
        </p:spPr>
        <p:txBody>
          <a:bodyPr wrap="none" rtlCol="0">
            <a:spAutoFit/>
          </a:bodyPr>
          <a:lstStyle/>
          <a:p>
            <a:r>
              <a:rPr lang="en-US" dirty="0" smtClean="0">
                <a:latin typeface="Times"/>
                <a:cs typeface="Times"/>
              </a:rPr>
              <a:t>compare to transplants</a:t>
            </a:r>
            <a:endParaRPr lang="en-US" dirty="0">
              <a:latin typeface="Times"/>
              <a:cs typeface="Times"/>
            </a:endParaRPr>
          </a:p>
        </p:txBody>
      </p:sp>
      <p:sp>
        <p:nvSpPr>
          <p:cNvPr id="8" name="TextBox 7"/>
          <p:cNvSpPr txBox="1"/>
          <p:nvPr/>
        </p:nvSpPr>
        <p:spPr>
          <a:xfrm>
            <a:off x="3581400" y="10401300"/>
            <a:ext cx="5944343" cy="984885"/>
          </a:xfrm>
          <a:prstGeom prst="rect">
            <a:avLst/>
          </a:prstGeom>
          <a:noFill/>
        </p:spPr>
        <p:txBody>
          <a:bodyPr wrap="none" rtlCol="0">
            <a:spAutoFit/>
          </a:bodyPr>
          <a:lstStyle/>
          <a:p>
            <a:r>
              <a:rPr lang="en-US" dirty="0" smtClean="0">
                <a:latin typeface="Times"/>
                <a:cs typeface="Times"/>
              </a:rPr>
              <a:t>compare to natives</a:t>
            </a:r>
            <a:endParaRPr lang="en-US" dirty="0">
              <a:latin typeface="Times"/>
              <a:cs typeface="Times"/>
            </a:endParaRPr>
          </a:p>
        </p:txBody>
      </p:sp>
      <p:sp>
        <p:nvSpPr>
          <p:cNvPr id="9" name="Rectangle 8"/>
          <p:cNvSpPr/>
          <p:nvPr/>
        </p:nvSpPr>
        <p:spPr bwMode="auto">
          <a:xfrm>
            <a:off x="2590800" y="11849100"/>
            <a:ext cx="914400" cy="838200"/>
          </a:xfrm>
          <a:prstGeom prst="rect">
            <a:avLst/>
          </a:prstGeom>
          <a:solidFill>
            <a:srgbClr val="000000"/>
          </a:solidFill>
          <a:ln w="571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10820400" y="2171700"/>
            <a:ext cx="10363200" cy="9982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2" name="Rectangle 11"/>
          <p:cNvSpPr/>
          <p:nvPr/>
        </p:nvSpPr>
        <p:spPr bwMode="auto">
          <a:xfrm>
            <a:off x="2057400" y="4457700"/>
            <a:ext cx="637946" cy="4343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Tree>
    <p:extLst>
      <p:ext uri="{BB962C8B-B14F-4D97-AF65-F5344CB8AC3E}">
        <p14:creationId xmlns:p14="http://schemas.microsoft.com/office/powerpoint/2010/main" val="32583243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8.18 PM.png"/>
          <p:cNvPicPr>
            <a:picLocks noChangeAspect="1"/>
          </p:cNvPicPr>
          <p:nvPr/>
        </p:nvPicPr>
        <p:blipFill rotWithShape="1">
          <a:blip r:embed="rId3">
            <a:extLst>
              <a:ext uri="{28A0092B-C50C-407E-A947-70E740481C1C}">
                <a14:useLocalDpi xmlns:a14="http://schemas.microsoft.com/office/drawing/2010/main" val="0"/>
              </a:ext>
            </a:extLst>
          </a:blip>
          <a:srcRect r="48219"/>
          <a:stretch/>
        </p:blipFill>
        <p:spPr>
          <a:xfrm>
            <a:off x="685800" y="1866900"/>
            <a:ext cx="18781774" cy="9067800"/>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Variations</a:t>
            </a:r>
            <a:endParaRPr lang="en-US" sz="8800" dirty="0">
              <a:latin typeface="Times"/>
              <a:cs typeface="Times"/>
            </a:endParaRPr>
          </a:p>
        </p:txBody>
      </p:sp>
      <p:sp>
        <p:nvSpPr>
          <p:cNvPr id="10" name="Rectangle 9"/>
          <p:cNvSpPr/>
          <p:nvPr/>
        </p:nvSpPr>
        <p:spPr bwMode="auto">
          <a:xfrm>
            <a:off x="7620000" y="9715500"/>
            <a:ext cx="12725400" cy="1295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11" name="Rectangle 10"/>
          <p:cNvSpPr/>
          <p:nvPr/>
        </p:nvSpPr>
        <p:spPr bwMode="auto">
          <a:xfrm>
            <a:off x="762000" y="1485900"/>
            <a:ext cx="10363200" cy="99822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nvGrpSpPr>
          <p:cNvPr id="4" name="Group 3"/>
          <p:cNvGrpSpPr/>
          <p:nvPr/>
        </p:nvGrpSpPr>
        <p:grpSpPr>
          <a:xfrm>
            <a:off x="12496800" y="10172700"/>
            <a:ext cx="8157408" cy="2286000"/>
            <a:chOff x="2590800" y="10401300"/>
            <a:chExt cx="8157408" cy="2286000"/>
          </a:xfrm>
        </p:grpSpPr>
        <p:sp>
          <p:nvSpPr>
            <p:cNvPr id="6" name="Rectangle 5"/>
            <p:cNvSpPr/>
            <p:nvPr/>
          </p:nvSpPr>
          <p:spPr bwMode="auto">
            <a:xfrm>
              <a:off x="2590800" y="10553700"/>
              <a:ext cx="914400" cy="838200"/>
            </a:xfrm>
            <a:prstGeom prst="rect">
              <a:avLst/>
            </a:prstGeom>
            <a:solidFill>
              <a:schemeClr val="bg1"/>
            </a:solidFill>
            <a:ln w="571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7" name="TextBox 6"/>
            <p:cNvSpPr txBox="1"/>
            <p:nvPr/>
          </p:nvSpPr>
          <p:spPr>
            <a:xfrm>
              <a:off x="3581400" y="11696700"/>
              <a:ext cx="7166808" cy="984885"/>
            </a:xfrm>
            <a:prstGeom prst="rect">
              <a:avLst/>
            </a:prstGeom>
            <a:noFill/>
          </p:spPr>
          <p:txBody>
            <a:bodyPr wrap="none" rtlCol="0">
              <a:spAutoFit/>
            </a:bodyPr>
            <a:lstStyle/>
            <a:p>
              <a:r>
                <a:rPr lang="en-US" dirty="0" smtClean="0">
                  <a:latin typeface="Times"/>
                  <a:cs typeface="Times"/>
                </a:rPr>
                <a:t>compare to transplants</a:t>
              </a:r>
              <a:endParaRPr lang="en-US" dirty="0">
                <a:latin typeface="Times"/>
                <a:cs typeface="Times"/>
              </a:endParaRPr>
            </a:p>
          </p:txBody>
        </p:sp>
        <p:sp>
          <p:nvSpPr>
            <p:cNvPr id="8" name="TextBox 7"/>
            <p:cNvSpPr txBox="1"/>
            <p:nvPr/>
          </p:nvSpPr>
          <p:spPr>
            <a:xfrm>
              <a:off x="3581400" y="10401300"/>
              <a:ext cx="5944343" cy="984885"/>
            </a:xfrm>
            <a:prstGeom prst="rect">
              <a:avLst/>
            </a:prstGeom>
            <a:noFill/>
          </p:spPr>
          <p:txBody>
            <a:bodyPr wrap="none" rtlCol="0">
              <a:spAutoFit/>
            </a:bodyPr>
            <a:lstStyle/>
            <a:p>
              <a:r>
                <a:rPr lang="en-US" dirty="0" smtClean="0">
                  <a:latin typeface="Times"/>
                  <a:cs typeface="Times"/>
                </a:rPr>
                <a:t>compare to natives</a:t>
              </a:r>
              <a:endParaRPr lang="en-US" dirty="0">
                <a:latin typeface="Times"/>
                <a:cs typeface="Times"/>
              </a:endParaRPr>
            </a:p>
          </p:txBody>
        </p:sp>
        <p:sp>
          <p:nvSpPr>
            <p:cNvPr id="9" name="Rectangle 8"/>
            <p:cNvSpPr/>
            <p:nvPr/>
          </p:nvSpPr>
          <p:spPr bwMode="auto">
            <a:xfrm>
              <a:off x="2590800" y="11849100"/>
              <a:ext cx="914400" cy="838200"/>
            </a:xfrm>
            <a:prstGeom prst="rect">
              <a:avLst/>
            </a:prstGeom>
            <a:solidFill>
              <a:srgbClr val="000000"/>
            </a:solidFill>
            <a:ln w="57150" cap="flat" cmpd="sng" algn="ctr">
              <a:solidFill>
                <a:srgbClr val="00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grpSp>
      <p:pic>
        <p:nvPicPr>
          <p:cNvPr id="12" name="Picture 11" descr="Screen Shot 2013-10-26 at 5.55.16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5000" y="3771900"/>
            <a:ext cx="1752600" cy="5511466"/>
          </a:xfrm>
          <a:prstGeom prst="rect">
            <a:avLst/>
          </a:prstGeom>
        </p:spPr>
      </p:pic>
    </p:spTree>
    <p:extLst>
      <p:ext uri="{BB962C8B-B14F-4D97-AF65-F5344CB8AC3E}">
        <p14:creationId xmlns:p14="http://schemas.microsoft.com/office/powerpoint/2010/main" val="24070374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10-26 at 5.18.18 PM.png"/>
          <p:cNvPicPr>
            <a:picLocks noChangeAspect="1"/>
          </p:cNvPicPr>
          <p:nvPr/>
        </p:nvPicPr>
        <p:blipFill rotWithShape="1">
          <a:blip r:embed="rId2">
            <a:extLst>
              <a:ext uri="{28A0092B-C50C-407E-A947-70E740481C1C}">
                <a14:useLocalDpi xmlns:a14="http://schemas.microsoft.com/office/drawing/2010/main" val="0"/>
              </a:ext>
            </a:extLst>
          </a:blip>
          <a:srcRect r="48219"/>
          <a:stretch/>
        </p:blipFill>
        <p:spPr>
          <a:xfrm>
            <a:off x="685800" y="1866900"/>
            <a:ext cx="18781774" cy="9067800"/>
          </a:xfrm>
          <a:prstGeom prst="rect">
            <a:avLst/>
          </a:prstGeom>
        </p:spPr>
      </p:pic>
      <p:sp>
        <p:nvSpPr>
          <p:cNvPr id="5"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r>
              <a:rPr lang="en-US" sz="8800" dirty="0" smtClean="0">
                <a:latin typeface="Times"/>
                <a:cs typeface="Times"/>
              </a:rPr>
              <a:t> Variations</a:t>
            </a:r>
            <a:endParaRPr lang="en-US" sz="8800" dirty="0">
              <a:latin typeface="Times"/>
              <a:cs typeface="Times"/>
            </a:endParaRPr>
          </a:p>
        </p:txBody>
      </p:sp>
      <p:sp>
        <p:nvSpPr>
          <p:cNvPr id="10" name="Rectangle 9"/>
          <p:cNvSpPr/>
          <p:nvPr/>
        </p:nvSpPr>
        <p:spPr bwMode="auto">
          <a:xfrm>
            <a:off x="7620000" y="9715500"/>
            <a:ext cx="12725400" cy="1295400"/>
          </a:xfrm>
          <a:prstGeom prst="rect">
            <a:avLst/>
          </a:prstGeom>
          <a:solidFill>
            <a:schemeClr val="bg1"/>
          </a:solidFill>
          <a:ln w="25400"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endParaRPr>
          </a:p>
        </p:txBody>
      </p:sp>
      <p:sp>
        <p:nvSpPr>
          <p:cNvPr id="2" name="TextBox 1"/>
          <p:cNvSpPr txBox="1"/>
          <p:nvPr/>
        </p:nvSpPr>
        <p:spPr>
          <a:xfrm>
            <a:off x="1600200" y="10325100"/>
            <a:ext cx="8723036" cy="984885"/>
          </a:xfrm>
          <a:prstGeom prst="rect">
            <a:avLst/>
          </a:prstGeom>
          <a:noFill/>
        </p:spPr>
        <p:txBody>
          <a:bodyPr wrap="none" rtlCol="0">
            <a:spAutoFit/>
          </a:bodyPr>
          <a:lstStyle/>
          <a:p>
            <a:r>
              <a:rPr lang="en-US" b="1" dirty="0" smtClean="0">
                <a:latin typeface="Times"/>
                <a:cs typeface="Times"/>
              </a:rPr>
              <a:t>forearm</a:t>
            </a:r>
            <a:r>
              <a:rPr lang="en-US" dirty="0" smtClean="0">
                <a:latin typeface="Times"/>
                <a:cs typeface="Times"/>
              </a:rPr>
              <a:t> sustains transplants</a:t>
            </a:r>
            <a:endParaRPr lang="en-US" dirty="0">
              <a:latin typeface="Times"/>
              <a:cs typeface="Times"/>
            </a:endParaRPr>
          </a:p>
        </p:txBody>
      </p:sp>
      <p:sp>
        <p:nvSpPr>
          <p:cNvPr id="13" name="TextBox 12"/>
          <p:cNvSpPr txBox="1"/>
          <p:nvPr/>
        </p:nvSpPr>
        <p:spPr>
          <a:xfrm>
            <a:off x="11791199" y="10325100"/>
            <a:ext cx="9011401" cy="984885"/>
          </a:xfrm>
          <a:prstGeom prst="rect">
            <a:avLst/>
          </a:prstGeom>
          <a:noFill/>
        </p:spPr>
        <p:txBody>
          <a:bodyPr wrap="none" rtlCol="0">
            <a:spAutoFit/>
          </a:bodyPr>
          <a:lstStyle/>
          <a:p>
            <a:r>
              <a:rPr lang="en-US" b="1" dirty="0" smtClean="0">
                <a:latin typeface="Times"/>
                <a:cs typeface="Times"/>
              </a:rPr>
              <a:t>forehead</a:t>
            </a:r>
            <a:r>
              <a:rPr lang="en-US" dirty="0" smtClean="0">
                <a:latin typeface="Times"/>
                <a:cs typeface="Times"/>
              </a:rPr>
              <a:t> replaces transplants</a:t>
            </a:r>
            <a:endParaRPr lang="en-US" dirty="0">
              <a:latin typeface="Times"/>
              <a:cs typeface="Times"/>
            </a:endParaRPr>
          </a:p>
        </p:txBody>
      </p:sp>
    </p:spTree>
    <p:extLst>
      <p:ext uri="{BB962C8B-B14F-4D97-AF65-F5344CB8AC3E}">
        <p14:creationId xmlns:p14="http://schemas.microsoft.com/office/powerpoint/2010/main" val="11440479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Human </a:t>
            </a:r>
            <a:r>
              <a:rPr lang="en-US" sz="8800" dirty="0" err="1" smtClean="0">
                <a:latin typeface="Times"/>
                <a:cs typeface="Times"/>
              </a:rPr>
              <a:t>Microbiome</a:t>
            </a:r>
            <a:endParaRPr lang="en-US" sz="8800" dirty="0">
              <a:latin typeface="Times"/>
              <a:cs typeface="Times"/>
            </a:endParaRPr>
          </a:p>
        </p:txBody>
      </p:sp>
      <p:sp>
        <p:nvSpPr>
          <p:cNvPr id="3" name="TextBox 2"/>
          <p:cNvSpPr txBox="1"/>
          <p:nvPr/>
        </p:nvSpPr>
        <p:spPr>
          <a:xfrm>
            <a:off x="1828800" y="2400300"/>
            <a:ext cx="14930439" cy="1200329"/>
          </a:xfrm>
          <a:prstGeom prst="rect">
            <a:avLst/>
          </a:prstGeom>
          <a:noFill/>
        </p:spPr>
        <p:txBody>
          <a:bodyPr wrap="none" rtlCol="0">
            <a:spAutoFit/>
          </a:bodyPr>
          <a:lstStyle/>
          <a:p>
            <a:r>
              <a:rPr lang="en-US" sz="7200" dirty="0" smtClean="0">
                <a:latin typeface="Times"/>
                <a:cs typeface="Times"/>
              </a:rPr>
              <a:t>many </a:t>
            </a:r>
            <a:r>
              <a:rPr lang="en-US" sz="7200" dirty="0">
                <a:latin typeface="Times"/>
                <a:cs typeface="Times"/>
              </a:rPr>
              <a:t>skin sites </a:t>
            </a:r>
            <a:r>
              <a:rPr lang="en-US" sz="7200" dirty="0" smtClean="0">
                <a:latin typeface="Times"/>
                <a:cs typeface="Times"/>
              </a:rPr>
              <a:t>more</a:t>
            </a:r>
            <a:r>
              <a:rPr lang="en-US" sz="7200" dirty="0">
                <a:latin typeface="Times"/>
                <a:cs typeface="Times"/>
              </a:rPr>
              <a:t> </a:t>
            </a:r>
            <a:r>
              <a:rPr lang="en-US" sz="7200" dirty="0" smtClean="0">
                <a:latin typeface="Times"/>
                <a:cs typeface="Times"/>
              </a:rPr>
              <a:t>diversity than gut </a:t>
            </a:r>
          </a:p>
        </p:txBody>
      </p:sp>
      <p:sp>
        <p:nvSpPr>
          <p:cNvPr id="4" name="TextBox 3"/>
          <p:cNvSpPr txBox="1"/>
          <p:nvPr/>
        </p:nvSpPr>
        <p:spPr>
          <a:xfrm>
            <a:off x="4876800" y="4305300"/>
            <a:ext cx="9263774" cy="6740307"/>
          </a:xfrm>
          <a:prstGeom prst="rect">
            <a:avLst/>
          </a:prstGeom>
          <a:noFill/>
        </p:spPr>
        <p:txBody>
          <a:bodyPr wrap="none" rtlCol="0">
            <a:spAutoFit/>
          </a:bodyPr>
          <a:lstStyle/>
          <a:p>
            <a:pPr algn="l"/>
            <a:r>
              <a:rPr lang="en-US" sz="7200" dirty="0">
                <a:latin typeface="Times"/>
                <a:cs typeface="Times"/>
              </a:rPr>
              <a:t>high-diversity skin </a:t>
            </a:r>
            <a:r>
              <a:rPr lang="en-US" sz="7200" dirty="0" smtClean="0">
                <a:latin typeface="Times"/>
                <a:cs typeface="Times"/>
              </a:rPr>
              <a:t>sites </a:t>
            </a:r>
          </a:p>
          <a:p>
            <a:pPr marL="857250" indent="-857250" algn="l">
              <a:buFont typeface="Arial"/>
              <a:buChar char="•"/>
            </a:pPr>
            <a:r>
              <a:rPr lang="en-US" sz="7200" dirty="0" smtClean="0">
                <a:latin typeface="Times"/>
                <a:cs typeface="Times"/>
              </a:rPr>
              <a:t>forearm</a:t>
            </a:r>
          </a:p>
          <a:p>
            <a:pPr marL="857250" indent="-857250" algn="l">
              <a:buFont typeface="Arial"/>
              <a:buChar char="•"/>
            </a:pPr>
            <a:r>
              <a:rPr lang="en-US" sz="7200" dirty="0" smtClean="0">
                <a:latin typeface="Times"/>
                <a:cs typeface="Times"/>
              </a:rPr>
              <a:t>palm</a:t>
            </a:r>
          </a:p>
          <a:p>
            <a:pPr marL="857250" indent="-857250" algn="l">
              <a:buFont typeface="Arial"/>
              <a:buChar char="•"/>
            </a:pPr>
            <a:r>
              <a:rPr lang="en-US" sz="7200" dirty="0" smtClean="0">
                <a:latin typeface="Times"/>
                <a:cs typeface="Times"/>
              </a:rPr>
              <a:t>index finger</a:t>
            </a:r>
          </a:p>
          <a:p>
            <a:pPr marL="857250" indent="-857250" algn="l">
              <a:buFont typeface="Arial"/>
              <a:buChar char="•"/>
            </a:pPr>
            <a:r>
              <a:rPr lang="en-US" sz="7200" dirty="0" smtClean="0">
                <a:latin typeface="Times"/>
                <a:cs typeface="Times"/>
              </a:rPr>
              <a:t>back knee</a:t>
            </a:r>
          </a:p>
          <a:p>
            <a:pPr marL="857250" indent="-857250" algn="l">
              <a:buFont typeface="Arial"/>
              <a:buChar char="•"/>
            </a:pPr>
            <a:r>
              <a:rPr lang="en-US" sz="7200" dirty="0" smtClean="0">
                <a:latin typeface="Times"/>
                <a:cs typeface="Times"/>
              </a:rPr>
              <a:t>sole </a:t>
            </a:r>
            <a:r>
              <a:rPr lang="en-US" sz="7200" dirty="0">
                <a:latin typeface="Times"/>
                <a:cs typeface="Times"/>
              </a:rPr>
              <a:t>of the </a:t>
            </a:r>
            <a:r>
              <a:rPr lang="en-US" sz="7200" dirty="0" smtClean="0">
                <a:latin typeface="Times"/>
                <a:cs typeface="Times"/>
              </a:rPr>
              <a:t>foot </a:t>
            </a:r>
            <a:endParaRPr lang="en-US" sz="7200" dirty="0">
              <a:latin typeface="Times"/>
              <a:cs typeface="Times"/>
            </a:endParaRPr>
          </a:p>
        </p:txBody>
      </p:sp>
    </p:spTree>
    <p:extLst>
      <p:ext uri="{BB962C8B-B14F-4D97-AF65-F5344CB8AC3E}">
        <p14:creationId xmlns:p14="http://schemas.microsoft.com/office/powerpoint/2010/main" val="42652059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Myth Busters: dog’s mouth is really clean</a:t>
            </a:r>
            <a:endParaRPr lang="en-US" sz="8800" dirty="0">
              <a:latin typeface="Times"/>
              <a:cs typeface="Times"/>
            </a:endParaRPr>
          </a:p>
        </p:txBody>
      </p:sp>
    </p:spTree>
    <p:extLst>
      <p:ext uri="{BB962C8B-B14F-4D97-AF65-F5344CB8AC3E}">
        <p14:creationId xmlns:p14="http://schemas.microsoft.com/office/powerpoint/2010/main" val="283927652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Myth Busters: dog’s mouth is really clean</a:t>
            </a:r>
            <a:endParaRPr lang="en-US" sz="8800" dirty="0">
              <a:latin typeface="Times"/>
              <a:cs typeface="Times"/>
            </a:endParaRPr>
          </a:p>
        </p:txBody>
      </p:sp>
      <p:pic>
        <p:nvPicPr>
          <p:cNvPr id="5" name="Picture 4" descr="butt-lick-72598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2200" y="2019300"/>
            <a:ext cx="16002000" cy="10641330"/>
          </a:xfrm>
          <a:prstGeom prst="rect">
            <a:avLst/>
          </a:prstGeom>
        </p:spPr>
      </p:pic>
    </p:spTree>
    <p:extLst>
      <p:ext uri="{BB962C8B-B14F-4D97-AF65-F5344CB8AC3E}">
        <p14:creationId xmlns:p14="http://schemas.microsoft.com/office/powerpoint/2010/main" val="305111924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9800" y="2324100"/>
            <a:ext cx="16459200" cy="3416320"/>
          </a:xfrm>
          <a:prstGeom prst="rect">
            <a:avLst/>
          </a:prstGeom>
          <a:noFill/>
        </p:spPr>
        <p:txBody>
          <a:bodyPr wrap="square" rtlCol="0">
            <a:spAutoFit/>
          </a:bodyPr>
          <a:lstStyle/>
          <a:p>
            <a:pPr algn="l"/>
            <a:r>
              <a:rPr lang="en-US" sz="7200" dirty="0" smtClean="0">
                <a:latin typeface="Times"/>
                <a:cs typeface="Times"/>
              </a:rPr>
              <a:t>mice</a:t>
            </a:r>
            <a:r>
              <a:rPr lang="en-US" sz="7200" dirty="0">
                <a:latin typeface="Times"/>
                <a:cs typeface="Times"/>
              </a:rPr>
              <a:t> </a:t>
            </a:r>
            <a:r>
              <a:rPr lang="en-US" sz="7200" dirty="0" smtClean="0">
                <a:latin typeface="Times"/>
                <a:cs typeface="Times"/>
              </a:rPr>
              <a:t>fed </a:t>
            </a:r>
            <a:r>
              <a:rPr lang="en-US" sz="7200" dirty="0">
                <a:latin typeface="Times"/>
                <a:cs typeface="Times"/>
              </a:rPr>
              <a:t>low doses of antibiotics </a:t>
            </a:r>
            <a:r>
              <a:rPr lang="en-US" sz="7200" dirty="0" smtClean="0">
                <a:latin typeface="Times"/>
                <a:cs typeface="Times"/>
              </a:rPr>
              <a:t>long term</a:t>
            </a:r>
            <a:endParaRPr lang="en-US" sz="7200" dirty="0">
              <a:latin typeface="Times"/>
              <a:cs typeface="Times"/>
            </a:endParaRPr>
          </a:p>
          <a:p>
            <a:pPr algn="l"/>
            <a:endParaRPr lang="en-US" sz="7200" dirty="0" smtClean="0">
              <a:latin typeface="Times"/>
              <a:cs typeface="Times"/>
            </a:endParaRPr>
          </a:p>
          <a:p>
            <a:pPr algn="l"/>
            <a:r>
              <a:rPr lang="en-US" sz="7200" dirty="0" smtClean="0">
                <a:latin typeface="Times"/>
                <a:cs typeface="Times"/>
              </a:rPr>
              <a:t>15</a:t>
            </a:r>
            <a:r>
              <a:rPr lang="en-US" sz="7200" dirty="0">
                <a:latin typeface="Times"/>
                <a:cs typeface="Times"/>
              </a:rPr>
              <a:t>% </a:t>
            </a:r>
            <a:r>
              <a:rPr lang="en-US" sz="7200" dirty="0" smtClean="0">
                <a:latin typeface="Times"/>
                <a:cs typeface="Times"/>
              </a:rPr>
              <a:t>more body </a:t>
            </a:r>
            <a:r>
              <a:rPr lang="en-US" sz="7200" dirty="0">
                <a:latin typeface="Times"/>
                <a:cs typeface="Times"/>
              </a:rPr>
              <a:t>fat than the control mice,</a:t>
            </a:r>
          </a:p>
        </p:txBody>
      </p:sp>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Medical Uses of </a:t>
            </a:r>
            <a:r>
              <a:rPr lang="en-US" sz="8800" dirty="0" err="1" smtClean="0">
                <a:latin typeface="Times"/>
                <a:cs typeface="Times"/>
              </a:rPr>
              <a:t>Microbiome</a:t>
            </a:r>
            <a:endParaRPr lang="en-US" sz="8800" dirty="0">
              <a:latin typeface="Times"/>
              <a:cs typeface="Times"/>
            </a:endParaRPr>
          </a:p>
        </p:txBody>
      </p:sp>
      <p:pic>
        <p:nvPicPr>
          <p:cNvPr id="5" name="Picture 4" descr="ob_mous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3400" y="6134100"/>
            <a:ext cx="11317488" cy="6548484"/>
          </a:xfrm>
          <a:prstGeom prst="rect">
            <a:avLst/>
          </a:prstGeom>
        </p:spPr>
      </p:pic>
    </p:spTree>
    <p:extLst>
      <p:ext uri="{BB962C8B-B14F-4D97-AF65-F5344CB8AC3E}">
        <p14:creationId xmlns:p14="http://schemas.microsoft.com/office/powerpoint/2010/main" val="1285933645"/>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1943100"/>
            <a:ext cx="16466467" cy="3416320"/>
          </a:xfrm>
          <a:prstGeom prst="rect">
            <a:avLst/>
          </a:prstGeom>
          <a:noFill/>
        </p:spPr>
        <p:txBody>
          <a:bodyPr wrap="none" rtlCol="0">
            <a:spAutoFit/>
          </a:bodyPr>
          <a:lstStyle/>
          <a:p>
            <a:pPr algn="l"/>
            <a:r>
              <a:rPr lang="en-US" sz="7200" dirty="0">
                <a:latin typeface="Times"/>
                <a:cs typeface="Times"/>
              </a:rPr>
              <a:t>sequenced </a:t>
            </a:r>
            <a:r>
              <a:rPr lang="en-US" sz="7200" dirty="0" smtClean="0">
                <a:latin typeface="Times"/>
                <a:cs typeface="Times"/>
              </a:rPr>
              <a:t>bacteria in </a:t>
            </a:r>
            <a:r>
              <a:rPr lang="en-US" sz="7200" dirty="0">
                <a:latin typeface="Times"/>
                <a:cs typeface="Times"/>
              </a:rPr>
              <a:t>stool samples </a:t>
            </a:r>
            <a:r>
              <a:rPr lang="en-US" sz="7200" dirty="0" smtClean="0">
                <a:latin typeface="Times"/>
                <a:cs typeface="Times"/>
              </a:rPr>
              <a:t>humans</a:t>
            </a:r>
          </a:p>
          <a:p>
            <a:pPr marL="857250" indent="-857250" algn="l">
              <a:buFont typeface="Arial"/>
              <a:buChar char="•"/>
            </a:pPr>
            <a:r>
              <a:rPr lang="en-US" sz="7200" dirty="0" smtClean="0">
                <a:latin typeface="Times"/>
                <a:cs typeface="Times"/>
              </a:rPr>
              <a:t>55</a:t>
            </a:r>
            <a:r>
              <a:rPr lang="en-US" sz="7200" dirty="0">
                <a:latin typeface="Times"/>
                <a:cs typeface="Times"/>
              </a:rPr>
              <a:t> </a:t>
            </a:r>
            <a:r>
              <a:rPr lang="en-US" sz="7200" dirty="0" smtClean="0">
                <a:latin typeface="Times"/>
                <a:cs typeface="Times"/>
              </a:rPr>
              <a:t>were thin</a:t>
            </a:r>
          </a:p>
          <a:p>
            <a:pPr marL="857250" indent="-857250" algn="l">
              <a:buFont typeface="Arial"/>
              <a:buChar char="•"/>
            </a:pPr>
            <a:r>
              <a:rPr lang="en-US" sz="7200" dirty="0" smtClean="0">
                <a:latin typeface="Times"/>
                <a:cs typeface="Times"/>
              </a:rPr>
              <a:t>122 overweight</a:t>
            </a:r>
            <a:r>
              <a:rPr lang="en-US" sz="7200" dirty="0">
                <a:latin typeface="Times"/>
                <a:cs typeface="Times"/>
              </a:rPr>
              <a:t> </a:t>
            </a:r>
            <a:r>
              <a:rPr lang="en-US" sz="7200" dirty="0" smtClean="0">
                <a:latin typeface="Times"/>
                <a:cs typeface="Times"/>
              </a:rPr>
              <a:t>or obese</a:t>
            </a:r>
            <a:endParaRPr lang="en-US" sz="7200" dirty="0">
              <a:latin typeface="Times"/>
              <a:cs typeface="Times"/>
            </a:endParaRPr>
          </a:p>
        </p:txBody>
      </p:sp>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Medical Uses of </a:t>
            </a:r>
            <a:r>
              <a:rPr lang="en-US" sz="8800" dirty="0" err="1" smtClean="0">
                <a:latin typeface="Times"/>
                <a:cs typeface="Times"/>
              </a:rPr>
              <a:t>Microbiome</a:t>
            </a:r>
            <a:endParaRPr lang="en-US" sz="8800" dirty="0">
              <a:latin typeface="Times"/>
              <a:cs typeface="Times"/>
            </a:endParaRPr>
          </a:p>
        </p:txBody>
      </p:sp>
      <p:pic>
        <p:nvPicPr>
          <p:cNvPr id="5" name="Picture 4" descr="skinny fa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5829300"/>
            <a:ext cx="8350867" cy="6654077"/>
          </a:xfrm>
          <a:prstGeom prst="rect">
            <a:avLst/>
          </a:prstGeom>
        </p:spPr>
      </p:pic>
    </p:spTree>
    <p:extLst>
      <p:ext uri="{BB962C8B-B14F-4D97-AF65-F5344CB8AC3E}">
        <p14:creationId xmlns:p14="http://schemas.microsoft.com/office/powerpoint/2010/main" val="8123777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52600" y="3162300"/>
            <a:ext cx="16337525" cy="2308324"/>
          </a:xfrm>
          <a:prstGeom prst="rect">
            <a:avLst/>
          </a:prstGeom>
          <a:noFill/>
        </p:spPr>
        <p:txBody>
          <a:bodyPr wrap="none" rtlCol="0">
            <a:spAutoFit/>
          </a:bodyPr>
          <a:lstStyle/>
          <a:p>
            <a:r>
              <a:rPr lang="en-US" sz="7200" dirty="0">
                <a:latin typeface="Times"/>
                <a:cs typeface="Times"/>
              </a:rPr>
              <a:t>obese people </a:t>
            </a:r>
            <a:r>
              <a:rPr lang="en-US" sz="7200" dirty="0" smtClean="0">
                <a:latin typeface="Times"/>
                <a:cs typeface="Times"/>
              </a:rPr>
              <a:t>lack bacterial diversity in</a:t>
            </a:r>
            <a:r>
              <a:rPr lang="en-US" sz="7200" dirty="0">
                <a:latin typeface="Times"/>
                <a:cs typeface="Times"/>
              </a:rPr>
              <a:t> </a:t>
            </a:r>
            <a:r>
              <a:rPr lang="en-US" sz="7200" dirty="0" smtClean="0">
                <a:latin typeface="Times"/>
                <a:cs typeface="Times"/>
              </a:rPr>
              <a:t>guts</a:t>
            </a:r>
          </a:p>
          <a:p>
            <a:r>
              <a:rPr lang="en-US" sz="7200" dirty="0" smtClean="0">
                <a:latin typeface="Times"/>
                <a:cs typeface="Times"/>
              </a:rPr>
              <a:t>antibiotics reduce </a:t>
            </a:r>
            <a:r>
              <a:rPr lang="en-US" sz="7200" dirty="0" err="1" smtClean="0">
                <a:latin typeface="Times"/>
                <a:cs typeface="Times"/>
              </a:rPr>
              <a:t>microbiome</a:t>
            </a:r>
            <a:r>
              <a:rPr lang="en-US" sz="7200" dirty="0" smtClean="0">
                <a:latin typeface="Times"/>
                <a:cs typeface="Times"/>
              </a:rPr>
              <a:t> diversity</a:t>
            </a:r>
            <a:endParaRPr lang="en-US" sz="7200" dirty="0">
              <a:latin typeface="Times"/>
              <a:cs typeface="Times"/>
            </a:endParaRPr>
          </a:p>
        </p:txBody>
      </p:sp>
      <p:sp>
        <p:nvSpPr>
          <p:cNvPr id="4" name="Title 1"/>
          <p:cNvSpPr txBox="1">
            <a:spLocks/>
          </p:cNvSpPr>
          <p:nvPr/>
        </p:nvSpPr>
        <p:spPr>
          <a:xfrm>
            <a:off x="-2023" y="33981"/>
            <a:ext cx="21336000" cy="2222500"/>
          </a:xfrm>
          <a:prstGeom prst="rect">
            <a:avLst/>
          </a:prstGeom>
        </p:spPr>
        <p:txBody>
          <a:bodyPr lIns="198114" tIns="99057" rIns="198114" bIns="99057"/>
          <a:lstStyle>
            <a:lvl1pPr algn="ctr" rtl="0" fontAlgn="base">
              <a:spcBef>
                <a:spcPct val="0"/>
              </a:spcBef>
              <a:spcAft>
                <a:spcPct val="0"/>
              </a:spcAft>
              <a:defRPr sz="11800">
                <a:solidFill>
                  <a:schemeClr val="tx1"/>
                </a:solidFill>
                <a:latin typeface="+mj-lt"/>
                <a:ea typeface="+mj-ea"/>
                <a:cs typeface="+mj-cs"/>
                <a:sym typeface="Gill Sans" charset="0"/>
              </a:defRPr>
            </a:lvl1pPr>
            <a:lvl2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2pPr>
            <a:lvl3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3pPr>
            <a:lvl4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4pPr>
            <a:lvl5pPr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6pPr>
            <a:lvl7pPr marL="9144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7pPr>
            <a:lvl8pPr marL="13716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8pPr>
            <a:lvl9pPr marL="1828800" algn="ctr" rtl="0" fontAlgn="base">
              <a:spcBef>
                <a:spcPct val="0"/>
              </a:spcBef>
              <a:spcAft>
                <a:spcPct val="0"/>
              </a:spcAft>
              <a:defRPr sz="11800">
                <a:solidFill>
                  <a:schemeClr val="tx1"/>
                </a:solidFill>
                <a:latin typeface="Gill Sans" charset="0"/>
                <a:ea typeface="ヒラギノ角ゴ ProN W3" charset="0"/>
                <a:cs typeface="ヒラギノ角ゴ ProN W3" charset="0"/>
                <a:sym typeface="Gill Sans" charset="0"/>
              </a:defRPr>
            </a:lvl9pPr>
          </a:lstStyle>
          <a:p>
            <a:r>
              <a:rPr lang="en-US" sz="8800" dirty="0" smtClean="0">
                <a:latin typeface="Times"/>
                <a:cs typeface="Times"/>
              </a:rPr>
              <a:t>Medical Uses of </a:t>
            </a:r>
            <a:r>
              <a:rPr lang="en-US" sz="8800" dirty="0" err="1" smtClean="0">
                <a:latin typeface="Times"/>
                <a:cs typeface="Times"/>
              </a:rPr>
              <a:t>Microbiome</a:t>
            </a:r>
            <a:endParaRPr lang="en-US" sz="8800" dirty="0">
              <a:latin typeface="Times"/>
              <a:cs typeface="Times"/>
            </a:endParaRPr>
          </a:p>
        </p:txBody>
      </p:sp>
      <p:pic>
        <p:nvPicPr>
          <p:cNvPr id="5" name="Picture 4" descr="skinny fat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400" y="5829300"/>
            <a:ext cx="8350867" cy="6654077"/>
          </a:xfrm>
          <a:prstGeom prst="rect">
            <a:avLst/>
          </a:prstGeom>
        </p:spPr>
      </p:pic>
    </p:spTree>
    <p:extLst>
      <p:ext uri="{BB962C8B-B14F-4D97-AF65-F5344CB8AC3E}">
        <p14:creationId xmlns:p14="http://schemas.microsoft.com/office/powerpoint/2010/main" val="132542668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7.xml.rels><?xml version="1.0" encoding="UTF-8" standalone="yes"?>
<Relationships xmlns="http://schemas.openxmlformats.org/package/2006/relationships"><Relationship Id="rId1" Type="http://schemas.openxmlformats.org/officeDocument/2006/relationships/image" Target="../media/image1.jpeg"/></Relationships>
</file>

<file path=ppt/theme/_rels/theme18.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20.xml.rels><?xml version="1.0" encoding="UTF-8" standalone="yes"?>
<Relationships xmlns="http://schemas.openxmlformats.org/package/2006/relationships"><Relationship Id="rId1" Type="http://schemas.openxmlformats.org/officeDocument/2006/relationships/image" Target="../media/image1.jpeg"/></Relationships>
</file>

<file path=ppt/theme/_rels/theme21.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nk">
  <a:themeElements>
    <a:clrScheme name="">
      <a:dk1>
        <a:srgbClr val="000000"/>
      </a:dk1>
      <a:lt1>
        <a:srgbClr val="FFFFFF"/>
      </a:lt1>
      <a:dk2>
        <a:srgbClr val="000000"/>
      </a:dk2>
      <a:lt2>
        <a:srgbClr val="80808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Title &amp; Bullets - Left">
  <a:themeElements>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Lef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Lef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Title &amp; Bullets - 2 Column">
  <a:themeElements>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2 Colum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2 Colum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itle &amp; Bullets - Right">
  <a:themeElements>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 Right">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 Righ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itle, Bullets &amp; Photo">
  <a:themeElements>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Bullets &amp; Photo">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Blank copy">
  <a:themeElements>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Bullets">
  <a:themeElements>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Blank copy 1">
  <a:themeElements>
    <a:clrScheme name="Blank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1">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copy 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copy 2">
  <a:themeElements>
    <a:clrScheme name="Blank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copy 2">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copy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a:themeElements>
    <a:clrScheme name="">
      <a:dk1>
        <a:srgbClr val="80808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lank">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Title - Top copy">
  <a:themeElements>
    <a:clrScheme name="Title - Top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copy">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copy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Title &amp; Bullets">
  <a:themeElements>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itle - Center">
  <a:themeElements>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Center">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Cen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Title &amp; Subtitle">
  <a:themeElements>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amp; Subtitle">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Sub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hoto - Horizontal">
  <a:themeElements>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hoto - Horizontal Reflection">
  <a:themeElements>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Horizont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Horizont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Photo - Vertical">
  <a:themeElements>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Photo - Vertical Reflection">
  <a:themeElements>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hoto - Vertical Reflection">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Photo - Vertical Reflec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Title - Top">
  <a:themeElements>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 Top">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5800" b="0" i="0" u="none" strike="noStrike" cap="none" normalizeH="0" baseline="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975</TotalTime>
  <Pages>0</Pages>
  <Words>5177</Words>
  <Characters>0</Characters>
  <Application>Microsoft Macintosh PowerPoint</Application>
  <PresentationFormat>Custom</PresentationFormat>
  <Lines>0</Lines>
  <Paragraphs>528</Paragraphs>
  <Slides>104</Slides>
  <Notes>59</Notes>
  <HiddenSlides>0</HiddenSlides>
  <MMClips>1</MMClips>
  <ScaleCrop>false</ScaleCrop>
  <HeadingPairs>
    <vt:vector size="4" baseType="variant">
      <vt:variant>
        <vt:lpstr>Theme</vt:lpstr>
      </vt:variant>
      <vt:variant>
        <vt:i4>21</vt:i4>
      </vt:variant>
      <vt:variant>
        <vt:lpstr>Slide Titles</vt:lpstr>
      </vt:variant>
      <vt:variant>
        <vt:i4>104</vt:i4>
      </vt:variant>
    </vt:vector>
  </HeadingPairs>
  <TitlesOfParts>
    <vt:vector size="125" baseType="lpstr">
      <vt:lpstr>Blank</vt:lpstr>
      <vt:lpstr>Blank</vt:lpstr>
      <vt:lpstr>Title - Center</vt:lpstr>
      <vt:lpstr>Title &amp; Subtitle</vt:lpstr>
      <vt:lpstr>Photo - Horizontal</vt:lpstr>
      <vt:lpstr>Photo - Horizontal Reflection</vt:lpstr>
      <vt:lpstr>Photo - Vertical</vt:lpstr>
      <vt:lpstr>Photo - Vertical Reflection</vt:lpstr>
      <vt:lpstr>Title - Top</vt:lpstr>
      <vt:lpstr>Bullets</vt:lpstr>
      <vt:lpstr>Title &amp; Bullets - Left</vt:lpstr>
      <vt:lpstr>Title &amp; Bullets - 2 Column</vt:lpstr>
      <vt:lpstr>Title &amp; Bullets - Right</vt:lpstr>
      <vt:lpstr>Title, Bullets &amp; Photo</vt:lpstr>
      <vt:lpstr>Blank</vt:lpstr>
      <vt:lpstr>Blank copy</vt:lpstr>
      <vt:lpstr>Bullets</vt:lpstr>
      <vt:lpstr>Blank copy 1</vt:lpstr>
      <vt:lpstr>Blank copy 2</vt:lpstr>
      <vt:lpstr>Title - Top copy</vt:lpstr>
      <vt:lpstr>Title &amp; Bullets</vt:lpstr>
      <vt:lpstr>PowerPoint Presentation</vt:lpstr>
      <vt:lpstr>Outline of Talk</vt:lpstr>
      <vt:lpstr>Science Presentation</vt:lpstr>
      <vt:lpstr>What is a Genome?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Modern Genome Sequence Assembly</vt:lpstr>
      <vt:lpstr>Modern Genome Sequence Assembly</vt:lpstr>
      <vt:lpstr>Modern Genome Sequence Assembly</vt:lpstr>
      <vt:lpstr>Modern Genome Sequence Assembly</vt:lpstr>
      <vt:lpstr>PowerPoint Presentation</vt:lpstr>
      <vt:lpstr>PowerPoint Presentation</vt:lpstr>
      <vt:lpstr>PowerPoint Presentation</vt:lpstr>
      <vt:lpstr>PowerPoint Presentation</vt:lpstr>
      <vt:lpstr>1 – 22 + X &amp; Y</vt:lpstr>
      <vt:lpstr>Even Easier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
  <cp:lastModifiedBy>Malcolm Campbell</cp:lastModifiedBy>
  <cp:revision>162</cp:revision>
  <dcterms:modified xsi:type="dcterms:W3CDTF">2013-10-28T18:24:52Z</dcterms:modified>
</cp:coreProperties>
</file>