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docProps/core.xml" ContentType="application/vnd.openxmlformats-package.core-properties+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14"/>
  </p:notesMasterIdLst>
  <p:sldIdLst>
    <p:sldId id="260" r:id="rId2"/>
    <p:sldId id="262" r:id="rId3"/>
    <p:sldId id="263" r:id="rId4"/>
    <p:sldId id="264" r:id="rId5"/>
    <p:sldId id="261" r:id="rId6"/>
    <p:sldId id="265" r:id="rId7"/>
    <p:sldId id="257" r:id="rId8"/>
    <p:sldId id="266" r:id="rId9"/>
    <p:sldId id="267" r:id="rId10"/>
    <p:sldId id="259" r:id="rId11"/>
    <p:sldId id="268" r:id="rId12"/>
    <p:sldId id="2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howOutlineIcons="0">
    <p:restoredLeft sz="15620"/>
    <p:restoredTop sz="93072" autoAdjust="0"/>
  </p:normalViewPr>
  <p:slideViewPr>
    <p:cSldViewPr snapToObjects="1">
      <p:cViewPr>
        <p:scale>
          <a:sx n="100" d="100"/>
          <a:sy n="100" d="100"/>
        </p:scale>
        <p:origin x="-960" y="-2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A9A085-1560-C743-A501-F1195599614F}" type="datetimeFigureOut">
              <a:rPr lang="en-US" smtClean="0"/>
              <a:t>7/9/10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42A9C9-8976-AA4D-9290-116A30F9D1D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removed</a:t>
            </a:r>
            <a:r>
              <a:rPr lang="en-US" baseline="0" dirty="0" smtClean="0"/>
              <a:t> </a:t>
            </a:r>
            <a:r>
              <a:rPr lang="en-US" b="1" dirty="0" smtClean="0">
                <a:latin typeface="Helvetica"/>
                <a:cs typeface="Helvetica"/>
              </a:rPr>
              <a:t>reading assignments for Thursday</a:t>
            </a:r>
            <a:endParaRPr lang="en-US" dirty="0"/>
          </a:p>
        </p:txBody>
      </p:sp>
      <p:sp>
        <p:nvSpPr>
          <p:cNvPr id="4" name="Slide Number Placeholder 3"/>
          <p:cNvSpPr>
            <a:spLocks noGrp="1"/>
          </p:cNvSpPr>
          <p:nvPr>
            <p:ph type="sldNum" sz="quarter" idx="10"/>
          </p:nvPr>
        </p:nvSpPr>
        <p:spPr/>
        <p:txBody>
          <a:bodyPr/>
          <a:lstStyle/>
          <a:p>
            <a:fld id="{B442A9C9-8976-AA4D-9290-116A30F9D1D1}" type="slidenum">
              <a:rPr lang="en-US" smtClean="0"/>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b="1" dirty="0" smtClean="0">
                <a:latin typeface="Helvetica"/>
                <a:cs typeface="Helvetica"/>
              </a:rPr>
              <a:t>what role/responsibility would each team member like?</a:t>
            </a:r>
          </a:p>
          <a:p>
            <a:endParaRPr lang="en-US" dirty="0"/>
          </a:p>
        </p:txBody>
      </p:sp>
      <p:sp>
        <p:nvSpPr>
          <p:cNvPr id="4" name="Slide Number Placeholder 3"/>
          <p:cNvSpPr>
            <a:spLocks noGrp="1"/>
          </p:cNvSpPr>
          <p:nvPr>
            <p:ph type="sldNum" sz="quarter" idx="10"/>
          </p:nvPr>
        </p:nvSpPr>
        <p:spPr/>
        <p:txBody>
          <a:bodyPr/>
          <a:lstStyle/>
          <a:p>
            <a:fld id="{B442A9C9-8976-AA4D-9290-116A30F9D1D1}" type="slidenum">
              <a:rPr lang="en-US" smtClean="0"/>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36190C-997D-E541-ACCD-93C299D1C9A8}" type="datetimeFigureOut">
              <a:rPr lang="en-US" smtClean="0"/>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6190C-997D-E541-ACCD-93C299D1C9A8}" type="datetimeFigureOut">
              <a:rPr lang="en-US" smtClean="0"/>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6190C-997D-E541-ACCD-93C299D1C9A8}" type="datetimeFigureOut">
              <a:rPr lang="en-US" smtClean="0"/>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36190C-997D-E541-ACCD-93C299D1C9A8}" type="datetimeFigureOut">
              <a:rPr lang="en-US" smtClean="0"/>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36190C-997D-E541-ACCD-93C299D1C9A8}" type="datetimeFigureOut">
              <a:rPr lang="en-US" smtClean="0"/>
              <a:t>7/9/10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36190C-997D-E541-ACCD-93C299D1C9A8}" type="datetimeFigureOut">
              <a:rPr lang="en-US" smtClean="0"/>
              <a:t>7/9/10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36190C-997D-E541-ACCD-93C299D1C9A8}" type="datetimeFigureOut">
              <a:rPr lang="en-US" smtClean="0"/>
              <a:t>7/9/10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36190C-997D-E541-ACCD-93C299D1C9A8}" type="datetimeFigureOut">
              <a:rPr lang="en-US" smtClean="0"/>
              <a:t>7/9/10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36190C-997D-E541-ACCD-93C299D1C9A8}" type="datetimeFigureOut">
              <a:rPr lang="en-US" smtClean="0"/>
              <a:t>7/9/10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6190C-997D-E541-ACCD-93C299D1C9A8}" type="datetimeFigureOut">
              <a:rPr lang="en-US" smtClean="0"/>
              <a:t>7/9/10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36190C-997D-E541-ACCD-93C299D1C9A8}" type="datetimeFigureOut">
              <a:rPr lang="en-US" smtClean="0"/>
              <a:t>7/9/10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062EC9-A58A-3F4F-9E07-A73B4813D7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6190C-997D-E541-ACCD-93C299D1C9A8}" type="datetimeFigureOut">
              <a:rPr lang="en-US" smtClean="0"/>
              <a:t>7/9/10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062EC9-A58A-3F4F-9E07-A73B4813D7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4.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14399" y="1207532"/>
            <a:ext cx="7090029" cy="4431268"/>
          </a:xfrm>
          <a:prstGeom prst="rect">
            <a:avLst/>
          </a:prstGeom>
        </p:spPr>
      </p:pic>
      <p:sp>
        <p:nvSpPr>
          <p:cNvPr id="9" name="TextBox 8"/>
          <p:cNvSpPr txBox="1"/>
          <p:nvPr/>
        </p:nvSpPr>
        <p:spPr>
          <a:xfrm>
            <a:off x="1524000" y="5955268"/>
            <a:ext cx="7436388" cy="369332"/>
          </a:xfrm>
          <a:prstGeom prst="rect">
            <a:avLst/>
          </a:prstGeom>
          <a:noFill/>
        </p:spPr>
        <p:txBody>
          <a:bodyPr wrap="none" rtlCol="0">
            <a:spAutoFit/>
          </a:bodyPr>
          <a:lstStyle/>
          <a:p>
            <a:r>
              <a:rPr lang="en-US" b="1" dirty="0" smtClean="0">
                <a:latin typeface="Helvetica"/>
                <a:cs typeface="Helvetica"/>
              </a:rPr>
              <a:t>Figure 4.2 from Royal Academy of Engineering report (June, 2009) </a:t>
            </a:r>
            <a:endParaRPr lang="en-US" b="1" dirty="0">
              <a:latin typeface="Helvetica"/>
              <a:cs typeface="Helvetica"/>
            </a:endParaRPr>
          </a:p>
        </p:txBody>
      </p:sp>
      <p:sp>
        <p:nvSpPr>
          <p:cNvPr id="10" name="TextBox 9"/>
          <p:cNvSpPr txBox="1"/>
          <p:nvPr/>
        </p:nvSpPr>
        <p:spPr>
          <a:xfrm>
            <a:off x="914400" y="762000"/>
            <a:ext cx="6135815" cy="369332"/>
          </a:xfrm>
          <a:prstGeom prst="rect">
            <a:avLst/>
          </a:prstGeom>
          <a:noFill/>
        </p:spPr>
        <p:txBody>
          <a:bodyPr wrap="none" rtlCol="0">
            <a:spAutoFit/>
          </a:bodyPr>
          <a:lstStyle/>
          <a:p>
            <a:r>
              <a:rPr lang="en-US" b="1" dirty="0" smtClean="0">
                <a:latin typeface="Helvetica"/>
                <a:cs typeface="Helvetica"/>
              </a:rPr>
              <a:t>“What comes to mind when I say ‘synthetic biology’?”</a:t>
            </a:r>
            <a:endParaRPr lang="en-US" b="1" dirty="0">
              <a:latin typeface="Helvetica"/>
              <a:cs typeface="Helvetic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5638"/>
            <a:ext cx="8229600" cy="1706562"/>
          </a:xfrm>
        </p:spPr>
        <p:txBody>
          <a:bodyPr>
            <a:normAutofit fontScale="90000"/>
          </a:bodyPr>
          <a:lstStyle/>
          <a:p>
            <a:r>
              <a:rPr lang="en-US" b="1" dirty="0" smtClean="0">
                <a:solidFill>
                  <a:srgbClr val="0000FF"/>
                </a:solidFill>
                <a:latin typeface="Helvetica"/>
                <a:cs typeface="Helvetica"/>
              </a:rPr>
              <a:t>Number of Issues Still Need to Be Addressed</a:t>
            </a:r>
            <a:br>
              <a:rPr lang="en-US" b="1" dirty="0" smtClean="0">
                <a:solidFill>
                  <a:srgbClr val="0000FF"/>
                </a:solidFill>
                <a:latin typeface="Helvetica"/>
                <a:cs typeface="Helvetica"/>
              </a:rPr>
            </a:br>
            <a:endParaRPr lang="en-US" b="1" dirty="0">
              <a:solidFill>
                <a:srgbClr val="0000FF"/>
              </a:solidFill>
              <a:latin typeface="Helvetica"/>
              <a:cs typeface="Helvetica"/>
            </a:endParaRPr>
          </a:p>
        </p:txBody>
      </p:sp>
      <p:sp>
        <p:nvSpPr>
          <p:cNvPr id="3" name="TextBox 2"/>
          <p:cNvSpPr txBox="1"/>
          <p:nvPr/>
        </p:nvSpPr>
        <p:spPr>
          <a:xfrm>
            <a:off x="914400" y="1981200"/>
            <a:ext cx="6248400" cy="2277547"/>
          </a:xfrm>
          <a:prstGeom prst="rect">
            <a:avLst/>
          </a:prstGeom>
          <a:noFill/>
        </p:spPr>
        <p:txBody>
          <a:bodyPr wrap="square" rtlCol="0">
            <a:spAutoFit/>
          </a:bodyPr>
          <a:lstStyle/>
          <a:p>
            <a:pPr marL="342900" indent="-342900">
              <a:spcAft>
                <a:spcPts val="1200"/>
              </a:spcAft>
              <a:buFont typeface="+mj-lt"/>
              <a:buAutoNum type="arabicPeriod"/>
            </a:pPr>
            <a:r>
              <a:rPr lang="en-US" sz="2800" b="1" dirty="0" smtClean="0">
                <a:latin typeface="Helvetica"/>
                <a:cs typeface="Helvetica"/>
              </a:rPr>
              <a:t> Assessment/grading</a:t>
            </a:r>
          </a:p>
          <a:p>
            <a:pPr marL="342900" indent="-342900">
              <a:spcAft>
                <a:spcPts val="1200"/>
              </a:spcAft>
              <a:buFont typeface="+mj-lt"/>
              <a:buAutoNum type="arabicPeriod"/>
            </a:pPr>
            <a:r>
              <a:rPr lang="en-US" sz="2800" b="1" dirty="0" smtClean="0">
                <a:latin typeface="Helvetica"/>
                <a:cs typeface="Helvetica"/>
              </a:rPr>
              <a:t> Scope of ethics discussion</a:t>
            </a:r>
          </a:p>
          <a:p>
            <a:pPr marL="342900" indent="-342900">
              <a:spcAft>
                <a:spcPts val="1200"/>
              </a:spcAft>
              <a:buFont typeface="+mj-lt"/>
              <a:buAutoNum type="arabicPeriod"/>
            </a:pPr>
            <a:r>
              <a:rPr lang="en-US" sz="2800" b="1" dirty="0" smtClean="0">
                <a:latin typeface="Helvetica"/>
                <a:cs typeface="Helvetica"/>
              </a:rPr>
              <a:t> More…</a:t>
            </a:r>
            <a:endParaRPr lang="en-US" sz="2800" b="1" dirty="0" smtClean="0">
              <a:latin typeface="Helvetica"/>
              <a:cs typeface="Helvetica"/>
            </a:endParaRPr>
          </a:p>
          <a:p>
            <a:pPr marL="342900" indent="-342900">
              <a:spcAft>
                <a:spcPts val="1200"/>
              </a:spcAft>
              <a:buFont typeface="+mj-lt"/>
              <a:buAutoNum type="arabicPeriod"/>
            </a:pPr>
            <a:endParaRPr lang="en-US" sz="2800" dirty="0">
              <a:latin typeface="Helvetica"/>
              <a:cs typeface="Helvetic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3886200" y="2583479"/>
            <a:ext cx="2908922" cy="1243959"/>
          </a:xfrm>
          <a:prstGeom prst="rect">
            <a:avLst/>
          </a:prstGeom>
        </p:spPr>
      </p:pic>
      <p:sp>
        <p:nvSpPr>
          <p:cNvPr id="4" name="TextBox 3"/>
          <p:cNvSpPr txBox="1"/>
          <p:nvPr/>
        </p:nvSpPr>
        <p:spPr>
          <a:xfrm>
            <a:off x="2870822" y="2318919"/>
            <a:ext cx="1577266" cy="264560"/>
          </a:xfrm>
          <a:prstGeom prst="rect">
            <a:avLst/>
          </a:prstGeom>
          <a:noFill/>
        </p:spPr>
        <p:txBody>
          <a:bodyPr wrap="none" rtlCol="0">
            <a:spAutoFit/>
          </a:bodyPr>
          <a:lstStyle/>
          <a:p>
            <a:r>
              <a:rPr lang="en-US" b="1" dirty="0" err="1" smtClean="0">
                <a:latin typeface="Helvetica"/>
                <a:cs typeface="Helvetica"/>
              </a:rPr>
              <a:t>tRNA</a:t>
            </a:r>
            <a:r>
              <a:rPr lang="en-US" b="1" dirty="0" smtClean="0">
                <a:latin typeface="Helvetica"/>
                <a:cs typeface="Helvetica"/>
              </a:rPr>
              <a:t> suppression</a:t>
            </a:r>
            <a:endParaRPr lang="en-US" b="1" dirty="0">
              <a:latin typeface="Helvetica"/>
              <a:cs typeface="Helvetica"/>
            </a:endParaRPr>
          </a:p>
        </p:txBody>
      </p:sp>
      <p:sp>
        <p:nvSpPr>
          <p:cNvPr id="5" name="TextBox 4"/>
          <p:cNvSpPr txBox="1"/>
          <p:nvPr/>
        </p:nvSpPr>
        <p:spPr>
          <a:xfrm>
            <a:off x="3117806" y="4078840"/>
            <a:ext cx="1205364" cy="264560"/>
          </a:xfrm>
          <a:prstGeom prst="rect">
            <a:avLst/>
          </a:prstGeom>
          <a:noFill/>
        </p:spPr>
        <p:txBody>
          <a:bodyPr wrap="none" rtlCol="0">
            <a:spAutoFit/>
          </a:bodyPr>
          <a:lstStyle/>
          <a:p>
            <a:r>
              <a:rPr lang="en-US" b="1" dirty="0" smtClean="0">
                <a:latin typeface="Helvetica"/>
                <a:cs typeface="Helvetica"/>
              </a:rPr>
              <a:t>Bba_K117003</a:t>
            </a:r>
            <a:endParaRPr lang="en-US" b="1" dirty="0">
              <a:latin typeface="Helvetica"/>
              <a:cs typeface="Helvetica"/>
            </a:endParaRPr>
          </a:p>
        </p:txBody>
      </p:sp>
      <p:cxnSp>
        <p:nvCxnSpPr>
          <p:cNvPr id="6" name="Straight Arrow Connector 5"/>
          <p:cNvCxnSpPr/>
          <p:nvPr/>
        </p:nvCxnSpPr>
        <p:spPr>
          <a:xfrm flipV="1">
            <a:off x="4105742" y="3827438"/>
            <a:ext cx="356755" cy="2514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457199" y="0"/>
            <a:ext cx="5638800" cy="4035552"/>
          </a:xfrm>
          <a:prstGeom prst="rect">
            <a:avLst/>
          </a:prstGeom>
        </p:spPr>
      </p:pic>
      <p:pic>
        <p:nvPicPr>
          <p:cNvPr id="5" name="Picture 4"/>
          <p:cNvPicPr>
            <a:picLocks noChangeAspect="1"/>
          </p:cNvPicPr>
          <p:nvPr/>
        </p:nvPicPr>
        <p:blipFill>
          <a:blip r:embed="rId3"/>
          <a:stretch>
            <a:fillRect/>
          </a:stretch>
        </p:blipFill>
        <p:spPr>
          <a:xfrm>
            <a:off x="4190999" y="3581400"/>
            <a:ext cx="5552525" cy="3276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6705600" cy="1143000"/>
          </a:xfrm>
        </p:spPr>
        <p:txBody>
          <a:bodyPr>
            <a:normAutofit/>
          </a:bodyPr>
          <a:lstStyle/>
          <a:p>
            <a:r>
              <a:rPr lang="en-US" sz="4000" b="1" dirty="0" smtClean="0">
                <a:solidFill>
                  <a:srgbClr val="0000FF"/>
                </a:solidFill>
                <a:latin typeface="Helvetica"/>
                <a:cs typeface="Helvetica"/>
              </a:rPr>
              <a:t>Context for Our Project</a:t>
            </a:r>
            <a:endParaRPr lang="en-US" sz="4000" b="1" dirty="0">
              <a:solidFill>
                <a:srgbClr val="0000FF"/>
              </a:solidFill>
              <a:latin typeface="Helvetica"/>
              <a:cs typeface="Helvetica"/>
            </a:endParaRPr>
          </a:p>
        </p:txBody>
      </p:sp>
      <p:pic>
        <p:nvPicPr>
          <p:cNvPr id="4" name="Picture 5" descr="logo_2line_187_410_lg"/>
          <p:cNvPicPr>
            <a:picLocks noChangeAspect="1" noChangeArrowheads="1"/>
          </p:cNvPicPr>
          <p:nvPr/>
        </p:nvPicPr>
        <p:blipFill>
          <a:blip r:embed="rId2"/>
          <a:srcRect/>
          <a:stretch>
            <a:fillRect/>
          </a:stretch>
        </p:blipFill>
        <p:spPr bwMode="auto">
          <a:xfrm>
            <a:off x="7966822" y="304800"/>
            <a:ext cx="1024778" cy="1066800"/>
          </a:xfrm>
          <a:prstGeom prst="rect">
            <a:avLst/>
          </a:prstGeom>
          <a:noFill/>
        </p:spPr>
      </p:pic>
      <p:sp>
        <p:nvSpPr>
          <p:cNvPr id="3" name="Content Placeholder 2"/>
          <p:cNvSpPr>
            <a:spLocks noGrp="1"/>
          </p:cNvSpPr>
          <p:nvPr>
            <p:ph idx="1"/>
          </p:nvPr>
        </p:nvSpPr>
        <p:spPr>
          <a:xfrm>
            <a:off x="457200" y="1447800"/>
            <a:ext cx="8229600" cy="4525963"/>
          </a:xfrm>
        </p:spPr>
        <p:txBody>
          <a:bodyPr>
            <a:noAutofit/>
          </a:bodyPr>
          <a:lstStyle/>
          <a:p>
            <a:r>
              <a:rPr lang="en-US" sz="2800" b="1" dirty="0" smtClean="0">
                <a:latin typeface="Helvetica"/>
                <a:cs typeface="Helvetica"/>
              </a:rPr>
              <a:t>2 </a:t>
            </a:r>
            <a:r>
              <a:rPr lang="en-US" sz="2800" b="1" dirty="0" smtClean="0">
                <a:latin typeface="Helvetica"/>
                <a:cs typeface="Helvetica"/>
              </a:rPr>
              <a:t>yrs ago: FY Bioinformatics course</a:t>
            </a:r>
          </a:p>
          <a:p>
            <a:r>
              <a:rPr lang="en-US" sz="2800" b="1" dirty="0" smtClean="0">
                <a:latin typeface="Helvetica"/>
                <a:cs typeface="Helvetica"/>
              </a:rPr>
              <a:t>We’re teaching a new Synthetic Biology ‘topics’ course this fall (!)</a:t>
            </a:r>
          </a:p>
          <a:p>
            <a:pPr lvl="1"/>
            <a:r>
              <a:rPr lang="en-US" b="1" dirty="0" smtClean="0">
                <a:latin typeface="Helvetica"/>
                <a:cs typeface="Helvetica"/>
              </a:rPr>
              <a:t>Some students were in our FY course</a:t>
            </a:r>
          </a:p>
          <a:p>
            <a:pPr lvl="1"/>
            <a:r>
              <a:rPr lang="en-US" b="1" dirty="0" smtClean="0">
                <a:latin typeface="Helvetica"/>
                <a:cs typeface="Helvetica"/>
              </a:rPr>
              <a:t>Many different ‘majors’ in the course</a:t>
            </a:r>
          </a:p>
          <a:p>
            <a:pPr lvl="1"/>
            <a:r>
              <a:rPr lang="en-US" b="1" dirty="0" smtClean="0">
                <a:latin typeface="Helvetica"/>
                <a:cs typeface="Helvetica"/>
              </a:rPr>
              <a:t>8 juniors/seniors</a:t>
            </a:r>
            <a:r>
              <a:rPr lang="en-US" b="1" dirty="0" smtClean="0">
                <a:latin typeface="Helvetica"/>
                <a:cs typeface="Helvetica"/>
              </a:rPr>
              <a:t> enrolled</a:t>
            </a:r>
          </a:p>
          <a:p>
            <a:pPr lvl="1"/>
            <a:r>
              <a:rPr lang="en-US" b="1" dirty="0" smtClean="0">
                <a:latin typeface="Helvetica"/>
                <a:cs typeface="Helvetica"/>
              </a:rPr>
              <a:t>3 hrs once/week (plus  outside time)</a:t>
            </a:r>
          </a:p>
          <a:p>
            <a:pPr lvl="1"/>
            <a:r>
              <a:rPr lang="en-US" b="1" dirty="0" smtClean="0">
                <a:latin typeface="Helvetica"/>
                <a:cs typeface="Helvetica"/>
              </a:rPr>
              <a:t>14 </a:t>
            </a:r>
            <a:r>
              <a:rPr lang="en-US" b="1" dirty="0" smtClean="0">
                <a:latin typeface="Helvetica"/>
                <a:cs typeface="Helvetica"/>
              </a:rPr>
              <a:t>week semester</a:t>
            </a:r>
          </a:p>
          <a:p>
            <a:pPr lvl="1"/>
            <a:r>
              <a:rPr lang="en-US" b="1" dirty="0" smtClean="0">
                <a:latin typeface="Helvetica"/>
                <a:cs typeface="Helvetica"/>
              </a:rPr>
              <a:t>Project-based</a:t>
            </a:r>
          </a:p>
          <a:p>
            <a:endParaRPr lang="en-US" sz="2800" b="1" dirty="0">
              <a:latin typeface="Helvetica"/>
              <a:cs typeface="Helvetic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solidFill>
                  <a:srgbClr val="0000FF"/>
                </a:solidFill>
                <a:latin typeface="Helvetica"/>
                <a:cs typeface="Helvetica"/>
              </a:rPr>
              <a:t>Course Goals</a:t>
            </a:r>
            <a:endParaRPr lang="en-US" b="1" dirty="0">
              <a:solidFill>
                <a:srgbClr val="0000FF"/>
              </a:solidFill>
              <a:latin typeface="Helvetica"/>
              <a:cs typeface="Helvetica"/>
            </a:endParaRPr>
          </a:p>
        </p:txBody>
      </p:sp>
      <p:sp>
        <p:nvSpPr>
          <p:cNvPr id="5" name="TextBox 4"/>
          <p:cNvSpPr txBox="1"/>
          <p:nvPr/>
        </p:nvSpPr>
        <p:spPr>
          <a:xfrm>
            <a:off x="457200" y="1232972"/>
            <a:ext cx="7794622" cy="461665"/>
          </a:xfrm>
          <a:prstGeom prst="rect">
            <a:avLst/>
          </a:prstGeom>
          <a:noFill/>
        </p:spPr>
        <p:txBody>
          <a:bodyPr wrap="none" rtlCol="0">
            <a:spAutoFit/>
          </a:bodyPr>
          <a:lstStyle/>
          <a:p>
            <a:r>
              <a:rPr lang="en-US" sz="2400" b="1" dirty="0" smtClean="0">
                <a:latin typeface="Helvetica"/>
                <a:cs typeface="Helvetica"/>
              </a:rPr>
              <a:t>After taking this course students will show gains in:</a:t>
            </a:r>
          </a:p>
        </p:txBody>
      </p:sp>
      <p:sp>
        <p:nvSpPr>
          <p:cNvPr id="6" name="TextBox 5"/>
          <p:cNvSpPr txBox="1"/>
          <p:nvPr/>
        </p:nvSpPr>
        <p:spPr>
          <a:xfrm>
            <a:off x="304801" y="1676400"/>
            <a:ext cx="8686799" cy="5478422"/>
          </a:xfrm>
          <a:prstGeom prst="rect">
            <a:avLst/>
          </a:prstGeom>
          <a:noFill/>
        </p:spPr>
        <p:txBody>
          <a:bodyPr wrap="square" rtlCol="0">
            <a:spAutoFit/>
          </a:bodyPr>
          <a:lstStyle/>
          <a:p>
            <a:pPr marL="342900" lvl="0" indent="-342900">
              <a:spcAft>
                <a:spcPts val="600"/>
              </a:spcAft>
              <a:buFont typeface="+mj-lt"/>
              <a:buAutoNum type="arabicPeriod"/>
            </a:pPr>
            <a:r>
              <a:rPr lang="en-US" sz="2200" b="1" dirty="0" smtClean="0">
                <a:latin typeface="Helvetica"/>
                <a:cs typeface="Helvetica"/>
              </a:rPr>
              <a:t> </a:t>
            </a:r>
            <a:r>
              <a:rPr lang="en-US" sz="2200" b="1" dirty="0">
                <a:latin typeface="Helvetica"/>
                <a:cs typeface="Helvetica"/>
              </a:rPr>
              <a:t>their ability to describe the history, theory, and application of synthetic biology approaches;</a:t>
            </a:r>
          </a:p>
          <a:p>
            <a:pPr marL="342900" lvl="0" indent="-342900">
              <a:spcAft>
                <a:spcPts val="600"/>
              </a:spcAft>
              <a:buFont typeface="+mj-lt"/>
              <a:buAutoNum type="arabicPeriod"/>
            </a:pPr>
            <a:r>
              <a:rPr lang="en-US" sz="2200" b="1" dirty="0">
                <a:latin typeface="Helvetica"/>
                <a:cs typeface="Helvetica"/>
              </a:rPr>
              <a:t>defining and using core principles of engineering (e.g. abstraction, modularity, standardization, and </a:t>
            </a:r>
            <a:r>
              <a:rPr lang="en-US" sz="2200" b="1" dirty="0" smtClean="0">
                <a:latin typeface="Helvetica"/>
                <a:cs typeface="Helvetica"/>
              </a:rPr>
              <a:t>composition)</a:t>
            </a:r>
            <a:r>
              <a:rPr lang="en-US" sz="2200" b="1" dirty="0">
                <a:latin typeface="Helvetica"/>
                <a:cs typeface="Helvetica"/>
              </a:rPr>
              <a:t>, molecular biology (e.g. control of gene expression, design of recombinant proteins, and creation of novel expression plasmids), and computation (e.g. logic devices and data structures) to identify and explain examples of synthetic biology in the current literature;</a:t>
            </a:r>
          </a:p>
          <a:p>
            <a:pPr marL="342900" lvl="0" indent="-342900">
              <a:spcAft>
                <a:spcPts val="600"/>
              </a:spcAft>
              <a:buFont typeface="+mj-lt"/>
              <a:buAutoNum type="arabicPeriod"/>
            </a:pPr>
            <a:r>
              <a:rPr lang="en-US" sz="2200" b="1" dirty="0">
                <a:latin typeface="Helvetica"/>
                <a:cs typeface="Helvetica"/>
              </a:rPr>
              <a:t>understanding and applying lab skills that are employed by synthetic biologist (e.g.</a:t>
            </a:r>
            <a:r>
              <a:rPr lang="en-US" sz="2200" b="1" dirty="0" smtClean="0">
                <a:latin typeface="Helvetica"/>
                <a:cs typeface="Helvetica"/>
              </a:rPr>
              <a:t> </a:t>
            </a:r>
            <a:r>
              <a:rPr lang="en-US" sz="2200" b="1" dirty="0" err="1" smtClean="0">
                <a:latin typeface="Helvetica"/>
                <a:cs typeface="Helvetica"/>
              </a:rPr>
              <a:t>REs</a:t>
            </a:r>
            <a:r>
              <a:rPr lang="en-US" sz="2200" b="1" dirty="0" smtClean="0">
                <a:latin typeface="Helvetica"/>
                <a:cs typeface="Helvetica"/>
              </a:rPr>
              <a:t>, </a:t>
            </a:r>
            <a:r>
              <a:rPr lang="en-US" sz="2200" b="1" dirty="0" err="1" smtClean="0">
                <a:latin typeface="Helvetica"/>
                <a:cs typeface="Helvetica"/>
              </a:rPr>
              <a:t>oligo</a:t>
            </a:r>
            <a:r>
              <a:rPr lang="en-US" sz="2200" b="1" dirty="0" smtClean="0">
                <a:latin typeface="Helvetica"/>
                <a:cs typeface="Helvetica"/>
              </a:rPr>
              <a:t> </a:t>
            </a:r>
            <a:r>
              <a:rPr lang="en-US" sz="2200" b="1" dirty="0">
                <a:latin typeface="Helvetica"/>
                <a:cs typeface="Helvetica"/>
              </a:rPr>
              <a:t>design, DNA ligation, gel electrophoresis, bacterial transformation, etc.);</a:t>
            </a:r>
          </a:p>
          <a:p>
            <a:pPr marL="342900" lvl="0" indent="-342900">
              <a:spcAft>
                <a:spcPts val="600"/>
              </a:spcAft>
              <a:buFont typeface="+mj-lt"/>
              <a:buAutoNum type="arabicPeriod"/>
            </a:pPr>
            <a:r>
              <a:rPr lang="en-US" sz="2200" b="1" dirty="0">
                <a:latin typeface="Helvetica"/>
                <a:cs typeface="Helvetica"/>
              </a:rPr>
              <a:t>articulating and critiquing the social and ethical implications of synthetic biology.</a:t>
            </a:r>
          </a:p>
          <a:p>
            <a:pPr>
              <a:spcAft>
                <a:spcPts val="600"/>
              </a:spcAft>
            </a:pPr>
            <a:endParaRPr lang="en-US" sz="2200" b="1" dirty="0">
              <a:latin typeface="Helvetica"/>
              <a:cs typeface="Helvetic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FF"/>
                </a:solidFill>
                <a:latin typeface="Helvetica"/>
                <a:cs typeface="Helvetica"/>
              </a:rPr>
              <a:t>Tentative </a:t>
            </a:r>
            <a:r>
              <a:rPr lang="en-US" b="1" dirty="0" smtClean="0">
                <a:solidFill>
                  <a:srgbClr val="0000FF"/>
                </a:solidFill>
                <a:latin typeface="Helvetica"/>
                <a:cs typeface="Helvetica"/>
              </a:rPr>
              <a:t>Course </a:t>
            </a:r>
            <a:r>
              <a:rPr lang="en-US" b="1" dirty="0" smtClean="0">
                <a:solidFill>
                  <a:srgbClr val="0000FF"/>
                </a:solidFill>
                <a:latin typeface="Helvetica"/>
                <a:cs typeface="Helvetica"/>
              </a:rPr>
              <a:t>Plan</a:t>
            </a:r>
            <a:endParaRPr lang="en-US" b="1" dirty="0">
              <a:solidFill>
                <a:srgbClr val="0000FF"/>
              </a:solidFill>
              <a:latin typeface="Helvetica"/>
              <a:cs typeface="Helvetica"/>
            </a:endParaRPr>
          </a:p>
        </p:txBody>
      </p:sp>
      <p:sp>
        <p:nvSpPr>
          <p:cNvPr id="3" name="Content Placeholder 2"/>
          <p:cNvSpPr>
            <a:spLocks noGrp="1"/>
          </p:cNvSpPr>
          <p:nvPr>
            <p:ph idx="1"/>
          </p:nvPr>
        </p:nvSpPr>
        <p:spPr/>
        <p:txBody>
          <a:bodyPr>
            <a:normAutofit fontScale="92500" lnSpcReduction="10000"/>
          </a:bodyPr>
          <a:lstStyle/>
          <a:p>
            <a:pPr>
              <a:spcAft>
                <a:spcPts val="600"/>
              </a:spcAft>
            </a:pPr>
            <a:r>
              <a:rPr lang="en-US" b="1" dirty="0" smtClean="0">
                <a:solidFill>
                  <a:srgbClr val="E46C0A"/>
                </a:solidFill>
                <a:latin typeface="Helvetica"/>
                <a:cs typeface="Helvetica"/>
              </a:rPr>
              <a:t>Wk 1: </a:t>
            </a:r>
            <a:r>
              <a:rPr lang="en-US" b="1" dirty="0" smtClean="0">
                <a:solidFill>
                  <a:srgbClr val="E46C0A"/>
                </a:solidFill>
                <a:latin typeface="Helvetica"/>
                <a:cs typeface="Helvetica"/>
              </a:rPr>
              <a:t> </a:t>
            </a:r>
            <a:r>
              <a:rPr lang="en-US" b="1" dirty="0" smtClean="0">
                <a:latin typeface="Helvetica"/>
                <a:cs typeface="Helvetica"/>
              </a:rPr>
              <a:t>Mol. </a:t>
            </a:r>
            <a:r>
              <a:rPr lang="en-US" b="1" dirty="0" smtClean="0">
                <a:latin typeface="Helvetica"/>
                <a:cs typeface="Helvetica"/>
              </a:rPr>
              <a:t>Bio history and transition to Synthetic Bio, </a:t>
            </a:r>
            <a:r>
              <a:rPr lang="en-US" b="1" dirty="0" smtClean="0">
                <a:latin typeface="Helvetica"/>
                <a:cs typeface="Helvetica"/>
              </a:rPr>
              <a:t>Motivation, Intro examples</a:t>
            </a:r>
          </a:p>
          <a:p>
            <a:pPr>
              <a:spcAft>
                <a:spcPts val="600"/>
              </a:spcAft>
            </a:pPr>
            <a:r>
              <a:rPr lang="en-US" b="1" dirty="0" smtClean="0">
                <a:solidFill>
                  <a:srgbClr val="E46C0A"/>
                </a:solidFill>
                <a:latin typeface="Helvetica"/>
                <a:cs typeface="Helvetica"/>
              </a:rPr>
              <a:t>Wk 2: </a:t>
            </a:r>
            <a:r>
              <a:rPr lang="en-US" b="1" dirty="0" smtClean="0">
                <a:latin typeface="Helvetica"/>
                <a:cs typeface="Helvetica"/>
              </a:rPr>
              <a:t>Engineering principles, standardization, project management, abstraction</a:t>
            </a:r>
          </a:p>
          <a:p>
            <a:pPr>
              <a:spcAft>
                <a:spcPts val="600"/>
              </a:spcAft>
            </a:pPr>
            <a:r>
              <a:rPr lang="en-US" b="1" dirty="0" smtClean="0">
                <a:solidFill>
                  <a:srgbClr val="E46C0A"/>
                </a:solidFill>
                <a:latin typeface="Helvetica"/>
                <a:cs typeface="Helvetica"/>
              </a:rPr>
              <a:t>Wk 3, 4: </a:t>
            </a:r>
            <a:r>
              <a:rPr lang="en-US" b="1" dirty="0" smtClean="0">
                <a:latin typeface="Helvetica"/>
                <a:cs typeface="Helvetica"/>
              </a:rPr>
              <a:t>Wet labs</a:t>
            </a:r>
          </a:p>
          <a:p>
            <a:pPr lvl="1"/>
            <a:r>
              <a:rPr lang="en-US" b="1" dirty="0" smtClean="0">
                <a:latin typeface="Helvetica"/>
                <a:cs typeface="Helvetica"/>
              </a:rPr>
              <a:t>During downtime, students examine assigned </a:t>
            </a:r>
            <a:r>
              <a:rPr lang="en-US" b="1" dirty="0" err="1" smtClean="0">
                <a:latin typeface="Helvetica"/>
                <a:cs typeface="Helvetica"/>
              </a:rPr>
              <a:t>iGEM</a:t>
            </a:r>
            <a:r>
              <a:rPr lang="en-US" b="1" dirty="0" smtClean="0">
                <a:latin typeface="Helvetica"/>
                <a:cs typeface="Helvetica"/>
              </a:rPr>
              <a:t> projects</a:t>
            </a:r>
          </a:p>
          <a:p>
            <a:pPr lvl="2"/>
            <a:r>
              <a:rPr lang="en-US" b="1" dirty="0" smtClean="0">
                <a:latin typeface="Helvetica"/>
                <a:cs typeface="Helvetica"/>
              </a:rPr>
              <a:t>Describe roles of team members</a:t>
            </a:r>
          </a:p>
          <a:p>
            <a:pPr lvl="2"/>
            <a:r>
              <a:rPr lang="en-US" b="1" dirty="0" smtClean="0">
                <a:latin typeface="Helvetica"/>
                <a:cs typeface="Helvetica"/>
              </a:rPr>
              <a:t>Explain diagrams of</a:t>
            </a:r>
            <a:r>
              <a:rPr lang="en-US" b="1" dirty="0" smtClean="0">
                <a:latin typeface="Helvetica"/>
                <a:cs typeface="Helvetica"/>
              </a:rPr>
              <a:t> project </a:t>
            </a:r>
            <a:r>
              <a:rPr lang="en-US" b="1" dirty="0" smtClean="0">
                <a:latin typeface="Helvetica"/>
                <a:cs typeface="Helvetica"/>
              </a:rPr>
              <a:t>‘schematic’</a:t>
            </a:r>
            <a:endParaRPr lang="en-US" b="1" dirty="0">
              <a:latin typeface="Helvetica"/>
              <a:cs typeface="Helvetic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TextBox 32"/>
          <p:cNvSpPr txBox="1"/>
          <p:nvPr/>
        </p:nvSpPr>
        <p:spPr>
          <a:xfrm>
            <a:off x="309215" y="286434"/>
            <a:ext cx="8682385" cy="584776"/>
          </a:xfrm>
          <a:prstGeom prst="rect">
            <a:avLst/>
          </a:prstGeom>
          <a:noFill/>
        </p:spPr>
        <p:txBody>
          <a:bodyPr wrap="none" rtlCol="0">
            <a:spAutoFit/>
          </a:bodyPr>
          <a:lstStyle/>
          <a:p>
            <a:r>
              <a:rPr lang="en-US" sz="3200" b="1" dirty="0" smtClean="0">
                <a:solidFill>
                  <a:srgbClr val="0000FF"/>
                </a:solidFill>
                <a:latin typeface="Helvetica"/>
                <a:cs typeface="Helvetica"/>
              </a:rPr>
              <a:t>Wet-lab: Construct Devices for Comparison</a:t>
            </a:r>
            <a:endParaRPr lang="en-US" sz="3200" b="1" dirty="0">
              <a:solidFill>
                <a:srgbClr val="0000FF"/>
              </a:solidFill>
              <a:latin typeface="Helvetica"/>
              <a:cs typeface="Helvetica"/>
            </a:endParaRPr>
          </a:p>
        </p:txBody>
      </p:sp>
      <p:sp>
        <p:nvSpPr>
          <p:cNvPr id="34" name="TextBox 33"/>
          <p:cNvSpPr txBox="1"/>
          <p:nvPr/>
        </p:nvSpPr>
        <p:spPr>
          <a:xfrm>
            <a:off x="616890" y="871210"/>
            <a:ext cx="7545655" cy="1477328"/>
          </a:xfrm>
          <a:prstGeom prst="rect">
            <a:avLst/>
          </a:prstGeom>
          <a:noFill/>
        </p:spPr>
        <p:txBody>
          <a:bodyPr wrap="none" rtlCol="0">
            <a:spAutoFit/>
          </a:bodyPr>
          <a:lstStyle/>
          <a:p>
            <a:r>
              <a:rPr lang="en-US" b="1" dirty="0" smtClean="0"/>
              <a:t>Students will:</a:t>
            </a:r>
          </a:p>
          <a:p>
            <a:pPr marL="342900" indent="-342900">
              <a:buAutoNum type="arabicPeriod"/>
            </a:pPr>
            <a:r>
              <a:rPr lang="en-US" b="1" dirty="0" smtClean="0"/>
              <a:t>Gain hands-on experience with standard molecular biology methods</a:t>
            </a:r>
          </a:p>
          <a:p>
            <a:pPr marL="342900" indent="-342900">
              <a:buAutoNum type="arabicPeriod"/>
            </a:pPr>
            <a:r>
              <a:rPr lang="en-US" b="1" dirty="0" smtClean="0"/>
              <a:t>Consider and execute the assembly (and testing) of existing </a:t>
            </a:r>
            <a:r>
              <a:rPr lang="en-US" b="1" dirty="0" err="1" smtClean="0"/>
              <a:t>Biobrick</a:t>
            </a:r>
            <a:r>
              <a:rPr lang="en-US" b="1" dirty="0" smtClean="0"/>
              <a:t> parts</a:t>
            </a:r>
          </a:p>
          <a:p>
            <a:pPr marL="342900" indent="-342900">
              <a:buAutoNum type="arabicPeriod"/>
            </a:pPr>
            <a:r>
              <a:rPr lang="en-US" b="1" dirty="0" smtClean="0"/>
              <a:t>Expand their understanding of inducible promoter elements</a:t>
            </a:r>
          </a:p>
          <a:p>
            <a:pPr marL="342900" indent="-342900">
              <a:buAutoNum type="arabicPeriod"/>
            </a:pPr>
            <a:endParaRPr lang="en-US" b="1" dirty="0" smtClean="0"/>
          </a:p>
        </p:txBody>
      </p:sp>
      <p:grpSp>
        <p:nvGrpSpPr>
          <p:cNvPr id="78" name="Group 77"/>
          <p:cNvGrpSpPr/>
          <p:nvPr/>
        </p:nvGrpSpPr>
        <p:grpSpPr>
          <a:xfrm>
            <a:off x="163261" y="2209800"/>
            <a:ext cx="8675939" cy="1828803"/>
            <a:chOff x="163261" y="2209800"/>
            <a:chExt cx="8675939" cy="1828803"/>
          </a:xfrm>
        </p:grpSpPr>
        <p:grpSp>
          <p:nvGrpSpPr>
            <p:cNvPr id="7" name="Group 6"/>
            <p:cNvGrpSpPr/>
            <p:nvPr/>
          </p:nvGrpSpPr>
          <p:grpSpPr>
            <a:xfrm>
              <a:off x="1676400" y="3124203"/>
              <a:ext cx="1371600" cy="914400"/>
              <a:chOff x="990600" y="1447800"/>
              <a:chExt cx="1371600" cy="914400"/>
            </a:xfrm>
          </p:grpSpPr>
          <p:sp>
            <p:nvSpPr>
              <p:cNvPr id="4" name="Donut 3"/>
              <p:cNvSpPr/>
              <p:nvPr/>
            </p:nvSpPr>
            <p:spPr>
              <a:xfrm>
                <a:off x="990600" y="1524000"/>
                <a:ext cx="1371600" cy="838200"/>
              </a:xfrm>
              <a:prstGeom prst="donut">
                <a:avLst>
                  <a:gd name="adj" fmla="val 4474"/>
                </a:avLst>
              </a:prstGeom>
              <a:ln w="3175"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6" name="Rectangle 5"/>
              <p:cNvSpPr/>
              <p:nvPr/>
            </p:nvSpPr>
            <p:spPr>
              <a:xfrm>
                <a:off x="990600" y="1447800"/>
                <a:ext cx="6096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8" name="Group 7"/>
            <p:cNvGrpSpPr/>
            <p:nvPr/>
          </p:nvGrpSpPr>
          <p:grpSpPr>
            <a:xfrm>
              <a:off x="4267200" y="3124203"/>
              <a:ext cx="1371600" cy="914400"/>
              <a:chOff x="990600" y="1447800"/>
              <a:chExt cx="1371600" cy="914400"/>
            </a:xfrm>
          </p:grpSpPr>
          <p:sp>
            <p:nvSpPr>
              <p:cNvPr id="9" name="Donut 8"/>
              <p:cNvSpPr/>
              <p:nvPr/>
            </p:nvSpPr>
            <p:spPr>
              <a:xfrm>
                <a:off x="990600" y="1524000"/>
                <a:ext cx="1371600" cy="838200"/>
              </a:xfrm>
              <a:prstGeom prst="donut">
                <a:avLst>
                  <a:gd name="adj" fmla="val 4474"/>
                </a:avLst>
              </a:prstGeom>
              <a:ln w="3175"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10" name="Rectangle 9"/>
              <p:cNvSpPr/>
              <p:nvPr/>
            </p:nvSpPr>
            <p:spPr>
              <a:xfrm>
                <a:off x="990600" y="1447800"/>
                <a:ext cx="6096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grpSp>
          <p:nvGrpSpPr>
            <p:cNvPr id="11" name="Group 10"/>
            <p:cNvGrpSpPr/>
            <p:nvPr/>
          </p:nvGrpSpPr>
          <p:grpSpPr>
            <a:xfrm>
              <a:off x="7467600" y="2971803"/>
              <a:ext cx="1371600" cy="914400"/>
              <a:chOff x="990600" y="1447800"/>
              <a:chExt cx="1371600" cy="914400"/>
            </a:xfrm>
          </p:grpSpPr>
          <p:sp>
            <p:nvSpPr>
              <p:cNvPr id="12" name="Donut 11"/>
              <p:cNvSpPr/>
              <p:nvPr/>
            </p:nvSpPr>
            <p:spPr>
              <a:xfrm>
                <a:off x="990600" y="1524000"/>
                <a:ext cx="1371600" cy="838200"/>
              </a:xfrm>
              <a:prstGeom prst="donut">
                <a:avLst>
                  <a:gd name="adj" fmla="val 4474"/>
                </a:avLst>
              </a:prstGeom>
              <a:ln w="3175" cap="flat" cmpd="sng" algn="ctr">
                <a:solidFill>
                  <a:schemeClr val="accent1">
                    <a:shade val="95000"/>
                    <a:satMod val="105000"/>
                  </a:schemeClr>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1"/>
                  </a:solidFill>
                </a:endParaRPr>
              </a:p>
            </p:txBody>
          </p:sp>
          <p:sp>
            <p:nvSpPr>
              <p:cNvPr id="13" name="Rectangle 12"/>
              <p:cNvSpPr/>
              <p:nvPr/>
            </p:nvSpPr>
            <p:spPr>
              <a:xfrm>
                <a:off x="990600" y="1447800"/>
                <a:ext cx="609600" cy="304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cxnSp>
          <p:nvCxnSpPr>
            <p:cNvPr id="15" name="Straight Connector 14"/>
            <p:cNvCxnSpPr/>
            <p:nvPr/>
          </p:nvCxnSpPr>
          <p:spPr>
            <a:xfrm>
              <a:off x="1371600" y="2817812"/>
              <a:ext cx="609600" cy="1588"/>
            </a:xfrm>
            <a:prstGeom prst="line">
              <a:avLst/>
            </a:prstGeom>
            <a:ln w="38100" cap="flat" cmpd="sng" algn="ctr">
              <a:solidFill>
                <a:schemeClr val="accent2">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771900" y="2817812"/>
              <a:ext cx="495300" cy="1588"/>
            </a:xfrm>
            <a:prstGeom prst="line">
              <a:avLst/>
            </a:prstGeom>
            <a:ln w="38100" cap="flat" cmpd="sng" algn="ctr">
              <a:solidFill>
                <a:schemeClr val="accent3">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7162800" y="2817812"/>
              <a:ext cx="381000" cy="1588"/>
            </a:xfrm>
            <a:prstGeom prst="line">
              <a:avLst/>
            </a:prstGeom>
            <a:ln w="38100" cap="flat" cmpd="sng" algn="ctr">
              <a:solidFill>
                <a:schemeClr val="accent6">
                  <a:lumMod val="75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1371600" y="2286000"/>
              <a:ext cx="671591" cy="369332"/>
            </a:xfrm>
            <a:prstGeom prst="rect">
              <a:avLst/>
            </a:prstGeom>
            <a:noFill/>
          </p:spPr>
          <p:txBody>
            <a:bodyPr wrap="none" rtlCol="0">
              <a:spAutoFit/>
            </a:bodyPr>
            <a:lstStyle/>
            <a:p>
              <a:r>
                <a:rPr lang="en-US" b="1" i="1" dirty="0" err="1" smtClean="0"/>
                <a:t>pLac</a:t>
              </a:r>
              <a:endParaRPr lang="en-US" b="1" i="1" dirty="0"/>
            </a:p>
          </p:txBody>
        </p:sp>
        <p:sp>
          <p:nvSpPr>
            <p:cNvPr id="22" name="TextBox 21"/>
            <p:cNvSpPr txBox="1"/>
            <p:nvPr/>
          </p:nvSpPr>
          <p:spPr>
            <a:xfrm>
              <a:off x="3733800" y="2209800"/>
              <a:ext cx="775398" cy="369332"/>
            </a:xfrm>
            <a:prstGeom prst="rect">
              <a:avLst/>
            </a:prstGeom>
            <a:noFill/>
          </p:spPr>
          <p:txBody>
            <a:bodyPr wrap="none" rtlCol="0">
              <a:spAutoFit/>
            </a:bodyPr>
            <a:lstStyle/>
            <a:p>
              <a:r>
                <a:rPr lang="en-US" b="1" i="1" dirty="0" err="1" smtClean="0"/>
                <a:t>pBAD</a:t>
              </a:r>
              <a:endParaRPr lang="en-US" b="1" i="1" dirty="0"/>
            </a:p>
          </p:txBody>
        </p:sp>
        <p:sp>
          <p:nvSpPr>
            <p:cNvPr id="23" name="TextBox 22"/>
            <p:cNvSpPr txBox="1"/>
            <p:nvPr/>
          </p:nvSpPr>
          <p:spPr>
            <a:xfrm>
              <a:off x="4438628" y="2271355"/>
              <a:ext cx="1740881" cy="307777"/>
            </a:xfrm>
            <a:prstGeom prst="rect">
              <a:avLst/>
            </a:prstGeom>
            <a:noFill/>
          </p:spPr>
          <p:txBody>
            <a:bodyPr wrap="none" rtlCol="0">
              <a:spAutoFit/>
            </a:bodyPr>
            <a:lstStyle/>
            <a:p>
              <a:r>
                <a:rPr lang="en-US" sz="1400" b="1" dirty="0" smtClean="0">
                  <a:latin typeface="Helvetica"/>
                  <a:cs typeface="Helvetica"/>
                </a:rPr>
                <a:t>(U. B.C. variants?)</a:t>
              </a:r>
              <a:endParaRPr lang="en-US" sz="1400" b="1" dirty="0">
                <a:latin typeface="Helvetica"/>
                <a:cs typeface="Helvetica"/>
              </a:endParaRPr>
            </a:p>
          </p:txBody>
        </p:sp>
        <p:sp>
          <p:nvSpPr>
            <p:cNvPr id="24" name="TextBox 23"/>
            <p:cNvSpPr txBox="1"/>
            <p:nvPr/>
          </p:nvSpPr>
          <p:spPr>
            <a:xfrm>
              <a:off x="7010400" y="2209800"/>
              <a:ext cx="818115" cy="369332"/>
            </a:xfrm>
            <a:prstGeom prst="rect">
              <a:avLst/>
            </a:prstGeom>
            <a:noFill/>
          </p:spPr>
          <p:txBody>
            <a:bodyPr wrap="none" rtlCol="0">
              <a:spAutoFit/>
            </a:bodyPr>
            <a:lstStyle/>
            <a:p>
              <a:r>
                <a:rPr lang="en-US" b="1" i="1" dirty="0" err="1" smtClean="0"/>
                <a:t>pgcvR</a:t>
              </a:r>
              <a:endParaRPr lang="en-US" b="1" i="1" dirty="0"/>
            </a:p>
          </p:txBody>
        </p:sp>
        <p:cxnSp>
          <p:nvCxnSpPr>
            <p:cNvPr id="26" name="Straight Arrow Connector 25"/>
            <p:cNvCxnSpPr/>
            <p:nvPr/>
          </p:nvCxnSpPr>
          <p:spPr>
            <a:xfrm rot="16200000" flipH="1">
              <a:off x="1668057" y="3029308"/>
              <a:ext cx="397684" cy="22860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rot="16200000" flipH="1">
              <a:off x="4206048" y="3005921"/>
              <a:ext cx="408033" cy="28572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7619998" y="2944767"/>
              <a:ext cx="193190" cy="179438"/>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5" name="Right Arrow 34"/>
            <p:cNvSpPr/>
            <p:nvPr/>
          </p:nvSpPr>
          <p:spPr>
            <a:xfrm rot="1085346">
              <a:off x="2438400" y="3099621"/>
              <a:ext cx="381000" cy="3048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6" name="Oval 35"/>
            <p:cNvSpPr/>
            <p:nvPr/>
          </p:nvSpPr>
          <p:spPr>
            <a:xfrm>
              <a:off x="2286000" y="3124205"/>
              <a:ext cx="114495" cy="152398"/>
            </a:xfrm>
            <a:prstGeom prst="ellipse">
              <a:avLst/>
            </a:prstGeom>
            <a:solidFill>
              <a:schemeClr val="accent4">
                <a:lumMod val="75000"/>
              </a:schemeClr>
            </a:solidFill>
            <a:ln w="31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7" name="Right Arrow 36"/>
            <p:cNvSpPr/>
            <p:nvPr/>
          </p:nvSpPr>
          <p:spPr>
            <a:xfrm rot="1085346">
              <a:off x="5067105" y="3124202"/>
              <a:ext cx="381000" cy="3048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8" name="Oval 37"/>
            <p:cNvSpPr/>
            <p:nvPr/>
          </p:nvSpPr>
          <p:spPr>
            <a:xfrm>
              <a:off x="4914705" y="3148786"/>
              <a:ext cx="114495" cy="152398"/>
            </a:xfrm>
            <a:prstGeom prst="ellipse">
              <a:avLst/>
            </a:prstGeom>
            <a:solidFill>
              <a:schemeClr val="accent4">
                <a:lumMod val="75000"/>
              </a:schemeClr>
            </a:solidFill>
            <a:ln w="31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39" name="Right Arrow 38"/>
            <p:cNvSpPr/>
            <p:nvPr/>
          </p:nvSpPr>
          <p:spPr>
            <a:xfrm rot="1085346">
              <a:off x="8334964" y="2996385"/>
              <a:ext cx="381000" cy="3048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0" name="Oval 39"/>
            <p:cNvSpPr/>
            <p:nvPr/>
          </p:nvSpPr>
          <p:spPr>
            <a:xfrm>
              <a:off x="8182564" y="3020969"/>
              <a:ext cx="114495" cy="152398"/>
            </a:xfrm>
            <a:prstGeom prst="ellipse">
              <a:avLst/>
            </a:prstGeom>
            <a:solidFill>
              <a:schemeClr val="accent4">
                <a:lumMod val="75000"/>
              </a:schemeClr>
            </a:solidFill>
            <a:ln w="31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grpSp>
          <p:nvGrpSpPr>
            <p:cNvPr id="45" name="Group 44"/>
            <p:cNvGrpSpPr/>
            <p:nvPr/>
          </p:nvGrpSpPr>
          <p:grpSpPr>
            <a:xfrm>
              <a:off x="163261" y="2987472"/>
              <a:ext cx="903539" cy="670128"/>
              <a:chOff x="1104898" y="5802868"/>
              <a:chExt cx="1117726" cy="828984"/>
            </a:xfrm>
          </p:grpSpPr>
          <p:sp>
            <p:nvSpPr>
              <p:cNvPr id="41" name="Right Arrow 40"/>
              <p:cNvSpPr/>
              <p:nvPr/>
            </p:nvSpPr>
            <p:spPr>
              <a:xfrm rot="1085346">
                <a:off x="1104898" y="6327052"/>
                <a:ext cx="381000" cy="304800"/>
              </a:xfrm>
              <a:prstGeom prst="rightArrow">
                <a:avLst/>
              </a:prstGeom>
              <a:solidFill>
                <a:srgbClr val="008000"/>
              </a:solidFill>
              <a:ln>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2" name="Oval 41"/>
              <p:cNvSpPr/>
              <p:nvPr/>
            </p:nvSpPr>
            <p:spPr>
              <a:xfrm>
                <a:off x="1219201" y="5943601"/>
                <a:ext cx="114495" cy="152398"/>
              </a:xfrm>
              <a:prstGeom prst="ellipse">
                <a:avLst/>
              </a:prstGeom>
              <a:solidFill>
                <a:schemeClr val="accent4">
                  <a:lumMod val="75000"/>
                </a:schemeClr>
              </a:solidFill>
              <a:ln w="3175" cap="flat" cmpd="sng" algn="ctr">
                <a:solidFill>
                  <a:schemeClr val="accent1">
                    <a:shade val="95000"/>
                    <a:satMod val="105000"/>
                  </a:schemeClr>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p>
            </p:txBody>
          </p:sp>
          <p:sp>
            <p:nvSpPr>
              <p:cNvPr id="43" name="TextBox 42"/>
              <p:cNvSpPr txBox="1"/>
              <p:nvPr/>
            </p:nvSpPr>
            <p:spPr>
              <a:xfrm>
                <a:off x="1600200" y="5802868"/>
                <a:ext cx="553119" cy="369332"/>
              </a:xfrm>
              <a:prstGeom prst="rect">
                <a:avLst/>
              </a:prstGeom>
              <a:noFill/>
            </p:spPr>
            <p:txBody>
              <a:bodyPr wrap="none" rtlCol="0">
                <a:spAutoFit/>
              </a:bodyPr>
              <a:lstStyle/>
              <a:p>
                <a:r>
                  <a:rPr lang="en-US" b="1" dirty="0" smtClean="0"/>
                  <a:t>RBS</a:t>
                </a:r>
                <a:endParaRPr lang="en-US" b="1" dirty="0"/>
              </a:p>
            </p:txBody>
          </p:sp>
          <p:sp>
            <p:nvSpPr>
              <p:cNvPr id="44" name="TextBox 43"/>
              <p:cNvSpPr txBox="1"/>
              <p:nvPr/>
            </p:nvSpPr>
            <p:spPr>
              <a:xfrm>
                <a:off x="1666061" y="6260068"/>
                <a:ext cx="556563" cy="369332"/>
              </a:xfrm>
              <a:prstGeom prst="rect">
                <a:avLst/>
              </a:prstGeom>
              <a:noFill/>
            </p:spPr>
            <p:txBody>
              <a:bodyPr wrap="none" rtlCol="0">
                <a:spAutoFit/>
              </a:bodyPr>
              <a:lstStyle/>
              <a:p>
                <a:r>
                  <a:rPr lang="en-US" b="1" dirty="0" smtClean="0"/>
                  <a:t>GFP</a:t>
                </a:r>
                <a:endParaRPr lang="en-US" b="1" dirty="0"/>
              </a:p>
            </p:txBody>
          </p:sp>
        </p:grpSp>
      </p:grpSp>
      <p:grpSp>
        <p:nvGrpSpPr>
          <p:cNvPr id="79" name="Group 78"/>
          <p:cNvGrpSpPr/>
          <p:nvPr/>
        </p:nvGrpSpPr>
        <p:grpSpPr>
          <a:xfrm>
            <a:off x="152400" y="4212103"/>
            <a:ext cx="8686800" cy="2297163"/>
            <a:chOff x="152400" y="4212103"/>
            <a:chExt cx="8686800" cy="2297163"/>
          </a:xfrm>
        </p:grpSpPr>
        <p:sp>
          <p:nvSpPr>
            <p:cNvPr id="46" name="Oval 45"/>
            <p:cNvSpPr/>
            <p:nvPr/>
          </p:nvSpPr>
          <p:spPr>
            <a:xfrm>
              <a:off x="152400" y="5105400"/>
              <a:ext cx="1023385" cy="9144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p:nvPr/>
          </p:nvSpPr>
          <p:spPr>
            <a:xfrm>
              <a:off x="1480585" y="5105400"/>
              <a:ext cx="1023385" cy="9144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p:nvPr/>
          </p:nvSpPr>
          <p:spPr>
            <a:xfrm>
              <a:off x="2808770" y="5105400"/>
              <a:ext cx="1023385" cy="914400"/>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TextBox 48"/>
            <p:cNvSpPr txBox="1"/>
            <p:nvPr/>
          </p:nvSpPr>
          <p:spPr>
            <a:xfrm>
              <a:off x="5553800" y="5562600"/>
              <a:ext cx="389800" cy="276999"/>
            </a:xfrm>
            <a:prstGeom prst="rect">
              <a:avLst/>
            </a:prstGeom>
            <a:noFill/>
          </p:spPr>
          <p:txBody>
            <a:bodyPr wrap="none" rtlCol="0">
              <a:spAutoFit/>
            </a:bodyPr>
            <a:lstStyle/>
            <a:p>
              <a:pPr algn="r"/>
              <a:r>
                <a:rPr lang="en-US" sz="1200" b="1" dirty="0" smtClean="0">
                  <a:latin typeface="Helvetica"/>
                  <a:cs typeface="Helvetica"/>
                </a:rPr>
                <a:t>LB</a:t>
              </a:r>
              <a:endParaRPr lang="en-US" sz="1200" b="1" dirty="0">
                <a:latin typeface="Helvetica"/>
                <a:cs typeface="Helvetica"/>
              </a:endParaRPr>
            </a:p>
          </p:txBody>
        </p:sp>
        <p:sp>
          <p:nvSpPr>
            <p:cNvPr id="50" name="TextBox 49"/>
            <p:cNvSpPr txBox="1"/>
            <p:nvPr/>
          </p:nvSpPr>
          <p:spPr>
            <a:xfrm>
              <a:off x="1505727" y="6139934"/>
              <a:ext cx="979755" cy="369332"/>
            </a:xfrm>
            <a:prstGeom prst="rect">
              <a:avLst/>
            </a:prstGeom>
            <a:noFill/>
          </p:spPr>
          <p:txBody>
            <a:bodyPr wrap="none" rtlCol="0">
              <a:spAutoFit/>
            </a:bodyPr>
            <a:lstStyle/>
            <a:p>
              <a:r>
                <a:rPr lang="en-US" b="1" dirty="0" smtClean="0"/>
                <a:t>+lactose</a:t>
              </a:r>
              <a:endParaRPr lang="en-US" b="1" dirty="0"/>
            </a:p>
          </p:txBody>
        </p:sp>
        <p:sp>
          <p:nvSpPr>
            <p:cNvPr id="51" name="TextBox 50"/>
            <p:cNvSpPr txBox="1"/>
            <p:nvPr/>
          </p:nvSpPr>
          <p:spPr>
            <a:xfrm>
              <a:off x="2781987" y="6139934"/>
              <a:ext cx="1241333" cy="369332"/>
            </a:xfrm>
            <a:prstGeom prst="rect">
              <a:avLst/>
            </a:prstGeom>
            <a:noFill/>
          </p:spPr>
          <p:txBody>
            <a:bodyPr wrap="none" rtlCol="0">
              <a:spAutoFit/>
            </a:bodyPr>
            <a:lstStyle/>
            <a:p>
              <a:r>
                <a:rPr lang="en-US" b="1" dirty="0"/>
                <a:t>+</a:t>
              </a:r>
              <a:r>
                <a:rPr lang="en-US" b="1" dirty="0" err="1" smtClean="0"/>
                <a:t>arabinose</a:t>
              </a:r>
              <a:endParaRPr lang="en-US" b="1" dirty="0"/>
            </a:p>
          </p:txBody>
        </p:sp>
        <p:sp>
          <p:nvSpPr>
            <p:cNvPr id="55" name="TextBox 54"/>
            <p:cNvSpPr txBox="1"/>
            <p:nvPr/>
          </p:nvSpPr>
          <p:spPr>
            <a:xfrm>
              <a:off x="4023474" y="4212103"/>
              <a:ext cx="721284" cy="646331"/>
            </a:xfrm>
            <a:prstGeom prst="rect">
              <a:avLst/>
            </a:prstGeom>
            <a:noFill/>
          </p:spPr>
          <p:txBody>
            <a:bodyPr wrap="none" rtlCol="0">
              <a:spAutoFit/>
            </a:bodyPr>
            <a:lstStyle/>
            <a:p>
              <a:r>
                <a:rPr lang="en-US" b="1" dirty="0" smtClean="0"/>
                <a:t>AND/</a:t>
              </a:r>
            </a:p>
            <a:p>
              <a:r>
                <a:rPr lang="en-US" b="1" dirty="0" smtClean="0"/>
                <a:t>OR</a:t>
              </a:r>
              <a:endParaRPr lang="en-US" b="1" dirty="0"/>
            </a:p>
          </p:txBody>
        </p:sp>
        <p:cxnSp>
          <p:nvCxnSpPr>
            <p:cNvPr id="57" name="Straight Connector 56"/>
            <p:cNvCxnSpPr/>
            <p:nvPr/>
          </p:nvCxnSpPr>
          <p:spPr>
            <a:xfrm rot="5400000">
              <a:off x="5334000" y="4876006"/>
              <a:ext cx="1219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flipV="1">
              <a:off x="5942806" y="5485606"/>
              <a:ext cx="2896394" cy="794"/>
            </a:xfrm>
            <a:prstGeom prst="line">
              <a:avLst/>
            </a:prstGeom>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5228591" y="5791200"/>
              <a:ext cx="715009" cy="276999"/>
            </a:xfrm>
            <a:prstGeom prst="rect">
              <a:avLst/>
            </a:prstGeom>
            <a:noFill/>
          </p:spPr>
          <p:txBody>
            <a:bodyPr wrap="none" rtlCol="0">
              <a:spAutoFit/>
            </a:bodyPr>
            <a:lstStyle/>
            <a:p>
              <a:pPr algn="r"/>
              <a:r>
                <a:rPr lang="en-US" sz="1200" b="1" dirty="0" smtClean="0">
                  <a:latin typeface="Helvetica"/>
                  <a:cs typeface="Helvetica"/>
                </a:rPr>
                <a:t>lactose</a:t>
              </a:r>
              <a:endParaRPr lang="en-US" sz="1200" b="1" dirty="0">
                <a:latin typeface="Helvetica"/>
                <a:cs typeface="Helvetica"/>
              </a:endParaRPr>
            </a:p>
          </p:txBody>
        </p:sp>
        <p:sp>
          <p:nvSpPr>
            <p:cNvPr id="62" name="TextBox 61"/>
            <p:cNvSpPr txBox="1"/>
            <p:nvPr/>
          </p:nvSpPr>
          <p:spPr>
            <a:xfrm>
              <a:off x="501892" y="6139934"/>
              <a:ext cx="411666" cy="369332"/>
            </a:xfrm>
            <a:prstGeom prst="rect">
              <a:avLst/>
            </a:prstGeom>
            <a:noFill/>
          </p:spPr>
          <p:txBody>
            <a:bodyPr wrap="none" rtlCol="0">
              <a:spAutoFit/>
            </a:bodyPr>
            <a:lstStyle/>
            <a:p>
              <a:r>
                <a:rPr lang="en-US" b="1" dirty="0" smtClean="0"/>
                <a:t>LB</a:t>
              </a:r>
              <a:endParaRPr lang="en-US" b="1" dirty="0"/>
            </a:p>
          </p:txBody>
        </p:sp>
        <p:sp>
          <p:nvSpPr>
            <p:cNvPr id="63" name="TextBox 62"/>
            <p:cNvSpPr txBox="1"/>
            <p:nvPr/>
          </p:nvSpPr>
          <p:spPr>
            <a:xfrm>
              <a:off x="5031947" y="6019800"/>
              <a:ext cx="911653" cy="276999"/>
            </a:xfrm>
            <a:prstGeom prst="rect">
              <a:avLst/>
            </a:prstGeom>
            <a:noFill/>
          </p:spPr>
          <p:txBody>
            <a:bodyPr wrap="none" rtlCol="0">
              <a:spAutoFit/>
            </a:bodyPr>
            <a:lstStyle/>
            <a:p>
              <a:pPr algn="r"/>
              <a:r>
                <a:rPr lang="en-US" sz="1200" b="1" dirty="0" err="1" smtClean="0">
                  <a:latin typeface="Helvetica"/>
                  <a:cs typeface="Helvetica"/>
                </a:rPr>
                <a:t>arabinose</a:t>
              </a:r>
              <a:endParaRPr lang="en-US" sz="1200" b="1" dirty="0">
                <a:latin typeface="Helvetica"/>
                <a:cs typeface="Helvetica"/>
              </a:endParaRPr>
            </a:p>
          </p:txBody>
        </p:sp>
        <p:sp>
          <p:nvSpPr>
            <p:cNvPr id="64" name="Rectangle 63"/>
            <p:cNvSpPr/>
            <p:nvPr/>
          </p:nvSpPr>
          <p:spPr>
            <a:xfrm>
              <a:off x="5943600" y="5486400"/>
              <a:ext cx="300082" cy="369332"/>
            </a:xfrm>
            <a:prstGeom prst="rect">
              <a:avLst/>
            </a:prstGeom>
          </p:spPr>
          <p:txBody>
            <a:bodyPr wrap="none">
              <a:spAutoFit/>
            </a:bodyPr>
            <a:lstStyle/>
            <a:p>
              <a:r>
                <a:rPr lang="en-US" b="1" dirty="0" smtClean="0"/>
                <a:t>+</a:t>
              </a:r>
              <a:endParaRPr lang="en-US" dirty="0"/>
            </a:p>
          </p:txBody>
        </p:sp>
        <p:sp>
          <p:nvSpPr>
            <p:cNvPr id="65" name="Rectangle 64"/>
            <p:cNvSpPr/>
            <p:nvPr/>
          </p:nvSpPr>
          <p:spPr>
            <a:xfrm>
              <a:off x="6253118" y="5726668"/>
              <a:ext cx="300082" cy="369332"/>
            </a:xfrm>
            <a:prstGeom prst="rect">
              <a:avLst/>
            </a:prstGeom>
          </p:spPr>
          <p:txBody>
            <a:bodyPr wrap="none">
              <a:spAutoFit/>
            </a:bodyPr>
            <a:lstStyle/>
            <a:p>
              <a:r>
                <a:rPr lang="en-US" b="1" dirty="0" smtClean="0"/>
                <a:t>+</a:t>
              </a:r>
              <a:endParaRPr lang="en-US" dirty="0"/>
            </a:p>
          </p:txBody>
        </p:sp>
        <p:sp>
          <p:nvSpPr>
            <p:cNvPr id="66" name="Rectangle 65"/>
            <p:cNvSpPr/>
            <p:nvPr/>
          </p:nvSpPr>
          <p:spPr>
            <a:xfrm>
              <a:off x="6557918" y="5966936"/>
              <a:ext cx="300082" cy="369332"/>
            </a:xfrm>
            <a:prstGeom prst="rect">
              <a:avLst/>
            </a:prstGeom>
          </p:spPr>
          <p:txBody>
            <a:bodyPr wrap="none">
              <a:spAutoFit/>
            </a:bodyPr>
            <a:lstStyle/>
            <a:p>
              <a:r>
                <a:rPr lang="en-US" b="1" dirty="0" smtClean="0"/>
                <a:t>+</a:t>
              </a:r>
              <a:endParaRPr lang="en-US" dirty="0"/>
            </a:p>
          </p:txBody>
        </p:sp>
        <p:sp>
          <p:nvSpPr>
            <p:cNvPr id="67" name="Rectangle 66"/>
            <p:cNvSpPr/>
            <p:nvPr/>
          </p:nvSpPr>
          <p:spPr>
            <a:xfrm>
              <a:off x="6867668" y="5474732"/>
              <a:ext cx="300082" cy="369332"/>
            </a:xfrm>
            <a:prstGeom prst="rect">
              <a:avLst/>
            </a:prstGeom>
          </p:spPr>
          <p:txBody>
            <a:bodyPr wrap="none">
              <a:spAutoFit/>
            </a:bodyPr>
            <a:lstStyle/>
            <a:p>
              <a:r>
                <a:rPr lang="en-US" b="1" dirty="0" smtClean="0"/>
                <a:t>+</a:t>
              </a:r>
              <a:endParaRPr lang="en-US" dirty="0"/>
            </a:p>
          </p:txBody>
        </p:sp>
        <p:sp>
          <p:nvSpPr>
            <p:cNvPr id="68" name="Rectangle 67"/>
            <p:cNvSpPr/>
            <p:nvPr/>
          </p:nvSpPr>
          <p:spPr>
            <a:xfrm>
              <a:off x="7091318" y="5715000"/>
              <a:ext cx="300082" cy="369332"/>
            </a:xfrm>
            <a:prstGeom prst="rect">
              <a:avLst/>
            </a:prstGeom>
          </p:spPr>
          <p:txBody>
            <a:bodyPr wrap="none">
              <a:spAutoFit/>
            </a:bodyPr>
            <a:lstStyle/>
            <a:p>
              <a:r>
                <a:rPr lang="en-US" b="1" dirty="0" smtClean="0"/>
                <a:t>+</a:t>
              </a:r>
              <a:endParaRPr lang="en-US" dirty="0"/>
            </a:p>
          </p:txBody>
        </p:sp>
        <p:sp>
          <p:nvSpPr>
            <p:cNvPr id="69" name="Rectangle 68"/>
            <p:cNvSpPr/>
            <p:nvPr/>
          </p:nvSpPr>
          <p:spPr>
            <a:xfrm>
              <a:off x="7396118" y="5955268"/>
              <a:ext cx="300082" cy="369332"/>
            </a:xfrm>
            <a:prstGeom prst="rect">
              <a:avLst/>
            </a:prstGeom>
          </p:spPr>
          <p:txBody>
            <a:bodyPr wrap="none">
              <a:spAutoFit/>
            </a:bodyPr>
            <a:lstStyle/>
            <a:p>
              <a:r>
                <a:rPr lang="en-US" b="1" dirty="0" smtClean="0"/>
                <a:t>+</a:t>
              </a:r>
              <a:endParaRPr lang="en-US" dirty="0"/>
            </a:p>
          </p:txBody>
        </p:sp>
        <p:sp>
          <p:nvSpPr>
            <p:cNvPr id="70" name="Rectangle 69"/>
            <p:cNvSpPr/>
            <p:nvPr/>
          </p:nvSpPr>
          <p:spPr>
            <a:xfrm>
              <a:off x="7934468" y="5410200"/>
              <a:ext cx="300082" cy="369332"/>
            </a:xfrm>
            <a:prstGeom prst="rect">
              <a:avLst/>
            </a:prstGeom>
          </p:spPr>
          <p:txBody>
            <a:bodyPr wrap="none">
              <a:spAutoFit/>
            </a:bodyPr>
            <a:lstStyle/>
            <a:p>
              <a:r>
                <a:rPr lang="en-US" b="1" dirty="0" smtClean="0"/>
                <a:t>+</a:t>
              </a:r>
              <a:endParaRPr lang="en-US" dirty="0"/>
            </a:p>
          </p:txBody>
        </p:sp>
        <p:sp>
          <p:nvSpPr>
            <p:cNvPr id="71" name="Rectangle 70"/>
            <p:cNvSpPr/>
            <p:nvPr/>
          </p:nvSpPr>
          <p:spPr>
            <a:xfrm>
              <a:off x="8234318" y="5650468"/>
              <a:ext cx="300082" cy="369332"/>
            </a:xfrm>
            <a:prstGeom prst="rect">
              <a:avLst/>
            </a:prstGeom>
          </p:spPr>
          <p:txBody>
            <a:bodyPr wrap="none">
              <a:spAutoFit/>
            </a:bodyPr>
            <a:lstStyle/>
            <a:p>
              <a:r>
                <a:rPr lang="en-US" b="1" dirty="0" smtClean="0"/>
                <a:t>+</a:t>
              </a:r>
              <a:endParaRPr lang="en-US" dirty="0"/>
            </a:p>
          </p:txBody>
        </p:sp>
        <p:sp>
          <p:nvSpPr>
            <p:cNvPr id="72" name="Rectangle 71"/>
            <p:cNvSpPr/>
            <p:nvPr/>
          </p:nvSpPr>
          <p:spPr>
            <a:xfrm>
              <a:off x="8539118" y="5890736"/>
              <a:ext cx="300082" cy="369332"/>
            </a:xfrm>
            <a:prstGeom prst="rect">
              <a:avLst/>
            </a:prstGeom>
          </p:spPr>
          <p:txBody>
            <a:bodyPr wrap="none">
              <a:spAutoFit/>
            </a:bodyPr>
            <a:lstStyle/>
            <a:p>
              <a:r>
                <a:rPr lang="en-US" b="1" dirty="0" smtClean="0"/>
                <a:t>+</a:t>
              </a:r>
              <a:endParaRPr lang="en-US" dirty="0"/>
            </a:p>
          </p:txBody>
        </p:sp>
        <p:sp>
          <p:nvSpPr>
            <p:cNvPr id="73" name="Rectangle 72"/>
            <p:cNvSpPr/>
            <p:nvPr/>
          </p:nvSpPr>
          <p:spPr>
            <a:xfrm>
              <a:off x="6324600" y="4535269"/>
              <a:ext cx="152400" cy="951131"/>
            </a:xfrm>
            <a:prstGeom prst="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p:cNvSpPr/>
            <p:nvPr/>
          </p:nvSpPr>
          <p:spPr>
            <a:xfrm>
              <a:off x="7472550" y="4267201"/>
              <a:ext cx="147448" cy="1219200"/>
            </a:xfrm>
            <a:prstGeom prst="rect">
              <a:avLst/>
            </a:prstGeom>
            <a:solidFill>
              <a:schemeClr val="accent3">
                <a:lumMod val="75000"/>
              </a:schemeClr>
            </a:solid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p:cNvSpPr/>
            <p:nvPr/>
          </p:nvSpPr>
          <p:spPr>
            <a:xfrm>
              <a:off x="7929750" y="4535269"/>
              <a:ext cx="223650" cy="95113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p:cNvSpPr/>
            <p:nvPr/>
          </p:nvSpPr>
          <p:spPr>
            <a:xfrm>
              <a:off x="8229600" y="4535269"/>
              <a:ext cx="223650" cy="95113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p:cNvSpPr/>
            <p:nvPr/>
          </p:nvSpPr>
          <p:spPr>
            <a:xfrm>
              <a:off x="8529450" y="4535269"/>
              <a:ext cx="223650" cy="951131"/>
            </a:xfrm>
            <a:prstGeom prst="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FF"/>
                </a:solidFill>
                <a:latin typeface="Helvetica"/>
                <a:cs typeface="Helvetica"/>
              </a:rPr>
              <a:t>Tentative </a:t>
            </a:r>
            <a:r>
              <a:rPr lang="en-US" b="1" dirty="0" smtClean="0">
                <a:solidFill>
                  <a:srgbClr val="0000FF"/>
                </a:solidFill>
                <a:latin typeface="Helvetica"/>
                <a:cs typeface="Helvetica"/>
              </a:rPr>
              <a:t>Course Plan (cont’d)</a:t>
            </a:r>
            <a:endParaRPr lang="en-US" b="1" dirty="0">
              <a:solidFill>
                <a:srgbClr val="0000FF"/>
              </a:solidFill>
              <a:latin typeface="Helvetica"/>
              <a:cs typeface="Helvetica"/>
            </a:endParaRPr>
          </a:p>
        </p:txBody>
      </p:sp>
      <p:sp>
        <p:nvSpPr>
          <p:cNvPr id="3" name="Content Placeholder 2"/>
          <p:cNvSpPr>
            <a:spLocks noGrp="1"/>
          </p:cNvSpPr>
          <p:nvPr>
            <p:ph idx="1"/>
          </p:nvPr>
        </p:nvSpPr>
        <p:spPr/>
        <p:txBody>
          <a:bodyPr>
            <a:normAutofit/>
          </a:bodyPr>
          <a:lstStyle/>
          <a:p>
            <a:r>
              <a:rPr lang="en-US" b="1" dirty="0" smtClean="0">
                <a:solidFill>
                  <a:srgbClr val="E46C0A"/>
                </a:solidFill>
                <a:latin typeface="Helvetica"/>
                <a:cs typeface="Helvetica"/>
              </a:rPr>
              <a:t>Wk 5: </a:t>
            </a:r>
          </a:p>
          <a:p>
            <a:pPr lvl="1"/>
            <a:r>
              <a:rPr lang="en-US" b="1" dirty="0" smtClean="0">
                <a:latin typeface="Helvetica"/>
                <a:cs typeface="Helvetica"/>
              </a:rPr>
              <a:t>Students present</a:t>
            </a:r>
            <a:r>
              <a:rPr lang="en-US" b="1" dirty="0" smtClean="0">
                <a:latin typeface="Helvetica"/>
                <a:cs typeface="Helvetica"/>
              </a:rPr>
              <a:t> summary reports of </a:t>
            </a:r>
            <a:r>
              <a:rPr lang="en-US" b="1" dirty="0" smtClean="0">
                <a:latin typeface="Helvetica"/>
                <a:cs typeface="Helvetica"/>
              </a:rPr>
              <a:t>the</a:t>
            </a:r>
            <a:r>
              <a:rPr lang="en-US" b="1" dirty="0" smtClean="0">
                <a:latin typeface="Helvetica"/>
                <a:cs typeface="Helvetica"/>
              </a:rPr>
              <a:t> </a:t>
            </a:r>
            <a:r>
              <a:rPr lang="en-US" b="1" dirty="0" err="1" smtClean="0">
                <a:latin typeface="Helvetica"/>
                <a:cs typeface="Helvetica"/>
              </a:rPr>
              <a:t>iGEM</a:t>
            </a:r>
            <a:r>
              <a:rPr lang="en-US" b="1" dirty="0" smtClean="0">
                <a:latin typeface="Helvetica"/>
                <a:cs typeface="Helvetica"/>
              </a:rPr>
              <a:t> projects </a:t>
            </a:r>
            <a:r>
              <a:rPr lang="en-US" b="1" dirty="0" smtClean="0">
                <a:latin typeface="Helvetica"/>
                <a:cs typeface="Helvetica"/>
              </a:rPr>
              <a:t>they examined</a:t>
            </a:r>
            <a:r>
              <a:rPr lang="en-US" b="1" dirty="0" smtClean="0">
                <a:latin typeface="Helvetica"/>
                <a:cs typeface="Helvetica"/>
              </a:rPr>
              <a:t>; </a:t>
            </a:r>
          </a:p>
          <a:p>
            <a:pPr lvl="1"/>
            <a:r>
              <a:rPr lang="en-US" b="1" dirty="0" smtClean="0">
                <a:latin typeface="Helvetica"/>
                <a:cs typeface="Helvetica"/>
              </a:rPr>
              <a:t>mini</a:t>
            </a:r>
            <a:r>
              <a:rPr lang="en-US" b="1" dirty="0" smtClean="0">
                <a:latin typeface="Helvetica"/>
                <a:cs typeface="Helvetica"/>
              </a:rPr>
              <a:t>-lecture on</a:t>
            </a:r>
            <a:r>
              <a:rPr lang="en-US" b="1" dirty="0" smtClean="0">
                <a:latin typeface="Helvetica"/>
                <a:cs typeface="Helvetica"/>
              </a:rPr>
              <a:t> </a:t>
            </a:r>
            <a:r>
              <a:rPr lang="en-US" b="1" dirty="0" smtClean="0">
                <a:solidFill>
                  <a:srgbClr val="008000"/>
                </a:solidFill>
                <a:latin typeface="Helvetica"/>
                <a:cs typeface="Helvetica"/>
              </a:rPr>
              <a:t>LOGIC GATES</a:t>
            </a:r>
            <a:r>
              <a:rPr lang="en-US" b="1" dirty="0" smtClean="0">
                <a:latin typeface="Helvetica"/>
                <a:cs typeface="Helvetica"/>
              </a:rPr>
              <a:t>; </a:t>
            </a:r>
            <a:endParaRPr lang="en-US" b="1" dirty="0" smtClean="0">
              <a:latin typeface="Helvetica"/>
              <a:cs typeface="Helvetica"/>
            </a:endParaRPr>
          </a:p>
          <a:p>
            <a:pPr lvl="1"/>
            <a:r>
              <a:rPr lang="en-US" b="1" dirty="0" smtClean="0">
                <a:latin typeface="Helvetica"/>
                <a:cs typeface="Helvetica"/>
              </a:rPr>
              <a:t>assigned reading about formation of logic gates with ‘bricks’ or other biological means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2362200" y="4800600"/>
            <a:ext cx="2661820" cy="1905000"/>
          </a:xfrm>
          <a:prstGeom prst="rect">
            <a:avLst/>
          </a:prstGeom>
        </p:spPr>
      </p:pic>
      <p:sp>
        <p:nvSpPr>
          <p:cNvPr id="15" name="Rectangle 14"/>
          <p:cNvSpPr/>
          <p:nvPr/>
        </p:nvSpPr>
        <p:spPr>
          <a:xfrm>
            <a:off x="2514600" y="1219200"/>
            <a:ext cx="3810000" cy="2175431"/>
          </a:xfrm>
          <a:prstGeom prst="rect">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457200" y="76200"/>
            <a:ext cx="8229600" cy="1143000"/>
          </a:xfrm>
        </p:spPr>
        <p:txBody>
          <a:bodyPr/>
          <a:lstStyle/>
          <a:p>
            <a:r>
              <a:rPr lang="en-US" b="1" dirty="0" smtClean="0">
                <a:solidFill>
                  <a:srgbClr val="0000FF"/>
                </a:solidFill>
                <a:latin typeface="Helvetica"/>
                <a:cs typeface="Helvetica"/>
              </a:rPr>
              <a:t>Example of </a:t>
            </a:r>
            <a:r>
              <a:rPr lang="en-US" b="1" i="1" dirty="0" smtClean="0">
                <a:solidFill>
                  <a:srgbClr val="0000FF"/>
                </a:solidFill>
                <a:latin typeface="Helvetica"/>
                <a:cs typeface="Helvetica"/>
              </a:rPr>
              <a:t>AND </a:t>
            </a:r>
            <a:r>
              <a:rPr lang="en-US" b="1" dirty="0" smtClean="0">
                <a:solidFill>
                  <a:srgbClr val="0000FF"/>
                </a:solidFill>
                <a:latin typeface="Helvetica"/>
                <a:cs typeface="Helvetica"/>
              </a:rPr>
              <a:t>gates</a:t>
            </a:r>
            <a:endParaRPr lang="en-US" b="1" dirty="0">
              <a:solidFill>
                <a:srgbClr val="0000FF"/>
              </a:solidFill>
              <a:latin typeface="Helvetica"/>
              <a:cs typeface="Helvetica"/>
            </a:endParaRPr>
          </a:p>
        </p:txBody>
      </p:sp>
      <p:pic>
        <p:nvPicPr>
          <p:cNvPr id="5" name="Picture 4"/>
          <p:cNvPicPr>
            <a:picLocks noChangeAspect="1"/>
          </p:cNvPicPr>
          <p:nvPr/>
        </p:nvPicPr>
        <p:blipFill>
          <a:blip r:embed="rId3"/>
          <a:stretch>
            <a:fillRect/>
          </a:stretch>
        </p:blipFill>
        <p:spPr>
          <a:xfrm>
            <a:off x="5396878" y="5385441"/>
            <a:ext cx="2908922" cy="1243959"/>
          </a:xfrm>
          <a:prstGeom prst="rect">
            <a:avLst/>
          </a:prstGeom>
        </p:spPr>
      </p:pic>
      <p:pic>
        <p:nvPicPr>
          <p:cNvPr id="10" name="Picture 9"/>
          <p:cNvPicPr>
            <a:picLocks noChangeAspect="1"/>
          </p:cNvPicPr>
          <p:nvPr/>
        </p:nvPicPr>
        <p:blipFill>
          <a:blip r:embed="rId4"/>
          <a:stretch>
            <a:fillRect/>
          </a:stretch>
        </p:blipFill>
        <p:spPr>
          <a:xfrm>
            <a:off x="381000" y="5029200"/>
            <a:ext cx="1810649" cy="594119"/>
          </a:xfrm>
          <a:prstGeom prst="rect">
            <a:avLst/>
          </a:prstGeom>
        </p:spPr>
      </p:pic>
      <p:graphicFrame>
        <p:nvGraphicFramePr>
          <p:cNvPr id="11" name="Table 10"/>
          <p:cNvGraphicFramePr>
            <a:graphicFrameLocks noGrp="1"/>
          </p:cNvGraphicFramePr>
          <p:nvPr/>
        </p:nvGraphicFramePr>
        <p:xfrm>
          <a:off x="2790446" y="1346200"/>
          <a:ext cx="3124200" cy="1854200"/>
        </p:xfrm>
        <a:graphic>
          <a:graphicData uri="http://schemas.openxmlformats.org/drawingml/2006/table">
            <a:tbl>
              <a:tblPr firstRow="1" bandRow="1">
                <a:tableStyleId>{5C22544A-7EE6-4342-B048-85BDC9FD1C3A}</a:tableStyleId>
              </a:tblPr>
              <a:tblGrid>
                <a:gridCol w="1041400"/>
                <a:gridCol w="1041400"/>
                <a:gridCol w="1041400"/>
              </a:tblGrid>
              <a:tr h="370840">
                <a:tc>
                  <a:txBody>
                    <a:bodyPr/>
                    <a:lstStyle/>
                    <a:p>
                      <a:pPr algn="ctr"/>
                      <a:r>
                        <a:rPr lang="en-US" b="1" dirty="0" err="1" smtClean="0"/>
                        <a:t>p</a:t>
                      </a:r>
                      <a:endParaRPr lang="en-US" b="1" dirty="0"/>
                    </a:p>
                  </a:txBody>
                  <a:tcPr/>
                </a:tc>
                <a:tc>
                  <a:txBody>
                    <a:bodyPr/>
                    <a:lstStyle/>
                    <a:p>
                      <a:pPr algn="ctr"/>
                      <a:r>
                        <a:rPr lang="en-US" b="1" dirty="0" smtClean="0"/>
                        <a:t>q</a:t>
                      </a:r>
                      <a:endParaRPr lang="en-US" b="1" dirty="0"/>
                    </a:p>
                  </a:txBody>
                  <a:tcPr/>
                </a:tc>
                <a:tc>
                  <a:txBody>
                    <a:bodyPr/>
                    <a:lstStyle/>
                    <a:p>
                      <a:pPr algn="ctr"/>
                      <a:r>
                        <a:rPr lang="en-US" b="1" dirty="0" smtClean="0"/>
                        <a:t>^</a:t>
                      </a:r>
                      <a:endParaRPr lang="en-US" b="1" dirty="0"/>
                    </a:p>
                  </a:txBody>
                  <a:tcPr/>
                </a:tc>
              </a:tr>
              <a:tr h="370840">
                <a:tc>
                  <a:txBody>
                    <a:bodyPr/>
                    <a:lstStyle/>
                    <a:p>
                      <a:pPr algn="ctr"/>
                      <a:r>
                        <a:rPr lang="en-US" b="1" dirty="0" smtClean="0"/>
                        <a:t>T</a:t>
                      </a:r>
                      <a:endParaRPr lang="en-US" b="1" dirty="0"/>
                    </a:p>
                  </a:txBody>
                  <a:tcPr/>
                </a:tc>
                <a:tc>
                  <a:txBody>
                    <a:bodyPr/>
                    <a:lstStyle/>
                    <a:p>
                      <a:pPr algn="ctr"/>
                      <a:r>
                        <a:rPr lang="en-US" b="1" dirty="0" smtClean="0"/>
                        <a:t>T</a:t>
                      </a:r>
                      <a:endParaRPr lang="en-US" b="1" dirty="0"/>
                    </a:p>
                  </a:txBody>
                  <a:tcPr/>
                </a:tc>
                <a:tc>
                  <a:txBody>
                    <a:bodyPr/>
                    <a:lstStyle/>
                    <a:p>
                      <a:pPr algn="ctr"/>
                      <a:r>
                        <a:rPr lang="en-US" b="1" dirty="0" smtClean="0"/>
                        <a:t>T</a:t>
                      </a:r>
                      <a:endParaRPr lang="en-US" b="1" dirty="0"/>
                    </a:p>
                  </a:txBody>
                  <a:tcPr/>
                </a:tc>
              </a:tr>
              <a:tr h="370840">
                <a:tc>
                  <a:txBody>
                    <a:bodyPr/>
                    <a:lstStyle/>
                    <a:p>
                      <a:pPr algn="ctr"/>
                      <a:r>
                        <a:rPr lang="en-US" b="1" dirty="0" smtClean="0"/>
                        <a:t>T</a:t>
                      </a:r>
                      <a:endParaRPr lang="en-US" b="1" dirty="0"/>
                    </a:p>
                  </a:txBody>
                  <a:tcPr/>
                </a:tc>
                <a:tc>
                  <a:txBody>
                    <a:bodyPr/>
                    <a:lstStyle/>
                    <a:p>
                      <a:pPr algn="ctr"/>
                      <a:r>
                        <a:rPr lang="en-US" b="1" dirty="0" smtClean="0"/>
                        <a:t>F</a:t>
                      </a:r>
                      <a:endParaRPr lang="en-US" b="1" dirty="0"/>
                    </a:p>
                  </a:txBody>
                  <a:tcPr/>
                </a:tc>
                <a:tc>
                  <a:txBody>
                    <a:bodyPr/>
                    <a:lstStyle/>
                    <a:p>
                      <a:pPr algn="ctr"/>
                      <a:r>
                        <a:rPr lang="en-US" b="1" dirty="0" smtClean="0"/>
                        <a:t>F</a:t>
                      </a:r>
                      <a:endParaRPr lang="en-US" b="1" dirty="0"/>
                    </a:p>
                  </a:txBody>
                  <a:tcPr/>
                </a:tc>
              </a:tr>
              <a:tr h="370840">
                <a:tc>
                  <a:txBody>
                    <a:bodyPr/>
                    <a:lstStyle/>
                    <a:p>
                      <a:pPr algn="ctr"/>
                      <a:r>
                        <a:rPr lang="en-US" b="1" dirty="0" smtClean="0"/>
                        <a:t>F</a:t>
                      </a:r>
                      <a:endParaRPr lang="en-US" b="1" dirty="0"/>
                    </a:p>
                  </a:txBody>
                  <a:tcPr/>
                </a:tc>
                <a:tc>
                  <a:txBody>
                    <a:bodyPr/>
                    <a:lstStyle/>
                    <a:p>
                      <a:pPr algn="ctr"/>
                      <a:r>
                        <a:rPr lang="en-US" b="1" dirty="0" smtClean="0"/>
                        <a:t>T</a:t>
                      </a:r>
                      <a:endParaRPr lang="en-US" b="1" dirty="0"/>
                    </a:p>
                  </a:txBody>
                  <a:tcPr/>
                </a:tc>
                <a:tc>
                  <a:txBody>
                    <a:bodyPr/>
                    <a:lstStyle/>
                    <a:p>
                      <a:pPr algn="ctr"/>
                      <a:r>
                        <a:rPr lang="en-US" b="1" dirty="0" smtClean="0"/>
                        <a:t>F</a:t>
                      </a:r>
                      <a:endParaRPr lang="en-US" b="1" dirty="0"/>
                    </a:p>
                  </a:txBody>
                  <a:tcPr/>
                </a:tc>
              </a:tr>
              <a:tr h="370840">
                <a:tc>
                  <a:txBody>
                    <a:bodyPr/>
                    <a:lstStyle/>
                    <a:p>
                      <a:pPr algn="ctr"/>
                      <a:r>
                        <a:rPr lang="en-US" b="1" dirty="0" smtClean="0"/>
                        <a:t>F</a:t>
                      </a:r>
                      <a:endParaRPr lang="en-US" b="1" dirty="0"/>
                    </a:p>
                  </a:txBody>
                  <a:tcPr/>
                </a:tc>
                <a:tc>
                  <a:txBody>
                    <a:bodyPr/>
                    <a:lstStyle/>
                    <a:p>
                      <a:pPr algn="ctr"/>
                      <a:r>
                        <a:rPr lang="en-US" b="1" dirty="0" smtClean="0"/>
                        <a:t>F</a:t>
                      </a:r>
                      <a:endParaRPr lang="en-US" b="1" dirty="0"/>
                    </a:p>
                  </a:txBody>
                  <a:tcPr/>
                </a:tc>
                <a:tc>
                  <a:txBody>
                    <a:bodyPr/>
                    <a:lstStyle/>
                    <a:p>
                      <a:pPr algn="ctr"/>
                      <a:r>
                        <a:rPr lang="en-US" b="1" dirty="0" smtClean="0"/>
                        <a:t>F</a:t>
                      </a:r>
                      <a:endParaRPr lang="en-US" b="1" dirty="0"/>
                    </a:p>
                  </a:txBody>
                  <a:tcPr/>
                </a:tc>
              </a:tr>
            </a:tbl>
          </a:graphicData>
        </a:graphic>
      </p:graphicFrame>
      <p:sp>
        <p:nvSpPr>
          <p:cNvPr id="14" name="TextBox 13"/>
          <p:cNvSpPr txBox="1"/>
          <p:nvPr/>
        </p:nvSpPr>
        <p:spPr>
          <a:xfrm>
            <a:off x="867154" y="3593069"/>
            <a:ext cx="7514846" cy="830997"/>
          </a:xfrm>
          <a:prstGeom prst="rect">
            <a:avLst/>
          </a:prstGeom>
          <a:noFill/>
        </p:spPr>
        <p:txBody>
          <a:bodyPr wrap="square" rtlCol="0">
            <a:spAutoFit/>
          </a:bodyPr>
          <a:lstStyle/>
          <a:p>
            <a:r>
              <a:rPr lang="en-US" sz="2400" b="1" dirty="0" smtClean="0">
                <a:latin typeface="Helvetica"/>
                <a:cs typeface="Helvetica"/>
              </a:rPr>
              <a:t>• There are many examples of these types of gates in the registry/Wiki</a:t>
            </a:r>
            <a:endParaRPr lang="en-US" sz="2400" b="1" dirty="0">
              <a:latin typeface="Helvetica"/>
              <a:cs typeface="Helvetica"/>
            </a:endParaRPr>
          </a:p>
        </p:txBody>
      </p:sp>
      <p:pic>
        <p:nvPicPr>
          <p:cNvPr id="17" name="Picture 16"/>
          <p:cNvPicPr>
            <a:picLocks noChangeAspect="1"/>
          </p:cNvPicPr>
          <p:nvPr/>
        </p:nvPicPr>
        <p:blipFill>
          <a:blip r:embed="rId5"/>
          <a:stretch>
            <a:fillRect/>
          </a:stretch>
        </p:blipFill>
        <p:spPr>
          <a:xfrm>
            <a:off x="6553200" y="4114800"/>
            <a:ext cx="2066056" cy="12192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FF"/>
                </a:solidFill>
                <a:latin typeface="Helvetica"/>
                <a:cs typeface="Helvetica"/>
              </a:rPr>
              <a:t>Tentative </a:t>
            </a:r>
            <a:r>
              <a:rPr lang="en-US" b="1" dirty="0" smtClean="0">
                <a:solidFill>
                  <a:srgbClr val="0000FF"/>
                </a:solidFill>
                <a:latin typeface="Helvetica"/>
                <a:cs typeface="Helvetica"/>
              </a:rPr>
              <a:t>Course Plan (cont’d)</a:t>
            </a:r>
            <a:endParaRPr lang="en-US" b="1" dirty="0">
              <a:latin typeface="Helvetica"/>
              <a:cs typeface="Helvetica"/>
            </a:endParaRPr>
          </a:p>
        </p:txBody>
      </p:sp>
      <p:sp>
        <p:nvSpPr>
          <p:cNvPr id="3" name="Content Placeholder 2"/>
          <p:cNvSpPr>
            <a:spLocks noGrp="1"/>
          </p:cNvSpPr>
          <p:nvPr>
            <p:ph idx="1"/>
          </p:nvPr>
        </p:nvSpPr>
        <p:spPr/>
        <p:txBody>
          <a:bodyPr>
            <a:normAutofit fontScale="92500"/>
          </a:bodyPr>
          <a:lstStyle/>
          <a:p>
            <a:r>
              <a:rPr lang="en-US" b="1" dirty="0" smtClean="0">
                <a:solidFill>
                  <a:schemeClr val="accent6">
                    <a:lumMod val="75000"/>
                  </a:schemeClr>
                </a:solidFill>
                <a:latin typeface="Helvetica"/>
                <a:cs typeface="Helvetica"/>
              </a:rPr>
              <a:t>Wk 6:  </a:t>
            </a:r>
            <a:endParaRPr lang="en-US" b="1" dirty="0" smtClean="0">
              <a:solidFill>
                <a:schemeClr val="accent6">
                  <a:lumMod val="75000"/>
                </a:schemeClr>
              </a:solidFill>
              <a:latin typeface="Helvetica"/>
              <a:cs typeface="Helvetica"/>
            </a:endParaRPr>
          </a:p>
          <a:p>
            <a:pPr lvl="1"/>
            <a:r>
              <a:rPr lang="en-US" b="1" dirty="0" smtClean="0">
                <a:latin typeface="Helvetica"/>
                <a:cs typeface="Helvetica"/>
              </a:rPr>
              <a:t>D</a:t>
            </a:r>
            <a:r>
              <a:rPr lang="en-US" b="1" dirty="0" smtClean="0">
                <a:latin typeface="Helvetica"/>
                <a:cs typeface="Helvetica"/>
              </a:rPr>
              <a:t>iscussion of ethical and social implications</a:t>
            </a:r>
          </a:p>
          <a:p>
            <a:pPr lvl="1"/>
            <a:r>
              <a:rPr lang="en-US" b="1" dirty="0" smtClean="0">
                <a:latin typeface="Helvetica"/>
                <a:cs typeface="Helvetica"/>
              </a:rPr>
              <a:t>brainstorm </a:t>
            </a:r>
            <a:r>
              <a:rPr lang="en-US" b="1" dirty="0" smtClean="0">
                <a:latin typeface="Helvetica"/>
                <a:cs typeface="Helvetica"/>
              </a:rPr>
              <a:t>about</a:t>
            </a:r>
            <a:r>
              <a:rPr lang="en-US" b="1" dirty="0" smtClean="0">
                <a:latin typeface="Helvetica"/>
                <a:cs typeface="Helvetica"/>
              </a:rPr>
              <a:t> possible </a:t>
            </a:r>
            <a:r>
              <a:rPr lang="en-US" b="1" dirty="0" smtClean="0">
                <a:latin typeface="Helvetica"/>
                <a:cs typeface="Helvetica"/>
              </a:rPr>
              <a:t>end of course </a:t>
            </a:r>
            <a:r>
              <a:rPr lang="en-US" b="1" dirty="0" smtClean="0">
                <a:latin typeface="Helvetica"/>
                <a:cs typeface="Helvetica"/>
              </a:rPr>
              <a:t>projects  </a:t>
            </a:r>
          </a:p>
          <a:p>
            <a:pPr lvl="2"/>
            <a:r>
              <a:rPr lang="en-US" b="1" dirty="0" smtClean="0">
                <a:latin typeface="Helvetica"/>
                <a:cs typeface="Helvetica"/>
              </a:rPr>
              <a:t>Constructing and/or testing a </a:t>
            </a:r>
            <a:r>
              <a:rPr lang="en-US" b="1" dirty="0" smtClean="0">
                <a:latin typeface="Helvetica"/>
                <a:cs typeface="Helvetica"/>
              </a:rPr>
              <a:t>logic gate, </a:t>
            </a:r>
          </a:p>
          <a:p>
            <a:pPr lvl="2"/>
            <a:r>
              <a:rPr lang="en-US" b="1" dirty="0" smtClean="0">
                <a:latin typeface="Helvetica"/>
                <a:cs typeface="Helvetica"/>
              </a:rPr>
              <a:t>plus other </a:t>
            </a:r>
            <a:r>
              <a:rPr lang="en-US" b="1" dirty="0" smtClean="0">
                <a:latin typeface="Helvetica"/>
                <a:cs typeface="Helvetica"/>
              </a:rPr>
              <a:t>tasks</a:t>
            </a:r>
            <a:r>
              <a:rPr lang="en-US" b="1" dirty="0" smtClean="0">
                <a:latin typeface="Helvetica"/>
                <a:cs typeface="Helvetica"/>
              </a:rPr>
              <a:t> (e.g. mathematical model, build data model of Registry, plan possible extensions/applications, etc.)</a:t>
            </a:r>
            <a:endParaRPr lang="en-US" b="1" dirty="0" smtClean="0">
              <a:latin typeface="Helvetica"/>
              <a:cs typeface="Helvetica"/>
            </a:endParaRPr>
          </a:p>
          <a:p>
            <a:pPr lvl="1"/>
            <a:r>
              <a:rPr lang="en-US" b="1" dirty="0" smtClean="0">
                <a:latin typeface="Helvetica"/>
                <a:cs typeface="Helvetica"/>
              </a:rPr>
              <a:t>Define the </a:t>
            </a:r>
            <a:r>
              <a:rPr lang="en-US" b="1" i="1" dirty="0">
                <a:latin typeface="Helvetica"/>
                <a:cs typeface="Helvetica"/>
              </a:rPr>
              <a:t>r</a:t>
            </a:r>
            <a:r>
              <a:rPr lang="en-US" b="1" i="1" dirty="0" smtClean="0">
                <a:latin typeface="Helvetica"/>
                <a:cs typeface="Helvetica"/>
              </a:rPr>
              <a:t>ole </a:t>
            </a:r>
            <a:r>
              <a:rPr lang="en-US" b="1" dirty="0" smtClean="0">
                <a:latin typeface="Helvetica"/>
                <a:cs typeface="Helvetica"/>
              </a:rPr>
              <a:t>of each team member</a:t>
            </a:r>
            <a:endParaRPr lang="en-US" b="1" dirty="0" smtClean="0">
              <a:latin typeface="Helvetica"/>
              <a:cs typeface="Helvetica"/>
            </a:endParaRPr>
          </a:p>
          <a:p>
            <a:pPr lvl="1"/>
            <a:r>
              <a:rPr lang="en-US" b="1" dirty="0" smtClean="0">
                <a:latin typeface="Helvetica"/>
                <a:cs typeface="Helvetica"/>
              </a:rPr>
              <a:t>Begin forming a </a:t>
            </a:r>
            <a:r>
              <a:rPr lang="en-US" b="1" dirty="0">
                <a:latin typeface="Helvetica"/>
                <a:cs typeface="Helvetica"/>
              </a:rPr>
              <a:t>P</a:t>
            </a:r>
            <a:r>
              <a:rPr lang="en-US" b="1" dirty="0" smtClean="0">
                <a:latin typeface="Helvetica"/>
                <a:cs typeface="Helvetica"/>
              </a:rPr>
              <a:t>roject </a:t>
            </a:r>
            <a:r>
              <a:rPr lang="en-US" b="1" dirty="0">
                <a:latin typeface="Helvetica"/>
                <a:cs typeface="Helvetica"/>
              </a:rPr>
              <a:t>P</a:t>
            </a:r>
            <a:r>
              <a:rPr lang="en-US" b="1" dirty="0" smtClean="0">
                <a:latin typeface="Helvetica"/>
                <a:cs typeface="Helvetica"/>
              </a:rPr>
              <a:t>lan</a:t>
            </a:r>
            <a:endParaRPr lang="en-US" b="1" dirty="0" smtClean="0">
              <a:latin typeface="Helvetica"/>
              <a:cs typeface="Helvetica"/>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smtClean="0">
                <a:solidFill>
                  <a:srgbClr val="0000FF"/>
                </a:solidFill>
                <a:latin typeface="Helvetica"/>
                <a:cs typeface="Helvetica"/>
              </a:rPr>
              <a:t>Tentative </a:t>
            </a:r>
            <a:r>
              <a:rPr lang="en-US" b="1" dirty="0" smtClean="0">
                <a:solidFill>
                  <a:srgbClr val="0000FF"/>
                </a:solidFill>
                <a:latin typeface="Helvetica"/>
                <a:cs typeface="Helvetica"/>
              </a:rPr>
              <a:t>Course Plan (cont’d)</a:t>
            </a:r>
            <a:endParaRPr lang="en-US" b="1" dirty="0"/>
          </a:p>
        </p:txBody>
      </p:sp>
      <p:sp>
        <p:nvSpPr>
          <p:cNvPr id="3" name="Content Placeholder 2"/>
          <p:cNvSpPr>
            <a:spLocks noGrp="1"/>
          </p:cNvSpPr>
          <p:nvPr>
            <p:ph idx="1"/>
          </p:nvPr>
        </p:nvSpPr>
        <p:spPr/>
        <p:txBody>
          <a:bodyPr>
            <a:normAutofit fontScale="85000" lnSpcReduction="20000"/>
          </a:bodyPr>
          <a:lstStyle/>
          <a:p>
            <a:pPr>
              <a:spcAft>
                <a:spcPts val="600"/>
              </a:spcAft>
            </a:pPr>
            <a:r>
              <a:rPr lang="en-US" b="1" dirty="0" smtClean="0">
                <a:solidFill>
                  <a:srgbClr val="E46C0A"/>
                </a:solidFill>
                <a:latin typeface="Helvetica"/>
                <a:cs typeface="Helvetica"/>
              </a:rPr>
              <a:t>Wk 7:</a:t>
            </a:r>
            <a:r>
              <a:rPr lang="en-US" b="1" dirty="0" smtClean="0">
                <a:solidFill>
                  <a:srgbClr val="E46C0A"/>
                </a:solidFill>
                <a:latin typeface="Helvetica"/>
                <a:cs typeface="Helvetica"/>
              </a:rPr>
              <a:t> </a:t>
            </a:r>
            <a:r>
              <a:rPr lang="en-US" b="1" dirty="0" smtClean="0">
                <a:latin typeface="Helvetica"/>
                <a:cs typeface="Helvetica"/>
              </a:rPr>
              <a:t>Present and discuss initial project plan</a:t>
            </a:r>
          </a:p>
          <a:p>
            <a:pPr>
              <a:spcAft>
                <a:spcPts val="600"/>
              </a:spcAft>
            </a:pPr>
            <a:r>
              <a:rPr lang="en-US" b="1" dirty="0" smtClean="0">
                <a:solidFill>
                  <a:srgbClr val="E46C0A"/>
                </a:solidFill>
                <a:latin typeface="Helvetica"/>
                <a:cs typeface="Helvetica"/>
              </a:rPr>
              <a:t>Wks </a:t>
            </a:r>
            <a:r>
              <a:rPr lang="en-US" b="1" dirty="0" smtClean="0">
                <a:solidFill>
                  <a:srgbClr val="E46C0A"/>
                </a:solidFill>
                <a:latin typeface="Helvetica"/>
                <a:cs typeface="Helvetica"/>
              </a:rPr>
              <a:t>8 -12</a:t>
            </a:r>
          </a:p>
          <a:p>
            <a:pPr lvl="1">
              <a:spcAft>
                <a:spcPts val="600"/>
              </a:spcAft>
            </a:pPr>
            <a:r>
              <a:rPr lang="en-US" b="1" dirty="0" smtClean="0">
                <a:latin typeface="Helvetica"/>
                <a:cs typeface="Helvetica"/>
              </a:rPr>
              <a:t>Plan and achieve </a:t>
            </a:r>
            <a:r>
              <a:rPr lang="en-US" b="1" dirty="0" smtClean="0">
                <a:latin typeface="Helvetica"/>
                <a:cs typeface="Helvetica"/>
              </a:rPr>
              <a:t>milestones</a:t>
            </a:r>
            <a:endParaRPr lang="en-US" b="1" dirty="0" smtClean="0">
              <a:latin typeface="Helvetica"/>
              <a:cs typeface="Helvetica"/>
            </a:endParaRPr>
          </a:p>
          <a:p>
            <a:pPr lvl="1">
              <a:spcAft>
                <a:spcPts val="600"/>
              </a:spcAft>
            </a:pPr>
            <a:r>
              <a:rPr lang="en-US" b="1" dirty="0" smtClean="0">
                <a:latin typeface="Helvetica"/>
                <a:cs typeface="Helvetica"/>
              </a:rPr>
              <a:t>Regular progress reports</a:t>
            </a:r>
            <a:endParaRPr lang="en-US" b="1" dirty="0" smtClean="0">
              <a:latin typeface="Helvetica"/>
              <a:cs typeface="Helvetica"/>
            </a:endParaRPr>
          </a:p>
          <a:p>
            <a:pPr lvl="1">
              <a:spcAft>
                <a:spcPts val="600"/>
              </a:spcAft>
            </a:pPr>
            <a:r>
              <a:rPr lang="en-US" b="1" dirty="0" smtClean="0">
                <a:latin typeface="Helvetica"/>
                <a:cs typeface="Helvetica"/>
              </a:rPr>
              <a:t>Update </a:t>
            </a:r>
            <a:r>
              <a:rPr lang="en-US" b="1" dirty="0" smtClean="0">
                <a:latin typeface="Helvetica"/>
                <a:cs typeface="Helvetica"/>
              </a:rPr>
              <a:t>wiki and online notebook</a:t>
            </a:r>
            <a:endParaRPr lang="en-US" b="1" dirty="0" smtClean="0">
              <a:latin typeface="Helvetica"/>
              <a:cs typeface="Helvetica"/>
            </a:endParaRPr>
          </a:p>
          <a:p>
            <a:pPr lvl="1">
              <a:spcAft>
                <a:spcPts val="600"/>
              </a:spcAft>
            </a:pPr>
            <a:r>
              <a:rPr lang="en-US" b="1" baseline="0" dirty="0" smtClean="0">
                <a:latin typeface="Helvetica"/>
                <a:cs typeface="Helvetica"/>
              </a:rPr>
              <a:t>Class </a:t>
            </a:r>
            <a:r>
              <a:rPr lang="en-US" b="1" baseline="0" dirty="0" smtClean="0">
                <a:latin typeface="Helvetica"/>
                <a:cs typeface="Helvetica"/>
              </a:rPr>
              <a:t>time for team</a:t>
            </a:r>
            <a:r>
              <a:rPr lang="en-US" b="1" baseline="0" dirty="0" smtClean="0">
                <a:latin typeface="Helvetica"/>
                <a:cs typeface="Helvetica"/>
              </a:rPr>
              <a:t> work, </a:t>
            </a:r>
            <a:r>
              <a:rPr lang="en-US" b="1" baseline="0" dirty="0" smtClean="0">
                <a:latin typeface="Helvetica"/>
                <a:cs typeface="Helvetica"/>
              </a:rPr>
              <a:t>but also must organize outside time</a:t>
            </a:r>
          </a:p>
          <a:p>
            <a:pPr lvl="0">
              <a:spcAft>
                <a:spcPts val="600"/>
              </a:spcAft>
            </a:pPr>
            <a:r>
              <a:rPr lang="en-US" b="1" dirty="0" smtClean="0">
                <a:solidFill>
                  <a:srgbClr val="E46C0A"/>
                </a:solidFill>
                <a:latin typeface="Helvetica"/>
                <a:cs typeface="Helvetica"/>
              </a:rPr>
              <a:t>Wk 13-14</a:t>
            </a:r>
          </a:p>
          <a:p>
            <a:pPr lvl="1"/>
            <a:r>
              <a:rPr lang="en-US" b="1" dirty="0" smtClean="0">
                <a:latin typeface="Helvetica"/>
                <a:cs typeface="Helvetica"/>
              </a:rPr>
              <a:t>Prepare and present reports</a:t>
            </a:r>
          </a:p>
          <a:p>
            <a:pPr lvl="2"/>
            <a:r>
              <a:rPr lang="en-US" b="1" dirty="0" smtClean="0">
                <a:latin typeface="Helvetica"/>
                <a:cs typeface="Helvetica"/>
              </a:rPr>
              <a:t>Products: report, poster, wiki</a:t>
            </a:r>
            <a:endParaRPr lang="en-US" b="1" dirty="0">
              <a:latin typeface="Helvetica"/>
              <a:cs typeface="Helvetic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989</TotalTime>
  <Words>616</Words>
  <Application>Microsoft Macintosh PowerPoint</Application>
  <PresentationFormat>On-screen Show (4:3)</PresentationFormat>
  <Paragraphs>102</Paragraphs>
  <Slides>12</Slides>
  <Notes>2</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Context for Our Project</vt:lpstr>
      <vt:lpstr>Course Goals</vt:lpstr>
      <vt:lpstr>Tentative Course Plan</vt:lpstr>
      <vt:lpstr>Slide 5</vt:lpstr>
      <vt:lpstr>Tentative Course Plan (cont’d)</vt:lpstr>
      <vt:lpstr>Example of AND gates</vt:lpstr>
      <vt:lpstr>Tentative Course Plan (cont’d)</vt:lpstr>
      <vt:lpstr>Tentative Course Plan (cont’d)</vt:lpstr>
      <vt:lpstr>Number of Issues Still Need to Be Addressed </vt:lpstr>
      <vt:lpstr>Slide 11</vt:lpstr>
      <vt:lpstr>Slide 12</vt:lpstr>
    </vt:vector>
  </TitlesOfParts>
  <Company>Macalester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 Overvoorde</dc:creator>
  <cp:lastModifiedBy>Paul Overvoorde</cp:lastModifiedBy>
  <cp:revision>18</cp:revision>
  <dcterms:created xsi:type="dcterms:W3CDTF">2010-07-09T20:24:31Z</dcterms:created>
  <dcterms:modified xsi:type="dcterms:W3CDTF">2010-07-10T12:53:59Z</dcterms:modified>
</cp:coreProperties>
</file>