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9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505200"/>
            <a:ext cx="4419600" cy="2286000"/>
          </a:xfrm>
        </p:spPr>
        <p:txBody>
          <a:bodyPr/>
          <a:lstStyle>
            <a:lvl1pPr marL="0" indent="0" algn="r">
              <a:buFont typeface="Monotype Sorts" pitchFamily="84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A07674B0-E111-4EEE-A03B-3BAC0856CEA8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3D2A6F3-C303-41E6-9F61-9706A42B7B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8498A0-BB42-4FEA-ADA1-10B1A4DA50F5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819BB-C7E4-4DED-A804-9346CB29F1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12DF81-7A82-480B-9EFE-22892E308E35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F16CE-389C-4CA7-9F55-AE51FE4EB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00312D-7FB7-484C-BE25-26FDEA918AFA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862E0-E394-4941-BC22-E071BAEF78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0369F6-F4D7-4CB1-B569-3A5C1DAE99DC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5C2BB-E936-40DE-9F86-80D1F0A5E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276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981200"/>
            <a:ext cx="3276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229A0-649D-47FA-A71A-3F48040FB417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75583-4284-4079-8FF3-23E66258F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6677D5-20EC-4742-A708-CFA10CE8DE99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78A08-956F-4FD0-839A-7088656E0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2A613D-47BD-463F-8C0F-54290B0F2ACC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88084-B11A-4FCB-965B-675C4F43AE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058826-A332-41AC-92AB-6AA45BF16A00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9AFEA-F226-473F-A437-ED62DE76DA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8071DC-F21A-40AB-BD3E-CCF3771E88F0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F0E99-F14B-4227-AA05-28B8B6B081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93E1B1-1B08-4D3D-A235-0202F61950EC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BC89A-7283-46AC-A264-4A6A959D81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6705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8D910AC3-A826-468F-8D33-8F0BB8001D3A}" type="datetimeFigureOut">
              <a:rPr lang="en-US"/>
              <a:pPr/>
              <a:t>7/9/10</a:t>
            </a:fld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6F4FAD5B-3CBA-4FE7-A907-C15DDC4A82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Osaka" pitchFamily="84" charset="-128"/>
          <a:cs typeface="Osaka" pitchFamily="8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84" charset="2"/>
        <a:buChar char="Z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E18F3"/>
        </a:buClr>
        <a:buFont typeface="Monotype Sorts" pitchFamily="84" charset="2"/>
        <a:buChar char="Z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0CD02"/>
        </a:buClr>
        <a:buFont typeface="Monotype Sorts" pitchFamily="84" charset="2"/>
        <a:buChar char="Z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EAEF06"/>
        </a:buClr>
        <a:buFont typeface="Monotype Sorts" pitchFamily="84" charset="2"/>
        <a:buChar char="Z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8000"/>
        </a:buClr>
        <a:buFont typeface="Monotype Sorts" pitchFamily="84" charset="2"/>
        <a:buChar char="Z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8000"/>
        </a:buClr>
        <a:buFont typeface="Monotype Sorts" pitchFamily="84" charset="2"/>
        <a:buChar char="Z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8000"/>
        </a:buClr>
        <a:buFont typeface="Monotype Sorts" pitchFamily="84" charset="2"/>
        <a:buChar char="Z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8000"/>
        </a:buClr>
        <a:buFont typeface="Monotype Sorts" pitchFamily="84" charset="2"/>
        <a:buChar char="Z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8000"/>
        </a:buClr>
        <a:buFont typeface="Monotype Sorts" pitchFamily="84" charset="2"/>
        <a:buChar char="Z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r"/>
            <a:r>
              <a:rPr lang="en-US" sz="6600" b="1">
                <a:solidFill>
                  <a:schemeClr val="folHlink"/>
                </a:solidFill>
              </a:rPr>
              <a:t>Brainstorming</a:t>
            </a:r>
            <a:r>
              <a:rPr lang="en-US" sz="6600" b="1">
                <a:solidFill>
                  <a:schemeClr val="accent1"/>
                </a:solidFill>
              </a:rPr>
              <a:t>…</a:t>
            </a:r>
            <a:endParaRPr lang="en-US"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685800" y="217488"/>
            <a:ext cx="7772400" cy="1143000"/>
          </a:xfrm>
        </p:spPr>
        <p:txBody>
          <a:bodyPr/>
          <a:lstStyle/>
          <a:p>
            <a:pPr algn="ctr"/>
            <a:r>
              <a:rPr lang="en-US" sz="4800" b="1">
                <a:solidFill>
                  <a:schemeClr val="folHlink"/>
                </a:solidFill>
              </a:rPr>
              <a:t>Concerns</a:t>
            </a:r>
            <a:r>
              <a:rPr lang="en-US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/>
              <a:t>Environmental or medicinal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en-US" b="1"/>
              <a:t>Applicable/relevant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en-US" b="1"/>
              <a:t>Novel????</a:t>
            </a:r>
          </a:p>
          <a:p>
            <a:pPr>
              <a:lnSpc>
                <a:spcPct val="90000"/>
              </a:lnSpc>
            </a:pPr>
            <a:r>
              <a:rPr lang="en-US" b="1"/>
              <a:t>Elegant????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en-US" b="1"/>
              <a:t>Recombinant/biosynthetic work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685800" y="38100"/>
            <a:ext cx="7772400" cy="1143000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Possibilities</a:t>
            </a:r>
            <a:endParaRPr lang="en-US" b="1"/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0" y="1722438"/>
            <a:ext cx="9002713" cy="4114800"/>
          </a:xfrm>
        </p:spPr>
        <p:txBody>
          <a:bodyPr/>
          <a:lstStyle/>
          <a:p>
            <a:r>
              <a:rPr lang="en-US" b="1"/>
              <a:t>Plastic/cellulose conversion to biodiesel via microbes and/or their products</a:t>
            </a:r>
          </a:p>
          <a:p>
            <a:endParaRPr lang="en-US" b="1"/>
          </a:p>
          <a:p>
            <a:r>
              <a:rPr lang="en-US" b="1"/>
              <a:t>Enzymatic degradation of biofilm via toothpaste reagents</a:t>
            </a:r>
          </a:p>
          <a:p>
            <a:endParaRPr lang="en-US" b="1"/>
          </a:p>
          <a:p>
            <a:r>
              <a:rPr lang="en-US" b="1"/>
              <a:t>Quick indication of successful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transformation (such as floating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bacteria)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>
          <a:xfrm>
            <a:off x="841375" y="187325"/>
            <a:ext cx="7772400" cy="1143000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Others…</a:t>
            </a:r>
            <a:endParaRPr lang="en-US" b="1"/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>
          <a:xfrm>
            <a:off x="292100" y="1795463"/>
            <a:ext cx="8458200" cy="4114800"/>
          </a:xfrm>
        </p:spPr>
        <p:txBody>
          <a:bodyPr/>
          <a:lstStyle/>
          <a:p>
            <a:r>
              <a:rPr lang="en-US" b="1"/>
              <a:t>Targeting termites via microbiot-icides</a:t>
            </a:r>
          </a:p>
          <a:p>
            <a:endParaRPr lang="en-US" b="1"/>
          </a:p>
          <a:p>
            <a:r>
              <a:rPr lang="en-US" b="1"/>
              <a:t>Temp-sensitive chromo/fluorescent microbe (thermometer)</a:t>
            </a:r>
          </a:p>
          <a:p>
            <a:endParaRPr lang="en-US" b="1"/>
          </a:p>
          <a:p>
            <a:r>
              <a:rPr lang="en-US" b="1"/>
              <a:t>Chromosome counter</a:t>
            </a:r>
          </a:p>
          <a:p>
            <a:endParaRPr lang="en-US" b="1"/>
          </a:p>
          <a:p>
            <a:r>
              <a:rPr lang="en-US" b="1"/>
              <a:t>Fluorophores and quenchers…</a:t>
            </a:r>
            <a:r>
              <a:rPr lang="en-US"/>
              <a:t>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685800" y="176213"/>
            <a:ext cx="7772400" cy="1143000"/>
          </a:xfrm>
        </p:spPr>
        <p:txBody>
          <a:bodyPr/>
          <a:lstStyle/>
          <a:p>
            <a:pPr algn="ctr"/>
            <a:r>
              <a:rPr lang="en-US" sz="4800" b="1">
                <a:solidFill>
                  <a:schemeClr val="folHlink"/>
                </a:solidFill>
              </a:rPr>
              <a:t>Intriguing</a:t>
            </a:r>
            <a:endParaRPr lang="en-US" b="1"/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176213" y="1981200"/>
            <a:ext cx="8967787" cy="4114800"/>
          </a:xfrm>
        </p:spPr>
        <p:txBody>
          <a:bodyPr/>
          <a:lstStyle/>
          <a:p>
            <a:r>
              <a:rPr lang="en-US" b="1"/>
              <a:t>Melanoma/SCC/BCC detection…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-currently, visual and biopsy</a:t>
            </a:r>
          </a:p>
          <a:p>
            <a:pPr>
              <a:buFont typeface="Monotype Sorts" pitchFamily="84" charset="2"/>
              <a:buNone/>
            </a:pPr>
            <a:endParaRPr lang="en-US" b="1"/>
          </a:p>
          <a:p>
            <a:pPr>
              <a:buFont typeface="Monotype Sorts" pitchFamily="84" charset="2"/>
              <a:buNone/>
            </a:pPr>
            <a:endParaRPr lang="en-US" b="1"/>
          </a:p>
          <a:p>
            <a:r>
              <a:rPr lang="en-US" b="1"/>
              <a:t>Hypothetical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-visual, chromotest, biopsy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>
          <a:xfrm>
            <a:off x="839788" y="196850"/>
            <a:ext cx="7772400" cy="1143000"/>
          </a:xfrm>
        </p:spPr>
        <p:txBody>
          <a:bodyPr/>
          <a:lstStyle/>
          <a:p>
            <a:pPr algn="ctr"/>
            <a:r>
              <a:rPr lang="en-US" sz="4800" b="1">
                <a:solidFill>
                  <a:schemeClr val="folHlink"/>
                </a:solidFill>
              </a:rPr>
              <a:t>But how…?</a:t>
            </a:r>
            <a:endParaRPr lang="en-US" b="1"/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>
          <a:xfrm>
            <a:off x="188913" y="1743075"/>
            <a:ext cx="8174037" cy="4114800"/>
          </a:xfrm>
        </p:spPr>
        <p:txBody>
          <a:bodyPr/>
          <a:lstStyle/>
          <a:p>
            <a:r>
              <a:rPr lang="en-US" b="1"/>
              <a:t>Initial thoughts:</a:t>
            </a:r>
          </a:p>
          <a:p>
            <a:pPr>
              <a:buFont typeface="Monotype Sorts" pitchFamily="84" charset="2"/>
              <a:buNone/>
            </a:pPr>
            <a:r>
              <a:rPr lang="en-US"/>
              <a:t>	</a:t>
            </a:r>
            <a:r>
              <a:rPr lang="en-US" b="1"/>
              <a:t>-differential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	-live vs. dead (trypan blue stain)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	-mitotic index (DNA Hoechst stain)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	-keratin differentiation (protein </a:t>
            </a:r>
          </a:p>
          <a:p>
            <a:pPr>
              <a:buFont typeface="Monotype Sorts" pitchFamily="84" charset="2"/>
              <a:buNone/>
            </a:pPr>
            <a:r>
              <a:rPr lang="en-US" b="1"/>
              <a:t>		 Ponceau S stain)</a:t>
            </a:r>
          </a:p>
          <a:p>
            <a:pPr>
              <a:buFont typeface="Monotype Sorts" pitchFamily="84" charset="2"/>
              <a:buNone/>
            </a:pPr>
            <a:endParaRPr lang="en-US" b="1"/>
          </a:p>
          <a:p>
            <a:r>
              <a:rPr lang="en-US" b="1"/>
              <a:t>How to build in an assay???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38100"/>
            <a:ext cx="7772400" cy="1143000"/>
          </a:xfrm>
        </p:spPr>
        <p:txBody>
          <a:bodyPr/>
          <a:lstStyle/>
          <a:p>
            <a:pPr algn="ctr"/>
            <a:r>
              <a:rPr lang="en-US" sz="4800" b="1">
                <a:solidFill>
                  <a:schemeClr val="folHlink"/>
                </a:solidFill>
              </a:rPr>
              <a:t>HPV Detection</a:t>
            </a:r>
            <a:endParaRPr lang="en-US"/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1138" y="1744663"/>
            <a:ext cx="81216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Irregular growth &amp; acetic acid test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Overexpress putatitive HPV receptor (HSPG) on </a:t>
            </a:r>
            <a:r>
              <a:rPr lang="en-US" sz="2800" b="1" i="1"/>
              <a:t>S. epidermidis</a:t>
            </a:r>
            <a:endParaRPr lang="en-US" sz="2800" b="1"/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Link it intracellular amplification regimen</a:t>
            </a:r>
          </a:p>
          <a:p>
            <a:pPr>
              <a:lnSpc>
                <a:spcPct val="90000"/>
              </a:lnSpc>
            </a:pPr>
            <a:r>
              <a:rPr lang="en-US" sz="2800" b="1"/>
              <a:t>CRE recombinase is expressed</a:t>
            </a:r>
          </a:p>
          <a:p>
            <a:pPr>
              <a:lnSpc>
                <a:spcPct val="90000"/>
              </a:lnSpc>
            </a:pPr>
            <a:r>
              <a:rPr lang="en-US" sz="2800" b="1"/>
              <a:t>Excises floxed E. chromi color</a:t>
            </a:r>
          </a:p>
          <a:p>
            <a:pPr>
              <a:lnSpc>
                <a:spcPct val="90000"/>
              </a:lnSpc>
            </a:pPr>
            <a:r>
              <a:rPr lang="en-US" sz="2800" b="1"/>
              <a:t>Color is lost as floxed color is </a:t>
            </a:r>
          </a:p>
          <a:p>
            <a:pPr>
              <a:lnSpc>
                <a:spcPct val="90000"/>
              </a:lnSpc>
              <a:buFont typeface="Monotype Sorts" pitchFamily="84" charset="2"/>
              <a:buNone/>
            </a:pPr>
            <a:r>
              <a:rPr lang="en-US" sz="2800" b="1"/>
              <a:t>	removed from promoter</a:t>
            </a:r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85800" y="238125"/>
            <a:ext cx="7772400" cy="1143000"/>
          </a:xfrm>
        </p:spPr>
        <p:txBody>
          <a:bodyPr/>
          <a:lstStyle/>
          <a:p>
            <a:pPr algn="ctr"/>
            <a:r>
              <a:rPr lang="en-US" sz="4800" b="1">
                <a:solidFill>
                  <a:schemeClr val="folHlink"/>
                </a:solidFill>
              </a:rPr>
              <a:t>Cell Aging</a:t>
            </a:r>
            <a:endParaRPr lang="en-US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5575" y="1981200"/>
            <a:ext cx="88153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Telomere length = division surrogate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Circadian rhythm events???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Protein profiles???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">
  <a:themeElements>
    <a:clrScheme name="Beach 1">
      <a:dk1>
        <a:srgbClr val="000000"/>
      </a:dk1>
      <a:lt1>
        <a:srgbClr val="EADEA6"/>
      </a:lt1>
      <a:dk2>
        <a:srgbClr val="000000"/>
      </a:dk2>
      <a:lt2>
        <a:srgbClr val="808080"/>
      </a:lt2>
      <a:accent1>
        <a:srgbClr val="20CD02"/>
      </a:accent1>
      <a:accent2>
        <a:srgbClr val="EBEF13"/>
      </a:accent2>
      <a:accent3>
        <a:srgbClr val="F3ECD0"/>
      </a:accent3>
      <a:accent4>
        <a:srgbClr val="000000"/>
      </a:accent4>
      <a:accent5>
        <a:srgbClr val="ABE3AA"/>
      </a:accent5>
      <a:accent6>
        <a:srgbClr val="D5D910"/>
      </a:accent6>
      <a:hlink>
        <a:srgbClr val="FF0000"/>
      </a:hlink>
      <a:folHlink>
        <a:srgbClr val="0E18F3"/>
      </a:folHlink>
    </a:clrScheme>
    <a:fontScheme name="Beach">
      <a:majorFont>
        <a:latin typeface="Century Gothic"/>
        <a:ea typeface="Osaka"/>
        <a:cs typeface="Osaka"/>
      </a:majorFont>
      <a:minorFont>
        <a:latin typeface="Century Gothic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84" charset="0"/>
            <a:ea typeface="ＭＳ Ｐゴシック" pitchFamily="84" charset="-128"/>
            <a:cs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84" charset="0"/>
            <a:ea typeface="ＭＳ Ｐゴシック" pitchFamily="84" charset="-128"/>
            <a:cs typeface="ＭＳ Ｐゴシック" pitchFamily="84" charset="-128"/>
          </a:defRPr>
        </a:defPPr>
      </a:lstStyle>
    </a:lnDef>
  </a:objectDefaults>
  <a:extraClrSchemeLst>
    <a:extraClrScheme>
      <a:clrScheme name="Beach 1">
        <a:dk1>
          <a:srgbClr val="000000"/>
        </a:dk1>
        <a:lt1>
          <a:srgbClr val="EADEA6"/>
        </a:lt1>
        <a:dk2>
          <a:srgbClr val="000000"/>
        </a:dk2>
        <a:lt2>
          <a:srgbClr val="808080"/>
        </a:lt2>
        <a:accent1>
          <a:srgbClr val="20CD02"/>
        </a:accent1>
        <a:accent2>
          <a:srgbClr val="EBEF13"/>
        </a:accent2>
        <a:accent3>
          <a:srgbClr val="F3ECD0"/>
        </a:accent3>
        <a:accent4>
          <a:srgbClr val="000000"/>
        </a:accent4>
        <a:accent5>
          <a:srgbClr val="ABE3AA"/>
        </a:accent5>
        <a:accent6>
          <a:srgbClr val="D5D910"/>
        </a:accent6>
        <a:hlink>
          <a:srgbClr val="FF0000"/>
        </a:hlink>
        <a:folHlink>
          <a:srgbClr val="0E18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2004:Templates:Presentations:Designs:Beach</Template>
  <TotalTime>128</TotalTime>
  <Words>140</Words>
  <Application>Microsoft Macintosh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ＭＳ Ｐゴシック</vt:lpstr>
      <vt:lpstr>Arial</vt:lpstr>
      <vt:lpstr>Century Gothic</vt:lpstr>
      <vt:lpstr>Osaka</vt:lpstr>
      <vt:lpstr>Times</vt:lpstr>
      <vt:lpstr>Monotype Sorts</vt:lpstr>
      <vt:lpstr>Beach</vt:lpstr>
      <vt:lpstr>Brainstorming…</vt:lpstr>
      <vt:lpstr>Concerns </vt:lpstr>
      <vt:lpstr>Possibilities</vt:lpstr>
      <vt:lpstr>Others…</vt:lpstr>
      <vt:lpstr>Intriguing</vt:lpstr>
      <vt:lpstr>But how…?</vt:lpstr>
      <vt:lpstr>HPV Detection</vt:lpstr>
      <vt:lpstr>Cell Aging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Brainstorming…</dc:title>
  <dc:creator>temp</dc:creator>
  <cp:lastModifiedBy>Matthew Tuthill</cp:lastModifiedBy>
  <cp:revision>2</cp:revision>
  <dcterms:created xsi:type="dcterms:W3CDTF">2010-07-09T20:08:44Z</dcterms:created>
  <dcterms:modified xsi:type="dcterms:W3CDTF">2010-07-10T00:07:24Z</dcterms:modified>
</cp:coreProperties>
</file>