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7" r:id="rId6"/>
    <p:sldId id="261" r:id="rId7"/>
    <p:sldId id="266" r:id="rId8"/>
    <p:sldId id="264" r:id="rId9"/>
    <p:sldId id="265" r:id="rId10"/>
    <p:sldId id="258" r:id="rId11"/>
    <p:sldId id="263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20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A3880-AB3F-4BD4-8A92-49C955199634}" type="datetimeFigureOut">
              <a:rPr lang="en-US" smtClean="0"/>
              <a:pPr/>
              <a:t>7/10/10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A9D27-B195-41E1-8E1F-D40A66DB34B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69948" y="609600"/>
            <a:ext cx="5404104" cy="3282696"/>
          </a:xfrm>
          <a:prstGeom prst="roundRect">
            <a:avLst>
              <a:gd name="adj" fmla="val 10522"/>
            </a:avLst>
          </a:prstGeom>
          <a:ln w="57150">
            <a:solidFill>
              <a:schemeClr val="bg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none"/>
        </p:style>
        <p:txBody>
          <a:bodyPr vert="horz" lIns="91440" tIns="182880" rIns="91440" bIns="18288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>
            <a:lvl1pPr marL="342900" indent="-342900" algn="ctr" defTabSz="914400" rtl="0" eaLnBrk="1" latinLnBrk="0" hangingPunct="1">
              <a:lnSpc>
                <a:spcPts val="5200"/>
              </a:lnSpc>
              <a:spcBef>
                <a:spcPts val="2000"/>
              </a:spcBef>
              <a:buSzPct val="80000"/>
              <a:buFont typeface="Wingdings" pitchFamily="2" charset="2"/>
              <a:buNone/>
              <a:defRPr sz="5400" b="1" kern="1200" baseline="0">
                <a:gradFill>
                  <a:gsLst>
                    <a:gs pos="50000">
                      <a:schemeClr val="bg1">
                        <a:lumMod val="85000"/>
                      </a:schemeClr>
                    </a:gs>
                    <a:gs pos="100000">
                      <a:schemeClr val="bg1">
                        <a:lumMod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4191000"/>
            <a:ext cx="5029200" cy="1447800"/>
          </a:xfrm>
          <a:effectLst/>
        </p:spPr>
        <p:txBody>
          <a:bodyPr vert="horz" lIns="91440" tIns="45720" rIns="91440" bIns="4572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80000"/>
              <a:buFont typeface="Wingdings" pitchFamily="2" charset="2"/>
              <a:buNone/>
              <a:defRPr sz="2000" b="1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355B-ABC8-4C75-8745-7BA4D6435E7B}" type="datetimeFigureOut">
              <a:rPr lang="en-US" smtClean="0"/>
              <a:pPr/>
              <a:t>7/10/10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59C9-397B-4356-8A6C-2124A7652C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355B-ABC8-4C75-8745-7BA4D6435E7B}" type="datetimeFigureOut">
              <a:rPr lang="en-US" smtClean="0"/>
              <a:pPr/>
              <a:t>7/10/10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59C9-397B-4356-8A6C-2124A7652C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91670" y="793376"/>
            <a:ext cx="3807293" cy="968189"/>
          </a:xfrm>
          <a:scene3d>
            <a:camera prst="orthographicFront"/>
            <a:lightRig rig="chilly" dir="t"/>
          </a:scene3d>
          <a:sp3d extrusionH="12700">
            <a:extrusionClr>
              <a:schemeClr val="bg1"/>
            </a:extrusionClr>
          </a:sp3d>
        </p:spPr>
        <p:txBody>
          <a:bodyPr vert="horz" lIns="91440" tIns="45720" rIns="91440" bIns="45720" rtlCol="0" anchor="b">
            <a:noAutofit/>
            <a:sp3d extrusionH="12700">
              <a:extrusionClr>
                <a:schemeClr val="bg1"/>
              </a:extrusionClr>
            </a:sp3d>
          </a:bodyPr>
          <a:lstStyle>
            <a:lvl1pPr algn="l" defTabSz="9144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sz="3600" b="1" kern="1200" baseline="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9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670" y="1748118"/>
            <a:ext cx="3807293" cy="3585882"/>
          </a:xfrm>
          <a:effectLst/>
        </p:spPr>
        <p:txBody>
          <a:bodyPr vert="horz" lIns="91440" tIns="45720" rIns="91440" bIns="4572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>
            <a:lvl1pPr marL="0" indent="0">
              <a:lnSpc>
                <a:spcPct val="110000"/>
              </a:lnSpc>
              <a:buNone/>
              <a:defRPr sz="200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4800600" y="671514"/>
            <a:ext cx="3810000" cy="4599734"/>
          </a:xfrm>
          <a:prstGeom prst="roundRect">
            <a:avLst>
              <a:gd name="adj" fmla="val 4391"/>
            </a:avLst>
          </a:prstGeom>
          <a:noFill/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 vert="horz" lIns="91440" tIns="45720" rIns="91440" bIns="45720" rtlCol="0">
            <a:noAutofit/>
            <a:scene3d>
              <a:camera prst="orthographicFront"/>
              <a:lightRig rig="chilly" dir="t"/>
            </a:scene3d>
            <a:sp3d extrusionH="6350">
              <a:bevelT w="19050" h="12700" prst="softRound"/>
              <a:extrusionClr>
                <a:schemeClr val="bg1"/>
              </a:extrusionClr>
            </a:sp3d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SzPct val="80000"/>
              <a:buFont typeface="Wingdings" pitchFamily="2" charset="2"/>
              <a:buNone/>
              <a:defRPr sz="2400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>
                  <a:innerShdw blurRad="63500" dist="25400" dir="10800000">
                    <a:schemeClr val="bg1">
                      <a:alpha val="50000"/>
                    </a:schemeClr>
                  </a:innerShdw>
                </a:effectLst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30306"/>
            <a:ext cx="5484813" cy="11430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3100" y="1747839"/>
            <a:ext cx="7823200" cy="4316411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1pPr>
            <a:lvl2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2pPr>
            <a:lvl3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3pPr>
            <a:lvl4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4pPr>
            <a:lvl5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355B-ABC8-4C75-8745-7BA4D6435E7B}" type="datetimeFigureOut">
              <a:rPr lang="en-US" smtClean="0"/>
              <a:pPr/>
              <a:t>7/10/10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59C9-397B-4356-8A6C-2124A7652C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72082" y="389966"/>
            <a:ext cx="1524000" cy="5736198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399" y="644525"/>
            <a:ext cx="6399213" cy="5419726"/>
          </a:xfrm>
        </p:spPr>
        <p:txBody>
          <a:bodyPr vert="eaVert"/>
          <a:lstStyle>
            <a:lvl1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1pPr>
            <a:lvl2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2pPr>
            <a:lvl3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3pPr>
            <a:lvl4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4pPr>
            <a:lvl5pPr>
              <a:defRPr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21594000" scaled="0"/>
                </a:gradFill>
                <a:effectLst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355B-ABC8-4C75-8745-7BA4D6435E7B}" type="datetimeFigureOut">
              <a:rPr lang="en-US" smtClean="0"/>
              <a:pPr/>
              <a:t>7/10/10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59C9-397B-4356-8A6C-2124A7652C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355B-ABC8-4C75-8745-7BA4D6435E7B}" type="datetimeFigureOut">
              <a:rPr lang="en-US" smtClean="0"/>
              <a:pPr/>
              <a:t>7/10/10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59C9-397B-4356-8A6C-2124A7652C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1881187" y="631824"/>
            <a:ext cx="5407025" cy="3281363"/>
          </a:xfrm>
          <a:prstGeom prst="roundRect">
            <a:avLst>
              <a:gd name="adj" fmla="val 8881"/>
            </a:avLst>
          </a:prstGeom>
          <a:noFill/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none"/>
        </p:style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368" y="4495800"/>
            <a:ext cx="7827264" cy="1219200"/>
          </a:xfrm>
        </p:spPr>
        <p:txBody>
          <a:bodyPr anchor="b" anchorCtr="0">
            <a:noAutofit/>
          </a:bodyPr>
          <a:lstStyle>
            <a:lvl1pPr>
              <a:lnSpc>
                <a:spcPts val="5200"/>
              </a:lnSpc>
              <a:defRPr sz="4800" b="1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" y="5715000"/>
            <a:ext cx="7827264" cy="501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21132"/>
            <a:ext cx="2133600" cy="300318"/>
          </a:xfrm>
        </p:spPr>
        <p:txBody>
          <a:bodyPr/>
          <a:lstStyle>
            <a:lvl1pPr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684355B-ABC8-4C75-8745-7BA4D6435E7B}" type="datetimeFigureOut">
              <a:rPr lang="en-US" smtClean="0"/>
              <a:pPr/>
              <a:t>7/10/10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12541"/>
            <a:ext cx="2895600" cy="300318"/>
          </a:xfrm>
        </p:spPr>
        <p:txBody>
          <a:bodyPr/>
          <a:lstStyle>
            <a:lvl1pPr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12541"/>
            <a:ext cx="2133600" cy="300318"/>
          </a:xfrm>
        </p:spPr>
        <p:txBody>
          <a:bodyPr/>
          <a:lstStyle>
            <a:lvl1pPr>
              <a:defRPr sz="14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CE159C9-397B-4356-8A6C-2124A7652C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100" y="2424953"/>
            <a:ext cx="7823200" cy="1474788"/>
          </a:xfrm>
        </p:spPr>
        <p:txBody>
          <a:bodyPr anchor="b" anchorCtr="0"/>
          <a:lstStyle>
            <a:lvl1pPr algn="ctr">
              <a:defRPr sz="4800" b="1" cap="none" baseline="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3100" y="3913188"/>
            <a:ext cx="7823200" cy="5546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80000"/>
              <a:buFont typeface="Wingdings" pitchFamily="2" charset="2"/>
              <a:buNone/>
              <a:defRPr sz="2000" b="1" kern="1200">
                <a:gradFill>
                  <a:gsLst>
                    <a:gs pos="50000">
                      <a:schemeClr val="tx1">
                        <a:lumMod val="65000"/>
                        <a:lumOff val="35000"/>
                      </a:schemeClr>
                    </a:gs>
                    <a:gs pos="100000">
                      <a:schemeClr val="tx1">
                        <a:lumMod val="85000"/>
                        <a:lumOff val="15000"/>
                      </a:schemeClr>
                    </a:gs>
                  </a:gsLst>
                  <a:lin ang="5400000" scaled="0"/>
                </a:gradFill>
                <a:effectLst/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355B-ABC8-4C75-8745-7BA4D6435E7B}" type="datetimeFigureOut">
              <a:rPr lang="en-US" smtClean="0"/>
              <a:pPr/>
              <a:t>7/10/10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59C9-397B-4356-8A6C-2124A7652C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47838"/>
            <a:ext cx="3563470" cy="4316786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747838"/>
            <a:ext cx="3565526" cy="4316786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355B-ABC8-4C75-8745-7BA4D6435E7B}" type="datetimeFigureOut">
              <a:rPr lang="en-US" smtClean="0"/>
              <a:pPr/>
              <a:t>7/10/10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59C9-397B-4356-8A6C-2124A7652C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398" y="1515035"/>
            <a:ext cx="3566160" cy="6397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398" y="2271713"/>
            <a:ext cx="3566160" cy="3792911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8471" y="1515035"/>
            <a:ext cx="3566160" cy="639762"/>
          </a:xfrm>
        </p:spPr>
        <p:txBody>
          <a:bodyPr anchor="b"/>
          <a:lstStyle>
            <a:lvl1pPr marL="0" indent="0" algn="ctr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8471" y="2271713"/>
            <a:ext cx="3566160" cy="3792911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355B-ABC8-4C75-8745-7BA4D6435E7B}" type="datetimeFigureOut">
              <a:rPr lang="en-US" smtClean="0"/>
              <a:pPr/>
              <a:t>7/10/10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59C9-397B-4356-8A6C-2124A7652C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355B-ABC8-4C75-8745-7BA4D6435E7B}" type="datetimeFigureOut">
              <a:rPr lang="en-US" smtClean="0"/>
              <a:pPr/>
              <a:t>7/10/10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59C9-397B-4356-8A6C-2124A7652C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355B-ABC8-4C75-8745-7BA4D6435E7B}" type="datetimeFigureOut">
              <a:rPr lang="en-US" smtClean="0"/>
              <a:pPr/>
              <a:t>7/10/10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59C9-397B-4356-8A6C-2124A7652C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670" y="793376"/>
            <a:ext cx="3794760" cy="968189"/>
          </a:xfrm>
        </p:spPr>
        <p:txBody>
          <a:bodyPr anchor="b"/>
          <a:lstStyle>
            <a:lvl1pPr algn="l">
              <a:lnSpc>
                <a:spcPts val="40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658906"/>
            <a:ext cx="3794760" cy="5405719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>
                <a:effectLst/>
              </a:defRPr>
            </a:lvl1pPr>
            <a:lvl2pPr>
              <a:spcBef>
                <a:spcPts val="2000"/>
              </a:spcBef>
              <a:defRPr sz="2000">
                <a:effectLst/>
              </a:defRPr>
            </a:lvl2pPr>
            <a:lvl3pPr>
              <a:spcBef>
                <a:spcPts val="2000"/>
              </a:spcBef>
              <a:defRPr sz="1800">
                <a:effectLst/>
              </a:defRPr>
            </a:lvl3pPr>
            <a:lvl4pPr>
              <a:spcBef>
                <a:spcPts val="2000"/>
              </a:spcBef>
              <a:defRPr sz="1800">
                <a:effectLst/>
              </a:defRPr>
            </a:lvl4pPr>
            <a:lvl5pPr>
              <a:spcBef>
                <a:spcPts val="2000"/>
              </a:spcBef>
              <a:defRPr sz="1800">
                <a:effectLst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670" y="1748118"/>
            <a:ext cx="3794760" cy="38144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buNone/>
              <a:defRPr sz="2000">
                <a:effectLst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355B-ABC8-4C75-8745-7BA4D6435E7B}" type="datetimeFigureOut">
              <a:rPr lang="en-US" smtClean="0"/>
              <a:pPr/>
              <a:t>7/10/10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159C9-397B-4356-8A6C-2124A7652C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228601"/>
            <a:ext cx="7313613" cy="1264024"/>
          </a:xfrm>
          <a:prstGeom prst="rect">
            <a:avLst/>
          </a:prstGeom>
          <a:scene3d>
            <a:camera prst="orthographicFront"/>
            <a:lightRig rig="chilly" dir="t"/>
          </a:scene3d>
          <a:sp3d extrusionH="12700">
            <a:extrusionClr>
              <a:schemeClr val="bg1"/>
            </a:extrusionClr>
          </a:sp3d>
        </p:spPr>
        <p:txBody>
          <a:bodyPr vert="horz" lIns="91440" tIns="45720" rIns="91440" bIns="45720" rtlCol="0" anchor="ctr">
            <a:noAutofit/>
            <a:sp3d extrusionH="12700">
              <a:extrusionClr>
                <a:schemeClr val="bg1"/>
              </a:extrusionClr>
            </a:sp3d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47838"/>
            <a:ext cx="7313613" cy="4303338"/>
          </a:xfrm>
          <a:prstGeom prst="rect">
            <a:avLst/>
          </a:prstGeom>
          <a:effectLst/>
        </p:spPr>
        <p:txBody>
          <a:bodyPr vert="horz" lIns="91440" tIns="45720" rIns="91440" bIns="45720" rtlCol="0">
            <a:normAutofit/>
            <a:scene3d>
              <a:camera prst="orthographicFront"/>
              <a:lightRig rig="chilly" dir="t"/>
            </a:scene3d>
            <a:sp3d extrusionH="6350">
              <a:extrusionClr>
                <a:schemeClr val="bg1"/>
              </a:extrusionClr>
            </a:sp3d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225988"/>
            <a:ext cx="2133600" cy="277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0684355B-ABC8-4C75-8745-7BA4D6435E7B}" type="datetimeFigureOut">
              <a:rPr lang="en-US" smtClean="0"/>
              <a:pPr/>
              <a:t>7/10/10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225988"/>
            <a:ext cx="2895600" cy="277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1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225988"/>
            <a:ext cx="2133600" cy="2779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4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ACE159C9-397B-4356-8A6C-2124A7652C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lnSpc>
          <a:spcPts val="5600"/>
        </a:lnSpc>
        <a:spcBef>
          <a:spcPct val="0"/>
        </a:spcBef>
        <a:buNone/>
        <a:defRPr sz="5400" b="1" kern="1200" baseline="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SzPct val="80000"/>
        <a:buFont typeface="Wingdings" pitchFamily="2" charset="2"/>
        <a:buChar char="l"/>
        <a:defRPr sz="24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SzPct val="80000"/>
        <a:buFont typeface="Wingdings" pitchFamily="2" charset="2"/>
        <a:buChar char="l"/>
        <a:defRPr sz="22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SzPct val="80000"/>
        <a:buFont typeface="Wingdings" pitchFamily="2" charset="2"/>
        <a:buChar char="l"/>
        <a:defRPr sz="20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SzPct val="80000"/>
        <a:buFont typeface="Wingdings" pitchFamily="2" charset="2"/>
        <a:buChar char="l"/>
        <a:defRPr sz="18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SzPct val="80000"/>
        <a:buFont typeface="Wingdings" pitchFamily="2" charset="2"/>
        <a:buChar char="l"/>
        <a:defRPr sz="1800" kern="1200">
          <a:gradFill>
            <a:gsLst>
              <a:gs pos="5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0"/>
          </a:gra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1981199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Team Stritch: </a:t>
            </a:r>
            <a:r>
              <a:rPr lang="en-US" b="1" i="1" dirty="0" smtClean="0"/>
              <a:t>Metal-o-coli</a:t>
            </a:r>
            <a:br>
              <a:rPr lang="en-US" b="1" i="1" dirty="0" smtClean="0"/>
            </a:br>
            <a:r>
              <a:rPr lang="en-US" sz="4000" dirty="0" smtClean="0"/>
              <a:t>Removal of Heavy Metal from Contaminated Water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Susmita</a:t>
            </a:r>
            <a:r>
              <a:rPr lang="en-US" dirty="0" smtClean="0"/>
              <a:t> </a:t>
            </a:r>
            <a:r>
              <a:rPr lang="en-US" dirty="0" err="1" smtClean="0"/>
              <a:t>Acharya</a:t>
            </a:r>
            <a:r>
              <a:rPr lang="en-US" dirty="0" smtClean="0"/>
              <a:t> and Nighat Kokan</a:t>
            </a:r>
          </a:p>
          <a:p>
            <a:r>
              <a:rPr lang="en-US" dirty="0" smtClean="0"/>
              <a:t>(Chemistry/Biology Collaboration)</a:t>
            </a:r>
          </a:p>
          <a:p>
            <a:r>
              <a:rPr lang="en-US" dirty="0" smtClean="0"/>
              <a:t>Cardinal Stritch University</a:t>
            </a:r>
          </a:p>
          <a:p>
            <a:r>
              <a:rPr lang="en-US" dirty="0" smtClean="0"/>
              <a:t>Milwaukee, Wisconsin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 Term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Expand present project to other heavy metal sequestration </a:t>
            </a:r>
          </a:p>
          <a:p>
            <a:r>
              <a:rPr lang="en-US" dirty="0" smtClean="0"/>
              <a:t>To offer synthetic biology as a 2-3 credit project based interdisciplinary course</a:t>
            </a:r>
          </a:p>
          <a:p>
            <a:r>
              <a:rPr lang="en-US" dirty="0" smtClean="0"/>
              <a:t>Design and construct </a:t>
            </a:r>
            <a:r>
              <a:rPr lang="en-US" dirty="0" err="1" smtClean="0"/>
              <a:t>BioBricks</a:t>
            </a:r>
            <a:endParaRPr lang="en-US" dirty="0" smtClean="0"/>
          </a:p>
          <a:p>
            <a:r>
              <a:rPr lang="en-US" dirty="0" smtClean="0"/>
              <a:t>Characterize DNA-based devices</a:t>
            </a:r>
          </a:p>
          <a:p>
            <a:r>
              <a:rPr lang="en-US" dirty="0" smtClean="0"/>
              <a:t>Contribute to registry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Thanks to </a:t>
            </a:r>
          </a:p>
          <a:p>
            <a:r>
              <a:rPr lang="en-US" dirty="0" smtClean="0"/>
              <a:t>Malcolm Campbell </a:t>
            </a:r>
          </a:p>
          <a:p>
            <a:r>
              <a:rPr lang="en-US" dirty="0" smtClean="0"/>
              <a:t>Laurie </a:t>
            </a:r>
            <a:r>
              <a:rPr lang="en-US" dirty="0" err="1" smtClean="0"/>
              <a:t>Heyer</a:t>
            </a:r>
            <a:r>
              <a:rPr lang="en-US" dirty="0" smtClean="0"/>
              <a:t>, Todd </a:t>
            </a:r>
            <a:r>
              <a:rPr lang="en-US" dirty="0" err="1" smtClean="0"/>
              <a:t>Eckdahl</a:t>
            </a:r>
            <a:r>
              <a:rPr lang="en-US" dirty="0" smtClean="0"/>
              <a:t>, and Jeff Poet</a:t>
            </a:r>
          </a:p>
          <a:p>
            <a:r>
              <a:rPr lang="en-US" dirty="0" smtClean="0"/>
              <a:t>Davidson College 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</a:t>
            </a:r>
            <a:r>
              <a:rPr lang="en-US" dirty="0" smtClean="0"/>
              <a:t>Goals/Ideas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Application Based</a:t>
            </a:r>
          </a:p>
          <a:p>
            <a:pPr lvl="1"/>
            <a:r>
              <a:rPr lang="en-US" dirty="0" smtClean="0"/>
              <a:t>Understanding synthetic biology and its real world application </a:t>
            </a:r>
          </a:p>
          <a:p>
            <a:pPr lvl="1"/>
            <a:endParaRPr lang="en-US" dirty="0"/>
          </a:p>
          <a:p>
            <a:pPr lvl="1">
              <a:buNone/>
            </a:pPr>
            <a:r>
              <a:rPr lang="en-US" dirty="0" smtClean="0"/>
              <a:t>Our focus </a:t>
            </a:r>
          </a:p>
          <a:p>
            <a:pPr lvl="1"/>
            <a:r>
              <a:rPr lang="en-US" dirty="0" smtClean="0"/>
              <a:t>Environmental problem and issues, specifically water contamination by heavy metals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projects that really interested us after reviewing the 2009 </a:t>
            </a:r>
            <a:r>
              <a:rPr lang="en-US" dirty="0" err="1" smtClean="0"/>
              <a:t>iGEM</a:t>
            </a:r>
            <a:r>
              <a:rPr lang="en-US" dirty="0" smtClean="0"/>
              <a:t> website were </a:t>
            </a:r>
          </a:p>
          <a:p>
            <a:pPr lvl="1"/>
            <a:r>
              <a:rPr lang="en-US" dirty="0" smtClean="0"/>
              <a:t>Team UQ-Australia: Mercury sequestration using </a:t>
            </a:r>
            <a:r>
              <a:rPr lang="en-US" dirty="0" err="1" smtClean="0"/>
              <a:t>multicomponent</a:t>
            </a:r>
            <a:r>
              <a:rPr lang="en-US" dirty="0" smtClean="0"/>
              <a:t>  </a:t>
            </a:r>
            <a:r>
              <a:rPr lang="en-US" dirty="0" err="1" smtClean="0"/>
              <a:t>operon</a:t>
            </a:r>
            <a:endParaRPr lang="en-US" dirty="0" smtClean="0"/>
          </a:p>
          <a:p>
            <a:pPr lvl="1"/>
            <a:r>
              <a:rPr lang="en-US" dirty="0" smtClean="0"/>
              <a:t>Team Virginia:  Arsenic sequestration for ground water decontamination </a:t>
            </a:r>
          </a:p>
          <a:p>
            <a:pPr lvl="1"/>
            <a:r>
              <a:rPr lang="en-US" dirty="0" smtClean="0"/>
              <a:t>Team Stritch: Removal of heavy metals from contaminated water specifically mercury and arsenic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Implementation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As independent student research projects in collaboration with biology and chemistry faculty</a:t>
            </a:r>
          </a:p>
          <a:p>
            <a:r>
              <a:rPr lang="en-US" sz="2800" dirty="0" smtClean="0"/>
              <a:t>Students have 4 plus credits for independent research study</a:t>
            </a:r>
          </a:p>
          <a:p>
            <a:r>
              <a:rPr lang="en-US" sz="2800" dirty="0" smtClean="0"/>
              <a:t>One credit</a:t>
            </a:r>
          </a:p>
          <a:p>
            <a:pPr lvl="1"/>
            <a:r>
              <a:rPr lang="en-US" sz="2400" dirty="0" smtClean="0"/>
              <a:t> literature review, bioethical issues, and research proposal</a:t>
            </a:r>
          </a:p>
          <a:p>
            <a:r>
              <a:rPr lang="en-US" sz="2800" dirty="0" smtClean="0"/>
              <a:t>Three credits </a:t>
            </a:r>
          </a:p>
          <a:p>
            <a:pPr lvl="1"/>
            <a:r>
              <a:rPr lang="en-US" sz="2400" dirty="0" smtClean="0"/>
              <a:t>Working on synthetic biology projects</a:t>
            </a:r>
            <a:r>
              <a:rPr lang="en-US" sz="2000" dirty="0" smtClean="0"/>
              <a:t>	</a:t>
            </a:r>
          </a:p>
          <a:p>
            <a:pPr lvl="1"/>
            <a:r>
              <a:rPr lang="en-US" sz="2400" dirty="0" smtClean="0"/>
              <a:t>Writing their research paper</a:t>
            </a:r>
          </a:p>
          <a:p>
            <a:pPr lvl="1"/>
            <a:r>
              <a:rPr lang="en-US" sz="2400" dirty="0" smtClean="0"/>
              <a:t>Poster and oral presentation at the Institution level and at  regional conferences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Metal Resistance Systems in Bacteria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Resistance genes on plasmids or chromosome</a:t>
            </a:r>
          </a:p>
          <a:p>
            <a:r>
              <a:rPr lang="en-US" dirty="0" smtClean="0"/>
              <a:t>For example in mercury resistance</a:t>
            </a:r>
          </a:p>
          <a:p>
            <a:r>
              <a:rPr lang="en-US" dirty="0" smtClean="0"/>
              <a:t>The system consists of </a:t>
            </a:r>
          </a:p>
          <a:p>
            <a:pPr lvl="1"/>
            <a:r>
              <a:rPr lang="en-US" dirty="0" smtClean="0"/>
              <a:t>A metal transporter </a:t>
            </a:r>
          </a:p>
          <a:p>
            <a:pPr lvl="1"/>
            <a:r>
              <a:rPr lang="en-US" dirty="0" smtClean="0"/>
              <a:t>A metal binding protein</a:t>
            </a:r>
          </a:p>
          <a:p>
            <a:pPr lvl="1"/>
            <a:r>
              <a:rPr lang="en-US" dirty="0" smtClean="0"/>
              <a:t>Metal responsive promoter</a:t>
            </a:r>
          </a:p>
          <a:p>
            <a:pPr lvl="1"/>
            <a:r>
              <a:rPr lang="en-US" dirty="0" smtClean="0"/>
              <a:t>Reduction mechanism, Hg (II)</a:t>
            </a:r>
            <a:r>
              <a:rPr lang="en-US" dirty="0" smtClean="0">
                <a:sym typeface="Wingdings"/>
              </a:rPr>
              <a:t> Hg (0)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9800" y="6356350"/>
            <a:ext cx="4648200" cy="365125"/>
          </a:xfrm>
        </p:spPr>
        <p:txBody>
          <a:bodyPr/>
          <a:lstStyle/>
          <a:p>
            <a:r>
              <a:rPr lang="pt-BR" dirty="0" smtClean="0"/>
              <a:t>Diagram from: iGEM 2009 Team UQ Australia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71600" y="2057400"/>
            <a:ext cx="6429214" cy="3581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Design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Plasmid 1  </a:t>
            </a:r>
          </a:p>
          <a:p>
            <a:r>
              <a:rPr lang="en-US" sz="2800" dirty="0" smtClean="0"/>
              <a:t>Allows Hg (II) transportation into cell</a:t>
            </a:r>
          </a:p>
          <a:p>
            <a:r>
              <a:rPr lang="en-US" sz="2800" dirty="0" err="1" smtClean="0"/>
              <a:t>Metallothionien</a:t>
            </a:r>
            <a:r>
              <a:rPr lang="en-US" sz="2800" dirty="0" smtClean="0"/>
              <a:t> protein aids intracellular accumulation</a:t>
            </a:r>
          </a:p>
          <a:p>
            <a:r>
              <a:rPr lang="en-US" sz="2800" dirty="0" err="1" smtClean="0"/>
              <a:t>MerR</a:t>
            </a:r>
            <a:r>
              <a:rPr lang="en-US" sz="2800" dirty="0" smtClean="0"/>
              <a:t> is a transcriptional regulator</a:t>
            </a:r>
          </a:p>
          <a:p>
            <a:r>
              <a:rPr lang="en-US" sz="2800" dirty="0" err="1" smtClean="0"/>
              <a:t>MerA</a:t>
            </a:r>
            <a:r>
              <a:rPr lang="en-US" sz="2800" dirty="0" smtClean="0"/>
              <a:t> </a:t>
            </a:r>
            <a:r>
              <a:rPr lang="en-US" sz="2800" dirty="0" err="1" smtClean="0"/>
              <a:t>reductase</a:t>
            </a:r>
            <a:r>
              <a:rPr lang="en-US" sz="2800" dirty="0" smtClean="0"/>
              <a:t> (missing) no efflux of Hg (0)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76400" y="6356350"/>
            <a:ext cx="5334000" cy="365125"/>
          </a:xfrm>
        </p:spPr>
        <p:txBody>
          <a:bodyPr/>
          <a:lstStyle/>
          <a:p>
            <a:r>
              <a:rPr lang="en-US" dirty="0" smtClean="0"/>
              <a:t>Diagram from:  </a:t>
            </a:r>
            <a:r>
              <a:rPr lang="en-US" dirty="0" err="1" smtClean="0"/>
              <a:t>iGEM</a:t>
            </a:r>
            <a:r>
              <a:rPr lang="en-US" dirty="0" smtClean="0"/>
              <a:t> 2009 Projects Team UQ  Australia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4495800"/>
            <a:ext cx="7162800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Project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Plasmid 2</a:t>
            </a:r>
          </a:p>
          <a:p>
            <a:r>
              <a:rPr lang="en-US" sz="2800" dirty="0" err="1" smtClean="0"/>
              <a:t>MerR</a:t>
            </a:r>
            <a:r>
              <a:rPr lang="en-US" sz="2800" dirty="0" smtClean="0"/>
              <a:t> promoter linked to Ag43</a:t>
            </a:r>
          </a:p>
          <a:p>
            <a:r>
              <a:rPr lang="en-US" sz="2800" dirty="0" smtClean="0"/>
              <a:t>Ag43, a native protein to </a:t>
            </a:r>
            <a:r>
              <a:rPr lang="en-US" sz="2800" dirty="0" err="1" smtClean="0"/>
              <a:t>E.coli</a:t>
            </a:r>
            <a:r>
              <a:rPr lang="en-US" sz="2800" dirty="0" smtClean="0"/>
              <a:t> (E. coli K12) is removed from genome and reinserted on a plasmid which can be controlled by Hg (II)</a:t>
            </a:r>
          </a:p>
          <a:p>
            <a:r>
              <a:rPr lang="en-US" sz="2800" dirty="0" smtClean="0"/>
              <a:t>When </a:t>
            </a:r>
            <a:r>
              <a:rPr lang="en-US" sz="2800" dirty="0" err="1" smtClean="0"/>
              <a:t>Ecoli</a:t>
            </a:r>
            <a:r>
              <a:rPr lang="en-US" sz="2800" dirty="0" smtClean="0"/>
              <a:t> cells express Ag 43 they clump</a:t>
            </a:r>
          </a:p>
          <a:p>
            <a:r>
              <a:rPr lang="en-US" sz="2800" dirty="0" smtClean="0"/>
              <a:t>Measure using Spectrophotometer</a:t>
            </a:r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smtClean="0"/>
              <a:t>Diagram from:  iGEM Team UQ Australia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0" y="4648200"/>
            <a:ext cx="4013200" cy="1765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 err="1" smtClean="0"/>
              <a:t>BioBricks</a:t>
            </a:r>
            <a:r>
              <a:rPr lang="en-US" dirty="0" smtClean="0"/>
              <a:t> Parts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BBa_I76101 (did not work )</a:t>
            </a:r>
          </a:p>
          <a:p>
            <a:r>
              <a:rPr lang="en-US" dirty="0" smtClean="0"/>
              <a:t>BBa_I728456 </a:t>
            </a:r>
            <a:r>
              <a:rPr lang="en-US" dirty="0" err="1" smtClean="0"/>
              <a:t>MerRT</a:t>
            </a:r>
            <a:r>
              <a:rPr lang="en-US" dirty="0" smtClean="0"/>
              <a:t>:  Mercury inducible promoter +RBS</a:t>
            </a:r>
          </a:p>
          <a:p>
            <a:r>
              <a:rPr lang="en-US" dirty="0" smtClean="0"/>
              <a:t>BBa_J63010 vector</a:t>
            </a:r>
          </a:p>
          <a:p>
            <a:r>
              <a:rPr lang="en-US" dirty="0" smtClean="0"/>
              <a:t>Ag43 isolated from plasmid pKKJ143</a:t>
            </a:r>
          </a:p>
          <a:p>
            <a:r>
              <a:rPr lang="en-US" dirty="0" err="1" smtClean="0"/>
              <a:t>MerT</a:t>
            </a:r>
            <a:r>
              <a:rPr lang="en-US" dirty="0" smtClean="0"/>
              <a:t> and </a:t>
            </a:r>
            <a:r>
              <a:rPr lang="en-US" dirty="0" err="1" smtClean="0"/>
              <a:t>MerP</a:t>
            </a:r>
            <a:r>
              <a:rPr lang="en-US" dirty="0" smtClean="0"/>
              <a:t> from plasmid </a:t>
            </a:r>
            <a:r>
              <a:rPr lang="en-US" dirty="0" err="1" smtClean="0"/>
              <a:t>pSUTp</a:t>
            </a:r>
            <a:endParaRPr lang="en-US" dirty="0" smtClean="0"/>
          </a:p>
          <a:p>
            <a:r>
              <a:rPr lang="en-US" dirty="0" smtClean="0"/>
              <a:t>BBa_K205004 (</a:t>
            </a:r>
            <a:r>
              <a:rPr lang="en-US" dirty="0" err="1" smtClean="0"/>
              <a:t>MerT</a:t>
            </a:r>
            <a:r>
              <a:rPr lang="en-US" dirty="0" smtClean="0"/>
              <a:t>)</a:t>
            </a:r>
          </a:p>
          <a:p>
            <a:r>
              <a:rPr lang="en-US" dirty="0" smtClean="0"/>
              <a:t>BBa_I728654 (mercury Induced RFP reporter)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udio">
  <a:themeElements>
    <a:clrScheme name="Studio">
      <a:dk1>
        <a:sysClr val="windowText" lastClr="000000"/>
      </a:dk1>
      <a:lt1>
        <a:sysClr val="window" lastClr="FFFFFF"/>
      </a:lt1>
      <a:dk2>
        <a:srgbClr val="535252"/>
      </a:dk2>
      <a:lt2>
        <a:srgbClr val="AAB5C2"/>
      </a:lt2>
      <a:accent1>
        <a:srgbClr val="F7901E"/>
      </a:accent1>
      <a:accent2>
        <a:srgbClr val="FEC60B"/>
      </a:accent2>
      <a:accent3>
        <a:srgbClr val="9FE62F"/>
      </a:accent3>
      <a:accent4>
        <a:srgbClr val="4EA5D1"/>
      </a:accent4>
      <a:accent5>
        <a:srgbClr val="1C4596"/>
      </a:accent5>
      <a:accent6>
        <a:srgbClr val="542D90"/>
      </a:accent6>
      <a:hlink>
        <a:srgbClr val="ED2024"/>
      </a:hlink>
      <a:folHlink>
        <a:srgbClr val="BD912D"/>
      </a:folHlink>
    </a:clrScheme>
    <a:fontScheme name="Studio">
      <a:majorFont>
        <a:latin typeface="Corbel"/>
        <a:ea typeface=""/>
        <a:cs typeface=""/>
        <a:font script="Jpan" typeface="ＭＳ Ｐゴシック"/>
      </a:majorFont>
      <a:minorFont>
        <a:latin typeface="Corbel"/>
        <a:ea typeface=""/>
        <a:cs typeface=""/>
        <a:font script="Jpan" typeface="ＭＳ Ｐゴシック"/>
      </a:minorFont>
    </a:fontScheme>
    <a:fmtScheme name="Studio">
      <a:fillStyleLst>
        <a:solidFill>
          <a:schemeClr val="phClr"/>
        </a:solidFill>
        <a:gradFill rotWithShape="1">
          <a:gsLst>
            <a:gs pos="3800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50000"/>
                <a:hueMod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</a:schemeClr>
            </a:gs>
            <a:gs pos="60000">
              <a:schemeClr val="phClr">
                <a:tint val="100000"/>
                <a:shade val="60000"/>
                <a:alpha val="100000"/>
                <a:satMod val="100000"/>
                <a:lumMod val="100000"/>
              </a:schemeClr>
            </a:gs>
            <a:gs pos="100000">
              <a:schemeClr val="phClr">
                <a:shade val="20000"/>
                <a:satMod val="100000"/>
                <a:lumMod val="100000"/>
              </a:schemeClr>
            </a:gs>
          </a:gsLst>
          <a:lin ang="5400000" scaled="0"/>
        </a:gradFill>
      </a:fillStyleLst>
      <a:lnStyleLst>
        <a:ln w="2857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  <a:ln w="476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01600" stA="26000" endPos="20000" dist="12700" dir="5400000" sy="-100000" rotWithShape="0"/>
          </a:effectLst>
        </a:effectStyle>
        <a:effectStyle>
          <a:effectLst>
            <a:outerShdw blurRad="444500" dist="317500" dir="5400000" sx="90000" sy="-25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chilly" dir="t"/>
          </a:scene3d>
          <a:sp3d contourW="12700" prstMaterial="softEdge">
            <a:bevelT w="63500" h="2540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30000">
              <a:schemeClr val="phClr">
                <a:tint val="10000"/>
                <a:alpha val="80000"/>
                <a:satMod val="300000"/>
              </a:schemeClr>
            </a:gs>
            <a:gs pos="100000">
              <a:schemeClr val="phClr">
                <a:tint val="80000"/>
                <a:shade val="100000"/>
                <a:alpha val="100000"/>
                <a:satMod val="200000"/>
              </a:schemeClr>
            </a:gs>
          </a:gsLst>
          <a:lin ang="5400000" scaled="1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Studio.thmx</Template>
  <TotalTime>305</TotalTime>
  <Words>416</Words>
  <Application>Microsoft Macintosh PowerPoint</Application>
  <PresentationFormat>On-screen Show (4:3)</PresentationFormat>
  <Paragraphs>71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Studio</vt:lpstr>
      <vt:lpstr>Team Stritch: Metal-o-coli Removal of Heavy Metal from Contaminated Water</vt:lpstr>
      <vt:lpstr>Project Goals/Ideas</vt:lpstr>
      <vt:lpstr>Project Proposal</vt:lpstr>
      <vt:lpstr>Implementation Strategy</vt:lpstr>
      <vt:lpstr>Metal Resistance Systems in Bacteria</vt:lpstr>
      <vt:lpstr>Project Design</vt:lpstr>
      <vt:lpstr>Project Design </vt:lpstr>
      <vt:lpstr>Project Design</vt:lpstr>
      <vt:lpstr>BioBricks Parts</vt:lpstr>
      <vt:lpstr>Long Term Goals</vt:lpstr>
      <vt:lpstr>Acknowledgements</vt:lpstr>
    </vt:vector>
  </TitlesOfParts>
  <Company>Cardinal Stritch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Team:Stritch Metalo coli</dc:title>
  <dc:creator>npkokan</dc:creator>
  <cp:lastModifiedBy>temp</cp:lastModifiedBy>
  <cp:revision>31</cp:revision>
  <dcterms:created xsi:type="dcterms:W3CDTF">2010-07-10T12:17:34Z</dcterms:created>
  <dcterms:modified xsi:type="dcterms:W3CDTF">2010-07-10T12:25:20Z</dcterms:modified>
</cp:coreProperties>
</file>