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7" r:id="rId3"/>
    <p:sldId id="258" r:id="rId4"/>
    <p:sldId id="262" r:id="rId5"/>
    <p:sldId id="261" r:id="rId6"/>
    <p:sldId id="263" r:id="rId7"/>
    <p:sldId id="272" r:id="rId8"/>
    <p:sldId id="270" r:id="rId9"/>
    <p:sldId id="269" r:id="rId10"/>
    <p:sldId id="268" r:id="rId11"/>
    <p:sldId id="265" r:id="rId12"/>
    <p:sldId id="273" r:id="rId13"/>
    <p:sldId id="278" r:id="rId14"/>
    <p:sldId id="277" r:id="rId15"/>
    <p:sldId id="275" r:id="rId16"/>
    <p:sldId id="279" r:id="rId17"/>
    <p:sldId id="276" r:id="rId18"/>
    <p:sldId id="266" r:id="rId19"/>
    <p:sldId id="28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808EA3-C53F-468C-B1D1-11C2833E72FF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EE0A3-0A46-4BFE-B8DE-019077CEEE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6990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76298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7351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715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12295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9242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6229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8761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024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3359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0217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5583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3788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34337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13153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14911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386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49081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E0A3-0A46-4BFE-B8DE-019077CEEE48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205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06E42B63-B631-4A4F-A5B2-E31AB242F78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D29AF09-5ACD-45F9-ADCF-32188538C86D}" type="datetimeFigureOut">
              <a:rPr lang="en-US" smtClean="0"/>
              <a:pPr/>
              <a:t>04/12/2011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696200" cy="2593975"/>
          </a:xfrm>
        </p:spPr>
        <p:txBody>
          <a:bodyPr/>
          <a:lstStyle/>
          <a:p>
            <a:r>
              <a:rPr lang="en-US" sz="5400" dirty="0" err="1" smtClean="0"/>
              <a:t>Myb</a:t>
            </a:r>
            <a:r>
              <a:rPr lang="en-US" sz="5400" dirty="0" smtClean="0"/>
              <a:t> Transcription Factors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Dylan Coughtrey</a:t>
            </a:r>
          </a:p>
          <a:p>
            <a:r>
              <a:rPr lang="en-US" dirty="0" smtClean="0"/>
              <a:t>Laboratory Methods in Genomics</a:t>
            </a:r>
          </a:p>
          <a:p>
            <a:r>
              <a:rPr lang="en-US" dirty="0" smtClean="0"/>
              <a:t>Spring 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0945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dirty="0" err="1" smtClean="0"/>
              <a:t>Myb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Acronym taken from </a:t>
            </a:r>
            <a:r>
              <a:rPr lang="en-US" sz="2800" dirty="0" err="1" smtClean="0"/>
              <a:t>myeloblastosis</a:t>
            </a:r>
            <a:endParaRPr lang="en-US" sz="2800" dirty="0"/>
          </a:p>
          <a:p>
            <a:pPr lvl="1"/>
            <a:r>
              <a:rPr lang="en-US" sz="2800" dirty="0" smtClean="0"/>
              <a:t>First recognized as an oncogene in avian </a:t>
            </a:r>
            <a:r>
              <a:rPr lang="en-US" sz="2800" dirty="0" err="1" smtClean="0"/>
              <a:t>myeloblastosis</a:t>
            </a:r>
            <a:r>
              <a:rPr lang="en-US" sz="2800" dirty="0" smtClean="0"/>
              <a:t> virus</a:t>
            </a:r>
          </a:p>
          <a:p>
            <a:endParaRPr lang="en-US" sz="2800" dirty="0"/>
          </a:p>
          <a:p>
            <a:r>
              <a:rPr lang="en-US" sz="2800" dirty="0" smtClean="0"/>
              <a:t>Currently being studied to further identify genetic factors in cancer patients</a:t>
            </a:r>
          </a:p>
        </p:txBody>
      </p:sp>
    </p:spTree>
    <p:extLst>
      <p:ext uri="{BB962C8B-B14F-4D97-AF65-F5344CB8AC3E}">
        <p14:creationId xmlns:p14="http://schemas.microsoft.com/office/powerpoint/2010/main" xmlns="" val="280958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it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Myb</a:t>
            </a:r>
            <a:r>
              <a:rPr lang="en-US" dirty="0" smtClean="0"/>
              <a:t> </a:t>
            </a:r>
            <a:r>
              <a:rPr lang="en-US" b="1" dirty="0" smtClean="0"/>
              <a:t>transcription</a:t>
            </a:r>
            <a:r>
              <a:rPr lang="en-US" dirty="0" smtClean="0"/>
              <a:t> </a:t>
            </a:r>
            <a:r>
              <a:rPr lang="en-US" b="1" dirty="0" smtClean="0"/>
              <a:t>factors</a:t>
            </a:r>
            <a:r>
              <a:rPr lang="en-US" dirty="0" smtClean="0"/>
              <a:t> regulate gene </a:t>
            </a:r>
            <a:r>
              <a:rPr lang="en-US" dirty="0" err="1" smtClean="0"/>
              <a:t>expresion</a:t>
            </a:r>
            <a:r>
              <a:rPr lang="en-US" dirty="0" smtClean="0"/>
              <a:t> by binding directly to DNA</a:t>
            </a:r>
          </a:p>
          <a:p>
            <a:pPr lvl="1"/>
            <a:r>
              <a:rPr lang="en-US" dirty="0" smtClean="0"/>
              <a:t>Localizes to recently replicated DNA in mitotically cycling and </a:t>
            </a:r>
            <a:r>
              <a:rPr lang="en-US" dirty="0" err="1" smtClean="0"/>
              <a:t>endocycling</a:t>
            </a:r>
            <a:r>
              <a:rPr lang="en-US" dirty="0" smtClean="0"/>
              <a:t> cells</a:t>
            </a:r>
          </a:p>
          <a:p>
            <a:endParaRPr lang="en-US" dirty="0"/>
          </a:p>
          <a:p>
            <a:r>
              <a:rPr lang="en-US" dirty="0" smtClean="0"/>
              <a:t>Absence of </a:t>
            </a:r>
            <a:r>
              <a:rPr lang="en-US" b="1" dirty="0" err="1" smtClean="0"/>
              <a:t>Myb</a:t>
            </a:r>
            <a:r>
              <a:rPr lang="en-US" dirty="0" smtClean="0"/>
              <a:t> has been shown to cause increases in:</a:t>
            </a:r>
          </a:p>
          <a:p>
            <a:pPr lvl="1"/>
            <a:r>
              <a:rPr lang="en-US" dirty="0" smtClean="0"/>
              <a:t>Mitotic arrest</a:t>
            </a:r>
          </a:p>
          <a:p>
            <a:pPr lvl="1"/>
            <a:r>
              <a:rPr lang="en-US" dirty="0" smtClean="0"/>
              <a:t>Abnormal chromosome number</a:t>
            </a:r>
          </a:p>
          <a:p>
            <a:pPr lvl="1"/>
            <a:r>
              <a:rPr lang="en-US" dirty="0" smtClean="0"/>
              <a:t>Faulty spindle 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145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it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Myb</a:t>
            </a:r>
            <a:r>
              <a:rPr lang="en-US" dirty="0" smtClean="0"/>
              <a:t> factors regulate production of </a:t>
            </a:r>
            <a:r>
              <a:rPr lang="en-US" b="1" dirty="0" err="1" smtClean="0"/>
              <a:t>anthocyanins</a:t>
            </a:r>
            <a:endParaRPr lang="en-US" dirty="0" smtClean="0"/>
          </a:p>
          <a:p>
            <a:pPr lvl="1"/>
            <a:r>
              <a:rPr lang="en-US" dirty="0" smtClean="0"/>
              <a:t>Pigments change with pH (give the fruit its blue color)</a:t>
            </a:r>
          </a:p>
          <a:p>
            <a:pPr lvl="1"/>
            <a:r>
              <a:rPr lang="en-US" dirty="0" smtClean="0"/>
              <a:t>Potentially great health benefits, positive effects against:</a:t>
            </a:r>
          </a:p>
          <a:p>
            <a:pPr lvl="2"/>
            <a:r>
              <a:rPr lang="en-US" dirty="0" smtClean="0"/>
              <a:t>Cancer</a:t>
            </a:r>
          </a:p>
          <a:p>
            <a:pPr lvl="2"/>
            <a:r>
              <a:rPr lang="en-US" dirty="0" smtClean="0"/>
              <a:t>Aging and neurological diseases</a:t>
            </a:r>
          </a:p>
          <a:p>
            <a:pPr lvl="2"/>
            <a:r>
              <a:rPr lang="en-US" dirty="0" smtClean="0"/>
              <a:t>Inflammation</a:t>
            </a:r>
          </a:p>
          <a:p>
            <a:pPr lvl="2"/>
            <a:r>
              <a:rPr lang="en-US" dirty="0" smtClean="0"/>
              <a:t>Diabetes</a:t>
            </a:r>
          </a:p>
          <a:p>
            <a:pPr lvl="2"/>
            <a:r>
              <a:rPr lang="en-US" dirty="0" smtClean="0"/>
              <a:t>Bacterial infection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6071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Protein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Myb</a:t>
            </a:r>
            <a:r>
              <a:rPr lang="en-US" dirty="0" smtClean="0"/>
              <a:t> proteins are defined by the </a:t>
            </a:r>
            <a:r>
              <a:rPr lang="en-US" b="1" dirty="0" err="1" smtClean="0"/>
              <a:t>Myb</a:t>
            </a:r>
            <a:r>
              <a:rPr lang="en-US" b="1" dirty="0" smtClean="0"/>
              <a:t> Domain</a:t>
            </a:r>
            <a:endParaRPr lang="en-US" dirty="0" smtClean="0"/>
          </a:p>
          <a:p>
            <a:pPr lvl="1"/>
            <a:r>
              <a:rPr lang="en-US" dirty="0" smtClean="0"/>
              <a:t>Sequence of approximately 50 amino acids</a:t>
            </a:r>
          </a:p>
          <a:p>
            <a:pPr lvl="1"/>
            <a:r>
              <a:rPr lang="en-US" dirty="0" smtClean="0"/>
              <a:t>Can be repeated up to three times</a:t>
            </a:r>
          </a:p>
          <a:p>
            <a:pPr lvl="1"/>
            <a:r>
              <a:rPr lang="en-US" dirty="0" smtClean="0"/>
              <a:t>Repeat domains are imperfect, but highly conserved</a:t>
            </a:r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 err="1" smtClean="0"/>
              <a:t>Myb</a:t>
            </a:r>
            <a:r>
              <a:rPr lang="en-US" dirty="0" smtClean="0"/>
              <a:t> Domain allow the protein to bind to DNA and regulate transcription</a:t>
            </a:r>
          </a:p>
          <a:p>
            <a:endParaRPr lang="en-US" dirty="0"/>
          </a:p>
          <a:p>
            <a:r>
              <a:rPr lang="en-US" dirty="0" err="1" smtClean="0"/>
              <a:t>Myb</a:t>
            </a:r>
            <a:r>
              <a:rPr lang="en-US" dirty="0" smtClean="0"/>
              <a:t> Size Range: ~1000-2500 </a:t>
            </a:r>
            <a:r>
              <a:rPr lang="en-US" dirty="0" err="1" smtClean="0"/>
              <a:t>bp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198 </a:t>
            </a:r>
            <a:r>
              <a:rPr lang="en-US" dirty="0" err="1" smtClean="0"/>
              <a:t>Mybs</a:t>
            </a:r>
            <a:r>
              <a:rPr lang="en-US" dirty="0" smtClean="0"/>
              <a:t> in</a:t>
            </a:r>
            <a:r>
              <a:rPr lang="en-US" dirty="0"/>
              <a:t> </a:t>
            </a:r>
            <a:r>
              <a:rPr lang="en-US" i="1" dirty="0" smtClean="0"/>
              <a:t>Arabidopsis,</a:t>
            </a:r>
            <a:r>
              <a:rPr lang="en-US" i="1" dirty="0"/>
              <a:t> </a:t>
            </a:r>
            <a:r>
              <a:rPr lang="en-US" dirty="0" smtClean="0"/>
              <a:t>183 </a:t>
            </a:r>
            <a:r>
              <a:rPr lang="en-US" dirty="0"/>
              <a:t>in </a:t>
            </a:r>
            <a:r>
              <a:rPr lang="en-US" dirty="0" smtClean="0"/>
              <a:t>rice, and 279 in grapevine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66832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Attempt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Blasted for known </a:t>
            </a:r>
            <a:r>
              <a:rPr lang="en-US" dirty="0" err="1" smtClean="0"/>
              <a:t>Myb</a:t>
            </a:r>
            <a:r>
              <a:rPr lang="en-US" dirty="0" smtClean="0"/>
              <a:t> nucleotide sequences from </a:t>
            </a:r>
            <a:r>
              <a:rPr lang="en-US" i="1" dirty="0" err="1" smtClean="0"/>
              <a:t>Vitis</a:t>
            </a:r>
            <a:r>
              <a:rPr lang="en-US" i="1" dirty="0" smtClean="0"/>
              <a:t> </a:t>
            </a:r>
            <a:r>
              <a:rPr lang="en-US" i="1" dirty="0" err="1" smtClean="0"/>
              <a:t>vinifera</a:t>
            </a:r>
            <a:r>
              <a:rPr lang="en-US" i="1" dirty="0" smtClean="0"/>
              <a:t> </a:t>
            </a:r>
            <a:r>
              <a:rPr lang="en-US" dirty="0" smtClean="0"/>
              <a:t>(grape) and </a:t>
            </a:r>
            <a:r>
              <a:rPr lang="en-US" i="1" dirty="0" smtClean="0"/>
              <a:t>Arabidopsis thaliana</a:t>
            </a:r>
            <a:endParaRPr lang="en-US" dirty="0" smtClean="0"/>
          </a:p>
          <a:p>
            <a:pPr lvl="1"/>
            <a:r>
              <a:rPr lang="en-US" dirty="0" smtClean="0"/>
              <a:t>Found nothing</a:t>
            </a:r>
          </a:p>
          <a:p>
            <a:pPr lvl="1"/>
            <a:r>
              <a:rPr lang="en-US" dirty="0" smtClean="0"/>
              <a:t>Knew that there had to be </a:t>
            </a:r>
            <a:r>
              <a:rPr lang="en-US" dirty="0" err="1" smtClean="0"/>
              <a:t>Myb</a:t>
            </a:r>
            <a:r>
              <a:rPr lang="en-US" dirty="0" smtClean="0"/>
              <a:t> factors in blueberry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Analysis </a:t>
            </a:r>
            <a:r>
              <a:rPr lang="en-US" b="1" dirty="0"/>
              <a:t>of the grape </a:t>
            </a:r>
            <a:r>
              <a:rPr lang="en-US" b="1" i="1" dirty="0"/>
              <a:t>MYB R2R3</a:t>
            </a:r>
            <a:r>
              <a:rPr lang="en-US" b="1" dirty="0"/>
              <a:t> subfamily reveals expanded wine quality-related clades and conserved gene structure organization across </a:t>
            </a:r>
            <a:r>
              <a:rPr lang="en-US" b="1" i="1" dirty="0" err="1"/>
              <a:t>Vitis</a:t>
            </a:r>
            <a:r>
              <a:rPr lang="en-US" b="1" dirty="0"/>
              <a:t> and </a:t>
            </a:r>
            <a:r>
              <a:rPr lang="en-US" b="1" i="1" dirty="0" smtClean="0"/>
              <a:t>Arabidopsis </a:t>
            </a:r>
            <a:r>
              <a:rPr lang="en-US" b="1" dirty="0" smtClean="0"/>
              <a:t>genomes</a:t>
            </a:r>
          </a:p>
          <a:p>
            <a:pPr lvl="1"/>
            <a:r>
              <a:rPr lang="es-ES" dirty="0"/>
              <a:t>José Tomás Matus</a:t>
            </a:r>
            <a:r>
              <a:rPr lang="es-ES" dirty="0" smtClean="0"/>
              <a:t>,</a:t>
            </a:r>
            <a:r>
              <a:rPr lang="es-ES" dirty="0"/>
              <a:t> Felipe Aquea</a:t>
            </a:r>
            <a:r>
              <a:rPr lang="es-ES" dirty="0" smtClean="0"/>
              <a:t>,</a:t>
            </a:r>
            <a:r>
              <a:rPr lang="es-ES" dirty="0"/>
              <a:t> and Patricio </a:t>
            </a:r>
            <a:r>
              <a:rPr lang="es-ES" dirty="0" smtClean="0"/>
              <a:t>Arce-Johnson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62660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28" y="1371600"/>
            <a:ext cx="903874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9367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28" y="1371600"/>
            <a:ext cx="903874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24000" y="5029200"/>
            <a:ext cx="7391400" cy="152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8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304800" y="381000"/>
            <a:ext cx="7772400" cy="51816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 typeface="Arial" pitchFamily="34" charset="0"/>
              <a:buNone/>
            </a:pPr>
            <a:r>
              <a:rPr lang="en-US" sz="4000" smtClean="0"/>
              <a:t>M-GLKKG-WT-EED-ILV-YI-HGEG-W-</a:t>
            </a:r>
          </a:p>
          <a:p>
            <a:pPr marL="114300" indent="0">
              <a:buFont typeface="Arial" pitchFamily="34" charset="0"/>
              <a:buNone/>
            </a:pPr>
            <a:endParaRPr lang="en-US" sz="4000" smtClean="0"/>
          </a:p>
          <a:p>
            <a:pPr marL="114300" indent="0">
              <a:buFont typeface="Arial" pitchFamily="34" charset="0"/>
              <a:buNone/>
            </a:pPr>
            <a:r>
              <a:rPr lang="en-US" sz="4000" smtClean="0"/>
              <a:t>LPKRAGL-RCGKSCRLRWLNYLRPDIK </a:t>
            </a:r>
          </a:p>
          <a:p>
            <a:pPr marL="114300" indent="0">
              <a:buFont typeface="Arial" pitchFamily="34" charset="0"/>
              <a:buNone/>
            </a:pPr>
            <a:endParaRPr lang="en-US" sz="4000" smtClean="0"/>
          </a:p>
          <a:p>
            <a:pPr marL="114300" indent="0">
              <a:buFont typeface="Arial" pitchFamily="34" charset="0"/>
              <a:buNone/>
            </a:pPr>
            <a:r>
              <a:rPr lang="en-US" sz="4000" smtClean="0"/>
              <a:t>RGNFT-DEEDLIIRLM-LLGNRWSLIAG </a:t>
            </a:r>
          </a:p>
          <a:p>
            <a:pPr marL="114300" indent="0">
              <a:buFont typeface="Arial" pitchFamily="34" charset="0"/>
              <a:buNone/>
            </a:pPr>
            <a:endParaRPr lang="en-US" sz="4000" smtClean="0"/>
          </a:p>
          <a:p>
            <a:pPr marL="114300" indent="0">
              <a:buFont typeface="Arial" pitchFamily="34" charset="0"/>
              <a:buNone/>
            </a:pPr>
            <a:r>
              <a:rPr lang="en-US" sz="4000" smtClean="0"/>
              <a:t>RLPGRTDNEIKNYWNTHL-KKL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366578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51816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sz="4000" dirty="0" smtClean="0"/>
              <a:t>M-GLKKG-WT-EED-ILV-YI-HGEG-W-</a:t>
            </a:r>
          </a:p>
          <a:p>
            <a:pPr marL="114300" indent="0">
              <a:buNone/>
            </a:pPr>
            <a:endParaRPr lang="en-US" sz="4000" dirty="0" smtClean="0"/>
          </a:p>
          <a:p>
            <a:pPr marL="114300" indent="0">
              <a:buNone/>
            </a:pPr>
            <a:r>
              <a:rPr lang="en-US" sz="4000" dirty="0" smtClean="0"/>
              <a:t>LPKRAGL-RCGKSCRLRWLNYLRPDIK </a:t>
            </a:r>
          </a:p>
          <a:p>
            <a:pPr marL="114300" indent="0">
              <a:buNone/>
            </a:pPr>
            <a:endParaRPr lang="en-US" sz="4000" dirty="0" smtClean="0"/>
          </a:p>
          <a:p>
            <a:pPr marL="114300" indent="0">
              <a:buNone/>
            </a:pPr>
            <a:r>
              <a:rPr lang="en-US" sz="4000" dirty="0" smtClean="0"/>
              <a:t>RGNFT-DEEDLIIRLM-LLGNRWSLIAG </a:t>
            </a:r>
          </a:p>
          <a:p>
            <a:pPr marL="114300" indent="0">
              <a:buNone/>
            </a:pPr>
            <a:endParaRPr lang="en-US" sz="4000" dirty="0"/>
          </a:p>
          <a:p>
            <a:pPr marL="114300" indent="0">
              <a:buNone/>
            </a:pPr>
            <a:r>
              <a:rPr lang="en-US" sz="4000" dirty="0" smtClean="0"/>
              <a:t>RLPGRTDNEIKNYWNTHL-KKL</a:t>
            </a:r>
            <a:endParaRPr lang="en-US" sz="4000" dirty="0"/>
          </a:p>
        </p:txBody>
      </p:sp>
      <p:sp>
        <p:nvSpPr>
          <p:cNvPr id="6" name="Down Arrow 5"/>
          <p:cNvSpPr/>
          <p:nvPr/>
        </p:nvSpPr>
        <p:spPr>
          <a:xfrm rot="10800000">
            <a:off x="838200" y="914400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10800000">
            <a:off x="2362200" y="914400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 rot="10800000">
            <a:off x="3200400" y="914401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 rot="10800000">
            <a:off x="4191000" y="914400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 rot="10800000">
            <a:off x="4953000" y="914401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 rot="10800000">
            <a:off x="6858000" y="914401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 rot="10800000">
            <a:off x="7467600" y="914401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 rot="10800000">
            <a:off x="2286000" y="2438399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 rot="10800000">
            <a:off x="1828800" y="3886199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/>
          <p:cNvSpPr/>
          <p:nvPr/>
        </p:nvSpPr>
        <p:spPr>
          <a:xfrm rot="10800000">
            <a:off x="4495800" y="3886199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/>
          <p:cNvSpPr/>
          <p:nvPr/>
        </p:nvSpPr>
        <p:spPr>
          <a:xfrm rot="10800000">
            <a:off x="5410201" y="5334000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 rot="10800000">
            <a:off x="5486400" y="914400"/>
            <a:ext cx="381000" cy="304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680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Finally Found!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BLASTed</a:t>
            </a:r>
            <a:r>
              <a:rPr lang="en-US" dirty="0" smtClean="0"/>
              <a:t> consensus sequence using </a:t>
            </a:r>
            <a:r>
              <a:rPr lang="en-US" dirty="0" err="1" smtClean="0"/>
              <a:t>tblastn</a:t>
            </a:r>
            <a:endParaRPr lang="en-US" dirty="0" smtClean="0"/>
          </a:p>
          <a:p>
            <a:pPr lvl="1"/>
            <a:r>
              <a:rPr lang="en-US" dirty="0" smtClean="0"/>
              <a:t>Searches for amino acid sequences in genomic DNA</a:t>
            </a:r>
          </a:p>
          <a:p>
            <a:endParaRPr lang="en-US" dirty="0"/>
          </a:p>
          <a:p>
            <a:r>
              <a:rPr lang="en-US" dirty="0" smtClean="0"/>
              <a:t>182 in </a:t>
            </a:r>
            <a:r>
              <a:rPr lang="en-US" dirty="0" err="1" smtClean="0"/>
              <a:t>bb_latest_assembly</a:t>
            </a:r>
            <a:endParaRPr lang="en-US" dirty="0" smtClean="0"/>
          </a:p>
          <a:p>
            <a:r>
              <a:rPr lang="en-US" dirty="0" smtClean="0"/>
              <a:t>85 in </a:t>
            </a:r>
            <a:r>
              <a:rPr lang="en-US" dirty="0" err="1" smtClean="0"/>
              <a:t>Illumina</a:t>
            </a:r>
            <a:endParaRPr lang="en-US" dirty="0" smtClean="0"/>
          </a:p>
          <a:p>
            <a:r>
              <a:rPr lang="en-US" dirty="0" smtClean="0"/>
              <a:t>25 in </a:t>
            </a:r>
            <a:r>
              <a:rPr lang="en-US" dirty="0" err="1" smtClean="0"/>
              <a:t>BB_EST_ALL_updated</a:t>
            </a:r>
            <a:endParaRPr lang="en-US" dirty="0" smtClean="0"/>
          </a:p>
          <a:p>
            <a:r>
              <a:rPr lang="en-US" dirty="0" smtClean="0"/>
              <a:t>25 in </a:t>
            </a:r>
            <a:r>
              <a:rPr lang="en-US" dirty="0" err="1" smtClean="0"/>
              <a:t>BB_EST_cleaned</a:t>
            </a:r>
            <a:endParaRPr lang="en-US" dirty="0" smtClean="0"/>
          </a:p>
          <a:p>
            <a:pPr lvl="1"/>
            <a:r>
              <a:rPr lang="en-US" dirty="0" smtClean="0"/>
              <a:t>Some hits were larger than others</a:t>
            </a:r>
          </a:p>
          <a:p>
            <a:pPr lvl="1"/>
            <a:r>
              <a:rPr lang="en-US" dirty="0" smtClean="0"/>
              <a:t>e-values lower than 0.001</a:t>
            </a:r>
          </a:p>
        </p:txBody>
      </p:sp>
    </p:spTree>
    <p:extLst>
      <p:ext uri="{BB962C8B-B14F-4D97-AF65-F5344CB8AC3E}">
        <p14:creationId xmlns:p14="http://schemas.microsoft.com/office/powerpoint/2010/main" xmlns="" val="196104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89300" y="5245100"/>
            <a:ext cx="495299" cy="203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Determining the REAL </a:t>
            </a:r>
            <a:r>
              <a:rPr lang="en-US" dirty="0" err="1" smtClean="0"/>
              <a:t>Mybs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753100" y="5245100"/>
            <a:ext cx="546100" cy="2159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077200" cy="518160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BLASTed</a:t>
            </a:r>
            <a:r>
              <a:rPr lang="en-US" sz="2000" dirty="0" smtClean="0"/>
              <a:t> each EST scaffold with a </a:t>
            </a:r>
            <a:r>
              <a:rPr lang="en-US" sz="2000" dirty="0" err="1" smtClean="0"/>
              <a:t>Myb</a:t>
            </a:r>
            <a:r>
              <a:rPr lang="en-US" sz="2000" dirty="0" smtClean="0"/>
              <a:t> hit against </a:t>
            </a:r>
            <a:r>
              <a:rPr lang="en-US" sz="2000" dirty="0" err="1" smtClean="0"/>
              <a:t>Illumina</a:t>
            </a:r>
            <a:r>
              <a:rPr lang="en-US" sz="2000" dirty="0" smtClean="0"/>
              <a:t> and </a:t>
            </a:r>
            <a:r>
              <a:rPr lang="en-US" sz="2000" dirty="0" err="1" smtClean="0"/>
              <a:t>bb_latest_assembly</a:t>
            </a:r>
            <a:r>
              <a:rPr lang="en-US" sz="2000" dirty="0" smtClean="0"/>
              <a:t> databases</a:t>
            </a:r>
          </a:p>
          <a:p>
            <a:endParaRPr lang="en-US" sz="2000" dirty="0"/>
          </a:p>
          <a:p>
            <a:r>
              <a:rPr lang="en-US" sz="2000" dirty="0" smtClean="0"/>
              <a:t>Compared EST hits to </a:t>
            </a:r>
            <a:r>
              <a:rPr lang="en-US" sz="2000" dirty="0" err="1" smtClean="0"/>
              <a:t>Myb</a:t>
            </a:r>
            <a:r>
              <a:rPr lang="en-US" sz="2000" dirty="0" smtClean="0"/>
              <a:t> hits in </a:t>
            </a:r>
            <a:r>
              <a:rPr lang="en-US" sz="2000" dirty="0" err="1" smtClean="0"/>
              <a:t>Illumina</a:t>
            </a:r>
            <a:r>
              <a:rPr lang="en-US" sz="2000" dirty="0" smtClean="0"/>
              <a:t> and </a:t>
            </a:r>
            <a:r>
              <a:rPr lang="en-US" sz="2000" dirty="0" err="1" smtClean="0"/>
              <a:t>bb_latest_assembly</a:t>
            </a:r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pPr marL="114300" indent="0">
              <a:buNone/>
            </a:pPr>
            <a:endParaRPr lang="en-US" sz="1200" dirty="0" smtClean="0"/>
          </a:p>
          <a:p>
            <a:pPr marL="114300" indent="0">
              <a:buNone/>
            </a:pPr>
            <a:endParaRPr lang="en-US" sz="1200" dirty="0" smtClean="0"/>
          </a:p>
          <a:p>
            <a:pPr marL="114300" indent="0">
              <a:buNone/>
            </a:pPr>
            <a:endParaRPr lang="en-US" sz="1200" dirty="0" smtClean="0"/>
          </a:p>
          <a:p>
            <a:pPr marL="114300" indent="0">
              <a:buNone/>
            </a:pPr>
            <a:endParaRPr lang="en-US" sz="1200" dirty="0"/>
          </a:p>
          <a:p>
            <a:pPr marL="114300" indent="0">
              <a:buNone/>
            </a:pPr>
            <a:endParaRPr lang="en-US" sz="1200" dirty="0"/>
          </a:p>
          <a:p>
            <a:pPr marL="114300" indent="0">
              <a:buNone/>
            </a:pPr>
            <a:r>
              <a:rPr lang="en-US" sz="1200" dirty="0" smtClean="0"/>
              <a:t>                                             </a:t>
            </a:r>
            <a:r>
              <a:rPr lang="en-US" sz="1400" dirty="0" smtClean="0"/>
              <a:t>*Items highlighted yellow are </a:t>
            </a:r>
            <a:r>
              <a:rPr lang="en-US" sz="1400" dirty="0" err="1" smtClean="0"/>
              <a:t>bb_latest</a:t>
            </a:r>
            <a:r>
              <a:rPr lang="en-US" sz="1400" dirty="0" smtClean="0"/>
              <a:t> hits, those in orange are EST hits</a:t>
            </a:r>
            <a:endParaRPr lang="en-US" sz="2800" dirty="0"/>
          </a:p>
        </p:txBody>
      </p:sp>
      <p:pic>
        <p:nvPicPr>
          <p:cNvPr id="5" name="Picture 4" descr="Screen shot 2011-04-07 at 9.44.27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399" y="3276600"/>
            <a:ext cx="7300913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6352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1-04-07 at 10.54.19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415" y="152400"/>
            <a:ext cx="7898185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156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Determining the REAL </a:t>
            </a:r>
            <a:r>
              <a:rPr lang="en-US" dirty="0" err="1"/>
              <a:t>Mybs</a:t>
            </a:r>
            <a:endParaRPr lang="en-US" dirty="0"/>
          </a:p>
        </p:txBody>
      </p:sp>
      <p:pic>
        <p:nvPicPr>
          <p:cNvPr id="6" name="Content Placeholder 5" descr="Screen shot 2011-04-07 at 9.42.55 AM.pn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28773" b="-128773"/>
          <a:stretch>
            <a:fillRect/>
          </a:stretch>
        </p:blipFill>
        <p:spPr>
          <a:xfrm>
            <a:off x="457200" y="762000"/>
            <a:ext cx="7620000" cy="4800600"/>
          </a:xfrm>
        </p:spPr>
      </p:pic>
    </p:spTree>
    <p:extLst>
      <p:ext uri="{BB962C8B-B14F-4D97-AF65-F5344CB8AC3E}">
        <p14:creationId xmlns:p14="http://schemas.microsoft.com/office/powerpoint/2010/main" xmlns="" val="9367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Determining the REAL </a:t>
            </a:r>
            <a:r>
              <a:rPr lang="en-US" dirty="0" err="1"/>
              <a:t>Mybs</a:t>
            </a:r>
            <a:endParaRPr lang="en-US" dirty="0"/>
          </a:p>
        </p:txBody>
      </p:sp>
      <p:pic>
        <p:nvPicPr>
          <p:cNvPr id="6" name="Content Placeholder 5" descr="Screen shot 2011-04-07 at 9.42.55 AM.pn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28773" b="-128773"/>
          <a:stretch>
            <a:fillRect/>
          </a:stretch>
        </p:blipFill>
        <p:spPr>
          <a:xfrm>
            <a:off x="457200" y="762000"/>
            <a:ext cx="7620000" cy="4800600"/>
          </a:xfrm>
        </p:spPr>
      </p:pic>
      <p:sp>
        <p:nvSpPr>
          <p:cNvPr id="7" name="Rectangle 6"/>
          <p:cNvSpPr/>
          <p:nvPr/>
        </p:nvSpPr>
        <p:spPr>
          <a:xfrm>
            <a:off x="6096000" y="2514600"/>
            <a:ext cx="838200" cy="1295400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0" y="2514600"/>
            <a:ext cx="838200" cy="1295400"/>
          </a:xfrm>
          <a:prstGeom prst="rect">
            <a:avLst/>
          </a:prstGeom>
          <a:noFill/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186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8478"/>
            <a:ext cx="7848600" cy="6581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151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1-04-07 at 9.53.56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451" y="128276"/>
            <a:ext cx="7842949" cy="66014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71800" y="1143000"/>
            <a:ext cx="10668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00FF"/>
                </a:solidFill>
              </a:rPr>
              <a:t>Exons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5600" y="2667000"/>
            <a:ext cx="12192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Introns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15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Further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Phylogenic analysis based on </a:t>
            </a:r>
            <a:r>
              <a:rPr lang="en-US" dirty="0" err="1" smtClean="0"/>
              <a:t>Myb</a:t>
            </a:r>
            <a:r>
              <a:rPr lang="en-US" dirty="0" smtClean="0"/>
              <a:t> differences</a:t>
            </a:r>
          </a:p>
          <a:p>
            <a:pPr lvl="1"/>
            <a:r>
              <a:rPr lang="en-US" dirty="0" smtClean="0"/>
              <a:t>Comparisons to closely related species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Continue to analyze each consensus hit</a:t>
            </a:r>
          </a:p>
          <a:p>
            <a:endParaRPr lang="en-US" dirty="0"/>
          </a:p>
          <a:p>
            <a:r>
              <a:rPr lang="en-US" dirty="0" smtClean="0"/>
              <a:t>Examine exon/intron structures in other plants</a:t>
            </a:r>
          </a:p>
          <a:p>
            <a:pPr lvl="1"/>
            <a:r>
              <a:rPr lang="en-US" dirty="0" smtClean="0"/>
              <a:t>Determine patterns that could be applied to blueberry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8608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Dr. Allan Brown</a:t>
            </a:r>
          </a:p>
          <a:p>
            <a:endParaRPr lang="en-US" sz="2800" dirty="0" smtClean="0"/>
          </a:p>
          <a:p>
            <a:r>
              <a:rPr lang="en-US" sz="2800" dirty="0" smtClean="0"/>
              <a:t>NC State University</a:t>
            </a:r>
          </a:p>
          <a:p>
            <a:endParaRPr lang="en-US" sz="2800" dirty="0" smtClean="0"/>
          </a:p>
          <a:p>
            <a:r>
              <a:rPr lang="en-US" sz="2800" dirty="0" smtClean="0"/>
              <a:t>David H. Murdock Research Institute</a:t>
            </a:r>
          </a:p>
          <a:p>
            <a:endParaRPr lang="en-US" sz="2800" dirty="0" smtClean="0"/>
          </a:p>
          <a:p>
            <a:r>
              <a:rPr lang="en-US" sz="2800" dirty="0" smtClean="0"/>
              <a:t>Dr. Malcolm Campbell and Davidson College</a:t>
            </a:r>
            <a:endParaRPr lang="en-US" sz="2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2223</TotalTime>
  <Words>383</Words>
  <Application>Microsoft Office PowerPoint</Application>
  <PresentationFormat>On-screen Show (4:3)</PresentationFormat>
  <Paragraphs>120</Paragraphs>
  <Slides>19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Adjacency</vt:lpstr>
      <vt:lpstr>Myb Transcription Factors</vt:lpstr>
      <vt:lpstr>What is Myb?</vt:lpstr>
      <vt:lpstr>What does it do?</vt:lpstr>
      <vt:lpstr>What does it do?</vt:lpstr>
      <vt:lpstr>Protein Structure</vt:lpstr>
      <vt:lpstr>First Attempt</vt:lpstr>
      <vt:lpstr>Slide 7</vt:lpstr>
      <vt:lpstr>Slide 8</vt:lpstr>
      <vt:lpstr>Slide 9</vt:lpstr>
      <vt:lpstr>Slide 10</vt:lpstr>
      <vt:lpstr>Finally Found!</vt:lpstr>
      <vt:lpstr>Determining the REAL Mybs</vt:lpstr>
      <vt:lpstr>Slide 13</vt:lpstr>
      <vt:lpstr>Determining the REAL Mybs</vt:lpstr>
      <vt:lpstr>Determining the REAL Mybs</vt:lpstr>
      <vt:lpstr>Slide 16</vt:lpstr>
      <vt:lpstr>Slide 17</vt:lpstr>
      <vt:lpstr>Further Steps</vt:lpstr>
      <vt:lpstr>Acknowledgements</vt:lpstr>
    </vt:vector>
  </TitlesOfParts>
  <Company>Davidson College ResNet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Makes the “Blue” in Blueberries?       -The Truth about Myb</dc:title>
  <dc:creator>Dylan</dc:creator>
  <cp:lastModifiedBy>Lab User</cp:lastModifiedBy>
  <cp:revision>15</cp:revision>
  <dcterms:created xsi:type="dcterms:W3CDTF">2011-02-17T03:19:57Z</dcterms:created>
  <dcterms:modified xsi:type="dcterms:W3CDTF">2011-04-12T13:34:59Z</dcterms:modified>
</cp:coreProperties>
</file>