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jpg" ContentType="image/jpeg"/>
  <Default Extension="emf" ContentType="image/x-emf"/>
  <Default Extension="rels" ContentType="application/vnd.openxmlformats-package.relationships+xml"/>
  <Default Extension="bin" ContentType="application/vnd.openxmlformats-officedocument.presentationml.printerSettings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8"/>
  </p:notesMasterIdLst>
  <p:sldIdLst>
    <p:sldId id="256" r:id="rId2"/>
    <p:sldId id="270" r:id="rId3"/>
    <p:sldId id="258" r:id="rId4"/>
    <p:sldId id="259" r:id="rId5"/>
    <p:sldId id="260" r:id="rId6"/>
    <p:sldId id="261" r:id="rId7"/>
    <p:sldId id="271" r:id="rId8"/>
    <p:sldId id="274" r:id="rId9"/>
    <p:sldId id="264" r:id="rId10"/>
    <p:sldId id="272" r:id="rId11"/>
    <p:sldId id="273" r:id="rId12"/>
    <p:sldId id="267" r:id="rId13"/>
    <p:sldId id="265" r:id="rId14"/>
    <p:sldId id="263" r:id="rId15"/>
    <p:sldId id="266" r:id="rId16"/>
    <p:sldId id="268" r:id="rId1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16" d="100"/>
          <a:sy n="116" d="100"/>
        </p:scale>
        <p:origin x="-1168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presProps" Target="presProps.xml"/><Relationship Id="rId21" Type="http://schemas.openxmlformats.org/officeDocument/2006/relationships/viewProps" Target="viewProps.xml"/><Relationship Id="rId22" Type="http://schemas.openxmlformats.org/officeDocument/2006/relationships/theme" Target="theme/theme1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notesMaster" Target="notesMasters/notesMaster1.xml"/><Relationship Id="rId19" Type="http://schemas.openxmlformats.org/officeDocument/2006/relationships/printerSettings" Target="printerSettings/printerSettings1.bin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9566964-2AEA-5E46-BE92-39AD444298D2}" type="datetimeFigureOut">
              <a:rPr lang="en-US" smtClean="0"/>
              <a:t>2/8/16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35C8916-6FE6-F54A-A77F-DA4CFDA040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06655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09CCD81-0FED-5342-941D-A433D1FAA24B}" type="slidenum">
              <a:rPr lang="en-US"/>
              <a:pPr/>
              <a:t>3</a:t>
            </a:fld>
            <a:endParaRPr lang="en-US"/>
          </a:p>
        </p:txBody>
      </p:sp>
      <p:sp>
        <p:nvSpPr>
          <p:cNvPr id="819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819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A1F1C0A-ACFB-6540-9B54-796D876E9BB2}" type="slidenum">
              <a:rPr lang="en-US"/>
              <a:pPr/>
              <a:t>14</a:t>
            </a:fld>
            <a:endParaRPr lang="en-US"/>
          </a:p>
        </p:txBody>
      </p:sp>
      <p:sp>
        <p:nvSpPr>
          <p:cNvPr id="870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870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517D086-1545-EC46-9788-563FBC8E17DA}" type="slidenum">
              <a:rPr lang="en-US"/>
              <a:pPr/>
              <a:t>15</a:t>
            </a:fld>
            <a:endParaRPr lang="en-US"/>
          </a:p>
        </p:txBody>
      </p:sp>
      <p:sp>
        <p:nvSpPr>
          <p:cNvPr id="901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901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9D53F4A-371E-BC49-BF75-2F8258D8DA38}" type="slidenum">
              <a:rPr lang="en-US"/>
              <a:pPr/>
              <a:t>4</a:t>
            </a:fld>
            <a:endParaRPr lang="en-US"/>
          </a:p>
        </p:txBody>
      </p:sp>
      <p:sp>
        <p:nvSpPr>
          <p:cNvPr id="829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829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8AE15D1-1FD6-E34B-B58D-802BA0A07278}" type="slidenum">
              <a:rPr lang="en-US"/>
              <a:pPr/>
              <a:t>5</a:t>
            </a:fld>
            <a:endParaRPr lang="en-US"/>
          </a:p>
        </p:txBody>
      </p:sp>
      <p:sp>
        <p:nvSpPr>
          <p:cNvPr id="839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839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F5BDE44-C3AF-8D47-8199-360D7AF1814C}" type="slidenum">
              <a:rPr lang="en-US"/>
              <a:pPr/>
              <a:t>6</a:t>
            </a:fld>
            <a:endParaRPr lang="en-US"/>
          </a:p>
        </p:txBody>
      </p:sp>
      <p:sp>
        <p:nvSpPr>
          <p:cNvPr id="849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849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0EEF2BA-AEBF-9746-B888-DA0CA479A57A}" type="slidenum">
              <a:rPr lang="en-US"/>
              <a:pPr/>
              <a:t>9</a:t>
            </a:fld>
            <a:endParaRPr lang="en-US"/>
          </a:p>
        </p:txBody>
      </p:sp>
      <p:sp>
        <p:nvSpPr>
          <p:cNvPr id="880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880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0EEF2BA-AEBF-9746-B888-DA0CA479A57A}" type="slidenum">
              <a:rPr lang="en-US"/>
              <a:pPr/>
              <a:t>10</a:t>
            </a:fld>
            <a:endParaRPr lang="en-US"/>
          </a:p>
        </p:txBody>
      </p:sp>
      <p:sp>
        <p:nvSpPr>
          <p:cNvPr id="880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880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0EEF2BA-AEBF-9746-B888-DA0CA479A57A}" type="slidenum">
              <a:rPr lang="en-US"/>
              <a:pPr/>
              <a:t>11</a:t>
            </a:fld>
            <a:endParaRPr lang="en-US"/>
          </a:p>
        </p:txBody>
      </p:sp>
      <p:sp>
        <p:nvSpPr>
          <p:cNvPr id="880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880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F79D95D-DAF2-B945-8720-B47662873A6D}" type="slidenum">
              <a:rPr lang="en-US"/>
              <a:pPr/>
              <a:t>12</a:t>
            </a:fld>
            <a:endParaRPr lang="en-US"/>
          </a:p>
        </p:txBody>
      </p:sp>
      <p:sp>
        <p:nvSpPr>
          <p:cNvPr id="911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911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D16B34F-9998-9E4C-9A64-B81DA173830C}" type="slidenum">
              <a:rPr lang="en-US"/>
              <a:pPr/>
              <a:t>13</a:t>
            </a:fld>
            <a:endParaRPr lang="en-US"/>
          </a:p>
        </p:txBody>
      </p:sp>
      <p:sp>
        <p:nvSpPr>
          <p:cNvPr id="890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890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AEA224-F38B-5D4F-8DF8-81D136684480}" type="datetimeFigureOut">
              <a:rPr lang="en-US" smtClean="0"/>
              <a:t>2/8/16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0F5026-881A-1847-B4E1-774F34B7D3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33734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AEA224-F38B-5D4F-8DF8-81D136684480}" type="datetimeFigureOut">
              <a:rPr lang="en-US" smtClean="0"/>
              <a:t>2/8/16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0F5026-881A-1847-B4E1-774F34B7D3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50201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AEA224-F38B-5D4F-8DF8-81D136684480}" type="datetimeFigureOut">
              <a:rPr lang="en-US" smtClean="0"/>
              <a:t>2/8/16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0F5026-881A-1847-B4E1-774F34B7D3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352025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hart">
  <p:cSld name="Title, Text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hart Placeholder 3"/>
          <p:cNvSpPr>
            <a:spLocks noGrp="1"/>
          </p:cNvSpPr>
          <p:nvPr>
            <p:ph type="chart"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FE6ACA65-72E7-3C4F-B2C5-DF4AEB76D18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356189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>
  <p:cSld name="Title, Text and Clip 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lipArt Placeholder 3"/>
          <p:cNvSpPr>
            <a:spLocks noGrp="1"/>
          </p:cNvSpPr>
          <p:nvPr>
            <p:ph type="clipArt"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5E34943B-1EA2-AC48-943F-6202C716DD8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28587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AEA224-F38B-5D4F-8DF8-81D136684480}" type="datetimeFigureOut">
              <a:rPr lang="en-US" smtClean="0"/>
              <a:t>2/8/16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0F5026-881A-1847-B4E1-774F34B7D3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56512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AEA224-F38B-5D4F-8DF8-81D136684480}" type="datetimeFigureOut">
              <a:rPr lang="en-US" smtClean="0"/>
              <a:t>2/8/16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0F5026-881A-1847-B4E1-774F34B7D3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65600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AEA224-F38B-5D4F-8DF8-81D136684480}" type="datetimeFigureOut">
              <a:rPr lang="en-US" smtClean="0"/>
              <a:t>2/8/16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0F5026-881A-1847-B4E1-774F34B7D3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04673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AEA224-F38B-5D4F-8DF8-81D136684480}" type="datetimeFigureOut">
              <a:rPr lang="en-US" smtClean="0"/>
              <a:t>2/8/16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0F5026-881A-1847-B4E1-774F34B7D3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09857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AEA224-F38B-5D4F-8DF8-81D136684480}" type="datetimeFigureOut">
              <a:rPr lang="en-US" smtClean="0"/>
              <a:t>2/8/16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0F5026-881A-1847-B4E1-774F34B7D3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76174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AEA224-F38B-5D4F-8DF8-81D136684480}" type="datetimeFigureOut">
              <a:rPr lang="en-US" smtClean="0"/>
              <a:t>2/8/16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0F5026-881A-1847-B4E1-774F34B7D3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99843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AEA224-F38B-5D4F-8DF8-81D136684480}" type="datetimeFigureOut">
              <a:rPr lang="en-US" smtClean="0"/>
              <a:t>2/8/16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0F5026-881A-1847-B4E1-774F34B7D3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96711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AEA224-F38B-5D4F-8DF8-81D136684480}" type="datetimeFigureOut">
              <a:rPr lang="en-US" smtClean="0"/>
              <a:t>2/8/16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0F5026-881A-1847-B4E1-774F34B7D3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90661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AEA224-F38B-5D4F-8DF8-81D136684480}" type="datetimeFigureOut">
              <a:rPr lang="en-US" smtClean="0"/>
              <a:t>2/8/16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0F5026-881A-1847-B4E1-774F34B7D3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68075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5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5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6.jpe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7.jp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4.emf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Cluster Analysis, an Overview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Laurie </a:t>
            </a:r>
            <a:r>
              <a:rPr lang="en-US" dirty="0" smtClean="0"/>
              <a:t>Heyer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40449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7772400" cy="1143000"/>
          </a:xfrm>
        </p:spPr>
        <p:txBody>
          <a:bodyPr/>
          <a:lstStyle/>
          <a:p>
            <a:r>
              <a:rPr lang="en-US" dirty="0" smtClean="0"/>
              <a:t>Cutting the Tree</a:t>
            </a:r>
            <a:endParaRPr lang="en-US" dirty="0"/>
          </a:p>
        </p:txBody>
      </p:sp>
      <p:pic>
        <p:nvPicPr>
          <p:cNvPr id="50180" name="Picture 4" descr="dendro11_final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635" b="8977"/>
          <a:stretch>
            <a:fillRect/>
          </a:stretch>
        </p:blipFill>
        <p:spPr bwMode="auto">
          <a:xfrm>
            <a:off x="544284" y="2579550"/>
            <a:ext cx="5962792" cy="31717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4" name="Straight Connector 3"/>
          <p:cNvCxnSpPr/>
          <p:nvPr/>
        </p:nvCxnSpPr>
        <p:spPr>
          <a:xfrm>
            <a:off x="4390567" y="1886857"/>
            <a:ext cx="0" cy="46228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033223" y="2685142"/>
            <a:ext cx="805141" cy="31393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MNH</a:t>
            </a:r>
          </a:p>
          <a:p>
            <a:endParaRPr lang="en-US" dirty="0"/>
          </a:p>
          <a:p>
            <a:r>
              <a:rPr lang="en-US" dirty="0" smtClean="0"/>
              <a:t>K</a:t>
            </a:r>
          </a:p>
          <a:p>
            <a:endParaRPr lang="en-US" dirty="0"/>
          </a:p>
          <a:p>
            <a:r>
              <a:rPr lang="en-US" dirty="0" smtClean="0"/>
              <a:t>J</a:t>
            </a:r>
          </a:p>
          <a:p>
            <a:endParaRPr lang="en-US" dirty="0"/>
          </a:p>
          <a:p>
            <a:r>
              <a:rPr lang="en-US" dirty="0" smtClean="0"/>
              <a:t>ECLGD</a:t>
            </a:r>
          </a:p>
          <a:p>
            <a:endParaRPr lang="en-US" dirty="0"/>
          </a:p>
          <a:p>
            <a:r>
              <a:rPr lang="en-US" dirty="0" smtClean="0"/>
              <a:t>I</a:t>
            </a:r>
          </a:p>
          <a:p>
            <a:endParaRPr lang="en-US" dirty="0"/>
          </a:p>
          <a:p>
            <a:r>
              <a:rPr lang="en-US" dirty="0" smtClean="0"/>
              <a:t>F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023804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7772400" cy="1143000"/>
          </a:xfrm>
        </p:spPr>
        <p:txBody>
          <a:bodyPr/>
          <a:lstStyle/>
          <a:p>
            <a:r>
              <a:rPr lang="en-US" dirty="0" smtClean="0"/>
              <a:t>Cutting the Tree</a:t>
            </a:r>
            <a:endParaRPr lang="en-US" dirty="0"/>
          </a:p>
        </p:txBody>
      </p:sp>
      <p:pic>
        <p:nvPicPr>
          <p:cNvPr id="50180" name="Picture 4" descr="dendro11_final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635" b="8977"/>
          <a:stretch>
            <a:fillRect/>
          </a:stretch>
        </p:blipFill>
        <p:spPr bwMode="auto">
          <a:xfrm>
            <a:off x="544284" y="2579550"/>
            <a:ext cx="5962792" cy="31717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4" name="Straight Connector 3"/>
          <p:cNvCxnSpPr/>
          <p:nvPr/>
        </p:nvCxnSpPr>
        <p:spPr>
          <a:xfrm>
            <a:off x="3138700" y="1886857"/>
            <a:ext cx="0" cy="46228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033223" y="3628578"/>
            <a:ext cx="998666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MNH</a:t>
            </a:r>
          </a:p>
          <a:p>
            <a:endParaRPr lang="en-US" dirty="0"/>
          </a:p>
          <a:p>
            <a:r>
              <a:rPr lang="en-US" dirty="0" smtClean="0"/>
              <a:t>KJECLGD</a:t>
            </a:r>
          </a:p>
          <a:p>
            <a:endParaRPr lang="en-US" dirty="0"/>
          </a:p>
          <a:p>
            <a:r>
              <a:rPr lang="en-US" dirty="0" smtClean="0"/>
              <a:t>IF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2848544" y="6126163"/>
            <a:ext cx="4178122" cy="52322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en-US" sz="2800" dirty="0" smtClean="0"/>
              <a:t>MATLAB Command: cluster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69750451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8371" name="Picture 3" descr="yeast_stress_clustered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9800" y="0"/>
            <a:ext cx="5297488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3258346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K-means Clustering</a:t>
            </a:r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800"/>
              <a:t>Specify how many clusters to form</a:t>
            </a:r>
          </a:p>
          <a:p>
            <a:pPr>
              <a:lnSpc>
                <a:spcPct val="90000"/>
              </a:lnSpc>
            </a:pPr>
            <a:r>
              <a:rPr lang="en-US" sz="2800"/>
              <a:t>Randomly assign each gene to one of </a:t>
            </a:r>
            <a:r>
              <a:rPr lang="en-US" sz="2800" i="1"/>
              <a:t>k</a:t>
            </a:r>
            <a:r>
              <a:rPr lang="en-US" sz="2800"/>
              <a:t> different clusters</a:t>
            </a:r>
          </a:p>
          <a:p>
            <a:pPr>
              <a:lnSpc>
                <a:spcPct val="90000"/>
              </a:lnSpc>
            </a:pPr>
            <a:r>
              <a:rPr lang="en-US" sz="2800"/>
              <a:t>Average expression of all genes in each cluster to create </a:t>
            </a:r>
            <a:r>
              <a:rPr lang="en-US" sz="2800" i="1"/>
              <a:t>k</a:t>
            </a:r>
            <a:r>
              <a:rPr lang="en-US" sz="2800"/>
              <a:t> pseudo genes</a:t>
            </a:r>
          </a:p>
          <a:p>
            <a:pPr>
              <a:lnSpc>
                <a:spcPct val="90000"/>
              </a:lnSpc>
            </a:pPr>
            <a:r>
              <a:rPr lang="en-US" sz="2800"/>
              <a:t>Rearrange genes by assigning each one to the cluster represented by the pseudo gene to which it is most similar</a:t>
            </a:r>
          </a:p>
          <a:p>
            <a:pPr>
              <a:lnSpc>
                <a:spcPct val="90000"/>
              </a:lnSpc>
            </a:pPr>
            <a:r>
              <a:rPr lang="en-US" sz="2800"/>
              <a:t>Repeat until convergence</a:t>
            </a:r>
          </a:p>
        </p:txBody>
      </p:sp>
    </p:spTree>
    <p:extLst>
      <p:ext uri="{BB962C8B-B14F-4D97-AF65-F5344CB8AC3E}">
        <p14:creationId xmlns:p14="http://schemas.microsoft.com/office/powerpoint/2010/main" val="267561370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Supervised Clustering</a:t>
            </a:r>
          </a:p>
        </p:txBody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400" dirty="0"/>
              <a:t>Find genes in expression file whose patterns are highly similar (</a:t>
            </a:r>
            <a:r>
              <a:rPr lang="ja-JP" altLang="en-US" sz="2400" dirty="0">
                <a:latin typeface="Arial"/>
              </a:rPr>
              <a:t>“</a:t>
            </a:r>
            <a:r>
              <a:rPr lang="en-US" sz="2400" dirty="0"/>
              <a:t>close</a:t>
            </a:r>
            <a:r>
              <a:rPr lang="ja-JP" altLang="en-US" sz="2400" dirty="0">
                <a:latin typeface="Arial"/>
              </a:rPr>
              <a:t>”</a:t>
            </a:r>
            <a:r>
              <a:rPr lang="en-US" sz="2400" dirty="0"/>
              <a:t>) to desired gene or pattern</a:t>
            </a:r>
          </a:p>
          <a:p>
            <a:pPr>
              <a:lnSpc>
                <a:spcPct val="90000"/>
              </a:lnSpc>
            </a:pPr>
            <a:r>
              <a:rPr lang="en-US" sz="2400" dirty="0"/>
              <a:t>Add closest gene first</a:t>
            </a:r>
          </a:p>
          <a:p>
            <a:pPr>
              <a:lnSpc>
                <a:spcPct val="90000"/>
              </a:lnSpc>
            </a:pPr>
            <a:r>
              <a:rPr lang="en-US" sz="2400" dirty="0"/>
              <a:t>Then add gene that is closest to all genes already in cluster</a:t>
            </a:r>
          </a:p>
          <a:p>
            <a:pPr>
              <a:lnSpc>
                <a:spcPct val="90000"/>
              </a:lnSpc>
            </a:pPr>
            <a:r>
              <a:rPr lang="en-US" sz="2400" dirty="0"/>
              <a:t>Repeat, as long as added gene is within specified distance of genes already in cluster</a:t>
            </a:r>
          </a:p>
          <a:p>
            <a:pPr>
              <a:lnSpc>
                <a:spcPct val="90000"/>
              </a:lnSpc>
            </a:pPr>
            <a:r>
              <a:rPr lang="en-US" sz="2400" dirty="0"/>
              <a:t>Distance from one gene to a set of genes defined to be </a:t>
            </a:r>
            <a:r>
              <a:rPr lang="en-US" sz="2400" dirty="0" smtClean="0"/>
              <a:t>maximum (or minimum, or average) </a:t>
            </a:r>
            <a:r>
              <a:rPr lang="en-US" sz="2400" dirty="0"/>
              <a:t>of all distances to individual members of the set </a:t>
            </a:r>
            <a:r>
              <a:rPr lang="en-US" sz="2400" dirty="0" smtClean="0"/>
              <a:t>(complete, single, and average linkage, respectively)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37158033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7772400" cy="1143000"/>
          </a:xfrm>
        </p:spPr>
        <p:txBody>
          <a:bodyPr/>
          <a:lstStyle/>
          <a:p>
            <a:r>
              <a:rPr lang="en-US" b="1"/>
              <a:t>Quality Clustering: QT Clust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1816665" y="1826520"/>
            <a:ext cx="5410200" cy="2286000"/>
            <a:chOff x="1600200" y="2057400"/>
            <a:chExt cx="5410200" cy="2286000"/>
          </a:xfrm>
        </p:grpSpPr>
        <p:sp>
          <p:nvSpPr>
            <p:cNvPr id="52227" name="Line 3"/>
            <p:cNvSpPr>
              <a:spLocks noChangeShapeType="1"/>
            </p:cNvSpPr>
            <p:nvPr/>
          </p:nvSpPr>
          <p:spPr bwMode="auto">
            <a:xfrm>
              <a:off x="1676400" y="2209800"/>
              <a:ext cx="457200" cy="6858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none" w="lg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228" name="Line 4"/>
            <p:cNvSpPr>
              <a:spLocks noChangeShapeType="1"/>
            </p:cNvSpPr>
            <p:nvPr/>
          </p:nvSpPr>
          <p:spPr bwMode="auto">
            <a:xfrm flipH="1">
              <a:off x="2057400" y="2209800"/>
              <a:ext cx="304800" cy="6858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none" w="lg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229" name="Line 5"/>
            <p:cNvSpPr>
              <a:spLocks noChangeShapeType="1"/>
            </p:cNvSpPr>
            <p:nvPr/>
          </p:nvSpPr>
          <p:spPr bwMode="auto">
            <a:xfrm>
              <a:off x="1676400" y="2209800"/>
              <a:ext cx="6858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none" w="lg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230" name="Line 6"/>
            <p:cNvSpPr>
              <a:spLocks noChangeShapeType="1"/>
            </p:cNvSpPr>
            <p:nvPr/>
          </p:nvSpPr>
          <p:spPr bwMode="auto">
            <a:xfrm>
              <a:off x="2057400" y="2819400"/>
              <a:ext cx="6858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none" w="lg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231" name="Line 7"/>
            <p:cNvSpPr>
              <a:spLocks noChangeShapeType="1"/>
            </p:cNvSpPr>
            <p:nvPr/>
          </p:nvSpPr>
          <p:spPr bwMode="auto">
            <a:xfrm flipH="1">
              <a:off x="1752600" y="2895600"/>
              <a:ext cx="304800" cy="6858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none" w="lg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232" name="Line 8"/>
            <p:cNvSpPr>
              <a:spLocks noChangeShapeType="1"/>
            </p:cNvSpPr>
            <p:nvPr/>
          </p:nvSpPr>
          <p:spPr bwMode="auto">
            <a:xfrm>
              <a:off x="1676400" y="3581400"/>
              <a:ext cx="457200" cy="6858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none" w="lg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233" name="Line 9"/>
            <p:cNvSpPr>
              <a:spLocks noChangeShapeType="1"/>
            </p:cNvSpPr>
            <p:nvPr/>
          </p:nvSpPr>
          <p:spPr bwMode="auto">
            <a:xfrm>
              <a:off x="2057400" y="4267200"/>
              <a:ext cx="6858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none" w="lg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234" name="Line 10"/>
            <p:cNvSpPr>
              <a:spLocks noChangeShapeType="1"/>
            </p:cNvSpPr>
            <p:nvPr/>
          </p:nvSpPr>
          <p:spPr bwMode="auto">
            <a:xfrm flipH="1">
              <a:off x="2743200" y="3505200"/>
              <a:ext cx="381000" cy="6858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none" w="lg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235" name="Line 11"/>
            <p:cNvSpPr>
              <a:spLocks noChangeShapeType="1"/>
            </p:cNvSpPr>
            <p:nvPr/>
          </p:nvSpPr>
          <p:spPr bwMode="auto">
            <a:xfrm>
              <a:off x="2743200" y="2819400"/>
              <a:ext cx="381000" cy="6858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none" w="lg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236" name="Line 12"/>
            <p:cNvSpPr>
              <a:spLocks noChangeShapeType="1"/>
            </p:cNvSpPr>
            <p:nvPr/>
          </p:nvSpPr>
          <p:spPr bwMode="auto">
            <a:xfrm flipV="1">
              <a:off x="2438400" y="2895600"/>
              <a:ext cx="304800" cy="6858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none" w="lg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237" name="Line 13"/>
            <p:cNvSpPr>
              <a:spLocks noChangeShapeType="1"/>
            </p:cNvSpPr>
            <p:nvPr/>
          </p:nvSpPr>
          <p:spPr bwMode="auto">
            <a:xfrm>
              <a:off x="2057400" y="2819400"/>
              <a:ext cx="304800" cy="6858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none" w="lg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238" name="Line 14"/>
            <p:cNvSpPr>
              <a:spLocks noChangeShapeType="1"/>
            </p:cNvSpPr>
            <p:nvPr/>
          </p:nvSpPr>
          <p:spPr bwMode="auto">
            <a:xfrm>
              <a:off x="1676400" y="3581400"/>
              <a:ext cx="6858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none" w="lg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239" name="Line 15"/>
            <p:cNvSpPr>
              <a:spLocks noChangeShapeType="1"/>
            </p:cNvSpPr>
            <p:nvPr/>
          </p:nvSpPr>
          <p:spPr bwMode="auto">
            <a:xfrm flipV="1">
              <a:off x="2057400" y="3581400"/>
              <a:ext cx="381000" cy="6096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none" w="lg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240" name="Line 16"/>
            <p:cNvSpPr>
              <a:spLocks noChangeShapeType="1"/>
            </p:cNvSpPr>
            <p:nvPr/>
          </p:nvSpPr>
          <p:spPr bwMode="auto">
            <a:xfrm flipH="1" flipV="1">
              <a:off x="2438400" y="3581400"/>
              <a:ext cx="381000" cy="6096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none" w="lg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241" name="Line 17"/>
            <p:cNvSpPr>
              <a:spLocks noChangeShapeType="1"/>
            </p:cNvSpPr>
            <p:nvPr/>
          </p:nvSpPr>
          <p:spPr bwMode="auto">
            <a:xfrm flipH="1">
              <a:off x="2362200" y="3505200"/>
              <a:ext cx="7620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none" w="lg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242" name="Freeform 18"/>
            <p:cNvSpPr>
              <a:spLocks/>
            </p:cNvSpPr>
            <p:nvPr/>
          </p:nvSpPr>
          <p:spPr bwMode="auto">
            <a:xfrm>
              <a:off x="2133600" y="2895600"/>
              <a:ext cx="635000" cy="1295400"/>
            </a:xfrm>
            <a:custGeom>
              <a:avLst/>
              <a:gdLst>
                <a:gd name="T0" fmla="*/ 384 w 400"/>
                <a:gd name="T1" fmla="*/ 0 h 816"/>
                <a:gd name="T2" fmla="*/ 336 w 400"/>
                <a:gd name="T3" fmla="*/ 528 h 816"/>
                <a:gd name="T4" fmla="*/ 0 w 400"/>
                <a:gd name="T5" fmla="*/ 816 h 8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0" h="816">
                  <a:moveTo>
                    <a:pt x="384" y="0"/>
                  </a:moveTo>
                  <a:cubicBezTo>
                    <a:pt x="392" y="196"/>
                    <a:pt x="400" y="392"/>
                    <a:pt x="336" y="528"/>
                  </a:cubicBezTo>
                  <a:cubicBezTo>
                    <a:pt x="272" y="664"/>
                    <a:pt x="64" y="760"/>
                    <a:pt x="0" y="816"/>
                  </a:cubicBezTo>
                </a:path>
              </a:pathLst>
            </a:custGeom>
            <a:noFill/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arrow" w="lg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243" name="Freeform 19"/>
            <p:cNvSpPr>
              <a:spLocks/>
            </p:cNvSpPr>
            <p:nvPr/>
          </p:nvSpPr>
          <p:spPr bwMode="auto">
            <a:xfrm>
              <a:off x="1676400" y="3505200"/>
              <a:ext cx="1447800" cy="304800"/>
            </a:xfrm>
            <a:custGeom>
              <a:avLst/>
              <a:gdLst>
                <a:gd name="T0" fmla="*/ 912 w 912"/>
                <a:gd name="T1" fmla="*/ 0 h 192"/>
                <a:gd name="T2" fmla="*/ 480 w 912"/>
                <a:gd name="T3" fmla="*/ 192 h 192"/>
                <a:gd name="T4" fmla="*/ 0 w 912"/>
                <a:gd name="T5" fmla="*/ 0 h 1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12" h="192">
                  <a:moveTo>
                    <a:pt x="912" y="0"/>
                  </a:moveTo>
                  <a:cubicBezTo>
                    <a:pt x="772" y="96"/>
                    <a:pt x="632" y="192"/>
                    <a:pt x="480" y="192"/>
                  </a:cubicBezTo>
                  <a:cubicBezTo>
                    <a:pt x="328" y="192"/>
                    <a:pt x="164" y="96"/>
                    <a:pt x="0" y="0"/>
                  </a:cubicBezTo>
                </a:path>
              </a:pathLst>
            </a:custGeom>
            <a:noFill/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arrow" w="lg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244" name="Freeform 20"/>
            <p:cNvSpPr>
              <a:spLocks/>
            </p:cNvSpPr>
            <p:nvPr/>
          </p:nvSpPr>
          <p:spPr bwMode="auto">
            <a:xfrm>
              <a:off x="2057400" y="2895600"/>
              <a:ext cx="762000" cy="1371600"/>
            </a:xfrm>
            <a:custGeom>
              <a:avLst/>
              <a:gdLst>
                <a:gd name="T0" fmla="*/ 480 w 480"/>
                <a:gd name="T1" fmla="*/ 864 h 864"/>
                <a:gd name="T2" fmla="*/ 96 w 480"/>
                <a:gd name="T3" fmla="*/ 480 h 864"/>
                <a:gd name="T4" fmla="*/ 0 w 480"/>
                <a:gd name="T5" fmla="*/ 0 h 8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80" h="864">
                  <a:moveTo>
                    <a:pt x="480" y="864"/>
                  </a:moveTo>
                  <a:cubicBezTo>
                    <a:pt x="328" y="744"/>
                    <a:pt x="176" y="624"/>
                    <a:pt x="96" y="480"/>
                  </a:cubicBezTo>
                  <a:cubicBezTo>
                    <a:pt x="16" y="336"/>
                    <a:pt x="8" y="168"/>
                    <a:pt x="0" y="0"/>
                  </a:cubicBezTo>
                </a:path>
              </a:pathLst>
            </a:custGeom>
            <a:noFill/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arrow" w="lg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245" name="Line 21"/>
            <p:cNvSpPr>
              <a:spLocks noChangeShapeType="1"/>
            </p:cNvSpPr>
            <p:nvPr/>
          </p:nvSpPr>
          <p:spPr bwMode="auto">
            <a:xfrm>
              <a:off x="2743200" y="2819400"/>
              <a:ext cx="0" cy="13716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none" w="lg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246" name="Line 22"/>
            <p:cNvSpPr>
              <a:spLocks noChangeShapeType="1"/>
            </p:cNvSpPr>
            <p:nvPr/>
          </p:nvSpPr>
          <p:spPr bwMode="auto">
            <a:xfrm flipH="1">
              <a:off x="1752600" y="2819400"/>
              <a:ext cx="990600" cy="7620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none" w="lg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247" name="Line 23"/>
            <p:cNvSpPr>
              <a:spLocks noChangeShapeType="1"/>
            </p:cNvSpPr>
            <p:nvPr/>
          </p:nvSpPr>
          <p:spPr bwMode="auto">
            <a:xfrm flipH="1">
              <a:off x="2133600" y="3505200"/>
              <a:ext cx="914400" cy="7620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none" w="lg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248" name="Line 24"/>
            <p:cNvSpPr>
              <a:spLocks noChangeShapeType="1"/>
            </p:cNvSpPr>
            <p:nvPr/>
          </p:nvSpPr>
          <p:spPr bwMode="auto">
            <a:xfrm flipH="1" flipV="1">
              <a:off x="2057400" y="2819400"/>
              <a:ext cx="1066800" cy="6858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none" w="lg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249" name="Line 25"/>
            <p:cNvSpPr>
              <a:spLocks noChangeShapeType="1"/>
            </p:cNvSpPr>
            <p:nvPr/>
          </p:nvSpPr>
          <p:spPr bwMode="auto">
            <a:xfrm flipH="1" flipV="1">
              <a:off x="1752600" y="3581400"/>
              <a:ext cx="990600" cy="6096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none" w="lg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250" name="Line 26"/>
            <p:cNvSpPr>
              <a:spLocks noChangeShapeType="1"/>
            </p:cNvSpPr>
            <p:nvPr/>
          </p:nvSpPr>
          <p:spPr bwMode="auto">
            <a:xfrm flipV="1">
              <a:off x="2133600" y="2819400"/>
              <a:ext cx="0" cy="14478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none" w="lg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251" name="Line 27"/>
            <p:cNvSpPr>
              <a:spLocks noChangeShapeType="1"/>
            </p:cNvSpPr>
            <p:nvPr/>
          </p:nvSpPr>
          <p:spPr bwMode="auto">
            <a:xfrm>
              <a:off x="3733800" y="3505200"/>
              <a:ext cx="457200" cy="7620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none" w="lg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252" name="Line 28"/>
            <p:cNvSpPr>
              <a:spLocks noChangeShapeType="1"/>
            </p:cNvSpPr>
            <p:nvPr/>
          </p:nvSpPr>
          <p:spPr bwMode="auto">
            <a:xfrm flipV="1">
              <a:off x="5181600" y="2895600"/>
              <a:ext cx="1066800" cy="6096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none" w="lg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253" name="Line 29"/>
            <p:cNvSpPr>
              <a:spLocks noChangeShapeType="1"/>
            </p:cNvSpPr>
            <p:nvPr/>
          </p:nvSpPr>
          <p:spPr bwMode="auto">
            <a:xfrm>
              <a:off x="5867400" y="3505200"/>
              <a:ext cx="381000" cy="7620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none" w="lg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254" name="Line 30"/>
            <p:cNvSpPr>
              <a:spLocks noChangeShapeType="1"/>
            </p:cNvSpPr>
            <p:nvPr/>
          </p:nvSpPr>
          <p:spPr bwMode="auto">
            <a:xfrm>
              <a:off x="4800600" y="2819400"/>
              <a:ext cx="0" cy="13716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none" w="lg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255" name="Line 31"/>
            <p:cNvSpPr>
              <a:spLocks noChangeShapeType="1"/>
            </p:cNvSpPr>
            <p:nvPr/>
          </p:nvSpPr>
          <p:spPr bwMode="auto">
            <a:xfrm>
              <a:off x="5181600" y="2133600"/>
              <a:ext cx="1066800" cy="7620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none" w="lg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256" name="Line 32"/>
            <p:cNvSpPr>
              <a:spLocks noChangeShapeType="1"/>
            </p:cNvSpPr>
            <p:nvPr/>
          </p:nvSpPr>
          <p:spPr bwMode="auto">
            <a:xfrm>
              <a:off x="4191000" y="2895600"/>
              <a:ext cx="914400" cy="6096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none" w="lg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257" name="Line 33"/>
            <p:cNvSpPr>
              <a:spLocks noChangeShapeType="1"/>
            </p:cNvSpPr>
            <p:nvPr/>
          </p:nvSpPr>
          <p:spPr bwMode="auto">
            <a:xfrm>
              <a:off x="4800600" y="2819400"/>
              <a:ext cx="381000" cy="6858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none" w="lg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258" name="Line 34"/>
            <p:cNvSpPr>
              <a:spLocks noChangeShapeType="1"/>
            </p:cNvSpPr>
            <p:nvPr/>
          </p:nvSpPr>
          <p:spPr bwMode="auto">
            <a:xfrm flipH="1">
              <a:off x="3429000" y="2133600"/>
              <a:ext cx="304800" cy="7620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none" w="lg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259" name="Line 35"/>
            <p:cNvSpPr>
              <a:spLocks noChangeShapeType="1"/>
            </p:cNvSpPr>
            <p:nvPr/>
          </p:nvSpPr>
          <p:spPr bwMode="auto">
            <a:xfrm flipV="1">
              <a:off x="6553200" y="2819400"/>
              <a:ext cx="381000" cy="7620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none" w="lg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260" name="Line 36"/>
            <p:cNvSpPr>
              <a:spLocks noChangeShapeType="1"/>
            </p:cNvSpPr>
            <p:nvPr/>
          </p:nvSpPr>
          <p:spPr bwMode="auto">
            <a:xfrm flipV="1">
              <a:off x="6553200" y="2209800"/>
              <a:ext cx="0" cy="13716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none" w="lg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261" name="Line 37"/>
            <p:cNvSpPr>
              <a:spLocks noChangeShapeType="1"/>
            </p:cNvSpPr>
            <p:nvPr/>
          </p:nvSpPr>
          <p:spPr bwMode="auto">
            <a:xfrm flipH="1" flipV="1">
              <a:off x="6172200" y="2819400"/>
              <a:ext cx="381000" cy="7620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none" w="lg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262" name="Line 38"/>
            <p:cNvSpPr>
              <a:spLocks noChangeShapeType="1"/>
            </p:cNvSpPr>
            <p:nvPr/>
          </p:nvSpPr>
          <p:spPr bwMode="auto">
            <a:xfrm>
              <a:off x="6172200" y="2819400"/>
              <a:ext cx="7620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none" w="lg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263" name="Line 39"/>
            <p:cNvSpPr>
              <a:spLocks noChangeShapeType="1"/>
            </p:cNvSpPr>
            <p:nvPr/>
          </p:nvSpPr>
          <p:spPr bwMode="auto">
            <a:xfrm flipH="1" flipV="1">
              <a:off x="6553200" y="2209800"/>
              <a:ext cx="381000" cy="6096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none" w="lg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264" name="Line 40"/>
            <p:cNvSpPr>
              <a:spLocks noChangeShapeType="1"/>
            </p:cNvSpPr>
            <p:nvPr/>
          </p:nvSpPr>
          <p:spPr bwMode="auto">
            <a:xfrm flipH="1">
              <a:off x="6172200" y="2209800"/>
              <a:ext cx="381000" cy="6096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none" w="lg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265" name="Line 41"/>
            <p:cNvSpPr>
              <a:spLocks noChangeShapeType="1"/>
            </p:cNvSpPr>
            <p:nvPr/>
          </p:nvSpPr>
          <p:spPr bwMode="auto">
            <a:xfrm flipH="1">
              <a:off x="4800600" y="3581400"/>
              <a:ext cx="381000" cy="6858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none" w="lg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266" name="Line 42"/>
            <p:cNvSpPr>
              <a:spLocks noChangeShapeType="1"/>
            </p:cNvSpPr>
            <p:nvPr/>
          </p:nvSpPr>
          <p:spPr bwMode="auto">
            <a:xfrm>
              <a:off x="4419600" y="2133600"/>
              <a:ext cx="1219200" cy="7620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none" w="lg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267" name="Line 43"/>
            <p:cNvSpPr>
              <a:spLocks noChangeShapeType="1"/>
            </p:cNvSpPr>
            <p:nvPr/>
          </p:nvSpPr>
          <p:spPr bwMode="auto">
            <a:xfrm>
              <a:off x="4419600" y="3505200"/>
              <a:ext cx="381000" cy="6858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none" w="lg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268" name="Line 44"/>
            <p:cNvSpPr>
              <a:spLocks noChangeShapeType="1"/>
            </p:cNvSpPr>
            <p:nvPr/>
          </p:nvSpPr>
          <p:spPr bwMode="auto">
            <a:xfrm>
              <a:off x="4114800" y="4191000"/>
              <a:ext cx="7620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none" w="lg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269" name="Line 45"/>
            <p:cNvSpPr>
              <a:spLocks noChangeShapeType="1"/>
            </p:cNvSpPr>
            <p:nvPr/>
          </p:nvSpPr>
          <p:spPr bwMode="auto">
            <a:xfrm flipH="1" flipV="1">
              <a:off x="4114800" y="2895600"/>
              <a:ext cx="304800" cy="6096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none" w="lg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270" name="Line 46"/>
            <p:cNvSpPr>
              <a:spLocks noChangeShapeType="1"/>
            </p:cNvSpPr>
            <p:nvPr/>
          </p:nvSpPr>
          <p:spPr bwMode="auto">
            <a:xfrm flipH="1">
              <a:off x="5486400" y="2209800"/>
              <a:ext cx="381000" cy="6858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none" w="lg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271" name="Line 47"/>
            <p:cNvSpPr>
              <a:spLocks noChangeShapeType="1"/>
            </p:cNvSpPr>
            <p:nvPr/>
          </p:nvSpPr>
          <p:spPr bwMode="auto">
            <a:xfrm>
              <a:off x="5105400" y="2209800"/>
              <a:ext cx="7620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none" w="lg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272" name="Oval 48"/>
            <p:cNvSpPr>
              <a:spLocks noChangeArrowheads="1"/>
            </p:cNvSpPr>
            <p:nvPr/>
          </p:nvSpPr>
          <p:spPr bwMode="auto">
            <a:xfrm>
              <a:off x="1600200" y="2057400"/>
              <a:ext cx="228600" cy="228600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 type="none" w="lg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2273" name="Oval 49"/>
            <p:cNvSpPr>
              <a:spLocks noChangeArrowheads="1"/>
            </p:cNvSpPr>
            <p:nvPr/>
          </p:nvSpPr>
          <p:spPr bwMode="auto">
            <a:xfrm>
              <a:off x="2286000" y="2057400"/>
              <a:ext cx="228600" cy="228600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 type="none" w="lg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2274" name="Oval 50"/>
            <p:cNvSpPr>
              <a:spLocks noChangeArrowheads="1"/>
            </p:cNvSpPr>
            <p:nvPr/>
          </p:nvSpPr>
          <p:spPr bwMode="auto">
            <a:xfrm>
              <a:off x="2971800" y="2057400"/>
              <a:ext cx="228600" cy="228600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 type="none" w="lg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2275" name="Oval 51"/>
            <p:cNvSpPr>
              <a:spLocks noChangeArrowheads="1"/>
            </p:cNvSpPr>
            <p:nvPr/>
          </p:nvSpPr>
          <p:spPr bwMode="auto">
            <a:xfrm>
              <a:off x="3657600" y="2057400"/>
              <a:ext cx="228600" cy="228600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 type="none" w="lg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2276" name="Oval 52"/>
            <p:cNvSpPr>
              <a:spLocks noChangeArrowheads="1"/>
            </p:cNvSpPr>
            <p:nvPr/>
          </p:nvSpPr>
          <p:spPr bwMode="auto">
            <a:xfrm>
              <a:off x="4343400" y="2057400"/>
              <a:ext cx="228600" cy="228600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 type="none" w="lg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2277" name="Oval 53"/>
            <p:cNvSpPr>
              <a:spLocks noChangeArrowheads="1"/>
            </p:cNvSpPr>
            <p:nvPr/>
          </p:nvSpPr>
          <p:spPr bwMode="auto">
            <a:xfrm>
              <a:off x="5029200" y="2057400"/>
              <a:ext cx="228600" cy="228600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 type="none" w="lg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2278" name="Oval 54"/>
            <p:cNvSpPr>
              <a:spLocks noChangeArrowheads="1"/>
            </p:cNvSpPr>
            <p:nvPr/>
          </p:nvSpPr>
          <p:spPr bwMode="auto">
            <a:xfrm>
              <a:off x="5715000" y="2057400"/>
              <a:ext cx="228600" cy="228600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 type="none" w="lg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2279" name="Oval 55"/>
            <p:cNvSpPr>
              <a:spLocks noChangeArrowheads="1"/>
            </p:cNvSpPr>
            <p:nvPr/>
          </p:nvSpPr>
          <p:spPr bwMode="auto">
            <a:xfrm>
              <a:off x="6400800" y="2057400"/>
              <a:ext cx="228600" cy="228600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 type="none" w="lg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2280" name="Oval 56"/>
            <p:cNvSpPr>
              <a:spLocks noChangeArrowheads="1"/>
            </p:cNvSpPr>
            <p:nvPr/>
          </p:nvSpPr>
          <p:spPr bwMode="auto">
            <a:xfrm>
              <a:off x="1981200" y="2743200"/>
              <a:ext cx="228600" cy="228600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 type="none" w="lg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2281" name="Oval 57"/>
            <p:cNvSpPr>
              <a:spLocks noChangeArrowheads="1"/>
            </p:cNvSpPr>
            <p:nvPr/>
          </p:nvSpPr>
          <p:spPr bwMode="auto">
            <a:xfrm>
              <a:off x="2667000" y="2743200"/>
              <a:ext cx="228600" cy="228600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 type="none" w="lg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2282" name="Oval 58"/>
            <p:cNvSpPr>
              <a:spLocks noChangeArrowheads="1"/>
            </p:cNvSpPr>
            <p:nvPr/>
          </p:nvSpPr>
          <p:spPr bwMode="auto">
            <a:xfrm>
              <a:off x="3352800" y="2743200"/>
              <a:ext cx="228600" cy="228600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 type="none" w="lg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2283" name="Oval 59"/>
            <p:cNvSpPr>
              <a:spLocks noChangeArrowheads="1"/>
            </p:cNvSpPr>
            <p:nvPr/>
          </p:nvSpPr>
          <p:spPr bwMode="auto">
            <a:xfrm>
              <a:off x="4038600" y="2743200"/>
              <a:ext cx="228600" cy="228600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 type="none" w="lg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2284" name="Oval 60"/>
            <p:cNvSpPr>
              <a:spLocks noChangeArrowheads="1"/>
            </p:cNvSpPr>
            <p:nvPr/>
          </p:nvSpPr>
          <p:spPr bwMode="auto">
            <a:xfrm>
              <a:off x="4724400" y="2743200"/>
              <a:ext cx="228600" cy="228600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 type="none" w="lg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2285" name="Oval 61"/>
            <p:cNvSpPr>
              <a:spLocks noChangeArrowheads="1"/>
            </p:cNvSpPr>
            <p:nvPr/>
          </p:nvSpPr>
          <p:spPr bwMode="auto">
            <a:xfrm>
              <a:off x="5410200" y="2743200"/>
              <a:ext cx="228600" cy="228600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 type="none" w="lg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2286" name="Oval 62"/>
            <p:cNvSpPr>
              <a:spLocks noChangeArrowheads="1"/>
            </p:cNvSpPr>
            <p:nvPr/>
          </p:nvSpPr>
          <p:spPr bwMode="auto">
            <a:xfrm>
              <a:off x="6096000" y="2743200"/>
              <a:ext cx="228600" cy="228600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 type="none" w="lg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2287" name="Oval 63"/>
            <p:cNvSpPr>
              <a:spLocks noChangeArrowheads="1"/>
            </p:cNvSpPr>
            <p:nvPr/>
          </p:nvSpPr>
          <p:spPr bwMode="auto">
            <a:xfrm>
              <a:off x="6781800" y="2743200"/>
              <a:ext cx="228600" cy="228600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 type="none" w="lg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2288" name="Oval 64"/>
            <p:cNvSpPr>
              <a:spLocks noChangeArrowheads="1"/>
            </p:cNvSpPr>
            <p:nvPr/>
          </p:nvSpPr>
          <p:spPr bwMode="auto">
            <a:xfrm>
              <a:off x="1600200" y="3429000"/>
              <a:ext cx="228600" cy="228600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 type="none" w="lg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2289" name="Oval 65"/>
            <p:cNvSpPr>
              <a:spLocks noChangeArrowheads="1"/>
            </p:cNvSpPr>
            <p:nvPr/>
          </p:nvSpPr>
          <p:spPr bwMode="auto">
            <a:xfrm>
              <a:off x="2286000" y="3429000"/>
              <a:ext cx="228600" cy="228600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 type="none" w="lg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2290" name="Oval 66"/>
            <p:cNvSpPr>
              <a:spLocks noChangeArrowheads="1"/>
            </p:cNvSpPr>
            <p:nvPr/>
          </p:nvSpPr>
          <p:spPr bwMode="auto">
            <a:xfrm>
              <a:off x="2971800" y="3429000"/>
              <a:ext cx="228600" cy="228600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 type="none" w="lg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2291" name="Oval 67"/>
            <p:cNvSpPr>
              <a:spLocks noChangeArrowheads="1"/>
            </p:cNvSpPr>
            <p:nvPr/>
          </p:nvSpPr>
          <p:spPr bwMode="auto">
            <a:xfrm>
              <a:off x="3657600" y="3429000"/>
              <a:ext cx="228600" cy="228600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 type="none" w="lg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2292" name="Oval 68"/>
            <p:cNvSpPr>
              <a:spLocks noChangeArrowheads="1"/>
            </p:cNvSpPr>
            <p:nvPr/>
          </p:nvSpPr>
          <p:spPr bwMode="auto">
            <a:xfrm>
              <a:off x="4343400" y="3429000"/>
              <a:ext cx="228600" cy="228600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 type="none" w="lg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2293" name="Oval 69"/>
            <p:cNvSpPr>
              <a:spLocks noChangeArrowheads="1"/>
            </p:cNvSpPr>
            <p:nvPr/>
          </p:nvSpPr>
          <p:spPr bwMode="auto">
            <a:xfrm>
              <a:off x="5029200" y="3429000"/>
              <a:ext cx="228600" cy="228600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 type="none" w="lg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2294" name="Oval 70"/>
            <p:cNvSpPr>
              <a:spLocks noChangeArrowheads="1"/>
            </p:cNvSpPr>
            <p:nvPr/>
          </p:nvSpPr>
          <p:spPr bwMode="auto">
            <a:xfrm>
              <a:off x="5715000" y="3429000"/>
              <a:ext cx="228600" cy="228600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 type="none" w="lg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2295" name="Oval 71"/>
            <p:cNvSpPr>
              <a:spLocks noChangeArrowheads="1"/>
            </p:cNvSpPr>
            <p:nvPr/>
          </p:nvSpPr>
          <p:spPr bwMode="auto">
            <a:xfrm>
              <a:off x="6400800" y="3429000"/>
              <a:ext cx="228600" cy="228600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 type="none" w="lg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2296" name="Oval 72"/>
            <p:cNvSpPr>
              <a:spLocks noChangeArrowheads="1"/>
            </p:cNvSpPr>
            <p:nvPr/>
          </p:nvSpPr>
          <p:spPr bwMode="auto">
            <a:xfrm>
              <a:off x="1981200" y="4114800"/>
              <a:ext cx="228600" cy="228600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 type="none" w="lg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2297" name="Oval 73"/>
            <p:cNvSpPr>
              <a:spLocks noChangeArrowheads="1"/>
            </p:cNvSpPr>
            <p:nvPr/>
          </p:nvSpPr>
          <p:spPr bwMode="auto">
            <a:xfrm>
              <a:off x="2667000" y="4114800"/>
              <a:ext cx="228600" cy="228600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 type="none" w="lg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2298" name="Oval 74"/>
            <p:cNvSpPr>
              <a:spLocks noChangeArrowheads="1"/>
            </p:cNvSpPr>
            <p:nvPr/>
          </p:nvSpPr>
          <p:spPr bwMode="auto">
            <a:xfrm>
              <a:off x="3352800" y="4114800"/>
              <a:ext cx="228600" cy="228600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 type="none" w="lg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2299" name="Oval 75"/>
            <p:cNvSpPr>
              <a:spLocks noChangeArrowheads="1"/>
            </p:cNvSpPr>
            <p:nvPr/>
          </p:nvSpPr>
          <p:spPr bwMode="auto">
            <a:xfrm>
              <a:off x="4038600" y="4114800"/>
              <a:ext cx="228600" cy="228600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 type="none" w="lg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2300" name="Oval 76"/>
            <p:cNvSpPr>
              <a:spLocks noChangeArrowheads="1"/>
            </p:cNvSpPr>
            <p:nvPr/>
          </p:nvSpPr>
          <p:spPr bwMode="auto">
            <a:xfrm>
              <a:off x="4724400" y="4114800"/>
              <a:ext cx="228600" cy="228600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 type="none" w="lg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2301" name="Oval 77"/>
            <p:cNvSpPr>
              <a:spLocks noChangeArrowheads="1"/>
            </p:cNvSpPr>
            <p:nvPr/>
          </p:nvSpPr>
          <p:spPr bwMode="auto">
            <a:xfrm>
              <a:off x="5410200" y="4114800"/>
              <a:ext cx="228600" cy="228600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 type="none" w="lg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2302" name="Oval 78"/>
            <p:cNvSpPr>
              <a:spLocks noChangeArrowheads="1"/>
            </p:cNvSpPr>
            <p:nvPr/>
          </p:nvSpPr>
          <p:spPr bwMode="auto">
            <a:xfrm>
              <a:off x="6096000" y="4114800"/>
              <a:ext cx="228600" cy="228600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 type="none" w="lg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2303" name="Oval 79"/>
            <p:cNvSpPr>
              <a:spLocks noChangeArrowheads="1"/>
            </p:cNvSpPr>
            <p:nvPr/>
          </p:nvSpPr>
          <p:spPr bwMode="auto">
            <a:xfrm>
              <a:off x="6781800" y="4114800"/>
              <a:ext cx="228600" cy="228600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 type="none" w="lg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52304" name="Text Box 80"/>
          <p:cNvSpPr txBox="1">
            <a:spLocks noChangeArrowheads="1"/>
          </p:cNvSpPr>
          <p:nvPr/>
        </p:nvSpPr>
        <p:spPr bwMode="auto">
          <a:xfrm>
            <a:off x="43296" y="4594530"/>
            <a:ext cx="8970825" cy="19389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 type="none" w="lg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lvl="1" eaLnBrk="1" hangingPunct="1"/>
            <a:r>
              <a:rPr lang="en-US" sz="2400" dirty="0" smtClean="0">
                <a:latin typeface="Times New Roman" charset="0"/>
              </a:rPr>
              <a:t>1</a:t>
            </a:r>
            <a:r>
              <a:rPr lang="en-US" sz="2400" dirty="0">
                <a:latin typeface="Times New Roman" charset="0"/>
              </a:rPr>
              <a:t>.  Each gene builds a supervised cluster</a:t>
            </a:r>
          </a:p>
          <a:p>
            <a:pPr eaLnBrk="1" hangingPunct="1"/>
            <a:r>
              <a:rPr lang="en-US" sz="2400" dirty="0">
                <a:latin typeface="Times New Roman" charset="0"/>
              </a:rPr>
              <a:t>	2.  Gene with </a:t>
            </a:r>
            <a:r>
              <a:rPr lang="ja-JP" altLang="en-US" sz="2400" dirty="0">
                <a:latin typeface="Arial"/>
              </a:rPr>
              <a:t>“</a:t>
            </a:r>
            <a:r>
              <a:rPr lang="en-US" sz="2400" dirty="0">
                <a:latin typeface="Times New Roman" charset="0"/>
              </a:rPr>
              <a:t>best</a:t>
            </a:r>
            <a:r>
              <a:rPr lang="ja-JP" altLang="en-US" sz="2400" dirty="0">
                <a:latin typeface="Arial"/>
              </a:rPr>
              <a:t>”</a:t>
            </a:r>
            <a:r>
              <a:rPr lang="en-US" sz="2400" dirty="0">
                <a:latin typeface="Times New Roman" charset="0"/>
              </a:rPr>
              <a:t> list, and genes in its list, becomes next cluster</a:t>
            </a:r>
          </a:p>
          <a:p>
            <a:pPr eaLnBrk="1" hangingPunct="1"/>
            <a:r>
              <a:rPr lang="en-US" sz="2400" dirty="0">
                <a:latin typeface="Times New Roman" charset="0"/>
              </a:rPr>
              <a:t>	3.  Remove these genes from consideration, and repeat</a:t>
            </a:r>
          </a:p>
          <a:p>
            <a:pPr eaLnBrk="1" hangingPunct="1"/>
            <a:r>
              <a:rPr lang="en-US" sz="2400" dirty="0">
                <a:latin typeface="Times New Roman" charset="0"/>
              </a:rPr>
              <a:t>	4.  Stop when all genes are clustered, or largest cluster is smaller than 	user specified threshold</a:t>
            </a:r>
          </a:p>
        </p:txBody>
      </p:sp>
    </p:spTree>
    <p:extLst>
      <p:ext uri="{BB962C8B-B14F-4D97-AF65-F5344CB8AC3E}">
        <p14:creationId xmlns:p14="http://schemas.microsoft.com/office/powerpoint/2010/main" val="196482557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title"/>
          </p:nvPr>
        </p:nvSpPr>
        <p:spPr>
          <a:xfrm>
            <a:off x="659234" y="274638"/>
            <a:ext cx="928200" cy="6348870"/>
          </a:xfrm>
        </p:spPr>
        <p:txBody>
          <a:bodyPr vert="vert270">
            <a:normAutofit/>
          </a:bodyPr>
          <a:lstStyle/>
          <a:p>
            <a:r>
              <a:rPr lang="en-US" dirty="0"/>
              <a:t>QT Clustering Example</a:t>
            </a:r>
          </a:p>
        </p:txBody>
      </p:sp>
      <p:pic>
        <p:nvPicPr>
          <p:cNvPr id="2" name="Picture 1" descr="qt_24clusters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0130" y="-11989"/>
            <a:ext cx="5382855" cy="68338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8497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Cluster?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Data reduction</a:t>
            </a:r>
          </a:p>
          <a:p>
            <a:pPr lvl="1"/>
            <a:r>
              <a:rPr lang="en-US" dirty="0" smtClean="0"/>
              <a:t>Analyze representative data points, not the whole dataset</a:t>
            </a:r>
          </a:p>
          <a:p>
            <a:r>
              <a:rPr lang="en-US" dirty="0" smtClean="0"/>
              <a:t>Hypothesis generation</a:t>
            </a:r>
          </a:p>
          <a:p>
            <a:pPr lvl="1"/>
            <a:r>
              <a:rPr lang="en-US" dirty="0" smtClean="0"/>
              <a:t>Gain understanding of patterns in data, so they may be tested statistically</a:t>
            </a:r>
          </a:p>
          <a:p>
            <a:r>
              <a:rPr lang="en-US" dirty="0" smtClean="0"/>
              <a:t>Hypothesis testing</a:t>
            </a:r>
          </a:p>
          <a:p>
            <a:pPr lvl="1"/>
            <a:r>
              <a:rPr lang="en-US" dirty="0" smtClean="0"/>
              <a:t>e.g. “Big companies invest abroad”</a:t>
            </a:r>
          </a:p>
          <a:p>
            <a:r>
              <a:rPr lang="en-US" dirty="0" smtClean="0"/>
              <a:t>Prediction based on groups</a:t>
            </a:r>
          </a:p>
          <a:p>
            <a:pPr lvl="1"/>
            <a:r>
              <a:rPr lang="en-US" dirty="0" smtClean="0"/>
              <a:t>Cluster cancer patients, predict outcome for new patient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792060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Gene Expression </a:t>
            </a:r>
            <a:r>
              <a:rPr lang="en-US" dirty="0"/>
              <a:t>Data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en-US" sz="2800"/>
              <a:t>One highlighted gene is induced 16 fold </a:t>
            </a:r>
          </a:p>
          <a:p>
            <a:r>
              <a:rPr lang="en-US" sz="2800"/>
              <a:t>One highlighted gene is repressed 16 fold</a:t>
            </a:r>
          </a:p>
          <a:p>
            <a:r>
              <a:rPr lang="en-US" sz="2800"/>
              <a:t>But induction </a:t>
            </a:r>
            <a:r>
              <a:rPr lang="en-US" sz="2800" i="1"/>
              <a:t>looks</a:t>
            </a:r>
            <a:r>
              <a:rPr lang="en-US" sz="2800"/>
              <a:t> much more dramatic</a:t>
            </a:r>
          </a:p>
        </p:txBody>
      </p:sp>
      <p:pic>
        <p:nvPicPr>
          <p:cNvPr id="39940" name="Picture 4" descr="plot_c-n"/>
          <p:cNvPicPr>
            <a:picLocks noGrp="1" noChangeAspect="1" noChangeArrowheads="1"/>
          </p:cNvPicPr>
          <p:nvPr>
            <p:ph type="chart"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838700" y="1981200"/>
            <a:ext cx="3429000" cy="4114800"/>
          </a:xfrm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808080">
                      <a:alpha val="74998"/>
                    </a:srgbClr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6418189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Log Transformation</a:t>
            </a:r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400"/>
              <a:t>Calculate log</a:t>
            </a:r>
            <a:r>
              <a:rPr lang="en-US" sz="2400" baseline="-25000"/>
              <a:t>2</a:t>
            </a:r>
            <a:r>
              <a:rPr lang="en-US" sz="2400"/>
              <a:t> of each ratio</a:t>
            </a:r>
          </a:p>
          <a:p>
            <a:pPr>
              <a:lnSpc>
                <a:spcPct val="90000"/>
              </a:lnSpc>
            </a:pPr>
            <a:r>
              <a:rPr lang="en-US" sz="2400"/>
              <a:t>Ratio of 16 becomes value of 4 </a:t>
            </a:r>
          </a:p>
          <a:p>
            <a:pPr>
              <a:lnSpc>
                <a:spcPct val="90000"/>
              </a:lnSpc>
            </a:pPr>
            <a:r>
              <a:rPr lang="en-US" sz="2400"/>
              <a:t>Ratio of .0833 (1/16) becomes value of –4</a:t>
            </a:r>
          </a:p>
          <a:p>
            <a:pPr>
              <a:lnSpc>
                <a:spcPct val="90000"/>
              </a:lnSpc>
            </a:pPr>
            <a:r>
              <a:rPr lang="en-US" sz="2400"/>
              <a:t>Induction and repression look equal, but opposite sign</a:t>
            </a:r>
          </a:p>
          <a:p>
            <a:pPr>
              <a:lnSpc>
                <a:spcPct val="90000"/>
              </a:lnSpc>
            </a:pPr>
            <a:endParaRPr lang="en-US" sz="2400"/>
          </a:p>
        </p:txBody>
      </p:sp>
      <p:pic>
        <p:nvPicPr>
          <p:cNvPr id="40964" name="Picture 4" descr="plot_log_c-n"/>
          <p:cNvPicPr>
            <a:picLocks noGrp="1" noChangeAspect="1" noChangeArrowheads="1"/>
          </p:cNvPicPr>
          <p:nvPr>
            <p:ph type="clipArt"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827588" y="1981200"/>
            <a:ext cx="3451225" cy="4114800"/>
          </a:xfrm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808080">
                      <a:alpha val="74998"/>
                    </a:srgbClr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8624673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Intensity Plots</a:t>
            </a:r>
          </a:p>
        </p:txBody>
      </p:sp>
      <p:pic>
        <p:nvPicPr>
          <p:cNvPr id="41987" name="Picture 3" descr="intensity_c-n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2133600"/>
            <a:ext cx="7924800" cy="3371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3758923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Comparing </a:t>
            </a:r>
            <a:r>
              <a:rPr lang="en-US" dirty="0" smtClean="0"/>
              <a:t>Gene Expression </a:t>
            </a:r>
            <a:r>
              <a:rPr lang="en-US" dirty="0"/>
              <a:t>Profiles, or Guilt by Association</a:t>
            </a:r>
          </a:p>
        </p:txBody>
      </p:sp>
      <p:pic>
        <p:nvPicPr>
          <p:cNvPr id="46084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8400" y="2438400"/>
            <a:ext cx="4333875" cy="34702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4037837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Proximity Measures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Correlation</a:t>
            </a:r>
            <a:endParaRPr lang="en-US" dirty="0" smtClean="0"/>
          </a:p>
          <a:p>
            <a:r>
              <a:rPr lang="en-US" dirty="0" smtClean="0"/>
              <a:t>Euclidean distance</a:t>
            </a:r>
          </a:p>
          <a:p>
            <a:r>
              <a:rPr lang="en-US" dirty="0" smtClean="0"/>
              <a:t>Inner product </a:t>
            </a:r>
            <a:r>
              <a:rPr lang="en-US" dirty="0" err="1" smtClean="0"/>
              <a:t>x</a:t>
            </a:r>
            <a:r>
              <a:rPr lang="en-US" baseline="30000" dirty="0" err="1" smtClean="0"/>
              <a:t>T</a:t>
            </a:r>
            <a:r>
              <a:rPr lang="en-US" dirty="0" err="1" smtClean="0"/>
              <a:t>y</a:t>
            </a:r>
            <a:endParaRPr lang="en-US" dirty="0" smtClean="0"/>
          </a:p>
          <a:p>
            <a:r>
              <a:rPr lang="en-US" dirty="0" smtClean="0"/>
              <a:t>Hamming distance</a:t>
            </a:r>
          </a:p>
          <a:p>
            <a:r>
              <a:rPr lang="en-US" dirty="0" smtClean="0"/>
              <a:t>L</a:t>
            </a:r>
            <a:r>
              <a:rPr lang="en-US" baseline="-25000" dirty="0" smtClean="0"/>
              <a:t>1 </a:t>
            </a:r>
            <a:r>
              <a:rPr lang="en-US" dirty="0" smtClean="0"/>
              <a:t>distance </a:t>
            </a:r>
            <a:endParaRPr lang="en-US" dirty="0" smtClean="0"/>
          </a:p>
          <a:p>
            <a:r>
              <a:rPr lang="en-US" dirty="0"/>
              <a:t>Dissimilarities may or may not be metrics</a:t>
            </a:r>
          </a:p>
          <a:p>
            <a:pPr lvl="1"/>
            <a:r>
              <a:rPr lang="en-US" dirty="0"/>
              <a:t>Triangle inequality d(</a:t>
            </a:r>
            <a:r>
              <a:rPr lang="en-US" dirty="0" err="1"/>
              <a:t>x,z</a:t>
            </a:r>
            <a:r>
              <a:rPr lang="en-US" dirty="0"/>
              <a:t>) &lt;= d(</a:t>
            </a:r>
            <a:r>
              <a:rPr lang="en-US" dirty="0" err="1"/>
              <a:t>x,y</a:t>
            </a:r>
            <a:r>
              <a:rPr lang="en-US" dirty="0"/>
              <a:t>) + d(</a:t>
            </a:r>
            <a:r>
              <a:rPr lang="en-US" dirty="0" err="1"/>
              <a:t>y,z</a:t>
            </a:r>
            <a:r>
              <a:rPr lang="en-US" dirty="0"/>
              <a:t>)</a:t>
            </a:r>
          </a:p>
          <a:p>
            <a:pPr lvl="1"/>
            <a:r>
              <a:rPr lang="en-US" dirty="0"/>
              <a:t>Loosely referred to as distance</a:t>
            </a:r>
            <a:endParaRPr lang="en-US" baseline="-25000" dirty="0"/>
          </a:p>
        </p:txBody>
      </p:sp>
    </p:spTree>
    <p:extLst>
      <p:ext uri="{BB962C8B-B14F-4D97-AF65-F5344CB8AC3E}">
        <p14:creationId xmlns:p14="http://schemas.microsoft.com/office/powerpoint/2010/main" val="294081837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Linkage Methods</a:t>
            </a:r>
            <a:endParaRPr lang="en-US" dirty="0"/>
          </a:p>
        </p:txBody>
      </p:sp>
      <p:sp>
        <p:nvSpPr>
          <p:cNvPr id="4" name="Oval 3"/>
          <p:cNvSpPr/>
          <p:nvPr/>
        </p:nvSpPr>
        <p:spPr>
          <a:xfrm>
            <a:off x="2341652" y="3501358"/>
            <a:ext cx="317532" cy="317532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3019810" y="2733529"/>
            <a:ext cx="317532" cy="317532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3178576" y="3943141"/>
            <a:ext cx="317532" cy="317532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4289778" y="4101907"/>
            <a:ext cx="317532" cy="317532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2674648" y="4986011"/>
            <a:ext cx="317532" cy="317532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6333991" y="2114956"/>
            <a:ext cx="317532" cy="317532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4174425" y="1745624"/>
            <a:ext cx="22203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How far is this object: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3625505" y="5303543"/>
            <a:ext cx="27587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From this group of objects?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866980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7772400" cy="1143000"/>
          </a:xfrm>
        </p:spPr>
        <p:txBody>
          <a:bodyPr/>
          <a:lstStyle/>
          <a:p>
            <a:r>
              <a:rPr lang="en-US"/>
              <a:t>Hierarchical Clustering</a:t>
            </a:r>
          </a:p>
        </p:txBody>
      </p:sp>
      <p:sp>
        <p:nvSpPr>
          <p:cNvPr id="5017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26872" y="1787919"/>
            <a:ext cx="4477221" cy="4700777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sz="2800" dirty="0"/>
              <a:t>Join two most similar genes </a:t>
            </a:r>
          </a:p>
          <a:p>
            <a:pPr>
              <a:lnSpc>
                <a:spcPct val="90000"/>
              </a:lnSpc>
            </a:pPr>
            <a:r>
              <a:rPr lang="en-US" sz="2800" dirty="0"/>
              <a:t>Join next two most similar </a:t>
            </a:r>
            <a:r>
              <a:rPr lang="ja-JP" altLang="en-US" sz="2800" dirty="0">
                <a:latin typeface="Arial"/>
              </a:rPr>
              <a:t>“</a:t>
            </a:r>
            <a:r>
              <a:rPr lang="en-US" sz="2800" dirty="0"/>
              <a:t>objects</a:t>
            </a:r>
            <a:r>
              <a:rPr lang="ja-JP" altLang="en-US" sz="2800" dirty="0">
                <a:latin typeface="Arial"/>
              </a:rPr>
              <a:t>”</a:t>
            </a:r>
            <a:r>
              <a:rPr lang="en-US" sz="2800" dirty="0"/>
              <a:t> (genes or clusters of genes)</a:t>
            </a:r>
          </a:p>
          <a:p>
            <a:pPr>
              <a:lnSpc>
                <a:spcPct val="90000"/>
              </a:lnSpc>
            </a:pPr>
            <a:r>
              <a:rPr lang="en-US" sz="2800" dirty="0" smtClean="0"/>
              <a:t>Repeat </a:t>
            </a:r>
            <a:r>
              <a:rPr lang="en-US" sz="2800" dirty="0"/>
              <a:t>until all genes have been joined</a:t>
            </a:r>
          </a:p>
        </p:txBody>
      </p:sp>
      <p:pic>
        <p:nvPicPr>
          <p:cNvPr id="50180" name="Picture 4" descr="dendro11_final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635" b="8977"/>
          <a:stretch>
            <a:fillRect/>
          </a:stretch>
        </p:blipFill>
        <p:spPr bwMode="auto">
          <a:xfrm>
            <a:off x="4612868" y="2363788"/>
            <a:ext cx="4724400" cy="2513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7097585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2905</TotalTime>
  <Words>416</Words>
  <Application>Microsoft Macintosh PowerPoint</Application>
  <PresentationFormat>On-screen Show (4:3)</PresentationFormat>
  <Paragraphs>86</Paragraphs>
  <Slides>16</Slides>
  <Notes>11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Office Theme</vt:lpstr>
      <vt:lpstr>Cluster Analysis, an Overview</vt:lpstr>
      <vt:lpstr>Why Cluster?</vt:lpstr>
      <vt:lpstr>Gene Expression Data</vt:lpstr>
      <vt:lpstr>Log Transformation</vt:lpstr>
      <vt:lpstr>Intensity Plots</vt:lpstr>
      <vt:lpstr>Comparing Gene Expression Profiles, or Guilt by Association</vt:lpstr>
      <vt:lpstr>Proximity Measures</vt:lpstr>
      <vt:lpstr>Linkage Methods</vt:lpstr>
      <vt:lpstr>Hierarchical Clustering</vt:lpstr>
      <vt:lpstr>Cutting the Tree</vt:lpstr>
      <vt:lpstr>Cutting the Tree</vt:lpstr>
      <vt:lpstr>PowerPoint Presentation</vt:lpstr>
      <vt:lpstr>K-means Clustering</vt:lpstr>
      <vt:lpstr>Supervised Clustering</vt:lpstr>
      <vt:lpstr>Quality Clustering: QT Clust</vt:lpstr>
      <vt:lpstr>QT Clustering Example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Clustering, an Overview</dc:title>
  <dc:creator>Laurie Heyer</dc:creator>
  <cp:lastModifiedBy>Laurie Heyer</cp:lastModifiedBy>
  <cp:revision>9</cp:revision>
  <dcterms:created xsi:type="dcterms:W3CDTF">2012-04-02T12:59:52Z</dcterms:created>
  <dcterms:modified xsi:type="dcterms:W3CDTF">2016-02-09T18:42:35Z</dcterms:modified>
</cp:coreProperties>
</file>