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/>
    <p:restoredTop sz="94702"/>
  </p:normalViewPr>
  <p:slideViewPr>
    <p:cSldViewPr snapToGrid="0" snapToObjects="1">
      <p:cViewPr varScale="1">
        <p:scale>
          <a:sx n="98" d="100"/>
          <a:sy n="98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64A4-F39E-EC43-A167-8302EC9A46E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28B5-6381-5344-83C9-CE85769EC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Seam cells</a:t>
            </a:r>
            <a:r>
              <a:rPr lang="en-US" baseline="0" dirty="0"/>
              <a:t> define first when you say.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CB0A4-937A-D54C-8528-A7C20C8F0D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phenotype</a:t>
            </a:r>
            <a:r>
              <a:rPr lang="en-US" baseline="0" dirty="0"/>
              <a:t> of the knockdown. Rather than dying phenotype molting effects and </a:t>
            </a:r>
            <a:r>
              <a:rPr lang="en-US" baseline="0" dirty="0" err="1"/>
              <a:t>vuvla</a:t>
            </a:r>
            <a:r>
              <a:rPr lang="en-US" baseline="0" dirty="0"/>
              <a:t> don’t develop.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CB0A4-937A-D54C-8528-A7C20C8F0D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-soil</a:t>
            </a:r>
            <a:r>
              <a:rPr lang="en-US" baseline="0" dirty="0"/>
              <a:t> dwelling nematode</a:t>
            </a:r>
          </a:p>
          <a:p>
            <a:r>
              <a:rPr lang="en-US" baseline="0" dirty="0"/>
              <a:t>-Is easy to cultivate on plates in the lab where it eats bacteria </a:t>
            </a:r>
          </a:p>
          <a:p>
            <a:r>
              <a:rPr lang="en-US" baseline="0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CB0A4-937A-D54C-8528-A7C20C8F0D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E7A1-BED5-884B-B11D-EF7F00D16B19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1331-50D8-2C4C-93DE-43B7B420F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F8EE2-1CDC-C34A-AAEF-A58FA3713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C. </a:t>
            </a:r>
            <a:r>
              <a:rPr lang="en-US" i="1" dirty="0" err="1"/>
              <a:t>elegans</a:t>
            </a:r>
            <a:r>
              <a:rPr lang="en-US" i="1" dirty="0"/>
              <a:t> </a:t>
            </a: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experimental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63B5B2-EEFB-0A48-A291-24E5CB241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3/15/18</a:t>
            </a:r>
          </a:p>
          <a:p>
            <a:r>
              <a:rPr lang="en-US" dirty="0"/>
              <a:t>Lab Methods in Genomics</a:t>
            </a:r>
          </a:p>
        </p:txBody>
      </p:sp>
    </p:spTree>
    <p:extLst>
      <p:ext uri="{BB962C8B-B14F-4D97-AF65-F5344CB8AC3E}">
        <p14:creationId xmlns:p14="http://schemas.microsoft.com/office/powerpoint/2010/main" val="227983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7" y="110681"/>
            <a:ext cx="9018955" cy="11430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>
                <a:latin typeface="Avenir Book"/>
                <a:cs typeface="Avenir Book"/>
              </a:rPr>
              <a:t>nhr-25</a:t>
            </a:r>
            <a:r>
              <a:rPr lang="en-US" sz="3200" dirty="0">
                <a:latin typeface="Avenir Book"/>
                <a:cs typeface="Avenir Book"/>
              </a:rPr>
              <a:t>:</a:t>
            </a:r>
            <a:r>
              <a:rPr lang="en-US" sz="3200" i="1" dirty="0">
                <a:latin typeface="Avenir Book"/>
                <a:cs typeface="Avenir Book"/>
              </a:rPr>
              <a:t> m</a:t>
            </a:r>
            <a:r>
              <a:rPr lang="en-US" sz="3200" dirty="0">
                <a:latin typeface="Avenir Book"/>
                <a:cs typeface="Avenir Book"/>
              </a:rPr>
              <a:t>odel transcription factor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3681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0328" y="1430867"/>
            <a:ext cx="85302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Ideal model transcription factor: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important developmental regulator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mammalian </a:t>
            </a:r>
            <a:r>
              <a:rPr lang="en-US" sz="2000" dirty="0" err="1"/>
              <a:t>orthologs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known phenotypes and tools</a:t>
            </a:r>
          </a:p>
          <a:p>
            <a:pPr lvl="1"/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NHR-25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transcription factor of large family: nuclear hormone receptors 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expressed in seam and </a:t>
            </a:r>
            <a:r>
              <a:rPr lang="en-US" sz="2000" dirty="0" err="1"/>
              <a:t>vulval</a:t>
            </a:r>
            <a:r>
              <a:rPr lang="en-US" sz="2000" dirty="0"/>
              <a:t> cells throughout development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human </a:t>
            </a:r>
            <a:r>
              <a:rPr lang="en-US" sz="2000" dirty="0" err="1"/>
              <a:t>orthologs</a:t>
            </a:r>
            <a:r>
              <a:rPr lang="en-US" sz="2000" dirty="0"/>
              <a:t>: SF-1 and LRH-1; and </a:t>
            </a:r>
            <a:r>
              <a:rPr lang="en-US" sz="2000" i="1" dirty="0"/>
              <a:t>Drosophila</a:t>
            </a:r>
            <a:r>
              <a:rPr lang="en-US" sz="2000" dirty="0"/>
              <a:t>: Ftz-F1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RNAi and point mutants readily available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32951" y="1896215"/>
            <a:ext cx="2696155" cy="1319218"/>
            <a:chOff x="5232951" y="1896215"/>
            <a:chExt cx="2696155" cy="1319218"/>
          </a:xfrm>
        </p:grpSpPr>
        <p:pic>
          <p:nvPicPr>
            <p:cNvPr id="8" name="Picture 7" descr="dna_bl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376137" y="1662463"/>
              <a:ext cx="409784" cy="269615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290205" y="1896215"/>
              <a:ext cx="623645" cy="6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90205" y="2401413"/>
              <a:ext cx="623645" cy="6428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8123" y="2032080"/>
              <a:ext cx="734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NHR-25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64894" y="3894938"/>
            <a:ext cx="5527343" cy="1663686"/>
            <a:chOff x="1464894" y="3894938"/>
            <a:chExt cx="5527343" cy="1663686"/>
          </a:xfrm>
        </p:grpSpPr>
        <p:sp>
          <p:nvSpPr>
            <p:cNvPr id="14" name="TextBox 13"/>
            <p:cNvSpPr txBox="1"/>
            <p:nvPr/>
          </p:nvSpPr>
          <p:spPr>
            <a:xfrm>
              <a:off x="5451450" y="3894938"/>
              <a:ext cx="1136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vulva cells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64894" y="4048631"/>
              <a:ext cx="5527343" cy="1509993"/>
              <a:chOff x="1464894" y="4048631"/>
              <a:chExt cx="5527343" cy="150999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6210" y="4387269"/>
                <a:ext cx="2828069" cy="108197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1603" y="4264270"/>
                <a:ext cx="1860634" cy="129435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367326" y="4048631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seam cells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05786" y="4174474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GFP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73915" y="4284645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GFP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64894" y="4284733"/>
                <a:ext cx="5438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</a:rPr>
                  <a:t>DIC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93116" y="4200130"/>
                <a:ext cx="5438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</a:rPr>
                  <a:t>DIC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851138" y="1627686"/>
            <a:ext cx="689820" cy="527247"/>
            <a:chOff x="6851138" y="1627686"/>
            <a:chExt cx="689820" cy="52724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851138" y="1927575"/>
              <a:ext cx="78387" cy="1358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apezoid 16"/>
            <p:cNvSpPr/>
            <p:nvPr/>
          </p:nvSpPr>
          <p:spPr>
            <a:xfrm rot="10800000">
              <a:off x="6851138" y="1637496"/>
              <a:ext cx="689820" cy="517437"/>
            </a:xfrm>
            <a:prstGeom prst="trapezoid">
              <a:avLst/>
            </a:prstGeom>
            <a:solidFill>
              <a:srgbClr val="4BA5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3850" y="162768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6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7" y="110681"/>
            <a:ext cx="9018955" cy="11430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>
                <a:latin typeface="Avenir Book"/>
                <a:cs typeface="Avenir Book"/>
              </a:rPr>
              <a:t>nhr-25 </a:t>
            </a:r>
            <a:r>
              <a:rPr lang="en-US" sz="3200" dirty="0">
                <a:latin typeface="Avenir Book"/>
                <a:cs typeface="Avenir Book"/>
              </a:rPr>
              <a:t>mutants to identify regulated genes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3681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2667" y="1280540"/>
            <a:ext cx="68172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/>
              <a:t>nhr-25 </a:t>
            </a:r>
            <a:r>
              <a:rPr lang="en-US" dirty="0"/>
              <a:t>is essential– deleting the gene results in death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transient knockdown by RNAi – molting and </a:t>
            </a:r>
            <a:r>
              <a:rPr lang="en-US" dirty="0" err="1"/>
              <a:t>vulval</a:t>
            </a:r>
            <a:r>
              <a:rPr lang="en-US" dirty="0"/>
              <a:t> defects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lvl="1"/>
            <a:r>
              <a:rPr lang="en-US" dirty="0"/>
              <a:t>  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/>
              <a:t>nhr-25(ku217) </a:t>
            </a:r>
            <a:r>
              <a:rPr lang="en-US" dirty="0"/>
              <a:t>mutant – molting and </a:t>
            </a:r>
            <a:r>
              <a:rPr lang="en-US" dirty="0" err="1"/>
              <a:t>vulval</a:t>
            </a:r>
            <a:r>
              <a:rPr lang="en-US" dirty="0"/>
              <a:t> defects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leucine to proline point mutation in the DNA Binding domain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mutant has reduced DNA Binding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562" y="6392190"/>
            <a:ext cx="116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Chen et al 2004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797243" y="1875664"/>
            <a:ext cx="6984403" cy="1407577"/>
            <a:chOff x="632360" y="2661940"/>
            <a:chExt cx="6984403" cy="1407577"/>
          </a:xfrm>
        </p:grpSpPr>
        <p:grpSp>
          <p:nvGrpSpPr>
            <p:cNvPr id="74" name="Group 73"/>
            <p:cNvGrpSpPr/>
            <p:nvPr/>
          </p:nvGrpSpPr>
          <p:grpSpPr>
            <a:xfrm>
              <a:off x="4440667" y="3043155"/>
              <a:ext cx="1349849" cy="416976"/>
              <a:chOff x="4442360" y="2770781"/>
              <a:chExt cx="2049206" cy="57109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360" y="2770781"/>
                <a:ext cx="2049206" cy="571092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 rot="2118173">
                <a:off x="5232648" y="3019739"/>
                <a:ext cx="320145" cy="90236"/>
                <a:chOff x="2578666" y="3707200"/>
                <a:chExt cx="437006" cy="139572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2578666" y="3707200"/>
                  <a:ext cx="430849" cy="1129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72928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952537" y="3718492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793319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13710" y="3707200"/>
                  <a:ext cx="0" cy="13957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34101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584823" y="3828812"/>
                  <a:ext cx="430849" cy="1129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5540460" y="3159877"/>
                <a:ext cx="251749" cy="100385"/>
                <a:chOff x="2578666" y="3707200"/>
                <a:chExt cx="437006" cy="13957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78666" y="3707200"/>
                  <a:ext cx="430849" cy="1129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72928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952537" y="3718492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793319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713710" y="3707200"/>
                  <a:ext cx="0" cy="13957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634101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84823" y="3828812"/>
                  <a:ext cx="430849" cy="1129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5862377" y="3167999"/>
                <a:ext cx="251749" cy="100385"/>
                <a:chOff x="2578666" y="3707200"/>
                <a:chExt cx="437006" cy="139572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578666" y="3707200"/>
                  <a:ext cx="430849" cy="1129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72928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52537" y="3718492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793319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713710" y="3707200"/>
                  <a:ext cx="0" cy="13957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634101" y="3720028"/>
                  <a:ext cx="0" cy="113916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584823" y="3828812"/>
                  <a:ext cx="430849" cy="1129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/>
            <p:cNvGrpSpPr/>
            <p:nvPr/>
          </p:nvGrpSpPr>
          <p:grpSpPr>
            <a:xfrm>
              <a:off x="993198" y="3037944"/>
              <a:ext cx="729737" cy="592083"/>
              <a:chOff x="500338" y="2762795"/>
              <a:chExt cx="898043" cy="76481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00338" y="2770781"/>
                <a:ext cx="898043" cy="756831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677333" y="2762795"/>
                <a:ext cx="552742" cy="92781"/>
              </a:xfrm>
              <a:custGeom>
                <a:avLst/>
                <a:gdLst>
                  <a:gd name="connsiteX0" fmla="*/ 0 w 552742"/>
                  <a:gd name="connsiteY0" fmla="*/ 85084 h 92781"/>
                  <a:gd name="connsiteX1" fmla="*/ 261697 w 552742"/>
                  <a:gd name="connsiteY1" fmla="*/ 417 h 92781"/>
                  <a:gd name="connsiteX2" fmla="*/ 523394 w 552742"/>
                  <a:gd name="connsiteY2" fmla="*/ 54296 h 92781"/>
                  <a:gd name="connsiteX3" fmla="*/ 546485 w 552742"/>
                  <a:gd name="connsiteY3" fmla="*/ 92781 h 9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742" h="92781">
                    <a:moveTo>
                      <a:pt x="0" y="85084"/>
                    </a:moveTo>
                    <a:cubicBezTo>
                      <a:pt x="87232" y="45316"/>
                      <a:pt x="174465" y="5548"/>
                      <a:pt x="261697" y="417"/>
                    </a:cubicBezTo>
                    <a:cubicBezTo>
                      <a:pt x="348929" y="-4714"/>
                      <a:pt x="475929" y="38902"/>
                      <a:pt x="523394" y="54296"/>
                    </a:cubicBezTo>
                    <a:cubicBezTo>
                      <a:pt x="570859" y="69690"/>
                      <a:pt x="546485" y="92781"/>
                      <a:pt x="546485" y="92781"/>
                    </a:cubicBezTo>
                  </a:path>
                </a:pathLst>
              </a:custGeom>
              <a:ln w="57150" cmpd="sng"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32360" y="2661940"/>
              <a:ext cx="15479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g</a:t>
              </a:r>
              <a:r>
                <a:rPr lang="en-US" sz="1600" dirty="0" smtClean="0">
                  <a:solidFill>
                    <a:srgbClr val="7030A0"/>
                  </a:solidFill>
                </a:rPr>
                <a:t>ene </a:t>
              </a:r>
              <a:r>
                <a:rPr lang="en-US" sz="1600" dirty="0">
                  <a:solidFill>
                    <a:srgbClr val="7030A0"/>
                  </a:solidFill>
                </a:rPr>
                <a:t>of </a:t>
              </a:r>
              <a:r>
                <a:rPr lang="en-US" sz="1600" dirty="0" smtClean="0">
                  <a:solidFill>
                    <a:srgbClr val="7030A0"/>
                  </a:solidFill>
                </a:rPr>
                <a:t>interest 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743018" y="3043155"/>
              <a:ext cx="911164" cy="397992"/>
              <a:chOff x="1885758" y="2899047"/>
              <a:chExt cx="1377757" cy="411461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885758" y="2899047"/>
                <a:ext cx="1370061" cy="18046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>
                <a:stCxn id="60" idx="2"/>
              </p:cNvCxnSpPr>
              <p:nvPr/>
            </p:nvCxnSpPr>
            <p:spPr>
              <a:xfrm>
                <a:off x="1885758" y="2989281"/>
                <a:ext cx="0" cy="223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261977" y="3000544"/>
                <a:ext cx="0" cy="223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/>
              <p:cNvSpPr/>
              <p:nvPr/>
            </p:nvSpPr>
            <p:spPr>
              <a:xfrm>
                <a:off x="1885758" y="3210015"/>
                <a:ext cx="1377757" cy="100493"/>
              </a:xfrm>
              <a:custGeom>
                <a:avLst/>
                <a:gdLst>
                  <a:gd name="connsiteX0" fmla="*/ 0 w 1377757"/>
                  <a:gd name="connsiteY0" fmla="*/ 0 h 100493"/>
                  <a:gd name="connsiteX1" fmla="*/ 361757 w 1377757"/>
                  <a:gd name="connsiteY1" fmla="*/ 92363 h 100493"/>
                  <a:gd name="connsiteX2" fmla="*/ 838969 w 1377757"/>
                  <a:gd name="connsiteY2" fmla="*/ 92363 h 100493"/>
                  <a:gd name="connsiteX3" fmla="*/ 1208424 w 1377757"/>
                  <a:gd name="connsiteY3" fmla="*/ 61576 h 100493"/>
                  <a:gd name="connsiteX4" fmla="*/ 1377757 w 1377757"/>
                  <a:gd name="connsiteY4" fmla="*/ 0 h 10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757" h="100493">
                    <a:moveTo>
                      <a:pt x="0" y="0"/>
                    </a:moveTo>
                    <a:cubicBezTo>
                      <a:pt x="110964" y="38484"/>
                      <a:pt x="221929" y="76969"/>
                      <a:pt x="361757" y="92363"/>
                    </a:cubicBezTo>
                    <a:cubicBezTo>
                      <a:pt x="501585" y="107757"/>
                      <a:pt x="697858" y="97494"/>
                      <a:pt x="838969" y="92363"/>
                    </a:cubicBezTo>
                    <a:cubicBezTo>
                      <a:pt x="980080" y="87232"/>
                      <a:pt x="1118626" y="76970"/>
                      <a:pt x="1208424" y="61576"/>
                    </a:cubicBezTo>
                    <a:cubicBezTo>
                      <a:pt x="1298222" y="46182"/>
                      <a:pt x="1377757" y="0"/>
                      <a:pt x="1377757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342728" y="2847929"/>
              <a:ext cx="1274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k</a:t>
              </a:r>
              <a:r>
                <a:rPr lang="en-US" dirty="0" smtClean="0">
                  <a:solidFill>
                    <a:srgbClr val="7030A0"/>
                  </a:solidFill>
                </a:rPr>
                <a:t>nockdown </a:t>
              </a:r>
              <a:r>
                <a:rPr lang="en-US" dirty="0">
                  <a:solidFill>
                    <a:srgbClr val="7030A0"/>
                  </a:solidFill>
                </a:rPr>
                <a:t>of </a:t>
              </a:r>
              <a:r>
                <a:rPr lang="en-US" dirty="0" smtClean="0">
                  <a:solidFill>
                    <a:srgbClr val="7030A0"/>
                  </a:solidFill>
                </a:rPr>
                <a:t>gene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8" name="Right Arrow 77"/>
            <p:cNvSpPr/>
            <p:nvPr/>
          </p:nvSpPr>
          <p:spPr>
            <a:xfrm>
              <a:off x="2110483" y="3111367"/>
              <a:ext cx="434735" cy="23217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3854710" y="3113002"/>
              <a:ext cx="434735" cy="23217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5874061" y="3107787"/>
              <a:ext cx="434735" cy="23217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86816" y="3423186"/>
              <a:ext cx="1915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</a:t>
              </a:r>
              <a:r>
                <a:rPr lang="en-US" dirty="0" smtClean="0"/>
                <a:t>ransform </a:t>
              </a:r>
              <a:r>
                <a:rPr lang="en-US" dirty="0"/>
                <a:t>into </a:t>
              </a:r>
              <a:r>
                <a:rPr lang="en-US" dirty="0" smtClean="0"/>
                <a:t>bacteria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097220" y="3407829"/>
              <a:ext cx="1915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orms </a:t>
              </a:r>
              <a:r>
                <a:rPr lang="en-US" dirty="0"/>
                <a:t>eat </a:t>
              </a:r>
              <a:r>
                <a:rPr lang="en-US" dirty="0" smtClean="0"/>
                <a:t>bacteria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13878" y="3409995"/>
              <a:ext cx="1915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dsRNA</a:t>
              </a:r>
              <a:r>
                <a:rPr lang="en-US" dirty="0"/>
                <a:t> </a:t>
              </a:r>
              <a:r>
                <a:rPr lang="en-US" dirty="0">
                  <a:sym typeface="Wingdings"/>
                </a:rPr>
                <a:t> </a:t>
              </a:r>
              <a:r>
                <a:rPr lang="en-US" dirty="0" err="1">
                  <a:sym typeface="Wingdings"/>
                </a:rPr>
                <a:t>RNAi</a:t>
              </a:r>
              <a:r>
                <a:rPr lang="en-US" dirty="0">
                  <a:sym typeface="Wingdings"/>
                </a:rPr>
                <a:t> pathway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3B5BE10-323D-964F-B497-0C25A86D64F8}"/>
              </a:ext>
            </a:extLst>
          </p:cNvPr>
          <p:cNvGrpSpPr/>
          <p:nvPr/>
        </p:nvGrpSpPr>
        <p:grpSpPr>
          <a:xfrm>
            <a:off x="1253770" y="4931961"/>
            <a:ext cx="1967884" cy="1129757"/>
            <a:chOff x="1253770" y="4931961"/>
            <a:chExt cx="1967884" cy="1129757"/>
          </a:xfrm>
        </p:grpSpPr>
        <p:pic>
          <p:nvPicPr>
            <p:cNvPr id="86" name="Picture 85" descr="dna_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253466" y="5093531"/>
              <a:ext cx="255477" cy="1680898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2145330" y="4931961"/>
              <a:ext cx="585710" cy="1010634"/>
              <a:chOff x="1564911" y="4350671"/>
              <a:chExt cx="734114" cy="114807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596993" y="4350671"/>
                <a:ext cx="623645" cy="6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596993" y="4855869"/>
                <a:ext cx="623645" cy="64287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564911" y="4486536"/>
                <a:ext cx="7341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NHR-25</a:t>
                </a:r>
              </a:p>
            </p:txBody>
          </p:sp>
        </p:grpSp>
        <p:sp>
          <p:nvSpPr>
            <p:cNvPr id="92" name="5-Point Star 91"/>
            <p:cNvSpPr/>
            <p:nvPr/>
          </p:nvSpPr>
          <p:spPr>
            <a:xfrm>
              <a:off x="2204344" y="5665833"/>
              <a:ext cx="282700" cy="267385"/>
            </a:xfrm>
            <a:prstGeom prst="star5">
              <a:avLst/>
            </a:prstGeom>
            <a:solidFill>
              <a:schemeClr val="accent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3770" y="5058333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</a:t>
              </a:r>
              <a:r>
                <a:rPr lang="en-US" dirty="0">
                  <a:solidFill>
                    <a:srgbClr val="FF0000"/>
                  </a:solidFill>
                  <a:sym typeface="Wingdings"/>
                </a:rPr>
                <a:t> 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806222" y="5384800"/>
              <a:ext cx="461053" cy="42796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E1C0850-B220-C54B-A7D3-25C23C41224E}"/>
              </a:ext>
            </a:extLst>
          </p:cNvPr>
          <p:cNvGrpSpPr/>
          <p:nvPr/>
        </p:nvGrpSpPr>
        <p:grpSpPr>
          <a:xfrm>
            <a:off x="3560059" y="4240317"/>
            <a:ext cx="4811316" cy="2201189"/>
            <a:chOff x="3560059" y="4240317"/>
            <a:chExt cx="4811316" cy="2201189"/>
          </a:xfrm>
        </p:grpSpPr>
        <p:grpSp>
          <p:nvGrpSpPr>
            <p:cNvPr id="104" name="Group 103"/>
            <p:cNvGrpSpPr/>
            <p:nvPr/>
          </p:nvGrpSpPr>
          <p:grpSpPr>
            <a:xfrm>
              <a:off x="3560059" y="4240317"/>
              <a:ext cx="2642909" cy="2201189"/>
              <a:chOff x="4946909" y="4266849"/>
              <a:chExt cx="2642909" cy="2201189"/>
            </a:xfrm>
          </p:grpSpPr>
          <p:pic>
            <p:nvPicPr>
              <p:cNvPr id="93" name="Picture 92" descr="ku217_gelshift.tif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22" t="41193" r="64114" b="7533"/>
              <a:stretch/>
            </p:blipFill>
            <p:spPr>
              <a:xfrm>
                <a:off x="6460155" y="4583895"/>
                <a:ext cx="319713" cy="1827962"/>
              </a:xfrm>
              <a:prstGeom prst="rect">
                <a:avLst/>
              </a:prstGeom>
            </p:spPr>
          </p:pic>
          <p:pic>
            <p:nvPicPr>
              <p:cNvPr id="94" name="Picture 93" descr="ku217_gelshift.tif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18" t="41193" r="53199" b="7533"/>
              <a:stretch/>
            </p:blipFill>
            <p:spPr>
              <a:xfrm>
                <a:off x="6855479" y="4583895"/>
                <a:ext cx="248666" cy="1827962"/>
              </a:xfrm>
              <a:prstGeom prst="rect">
                <a:avLst/>
              </a:prstGeom>
            </p:spPr>
          </p:pic>
          <p:pic>
            <p:nvPicPr>
              <p:cNvPr id="95" name="Picture 94" descr="ku217_gelshift.tif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10" t="40944" r="16022" b="7781"/>
              <a:stretch/>
            </p:blipFill>
            <p:spPr>
              <a:xfrm>
                <a:off x="7179755" y="4583895"/>
                <a:ext cx="257546" cy="1827962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6439081" y="4282770"/>
                <a:ext cx="4253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No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053193" y="4266849"/>
                <a:ext cx="53662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Mut</a:t>
                </a:r>
                <a:endParaRPr lang="en-US" sz="1600" dirty="0"/>
              </a:p>
              <a:p>
                <a:r>
                  <a:rPr lang="en-US" sz="1600" dirty="0"/>
                  <a:t> 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752221" y="4278571"/>
                <a:ext cx="4671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WT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197306" y="6098706"/>
                <a:ext cx="1319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free DNA </a:t>
                </a:r>
                <a:r>
                  <a:rPr lang="en-US" dirty="0">
                    <a:sym typeface="Wingdings"/>
                  </a:rPr>
                  <a:t>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946909" y="5025181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bound DNA </a:t>
                </a:r>
                <a:r>
                  <a:rPr lang="en-US" dirty="0">
                    <a:sym typeface="Wingdings"/>
                  </a:rPr>
                  <a:t></a:t>
                </a:r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F6C9F36-101D-4043-ADF1-2CABFFDC21E5}"/>
                </a:ext>
              </a:extLst>
            </p:cNvPr>
            <p:cNvSpPr txBox="1"/>
            <p:nvPr/>
          </p:nvSpPr>
          <p:spPr>
            <a:xfrm>
              <a:off x="6244382" y="4742266"/>
              <a:ext cx="21269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electromobility</a:t>
              </a:r>
              <a:r>
                <a:rPr lang="en-US" dirty="0"/>
                <a:t> shift </a:t>
              </a:r>
            </a:p>
            <a:p>
              <a:pPr algn="ctr"/>
              <a:r>
                <a:rPr lang="en-US" dirty="0"/>
                <a:t>assay (EMSA) </a:t>
              </a:r>
            </a:p>
            <a:p>
              <a:pPr algn="ctr"/>
              <a:r>
                <a:rPr lang="en-US" dirty="0"/>
                <a:t>or </a:t>
              </a:r>
            </a:p>
            <a:p>
              <a:pPr algn="ctr"/>
              <a:r>
                <a:rPr lang="en-US" dirty="0"/>
                <a:t>gel 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7" y="110681"/>
            <a:ext cx="9018955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venir Book"/>
                <a:cs typeface="Avenir Book"/>
              </a:rPr>
              <a:t>identification of </a:t>
            </a:r>
            <a:r>
              <a:rPr lang="en-US" sz="3200" i="1" dirty="0">
                <a:latin typeface="Avenir Book"/>
                <a:cs typeface="Avenir Book"/>
              </a:rPr>
              <a:t>nhr-25</a:t>
            </a:r>
            <a:r>
              <a:rPr lang="en-US" sz="3200" dirty="0">
                <a:latin typeface="Avenir Book"/>
                <a:cs typeface="Avenir Book"/>
              </a:rPr>
              <a:t> regulated genes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3681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90" y="1646529"/>
            <a:ext cx="1640541" cy="4572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935022" y="1321559"/>
            <a:ext cx="15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nhr-25</a:t>
            </a:r>
            <a:r>
              <a:rPr lang="en-US" dirty="0"/>
              <a:t>(</a:t>
            </a:r>
            <a:r>
              <a:rPr lang="en-US" i="1" dirty="0"/>
              <a:t>ku217</a:t>
            </a:r>
            <a:r>
              <a:rPr lang="en-US" dirty="0"/>
              <a:t>)</a:t>
            </a: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4492063" y="2112243"/>
            <a:ext cx="0" cy="6780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05366" y="2120080"/>
            <a:ext cx="406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bleach to collect eggs</a:t>
            </a:r>
          </a:p>
          <a:p>
            <a:r>
              <a:rPr lang="en-US" dirty="0"/>
              <a:t>hatch without </a:t>
            </a:r>
            <a:r>
              <a:rPr lang="en-US" dirty="0" smtClean="0"/>
              <a:t>food </a:t>
            </a:r>
            <a:r>
              <a:rPr lang="en-US" dirty="0"/>
              <a:t>– worms arrest at L1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14478" y="1297752"/>
            <a:ext cx="186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nhr-25 </a:t>
            </a:r>
            <a:r>
              <a:rPr lang="en-US" dirty="0"/>
              <a:t>(</a:t>
            </a:r>
            <a:r>
              <a:rPr lang="en-US" dirty="0" err="1"/>
              <a:t>Wildtype</a:t>
            </a:r>
            <a:r>
              <a:rPr lang="en-US" dirty="0"/>
              <a:t>)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585170" y="5483347"/>
            <a:ext cx="0" cy="6434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546466" y="5483347"/>
            <a:ext cx="0" cy="6434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313248" y="5421592"/>
            <a:ext cx="0" cy="6434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34901" y="6131360"/>
            <a:ext cx="602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isolate total RNA from 10 L3 worms per treatment </a:t>
            </a:r>
          </a:p>
          <a:p>
            <a:pPr algn="ctr"/>
            <a:r>
              <a:rPr lang="en-US" dirty="0"/>
              <a:t>3 biological replicates each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EA44011B-4AF7-3D4B-B142-C3EED903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79" y="2787514"/>
            <a:ext cx="346719" cy="966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05F1CD-E156-B949-A647-47FBB3D10CB8}"/>
              </a:ext>
            </a:extLst>
          </p:cNvPr>
          <p:cNvGrpSpPr/>
          <p:nvPr/>
        </p:nvGrpSpPr>
        <p:grpSpPr>
          <a:xfrm>
            <a:off x="2116446" y="2835828"/>
            <a:ext cx="4787762" cy="542708"/>
            <a:chOff x="2878446" y="2886628"/>
            <a:chExt cx="4787762" cy="54270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B117D50E-9316-1C4F-9606-86001D6A5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0297" y="3044730"/>
              <a:ext cx="346719" cy="966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5577807F-CC4B-414C-896D-1C9C4F1F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8806" y="3228523"/>
              <a:ext cx="346719" cy="9662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93AE5156-CD99-7C4C-AC32-370BFB9ED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0858" y="3005680"/>
              <a:ext cx="346719" cy="9662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FC4344D5-C87E-8F44-A188-E3CEE4820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5789" y="3241550"/>
              <a:ext cx="346719" cy="9662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CFC58BE0-1238-A94F-973C-E5103F24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326" y="3210427"/>
              <a:ext cx="346719" cy="9662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A4EA72C9-A8DB-694F-B63F-857354D09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8074" y="3044966"/>
              <a:ext cx="346719" cy="9662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793662E3-67B5-3740-BEE0-CE66DB996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536" y="3207895"/>
              <a:ext cx="346719" cy="9662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671CEA20-1D40-8049-A079-90EBE648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525" y="2943356"/>
              <a:ext cx="346719" cy="9662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4CEF97FE-720B-4140-A56B-38F9DE32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7925" y="3095756"/>
              <a:ext cx="346719" cy="9662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4F88B098-8ADB-AF44-B7D6-D6570297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6032" y="3332709"/>
              <a:ext cx="346719" cy="9662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11CF94BC-466C-724E-84DC-0ABCE83B1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9481" y="3190473"/>
              <a:ext cx="346719" cy="9662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3B277E0D-BE5E-B742-A28F-E1367FBD1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9868" y="2895042"/>
              <a:ext cx="346719" cy="96627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D578195E-270F-ED45-A6BE-0D1A747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8322" y="2958333"/>
              <a:ext cx="346719" cy="9662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700C10BC-94B9-204B-AA01-F1C5F6A5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8446" y="3101342"/>
              <a:ext cx="346719" cy="96627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085D565E-D35B-6C45-886F-31A7115CD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6976" y="2886962"/>
              <a:ext cx="346719" cy="9662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39247AA5-4867-E24C-AC8E-C91329ABC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4007" y="2925364"/>
              <a:ext cx="346719" cy="9662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835E9CE5-C5E7-5C4B-9A9C-63076545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0026" y="3047442"/>
              <a:ext cx="346719" cy="9662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0F4EF221-1FBA-5247-86A9-4CAEC9AA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9760" y="3044396"/>
              <a:ext cx="346719" cy="9662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125B3DB5-44DD-A442-93E6-84169716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0321" y="3005346"/>
              <a:ext cx="346719" cy="9662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7A6AFACC-4453-C449-936C-BEF26770D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5252" y="3241216"/>
              <a:ext cx="346719" cy="9662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AD340C1C-6118-8544-9B1E-A2100288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5789" y="3210093"/>
              <a:ext cx="346719" cy="9662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6CAF94B0-EC76-624F-8B1E-5378CA9E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4988" y="2943022"/>
              <a:ext cx="346719" cy="9662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5D79BF86-E8DF-1B47-B338-609A8146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7388" y="3095422"/>
              <a:ext cx="346719" cy="9662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CCB2DEB2-47E3-A04B-813A-C49A728CB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495" y="3332375"/>
              <a:ext cx="346719" cy="96627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410B61E7-882C-2443-B70E-EE2A68BB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8944" y="3190139"/>
              <a:ext cx="346719" cy="96627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CC33D75C-16A6-7B48-AE64-32E2BE552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6439" y="2886628"/>
              <a:ext cx="346719" cy="9662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xmlns="" id="{9034BEE6-19DC-2E4D-A998-67089CF08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3470" y="2925030"/>
              <a:ext cx="346719" cy="9662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11B45250-FB35-3147-9453-13DB89D0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489" y="3047108"/>
              <a:ext cx="346719" cy="9662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3B19A8-999E-3740-9006-2D6F13CD13FB}"/>
              </a:ext>
            </a:extLst>
          </p:cNvPr>
          <p:cNvSpPr txBox="1"/>
          <p:nvPr/>
        </p:nvSpPr>
        <p:spPr>
          <a:xfrm>
            <a:off x="1253436" y="3301148"/>
            <a:ext cx="667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worms to appropriate bacteria and grow for 24 hours at 25˚C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9A9A6C0-5319-2E43-8A70-EF510E0D3BEF}"/>
              </a:ext>
            </a:extLst>
          </p:cNvPr>
          <p:cNvGrpSpPr/>
          <p:nvPr/>
        </p:nvGrpSpPr>
        <p:grpSpPr>
          <a:xfrm>
            <a:off x="649598" y="3637490"/>
            <a:ext cx="8144390" cy="1845857"/>
            <a:chOff x="649598" y="3637490"/>
            <a:chExt cx="8144390" cy="184585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804" y="4454386"/>
              <a:ext cx="693441" cy="19325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72843" y="4144047"/>
              <a:ext cx="2567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nhr-25 </a:t>
              </a:r>
              <a:r>
                <a:rPr lang="en-US" dirty="0"/>
                <a:t>(WT control </a:t>
              </a:r>
              <a:r>
                <a:rPr lang="en-US" dirty="0" err="1"/>
                <a:t>RNAi</a:t>
              </a:r>
              <a:r>
                <a:rPr lang="en-US" dirty="0"/>
                <a:t>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83796" y="4086569"/>
              <a:ext cx="1471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nhr-25 </a:t>
              </a:r>
              <a:r>
                <a:rPr lang="en-US" dirty="0"/>
                <a:t>(</a:t>
              </a:r>
              <a:r>
                <a:rPr lang="en-US" i="1" dirty="0"/>
                <a:t>RNAi</a:t>
              </a:r>
              <a:r>
                <a:rPr lang="en-US" dirty="0"/>
                <a:t>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31126" y="4076508"/>
              <a:ext cx="2962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nhr-25 </a:t>
              </a:r>
              <a:r>
                <a:rPr lang="en-US" dirty="0"/>
                <a:t>(</a:t>
              </a:r>
              <a:r>
                <a:rPr lang="en-US" i="1" dirty="0"/>
                <a:t>ku217</a:t>
              </a:r>
              <a:r>
                <a:rPr lang="en-US" dirty="0"/>
                <a:t> + control RNAi)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0639" y="4643234"/>
              <a:ext cx="693441" cy="19325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598" y="4739861"/>
              <a:ext cx="693441" cy="19325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718" y="4933116"/>
              <a:ext cx="693441" cy="19325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598" y="5051516"/>
              <a:ext cx="693441" cy="19325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4833" y="5185371"/>
              <a:ext cx="693441" cy="19325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804" y="5281998"/>
              <a:ext cx="693441" cy="19325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1420" y="5113494"/>
              <a:ext cx="693441" cy="19325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2159" y="4533801"/>
              <a:ext cx="693441" cy="193255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6081" y="4844052"/>
              <a:ext cx="693441" cy="193255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1434" y="4454386"/>
              <a:ext cx="693441" cy="193255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4269" y="4643234"/>
              <a:ext cx="693441" cy="19325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3228" y="4739861"/>
              <a:ext cx="693441" cy="19325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2348" y="4933116"/>
              <a:ext cx="693441" cy="19325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3228" y="5051516"/>
              <a:ext cx="693441" cy="193255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8463" y="5185371"/>
              <a:ext cx="693441" cy="19325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1434" y="5281998"/>
              <a:ext cx="693441" cy="19325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9400" y="5121379"/>
              <a:ext cx="693441" cy="19325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5789" y="4533801"/>
              <a:ext cx="693441" cy="19325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3389" y="4858261"/>
              <a:ext cx="693441" cy="193255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0801" y="4589573"/>
              <a:ext cx="693441" cy="19325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9760" y="4686200"/>
              <a:ext cx="693441" cy="19325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880" y="4879455"/>
              <a:ext cx="693441" cy="193255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9760" y="4997855"/>
              <a:ext cx="693441" cy="19325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4995" y="5131710"/>
              <a:ext cx="693441" cy="19325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7966" y="5228337"/>
              <a:ext cx="693441" cy="193255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4823" y="5290092"/>
              <a:ext cx="693441" cy="193255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92321" y="4480140"/>
              <a:ext cx="693441" cy="193255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9921" y="4804600"/>
              <a:ext cx="693441" cy="19325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92321" y="5045900"/>
              <a:ext cx="693441" cy="193255"/>
            </a:xfrm>
            <a:prstGeom prst="rect">
              <a:avLst/>
            </a:prstGeom>
          </p:spPr>
        </p:pic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xmlns="" id="{D91D1475-A068-B043-A5F4-03DE7F2DD6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1100" y="3637490"/>
              <a:ext cx="523378" cy="44559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xmlns="" id="{72247C6E-00C2-FE41-923F-7C8399F3FABD}"/>
                </a:ext>
              </a:extLst>
            </p:cNvPr>
            <p:cNvCxnSpPr>
              <a:cxnSpLocks/>
            </p:cNvCxnSpPr>
            <p:nvPr/>
          </p:nvCxnSpPr>
          <p:spPr>
            <a:xfrm>
              <a:off x="6904208" y="3637490"/>
              <a:ext cx="684228" cy="32231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xmlns="" id="{E4930DD5-E1EF-EE49-A171-D2C5EAA01004}"/>
                </a:ext>
              </a:extLst>
            </p:cNvPr>
            <p:cNvCxnSpPr>
              <a:cxnSpLocks/>
            </p:cNvCxnSpPr>
            <p:nvPr/>
          </p:nvCxnSpPr>
          <p:spPr>
            <a:xfrm>
              <a:off x="4477481" y="3670480"/>
              <a:ext cx="14582" cy="4425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AC76F6C-CAD2-A249-923E-7B533D806E53}"/>
              </a:ext>
            </a:extLst>
          </p:cNvPr>
          <p:cNvSpPr/>
          <p:nvPr/>
        </p:nvSpPr>
        <p:spPr>
          <a:xfrm>
            <a:off x="5735890" y="1996081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6117D393-90CF-CF4E-AD89-209FAA39ACDA}"/>
              </a:ext>
            </a:extLst>
          </p:cNvPr>
          <p:cNvSpPr/>
          <p:nvPr/>
        </p:nvSpPr>
        <p:spPr>
          <a:xfrm rot="21082917">
            <a:off x="5936347" y="1990302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25F68742-F135-F240-B611-099B25E172AE}"/>
              </a:ext>
            </a:extLst>
          </p:cNvPr>
          <p:cNvSpPr/>
          <p:nvPr/>
        </p:nvSpPr>
        <p:spPr>
          <a:xfrm rot="20355036">
            <a:off x="6116247" y="1950197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0761F16F-DBEA-4B44-8A59-2C9B0FAB4D00}"/>
              </a:ext>
            </a:extLst>
          </p:cNvPr>
          <p:cNvSpPr/>
          <p:nvPr/>
        </p:nvSpPr>
        <p:spPr>
          <a:xfrm rot="18619197">
            <a:off x="6261772" y="1827589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E98EA6B0-8E38-534A-A642-3B9661E618F4}"/>
              </a:ext>
            </a:extLst>
          </p:cNvPr>
          <p:cNvSpPr/>
          <p:nvPr/>
        </p:nvSpPr>
        <p:spPr>
          <a:xfrm rot="1850042">
            <a:off x="5544530" y="1921601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0937A1EF-AEC1-1C40-A7E4-217C2D23D0FD}"/>
              </a:ext>
            </a:extLst>
          </p:cNvPr>
          <p:cNvSpPr/>
          <p:nvPr/>
        </p:nvSpPr>
        <p:spPr>
          <a:xfrm>
            <a:off x="3201578" y="2004099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27E42DED-23D0-C747-8804-E9D8746C73B1}"/>
              </a:ext>
            </a:extLst>
          </p:cNvPr>
          <p:cNvSpPr/>
          <p:nvPr/>
        </p:nvSpPr>
        <p:spPr>
          <a:xfrm rot="21082917">
            <a:off x="3402035" y="1998320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84BCDB14-6DCE-7141-95FB-1B542CC86175}"/>
              </a:ext>
            </a:extLst>
          </p:cNvPr>
          <p:cNvSpPr/>
          <p:nvPr/>
        </p:nvSpPr>
        <p:spPr>
          <a:xfrm rot="20355036">
            <a:off x="3581935" y="1958215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BCDC8EDC-DE5B-F945-BA84-EF0A4E2A156D}"/>
              </a:ext>
            </a:extLst>
          </p:cNvPr>
          <p:cNvSpPr/>
          <p:nvPr/>
        </p:nvSpPr>
        <p:spPr>
          <a:xfrm rot="18619197">
            <a:off x="3727460" y="1835607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908C0E4D-18A4-F941-91B9-A0BEB4CD0D7F}"/>
              </a:ext>
            </a:extLst>
          </p:cNvPr>
          <p:cNvSpPr/>
          <p:nvPr/>
        </p:nvSpPr>
        <p:spPr>
          <a:xfrm rot="1850042">
            <a:off x="3010218" y="1929619"/>
            <a:ext cx="179498" cy="4571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A7A0A15D-4C02-9B45-B1BC-60968C39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33" y="1634910"/>
            <a:ext cx="164054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7" y="110681"/>
            <a:ext cx="9018955" cy="11430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>
                <a:latin typeface="Avenir Book"/>
                <a:cs typeface="Avenir Book"/>
              </a:rPr>
              <a:t>C. </a:t>
            </a:r>
            <a:r>
              <a:rPr lang="en-US" sz="3200" i="1" dirty="0" err="1">
                <a:latin typeface="Avenir Book"/>
                <a:cs typeface="Avenir Book"/>
              </a:rPr>
              <a:t>elegans</a:t>
            </a:r>
            <a:r>
              <a:rPr lang="en-US" sz="3200" i="1" dirty="0">
                <a:latin typeface="Avenir Book"/>
                <a:cs typeface="Avenir Book"/>
              </a:rPr>
              <a:t> </a:t>
            </a:r>
            <a:r>
              <a:rPr lang="en-US" sz="3200" dirty="0">
                <a:latin typeface="Avenir Book"/>
                <a:cs typeface="Avenir Book"/>
              </a:rPr>
              <a:t>as a </a:t>
            </a:r>
            <a:r>
              <a:rPr lang="en-US" sz="3200" dirty="0" smtClean="0">
                <a:latin typeface="Avenir Book"/>
                <a:cs typeface="Avenir Book"/>
              </a:rPr>
              <a:t>model </a:t>
            </a:r>
            <a:r>
              <a:rPr lang="en-US" sz="3200" dirty="0">
                <a:latin typeface="Avenir Book"/>
                <a:cs typeface="Avenir Book"/>
              </a:rPr>
              <a:t>o</a:t>
            </a:r>
            <a:r>
              <a:rPr lang="en-US" sz="3200" dirty="0" smtClean="0">
                <a:latin typeface="Avenir Book"/>
                <a:cs typeface="Avenir Book"/>
              </a:rPr>
              <a:t>rganism</a:t>
            </a:r>
            <a:endParaRPr lang="en-US" sz="3200" dirty="0">
              <a:latin typeface="Avenir Book"/>
              <a:cs typeface="Avenir Boo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3681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ntroFIG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86" y="2196979"/>
            <a:ext cx="5508439" cy="4227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765" y="1481249"/>
            <a:ext cx="8773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 Compact genome: Average </a:t>
            </a:r>
            <a:r>
              <a:rPr lang="en-US" sz="2400" dirty="0" err="1"/>
              <a:t>intergenic</a:t>
            </a:r>
            <a:r>
              <a:rPr lang="en-US" sz="2400" dirty="0"/>
              <a:t> distance is 2 </a:t>
            </a:r>
            <a:r>
              <a:rPr lang="en-US" sz="2400" dirty="0" err="1"/>
              <a:t>kilobases</a:t>
            </a:r>
            <a:r>
              <a:rPr lang="en-US" sz="2400" dirty="0"/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1127" y="3822132"/>
            <a:ext cx="156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Embryonic </a:t>
            </a:r>
          </a:p>
          <a:p>
            <a:pPr algn="ctr"/>
            <a:r>
              <a:rPr lang="en-US" dirty="0"/>
              <a:t>Development in egg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2488" y="5850406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7046" y="4199633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2080" y="2207139"/>
            <a:ext cx="944880" cy="251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42080" y="2878525"/>
            <a:ext cx="1158016" cy="27232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86960" y="2922770"/>
            <a:ext cx="944880" cy="2468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31840" y="3127756"/>
            <a:ext cx="944880" cy="2468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3528829"/>
            <a:ext cx="630405" cy="2468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4355070"/>
            <a:ext cx="630405" cy="10058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87197" y="5001736"/>
            <a:ext cx="630405" cy="130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53275" y="5896588"/>
            <a:ext cx="630405" cy="10058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66560" y="6191997"/>
            <a:ext cx="630405" cy="23270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05595" y="6061920"/>
            <a:ext cx="630405" cy="10058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7317" y="5610322"/>
            <a:ext cx="101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Hatching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000" y="2079228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29" name="Freeform 28"/>
          <p:cNvSpPr/>
          <p:nvPr/>
        </p:nvSpPr>
        <p:spPr>
          <a:xfrm>
            <a:off x="5179476" y="3649182"/>
            <a:ext cx="1615616" cy="1357768"/>
          </a:xfrm>
          <a:custGeom>
            <a:avLst/>
            <a:gdLst>
              <a:gd name="connsiteX0" fmla="*/ 315348 w 1615616"/>
              <a:gd name="connsiteY0" fmla="*/ 5250 h 1357768"/>
              <a:gd name="connsiteX1" fmla="*/ 315348 w 1615616"/>
              <a:gd name="connsiteY1" fmla="*/ 5250 h 1357768"/>
              <a:gd name="connsiteX2" fmla="*/ 164154 w 1615616"/>
              <a:gd name="connsiteY2" fmla="*/ 9570 h 1357768"/>
              <a:gd name="connsiteX3" fmla="*/ 103676 w 1615616"/>
              <a:gd name="connsiteY3" fmla="*/ 22529 h 1357768"/>
              <a:gd name="connsiteX4" fmla="*/ 47518 w 1615616"/>
              <a:gd name="connsiteY4" fmla="*/ 31168 h 1357768"/>
              <a:gd name="connsiteX5" fmla="*/ 8640 w 1615616"/>
              <a:gd name="connsiteY5" fmla="*/ 52767 h 1357768"/>
              <a:gd name="connsiteX6" fmla="*/ 0 w 1615616"/>
              <a:gd name="connsiteY6" fmla="*/ 65725 h 1357768"/>
              <a:gd name="connsiteX7" fmla="*/ 4320 w 1615616"/>
              <a:gd name="connsiteY7" fmla="*/ 130520 h 1357768"/>
              <a:gd name="connsiteX8" fmla="*/ 34559 w 1615616"/>
              <a:gd name="connsiteY8" fmla="*/ 156438 h 1357768"/>
              <a:gd name="connsiteX9" fmla="*/ 69117 w 1615616"/>
              <a:gd name="connsiteY9" fmla="*/ 165078 h 1357768"/>
              <a:gd name="connsiteX10" fmla="*/ 112316 w 1615616"/>
              <a:gd name="connsiteY10" fmla="*/ 173717 h 1357768"/>
              <a:gd name="connsiteX11" fmla="*/ 133915 w 1615616"/>
              <a:gd name="connsiteY11" fmla="*/ 178037 h 1357768"/>
              <a:gd name="connsiteX12" fmla="*/ 151194 w 1615616"/>
              <a:gd name="connsiteY12" fmla="*/ 182356 h 1357768"/>
              <a:gd name="connsiteX13" fmla="*/ 190073 w 1615616"/>
              <a:gd name="connsiteY13" fmla="*/ 186676 h 1357768"/>
              <a:gd name="connsiteX14" fmla="*/ 203032 w 1615616"/>
              <a:gd name="connsiteY14" fmla="*/ 190996 h 1357768"/>
              <a:gd name="connsiteX15" fmla="*/ 224631 w 1615616"/>
              <a:gd name="connsiteY15" fmla="*/ 195315 h 1357768"/>
              <a:gd name="connsiteX16" fmla="*/ 237591 w 1615616"/>
              <a:gd name="connsiteY16" fmla="*/ 203955 h 1357768"/>
              <a:gd name="connsiteX17" fmla="*/ 250550 w 1615616"/>
              <a:gd name="connsiteY17" fmla="*/ 208274 h 1357768"/>
              <a:gd name="connsiteX18" fmla="*/ 293749 w 1615616"/>
              <a:gd name="connsiteY18" fmla="*/ 225553 h 1357768"/>
              <a:gd name="connsiteX19" fmla="*/ 306708 w 1615616"/>
              <a:gd name="connsiteY19" fmla="*/ 229873 h 1357768"/>
              <a:gd name="connsiteX20" fmla="*/ 319667 w 1615616"/>
              <a:gd name="connsiteY20" fmla="*/ 238512 h 1357768"/>
              <a:gd name="connsiteX21" fmla="*/ 367186 w 1615616"/>
              <a:gd name="connsiteY21" fmla="*/ 247151 h 1357768"/>
              <a:gd name="connsiteX22" fmla="*/ 414704 w 1615616"/>
              <a:gd name="connsiteY22" fmla="*/ 264430 h 1357768"/>
              <a:gd name="connsiteX23" fmla="*/ 431983 w 1615616"/>
              <a:gd name="connsiteY23" fmla="*/ 268750 h 1357768"/>
              <a:gd name="connsiteX24" fmla="*/ 470862 w 1615616"/>
              <a:gd name="connsiteY24" fmla="*/ 281708 h 1357768"/>
              <a:gd name="connsiteX25" fmla="*/ 509740 w 1615616"/>
              <a:gd name="connsiteY25" fmla="*/ 311946 h 1357768"/>
              <a:gd name="connsiteX26" fmla="*/ 522700 w 1615616"/>
              <a:gd name="connsiteY26" fmla="*/ 320585 h 1357768"/>
              <a:gd name="connsiteX27" fmla="*/ 565898 w 1615616"/>
              <a:gd name="connsiteY27" fmla="*/ 355143 h 1357768"/>
              <a:gd name="connsiteX28" fmla="*/ 570218 w 1615616"/>
              <a:gd name="connsiteY28" fmla="*/ 368102 h 1357768"/>
              <a:gd name="connsiteX29" fmla="*/ 578857 w 1615616"/>
              <a:gd name="connsiteY29" fmla="*/ 381061 h 1357768"/>
              <a:gd name="connsiteX30" fmla="*/ 591817 w 1615616"/>
              <a:gd name="connsiteY30" fmla="*/ 402659 h 1357768"/>
              <a:gd name="connsiteX31" fmla="*/ 604776 w 1615616"/>
              <a:gd name="connsiteY31" fmla="*/ 428577 h 1357768"/>
              <a:gd name="connsiteX32" fmla="*/ 600456 w 1615616"/>
              <a:gd name="connsiteY32" fmla="*/ 463134 h 1357768"/>
              <a:gd name="connsiteX33" fmla="*/ 587497 w 1615616"/>
              <a:gd name="connsiteY33" fmla="*/ 476093 h 1357768"/>
              <a:gd name="connsiteX34" fmla="*/ 578857 w 1615616"/>
              <a:gd name="connsiteY34" fmla="*/ 493372 h 1357768"/>
              <a:gd name="connsiteX35" fmla="*/ 565898 w 1615616"/>
              <a:gd name="connsiteY35" fmla="*/ 510650 h 1357768"/>
              <a:gd name="connsiteX36" fmla="*/ 565898 w 1615616"/>
              <a:gd name="connsiteY36" fmla="*/ 722314 h 1357768"/>
              <a:gd name="connsiteX37" fmla="*/ 574537 w 1615616"/>
              <a:gd name="connsiteY37" fmla="*/ 743912 h 1357768"/>
              <a:gd name="connsiteX38" fmla="*/ 591817 w 1615616"/>
              <a:gd name="connsiteY38" fmla="*/ 795748 h 1357768"/>
              <a:gd name="connsiteX39" fmla="*/ 604776 w 1615616"/>
              <a:gd name="connsiteY39" fmla="*/ 838945 h 1357768"/>
              <a:gd name="connsiteX40" fmla="*/ 613416 w 1615616"/>
              <a:gd name="connsiteY40" fmla="*/ 877822 h 1357768"/>
              <a:gd name="connsiteX41" fmla="*/ 626375 w 1615616"/>
              <a:gd name="connsiteY41" fmla="*/ 895100 h 1357768"/>
              <a:gd name="connsiteX42" fmla="*/ 652294 w 1615616"/>
              <a:gd name="connsiteY42" fmla="*/ 959895 h 1357768"/>
              <a:gd name="connsiteX43" fmla="*/ 669574 w 1615616"/>
              <a:gd name="connsiteY43" fmla="*/ 985813 h 1357768"/>
              <a:gd name="connsiteX44" fmla="*/ 682533 w 1615616"/>
              <a:gd name="connsiteY44" fmla="*/ 1020370 h 1357768"/>
              <a:gd name="connsiteX45" fmla="*/ 691173 w 1615616"/>
              <a:gd name="connsiteY45" fmla="*/ 1033329 h 1357768"/>
              <a:gd name="connsiteX46" fmla="*/ 699813 w 1615616"/>
              <a:gd name="connsiteY46" fmla="*/ 1050608 h 1357768"/>
              <a:gd name="connsiteX47" fmla="*/ 704132 w 1615616"/>
              <a:gd name="connsiteY47" fmla="*/ 1067887 h 1357768"/>
              <a:gd name="connsiteX48" fmla="*/ 721412 w 1615616"/>
              <a:gd name="connsiteY48" fmla="*/ 1111083 h 1357768"/>
              <a:gd name="connsiteX49" fmla="*/ 725732 w 1615616"/>
              <a:gd name="connsiteY49" fmla="*/ 1132681 h 1357768"/>
              <a:gd name="connsiteX50" fmla="*/ 734371 w 1615616"/>
              <a:gd name="connsiteY50" fmla="*/ 1167239 h 1357768"/>
              <a:gd name="connsiteX51" fmla="*/ 738691 w 1615616"/>
              <a:gd name="connsiteY51" fmla="*/ 1188837 h 1357768"/>
              <a:gd name="connsiteX52" fmla="*/ 747331 w 1615616"/>
              <a:gd name="connsiteY52" fmla="*/ 1206116 h 1357768"/>
              <a:gd name="connsiteX53" fmla="*/ 755970 w 1615616"/>
              <a:gd name="connsiteY53" fmla="*/ 1236353 h 1357768"/>
              <a:gd name="connsiteX54" fmla="*/ 764610 w 1615616"/>
              <a:gd name="connsiteY54" fmla="*/ 1249312 h 1357768"/>
              <a:gd name="connsiteX55" fmla="*/ 773250 w 1615616"/>
              <a:gd name="connsiteY55" fmla="*/ 1266591 h 1357768"/>
              <a:gd name="connsiteX56" fmla="*/ 790529 w 1615616"/>
              <a:gd name="connsiteY56" fmla="*/ 1292509 h 1357768"/>
              <a:gd name="connsiteX57" fmla="*/ 794849 w 1615616"/>
              <a:gd name="connsiteY57" fmla="*/ 1305468 h 1357768"/>
              <a:gd name="connsiteX58" fmla="*/ 807808 w 1615616"/>
              <a:gd name="connsiteY58" fmla="*/ 1314107 h 1357768"/>
              <a:gd name="connsiteX59" fmla="*/ 838047 w 1615616"/>
              <a:gd name="connsiteY59" fmla="*/ 1335705 h 1357768"/>
              <a:gd name="connsiteX60" fmla="*/ 868286 w 1615616"/>
              <a:gd name="connsiteY60" fmla="*/ 1348664 h 1357768"/>
              <a:gd name="connsiteX61" fmla="*/ 881245 w 1615616"/>
              <a:gd name="connsiteY61" fmla="*/ 1357304 h 1357768"/>
              <a:gd name="connsiteX62" fmla="*/ 933083 w 1615616"/>
              <a:gd name="connsiteY62" fmla="*/ 1352984 h 1357768"/>
              <a:gd name="connsiteX63" fmla="*/ 976282 w 1615616"/>
              <a:gd name="connsiteY63" fmla="*/ 1322747 h 1357768"/>
              <a:gd name="connsiteX64" fmla="*/ 993561 w 1615616"/>
              <a:gd name="connsiteY64" fmla="*/ 1318427 h 1357768"/>
              <a:gd name="connsiteX65" fmla="*/ 1062678 w 1615616"/>
              <a:gd name="connsiteY65" fmla="*/ 1305468 h 1357768"/>
              <a:gd name="connsiteX66" fmla="*/ 1369386 w 1615616"/>
              <a:gd name="connsiteY66" fmla="*/ 1296829 h 1357768"/>
              <a:gd name="connsiteX67" fmla="*/ 1477382 w 1615616"/>
              <a:gd name="connsiteY67" fmla="*/ 1301148 h 1357768"/>
              <a:gd name="connsiteX68" fmla="*/ 1555139 w 1615616"/>
              <a:gd name="connsiteY68" fmla="*/ 1305468 h 1357768"/>
              <a:gd name="connsiteX69" fmla="*/ 1615616 w 1615616"/>
              <a:gd name="connsiteY69" fmla="*/ 1301148 h 1357768"/>
              <a:gd name="connsiteX70" fmla="*/ 1606977 w 1615616"/>
              <a:gd name="connsiteY70" fmla="*/ 1266591 h 1357768"/>
              <a:gd name="connsiteX71" fmla="*/ 1598337 w 1615616"/>
              <a:gd name="connsiteY71" fmla="*/ 1253632 h 1357768"/>
              <a:gd name="connsiteX72" fmla="*/ 1594017 w 1615616"/>
              <a:gd name="connsiteY72" fmla="*/ 1240673 h 1357768"/>
              <a:gd name="connsiteX73" fmla="*/ 1581058 w 1615616"/>
              <a:gd name="connsiteY73" fmla="*/ 1232034 h 1357768"/>
              <a:gd name="connsiteX74" fmla="*/ 1559459 w 1615616"/>
              <a:gd name="connsiteY74" fmla="*/ 1210435 h 1357768"/>
              <a:gd name="connsiteX75" fmla="*/ 1546499 w 1615616"/>
              <a:gd name="connsiteY75" fmla="*/ 1197476 h 1357768"/>
              <a:gd name="connsiteX76" fmla="*/ 1529220 w 1615616"/>
              <a:gd name="connsiteY76" fmla="*/ 1188837 h 1357768"/>
              <a:gd name="connsiteX77" fmla="*/ 1490341 w 1615616"/>
              <a:gd name="connsiteY77" fmla="*/ 1167239 h 1357768"/>
              <a:gd name="connsiteX78" fmla="*/ 1464422 w 1615616"/>
              <a:gd name="connsiteY78" fmla="*/ 1149960 h 1357768"/>
              <a:gd name="connsiteX79" fmla="*/ 1451463 w 1615616"/>
              <a:gd name="connsiteY79" fmla="*/ 1141321 h 1357768"/>
              <a:gd name="connsiteX80" fmla="*/ 1442823 w 1615616"/>
              <a:gd name="connsiteY80" fmla="*/ 1132681 h 1357768"/>
              <a:gd name="connsiteX81" fmla="*/ 1416904 w 1615616"/>
              <a:gd name="connsiteY81" fmla="*/ 1124042 h 1357768"/>
              <a:gd name="connsiteX82" fmla="*/ 1395305 w 1615616"/>
              <a:gd name="connsiteY82" fmla="*/ 1102444 h 1357768"/>
              <a:gd name="connsiteX83" fmla="*/ 1386665 w 1615616"/>
              <a:gd name="connsiteY83" fmla="*/ 1089485 h 1357768"/>
              <a:gd name="connsiteX84" fmla="*/ 1360747 w 1615616"/>
              <a:gd name="connsiteY84" fmla="*/ 1067887 h 1357768"/>
              <a:gd name="connsiteX85" fmla="*/ 1343467 w 1615616"/>
              <a:gd name="connsiteY85" fmla="*/ 1046288 h 1357768"/>
              <a:gd name="connsiteX86" fmla="*/ 1334828 w 1615616"/>
              <a:gd name="connsiteY86" fmla="*/ 1016051 h 1357768"/>
              <a:gd name="connsiteX87" fmla="*/ 1330508 w 1615616"/>
              <a:gd name="connsiteY87" fmla="*/ 722314 h 1357768"/>
              <a:gd name="connsiteX88" fmla="*/ 1326188 w 1615616"/>
              <a:gd name="connsiteY88" fmla="*/ 692076 h 1357768"/>
              <a:gd name="connsiteX89" fmla="*/ 1308909 w 1615616"/>
              <a:gd name="connsiteY89" fmla="*/ 627281 h 1357768"/>
              <a:gd name="connsiteX90" fmla="*/ 1304589 w 1615616"/>
              <a:gd name="connsiteY90" fmla="*/ 614322 h 1357768"/>
              <a:gd name="connsiteX91" fmla="*/ 1295949 w 1615616"/>
              <a:gd name="connsiteY91" fmla="*/ 601363 h 1357768"/>
              <a:gd name="connsiteX92" fmla="*/ 1291629 w 1615616"/>
              <a:gd name="connsiteY92" fmla="*/ 588404 h 1357768"/>
              <a:gd name="connsiteX93" fmla="*/ 1282990 w 1615616"/>
              <a:gd name="connsiteY93" fmla="*/ 566806 h 1357768"/>
              <a:gd name="connsiteX94" fmla="*/ 1274350 w 1615616"/>
              <a:gd name="connsiteY94" fmla="*/ 553847 h 1357768"/>
              <a:gd name="connsiteX95" fmla="*/ 1270030 w 1615616"/>
              <a:gd name="connsiteY95" fmla="*/ 540888 h 1357768"/>
              <a:gd name="connsiteX96" fmla="*/ 1257071 w 1615616"/>
              <a:gd name="connsiteY96" fmla="*/ 519290 h 1357768"/>
              <a:gd name="connsiteX97" fmla="*/ 1252751 w 1615616"/>
              <a:gd name="connsiteY97" fmla="*/ 506331 h 1357768"/>
              <a:gd name="connsiteX98" fmla="*/ 1244111 w 1615616"/>
              <a:gd name="connsiteY98" fmla="*/ 484732 h 1357768"/>
              <a:gd name="connsiteX99" fmla="*/ 1239791 w 1615616"/>
              <a:gd name="connsiteY99" fmla="*/ 467454 h 1357768"/>
              <a:gd name="connsiteX100" fmla="*/ 1200913 w 1615616"/>
              <a:gd name="connsiteY100" fmla="*/ 437216 h 1357768"/>
              <a:gd name="connsiteX101" fmla="*/ 1192273 w 1615616"/>
              <a:gd name="connsiteY101" fmla="*/ 424257 h 1357768"/>
              <a:gd name="connsiteX102" fmla="*/ 1157715 w 1615616"/>
              <a:gd name="connsiteY102" fmla="*/ 406979 h 1357768"/>
              <a:gd name="connsiteX103" fmla="*/ 1136115 w 1615616"/>
              <a:gd name="connsiteY103" fmla="*/ 385380 h 1357768"/>
              <a:gd name="connsiteX104" fmla="*/ 1123156 w 1615616"/>
              <a:gd name="connsiteY104" fmla="*/ 376741 h 1357768"/>
              <a:gd name="connsiteX105" fmla="*/ 1110196 w 1615616"/>
              <a:gd name="connsiteY105" fmla="*/ 363782 h 1357768"/>
              <a:gd name="connsiteX106" fmla="*/ 1097237 w 1615616"/>
              <a:gd name="connsiteY106" fmla="*/ 355143 h 1357768"/>
              <a:gd name="connsiteX107" fmla="*/ 1075638 w 1615616"/>
              <a:gd name="connsiteY107" fmla="*/ 337864 h 1357768"/>
              <a:gd name="connsiteX108" fmla="*/ 1062678 w 1615616"/>
              <a:gd name="connsiteY108" fmla="*/ 333544 h 1357768"/>
              <a:gd name="connsiteX109" fmla="*/ 1036759 w 1615616"/>
              <a:gd name="connsiteY109" fmla="*/ 316266 h 1357768"/>
              <a:gd name="connsiteX110" fmla="*/ 993561 w 1615616"/>
              <a:gd name="connsiteY110" fmla="*/ 290348 h 1357768"/>
              <a:gd name="connsiteX111" fmla="*/ 980601 w 1615616"/>
              <a:gd name="connsiteY111" fmla="*/ 281708 h 1357768"/>
              <a:gd name="connsiteX112" fmla="*/ 954682 w 1615616"/>
              <a:gd name="connsiteY112" fmla="*/ 255791 h 1357768"/>
              <a:gd name="connsiteX113" fmla="*/ 941723 w 1615616"/>
              <a:gd name="connsiteY113" fmla="*/ 242832 h 1357768"/>
              <a:gd name="connsiteX114" fmla="*/ 915804 w 1615616"/>
              <a:gd name="connsiteY114" fmla="*/ 229873 h 1357768"/>
              <a:gd name="connsiteX115" fmla="*/ 902845 w 1615616"/>
              <a:gd name="connsiteY115" fmla="*/ 221233 h 1357768"/>
              <a:gd name="connsiteX116" fmla="*/ 885565 w 1615616"/>
              <a:gd name="connsiteY116" fmla="*/ 216914 h 1357768"/>
              <a:gd name="connsiteX117" fmla="*/ 838047 w 1615616"/>
              <a:gd name="connsiteY117" fmla="*/ 199635 h 1357768"/>
              <a:gd name="connsiteX118" fmla="*/ 816448 w 1615616"/>
              <a:gd name="connsiteY118" fmla="*/ 182356 h 1357768"/>
              <a:gd name="connsiteX119" fmla="*/ 790529 w 1615616"/>
              <a:gd name="connsiteY119" fmla="*/ 165078 h 1357768"/>
              <a:gd name="connsiteX120" fmla="*/ 764610 w 1615616"/>
              <a:gd name="connsiteY120" fmla="*/ 152119 h 1357768"/>
              <a:gd name="connsiteX121" fmla="*/ 738691 w 1615616"/>
              <a:gd name="connsiteY121" fmla="*/ 143479 h 1357768"/>
              <a:gd name="connsiteX122" fmla="*/ 725732 w 1615616"/>
              <a:gd name="connsiteY122" fmla="*/ 139160 h 1357768"/>
              <a:gd name="connsiteX123" fmla="*/ 699813 w 1615616"/>
              <a:gd name="connsiteY123" fmla="*/ 126201 h 1357768"/>
              <a:gd name="connsiteX124" fmla="*/ 686853 w 1615616"/>
              <a:gd name="connsiteY124" fmla="*/ 117561 h 1357768"/>
              <a:gd name="connsiteX125" fmla="*/ 669574 w 1615616"/>
              <a:gd name="connsiteY125" fmla="*/ 113242 h 1357768"/>
              <a:gd name="connsiteX126" fmla="*/ 656614 w 1615616"/>
              <a:gd name="connsiteY126" fmla="*/ 108922 h 1357768"/>
              <a:gd name="connsiteX127" fmla="*/ 626375 w 1615616"/>
              <a:gd name="connsiteY127" fmla="*/ 100283 h 1357768"/>
              <a:gd name="connsiteX128" fmla="*/ 613416 w 1615616"/>
              <a:gd name="connsiteY128" fmla="*/ 91643 h 1357768"/>
              <a:gd name="connsiteX129" fmla="*/ 565898 w 1615616"/>
              <a:gd name="connsiteY129" fmla="*/ 83004 h 1357768"/>
              <a:gd name="connsiteX130" fmla="*/ 548618 w 1615616"/>
              <a:gd name="connsiteY130" fmla="*/ 74365 h 1357768"/>
              <a:gd name="connsiteX131" fmla="*/ 535659 w 1615616"/>
              <a:gd name="connsiteY131" fmla="*/ 70045 h 1357768"/>
              <a:gd name="connsiteX132" fmla="*/ 522700 w 1615616"/>
              <a:gd name="connsiteY132" fmla="*/ 61406 h 1357768"/>
              <a:gd name="connsiteX133" fmla="*/ 496781 w 1615616"/>
              <a:gd name="connsiteY133" fmla="*/ 52767 h 1357768"/>
              <a:gd name="connsiteX134" fmla="*/ 483821 w 1615616"/>
              <a:gd name="connsiteY134" fmla="*/ 48447 h 1357768"/>
              <a:gd name="connsiteX135" fmla="*/ 466542 w 1615616"/>
              <a:gd name="connsiteY135" fmla="*/ 39808 h 1357768"/>
              <a:gd name="connsiteX136" fmla="*/ 444943 w 1615616"/>
              <a:gd name="connsiteY136" fmla="*/ 35488 h 1357768"/>
              <a:gd name="connsiteX137" fmla="*/ 406064 w 1615616"/>
              <a:gd name="connsiteY137" fmla="*/ 22529 h 1357768"/>
              <a:gd name="connsiteX138" fmla="*/ 393105 w 1615616"/>
              <a:gd name="connsiteY138" fmla="*/ 18209 h 1357768"/>
              <a:gd name="connsiteX139" fmla="*/ 367186 w 1615616"/>
              <a:gd name="connsiteY139" fmla="*/ 13890 h 1357768"/>
              <a:gd name="connsiteX140" fmla="*/ 354226 w 1615616"/>
              <a:gd name="connsiteY140" fmla="*/ 9570 h 1357768"/>
              <a:gd name="connsiteX141" fmla="*/ 341267 w 1615616"/>
              <a:gd name="connsiteY141" fmla="*/ 931 h 1357768"/>
              <a:gd name="connsiteX142" fmla="*/ 315348 w 1615616"/>
              <a:gd name="connsiteY142" fmla="*/ 5250 h 135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615616" h="1357768">
                <a:moveTo>
                  <a:pt x="315348" y="5250"/>
                </a:moveTo>
                <a:lnTo>
                  <a:pt x="315348" y="5250"/>
                </a:lnTo>
                <a:lnTo>
                  <a:pt x="164154" y="9570"/>
                </a:lnTo>
                <a:cubicBezTo>
                  <a:pt x="101965" y="12463"/>
                  <a:pt x="155194" y="12225"/>
                  <a:pt x="103676" y="22529"/>
                </a:cubicBezTo>
                <a:cubicBezTo>
                  <a:pt x="70693" y="29126"/>
                  <a:pt x="89363" y="25938"/>
                  <a:pt x="47518" y="31168"/>
                </a:cubicBezTo>
                <a:cubicBezTo>
                  <a:pt x="22475" y="39516"/>
                  <a:pt x="23563" y="34860"/>
                  <a:pt x="8640" y="52767"/>
                </a:cubicBezTo>
                <a:cubicBezTo>
                  <a:pt x="5316" y="56755"/>
                  <a:pt x="2880" y="61406"/>
                  <a:pt x="0" y="65725"/>
                </a:cubicBezTo>
                <a:cubicBezTo>
                  <a:pt x="1440" y="87323"/>
                  <a:pt x="761" y="109168"/>
                  <a:pt x="4320" y="130520"/>
                </a:cubicBezTo>
                <a:cubicBezTo>
                  <a:pt x="6343" y="142659"/>
                  <a:pt x="26741" y="153431"/>
                  <a:pt x="34559" y="156438"/>
                </a:cubicBezTo>
                <a:cubicBezTo>
                  <a:pt x="45641" y="160701"/>
                  <a:pt x="57598" y="162198"/>
                  <a:pt x="69117" y="165078"/>
                </a:cubicBezTo>
                <a:cubicBezTo>
                  <a:pt x="99664" y="172715"/>
                  <a:pt x="73504" y="166660"/>
                  <a:pt x="112316" y="173717"/>
                </a:cubicBezTo>
                <a:cubicBezTo>
                  <a:pt x="119540" y="175030"/>
                  <a:pt x="126748" y="176444"/>
                  <a:pt x="133915" y="178037"/>
                </a:cubicBezTo>
                <a:cubicBezTo>
                  <a:pt x="139711" y="179325"/>
                  <a:pt x="145326" y="181453"/>
                  <a:pt x="151194" y="182356"/>
                </a:cubicBezTo>
                <a:cubicBezTo>
                  <a:pt x="164082" y="184339"/>
                  <a:pt x="177113" y="185236"/>
                  <a:pt x="190073" y="186676"/>
                </a:cubicBezTo>
                <a:cubicBezTo>
                  <a:pt x="194393" y="188116"/>
                  <a:pt x="198615" y="189892"/>
                  <a:pt x="203032" y="190996"/>
                </a:cubicBezTo>
                <a:cubicBezTo>
                  <a:pt x="210155" y="192777"/>
                  <a:pt x="217756" y="192737"/>
                  <a:pt x="224631" y="195315"/>
                </a:cubicBezTo>
                <a:cubicBezTo>
                  <a:pt x="229492" y="197138"/>
                  <a:pt x="232947" y="201633"/>
                  <a:pt x="237591" y="203955"/>
                </a:cubicBezTo>
                <a:cubicBezTo>
                  <a:pt x="241664" y="205991"/>
                  <a:pt x="246300" y="206640"/>
                  <a:pt x="250550" y="208274"/>
                </a:cubicBezTo>
                <a:cubicBezTo>
                  <a:pt x="265025" y="213841"/>
                  <a:pt x="279036" y="220648"/>
                  <a:pt x="293749" y="225553"/>
                </a:cubicBezTo>
                <a:cubicBezTo>
                  <a:pt x="298069" y="226993"/>
                  <a:pt x="302635" y="227837"/>
                  <a:pt x="306708" y="229873"/>
                </a:cubicBezTo>
                <a:cubicBezTo>
                  <a:pt x="311351" y="232195"/>
                  <a:pt x="315024" y="236190"/>
                  <a:pt x="319667" y="238512"/>
                </a:cubicBezTo>
                <a:cubicBezTo>
                  <a:pt x="332987" y="245172"/>
                  <a:pt x="355269" y="245662"/>
                  <a:pt x="367186" y="247151"/>
                </a:cubicBezTo>
                <a:cubicBezTo>
                  <a:pt x="387803" y="255398"/>
                  <a:pt x="392512" y="257773"/>
                  <a:pt x="414704" y="264430"/>
                </a:cubicBezTo>
                <a:cubicBezTo>
                  <a:pt x="420391" y="266136"/>
                  <a:pt x="426351" y="266873"/>
                  <a:pt x="431983" y="268750"/>
                </a:cubicBezTo>
                <a:cubicBezTo>
                  <a:pt x="480765" y="285010"/>
                  <a:pt x="429467" y="271362"/>
                  <a:pt x="470862" y="281708"/>
                </a:cubicBezTo>
                <a:cubicBezTo>
                  <a:pt x="536387" y="325390"/>
                  <a:pt x="469128" y="278105"/>
                  <a:pt x="509740" y="311946"/>
                </a:cubicBezTo>
                <a:cubicBezTo>
                  <a:pt x="513729" y="315270"/>
                  <a:pt x="518501" y="317531"/>
                  <a:pt x="522700" y="320585"/>
                </a:cubicBezTo>
                <a:cubicBezTo>
                  <a:pt x="557363" y="345793"/>
                  <a:pt x="547968" y="337213"/>
                  <a:pt x="565898" y="355143"/>
                </a:cubicBezTo>
                <a:cubicBezTo>
                  <a:pt x="567338" y="359463"/>
                  <a:pt x="568182" y="364029"/>
                  <a:pt x="570218" y="368102"/>
                </a:cubicBezTo>
                <a:cubicBezTo>
                  <a:pt x="572540" y="372745"/>
                  <a:pt x="576105" y="376659"/>
                  <a:pt x="578857" y="381061"/>
                </a:cubicBezTo>
                <a:cubicBezTo>
                  <a:pt x="583307" y="388181"/>
                  <a:pt x="588062" y="395150"/>
                  <a:pt x="591817" y="402659"/>
                </a:cubicBezTo>
                <a:cubicBezTo>
                  <a:pt x="609707" y="438436"/>
                  <a:pt x="580011" y="391428"/>
                  <a:pt x="604776" y="428577"/>
                </a:cubicBezTo>
                <a:cubicBezTo>
                  <a:pt x="603336" y="440096"/>
                  <a:pt x="604423" y="452224"/>
                  <a:pt x="600456" y="463134"/>
                </a:cubicBezTo>
                <a:cubicBezTo>
                  <a:pt x="598368" y="468875"/>
                  <a:pt x="591048" y="471122"/>
                  <a:pt x="587497" y="476093"/>
                </a:cubicBezTo>
                <a:cubicBezTo>
                  <a:pt x="583754" y="481333"/>
                  <a:pt x="582270" y="487911"/>
                  <a:pt x="578857" y="493372"/>
                </a:cubicBezTo>
                <a:cubicBezTo>
                  <a:pt x="575041" y="499477"/>
                  <a:pt x="570218" y="504891"/>
                  <a:pt x="565898" y="510650"/>
                </a:cubicBezTo>
                <a:cubicBezTo>
                  <a:pt x="549823" y="591019"/>
                  <a:pt x="555593" y="553998"/>
                  <a:pt x="565898" y="722314"/>
                </a:cubicBezTo>
                <a:cubicBezTo>
                  <a:pt x="566372" y="730053"/>
                  <a:pt x="571956" y="736600"/>
                  <a:pt x="574537" y="743912"/>
                </a:cubicBezTo>
                <a:cubicBezTo>
                  <a:pt x="580599" y="761087"/>
                  <a:pt x="588245" y="777888"/>
                  <a:pt x="591817" y="795748"/>
                </a:cubicBezTo>
                <a:cubicBezTo>
                  <a:pt x="603039" y="851853"/>
                  <a:pt x="587727" y="782115"/>
                  <a:pt x="604776" y="838945"/>
                </a:cubicBezTo>
                <a:cubicBezTo>
                  <a:pt x="605798" y="842353"/>
                  <a:pt x="610923" y="872837"/>
                  <a:pt x="613416" y="877822"/>
                </a:cubicBezTo>
                <a:cubicBezTo>
                  <a:pt x="616636" y="884261"/>
                  <a:pt x="622927" y="888780"/>
                  <a:pt x="626375" y="895100"/>
                </a:cubicBezTo>
                <a:cubicBezTo>
                  <a:pt x="650712" y="939716"/>
                  <a:pt x="628158" y="911626"/>
                  <a:pt x="652294" y="959895"/>
                </a:cubicBezTo>
                <a:cubicBezTo>
                  <a:pt x="656938" y="969182"/>
                  <a:pt x="664232" y="976909"/>
                  <a:pt x="669574" y="985813"/>
                </a:cubicBezTo>
                <a:cubicBezTo>
                  <a:pt x="691169" y="1021804"/>
                  <a:pt x="667154" y="984490"/>
                  <a:pt x="682533" y="1020370"/>
                </a:cubicBezTo>
                <a:cubicBezTo>
                  <a:pt x="684578" y="1025142"/>
                  <a:pt x="688597" y="1028821"/>
                  <a:pt x="691173" y="1033329"/>
                </a:cubicBezTo>
                <a:cubicBezTo>
                  <a:pt x="694368" y="1038920"/>
                  <a:pt x="696933" y="1044848"/>
                  <a:pt x="699813" y="1050608"/>
                </a:cubicBezTo>
                <a:cubicBezTo>
                  <a:pt x="701253" y="1056368"/>
                  <a:pt x="702047" y="1062328"/>
                  <a:pt x="704132" y="1067887"/>
                </a:cubicBezTo>
                <a:cubicBezTo>
                  <a:pt x="720292" y="1110979"/>
                  <a:pt x="705861" y="1054068"/>
                  <a:pt x="721412" y="1111083"/>
                </a:cubicBezTo>
                <a:cubicBezTo>
                  <a:pt x="723344" y="1118166"/>
                  <a:pt x="724081" y="1125527"/>
                  <a:pt x="725732" y="1132681"/>
                </a:cubicBezTo>
                <a:cubicBezTo>
                  <a:pt x="728402" y="1144251"/>
                  <a:pt x="732042" y="1155596"/>
                  <a:pt x="734371" y="1167239"/>
                </a:cubicBezTo>
                <a:cubicBezTo>
                  <a:pt x="735811" y="1174438"/>
                  <a:pt x="736369" y="1181872"/>
                  <a:pt x="738691" y="1188837"/>
                </a:cubicBezTo>
                <a:cubicBezTo>
                  <a:pt x="740728" y="1194946"/>
                  <a:pt x="744451" y="1200356"/>
                  <a:pt x="747331" y="1206116"/>
                </a:cubicBezTo>
                <a:cubicBezTo>
                  <a:pt x="748716" y="1211656"/>
                  <a:pt x="752870" y="1230154"/>
                  <a:pt x="755970" y="1236353"/>
                </a:cubicBezTo>
                <a:cubicBezTo>
                  <a:pt x="758292" y="1240997"/>
                  <a:pt x="762034" y="1244804"/>
                  <a:pt x="764610" y="1249312"/>
                </a:cubicBezTo>
                <a:cubicBezTo>
                  <a:pt x="767805" y="1254903"/>
                  <a:pt x="769937" y="1261069"/>
                  <a:pt x="773250" y="1266591"/>
                </a:cubicBezTo>
                <a:cubicBezTo>
                  <a:pt x="778592" y="1275494"/>
                  <a:pt x="787245" y="1282659"/>
                  <a:pt x="790529" y="1292509"/>
                </a:cubicBezTo>
                <a:cubicBezTo>
                  <a:pt x="791969" y="1296829"/>
                  <a:pt x="792004" y="1301912"/>
                  <a:pt x="794849" y="1305468"/>
                </a:cubicBezTo>
                <a:cubicBezTo>
                  <a:pt x="798092" y="1309522"/>
                  <a:pt x="803583" y="1311090"/>
                  <a:pt x="807808" y="1314107"/>
                </a:cubicBezTo>
                <a:cubicBezTo>
                  <a:pt x="817079" y="1320729"/>
                  <a:pt x="827867" y="1329888"/>
                  <a:pt x="838047" y="1335705"/>
                </a:cubicBezTo>
                <a:cubicBezTo>
                  <a:pt x="852998" y="1344248"/>
                  <a:pt x="853743" y="1343818"/>
                  <a:pt x="868286" y="1348664"/>
                </a:cubicBezTo>
                <a:cubicBezTo>
                  <a:pt x="872606" y="1351544"/>
                  <a:pt x="876065" y="1356959"/>
                  <a:pt x="881245" y="1357304"/>
                </a:cubicBezTo>
                <a:cubicBezTo>
                  <a:pt x="898546" y="1358457"/>
                  <a:pt x="916376" y="1357625"/>
                  <a:pt x="933083" y="1352984"/>
                </a:cubicBezTo>
                <a:cubicBezTo>
                  <a:pt x="950654" y="1348103"/>
                  <a:pt x="960637" y="1330569"/>
                  <a:pt x="976282" y="1322747"/>
                </a:cubicBezTo>
                <a:cubicBezTo>
                  <a:pt x="981592" y="1320092"/>
                  <a:pt x="987801" y="1319867"/>
                  <a:pt x="993561" y="1318427"/>
                </a:cubicBezTo>
                <a:cubicBezTo>
                  <a:pt x="1021985" y="1299478"/>
                  <a:pt x="1001910" y="1309809"/>
                  <a:pt x="1062678" y="1305468"/>
                </a:cubicBezTo>
                <a:cubicBezTo>
                  <a:pt x="1195035" y="1296014"/>
                  <a:pt x="1153938" y="1300676"/>
                  <a:pt x="1369386" y="1296829"/>
                </a:cubicBezTo>
                <a:lnTo>
                  <a:pt x="1477382" y="1301148"/>
                </a:lnTo>
                <a:cubicBezTo>
                  <a:pt x="1503313" y="1302354"/>
                  <a:pt x="1529180" y="1305468"/>
                  <a:pt x="1555139" y="1305468"/>
                </a:cubicBezTo>
                <a:cubicBezTo>
                  <a:pt x="1575349" y="1305468"/>
                  <a:pt x="1595457" y="1302588"/>
                  <a:pt x="1615616" y="1301148"/>
                </a:cubicBezTo>
                <a:cubicBezTo>
                  <a:pt x="1613973" y="1292930"/>
                  <a:pt x="1611406" y="1275448"/>
                  <a:pt x="1606977" y="1266591"/>
                </a:cubicBezTo>
                <a:cubicBezTo>
                  <a:pt x="1604655" y="1261947"/>
                  <a:pt x="1600659" y="1258276"/>
                  <a:pt x="1598337" y="1253632"/>
                </a:cubicBezTo>
                <a:cubicBezTo>
                  <a:pt x="1596301" y="1249559"/>
                  <a:pt x="1596862" y="1244229"/>
                  <a:pt x="1594017" y="1240673"/>
                </a:cubicBezTo>
                <a:cubicBezTo>
                  <a:pt x="1590774" y="1236619"/>
                  <a:pt x="1584965" y="1235453"/>
                  <a:pt x="1581058" y="1232034"/>
                </a:cubicBezTo>
                <a:cubicBezTo>
                  <a:pt x="1573395" y="1225329"/>
                  <a:pt x="1566659" y="1217635"/>
                  <a:pt x="1559459" y="1210435"/>
                </a:cubicBezTo>
                <a:cubicBezTo>
                  <a:pt x="1555139" y="1206115"/>
                  <a:pt x="1551963" y="1200208"/>
                  <a:pt x="1546499" y="1197476"/>
                </a:cubicBezTo>
                <a:cubicBezTo>
                  <a:pt x="1540739" y="1194596"/>
                  <a:pt x="1534742" y="1192150"/>
                  <a:pt x="1529220" y="1188837"/>
                </a:cubicBezTo>
                <a:cubicBezTo>
                  <a:pt x="1492086" y="1166557"/>
                  <a:pt x="1516408" y="1175926"/>
                  <a:pt x="1490341" y="1167239"/>
                </a:cubicBezTo>
                <a:lnTo>
                  <a:pt x="1464422" y="1149960"/>
                </a:lnTo>
                <a:cubicBezTo>
                  <a:pt x="1460102" y="1147080"/>
                  <a:pt x="1455134" y="1144992"/>
                  <a:pt x="1451463" y="1141321"/>
                </a:cubicBezTo>
                <a:cubicBezTo>
                  <a:pt x="1448583" y="1138441"/>
                  <a:pt x="1446466" y="1134502"/>
                  <a:pt x="1442823" y="1132681"/>
                </a:cubicBezTo>
                <a:cubicBezTo>
                  <a:pt x="1434677" y="1128608"/>
                  <a:pt x="1416904" y="1124042"/>
                  <a:pt x="1416904" y="1124042"/>
                </a:cubicBezTo>
                <a:cubicBezTo>
                  <a:pt x="1393870" y="1089490"/>
                  <a:pt x="1424101" y="1131237"/>
                  <a:pt x="1395305" y="1102444"/>
                </a:cubicBezTo>
                <a:cubicBezTo>
                  <a:pt x="1391634" y="1098773"/>
                  <a:pt x="1389989" y="1093473"/>
                  <a:pt x="1386665" y="1089485"/>
                </a:cubicBezTo>
                <a:cubicBezTo>
                  <a:pt x="1376270" y="1077012"/>
                  <a:pt x="1373490" y="1076382"/>
                  <a:pt x="1360747" y="1067887"/>
                </a:cubicBezTo>
                <a:cubicBezTo>
                  <a:pt x="1349889" y="1035315"/>
                  <a:pt x="1365799" y="1074201"/>
                  <a:pt x="1343467" y="1046288"/>
                </a:cubicBezTo>
                <a:cubicBezTo>
                  <a:pt x="1341212" y="1043470"/>
                  <a:pt x="1335111" y="1017183"/>
                  <a:pt x="1334828" y="1016051"/>
                </a:cubicBezTo>
                <a:cubicBezTo>
                  <a:pt x="1333388" y="918139"/>
                  <a:pt x="1333119" y="820202"/>
                  <a:pt x="1330508" y="722314"/>
                </a:cubicBezTo>
                <a:cubicBezTo>
                  <a:pt x="1330237" y="712136"/>
                  <a:pt x="1327736" y="702139"/>
                  <a:pt x="1326188" y="692076"/>
                </a:cubicBezTo>
                <a:cubicBezTo>
                  <a:pt x="1320560" y="655499"/>
                  <a:pt x="1323174" y="670076"/>
                  <a:pt x="1308909" y="627281"/>
                </a:cubicBezTo>
                <a:cubicBezTo>
                  <a:pt x="1307469" y="622961"/>
                  <a:pt x="1307115" y="618111"/>
                  <a:pt x="1304589" y="614322"/>
                </a:cubicBezTo>
                <a:cubicBezTo>
                  <a:pt x="1301709" y="610002"/>
                  <a:pt x="1298271" y="606007"/>
                  <a:pt x="1295949" y="601363"/>
                </a:cubicBezTo>
                <a:cubicBezTo>
                  <a:pt x="1293913" y="597290"/>
                  <a:pt x="1293228" y="592667"/>
                  <a:pt x="1291629" y="588404"/>
                </a:cubicBezTo>
                <a:cubicBezTo>
                  <a:pt x="1288906" y="581144"/>
                  <a:pt x="1286458" y="573741"/>
                  <a:pt x="1282990" y="566806"/>
                </a:cubicBezTo>
                <a:cubicBezTo>
                  <a:pt x="1280668" y="562162"/>
                  <a:pt x="1276672" y="558491"/>
                  <a:pt x="1274350" y="553847"/>
                </a:cubicBezTo>
                <a:cubicBezTo>
                  <a:pt x="1272314" y="549774"/>
                  <a:pt x="1272066" y="544961"/>
                  <a:pt x="1270030" y="540888"/>
                </a:cubicBezTo>
                <a:cubicBezTo>
                  <a:pt x="1266275" y="533379"/>
                  <a:pt x="1260826" y="526799"/>
                  <a:pt x="1257071" y="519290"/>
                </a:cubicBezTo>
                <a:cubicBezTo>
                  <a:pt x="1255035" y="515217"/>
                  <a:pt x="1254350" y="510594"/>
                  <a:pt x="1252751" y="506331"/>
                </a:cubicBezTo>
                <a:cubicBezTo>
                  <a:pt x="1250028" y="499070"/>
                  <a:pt x="1246563" y="492088"/>
                  <a:pt x="1244111" y="484732"/>
                </a:cubicBezTo>
                <a:cubicBezTo>
                  <a:pt x="1242234" y="479100"/>
                  <a:pt x="1243196" y="472317"/>
                  <a:pt x="1239791" y="467454"/>
                </a:cubicBezTo>
                <a:cubicBezTo>
                  <a:pt x="1222054" y="442117"/>
                  <a:pt x="1221214" y="443983"/>
                  <a:pt x="1200913" y="437216"/>
                </a:cubicBezTo>
                <a:cubicBezTo>
                  <a:pt x="1198033" y="432896"/>
                  <a:pt x="1195944" y="427928"/>
                  <a:pt x="1192273" y="424257"/>
                </a:cubicBezTo>
                <a:cubicBezTo>
                  <a:pt x="1183646" y="415630"/>
                  <a:pt x="1168028" y="411104"/>
                  <a:pt x="1157715" y="406979"/>
                </a:cubicBezTo>
                <a:cubicBezTo>
                  <a:pt x="1150515" y="399779"/>
                  <a:pt x="1144587" y="391028"/>
                  <a:pt x="1136115" y="385380"/>
                </a:cubicBezTo>
                <a:cubicBezTo>
                  <a:pt x="1131795" y="382500"/>
                  <a:pt x="1127144" y="380064"/>
                  <a:pt x="1123156" y="376741"/>
                </a:cubicBezTo>
                <a:cubicBezTo>
                  <a:pt x="1118463" y="372830"/>
                  <a:pt x="1114889" y="367693"/>
                  <a:pt x="1110196" y="363782"/>
                </a:cubicBezTo>
                <a:cubicBezTo>
                  <a:pt x="1106208" y="360459"/>
                  <a:pt x="1101291" y="358386"/>
                  <a:pt x="1097237" y="355143"/>
                </a:cubicBezTo>
                <a:cubicBezTo>
                  <a:pt x="1083843" y="344428"/>
                  <a:pt x="1093366" y="346728"/>
                  <a:pt x="1075638" y="337864"/>
                </a:cubicBezTo>
                <a:cubicBezTo>
                  <a:pt x="1071565" y="335828"/>
                  <a:pt x="1066659" y="335755"/>
                  <a:pt x="1062678" y="333544"/>
                </a:cubicBezTo>
                <a:cubicBezTo>
                  <a:pt x="1053601" y="328502"/>
                  <a:pt x="1046046" y="320910"/>
                  <a:pt x="1036759" y="316266"/>
                </a:cubicBezTo>
                <a:cubicBezTo>
                  <a:pt x="1010195" y="302983"/>
                  <a:pt x="1024835" y="311196"/>
                  <a:pt x="993561" y="290348"/>
                </a:cubicBezTo>
                <a:cubicBezTo>
                  <a:pt x="989241" y="287468"/>
                  <a:pt x="983716" y="285862"/>
                  <a:pt x="980601" y="281708"/>
                </a:cubicBezTo>
                <a:cubicBezTo>
                  <a:pt x="955766" y="248596"/>
                  <a:pt x="979950" y="276847"/>
                  <a:pt x="954682" y="255791"/>
                </a:cubicBezTo>
                <a:cubicBezTo>
                  <a:pt x="949989" y="251880"/>
                  <a:pt x="946416" y="246743"/>
                  <a:pt x="941723" y="242832"/>
                </a:cubicBezTo>
                <a:cubicBezTo>
                  <a:pt x="930556" y="233526"/>
                  <a:pt x="928795" y="234202"/>
                  <a:pt x="915804" y="229873"/>
                </a:cubicBezTo>
                <a:cubicBezTo>
                  <a:pt x="911484" y="226993"/>
                  <a:pt x="907617" y="223278"/>
                  <a:pt x="902845" y="221233"/>
                </a:cubicBezTo>
                <a:cubicBezTo>
                  <a:pt x="897388" y="218894"/>
                  <a:pt x="891252" y="218620"/>
                  <a:pt x="885565" y="216914"/>
                </a:cubicBezTo>
                <a:cubicBezTo>
                  <a:pt x="875491" y="213892"/>
                  <a:pt x="848347" y="204785"/>
                  <a:pt x="838047" y="199635"/>
                </a:cubicBezTo>
                <a:cubicBezTo>
                  <a:pt x="816903" y="189064"/>
                  <a:pt x="832521" y="194410"/>
                  <a:pt x="816448" y="182356"/>
                </a:cubicBezTo>
                <a:cubicBezTo>
                  <a:pt x="808141" y="176126"/>
                  <a:pt x="800380" y="168362"/>
                  <a:pt x="790529" y="165078"/>
                </a:cubicBezTo>
                <a:cubicBezTo>
                  <a:pt x="743266" y="149324"/>
                  <a:pt x="814851" y="174448"/>
                  <a:pt x="764610" y="152119"/>
                </a:cubicBezTo>
                <a:cubicBezTo>
                  <a:pt x="756288" y="148420"/>
                  <a:pt x="747331" y="146359"/>
                  <a:pt x="738691" y="143479"/>
                </a:cubicBezTo>
                <a:lnTo>
                  <a:pt x="725732" y="139160"/>
                </a:lnTo>
                <a:cubicBezTo>
                  <a:pt x="708342" y="121770"/>
                  <a:pt x="727679" y="138143"/>
                  <a:pt x="699813" y="126201"/>
                </a:cubicBezTo>
                <a:cubicBezTo>
                  <a:pt x="695041" y="124156"/>
                  <a:pt x="691625" y="119606"/>
                  <a:pt x="686853" y="117561"/>
                </a:cubicBezTo>
                <a:cubicBezTo>
                  <a:pt x="681396" y="115222"/>
                  <a:pt x="675282" y="114873"/>
                  <a:pt x="669574" y="113242"/>
                </a:cubicBezTo>
                <a:cubicBezTo>
                  <a:pt x="665196" y="111991"/>
                  <a:pt x="660992" y="110173"/>
                  <a:pt x="656614" y="108922"/>
                </a:cubicBezTo>
                <a:cubicBezTo>
                  <a:pt x="618618" y="98066"/>
                  <a:pt x="657469" y="110645"/>
                  <a:pt x="626375" y="100283"/>
                </a:cubicBezTo>
                <a:cubicBezTo>
                  <a:pt x="622055" y="97403"/>
                  <a:pt x="618060" y="93965"/>
                  <a:pt x="613416" y="91643"/>
                </a:cubicBezTo>
                <a:cubicBezTo>
                  <a:pt x="600102" y="84986"/>
                  <a:pt x="577799" y="84492"/>
                  <a:pt x="565898" y="83004"/>
                </a:cubicBezTo>
                <a:cubicBezTo>
                  <a:pt x="560138" y="80124"/>
                  <a:pt x="554537" y="76902"/>
                  <a:pt x="548618" y="74365"/>
                </a:cubicBezTo>
                <a:cubicBezTo>
                  <a:pt x="544433" y="72571"/>
                  <a:pt x="539732" y="72081"/>
                  <a:pt x="535659" y="70045"/>
                </a:cubicBezTo>
                <a:cubicBezTo>
                  <a:pt x="531016" y="67723"/>
                  <a:pt x="527444" y="63514"/>
                  <a:pt x="522700" y="61406"/>
                </a:cubicBezTo>
                <a:cubicBezTo>
                  <a:pt x="514378" y="57708"/>
                  <a:pt x="505421" y="55647"/>
                  <a:pt x="496781" y="52767"/>
                </a:cubicBezTo>
                <a:cubicBezTo>
                  <a:pt x="492461" y="51327"/>
                  <a:pt x="487894" y="50483"/>
                  <a:pt x="483821" y="48447"/>
                </a:cubicBezTo>
                <a:cubicBezTo>
                  <a:pt x="478061" y="45567"/>
                  <a:pt x="472651" y="41844"/>
                  <a:pt x="466542" y="39808"/>
                </a:cubicBezTo>
                <a:cubicBezTo>
                  <a:pt x="459577" y="37486"/>
                  <a:pt x="452027" y="37420"/>
                  <a:pt x="444943" y="35488"/>
                </a:cubicBezTo>
                <a:cubicBezTo>
                  <a:pt x="444933" y="35485"/>
                  <a:pt x="412548" y="24691"/>
                  <a:pt x="406064" y="22529"/>
                </a:cubicBezTo>
                <a:cubicBezTo>
                  <a:pt x="401744" y="21089"/>
                  <a:pt x="397596" y="18957"/>
                  <a:pt x="393105" y="18209"/>
                </a:cubicBezTo>
                <a:lnTo>
                  <a:pt x="367186" y="13890"/>
                </a:lnTo>
                <a:cubicBezTo>
                  <a:pt x="362866" y="12450"/>
                  <a:pt x="358299" y="11606"/>
                  <a:pt x="354226" y="9570"/>
                </a:cubicBezTo>
                <a:cubicBezTo>
                  <a:pt x="349583" y="7248"/>
                  <a:pt x="346423" y="1538"/>
                  <a:pt x="341267" y="931"/>
                </a:cubicBezTo>
                <a:cubicBezTo>
                  <a:pt x="321246" y="-1424"/>
                  <a:pt x="300948" y="931"/>
                  <a:pt x="315348" y="525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91934" y="6068553"/>
            <a:ext cx="691077" cy="24688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49394" y="5272424"/>
            <a:ext cx="603881" cy="1000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26704" y="4773345"/>
            <a:ext cx="11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Arrest if no food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40788" y="5786643"/>
            <a:ext cx="701313" cy="1437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63353" y="6250925"/>
            <a:ext cx="623608" cy="1437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2251250">
            <a:off x="2956266" y="5753269"/>
            <a:ext cx="522764" cy="1437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73972" y="5424150"/>
            <a:ext cx="592600" cy="146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98348" y="5994523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26371" y="5033756"/>
            <a:ext cx="737143" cy="146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4165" y="4620768"/>
            <a:ext cx="176805" cy="146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5569" y="4155193"/>
            <a:ext cx="754734" cy="1767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89205" y="3822131"/>
            <a:ext cx="754734" cy="88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89205" y="3484632"/>
            <a:ext cx="420310" cy="88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84009" y="3255554"/>
            <a:ext cx="525505" cy="1190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2683" y="4422784"/>
            <a:ext cx="723802" cy="1190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72025" y="3322875"/>
            <a:ext cx="62108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molt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3616" y="5272424"/>
            <a:ext cx="596480" cy="1748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98348" y="5001736"/>
            <a:ext cx="435470" cy="130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240741" y="5195060"/>
            <a:ext cx="10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Predauer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040909" y="4753159"/>
            <a:ext cx="615758" cy="833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42080" y="4489981"/>
            <a:ext cx="75385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/>
              <a:t>Dauer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23391" y="5325656"/>
            <a:ext cx="62108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molt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66571" y="2978727"/>
            <a:ext cx="574035" cy="276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20570" y="2878525"/>
            <a:ext cx="132868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Young Adult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63869" y="5608939"/>
            <a:ext cx="401744" cy="321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8296" y="36491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8296" y="4859313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214" y="5671985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349394" y="5671896"/>
            <a:ext cx="701313" cy="91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321</Words>
  <Application>Microsoft Macintosh PowerPoint</Application>
  <PresentationFormat>On-screen Show (4:3)</PresentationFormat>
  <Paragraphs>95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Book</vt:lpstr>
      <vt:lpstr>Calibri</vt:lpstr>
      <vt:lpstr>Wingdings</vt:lpstr>
      <vt:lpstr>Arial</vt:lpstr>
      <vt:lpstr>Office Theme</vt:lpstr>
      <vt:lpstr>C. elegans RNA-Seq  experimental design</vt:lpstr>
      <vt:lpstr>nhr-25: model transcription factor</vt:lpstr>
      <vt:lpstr>nhr-25 mutants to identify regulated genes</vt:lpstr>
      <vt:lpstr>identification of nhr-25 regulated genes</vt:lpstr>
      <vt:lpstr>C. elegans as a model organism</vt:lpstr>
    </vt:vector>
  </TitlesOfParts>
  <Company>University of California Berkeley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Factors (TFs) regulate which genes get turned on and off</dc:title>
  <dc:creator>Debbie Thurtle</dc:creator>
  <cp:lastModifiedBy>Campbell, Malcolm - Faculty</cp:lastModifiedBy>
  <cp:revision>11</cp:revision>
  <dcterms:created xsi:type="dcterms:W3CDTF">2018-03-11T23:24:13Z</dcterms:created>
  <dcterms:modified xsi:type="dcterms:W3CDTF">2018-03-14T00:25:07Z</dcterms:modified>
</cp:coreProperties>
</file>