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43891200"/>
  <p:notesSz cx="6858000" cy="9144000"/>
  <p:defaultTextStyle>
    <a:defPPr>
      <a:defRPr lang="en-US"/>
    </a:defPPr>
    <a:lvl1pPr algn="l" defTabSz="5014913" rtl="0" fontAlgn="base">
      <a:spcBef>
        <a:spcPct val="0"/>
      </a:spcBef>
      <a:spcAft>
        <a:spcPct val="0"/>
      </a:spcAft>
      <a:defRPr sz="9900" kern="1200">
        <a:solidFill>
          <a:schemeClr val="tx1"/>
        </a:solidFill>
        <a:latin typeface="Arial" charset="0"/>
        <a:ea typeface="+mn-ea"/>
        <a:cs typeface="+mn-cs"/>
      </a:defRPr>
    </a:lvl1pPr>
    <a:lvl2pPr marL="2506663" indent="-2049463" algn="l" defTabSz="5014913" rtl="0" fontAlgn="base">
      <a:spcBef>
        <a:spcPct val="0"/>
      </a:spcBef>
      <a:spcAft>
        <a:spcPct val="0"/>
      </a:spcAft>
      <a:defRPr sz="9900" kern="1200">
        <a:solidFill>
          <a:schemeClr val="tx1"/>
        </a:solidFill>
        <a:latin typeface="Arial" charset="0"/>
        <a:ea typeface="+mn-ea"/>
        <a:cs typeface="+mn-cs"/>
      </a:defRPr>
    </a:lvl2pPr>
    <a:lvl3pPr marL="5014913" indent="-4100513" algn="l" defTabSz="5014913" rtl="0" fontAlgn="base">
      <a:spcBef>
        <a:spcPct val="0"/>
      </a:spcBef>
      <a:spcAft>
        <a:spcPct val="0"/>
      </a:spcAft>
      <a:defRPr sz="9900" kern="1200">
        <a:solidFill>
          <a:schemeClr val="tx1"/>
        </a:solidFill>
        <a:latin typeface="Arial" charset="0"/>
        <a:ea typeface="+mn-ea"/>
        <a:cs typeface="+mn-cs"/>
      </a:defRPr>
    </a:lvl3pPr>
    <a:lvl4pPr marL="7523163" indent="-6151563" algn="l" defTabSz="5014913" rtl="0" fontAlgn="base">
      <a:spcBef>
        <a:spcPct val="0"/>
      </a:spcBef>
      <a:spcAft>
        <a:spcPct val="0"/>
      </a:spcAft>
      <a:defRPr sz="9900" kern="1200">
        <a:solidFill>
          <a:schemeClr val="tx1"/>
        </a:solidFill>
        <a:latin typeface="Arial" charset="0"/>
        <a:ea typeface="+mn-ea"/>
        <a:cs typeface="+mn-cs"/>
      </a:defRPr>
    </a:lvl4pPr>
    <a:lvl5pPr marL="10031413" indent="-8202613" algn="l" defTabSz="5014913" rtl="0" fontAlgn="base">
      <a:spcBef>
        <a:spcPct val="0"/>
      </a:spcBef>
      <a:spcAft>
        <a:spcPct val="0"/>
      </a:spcAft>
      <a:defRPr sz="9900" kern="1200">
        <a:solidFill>
          <a:schemeClr val="tx1"/>
        </a:solidFill>
        <a:latin typeface="Arial" charset="0"/>
        <a:ea typeface="+mn-ea"/>
        <a:cs typeface="+mn-cs"/>
      </a:defRPr>
    </a:lvl5pPr>
    <a:lvl6pPr marL="2286000" algn="l" defTabSz="914400" rtl="0" eaLnBrk="1" latinLnBrk="0" hangingPunct="1">
      <a:defRPr sz="9900" kern="1200">
        <a:solidFill>
          <a:schemeClr val="tx1"/>
        </a:solidFill>
        <a:latin typeface="Arial" charset="0"/>
        <a:ea typeface="+mn-ea"/>
        <a:cs typeface="+mn-cs"/>
      </a:defRPr>
    </a:lvl6pPr>
    <a:lvl7pPr marL="2743200" algn="l" defTabSz="914400" rtl="0" eaLnBrk="1" latinLnBrk="0" hangingPunct="1">
      <a:defRPr sz="9900" kern="1200">
        <a:solidFill>
          <a:schemeClr val="tx1"/>
        </a:solidFill>
        <a:latin typeface="Arial" charset="0"/>
        <a:ea typeface="+mn-ea"/>
        <a:cs typeface="+mn-cs"/>
      </a:defRPr>
    </a:lvl7pPr>
    <a:lvl8pPr marL="3200400" algn="l" defTabSz="914400" rtl="0" eaLnBrk="1" latinLnBrk="0" hangingPunct="1">
      <a:defRPr sz="9900" kern="1200">
        <a:solidFill>
          <a:schemeClr val="tx1"/>
        </a:solidFill>
        <a:latin typeface="Arial" charset="0"/>
        <a:ea typeface="+mn-ea"/>
        <a:cs typeface="+mn-cs"/>
      </a:defRPr>
    </a:lvl8pPr>
    <a:lvl9pPr marL="3657600" algn="l" defTabSz="914400" rtl="0" eaLnBrk="1" latinLnBrk="0" hangingPunct="1">
      <a:defRPr sz="9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autoAdjust="0"/>
    <p:restoredTop sz="98177" autoAdjust="0"/>
  </p:normalViewPr>
  <p:slideViewPr>
    <p:cSldViewPr>
      <p:cViewPr varScale="1">
        <p:scale>
          <a:sx n="12" d="100"/>
          <a:sy n="12" d="100"/>
        </p:scale>
        <p:origin x="-1770" y="-60"/>
      </p:cViewPr>
      <p:guideLst>
        <p:guide orient="horz" pos="13824"/>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TI\Desktop\Data\Research\AJ\AJ%20Poster%20graph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njohnson\Local%20Settings\Temporary%20Internet%20Files\Content.Outlook\V00C7D7M\AJ%20Poster%20graph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GTI\Desktop\Data\Research\AJ\AJ%20Poster%20graph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GTI\Desktop\Data\Research\AJ\AJ%20Poster%20graph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GTI\Desktop\Data\Research\AJ\AJ%20Poster%20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66885389326339"/>
          <c:y val="6.9919072615923089E-2"/>
          <c:w val="0.73995756780402455"/>
          <c:h val="0.79822506561679785"/>
        </c:manualLayout>
      </c:layout>
      <c:barChart>
        <c:barDir val="col"/>
        <c:grouping val="clustered"/>
        <c:ser>
          <c:idx val="0"/>
          <c:order val="0"/>
          <c:tx>
            <c:strRef>
              <c:f>Sheet1!$A$8</c:f>
              <c:strCache>
                <c:ptCount val="1"/>
                <c:pt idx="0">
                  <c:v>CD4</c:v>
                </c:pt>
              </c:strCache>
            </c:strRef>
          </c:tx>
          <c:cat>
            <c:multiLvlStrRef>
              <c:f>Sheet1!$B$6:$D$7</c:f>
              <c:multiLvlStrCache>
                <c:ptCount val="3"/>
                <c:lvl>
                  <c:pt idx="0">
                    <c:v>B6</c:v>
                  </c:pt>
                  <c:pt idx="1">
                    <c:v>Mut.1</c:v>
                  </c:pt>
                  <c:pt idx="2">
                    <c:v>Mut.2</c:v>
                  </c:pt>
                </c:lvl>
                <c:lvl>
                  <c:pt idx="0">
                    <c:v>Qa-2+ thymocytes</c:v>
                  </c:pt>
                </c:lvl>
              </c:multiLvlStrCache>
            </c:multiLvlStrRef>
          </c:cat>
          <c:val>
            <c:numRef>
              <c:f>Sheet1!$B$8:$D$8</c:f>
              <c:numCache>
                <c:formatCode>General</c:formatCode>
                <c:ptCount val="3"/>
                <c:pt idx="0">
                  <c:v>0.70773506252894969</c:v>
                </c:pt>
                <c:pt idx="1">
                  <c:v>0.91209517514871163</c:v>
                </c:pt>
                <c:pt idx="2">
                  <c:v>0.75663466967814963</c:v>
                </c:pt>
              </c:numCache>
            </c:numRef>
          </c:val>
        </c:ser>
        <c:ser>
          <c:idx val="1"/>
          <c:order val="1"/>
          <c:tx>
            <c:strRef>
              <c:f>Sheet1!$A$9</c:f>
              <c:strCache>
                <c:ptCount val="1"/>
                <c:pt idx="0">
                  <c:v>CD8</c:v>
                </c:pt>
              </c:strCache>
            </c:strRef>
          </c:tx>
          <c:cat>
            <c:multiLvlStrRef>
              <c:f>Sheet1!$B$6:$D$7</c:f>
              <c:multiLvlStrCache>
                <c:ptCount val="3"/>
                <c:lvl>
                  <c:pt idx="0">
                    <c:v>B6</c:v>
                  </c:pt>
                  <c:pt idx="1">
                    <c:v>Mut.1</c:v>
                  </c:pt>
                  <c:pt idx="2">
                    <c:v>Mut.2</c:v>
                  </c:pt>
                </c:lvl>
                <c:lvl>
                  <c:pt idx="0">
                    <c:v>Qa-2+ thymocytes</c:v>
                  </c:pt>
                </c:lvl>
              </c:multiLvlStrCache>
            </c:multiLvlStrRef>
          </c:cat>
          <c:val>
            <c:numRef>
              <c:f>Sheet1!$B$9:$D$9</c:f>
              <c:numCache>
                <c:formatCode>General</c:formatCode>
                <c:ptCount val="3"/>
                <c:pt idx="0">
                  <c:v>0.49004168596572534</c:v>
                </c:pt>
                <c:pt idx="1">
                  <c:v>0.85789821546596257</c:v>
                </c:pt>
                <c:pt idx="2">
                  <c:v>0.73404856013551756</c:v>
                </c:pt>
              </c:numCache>
            </c:numRef>
          </c:val>
        </c:ser>
        <c:axId val="57746560"/>
        <c:axId val="57748096"/>
      </c:barChart>
      <c:catAx>
        <c:axId val="57746560"/>
        <c:scaling>
          <c:orientation val="minMax"/>
        </c:scaling>
        <c:axPos val="b"/>
        <c:numFmt formatCode="General" sourceLinked="1"/>
        <c:tickLblPos val="nextTo"/>
        <c:txPr>
          <a:bodyPr/>
          <a:lstStyle/>
          <a:p>
            <a:pPr>
              <a:defRPr sz="2200"/>
            </a:pPr>
            <a:endParaRPr lang="en-US"/>
          </a:p>
        </c:txPr>
        <c:crossAx val="57748096"/>
        <c:crosses val="autoZero"/>
        <c:auto val="1"/>
        <c:lblAlgn val="ctr"/>
        <c:lblOffset val="100"/>
      </c:catAx>
      <c:valAx>
        <c:axId val="57748096"/>
        <c:scaling>
          <c:orientation val="minMax"/>
        </c:scaling>
        <c:axPos val="l"/>
        <c:majorGridlines/>
        <c:numFmt formatCode="General" sourceLinked="1"/>
        <c:tickLblPos val="nextTo"/>
        <c:txPr>
          <a:bodyPr/>
          <a:lstStyle/>
          <a:p>
            <a:pPr>
              <a:defRPr sz="2200"/>
            </a:pPr>
            <a:endParaRPr lang="en-US"/>
          </a:p>
        </c:txPr>
        <c:crossAx val="57746560"/>
        <c:crosses val="autoZero"/>
        <c:crossBetween val="between"/>
      </c:valAx>
    </c:plotArea>
    <c:legend>
      <c:legendPos val="r"/>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31"/>
  <c:chart>
    <c:autoTitleDeleted val="1"/>
    <c:plotArea>
      <c:layout/>
      <c:lineChart>
        <c:grouping val="standard"/>
        <c:ser>
          <c:idx val="0"/>
          <c:order val="0"/>
          <c:tx>
            <c:strRef>
              <c:f>Sheet1!$G$76</c:f>
              <c:strCache>
                <c:ptCount val="1"/>
                <c:pt idx="0">
                  <c:v>Avg. CD4:CD8 ratio</c:v>
                </c:pt>
              </c:strCache>
            </c:strRef>
          </c:tx>
          <c:marker>
            <c:symbol val="none"/>
          </c:marker>
          <c:cat>
            <c:strRef>
              <c:f>Sheet1!$F$77:$F$90</c:f>
              <c:strCache>
                <c:ptCount val="14"/>
                <c:pt idx="0">
                  <c:v>4(24)</c:v>
                </c:pt>
                <c:pt idx="1">
                  <c:v>6 (59)</c:v>
                </c:pt>
                <c:pt idx="2">
                  <c:v>8 (13)</c:v>
                </c:pt>
                <c:pt idx="3">
                  <c:v>10 (27)</c:v>
                </c:pt>
                <c:pt idx="4">
                  <c:v>12 (27)</c:v>
                </c:pt>
                <c:pt idx="5">
                  <c:v>14 (7)</c:v>
                </c:pt>
                <c:pt idx="6">
                  <c:v>16 (20)</c:v>
                </c:pt>
                <c:pt idx="7">
                  <c:v>18 (17)</c:v>
                </c:pt>
                <c:pt idx="8">
                  <c:v>20 (7)</c:v>
                </c:pt>
                <c:pt idx="9">
                  <c:v>22 (6)</c:v>
                </c:pt>
                <c:pt idx="10">
                  <c:v>24 (25)</c:v>
                </c:pt>
                <c:pt idx="11">
                  <c:v>26 (5)</c:v>
                </c:pt>
                <c:pt idx="12">
                  <c:v>28 (6)</c:v>
                </c:pt>
                <c:pt idx="13">
                  <c:v>40 (3)</c:v>
                </c:pt>
              </c:strCache>
            </c:strRef>
          </c:cat>
          <c:val>
            <c:numRef>
              <c:f>Sheet1!$G$77:$G$90</c:f>
              <c:numCache>
                <c:formatCode>General</c:formatCode>
                <c:ptCount val="14"/>
                <c:pt idx="0">
                  <c:v>1.5371599999999999</c:v>
                </c:pt>
                <c:pt idx="1">
                  <c:v>1.2820292349999998</c:v>
                </c:pt>
                <c:pt idx="2">
                  <c:v>1.2221433740000001</c:v>
                </c:pt>
                <c:pt idx="3">
                  <c:v>1.187924999999999</c:v>
                </c:pt>
                <c:pt idx="4">
                  <c:v>1.172542258</c:v>
                </c:pt>
                <c:pt idx="5">
                  <c:v>1.126577017</c:v>
                </c:pt>
                <c:pt idx="6">
                  <c:v>1.023090475999999</c:v>
                </c:pt>
                <c:pt idx="7">
                  <c:v>1.1288215210000001</c:v>
                </c:pt>
                <c:pt idx="8">
                  <c:v>1.044999999999999</c:v>
                </c:pt>
                <c:pt idx="9">
                  <c:v>0.92992069400000044</c:v>
                </c:pt>
                <c:pt idx="10">
                  <c:v>0.97140000000000004</c:v>
                </c:pt>
                <c:pt idx="11">
                  <c:v>0.80420000000000003</c:v>
                </c:pt>
                <c:pt idx="12">
                  <c:v>0.85000000000000042</c:v>
                </c:pt>
                <c:pt idx="13">
                  <c:v>1.0135333329999991</c:v>
                </c:pt>
              </c:numCache>
            </c:numRef>
          </c:val>
        </c:ser>
        <c:hiLowLines/>
        <c:marker val="1"/>
        <c:axId val="57825536"/>
        <c:axId val="57848192"/>
      </c:lineChart>
      <c:dateAx>
        <c:axId val="57825536"/>
        <c:scaling>
          <c:orientation val="minMax"/>
        </c:scaling>
        <c:axPos val="b"/>
        <c:title>
          <c:tx>
            <c:rich>
              <a:bodyPr/>
              <a:lstStyle/>
              <a:p>
                <a:pPr>
                  <a:defRPr/>
                </a:pPr>
                <a:r>
                  <a:rPr lang="en-US"/>
                  <a:t>Age in wks (sample size)</a:t>
                </a:r>
              </a:p>
            </c:rich>
          </c:tx>
          <c:layout/>
        </c:title>
        <c:numFmt formatCode="#,##0.00" sourceLinked="0"/>
        <c:majorTickMark val="none"/>
        <c:tickLblPos val="nextTo"/>
        <c:txPr>
          <a:bodyPr rot="0" vert="horz"/>
          <a:lstStyle/>
          <a:p>
            <a:pPr>
              <a:defRPr b="1"/>
            </a:pPr>
            <a:endParaRPr lang="en-US"/>
          </a:p>
        </c:txPr>
        <c:crossAx val="57848192"/>
        <c:crosses val="autoZero"/>
        <c:lblOffset val="100"/>
        <c:baseTimeUnit val="days"/>
      </c:dateAx>
      <c:valAx>
        <c:axId val="57848192"/>
        <c:scaling>
          <c:orientation val="minMax"/>
        </c:scaling>
        <c:axPos val="l"/>
        <c:majorGridlines/>
        <c:title>
          <c:tx>
            <c:rich>
              <a:bodyPr/>
              <a:lstStyle/>
              <a:p>
                <a:pPr>
                  <a:defRPr/>
                </a:pPr>
                <a:r>
                  <a:rPr lang="en-US"/>
                  <a:t>Avg. CD4:CD8 ratio</a:t>
                </a:r>
              </a:p>
            </c:rich>
          </c:tx>
          <c:layout/>
        </c:title>
        <c:numFmt formatCode="General" sourceLinked="1"/>
        <c:tickLblPos val="nextTo"/>
        <c:crossAx val="57825536"/>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'DR. S'!$A$7</c:f>
              <c:strCache>
                <c:ptCount val="1"/>
                <c:pt idx="0">
                  <c:v>CD4</c:v>
                </c:pt>
              </c:strCache>
            </c:strRef>
          </c:tx>
          <c:errBars>
            <c:errBarType val="both"/>
            <c:errValType val="cust"/>
            <c:plus>
              <c:numRef>
                <c:f>'DR. S'!$D$4:$D$5</c:f>
                <c:numCache>
                  <c:formatCode>General</c:formatCode>
                  <c:ptCount val="2"/>
                  <c:pt idx="0">
                    <c:v>1.27</c:v>
                  </c:pt>
                  <c:pt idx="1">
                    <c:v>2.5499999999999998</c:v>
                  </c:pt>
                </c:numCache>
              </c:numRef>
            </c:plus>
            <c:minus>
              <c:numLit>
                <c:formatCode>General</c:formatCode>
                <c:ptCount val="1"/>
                <c:pt idx="0">
                  <c:v>1</c:v>
                </c:pt>
              </c:numLit>
            </c:minus>
          </c:errBars>
          <c:cat>
            <c:strRef>
              <c:f>'DR. S'!$B$6:$C$6</c:f>
              <c:strCache>
                <c:ptCount val="2"/>
                <c:pt idx="0">
                  <c:v>Mut.</c:v>
                </c:pt>
                <c:pt idx="1">
                  <c:v>WT</c:v>
                </c:pt>
              </c:strCache>
            </c:strRef>
          </c:cat>
          <c:val>
            <c:numRef>
              <c:f>'DR. S'!$B$7:$C$7</c:f>
              <c:numCache>
                <c:formatCode>General</c:formatCode>
                <c:ptCount val="2"/>
                <c:pt idx="0">
                  <c:v>9.34</c:v>
                </c:pt>
                <c:pt idx="1">
                  <c:v>15.43</c:v>
                </c:pt>
              </c:numCache>
            </c:numRef>
          </c:val>
        </c:ser>
        <c:ser>
          <c:idx val="1"/>
          <c:order val="1"/>
          <c:tx>
            <c:strRef>
              <c:f>'DR. S'!$A$8</c:f>
              <c:strCache>
                <c:ptCount val="1"/>
                <c:pt idx="0">
                  <c:v>CD8</c:v>
                </c:pt>
              </c:strCache>
            </c:strRef>
          </c:tx>
          <c:errBars>
            <c:errBarType val="both"/>
            <c:errValType val="cust"/>
            <c:plus>
              <c:numRef>
                <c:f>'DR. S'!$E$4:$E$5</c:f>
                <c:numCache>
                  <c:formatCode>General</c:formatCode>
                  <c:ptCount val="2"/>
                  <c:pt idx="0">
                    <c:v>2.36</c:v>
                  </c:pt>
                  <c:pt idx="1">
                    <c:v>1.75</c:v>
                  </c:pt>
                </c:numCache>
              </c:numRef>
            </c:plus>
            <c:minus>
              <c:numLit>
                <c:formatCode>General</c:formatCode>
                <c:ptCount val="1"/>
                <c:pt idx="0">
                  <c:v>1</c:v>
                </c:pt>
              </c:numLit>
            </c:minus>
          </c:errBars>
          <c:cat>
            <c:strRef>
              <c:f>'DR. S'!$B$6:$C$6</c:f>
              <c:strCache>
                <c:ptCount val="2"/>
                <c:pt idx="0">
                  <c:v>Mut.</c:v>
                </c:pt>
                <c:pt idx="1">
                  <c:v>WT</c:v>
                </c:pt>
              </c:strCache>
            </c:strRef>
          </c:cat>
          <c:val>
            <c:numRef>
              <c:f>'DR. S'!$B$8:$C$8</c:f>
              <c:numCache>
                <c:formatCode>General</c:formatCode>
                <c:ptCount val="2"/>
                <c:pt idx="0">
                  <c:v>11.77</c:v>
                </c:pt>
                <c:pt idx="1">
                  <c:v>10.97</c:v>
                </c:pt>
              </c:numCache>
            </c:numRef>
          </c:val>
        </c:ser>
        <c:axId val="57959936"/>
        <c:axId val="57961472"/>
      </c:barChart>
      <c:catAx>
        <c:axId val="57959936"/>
        <c:scaling>
          <c:orientation val="minMax"/>
        </c:scaling>
        <c:axPos val="b"/>
        <c:tickLblPos val="nextTo"/>
        <c:txPr>
          <a:bodyPr/>
          <a:lstStyle/>
          <a:p>
            <a:pPr>
              <a:defRPr sz="1800" b="1"/>
            </a:pPr>
            <a:endParaRPr lang="en-US"/>
          </a:p>
        </c:txPr>
        <c:crossAx val="57961472"/>
        <c:crosses val="autoZero"/>
        <c:auto val="1"/>
        <c:lblAlgn val="ctr"/>
        <c:lblOffset val="100"/>
      </c:catAx>
      <c:valAx>
        <c:axId val="57961472"/>
        <c:scaling>
          <c:orientation val="minMax"/>
        </c:scaling>
        <c:axPos val="l"/>
        <c:majorGridlines/>
        <c:numFmt formatCode="General" sourceLinked="1"/>
        <c:tickLblPos val="nextTo"/>
        <c:txPr>
          <a:bodyPr/>
          <a:lstStyle/>
          <a:p>
            <a:pPr>
              <a:defRPr sz="1600"/>
            </a:pPr>
            <a:endParaRPr lang="en-US"/>
          </a:p>
        </c:txPr>
        <c:crossAx val="57959936"/>
        <c:crosses val="autoZero"/>
        <c:crossBetween val="between"/>
      </c:valAx>
    </c:plotArea>
    <c:legend>
      <c:legendPos val="r"/>
      <c:layout/>
      <c:txPr>
        <a:bodyPr/>
        <a:lstStyle/>
        <a:p>
          <a:pPr>
            <a:defRPr sz="16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8.6151327858211252E-2"/>
          <c:y val="3.1297950736927128E-2"/>
          <c:w val="0.76625615346468812"/>
          <c:h val="0.8072488895618819"/>
        </c:manualLayout>
      </c:layout>
      <c:barChart>
        <c:barDir val="col"/>
        <c:grouping val="clustered"/>
        <c:ser>
          <c:idx val="0"/>
          <c:order val="0"/>
          <c:tx>
            <c:strRef>
              <c:f>'DR. S'!$A$4</c:f>
              <c:strCache>
                <c:ptCount val="1"/>
                <c:pt idx="0">
                  <c:v>Mut.</c:v>
                </c:pt>
              </c:strCache>
            </c:strRef>
          </c:tx>
          <c:errBars>
            <c:errBarType val="both"/>
            <c:errValType val="cust"/>
            <c:plus>
              <c:numRef>
                <c:f>'DR. S'!$D$4:$D$5</c:f>
                <c:numCache>
                  <c:formatCode>General</c:formatCode>
                  <c:ptCount val="2"/>
                  <c:pt idx="0">
                    <c:v>1.27</c:v>
                  </c:pt>
                  <c:pt idx="1">
                    <c:v>2.5499999999999998</c:v>
                  </c:pt>
                </c:numCache>
              </c:numRef>
            </c:plus>
            <c:minus>
              <c:numRef>
                <c:f>'DR. S'!$D$4:$D$5</c:f>
                <c:numCache>
                  <c:formatCode>General</c:formatCode>
                  <c:ptCount val="2"/>
                  <c:pt idx="0">
                    <c:v>1.27</c:v>
                  </c:pt>
                  <c:pt idx="1">
                    <c:v>2.5499999999999998</c:v>
                  </c:pt>
                </c:numCache>
              </c:numRef>
            </c:minus>
          </c:errBars>
          <c:cat>
            <c:strRef>
              <c:f>'DR. S'!$B$3:$C$3</c:f>
              <c:strCache>
                <c:ptCount val="2"/>
                <c:pt idx="0">
                  <c:v>CD4</c:v>
                </c:pt>
                <c:pt idx="1">
                  <c:v>CD8</c:v>
                </c:pt>
              </c:strCache>
            </c:strRef>
          </c:cat>
          <c:val>
            <c:numRef>
              <c:f>'DR. S'!$B$4:$C$4</c:f>
              <c:numCache>
                <c:formatCode>General</c:formatCode>
                <c:ptCount val="2"/>
                <c:pt idx="0">
                  <c:v>9.34</c:v>
                </c:pt>
                <c:pt idx="1">
                  <c:v>11.77</c:v>
                </c:pt>
              </c:numCache>
            </c:numRef>
          </c:val>
        </c:ser>
        <c:ser>
          <c:idx val="1"/>
          <c:order val="1"/>
          <c:tx>
            <c:strRef>
              <c:f>'DR. S'!$A$5</c:f>
              <c:strCache>
                <c:ptCount val="1"/>
                <c:pt idx="0">
                  <c:v>WT</c:v>
                </c:pt>
              </c:strCache>
            </c:strRef>
          </c:tx>
          <c:errBars>
            <c:errBarType val="both"/>
            <c:errValType val="cust"/>
            <c:plus>
              <c:numRef>
                <c:f>'DR. S'!$E$4:$E$5</c:f>
                <c:numCache>
                  <c:formatCode>General</c:formatCode>
                  <c:ptCount val="2"/>
                  <c:pt idx="0">
                    <c:v>2.36</c:v>
                  </c:pt>
                  <c:pt idx="1">
                    <c:v>1.75</c:v>
                  </c:pt>
                </c:numCache>
              </c:numRef>
            </c:plus>
            <c:minus>
              <c:numRef>
                <c:f>'DR. S'!$E$4:$E$5</c:f>
                <c:numCache>
                  <c:formatCode>General</c:formatCode>
                  <c:ptCount val="2"/>
                  <c:pt idx="0">
                    <c:v>2.36</c:v>
                  </c:pt>
                  <c:pt idx="1">
                    <c:v>1.75</c:v>
                  </c:pt>
                </c:numCache>
              </c:numRef>
            </c:minus>
          </c:errBars>
          <c:cat>
            <c:strRef>
              <c:f>'DR. S'!$B$3:$C$3</c:f>
              <c:strCache>
                <c:ptCount val="2"/>
                <c:pt idx="0">
                  <c:v>CD4</c:v>
                </c:pt>
                <c:pt idx="1">
                  <c:v>CD8</c:v>
                </c:pt>
              </c:strCache>
            </c:strRef>
          </c:cat>
          <c:val>
            <c:numRef>
              <c:f>'DR. S'!$B$5:$C$5</c:f>
              <c:numCache>
                <c:formatCode>General</c:formatCode>
                <c:ptCount val="2"/>
                <c:pt idx="0">
                  <c:v>15.43</c:v>
                </c:pt>
                <c:pt idx="1">
                  <c:v>10.97</c:v>
                </c:pt>
              </c:numCache>
            </c:numRef>
          </c:val>
        </c:ser>
        <c:axId val="58003456"/>
        <c:axId val="58004992"/>
      </c:barChart>
      <c:catAx>
        <c:axId val="58003456"/>
        <c:scaling>
          <c:orientation val="minMax"/>
        </c:scaling>
        <c:axPos val="b"/>
        <c:numFmt formatCode="General" sourceLinked="1"/>
        <c:tickLblPos val="nextTo"/>
        <c:txPr>
          <a:bodyPr/>
          <a:lstStyle/>
          <a:p>
            <a:pPr>
              <a:defRPr sz="1800" b="1"/>
            </a:pPr>
            <a:endParaRPr lang="en-US"/>
          </a:p>
        </c:txPr>
        <c:crossAx val="58004992"/>
        <c:crosses val="autoZero"/>
        <c:auto val="1"/>
        <c:lblAlgn val="ctr"/>
        <c:lblOffset val="100"/>
      </c:catAx>
      <c:valAx>
        <c:axId val="58004992"/>
        <c:scaling>
          <c:orientation val="minMax"/>
        </c:scaling>
        <c:axPos val="l"/>
        <c:majorGridlines/>
        <c:numFmt formatCode="General" sourceLinked="1"/>
        <c:tickLblPos val="nextTo"/>
        <c:crossAx val="58003456"/>
        <c:crosses val="autoZero"/>
        <c:crossBetween val="between"/>
      </c:valAx>
    </c:plotArea>
    <c:legend>
      <c:legendPos val="r"/>
      <c:layout/>
    </c:legend>
    <c:plotVisOnly val="1"/>
    <c:dispBlanksAs val="gap"/>
  </c:chart>
  <c:txPr>
    <a:bodyPr/>
    <a:lstStyle/>
    <a:p>
      <a:pPr>
        <a:defRPr sz="16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2821741032370952E-2"/>
          <c:y val="5.1400554097404488E-2"/>
          <c:w val="0.77513801399825066"/>
          <c:h val="0.79822506561679785"/>
        </c:manualLayout>
      </c:layout>
      <c:barChart>
        <c:barDir val="col"/>
        <c:grouping val="clustered"/>
        <c:ser>
          <c:idx val="0"/>
          <c:order val="0"/>
          <c:tx>
            <c:strRef>
              <c:f>Sheet1!$A$44</c:f>
              <c:strCache>
                <c:ptCount val="1"/>
                <c:pt idx="0">
                  <c:v>CD4</c:v>
                </c:pt>
              </c:strCache>
            </c:strRef>
          </c:tx>
          <c:cat>
            <c:strRef>
              <c:f>Sheet1!$B$43:$D$43</c:f>
              <c:strCache>
                <c:ptCount val="3"/>
                <c:pt idx="0">
                  <c:v>B6</c:v>
                </c:pt>
                <c:pt idx="1">
                  <c:v>Mut. 1</c:v>
                </c:pt>
                <c:pt idx="2">
                  <c:v>Mut.2</c:v>
                </c:pt>
              </c:strCache>
            </c:strRef>
          </c:cat>
          <c:val>
            <c:numRef>
              <c:f>Sheet1!$B$44:$D$44</c:f>
              <c:numCache>
                <c:formatCode>General</c:formatCode>
                <c:ptCount val="3"/>
                <c:pt idx="0">
                  <c:v>25.91</c:v>
                </c:pt>
                <c:pt idx="1">
                  <c:v>15.88</c:v>
                </c:pt>
                <c:pt idx="2">
                  <c:v>17.89</c:v>
                </c:pt>
              </c:numCache>
            </c:numRef>
          </c:val>
        </c:ser>
        <c:ser>
          <c:idx val="1"/>
          <c:order val="1"/>
          <c:tx>
            <c:strRef>
              <c:f>Sheet1!$A$45</c:f>
              <c:strCache>
                <c:ptCount val="1"/>
                <c:pt idx="0">
                  <c:v>CD8</c:v>
                </c:pt>
              </c:strCache>
            </c:strRef>
          </c:tx>
          <c:cat>
            <c:strRef>
              <c:f>Sheet1!$B$43:$D$43</c:f>
              <c:strCache>
                <c:ptCount val="3"/>
                <c:pt idx="0">
                  <c:v>B6</c:v>
                </c:pt>
                <c:pt idx="1">
                  <c:v>Mut. 1</c:v>
                </c:pt>
                <c:pt idx="2">
                  <c:v>Mut.2</c:v>
                </c:pt>
              </c:strCache>
            </c:strRef>
          </c:cat>
          <c:val>
            <c:numRef>
              <c:f>Sheet1!$B$45:$D$45</c:f>
              <c:numCache>
                <c:formatCode>General</c:formatCode>
                <c:ptCount val="3"/>
                <c:pt idx="0">
                  <c:v>21.77</c:v>
                </c:pt>
                <c:pt idx="1">
                  <c:v>17.739999999999991</c:v>
                </c:pt>
                <c:pt idx="2">
                  <c:v>23.39</c:v>
                </c:pt>
              </c:numCache>
            </c:numRef>
          </c:val>
        </c:ser>
        <c:axId val="58029952"/>
        <c:axId val="58031488"/>
      </c:barChart>
      <c:catAx>
        <c:axId val="58029952"/>
        <c:scaling>
          <c:orientation val="minMax"/>
        </c:scaling>
        <c:axPos val="b"/>
        <c:numFmt formatCode="General" sourceLinked="1"/>
        <c:tickLblPos val="nextTo"/>
        <c:txPr>
          <a:bodyPr/>
          <a:lstStyle/>
          <a:p>
            <a:pPr>
              <a:defRPr sz="2200"/>
            </a:pPr>
            <a:endParaRPr lang="en-US"/>
          </a:p>
        </c:txPr>
        <c:crossAx val="58031488"/>
        <c:crosses val="autoZero"/>
        <c:auto val="1"/>
        <c:lblAlgn val="ctr"/>
        <c:lblOffset val="100"/>
      </c:catAx>
      <c:valAx>
        <c:axId val="58031488"/>
        <c:scaling>
          <c:orientation val="minMax"/>
        </c:scaling>
        <c:axPos val="l"/>
        <c:majorGridlines/>
        <c:numFmt formatCode="General" sourceLinked="1"/>
        <c:tickLblPos val="nextTo"/>
        <c:txPr>
          <a:bodyPr/>
          <a:lstStyle/>
          <a:p>
            <a:pPr>
              <a:defRPr sz="2200"/>
            </a:pPr>
            <a:endParaRPr lang="en-US"/>
          </a:p>
        </c:txPr>
        <c:crossAx val="5802995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5"/>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CDD14D-A748-41B3-8753-B7B733ED39FB}" type="datetimeFigureOut">
              <a:rPr lang="en-US"/>
              <a:pPr/>
              <a:t>1/24/2008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FACC565-1CCB-4D0E-8F19-CFD39C0D0EAC}"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D1F5D2-E8CC-4EC2-A760-412543BE25F5}" type="datetimeFigureOut">
              <a:rPr lang="en-US"/>
              <a:pPr/>
              <a:t>1/24/2008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FA8CC28-7039-4D77-A453-B910A936139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757688"/>
            <a:ext cx="987552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757688"/>
            <a:ext cx="2889504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F54004E-2803-4244-BC33-4CF3BC2236A0}" type="datetimeFigureOut">
              <a:rPr lang="en-US"/>
              <a:pPr/>
              <a:t>1/24/2008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CA5893D-BAD2-45D3-8DA3-5271C1E622B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B2E96E-0CE4-4DC9-A6BD-7C077C3963BB}" type="datetimeFigureOut">
              <a:rPr lang="en-US"/>
              <a:pPr/>
              <a:t>1/24/2008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9B271D2-A197-44E2-B553-2D387BB8F08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8"/>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0D5EE04-9E91-4E74-84DA-61002B9F7E00}" type="datetimeFigureOut">
              <a:rPr lang="en-US"/>
              <a:pPr/>
              <a:t>1/24/2008</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14B1FF-711B-4019-B8AC-C5A15FD9AD9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10241283"/>
            <a:ext cx="19385280" cy="2896616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23052E8-9FB3-471A-B989-71F174E7F086}" type="datetimeFigureOut">
              <a:rPr lang="en-US"/>
              <a:pPr/>
              <a:t>1/24/2008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FC24326-DD79-46F2-B86C-A5E6238EBFF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5"/>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2"/>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5"/>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2"/>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7465A1-DC51-441B-8185-91B2B1A8E23C}" type="datetimeFigureOut">
              <a:rPr lang="en-US"/>
              <a:pPr/>
              <a:t>1/24/2008</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1CC8502B-06A3-46D1-B717-66F5968A9A39}"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04F1B24-8557-44F8-A678-0D6D2F3C01C7}" type="datetimeFigureOut">
              <a:rPr lang="en-US"/>
              <a:pPr/>
              <a:t>1/24/2008</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8A1E4507-EEEE-4EBC-8A70-6DBE8E81737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29F7BFE-90B0-44EE-A515-A7E3FE04DA47}" type="datetimeFigureOut">
              <a:rPr lang="en-US"/>
              <a:pPr/>
              <a:t>1/24/2008</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AD491E6F-3353-462E-B847-2034707C38B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5"/>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5"/>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C411C99-20BC-4DA2-91A3-4885E240AD32}" type="datetimeFigureOut">
              <a:rPr lang="en-US"/>
              <a:pPr/>
              <a:t>1/24/2008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40CF8679-D792-4E15-A7A4-DE208230E6E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2"/>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dirty="0" smtClean="0"/>
          </a:p>
        </p:txBody>
      </p:sp>
      <p:sp>
        <p:nvSpPr>
          <p:cNvPr id="4" name="Text Placeholder 3"/>
          <p:cNvSpPr>
            <a:spLocks noGrp="1"/>
          </p:cNvSpPr>
          <p:nvPr>
            <p:ph type="body" sz="half" idx="2"/>
          </p:nvPr>
        </p:nvSpPr>
        <p:spPr>
          <a:xfrm>
            <a:off x="8602982" y="34350965"/>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18DAFAA-A4A2-4407-847D-5FDC37446910}" type="datetimeFigureOut">
              <a:rPr lang="en-US"/>
              <a:pPr/>
              <a:t>1/24/2008</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41D948D3-7752-421A-820A-5D1B3137B086}"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757363"/>
            <a:ext cx="39503350" cy="7315200"/>
          </a:xfrm>
          <a:prstGeom prst="rect">
            <a:avLst/>
          </a:prstGeom>
          <a:noFill/>
          <a:ln w="9525">
            <a:noFill/>
            <a:miter lim="800000"/>
            <a:headEnd/>
            <a:tailEnd/>
          </a:ln>
        </p:spPr>
        <p:txBody>
          <a:bodyPr vert="horz" wrap="square" lIns="501612" tIns="250806" rIns="501612" bIns="25080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10240963"/>
            <a:ext cx="39503350" cy="28967112"/>
          </a:xfrm>
          <a:prstGeom prst="rect">
            <a:avLst/>
          </a:prstGeom>
          <a:noFill/>
          <a:ln w="9525">
            <a:noFill/>
            <a:miter lim="800000"/>
            <a:headEnd/>
            <a:tailEnd/>
          </a:ln>
        </p:spPr>
        <p:txBody>
          <a:bodyPr vert="horz" wrap="square" lIns="501612" tIns="250806" rIns="501612" bIns="2508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40681277"/>
            <a:ext cx="10242550" cy="2336800"/>
          </a:xfrm>
          <a:prstGeom prst="rect">
            <a:avLst/>
          </a:prstGeom>
        </p:spPr>
        <p:txBody>
          <a:bodyPr vert="horz" wrap="square" lIns="501612" tIns="250806" rIns="501612" bIns="250806" numCol="1" anchor="ctr" anchorCtr="0" compatLnSpc="1">
            <a:prstTxWarp prst="textNoShape">
              <a:avLst/>
            </a:prstTxWarp>
          </a:bodyPr>
          <a:lstStyle>
            <a:lvl1pPr>
              <a:defRPr sz="6600">
                <a:solidFill>
                  <a:srgbClr val="898989"/>
                </a:solidFill>
                <a:latin typeface="Calibri" pitchFamily="34" charset="0"/>
              </a:defRPr>
            </a:lvl1pPr>
          </a:lstStyle>
          <a:p>
            <a:fld id="{FF16722A-3DDD-4CCB-B1AB-59C5D02938B2}" type="datetimeFigureOut">
              <a:rPr lang="en-US"/>
              <a:pPr/>
              <a:t>1/24/2008</a:t>
            </a:fld>
            <a:endParaRPr lang="en-US" dirty="0"/>
          </a:p>
        </p:txBody>
      </p:sp>
      <p:sp>
        <p:nvSpPr>
          <p:cNvPr id="5" name="Footer Placeholder 4"/>
          <p:cNvSpPr>
            <a:spLocks noGrp="1"/>
          </p:cNvSpPr>
          <p:nvPr>
            <p:ph type="ftr" sz="quarter" idx="3"/>
          </p:nvPr>
        </p:nvSpPr>
        <p:spPr>
          <a:xfrm>
            <a:off x="14995525" y="40681277"/>
            <a:ext cx="13900150" cy="2336800"/>
          </a:xfrm>
          <a:prstGeom prst="rect">
            <a:avLst/>
          </a:prstGeom>
        </p:spPr>
        <p:txBody>
          <a:bodyPr vert="horz" wrap="square" lIns="501612" tIns="250806" rIns="501612" bIns="250806" numCol="1" anchor="ctr" anchorCtr="0" compatLnSpc="1">
            <a:prstTxWarp prst="textNoShape">
              <a:avLst/>
            </a:prstTxWarp>
          </a:bodyPr>
          <a:lstStyle>
            <a:lvl1pPr algn="ctr">
              <a:defRPr sz="66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31454725" y="40681277"/>
            <a:ext cx="10242550" cy="2336800"/>
          </a:xfrm>
          <a:prstGeom prst="rect">
            <a:avLst/>
          </a:prstGeom>
        </p:spPr>
        <p:txBody>
          <a:bodyPr vert="horz" wrap="square" lIns="501612" tIns="250806" rIns="501612" bIns="250806" numCol="1" anchor="ctr" anchorCtr="0" compatLnSpc="1">
            <a:prstTxWarp prst="textNoShape">
              <a:avLst/>
            </a:prstTxWarp>
          </a:bodyPr>
          <a:lstStyle>
            <a:lvl1pPr algn="r">
              <a:defRPr sz="6600">
                <a:solidFill>
                  <a:srgbClr val="898989"/>
                </a:solidFill>
                <a:latin typeface="Calibri" pitchFamily="34" charset="0"/>
              </a:defRPr>
            </a:lvl1pPr>
          </a:lstStyle>
          <a:p>
            <a:fld id="{D0C29E67-D818-476E-96D0-837003E01CB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4913" rtl="0" eaLnBrk="0" fontAlgn="base" hangingPunct="0">
        <a:spcBef>
          <a:spcPct val="0"/>
        </a:spcBef>
        <a:spcAft>
          <a:spcPct val="0"/>
        </a:spcAft>
        <a:defRPr sz="24100" kern="1200">
          <a:solidFill>
            <a:schemeClr val="tx1"/>
          </a:solidFill>
          <a:latin typeface="+mj-lt"/>
          <a:ea typeface="+mj-ea"/>
          <a:cs typeface="+mj-cs"/>
        </a:defRPr>
      </a:lvl1pPr>
      <a:lvl2pPr algn="ctr" defTabSz="5014913" rtl="0" eaLnBrk="0" fontAlgn="base" hangingPunct="0">
        <a:spcBef>
          <a:spcPct val="0"/>
        </a:spcBef>
        <a:spcAft>
          <a:spcPct val="0"/>
        </a:spcAft>
        <a:defRPr sz="24100">
          <a:solidFill>
            <a:schemeClr val="tx1"/>
          </a:solidFill>
          <a:latin typeface="Calibri" pitchFamily="34" charset="0"/>
        </a:defRPr>
      </a:lvl2pPr>
      <a:lvl3pPr algn="ctr" defTabSz="5014913" rtl="0" eaLnBrk="0" fontAlgn="base" hangingPunct="0">
        <a:spcBef>
          <a:spcPct val="0"/>
        </a:spcBef>
        <a:spcAft>
          <a:spcPct val="0"/>
        </a:spcAft>
        <a:defRPr sz="24100">
          <a:solidFill>
            <a:schemeClr val="tx1"/>
          </a:solidFill>
          <a:latin typeface="Calibri" pitchFamily="34" charset="0"/>
        </a:defRPr>
      </a:lvl3pPr>
      <a:lvl4pPr algn="ctr" defTabSz="5014913" rtl="0" eaLnBrk="0" fontAlgn="base" hangingPunct="0">
        <a:spcBef>
          <a:spcPct val="0"/>
        </a:spcBef>
        <a:spcAft>
          <a:spcPct val="0"/>
        </a:spcAft>
        <a:defRPr sz="24100">
          <a:solidFill>
            <a:schemeClr val="tx1"/>
          </a:solidFill>
          <a:latin typeface="Calibri" pitchFamily="34" charset="0"/>
        </a:defRPr>
      </a:lvl4pPr>
      <a:lvl5pPr algn="ctr" defTabSz="5014913" rtl="0" eaLnBrk="0" fontAlgn="base" hangingPunct="0">
        <a:spcBef>
          <a:spcPct val="0"/>
        </a:spcBef>
        <a:spcAft>
          <a:spcPct val="0"/>
        </a:spcAft>
        <a:defRPr sz="24100">
          <a:solidFill>
            <a:schemeClr val="tx1"/>
          </a:solidFill>
          <a:latin typeface="Calibri" pitchFamily="34" charset="0"/>
        </a:defRPr>
      </a:lvl5pPr>
      <a:lvl6pPr marL="457200" algn="ctr" defTabSz="5014913" rtl="0" fontAlgn="base">
        <a:spcBef>
          <a:spcPct val="0"/>
        </a:spcBef>
        <a:spcAft>
          <a:spcPct val="0"/>
        </a:spcAft>
        <a:defRPr sz="24100">
          <a:solidFill>
            <a:schemeClr val="tx1"/>
          </a:solidFill>
          <a:latin typeface="Calibri" pitchFamily="34" charset="0"/>
        </a:defRPr>
      </a:lvl6pPr>
      <a:lvl7pPr marL="914400" algn="ctr" defTabSz="5014913" rtl="0" fontAlgn="base">
        <a:spcBef>
          <a:spcPct val="0"/>
        </a:spcBef>
        <a:spcAft>
          <a:spcPct val="0"/>
        </a:spcAft>
        <a:defRPr sz="24100">
          <a:solidFill>
            <a:schemeClr val="tx1"/>
          </a:solidFill>
          <a:latin typeface="Calibri" pitchFamily="34" charset="0"/>
        </a:defRPr>
      </a:lvl7pPr>
      <a:lvl8pPr marL="1371600" algn="ctr" defTabSz="5014913" rtl="0" fontAlgn="base">
        <a:spcBef>
          <a:spcPct val="0"/>
        </a:spcBef>
        <a:spcAft>
          <a:spcPct val="0"/>
        </a:spcAft>
        <a:defRPr sz="24100">
          <a:solidFill>
            <a:schemeClr val="tx1"/>
          </a:solidFill>
          <a:latin typeface="Calibri" pitchFamily="34" charset="0"/>
        </a:defRPr>
      </a:lvl8pPr>
      <a:lvl9pPr marL="1828800" algn="ctr" defTabSz="5014913" rtl="0" fontAlgn="base">
        <a:spcBef>
          <a:spcPct val="0"/>
        </a:spcBef>
        <a:spcAft>
          <a:spcPct val="0"/>
        </a:spcAft>
        <a:defRPr sz="24100">
          <a:solidFill>
            <a:schemeClr val="tx1"/>
          </a:solidFill>
          <a:latin typeface="Calibri"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hyperlink" Target="http://www3.davidson.edu/cms/x12.xml" TargetMode="External"/><Relationship Id="rId3" Type="http://schemas.openxmlformats.org/officeDocument/2006/relationships/image" Target="../media/image2.emf"/><Relationship Id="rId21" Type="http://schemas.openxmlformats.org/officeDocument/2006/relationships/chart" Target="../charts/chart4.xml"/><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chart" Target="../charts/chart2.xml"/><Relationship Id="rId2" Type="http://schemas.openxmlformats.org/officeDocument/2006/relationships/image" Target="../media/image1.emf"/><Relationship Id="rId16" Type="http://schemas.openxmlformats.org/officeDocument/2006/relationships/image" Target="../media/image14.jpeg"/><Relationship Id="rId20"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3.jpeg"/><Relationship Id="rId23" Type="http://schemas.openxmlformats.org/officeDocument/2006/relationships/image" Target="../media/image16.emf"/><Relationship Id="rId10" Type="http://schemas.openxmlformats.org/officeDocument/2006/relationships/image" Target="../media/image9.emf"/><Relationship Id="rId19" Type="http://schemas.openxmlformats.org/officeDocument/2006/relationships/image" Target="../media/image15.gi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chart" Target="../charts/chart1.xml"/><Relationship Id="rId2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6"/>
          <p:cNvPicPr>
            <a:picLocks noChangeAspect="1" noChangeArrowheads="1"/>
          </p:cNvPicPr>
          <p:nvPr/>
        </p:nvPicPr>
        <p:blipFill>
          <a:blip r:embed="rId2"/>
          <a:srcRect l="6844" b="4061"/>
          <a:stretch>
            <a:fillRect/>
          </a:stretch>
        </p:blipFill>
        <p:spPr bwMode="auto">
          <a:xfrm>
            <a:off x="19507200" y="15544800"/>
            <a:ext cx="4343404" cy="4800600"/>
          </a:xfrm>
          <a:prstGeom prst="rect">
            <a:avLst/>
          </a:prstGeom>
          <a:noFill/>
          <a:ln w="9525">
            <a:noFill/>
            <a:miter lim="800000"/>
            <a:headEnd/>
            <a:tailEnd/>
          </a:ln>
        </p:spPr>
      </p:pic>
      <p:sp>
        <p:nvSpPr>
          <p:cNvPr id="2" name="Title 1"/>
          <p:cNvSpPr>
            <a:spLocks noGrp="1"/>
          </p:cNvSpPr>
          <p:nvPr>
            <p:ph type="ctrTitle"/>
          </p:nvPr>
        </p:nvSpPr>
        <p:spPr>
          <a:xfrm>
            <a:off x="2895600" y="762000"/>
            <a:ext cx="38023800" cy="8839200"/>
          </a:xfrm>
        </p:spPr>
        <p:txBody>
          <a:bodyPr>
            <a:normAutofit/>
          </a:bodyPr>
          <a:lstStyle/>
          <a:p>
            <a:pPr eaLnBrk="1" hangingPunct="1"/>
            <a:r>
              <a:rPr lang="en-US" sz="11000" dirty="0" smtClean="0"/>
              <a:t>Identification and Initial Characterization of a Mouse with an Inverted T Cell Ratio</a:t>
            </a:r>
            <a:br>
              <a:rPr lang="en-US" sz="11000" dirty="0" smtClean="0"/>
            </a:br>
            <a:r>
              <a:rPr lang="en-US" sz="6700" dirty="0" smtClean="0"/>
              <a:t>Andrew Johnson, Brady Evans and Sophia Sarafova</a:t>
            </a:r>
            <a:br>
              <a:rPr lang="en-US" sz="6700" dirty="0" smtClean="0"/>
            </a:br>
            <a:r>
              <a:rPr lang="en-US" sz="6700" dirty="0" smtClean="0"/>
              <a:t>Biology Department, Davidson College, Davidson NC</a:t>
            </a:r>
            <a:r>
              <a:rPr lang="en-US" sz="13500" dirty="0" smtClean="0"/>
              <a:t/>
            </a:r>
            <a:br>
              <a:rPr lang="en-US" sz="13500" dirty="0" smtClean="0"/>
            </a:br>
            <a:endParaRPr lang="en-US" sz="13500" dirty="0" smtClean="0"/>
          </a:p>
        </p:txBody>
      </p:sp>
      <p:sp>
        <p:nvSpPr>
          <p:cNvPr id="4" name="Rectangle 3"/>
          <p:cNvSpPr/>
          <p:nvPr/>
        </p:nvSpPr>
        <p:spPr>
          <a:xfrm>
            <a:off x="1828800" y="8763000"/>
            <a:ext cx="15544800" cy="1927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sp>
        <p:nvSpPr>
          <p:cNvPr id="5" name="Rectangle 4"/>
          <p:cNvSpPr/>
          <p:nvPr/>
        </p:nvSpPr>
        <p:spPr>
          <a:xfrm>
            <a:off x="18288000" y="8763002"/>
            <a:ext cx="23774400" cy="22863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ndParaRPr>
          </a:p>
        </p:txBody>
      </p:sp>
      <p:pic>
        <p:nvPicPr>
          <p:cNvPr id="2053" name="Picture 3"/>
          <p:cNvPicPr>
            <a:picLocks noChangeAspect="1" noChangeArrowheads="1"/>
          </p:cNvPicPr>
          <p:nvPr/>
        </p:nvPicPr>
        <p:blipFill>
          <a:blip r:embed="rId3"/>
          <a:srcRect l="8171" b="3679"/>
          <a:stretch>
            <a:fillRect/>
          </a:stretch>
        </p:blipFill>
        <p:spPr bwMode="auto">
          <a:xfrm>
            <a:off x="19583400" y="9901536"/>
            <a:ext cx="4281488" cy="4819709"/>
          </a:xfrm>
          <a:prstGeom prst="rect">
            <a:avLst/>
          </a:prstGeom>
          <a:noFill/>
          <a:ln w="9525">
            <a:noFill/>
            <a:miter lim="800000"/>
            <a:headEnd/>
            <a:tailEnd/>
          </a:ln>
        </p:spPr>
      </p:pic>
      <p:pic>
        <p:nvPicPr>
          <p:cNvPr id="2054" name="Picture 4"/>
          <p:cNvPicPr>
            <a:picLocks noChangeAspect="1" noChangeArrowheads="1"/>
          </p:cNvPicPr>
          <p:nvPr/>
        </p:nvPicPr>
        <p:blipFill>
          <a:blip r:embed="rId4"/>
          <a:srcRect l="4358" t="32486" b="4144"/>
          <a:stretch>
            <a:fillRect/>
          </a:stretch>
        </p:blipFill>
        <p:spPr bwMode="auto">
          <a:xfrm>
            <a:off x="24087135" y="10209510"/>
            <a:ext cx="3344865" cy="2378135"/>
          </a:xfrm>
          <a:prstGeom prst="rect">
            <a:avLst/>
          </a:prstGeom>
          <a:noFill/>
          <a:ln w="9525">
            <a:noFill/>
            <a:miter lim="800000"/>
            <a:headEnd/>
            <a:tailEnd/>
          </a:ln>
        </p:spPr>
      </p:pic>
      <p:pic>
        <p:nvPicPr>
          <p:cNvPr id="2055" name="Picture 5"/>
          <p:cNvPicPr>
            <a:picLocks noChangeAspect="1" noChangeArrowheads="1"/>
          </p:cNvPicPr>
          <p:nvPr/>
        </p:nvPicPr>
        <p:blipFill>
          <a:blip r:embed="rId5"/>
          <a:srcRect l="4358" t="32486" b="4144"/>
          <a:stretch>
            <a:fillRect/>
          </a:stretch>
        </p:blipFill>
        <p:spPr bwMode="auto">
          <a:xfrm>
            <a:off x="24087135" y="12495510"/>
            <a:ext cx="3344863" cy="2378135"/>
          </a:xfrm>
          <a:prstGeom prst="rect">
            <a:avLst/>
          </a:prstGeom>
          <a:noFill/>
          <a:ln w="9525">
            <a:noFill/>
            <a:miter lim="800000"/>
            <a:headEnd/>
            <a:tailEnd/>
          </a:ln>
        </p:spPr>
      </p:pic>
      <p:sp>
        <p:nvSpPr>
          <p:cNvPr id="2056" name="TextBox 17"/>
          <p:cNvSpPr txBox="1">
            <a:spLocks noChangeArrowheads="1"/>
          </p:cNvSpPr>
          <p:nvPr/>
        </p:nvSpPr>
        <p:spPr bwMode="auto">
          <a:xfrm>
            <a:off x="19735800" y="15159335"/>
            <a:ext cx="4953000" cy="461665"/>
          </a:xfrm>
          <a:prstGeom prst="rect">
            <a:avLst/>
          </a:prstGeom>
          <a:noFill/>
          <a:ln w="9525">
            <a:noFill/>
            <a:miter lim="800000"/>
            <a:headEnd/>
            <a:tailEnd/>
          </a:ln>
        </p:spPr>
        <p:txBody>
          <a:bodyPr>
            <a:spAutoFit/>
          </a:bodyPr>
          <a:lstStyle/>
          <a:p>
            <a:r>
              <a:rPr lang="en-US" sz="2400" dirty="0">
                <a:latin typeface="Calibri" pitchFamily="34" charset="0"/>
              </a:rPr>
              <a:t>B6 Thymus – 107.95 x 10</a:t>
            </a:r>
            <a:r>
              <a:rPr lang="en-US" sz="2400" baseline="30000" dirty="0">
                <a:latin typeface="Calibri" pitchFamily="34" charset="0"/>
              </a:rPr>
              <a:t>6</a:t>
            </a:r>
            <a:r>
              <a:rPr lang="en-US" sz="2400" dirty="0">
                <a:latin typeface="Calibri" pitchFamily="34" charset="0"/>
              </a:rPr>
              <a:t> cells</a:t>
            </a:r>
            <a:endParaRPr lang="en-US" sz="2400" baseline="30000" dirty="0">
              <a:latin typeface="Calibri" pitchFamily="34" charset="0"/>
            </a:endParaRPr>
          </a:p>
        </p:txBody>
      </p:sp>
      <p:pic>
        <p:nvPicPr>
          <p:cNvPr id="2058" name="Picture 7"/>
          <p:cNvPicPr>
            <a:picLocks noChangeAspect="1" noChangeArrowheads="1"/>
          </p:cNvPicPr>
          <p:nvPr/>
        </p:nvPicPr>
        <p:blipFill>
          <a:blip r:embed="rId6"/>
          <a:srcRect l="4358" t="31978" b="5076"/>
          <a:stretch>
            <a:fillRect/>
          </a:stretch>
        </p:blipFill>
        <p:spPr bwMode="auto">
          <a:xfrm>
            <a:off x="24079200" y="15849600"/>
            <a:ext cx="3344867" cy="2362200"/>
          </a:xfrm>
          <a:prstGeom prst="rect">
            <a:avLst/>
          </a:prstGeom>
          <a:noFill/>
          <a:ln w="9525">
            <a:noFill/>
            <a:miter lim="800000"/>
            <a:headEnd/>
            <a:tailEnd/>
          </a:ln>
        </p:spPr>
      </p:pic>
      <p:pic>
        <p:nvPicPr>
          <p:cNvPr id="2059" name="Picture 8"/>
          <p:cNvPicPr>
            <a:picLocks noChangeAspect="1" noChangeArrowheads="1"/>
          </p:cNvPicPr>
          <p:nvPr/>
        </p:nvPicPr>
        <p:blipFill>
          <a:blip r:embed="rId7"/>
          <a:srcRect l="4358" t="30457" b="4569"/>
          <a:stretch>
            <a:fillRect/>
          </a:stretch>
        </p:blipFill>
        <p:spPr bwMode="auto">
          <a:xfrm>
            <a:off x="24079200" y="18516599"/>
            <a:ext cx="3344867" cy="2438401"/>
          </a:xfrm>
          <a:prstGeom prst="rect">
            <a:avLst/>
          </a:prstGeom>
          <a:noFill/>
          <a:ln w="9525">
            <a:noFill/>
            <a:miter lim="800000"/>
            <a:headEnd/>
            <a:tailEnd/>
          </a:ln>
        </p:spPr>
      </p:pic>
      <p:sp>
        <p:nvSpPr>
          <p:cNvPr id="2060" name="Rectangle 22"/>
          <p:cNvSpPr>
            <a:spLocks noChangeArrowheads="1"/>
          </p:cNvSpPr>
          <p:nvPr/>
        </p:nvSpPr>
        <p:spPr bwMode="auto">
          <a:xfrm>
            <a:off x="19659604" y="20497800"/>
            <a:ext cx="3660041" cy="400110"/>
          </a:xfrm>
          <a:prstGeom prst="rect">
            <a:avLst/>
          </a:prstGeom>
          <a:noFill/>
          <a:ln w="9525">
            <a:noFill/>
            <a:miter lim="800000"/>
            <a:headEnd/>
            <a:tailEnd/>
          </a:ln>
        </p:spPr>
        <p:txBody>
          <a:bodyPr wrap="none">
            <a:spAutoFit/>
          </a:bodyPr>
          <a:lstStyle/>
          <a:p>
            <a:r>
              <a:rPr lang="en-US" sz="2000" dirty="0">
                <a:latin typeface="Calibri" pitchFamily="34" charset="0"/>
              </a:rPr>
              <a:t>Mut. 1 Thymus – 75.65 x 10</a:t>
            </a:r>
            <a:r>
              <a:rPr lang="en-US" sz="2000" baseline="30000" dirty="0">
                <a:latin typeface="Calibri" pitchFamily="34" charset="0"/>
              </a:rPr>
              <a:t>6</a:t>
            </a:r>
            <a:r>
              <a:rPr lang="en-US" sz="2000" dirty="0">
                <a:latin typeface="Calibri" pitchFamily="34" charset="0"/>
              </a:rPr>
              <a:t> cells</a:t>
            </a:r>
            <a:endParaRPr lang="en-US" sz="2000" baseline="30000" dirty="0">
              <a:latin typeface="Calibri" pitchFamily="34" charset="0"/>
            </a:endParaRPr>
          </a:p>
        </p:txBody>
      </p:sp>
      <p:pic>
        <p:nvPicPr>
          <p:cNvPr id="2062" name="Picture 10"/>
          <p:cNvPicPr>
            <a:picLocks noChangeAspect="1" noChangeArrowheads="1"/>
          </p:cNvPicPr>
          <p:nvPr/>
        </p:nvPicPr>
        <p:blipFill>
          <a:blip r:embed="rId8"/>
          <a:srcRect l="4358" t="32486" b="3892"/>
          <a:stretch>
            <a:fillRect/>
          </a:stretch>
        </p:blipFill>
        <p:spPr bwMode="auto">
          <a:xfrm>
            <a:off x="24079200" y="21322011"/>
            <a:ext cx="3344863" cy="2387601"/>
          </a:xfrm>
          <a:prstGeom prst="rect">
            <a:avLst/>
          </a:prstGeom>
          <a:noFill/>
          <a:ln w="9525">
            <a:noFill/>
            <a:miter lim="800000"/>
            <a:headEnd/>
            <a:tailEnd/>
          </a:ln>
        </p:spPr>
      </p:pic>
      <p:pic>
        <p:nvPicPr>
          <p:cNvPr id="2063" name="Picture 11"/>
          <p:cNvPicPr>
            <a:picLocks noChangeAspect="1" noChangeArrowheads="1"/>
          </p:cNvPicPr>
          <p:nvPr/>
        </p:nvPicPr>
        <p:blipFill>
          <a:blip r:embed="rId9"/>
          <a:srcRect l="4358" t="30457" b="3892"/>
          <a:stretch>
            <a:fillRect/>
          </a:stretch>
        </p:blipFill>
        <p:spPr bwMode="auto">
          <a:xfrm>
            <a:off x="24079200" y="23989011"/>
            <a:ext cx="3344863" cy="2463801"/>
          </a:xfrm>
          <a:prstGeom prst="rect">
            <a:avLst/>
          </a:prstGeom>
          <a:noFill/>
          <a:ln w="9525">
            <a:noFill/>
            <a:miter lim="800000"/>
            <a:headEnd/>
            <a:tailEnd/>
          </a:ln>
        </p:spPr>
      </p:pic>
      <p:sp>
        <p:nvSpPr>
          <p:cNvPr id="2064" name="Rectangle 26"/>
          <p:cNvSpPr>
            <a:spLocks noChangeArrowheads="1"/>
          </p:cNvSpPr>
          <p:nvPr/>
        </p:nvSpPr>
        <p:spPr bwMode="auto">
          <a:xfrm>
            <a:off x="19659604" y="26284535"/>
            <a:ext cx="4346767" cy="461665"/>
          </a:xfrm>
          <a:prstGeom prst="rect">
            <a:avLst/>
          </a:prstGeom>
          <a:noFill/>
          <a:ln w="9525">
            <a:noFill/>
            <a:miter lim="800000"/>
            <a:headEnd/>
            <a:tailEnd/>
          </a:ln>
        </p:spPr>
        <p:txBody>
          <a:bodyPr wrap="none">
            <a:spAutoFit/>
          </a:bodyPr>
          <a:lstStyle/>
          <a:p>
            <a:r>
              <a:rPr lang="en-US" sz="2400" dirty="0">
                <a:latin typeface="Calibri" pitchFamily="34" charset="0"/>
              </a:rPr>
              <a:t>Mut. 2 Thymus – 177.1 x 10</a:t>
            </a:r>
            <a:r>
              <a:rPr lang="en-US" sz="2400" baseline="30000" dirty="0">
                <a:latin typeface="Calibri" pitchFamily="34" charset="0"/>
              </a:rPr>
              <a:t>6</a:t>
            </a:r>
            <a:r>
              <a:rPr lang="en-US" sz="2400" dirty="0">
                <a:latin typeface="Calibri" pitchFamily="34" charset="0"/>
              </a:rPr>
              <a:t> cells</a:t>
            </a:r>
            <a:endParaRPr lang="en-US" sz="2400" baseline="30000" dirty="0">
              <a:latin typeface="Calibri" pitchFamily="34" charset="0"/>
            </a:endParaRPr>
          </a:p>
        </p:txBody>
      </p:sp>
      <p:sp>
        <p:nvSpPr>
          <p:cNvPr id="2065" name="TextBox 22"/>
          <p:cNvSpPr txBox="1">
            <a:spLocks noChangeArrowheads="1"/>
          </p:cNvSpPr>
          <p:nvPr/>
        </p:nvSpPr>
        <p:spPr bwMode="auto">
          <a:xfrm>
            <a:off x="29032200" y="21031201"/>
            <a:ext cx="12192000" cy="553998"/>
          </a:xfrm>
          <a:prstGeom prst="rect">
            <a:avLst/>
          </a:prstGeom>
          <a:noFill/>
          <a:ln w="9525">
            <a:noFill/>
            <a:miter lim="800000"/>
            <a:headEnd/>
            <a:tailEnd/>
          </a:ln>
        </p:spPr>
        <p:txBody>
          <a:bodyPr>
            <a:spAutoFit/>
          </a:bodyPr>
          <a:lstStyle/>
          <a:p>
            <a:pPr algn="ctr"/>
            <a:r>
              <a:rPr lang="en-US" sz="3000" dirty="0"/>
              <a:t>CD44 Expression in B6 and Mut LN cells</a:t>
            </a:r>
          </a:p>
        </p:txBody>
      </p:sp>
      <p:pic>
        <p:nvPicPr>
          <p:cNvPr id="2066" name="Picture 88"/>
          <p:cNvPicPr>
            <a:picLocks noChangeAspect="1" noChangeArrowheads="1"/>
          </p:cNvPicPr>
          <p:nvPr/>
        </p:nvPicPr>
        <p:blipFill>
          <a:blip r:embed="rId10"/>
          <a:srcRect l="8478" b="4061"/>
          <a:stretch>
            <a:fillRect/>
          </a:stretch>
        </p:blipFill>
        <p:spPr bwMode="auto">
          <a:xfrm>
            <a:off x="30632400" y="21869402"/>
            <a:ext cx="4267200" cy="4800598"/>
          </a:xfrm>
          <a:prstGeom prst="rect">
            <a:avLst/>
          </a:prstGeom>
          <a:noFill/>
          <a:ln w="9525">
            <a:noFill/>
            <a:miter lim="800000"/>
            <a:headEnd/>
            <a:tailEnd/>
          </a:ln>
        </p:spPr>
      </p:pic>
      <p:pic>
        <p:nvPicPr>
          <p:cNvPr id="2068" name="Picture 91"/>
          <p:cNvPicPr>
            <a:picLocks noChangeAspect="1" noChangeArrowheads="1"/>
          </p:cNvPicPr>
          <p:nvPr/>
        </p:nvPicPr>
        <p:blipFill>
          <a:blip r:embed="rId11"/>
          <a:srcRect l="3269" t="32486" b="5080"/>
          <a:stretch>
            <a:fillRect/>
          </a:stretch>
        </p:blipFill>
        <p:spPr bwMode="auto">
          <a:xfrm>
            <a:off x="30556200" y="27813000"/>
            <a:ext cx="4509603" cy="3124200"/>
          </a:xfrm>
          <a:prstGeom prst="rect">
            <a:avLst/>
          </a:prstGeom>
          <a:noFill/>
          <a:ln w="9525">
            <a:noFill/>
            <a:miter lim="800000"/>
            <a:headEnd/>
            <a:tailEnd/>
          </a:ln>
        </p:spPr>
      </p:pic>
      <p:pic>
        <p:nvPicPr>
          <p:cNvPr id="2069" name="Picture 92"/>
          <p:cNvPicPr>
            <a:picLocks noChangeAspect="1" noChangeArrowheads="1"/>
          </p:cNvPicPr>
          <p:nvPr/>
        </p:nvPicPr>
        <p:blipFill>
          <a:blip r:embed="rId12"/>
          <a:srcRect l="3269" t="34515" b="4574"/>
          <a:stretch>
            <a:fillRect/>
          </a:stretch>
        </p:blipFill>
        <p:spPr bwMode="auto">
          <a:xfrm>
            <a:off x="35814000" y="27889200"/>
            <a:ext cx="4509603" cy="3048000"/>
          </a:xfrm>
          <a:prstGeom prst="rect">
            <a:avLst/>
          </a:prstGeom>
          <a:noFill/>
          <a:ln w="9525">
            <a:noFill/>
            <a:miter lim="800000"/>
            <a:headEnd/>
            <a:tailEnd/>
          </a:ln>
        </p:spPr>
      </p:pic>
      <p:pic>
        <p:nvPicPr>
          <p:cNvPr id="2070" name="Picture 93"/>
          <p:cNvPicPr>
            <a:picLocks noChangeAspect="1" noChangeArrowheads="1"/>
          </p:cNvPicPr>
          <p:nvPr/>
        </p:nvPicPr>
        <p:blipFill>
          <a:blip r:embed="rId13"/>
          <a:srcRect l="8172" b="4061"/>
          <a:stretch>
            <a:fillRect/>
          </a:stretch>
        </p:blipFill>
        <p:spPr bwMode="auto">
          <a:xfrm>
            <a:off x="35433000" y="21945600"/>
            <a:ext cx="4281488" cy="4800600"/>
          </a:xfrm>
          <a:prstGeom prst="rect">
            <a:avLst/>
          </a:prstGeom>
          <a:noFill/>
          <a:ln w="9525">
            <a:noFill/>
            <a:miter lim="800000"/>
            <a:headEnd/>
            <a:tailEnd/>
          </a:ln>
        </p:spPr>
      </p:pic>
      <p:sp>
        <p:nvSpPr>
          <p:cNvPr id="2071" name="TextBox 32"/>
          <p:cNvSpPr txBox="1">
            <a:spLocks noChangeArrowheads="1"/>
          </p:cNvSpPr>
          <p:nvPr/>
        </p:nvSpPr>
        <p:spPr bwMode="auto">
          <a:xfrm>
            <a:off x="1752600" y="28956000"/>
            <a:ext cx="15544800" cy="2785378"/>
          </a:xfrm>
          <a:prstGeom prst="rect">
            <a:avLst/>
          </a:prstGeom>
          <a:noFill/>
          <a:ln w="9525">
            <a:noFill/>
            <a:miter lim="800000"/>
            <a:headEnd/>
            <a:tailEnd/>
          </a:ln>
        </p:spPr>
        <p:txBody>
          <a:bodyPr wrap="square">
            <a:spAutoFit/>
          </a:bodyPr>
          <a:lstStyle/>
          <a:p>
            <a:pPr algn="ctr"/>
            <a:r>
              <a:rPr lang="en-US" sz="6500" dirty="0" smtClean="0"/>
              <a:t>Conclusions</a:t>
            </a:r>
          </a:p>
          <a:p>
            <a:pPr algn="ctr"/>
            <a:endParaRPr lang="en-US" sz="8000" dirty="0"/>
          </a:p>
          <a:p>
            <a:endParaRPr lang="en-US" sz="3000" dirty="0"/>
          </a:p>
        </p:txBody>
      </p:sp>
      <p:sp>
        <p:nvSpPr>
          <p:cNvPr id="2074" name="TextBox 36"/>
          <p:cNvSpPr txBox="1">
            <a:spLocks noChangeArrowheads="1"/>
          </p:cNvSpPr>
          <p:nvPr/>
        </p:nvSpPr>
        <p:spPr bwMode="auto">
          <a:xfrm>
            <a:off x="24003000" y="9067800"/>
            <a:ext cx="7086600" cy="553998"/>
          </a:xfrm>
          <a:prstGeom prst="rect">
            <a:avLst/>
          </a:prstGeom>
          <a:noFill/>
          <a:ln w="9525">
            <a:noFill/>
            <a:miter lim="800000"/>
            <a:headEnd/>
            <a:tailEnd/>
          </a:ln>
        </p:spPr>
        <p:txBody>
          <a:bodyPr>
            <a:spAutoFit/>
          </a:bodyPr>
          <a:lstStyle/>
          <a:p>
            <a:r>
              <a:rPr lang="en-US" sz="3000" dirty="0"/>
              <a:t>Qa-2+ Thymocytes</a:t>
            </a:r>
          </a:p>
        </p:txBody>
      </p:sp>
      <p:sp>
        <p:nvSpPr>
          <p:cNvPr id="2077" name="TextBox 42"/>
          <p:cNvSpPr txBox="1">
            <a:spLocks noChangeArrowheads="1"/>
          </p:cNvSpPr>
          <p:nvPr/>
        </p:nvSpPr>
        <p:spPr bwMode="auto">
          <a:xfrm>
            <a:off x="2743200" y="8915400"/>
            <a:ext cx="13716000" cy="9618018"/>
          </a:xfrm>
          <a:prstGeom prst="rect">
            <a:avLst/>
          </a:prstGeom>
          <a:noFill/>
          <a:ln w="9525">
            <a:noFill/>
            <a:miter lim="800000"/>
            <a:headEnd/>
            <a:tailEnd/>
          </a:ln>
        </p:spPr>
        <p:txBody>
          <a:bodyPr>
            <a:spAutoFit/>
          </a:bodyPr>
          <a:lstStyle/>
          <a:p>
            <a:pPr algn="ctr"/>
            <a:r>
              <a:rPr lang="en-US" sz="6500" dirty="0"/>
              <a:t>Abstract</a:t>
            </a:r>
          </a:p>
          <a:p>
            <a:endParaRPr lang="en-US" sz="2000" dirty="0"/>
          </a:p>
          <a:p>
            <a:r>
              <a:rPr lang="en-US" sz="3000" dirty="0"/>
              <a:t>The peripheral CD4:CD8 T cell ratio is tightly regulated, and while it decreases with age, it is generally maintained above 1 in mice. In a routine experiment, we noticed a mouse displaying a CD4:CD8 T cell ratio well below the norm, at about 0.5. Further screening of the colony revealed that 1/3 to 1/4 of the mice display this </a:t>
            </a:r>
            <a:r>
              <a:rPr lang="en-US" sz="3000" dirty="0" smtClean="0"/>
              <a:t>unusual </a:t>
            </a:r>
            <a:r>
              <a:rPr lang="en-US" sz="3000" dirty="0"/>
              <a:t>phenotype. Initial characterization of the periphery indicates that the nearly inverted CD4:CD8 T cell ratio was the result of a decrease in the number of CD4 T cells and not from a significantly altered number of CD8 cells (Fig. 1, Fig. 2). </a:t>
            </a:r>
            <a:r>
              <a:rPr lang="en-US" sz="3000" dirty="0" smtClean="0"/>
              <a:t>It has also become apparent that this phenotype usually does not become manifest for the first few months of life (Fig. 3). For our research purposes, we have defined any mouse in this colony that develops a CD4:CD8 T cell ratio less than 1 as mutant (Mut). Using a B6 control, we </a:t>
            </a:r>
            <a:r>
              <a:rPr lang="en-US" sz="3000" dirty="0"/>
              <a:t>demonstrate that there are no obvious defects in the production or emigration of CD4 cells from the </a:t>
            </a:r>
            <a:r>
              <a:rPr lang="en-US" sz="3000" dirty="0" smtClean="0"/>
              <a:t>thymus (Fig. 4). Interestingly, we have also noted that the Mut mice display a larger population of CD8CD44</a:t>
            </a:r>
            <a:r>
              <a:rPr lang="en-US" sz="3000" baseline="30000" dirty="0" smtClean="0"/>
              <a:t>hi</a:t>
            </a:r>
            <a:r>
              <a:rPr lang="en-US" sz="3000" dirty="0" smtClean="0"/>
              <a:t> cells than their B6 counterparts (Fig. 5). </a:t>
            </a:r>
            <a:endParaRPr lang="en-US" sz="3000" dirty="0"/>
          </a:p>
          <a:p>
            <a:endParaRPr lang="en-US" dirty="0"/>
          </a:p>
        </p:txBody>
      </p:sp>
      <p:cxnSp>
        <p:nvCxnSpPr>
          <p:cNvPr id="50" name="Straight Arrow Connector 49"/>
          <p:cNvCxnSpPr/>
          <p:nvPr/>
        </p:nvCxnSpPr>
        <p:spPr>
          <a:xfrm flipV="1">
            <a:off x="20955000" y="11044534"/>
            <a:ext cx="3048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2250400" y="13711534"/>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1107400" y="16992598"/>
            <a:ext cx="2895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250400" y="19659598"/>
            <a:ext cx="160020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21107400" y="22490412"/>
            <a:ext cx="2743200" cy="355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2326600" y="25208211"/>
            <a:ext cx="1447800" cy="25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86" name="TextBox 60"/>
          <p:cNvSpPr txBox="1">
            <a:spLocks noChangeArrowheads="1"/>
          </p:cNvSpPr>
          <p:nvPr/>
        </p:nvSpPr>
        <p:spPr bwMode="auto">
          <a:xfrm>
            <a:off x="20193000" y="11352508"/>
            <a:ext cx="914400" cy="400110"/>
          </a:xfrm>
          <a:prstGeom prst="rect">
            <a:avLst/>
          </a:prstGeom>
          <a:noFill/>
          <a:ln w="9525">
            <a:noFill/>
            <a:miter lim="800000"/>
            <a:headEnd/>
            <a:tailEnd/>
          </a:ln>
        </p:spPr>
        <p:txBody>
          <a:bodyPr>
            <a:spAutoFit/>
          </a:bodyPr>
          <a:lstStyle/>
          <a:p>
            <a:r>
              <a:rPr lang="en-US" sz="2000" dirty="0"/>
              <a:t>5.9%</a:t>
            </a:r>
          </a:p>
        </p:txBody>
      </p:sp>
      <p:sp>
        <p:nvSpPr>
          <p:cNvPr id="2087" name="TextBox 61"/>
          <p:cNvSpPr txBox="1">
            <a:spLocks noChangeArrowheads="1"/>
          </p:cNvSpPr>
          <p:nvPr/>
        </p:nvSpPr>
        <p:spPr bwMode="auto">
          <a:xfrm>
            <a:off x="22174200" y="13257508"/>
            <a:ext cx="1219200" cy="400110"/>
          </a:xfrm>
          <a:prstGeom prst="rect">
            <a:avLst/>
          </a:prstGeom>
          <a:noFill/>
          <a:ln w="9525">
            <a:noFill/>
            <a:miter lim="800000"/>
            <a:headEnd/>
            <a:tailEnd/>
          </a:ln>
        </p:spPr>
        <p:txBody>
          <a:bodyPr>
            <a:spAutoFit/>
          </a:bodyPr>
          <a:lstStyle/>
          <a:p>
            <a:r>
              <a:rPr lang="en-US" sz="2000" dirty="0"/>
              <a:t>0.85%</a:t>
            </a:r>
          </a:p>
        </p:txBody>
      </p:sp>
      <p:sp>
        <p:nvSpPr>
          <p:cNvPr id="2088" name="TextBox 62"/>
          <p:cNvSpPr txBox="1">
            <a:spLocks noChangeArrowheads="1"/>
          </p:cNvSpPr>
          <p:nvPr/>
        </p:nvSpPr>
        <p:spPr bwMode="auto">
          <a:xfrm>
            <a:off x="20040600" y="17068799"/>
            <a:ext cx="1066800" cy="400110"/>
          </a:xfrm>
          <a:prstGeom prst="rect">
            <a:avLst/>
          </a:prstGeom>
          <a:noFill/>
          <a:ln w="9525">
            <a:noFill/>
            <a:miter lim="800000"/>
            <a:headEnd/>
            <a:tailEnd/>
          </a:ln>
        </p:spPr>
        <p:txBody>
          <a:bodyPr>
            <a:spAutoFit/>
          </a:bodyPr>
          <a:lstStyle/>
          <a:p>
            <a:r>
              <a:rPr lang="en-US" sz="2000" dirty="0"/>
              <a:t>4.81%</a:t>
            </a:r>
          </a:p>
        </p:txBody>
      </p:sp>
      <p:sp>
        <p:nvSpPr>
          <p:cNvPr id="2089" name="TextBox 63"/>
          <p:cNvSpPr txBox="1">
            <a:spLocks noChangeArrowheads="1"/>
          </p:cNvSpPr>
          <p:nvPr/>
        </p:nvSpPr>
        <p:spPr bwMode="auto">
          <a:xfrm>
            <a:off x="22098000" y="19126199"/>
            <a:ext cx="1295400" cy="400110"/>
          </a:xfrm>
          <a:prstGeom prst="rect">
            <a:avLst/>
          </a:prstGeom>
          <a:noFill/>
          <a:ln w="9525">
            <a:noFill/>
            <a:miter lim="800000"/>
            <a:headEnd/>
            <a:tailEnd/>
          </a:ln>
        </p:spPr>
        <p:txBody>
          <a:bodyPr>
            <a:spAutoFit/>
          </a:bodyPr>
          <a:lstStyle/>
          <a:p>
            <a:r>
              <a:rPr lang="en-US" sz="2000" dirty="0"/>
              <a:t>1.21%</a:t>
            </a:r>
          </a:p>
        </p:txBody>
      </p:sp>
      <p:sp>
        <p:nvSpPr>
          <p:cNvPr id="2090" name="TextBox 64"/>
          <p:cNvSpPr txBox="1">
            <a:spLocks noChangeArrowheads="1"/>
          </p:cNvSpPr>
          <p:nvPr/>
        </p:nvSpPr>
        <p:spPr bwMode="auto">
          <a:xfrm>
            <a:off x="20193000" y="22465009"/>
            <a:ext cx="2057400" cy="400110"/>
          </a:xfrm>
          <a:prstGeom prst="rect">
            <a:avLst/>
          </a:prstGeom>
          <a:noFill/>
          <a:ln w="9525">
            <a:noFill/>
            <a:miter lim="800000"/>
            <a:headEnd/>
            <a:tailEnd/>
          </a:ln>
        </p:spPr>
        <p:txBody>
          <a:bodyPr>
            <a:spAutoFit/>
          </a:bodyPr>
          <a:lstStyle/>
          <a:p>
            <a:r>
              <a:rPr lang="en-US" sz="2000" dirty="0"/>
              <a:t>4.52%</a:t>
            </a:r>
          </a:p>
        </p:txBody>
      </p:sp>
      <p:sp>
        <p:nvSpPr>
          <p:cNvPr id="2091" name="TextBox 65"/>
          <p:cNvSpPr txBox="1">
            <a:spLocks noChangeArrowheads="1"/>
          </p:cNvSpPr>
          <p:nvPr/>
        </p:nvSpPr>
        <p:spPr bwMode="auto">
          <a:xfrm>
            <a:off x="22402800" y="24751011"/>
            <a:ext cx="1524000" cy="707886"/>
          </a:xfrm>
          <a:prstGeom prst="rect">
            <a:avLst/>
          </a:prstGeom>
          <a:noFill/>
          <a:ln w="9525">
            <a:noFill/>
            <a:miter lim="800000"/>
            <a:headEnd/>
            <a:tailEnd/>
          </a:ln>
        </p:spPr>
        <p:txBody>
          <a:bodyPr>
            <a:spAutoFit/>
          </a:bodyPr>
          <a:lstStyle/>
          <a:p>
            <a:r>
              <a:rPr lang="en-US" sz="2000" dirty="0"/>
              <a:t>0.98%</a:t>
            </a:r>
          </a:p>
          <a:p>
            <a:endParaRPr lang="en-US" sz="2000" dirty="0"/>
          </a:p>
        </p:txBody>
      </p:sp>
      <p:graphicFrame>
        <p:nvGraphicFramePr>
          <p:cNvPr id="73" name="Chart 72"/>
          <p:cNvGraphicFramePr>
            <a:graphicFrameLocks/>
          </p:cNvGraphicFramePr>
          <p:nvPr/>
        </p:nvGraphicFramePr>
        <p:xfrm>
          <a:off x="29337000" y="11887200"/>
          <a:ext cx="5791200" cy="4572000"/>
        </p:xfrm>
        <a:graphic>
          <a:graphicData uri="http://schemas.openxmlformats.org/drawingml/2006/chart">
            <c:chart xmlns:c="http://schemas.openxmlformats.org/drawingml/2006/chart" xmlns:r="http://schemas.openxmlformats.org/officeDocument/2006/relationships" r:id="rId14"/>
          </a:graphicData>
        </a:graphic>
      </p:graphicFrame>
      <p:sp>
        <p:nvSpPr>
          <p:cNvPr id="2099" name="Text Box 51"/>
          <p:cNvSpPr txBox="1">
            <a:spLocks noChangeArrowheads="1"/>
          </p:cNvSpPr>
          <p:nvPr/>
        </p:nvSpPr>
        <p:spPr bwMode="auto">
          <a:xfrm>
            <a:off x="25611135" y="10666708"/>
            <a:ext cx="838200" cy="400110"/>
          </a:xfrm>
          <a:prstGeom prst="rect">
            <a:avLst/>
          </a:prstGeom>
          <a:noFill/>
          <a:ln w="9525">
            <a:noFill/>
            <a:miter lim="800000"/>
            <a:headEnd/>
            <a:tailEnd/>
          </a:ln>
          <a:effectLst/>
        </p:spPr>
        <p:txBody>
          <a:bodyPr>
            <a:spAutoFit/>
          </a:bodyPr>
          <a:lstStyle/>
          <a:p>
            <a:pPr defTabSz="914400">
              <a:spcBef>
                <a:spcPct val="50000"/>
              </a:spcBef>
            </a:pPr>
            <a:r>
              <a:rPr lang="en-US" sz="2000" dirty="0"/>
              <a:t>12%</a:t>
            </a:r>
          </a:p>
        </p:txBody>
      </p:sp>
      <p:sp>
        <p:nvSpPr>
          <p:cNvPr id="2100" name="Text Box 52"/>
          <p:cNvSpPr txBox="1">
            <a:spLocks noChangeArrowheads="1"/>
          </p:cNvSpPr>
          <p:nvPr/>
        </p:nvSpPr>
        <p:spPr bwMode="auto">
          <a:xfrm>
            <a:off x="25611135" y="13333708"/>
            <a:ext cx="990600" cy="400110"/>
          </a:xfrm>
          <a:prstGeom prst="rect">
            <a:avLst/>
          </a:prstGeom>
          <a:noFill/>
          <a:ln w="9525">
            <a:noFill/>
            <a:miter lim="800000"/>
            <a:headEnd/>
            <a:tailEnd/>
          </a:ln>
          <a:effectLst/>
        </p:spPr>
        <p:txBody>
          <a:bodyPr>
            <a:spAutoFit/>
          </a:bodyPr>
          <a:lstStyle/>
          <a:p>
            <a:pPr defTabSz="914400">
              <a:spcBef>
                <a:spcPct val="50000"/>
              </a:spcBef>
            </a:pPr>
            <a:r>
              <a:rPr lang="en-US" sz="2000" dirty="0"/>
              <a:t>58%</a:t>
            </a:r>
          </a:p>
        </p:txBody>
      </p:sp>
      <p:sp>
        <p:nvSpPr>
          <p:cNvPr id="2101" name="Text Box 53"/>
          <p:cNvSpPr txBox="1">
            <a:spLocks noChangeArrowheads="1"/>
          </p:cNvSpPr>
          <p:nvPr/>
        </p:nvSpPr>
        <p:spPr bwMode="auto">
          <a:xfrm>
            <a:off x="25755600" y="16611600"/>
            <a:ext cx="914400" cy="400110"/>
          </a:xfrm>
          <a:prstGeom prst="rect">
            <a:avLst/>
          </a:prstGeom>
          <a:noFill/>
          <a:ln w="9525">
            <a:noFill/>
            <a:miter lim="800000"/>
            <a:headEnd/>
            <a:tailEnd/>
          </a:ln>
          <a:effectLst/>
        </p:spPr>
        <p:txBody>
          <a:bodyPr>
            <a:spAutoFit/>
          </a:bodyPr>
          <a:lstStyle/>
          <a:p>
            <a:pPr defTabSz="914400">
              <a:spcBef>
                <a:spcPct val="50000"/>
              </a:spcBef>
            </a:pPr>
            <a:r>
              <a:rPr lang="en-US" sz="2000" dirty="0"/>
              <a:t>19%</a:t>
            </a:r>
          </a:p>
        </p:txBody>
      </p:sp>
      <p:sp>
        <p:nvSpPr>
          <p:cNvPr id="2102" name="Text Box 54"/>
          <p:cNvSpPr txBox="1">
            <a:spLocks noChangeArrowheads="1"/>
          </p:cNvSpPr>
          <p:nvPr/>
        </p:nvSpPr>
        <p:spPr bwMode="auto">
          <a:xfrm>
            <a:off x="25527000" y="19430999"/>
            <a:ext cx="990600" cy="400110"/>
          </a:xfrm>
          <a:prstGeom prst="rect">
            <a:avLst/>
          </a:prstGeom>
          <a:noFill/>
          <a:ln w="9525">
            <a:noFill/>
            <a:miter lim="800000"/>
            <a:headEnd/>
            <a:tailEnd/>
          </a:ln>
          <a:effectLst/>
        </p:spPr>
        <p:txBody>
          <a:bodyPr>
            <a:spAutoFit/>
          </a:bodyPr>
          <a:lstStyle/>
          <a:p>
            <a:pPr defTabSz="914400">
              <a:spcBef>
                <a:spcPct val="50000"/>
              </a:spcBef>
            </a:pPr>
            <a:r>
              <a:rPr lang="en-US" sz="2000" dirty="0"/>
              <a:t>71%</a:t>
            </a:r>
          </a:p>
        </p:txBody>
      </p:sp>
      <p:sp>
        <p:nvSpPr>
          <p:cNvPr id="2103" name="Text Box 55"/>
          <p:cNvSpPr txBox="1">
            <a:spLocks noChangeArrowheads="1"/>
          </p:cNvSpPr>
          <p:nvPr/>
        </p:nvSpPr>
        <p:spPr bwMode="auto">
          <a:xfrm>
            <a:off x="25591373" y="22185612"/>
            <a:ext cx="697627" cy="400110"/>
          </a:xfrm>
          <a:prstGeom prst="rect">
            <a:avLst/>
          </a:prstGeom>
          <a:noFill/>
          <a:ln w="9525">
            <a:noFill/>
            <a:miter lim="800000"/>
            <a:headEnd/>
            <a:tailEnd/>
          </a:ln>
          <a:effectLst/>
        </p:spPr>
        <p:txBody>
          <a:bodyPr wrap="none">
            <a:spAutoFit/>
          </a:bodyPr>
          <a:lstStyle/>
          <a:p>
            <a:pPr defTabSz="914400"/>
            <a:r>
              <a:rPr lang="en-US" sz="2000" dirty="0"/>
              <a:t>17%</a:t>
            </a:r>
          </a:p>
        </p:txBody>
      </p:sp>
      <p:sp>
        <p:nvSpPr>
          <p:cNvPr id="2104" name="Text Box 56"/>
          <p:cNvSpPr txBox="1">
            <a:spLocks noChangeArrowheads="1"/>
          </p:cNvSpPr>
          <p:nvPr/>
        </p:nvSpPr>
        <p:spPr bwMode="auto">
          <a:xfrm>
            <a:off x="25450796" y="25055809"/>
            <a:ext cx="1066800" cy="400110"/>
          </a:xfrm>
          <a:prstGeom prst="rect">
            <a:avLst/>
          </a:prstGeom>
          <a:noFill/>
          <a:ln w="9525">
            <a:noFill/>
            <a:miter lim="800000"/>
            <a:headEnd/>
            <a:tailEnd/>
          </a:ln>
          <a:effectLst/>
        </p:spPr>
        <p:txBody>
          <a:bodyPr>
            <a:spAutoFit/>
          </a:bodyPr>
          <a:lstStyle/>
          <a:p>
            <a:pPr defTabSz="914400">
              <a:spcBef>
                <a:spcPct val="50000"/>
              </a:spcBef>
            </a:pPr>
            <a:r>
              <a:rPr lang="en-US" sz="2000" dirty="0"/>
              <a:t>75%</a:t>
            </a:r>
          </a:p>
        </p:txBody>
      </p:sp>
      <p:cxnSp>
        <p:nvCxnSpPr>
          <p:cNvPr id="3" name="Straight Arrow Connector 51"/>
          <p:cNvCxnSpPr/>
          <p:nvPr/>
        </p:nvCxnSpPr>
        <p:spPr>
          <a:xfrm>
            <a:off x="18275300" y="1889918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08" name="Text Box 60"/>
          <p:cNvSpPr txBox="1">
            <a:spLocks noChangeArrowheads="1"/>
          </p:cNvSpPr>
          <p:nvPr/>
        </p:nvSpPr>
        <p:spPr bwMode="auto">
          <a:xfrm>
            <a:off x="19126200" y="9044226"/>
            <a:ext cx="4800600" cy="1015663"/>
          </a:xfrm>
          <a:prstGeom prst="rect">
            <a:avLst/>
          </a:prstGeom>
          <a:noFill/>
          <a:ln w="9525">
            <a:noFill/>
            <a:miter lim="800000"/>
            <a:headEnd/>
            <a:tailEnd/>
          </a:ln>
          <a:effectLst/>
        </p:spPr>
        <p:txBody>
          <a:bodyPr>
            <a:spAutoFit/>
          </a:bodyPr>
          <a:lstStyle/>
          <a:p>
            <a:pPr algn="ctr" defTabSz="914400">
              <a:spcBef>
                <a:spcPct val="50000"/>
              </a:spcBef>
            </a:pPr>
            <a:r>
              <a:rPr lang="en-US" sz="3000" dirty="0" smtClean="0"/>
              <a:t>CD4 and CD8 </a:t>
            </a:r>
            <a:r>
              <a:rPr lang="en-US" sz="3000" dirty="0"/>
              <a:t>SP cells in B6 and Mut thymus cells</a:t>
            </a:r>
          </a:p>
        </p:txBody>
      </p:sp>
      <p:sp>
        <p:nvSpPr>
          <p:cNvPr id="2109" name="Text Box 61"/>
          <p:cNvSpPr txBox="1">
            <a:spLocks noChangeArrowheads="1"/>
          </p:cNvSpPr>
          <p:nvPr/>
        </p:nvSpPr>
        <p:spPr bwMode="auto">
          <a:xfrm>
            <a:off x="2202667" y="17068800"/>
            <a:ext cx="684803" cy="630942"/>
          </a:xfrm>
          <a:prstGeom prst="rect">
            <a:avLst/>
          </a:prstGeom>
          <a:noFill/>
          <a:ln w="9525">
            <a:noFill/>
            <a:miter lim="800000"/>
            <a:headEnd/>
            <a:tailEnd/>
          </a:ln>
          <a:effectLst/>
        </p:spPr>
        <p:txBody>
          <a:bodyPr wrap="none">
            <a:spAutoFit/>
          </a:bodyPr>
          <a:lstStyle/>
          <a:p>
            <a:pPr defTabSz="914400"/>
            <a:r>
              <a:rPr lang="en-US" sz="3500" b="1" dirty="0" smtClean="0"/>
              <a:t>1a</a:t>
            </a:r>
            <a:endParaRPr lang="en-US" sz="3500" b="1" dirty="0"/>
          </a:p>
        </p:txBody>
      </p:sp>
      <p:sp>
        <p:nvSpPr>
          <p:cNvPr id="2110" name="Text Box 62"/>
          <p:cNvSpPr txBox="1">
            <a:spLocks noChangeArrowheads="1"/>
          </p:cNvSpPr>
          <p:nvPr/>
        </p:nvSpPr>
        <p:spPr bwMode="auto">
          <a:xfrm>
            <a:off x="9220200" y="17068800"/>
            <a:ext cx="914400" cy="630942"/>
          </a:xfrm>
          <a:prstGeom prst="rect">
            <a:avLst/>
          </a:prstGeom>
          <a:noFill/>
          <a:ln w="9525">
            <a:noFill/>
            <a:miter lim="800000"/>
            <a:headEnd/>
            <a:tailEnd/>
          </a:ln>
          <a:effectLst/>
        </p:spPr>
        <p:txBody>
          <a:bodyPr wrap="square">
            <a:spAutoFit/>
          </a:bodyPr>
          <a:lstStyle/>
          <a:p>
            <a:pPr defTabSz="914400">
              <a:spcBef>
                <a:spcPct val="50000"/>
              </a:spcBef>
            </a:pPr>
            <a:r>
              <a:rPr lang="en-US" sz="3500" b="1" dirty="0" smtClean="0"/>
              <a:t>1b</a:t>
            </a:r>
            <a:endParaRPr lang="en-US" sz="3500" b="1" dirty="0"/>
          </a:p>
        </p:txBody>
      </p:sp>
      <p:sp>
        <p:nvSpPr>
          <p:cNvPr id="2114" name="Rectangle 66"/>
          <p:cNvSpPr>
            <a:spLocks noChangeArrowheads="1"/>
          </p:cNvSpPr>
          <p:nvPr/>
        </p:nvSpPr>
        <p:spPr bwMode="auto">
          <a:xfrm>
            <a:off x="18288000" y="32766003"/>
            <a:ext cx="23774400" cy="1092607"/>
          </a:xfrm>
          <a:prstGeom prst="rect">
            <a:avLst/>
          </a:prstGeom>
          <a:noFill/>
          <a:ln w="9525">
            <a:noFill/>
            <a:miter lim="800000"/>
            <a:headEnd/>
            <a:tailEnd/>
          </a:ln>
          <a:effectLst/>
        </p:spPr>
        <p:txBody>
          <a:bodyPr wrap="square">
            <a:spAutoFit/>
          </a:bodyPr>
          <a:lstStyle/>
          <a:p>
            <a:pPr algn="ctr" defTabSz="914400"/>
            <a:r>
              <a:rPr lang="en-US" sz="6500" dirty="0"/>
              <a:t>Future </a:t>
            </a:r>
            <a:r>
              <a:rPr lang="en-US" sz="6500" dirty="0" smtClean="0"/>
              <a:t>Directions</a:t>
            </a:r>
          </a:p>
        </p:txBody>
      </p:sp>
      <p:sp>
        <p:nvSpPr>
          <p:cNvPr id="63" name="TextBox 62"/>
          <p:cNvSpPr txBox="1"/>
          <p:nvPr/>
        </p:nvSpPr>
        <p:spPr>
          <a:xfrm>
            <a:off x="1828800" y="37538561"/>
            <a:ext cx="15544800" cy="1323439"/>
          </a:xfrm>
          <a:prstGeom prst="rect">
            <a:avLst/>
          </a:prstGeom>
          <a:noFill/>
        </p:spPr>
        <p:txBody>
          <a:bodyPr wrap="square" rtlCol="0">
            <a:spAutoFit/>
          </a:bodyPr>
          <a:lstStyle/>
          <a:p>
            <a:pPr algn="ctr"/>
            <a:r>
              <a:rPr lang="en-US" sz="8000" dirty="0" smtClean="0"/>
              <a:t>Acknowledgements</a:t>
            </a:r>
          </a:p>
        </p:txBody>
      </p:sp>
      <p:cxnSp>
        <p:nvCxnSpPr>
          <p:cNvPr id="65" name="Straight Arrow Connector 64"/>
          <p:cNvCxnSpPr/>
          <p:nvPr/>
        </p:nvCxnSpPr>
        <p:spPr>
          <a:xfrm>
            <a:off x="20421600" y="14930734"/>
            <a:ext cx="2819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rot="5400000" flipH="1" flipV="1">
            <a:off x="18017954" y="12376915"/>
            <a:ext cx="2362200" cy="22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1" name="TextBox 70"/>
          <p:cNvSpPr txBox="1"/>
          <p:nvPr/>
        </p:nvSpPr>
        <p:spPr>
          <a:xfrm>
            <a:off x="19659600" y="14702134"/>
            <a:ext cx="762000" cy="369332"/>
          </a:xfrm>
          <a:prstGeom prst="rect">
            <a:avLst/>
          </a:prstGeom>
          <a:noFill/>
        </p:spPr>
        <p:txBody>
          <a:bodyPr wrap="square" rtlCol="0">
            <a:spAutoFit/>
          </a:bodyPr>
          <a:lstStyle/>
          <a:p>
            <a:r>
              <a:rPr lang="en-US" sz="1800" dirty="0" smtClean="0"/>
              <a:t>CD8</a:t>
            </a:r>
            <a:endParaRPr lang="en-US" sz="1800" dirty="0"/>
          </a:p>
        </p:txBody>
      </p:sp>
      <p:sp>
        <p:nvSpPr>
          <p:cNvPr id="72" name="TextBox 71"/>
          <p:cNvSpPr txBox="1"/>
          <p:nvPr/>
        </p:nvSpPr>
        <p:spPr>
          <a:xfrm>
            <a:off x="18969339" y="13254334"/>
            <a:ext cx="461665" cy="990600"/>
          </a:xfrm>
          <a:prstGeom prst="rect">
            <a:avLst/>
          </a:prstGeom>
          <a:noFill/>
        </p:spPr>
        <p:txBody>
          <a:bodyPr vert="vert270" wrap="square" rtlCol="0">
            <a:spAutoFit/>
          </a:bodyPr>
          <a:lstStyle/>
          <a:p>
            <a:r>
              <a:rPr lang="en-US" sz="1800" dirty="0" smtClean="0"/>
              <a:t>CD4</a:t>
            </a:r>
            <a:endParaRPr lang="en-US" sz="1800" dirty="0"/>
          </a:p>
        </p:txBody>
      </p:sp>
      <p:sp>
        <p:nvSpPr>
          <p:cNvPr id="75" name="Text Box 62"/>
          <p:cNvSpPr txBox="1">
            <a:spLocks noChangeArrowheads="1"/>
          </p:cNvSpPr>
          <p:nvPr/>
        </p:nvSpPr>
        <p:spPr bwMode="auto">
          <a:xfrm>
            <a:off x="2286000" y="23012400"/>
            <a:ext cx="381000" cy="630942"/>
          </a:xfrm>
          <a:prstGeom prst="rect">
            <a:avLst/>
          </a:prstGeom>
          <a:noFill/>
          <a:ln w="9525">
            <a:noFill/>
            <a:miter lim="800000"/>
            <a:headEnd/>
            <a:tailEnd/>
          </a:ln>
          <a:effectLst/>
        </p:spPr>
        <p:txBody>
          <a:bodyPr wrap="square">
            <a:spAutoFit/>
          </a:bodyPr>
          <a:lstStyle/>
          <a:p>
            <a:pPr defTabSz="914400">
              <a:spcBef>
                <a:spcPct val="50000"/>
              </a:spcBef>
            </a:pPr>
            <a:r>
              <a:rPr lang="en-US" sz="3500" b="1" dirty="0" smtClean="0"/>
              <a:t>2</a:t>
            </a:r>
            <a:endParaRPr lang="en-US" sz="3500" b="1" dirty="0"/>
          </a:p>
        </p:txBody>
      </p:sp>
      <p:sp>
        <p:nvSpPr>
          <p:cNvPr id="76" name="Text Box 62"/>
          <p:cNvSpPr txBox="1">
            <a:spLocks noChangeArrowheads="1"/>
          </p:cNvSpPr>
          <p:nvPr/>
        </p:nvSpPr>
        <p:spPr bwMode="auto">
          <a:xfrm>
            <a:off x="18440400" y="10225445"/>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3a</a:t>
            </a:r>
            <a:endParaRPr lang="en-US" sz="3500" b="1" dirty="0"/>
          </a:p>
        </p:txBody>
      </p:sp>
      <p:sp>
        <p:nvSpPr>
          <p:cNvPr id="77" name="Text Box 62"/>
          <p:cNvSpPr txBox="1">
            <a:spLocks noChangeArrowheads="1"/>
          </p:cNvSpPr>
          <p:nvPr/>
        </p:nvSpPr>
        <p:spPr bwMode="auto">
          <a:xfrm>
            <a:off x="18440400" y="16001999"/>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3b</a:t>
            </a:r>
            <a:endParaRPr lang="en-US" sz="3500" b="1" dirty="0"/>
          </a:p>
        </p:txBody>
      </p:sp>
      <p:sp>
        <p:nvSpPr>
          <p:cNvPr id="78" name="Text Box 62"/>
          <p:cNvSpPr txBox="1">
            <a:spLocks noChangeArrowheads="1"/>
          </p:cNvSpPr>
          <p:nvPr/>
        </p:nvSpPr>
        <p:spPr bwMode="auto">
          <a:xfrm>
            <a:off x="18364200" y="21097470"/>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3c</a:t>
            </a:r>
            <a:endParaRPr lang="en-US" sz="3500" b="1" dirty="0"/>
          </a:p>
        </p:txBody>
      </p:sp>
      <p:sp>
        <p:nvSpPr>
          <p:cNvPr id="79" name="Text Box 62"/>
          <p:cNvSpPr txBox="1">
            <a:spLocks noChangeArrowheads="1"/>
          </p:cNvSpPr>
          <p:nvPr/>
        </p:nvSpPr>
        <p:spPr bwMode="auto">
          <a:xfrm>
            <a:off x="29184600" y="11430000"/>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4a</a:t>
            </a:r>
            <a:endParaRPr lang="en-US" sz="3500" b="1" dirty="0"/>
          </a:p>
        </p:txBody>
      </p:sp>
      <p:sp>
        <p:nvSpPr>
          <p:cNvPr id="80" name="Text Box 62"/>
          <p:cNvSpPr txBox="1">
            <a:spLocks noChangeArrowheads="1"/>
          </p:cNvSpPr>
          <p:nvPr/>
        </p:nvSpPr>
        <p:spPr bwMode="auto">
          <a:xfrm>
            <a:off x="34747200" y="11430000"/>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4b</a:t>
            </a:r>
            <a:endParaRPr lang="en-US" sz="3500" b="1" dirty="0"/>
          </a:p>
        </p:txBody>
      </p:sp>
      <p:sp>
        <p:nvSpPr>
          <p:cNvPr id="83" name="TextBox 82"/>
          <p:cNvSpPr txBox="1"/>
          <p:nvPr/>
        </p:nvSpPr>
        <p:spPr>
          <a:xfrm>
            <a:off x="19202400" y="27508200"/>
            <a:ext cx="9144000" cy="4324261"/>
          </a:xfrm>
          <a:prstGeom prst="rect">
            <a:avLst/>
          </a:prstGeom>
          <a:noFill/>
        </p:spPr>
        <p:txBody>
          <a:bodyPr wrap="square" rtlCol="0">
            <a:spAutoFit/>
          </a:bodyPr>
          <a:lstStyle/>
          <a:p>
            <a:r>
              <a:rPr lang="en-US" sz="2500" b="1" dirty="0" smtClean="0"/>
              <a:t>Figure 3a-c: The thymuses of a B6 (3a) and two mice determined to be mutants (3b and 3c) were removed and cell counts were determined using a hemacytometer with 0.4% trypan blue. CD4 and CD8 percentages are referring to the percent of live cells in CD4 or CD8 SP stages. Qa-2 percentages are referring to the percent of Qa-2+ cells within the CD4SP/CD8SP populations. The ratio given is that of the %CD4+Qa-2+:%CD8+Qa-2+.</a:t>
            </a:r>
          </a:p>
          <a:p>
            <a:endParaRPr lang="en-US" sz="2500" b="1" dirty="0" smtClean="0"/>
          </a:p>
          <a:p>
            <a:endParaRPr lang="en-US" sz="2500" b="1" dirty="0" smtClean="0"/>
          </a:p>
          <a:p>
            <a:endParaRPr lang="en-US" sz="2500" b="1" dirty="0"/>
          </a:p>
        </p:txBody>
      </p:sp>
      <p:cxnSp>
        <p:nvCxnSpPr>
          <p:cNvPr id="88" name="Straight Arrow Connector 87"/>
          <p:cNvCxnSpPr/>
          <p:nvPr/>
        </p:nvCxnSpPr>
        <p:spPr>
          <a:xfrm>
            <a:off x="31470600" y="26898600"/>
            <a:ext cx="2819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9" name="Straight Arrow Connector 88"/>
          <p:cNvCxnSpPr/>
          <p:nvPr/>
        </p:nvCxnSpPr>
        <p:spPr>
          <a:xfrm rot="5400000" flipH="1" flipV="1">
            <a:off x="29143154" y="24268581"/>
            <a:ext cx="2362200" cy="22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0" name="TextBox 89"/>
          <p:cNvSpPr txBox="1"/>
          <p:nvPr/>
        </p:nvSpPr>
        <p:spPr>
          <a:xfrm>
            <a:off x="30708600" y="26670000"/>
            <a:ext cx="762000" cy="369332"/>
          </a:xfrm>
          <a:prstGeom prst="rect">
            <a:avLst/>
          </a:prstGeom>
          <a:noFill/>
        </p:spPr>
        <p:txBody>
          <a:bodyPr wrap="square" rtlCol="0">
            <a:spAutoFit/>
          </a:bodyPr>
          <a:lstStyle/>
          <a:p>
            <a:r>
              <a:rPr lang="en-US" sz="1800" dirty="0" smtClean="0"/>
              <a:t>CD8</a:t>
            </a:r>
            <a:endParaRPr lang="en-US" sz="1800" dirty="0"/>
          </a:p>
        </p:txBody>
      </p:sp>
      <p:sp>
        <p:nvSpPr>
          <p:cNvPr id="91" name="TextBox 90"/>
          <p:cNvSpPr txBox="1"/>
          <p:nvPr/>
        </p:nvSpPr>
        <p:spPr>
          <a:xfrm>
            <a:off x="30094539" y="25222200"/>
            <a:ext cx="461665" cy="990600"/>
          </a:xfrm>
          <a:prstGeom prst="rect">
            <a:avLst/>
          </a:prstGeom>
          <a:noFill/>
        </p:spPr>
        <p:txBody>
          <a:bodyPr vert="vert270" wrap="square" rtlCol="0">
            <a:spAutoFit/>
          </a:bodyPr>
          <a:lstStyle/>
          <a:p>
            <a:r>
              <a:rPr lang="en-US" sz="1800" dirty="0" smtClean="0"/>
              <a:t>CD4</a:t>
            </a:r>
            <a:endParaRPr lang="en-US" sz="1800" dirty="0"/>
          </a:p>
        </p:txBody>
      </p:sp>
      <p:cxnSp>
        <p:nvCxnSpPr>
          <p:cNvPr id="92" name="Straight Arrow Connector 91"/>
          <p:cNvCxnSpPr/>
          <p:nvPr/>
        </p:nvCxnSpPr>
        <p:spPr>
          <a:xfrm>
            <a:off x="31775400" y="31253668"/>
            <a:ext cx="2819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3" name="TextBox 92"/>
          <p:cNvSpPr txBox="1"/>
          <p:nvPr/>
        </p:nvSpPr>
        <p:spPr>
          <a:xfrm>
            <a:off x="30784800" y="31025068"/>
            <a:ext cx="1371600" cy="369332"/>
          </a:xfrm>
          <a:prstGeom prst="rect">
            <a:avLst/>
          </a:prstGeom>
          <a:noFill/>
        </p:spPr>
        <p:txBody>
          <a:bodyPr wrap="square" rtlCol="0">
            <a:spAutoFit/>
          </a:bodyPr>
          <a:lstStyle/>
          <a:p>
            <a:r>
              <a:rPr lang="en-US" sz="1800" dirty="0" smtClean="0"/>
              <a:t>CD44</a:t>
            </a:r>
            <a:endParaRPr lang="en-US" sz="1800" dirty="0"/>
          </a:p>
        </p:txBody>
      </p:sp>
      <p:sp>
        <p:nvSpPr>
          <p:cNvPr id="94" name="Text Box 62"/>
          <p:cNvSpPr txBox="1">
            <a:spLocks noChangeArrowheads="1"/>
          </p:cNvSpPr>
          <p:nvPr/>
        </p:nvSpPr>
        <p:spPr bwMode="auto">
          <a:xfrm>
            <a:off x="29260800" y="21793200"/>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5a</a:t>
            </a:r>
            <a:endParaRPr lang="en-US" sz="3500" b="1" dirty="0"/>
          </a:p>
        </p:txBody>
      </p:sp>
      <p:sp>
        <p:nvSpPr>
          <p:cNvPr id="95" name="Text Box 62"/>
          <p:cNvSpPr txBox="1">
            <a:spLocks noChangeArrowheads="1"/>
          </p:cNvSpPr>
          <p:nvPr/>
        </p:nvSpPr>
        <p:spPr bwMode="auto">
          <a:xfrm>
            <a:off x="29260800" y="28096458"/>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5c</a:t>
            </a:r>
            <a:endParaRPr lang="en-US" sz="3500" b="1" dirty="0"/>
          </a:p>
        </p:txBody>
      </p:sp>
      <p:sp>
        <p:nvSpPr>
          <p:cNvPr id="96" name="Text Box 62"/>
          <p:cNvSpPr txBox="1">
            <a:spLocks noChangeArrowheads="1"/>
          </p:cNvSpPr>
          <p:nvPr/>
        </p:nvSpPr>
        <p:spPr bwMode="auto">
          <a:xfrm>
            <a:off x="35052000" y="27736801"/>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5d</a:t>
            </a:r>
            <a:endParaRPr lang="en-US" sz="3500" b="1" dirty="0"/>
          </a:p>
        </p:txBody>
      </p:sp>
      <p:pic>
        <p:nvPicPr>
          <p:cNvPr id="2107" name="Picture 59"/>
          <p:cNvPicPr>
            <a:picLocks noChangeAspect="1" noChangeArrowheads="1"/>
          </p:cNvPicPr>
          <p:nvPr/>
        </p:nvPicPr>
        <p:blipFill>
          <a:blip r:embed="rId15"/>
          <a:srcRect/>
          <a:stretch>
            <a:fillRect/>
          </a:stretch>
        </p:blipFill>
        <p:spPr bwMode="auto">
          <a:xfrm>
            <a:off x="40614600" y="447675"/>
            <a:ext cx="2762250" cy="5419725"/>
          </a:xfrm>
          <a:prstGeom prst="rect">
            <a:avLst/>
          </a:prstGeom>
          <a:noFill/>
          <a:ln w="9525">
            <a:noFill/>
            <a:miter lim="800000"/>
            <a:headEnd/>
            <a:tailEnd/>
          </a:ln>
          <a:effectLst/>
        </p:spPr>
      </p:pic>
      <p:pic>
        <p:nvPicPr>
          <p:cNvPr id="9" name="Picture 60"/>
          <p:cNvPicPr>
            <a:picLocks noChangeAspect="1" noChangeArrowheads="1"/>
          </p:cNvPicPr>
          <p:nvPr/>
        </p:nvPicPr>
        <p:blipFill>
          <a:blip r:embed="rId16"/>
          <a:srcRect/>
          <a:stretch>
            <a:fillRect/>
          </a:stretch>
        </p:blipFill>
        <p:spPr bwMode="auto">
          <a:xfrm>
            <a:off x="590550" y="447675"/>
            <a:ext cx="2762250" cy="5419725"/>
          </a:xfrm>
          <a:prstGeom prst="rect">
            <a:avLst/>
          </a:prstGeom>
          <a:noFill/>
          <a:ln w="9525">
            <a:noFill/>
            <a:miter lim="800000"/>
            <a:headEnd/>
            <a:tailEnd/>
          </a:ln>
          <a:effectLst/>
        </p:spPr>
      </p:pic>
      <p:sp>
        <p:nvSpPr>
          <p:cNvPr id="85" name="Rectangle 84"/>
          <p:cNvSpPr/>
          <p:nvPr/>
        </p:nvSpPr>
        <p:spPr>
          <a:xfrm>
            <a:off x="18288000" y="32613600"/>
            <a:ext cx="23774400" cy="822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1828800" y="28956000"/>
            <a:ext cx="15544800" cy="754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1828800" y="37490400"/>
            <a:ext cx="15544800" cy="3352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19202400" y="34213800"/>
            <a:ext cx="21945600" cy="6247864"/>
          </a:xfrm>
          <a:prstGeom prst="rect">
            <a:avLst/>
          </a:prstGeom>
          <a:noFill/>
        </p:spPr>
        <p:txBody>
          <a:bodyPr wrap="square" rtlCol="0">
            <a:spAutoFit/>
          </a:bodyPr>
          <a:lstStyle/>
          <a:p>
            <a:pPr marL="742950" indent="-742950">
              <a:buFont typeface="Wingdings" pitchFamily="2" charset="2"/>
              <a:buChar char="Ø"/>
            </a:pPr>
            <a:r>
              <a:rPr lang="en-US" sz="4000" dirty="0" smtClean="0"/>
              <a:t>Compare the survival rate of B6 and Mut LN cells in culture</a:t>
            </a:r>
          </a:p>
          <a:p>
            <a:pPr marL="742950" indent="-742950">
              <a:buFont typeface="Wingdings" pitchFamily="2" charset="2"/>
              <a:buChar char="Ø"/>
            </a:pPr>
            <a:endParaRPr lang="en-US" sz="4000" dirty="0" smtClean="0"/>
          </a:p>
          <a:p>
            <a:pPr marL="742950" indent="-742950">
              <a:buFont typeface="Wingdings" pitchFamily="2" charset="2"/>
              <a:buChar char="Ø"/>
            </a:pPr>
            <a:r>
              <a:rPr lang="en-US" sz="4000" dirty="0" smtClean="0"/>
              <a:t>Explore the possible significance of the increased population of CD8CD44</a:t>
            </a:r>
            <a:r>
              <a:rPr lang="en-US" sz="4000" baseline="30000" dirty="0" smtClean="0"/>
              <a:t>hi</a:t>
            </a:r>
            <a:r>
              <a:rPr lang="en-US" sz="4000" dirty="0" smtClean="0"/>
              <a:t> cells </a:t>
            </a:r>
          </a:p>
          <a:p>
            <a:pPr marL="742950" indent="-742950">
              <a:buFont typeface="Wingdings" pitchFamily="2" charset="2"/>
              <a:buChar char="Ø"/>
            </a:pPr>
            <a:endParaRPr lang="en-US" sz="4000" dirty="0" smtClean="0"/>
          </a:p>
          <a:p>
            <a:pPr marL="742950" indent="-742950">
              <a:buFont typeface="Wingdings" pitchFamily="2" charset="2"/>
              <a:buChar char="Ø"/>
            </a:pPr>
            <a:r>
              <a:rPr lang="en-US" sz="4000" dirty="0" smtClean="0"/>
              <a:t>Compare proliferation rates in response to activation </a:t>
            </a:r>
            <a:r>
              <a:rPr lang="en-US" sz="4000" i="1" dirty="0" smtClean="0"/>
              <a:t>in vivo</a:t>
            </a:r>
            <a:r>
              <a:rPr lang="en-US" sz="4000" dirty="0" smtClean="0"/>
              <a:t> using CFSE staining</a:t>
            </a:r>
          </a:p>
          <a:p>
            <a:pPr marL="742950" indent="-742950">
              <a:buFont typeface="Wingdings" pitchFamily="2" charset="2"/>
              <a:buChar char="Ø"/>
            </a:pPr>
            <a:endParaRPr lang="en-US" sz="4000" dirty="0" smtClean="0"/>
          </a:p>
          <a:p>
            <a:pPr marL="742950" indent="-742950">
              <a:buFont typeface="Wingdings" pitchFamily="2" charset="2"/>
              <a:buChar char="Ø"/>
            </a:pPr>
            <a:r>
              <a:rPr lang="en-US" sz="4000" dirty="0" smtClean="0"/>
              <a:t>Adoptive transfer experiments to test the ability of Mut cells to undergo homeostatic proliferation</a:t>
            </a:r>
          </a:p>
          <a:p>
            <a:pPr marL="742950" indent="-742950">
              <a:buFont typeface="Wingdings" pitchFamily="2" charset="2"/>
              <a:buChar char="Ø"/>
            </a:pPr>
            <a:endParaRPr lang="en-US" sz="4000" dirty="0" smtClean="0"/>
          </a:p>
          <a:p>
            <a:pPr marL="742950" indent="-742950">
              <a:buFont typeface="Wingdings" pitchFamily="2" charset="2"/>
              <a:buChar char="Ø"/>
            </a:pPr>
            <a:r>
              <a:rPr lang="en-US" sz="4000" dirty="0" smtClean="0"/>
              <a:t>Development of true-breeding strains within the Mut mouse colony</a:t>
            </a:r>
            <a:endParaRPr lang="en-US" sz="4000" dirty="0"/>
          </a:p>
        </p:txBody>
      </p:sp>
      <p:graphicFrame>
        <p:nvGraphicFramePr>
          <p:cNvPr id="99" name="Chart 98"/>
          <p:cNvGraphicFramePr>
            <a:graphicFrameLocks/>
          </p:cNvGraphicFramePr>
          <p:nvPr/>
        </p:nvGraphicFramePr>
        <p:xfrm>
          <a:off x="2743200" y="22707600"/>
          <a:ext cx="10744200" cy="5104288"/>
        </p:xfrm>
        <a:graphic>
          <a:graphicData uri="http://schemas.openxmlformats.org/drawingml/2006/chart">
            <c:chart xmlns:c="http://schemas.openxmlformats.org/drawingml/2006/chart" xmlns:r="http://schemas.openxmlformats.org/officeDocument/2006/relationships" r:id="rId17"/>
          </a:graphicData>
        </a:graphic>
      </p:graphicFrame>
      <p:sp>
        <p:nvSpPr>
          <p:cNvPr id="100" name="TextBox 99"/>
          <p:cNvSpPr txBox="1"/>
          <p:nvPr/>
        </p:nvSpPr>
        <p:spPr>
          <a:xfrm>
            <a:off x="2667000" y="20878800"/>
            <a:ext cx="13792200" cy="2723823"/>
          </a:xfrm>
          <a:prstGeom prst="rect">
            <a:avLst/>
          </a:prstGeom>
          <a:noFill/>
        </p:spPr>
        <p:txBody>
          <a:bodyPr wrap="square" rtlCol="0">
            <a:spAutoFit/>
          </a:bodyPr>
          <a:lstStyle/>
          <a:p>
            <a:r>
              <a:rPr lang="en-US" sz="2400" b="1" dirty="0" smtClean="0"/>
              <a:t>Figures. 1a-b : Percent CD4 and CD8 cells in PBL: During initial screenings, 56 mice from the mutant colony were bled and stained for CD4 and CD8. Those displaying ratios below 1 were deemed mutant, while those with ratios above 1 were deemed wild type. A significant difference was noted in the number of CD4 cells between strains (p&lt; </a:t>
            </a:r>
            <a:r>
              <a:rPr lang="en-US" sz="2400" b="1" dirty="0" smtClean="0">
                <a:latin typeface="Calibri" pitchFamily="34" charset="0"/>
              </a:rPr>
              <a:t>4 x 10</a:t>
            </a:r>
            <a:r>
              <a:rPr lang="en-US" sz="2400" b="1" baseline="30000" dirty="0" smtClean="0">
                <a:latin typeface="Calibri" pitchFamily="34" charset="0"/>
              </a:rPr>
              <a:t>-5</a:t>
            </a:r>
            <a:r>
              <a:rPr lang="en-US" sz="2400" b="1" dirty="0" smtClean="0">
                <a:latin typeface="Calibri" pitchFamily="34" charset="0"/>
              </a:rPr>
              <a:t>).</a:t>
            </a:r>
            <a:endParaRPr lang="en-US" sz="2400" b="1" dirty="0" smtClean="0"/>
          </a:p>
          <a:p>
            <a:endParaRPr lang="en-US" sz="2500" b="1" dirty="0" smtClean="0"/>
          </a:p>
          <a:p>
            <a:endParaRPr lang="en-US" sz="2500" b="1" dirty="0" smtClean="0"/>
          </a:p>
          <a:p>
            <a:endParaRPr lang="en-US" sz="2500" b="1" dirty="0"/>
          </a:p>
        </p:txBody>
      </p:sp>
      <p:sp>
        <p:nvSpPr>
          <p:cNvPr id="101" name="TextBox 100"/>
          <p:cNvSpPr txBox="1"/>
          <p:nvPr/>
        </p:nvSpPr>
        <p:spPr>
          <a:xfrm>
            <a:off x="2743200" y="39166800"/>
            <a:ext cx="13716000" cy="861774"/>
          </a:xfrm>
          <a:prstGeom prst="rect">
            <a:avLst/>
          </a:prstGeom>
          <a:noFill/>
        </p:spPr>
        <p:txBody>
          <a:bodyPr wrap="square" rtlCol="0">
            <a:spAutoFit/>
          </a:bodyPr>
          <a:lstStyle/>
          <a:p>
            <a:r>
              <a:rPr lang="en-US" sz="2500" dirty="0" smtClean="0"/>
              <a:t>We would like to thank Amy Becton for her maintenance of the mouse colonies, the NIH for their contribution of reagents, and the Davidson College Department of Biology for funding.</a:t>
            </a:r>
            <a:endParaRPr lang="en-US" sz="2500" dirty="0"/>
          </a:p>
        </p:txBody>
      </p:sp>
      <p:sp>
        <p:nvSpPr>
          <p:cNvPr id="103" name="TextBox 102"/>
          <p:cNvSpPr txBox="1"/>
          <p:nvPr/>
        </p:nvSpPr>
        <p:spPr>
          <a:xfrm>
            <a:off x="2743200" y="30382488"/>
            <a:ext cx="13716000" cy="5940088"/>
          </a:xfrm>
          <a:prstGeom prst="rect">
            <a:avLst/>
          </a:prstGeom>
          <a:noFill/>
        </p:spPr>
        <p:txBody>
          <a:bodyPr wrap="square" rtlCol="0">
            <a:spAutoFit/>
          </a:bodyPr>
          <a:lstStyle/>
          <a:p>
            <a:pPr>
              <a:buFont typeface="Wingdings" pitchFamily="2" charset="2"/>
              <a:buChar char="Ø"/>
            </a:pPr>
            <a:r>
              <a:rPr lang="en-US" sz="3800" dirty="0" smtClean="0"/>
              <a:t>The Mut phenotype (CD4:CD8 &lt; 1) is generally not        </a:t>
            </a:r>
          </a:p>
          <a:p>
            <a:r>
              <a:rPr lang="en-US" sz="3800" dirty="0" smtClean="0"/>
              <a:t>   expressed at birth, but develops over the first six months of    </a:t>
            </a:r>
          </a:p>
          <a:p>
            <a:r>
              <a:rPr lang="en-US" sz="3800" dirty="0" smtClean="0"/>
              <a:t>   life</a:t>
            </a:r>
          </a:p>
          <a:p>
            <a:pPr>
              <a:buFont typeface="Wingdings" pitchFamily="2" charset="2"/>
              <a:buChar char="Ø"/>
            </a:pPr>
            <a:endParaRPr lang="en-US" sz="3800" dirty="0" smtClean="0"/>
          </a:p>
          <a:p>
            <a:pPr>
              <a:buFont typeface="Wingdings" pitchFamily="2" charset="2"/>
              <a:buChar char="Ø"/>
            </a:pPr>
            <a:r>
              <a:rPr lang="en-US" sz="3800" dirty="0" smtClean="0"/>
              <a:t> The depressed T cell ratio is caused by a reduced number of </a:t>
            </a:r>
          </a:p>
          <a:p>
            <a:r>
              <a:rPr lang="en-US" sz="3800" dirty="0" smtClean="0"/>
              <a:t>    CD4 T cells, not by an inflated population of CD8 T cells</a:t>
            </a:r>
          </a:p>
          <a:p>
            <a:pPr>
              <a:buFont typeface="Wingdings" pitchFamily="2" charset="2"/>
              <a:buChar char="Ø"/>
            </a:pPr>
            <a:endParaRPr lang="en-US" sz="3800" dirty="0" smtClean="0"/>
          </a:p>
          <a:p>
            <a:pPr>
              <a:buFont typeface="Wingdings" pitchFamily="2" charset="2"/>
              <a:buChar char="Ø"/>
            </a:pPr>
            <a:r>
              <a:rPr lang="en-US" sz="3800" dirty="0" smtClean="0"/>
              <a:t> There does not seem to be a correlation between relative   </a:t>
            </a:r>
          </a:p>
          <a:p>
            <a:r>
              <a:rPr lang="en-US" sz="3800" dirty="0" smtClean="0"/>
              <a:t>    levels of thymic production of mature CD4 and CD8 T cells   </a:t>
            </a:r>
          </a:p>
          <a:p>
            <a:r>
              <a:rPr lang="en-US" sz="3800" dirty="0" smtClean="0"/>
              <a:t>    and the peripheral ratio</a:t>
            </a:r>
            <a:endParaRPr lang="en-US" sz="3800" dirty="0"/>
          </a:p>
        </p:txBody>
      </p:sp>
      <p:sp>
        <p:nvSpPr>
          <p:cNvPr id="104" name="TextBox 62"/>
          <p:cNvSpPr txBox="1">
            <a:spLocks noChangeArrowheads="1"/>
          </p:cNvSpPr>
          <p:nvPr/>
        </p:nvSpPr>
        <p:spPr bwMode="auto">
          <a:xfrm>
            <a:off x="32080200" y="23164800"/>
            <a:ext cx="1066800" cy="400110"/>
          </a:xfrm>
          <a:prstGeom prst="rect">
            <a:avLst/>
          </a:prstGeom>
          <a:noFill/>
          <a:ln w="9525">
            <a:noFill/>
            <a:miter lim="800000"/>
            <a:headEnd/>
            <a:tailEnd/>
          </a:ln>
        </p:spPr>
        <p:txBody>
          <a:bodyPr>
            <a:spAutoFit/>
          </a:bodyPr>
          <a:lstStyle/>
          <a:p>
            <a:r>
              <a:rPr lang="en-US" sz="2000" dirty="0" smtClean="0"/>
              <a:t>21.77%</a:t>
            </a:r>
            <a:endParaRPr lang="en-US" sz="2000" dirty="0"/>
          </a:p>
        </p:txBody>
      </p:sp>
      <p:sp>
        <p:nvSpPr>
          <p:cNvPr id="105" name="TextBox 62"/>
          <p:cNvSpPr txBox="1">
            <a:spLocks noChangeArrowheads="1"/>
          </p:cNvSpPr>
          <p:nvPr/>
        </p:nvSpPr>
        <p:spPr bwMode="auto">
          <a:xfrm>
            <a:off x="33223200" y="25146000"/>
            <a:ext cx="1066800" cy="400110"/>
          </a:xfrm>
          <a:prstGeom prst="rect">
            <a:avLst/>
          </a:prstGeom>
          <a:noFill/>
          <a:ln w="9525">
            <a:noFill/>
            <a:miter lim="800000"/>
            <a:headEnd/>
            <a:tailEnd/>
          </a:ln>
        </p:spPr>
        <p:txBody>
          <a:bodyPr>
            <a:spAutoFit/>
          </a:bodyPr>
          <a:lstStyle/>
          <a:p>
            <a:r>
              <a:rPr lang="en-US" sz="2000" dirty="0" smtClean="0"/>
              <a:t>25.91%</a:t>
            </a:r>
            <a:endParaRPr lang="en-US" sz="2000" dirty="0"/>
          </a:p>
        </p:txBody>
      </p:sp>
      <p:sp>
        <p:nvSpPr>
          <p:cNvPr id="106" name="TextBox 62"/>
          <p:cNvSpPr txBox="1">
            <a:spLocks noChangeArrowheads="1"/>
          </p:cNvSpPr>
          <p:nvPr/>
        </p:nvSpPr>
        <p:spPr bwMode="auto">
          <a:xfrm>
            <a:off x="36880800" y="23088600"/>
            <a:ext cx="1752600" cy="400110"/>
          </a:xfrm>
          <a:prstGeom prst="rect">
            <a:avLst/>
          </a:prstGeom>
          <a:noFill/>
          <a:ln w="9525">
            <a:noFill/>
            <a:miter lim="800000"/>
            <a:headEnd/>
            <a:tailEnd/>
          </a:ln>
        </p:spPr>
        <p:txBody>
          <a:bodyPr wrap="square">
            <a:spAutoFit/>
          </a:bodyPr>
          <a:lstStyle/>
          <a:p>
            <a:r>
              <a:rPr lang="en-US" sz="2000" dirty="0" smtClean="0"/>
              <a:t>15.84%</a:t>
            </a:r>
            <a:endParaRPr lang="en-US" sz="2000" dirty="0"/>
          </a:p>
        </p:txBody>
      </p:sp>
      <p:sp>
        <p:nvSpPr>
          <p:cNvPr id="107" name="TextBox 62"/>
          <p:cNvSpPr txBox="1">
            <a:spLocks noChangeArrowheads="1"/>
          </p:cNvSpPr>
          <p:nvPr/>
        </p:nvSpPr>
        <p:spPr bwMode="auto">
          <a:xfrm>
            <a:off x="37947600" y="25069800"/>
            <a:ext cx="1752600" cy="400110"/>
          </a:xfrm>
          <a:prstGeom prst="rect">
            <a:avLst/>
          </a:prstGeom>
          <a:noFill/>
          <a:ln w="9525">
            <a:noFill/>
            <a:miter lim="800000"/>
            <a:headEnd/>
            <a:tailEnd/>
          </a:ln>
        </p:spPr>
        <p:txBody>
          <a:bodyPr wrap="square">
            <a:spAutoFit/>
          </a:bodyPr>
          <a:lstStyle/>
          <a:p>
            <a:r>
              <a:rPr lang="en-US" sz="2000" dirty="0" smtClean="0"/>
              <a:t>17.74%</a:t>
            </a:r>
            <a:endParaRPr lang="en-US" sz="2000" dirty="0"/>
          </a:p>
        </p:txBody>
      </p:sp>
      <p:sp>
        <p:nvSpPr>
          <p:cNvPr id="108" name="TextBox 62"/>
          <p:cNvSpPr txBox="1">
            <a:spLocks noChangeArrowheads="1"/>
          </p:cNvSpPr>
          <p:nvPr/>
        </p:nvSpPr>
        <p:spPr bwMode="auto">
          <a:xfrm>
            <a:off x="33223200" y="28575000"/>
            <a:ext cx="1752600" cy="400110"/>
          </a:xfrm>
          <a:prstGeom prst="rect">
            <a:avLst/>
          </a:prstGeom>
          <a:noFill/>
          <a:ln w="9525">
            <a:noFill/>
            <a:miter lim="800000"/>
            <a:headEnd/>
            <a:tailEnd/>
          </a:ln>
        </p:spPr>
        <p:txBody>
          <a:bodyPr wrap="square">
            <a:spAutoFit/>
          </a:bodyPr>
          <a:lstStyle/>
          <a:p>
            <a:r>
              <a:rPr lang="en-US" sz="2000" dirty="0" smtClean="0">
                <a:solidFill>
                  <a:srgbClr val="FF0000"/>
                </a:solidFill>
              </a:rPr>
              <a:t>31.23%</a:t>
            </a:r>
            <a:endParaRPr lang="en-US" sz="2000" dirty="0">
              <a:solidFill>
                <a:srgbClr val="FF0000"/>
              </a:solidFill>
            </a:endParaRPr>
          </a:p>
        </p:txBody>
      </p:sp>
      <p:sp>
        <p:nvSpPr>
          <p:cNvPr id="109" name="TextBox 62"/>
          <p:cNvSpPr txBox="1">
            <a:spLocks noChangeArrowheads="1"/>
          </p:cNvSpPr>
          <p:nvPr/>
        </p:nvSpPr>
        <p:spPr bwMode="auto">
          <a:xfrm>
            <a:off x="33451800" y="29260800"/>
            <a:ext cx="1752600" cy="400110"/>
          </a:xfrm>
          <a:prstGeom prst="rect">
            <a:avLst/>
          </a:prstGeom>
          <a:noFill/>
          <a:ln w="9525">
            <a:noFill/>
            <a:miter lim="800000"/>
            <a:headEnd/>
            <a:tailEnd/>
          </a:ln>
        </p:spPr>
        <p:txBody>
          <a:bodyPr wrap="square">
            <a:spAutoFit/>
          </a:bodyPr>
          <a:lstStyle/>
          <a:p>
            <a:r>
              <a:rPr lang="en-US" sz="2000" dirty="0" smtClean="0">
                <a:solidFill>
                  <a:srgbClr val="00B0F0"/>
                </a:solidFill>
              </a:rPr>
              <a:t>48.34%</a:t>
            </a:r>
            <a:endParaRPr lang="en-US" sz="2000" dirty="0">
              <a:solidFill>
                <a:srgbClr val="00B0F0"/>
              </a:solidFill>
            </a:endParaRPr>
          </a:p>
        </p:txBody>
      </p:sp>
      <p:sp>
        <p:nvSpPr>
          <p:cNvPr id="110" name="TextBox 62"/>
          <p:cNvSpPr txBox="1">
            <a:spLocks noChangeArrowheads="1"/>
          </p:cNvSpPr>
          <p:nvPr/>
        </p:nvSpPr>
        <p:spPr bwMode="auto">
          <a:xfrm>
            <a:off x="38633400" y="28575000"/>
            <a:ext cx="1752600" cy="400110"/>
          </a:xfrm>
          <a:prstGeom prst="rect">
            <a:avLst/>
          </a:prstGeom>
          <a:noFill/>
          <a:ln w="9525">
            <a:noFill/>
            <a:miter lim="800000"/>
            <a:headEnd/>
            <a:tailEnd/>
          </a:ln>
        </p:spPr>
        <p:txBody>
          <a:bodyPr wrap="square">
            <a:spAutoFit/>
          </a:bodyPr>
          <a:lstStyle/>
          <a:p>
            <a:r>
              <a:rPr lang="en-US" sz="2000" dirty="0" smtClean="0">
                <a:solidFill>
                  <a:srgbClr val="FF0000"/>
                </a:solidFill>
              </a:rPr>
              <a:t>32.91%</a:t>
            </a:r>
            <a:endParaRPr lang="en-US" sz="2000" dirty="0">
              <a:solidFill>
                <a:srgbClr val="FF0000"/>
              </a:solidFill>
            </a:endParaRPr>
          </a:p>
        </p:txBody>
      </p:sp>
      <p:sp>
        <p:nvSpPr>
          <p:cNvPr id="111" name="TextBox 62"/>
          <p:cNvSpPr txBox="1">
            <a:spLocks noChangeArrowheads="1"/>
          </p:cNvSpPr>
          <p:nvPr/>
        </p:nvSpPr>
        <p:spPr bwMode="auto">
          <a:xfrm>
            <a:off x="38862000" y="29108400"/>
            <a:ext cx="1752600" cy="400110"/>
          </a:xfrm>
          <a:prstGeom prst="rect">
            <a:avLst/>
          </a:prstGeom>
          <a:noFill/>
          <a:ln w="9525">
            <a:noFill/>
            <a:miter lim="800000"/>
            <a:headEnd/>
            <a:tailEnd/>
          </a:ln>
        </p:spPr>
        <p:txBody>
          <a:bodyPr wrap="square">
            <a:spAutoFit/>
          </a:bodyPr>
          <a:lstStyle/>
          <a:p>
            <a:r>
              <a:rPr lang="en-US" sz="2000" dirty="0" smtClean="0">
                <a:solidFill>
                  <a:srgbClr val="00B0F0"/>
                </a:solidFill>
              </a:rPr>
              <a:t>58.08%</a:t>
            </a:r>
            <a:endParaRPr lang="en-US" sz="2000" dirty="0">
              <a:solidFill>
                <a:srgbClr val="00B0F0"/>
              </a:solidFill>
            </a:endParaRPr>
          </a:p>
        </p:txBody>
      </p:sp>
      <p:pic>
        <p:nvPicPr>
          <p:cNvPr id="6" name="Picture 51" descr="Davidson">
            <a:hlinkClick r:id="rId18"/>
          </p:cNvPr>
          <p:cNvPicPr>
            <a:picLocks noChangeAspect="1" noChangeArrowheads="1"/>
          </p:cNvPicPr>
          <p:nvPr/>
        </p:nvPicPr>
        <p:blipFill>
          <a:blip r:embed="rId19"/>
          <a:srcRect/>
          <a:stretch>
            <a:fillRect/>
          </a:stretch>
        </p:blipFill>
        <p:spPr bwMode="auto">
          <a:xfrm>
            <a:off x="4572000" y="3967018"/>
            <a:ext cx="5638800" cy="1366982"/>
          </a:xfrm>
          <a:prstGeom prst="rect">
            <a:avLst/>
          </a:prstGeom>
          <a:noFill/>
        </p:spPr>
      </p:pic>
      <p:pic>
        <p:nvPicPr>
          <p:cNvPr id="112" name="Picture 51" descr="Davidson">
            <a:hlinkClick r:id="rId18"/>
          </p:cNvPr>
          <p:cNvPicPr>
            <a:picLocks noChangeAspect="1" noChangeArrowheads="1"/>
          </p:cNvPicPr>
          <p:nvPr/>
        </p:nvPicPr>
        <p:blipFill>
          <a:blip r:embed="rId19"/>
          <a:srcRect/>
          <a:stretch>
            <a:fillRect/>
          </a:stretch>
        </p:blipFill>
        <p:spPr bwMode="auto">
          <a:xfrm>
            <a:off x="33604200" y="3962400"/>
            <a:ext cx="5638800" cy="1366982"/>
          </a:xfrm>
          <a:prstGeom prst="rect">
            <a:avLst/>
          </a:prstGeom>
          <a:noFill/>
        </p:spPr>
      </p:pic>
      <p:graphicFrame>
        <p:nvGraphicFramePr>
          <p:cNvPr id="113" name="Chart 112"/>
          <p:cNvGraphicFramePr/>
          <p:nvPr/>
        </p:nvGraphicFramePr>
        <p:xfrm>
          <a:off x="10058400" y="16992600"/>
          <a:ext cx="6371682" cy="3962399"/>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14" name="Chart 113"/>
          <p:cNvGraphicFramePr>
            <a:graphicFrameLocks/>
          </p:cNvGraphicFramePr>
          <p:nvPr/>
        </p:nvGraphicFramePr>
        <p:xfrm>
          <a:off x="2895600" y="16992600"/>
          <a:ext cx="6200775" cy="3962400"/>
        </p:xfrm>
        <a:graphic>
          <a:graphicData uri="http://schemas.openxmlformats.org/drawingml/2006/chart">
            <c:chart xmlns:c="http://schemas.openxmlformats.org/drawingml/2006/chart" xmlns:r="http://schemas.openxmlformats.org/officeDocument/2006/relationships" r:id="rId21"/>
          </a:graphicData>
        </a:graphic>
      </p:graphicFrame>
      <p:sp>
        <p:nvSpPr>
          <p:cNvPr id="115" name="Rectangle 114"/>
          <p:cNvSpPr/>
          <p:nvPr/>
        </p:nvSpPr>
        <p:spPr>
          <a:xfrm>
            <a:off x="13716000" y="22707600"/>
            <a:ext cx="2971800" cy="4324261"/>
          </a:xfrm>
          <a:prstGeom prst="rect">
            <a:avLst/>
          </a:prstGeom>
        </p:spPr>
        <p:txBody>
          <a:bodyPr wrap="square">
            <a:spAutoFit/>
          </a:bodyPr>
          <a:lstStyle/>
          <a:p>
            <a:r>
              <a:rPr lang="en-US" sz="2500" b="1" dirty="0" smtClean="0"/>
              <a:t>Figure 2: To follow up, the PBL of 246 mice from the colony expressing the apparent mutation were screened for CD4:CD8 ratio and separated by age at date of screening.</a:t>
            </a:r>
          </a:p>
        </p:txBody>
      </p:sp>
      <p:sp>
        <p:nvSpPr>
          <p:cNvPr id="116" name="TextBox 115"/>
          <p:cNvSpPr txBox="1"/>
          <p:nvPr/>
        </p:nvSpPr>
        <p:spPr>
          <a:xfrm>
            <a:off x="29260800" y="17068800"/>
            <a:ext cx="11811000" cy="4708981"/>
          </a:xfrm>
          <a:prstGeom prst="rect">
            <a:avLst/>
          </a:prstGeom>
          <a:noFill/>
        </p:spPr>
        <p:txBody>
          <a:bodyPr wrap="square" rtlCol="0">
            <a:spAutoFit/>
          </a:bodyPr>
          <a:lstStyle/>
          <a:p>
            <a:endParaRPr lang="en-US" sz="2500" b="1" dirty="0" smtClean="0"/>
          </a:p>
          <a:p>
            <a:r>
              <a:rPr lang="en-US" sz="2500" b="1" dirty="0" smtClean="0"/>
              <a:t>Figure 5a-b: Inguinal, axillary, brachial and superficial cerivical lymph nodes were removed from a B6 (5a) and a </a:t>
            </a:r>
            <a:r>
              <a:rPr lang="en-US" sz="2500" b="1" dirty="0" err="1" smtClean="0"/>
              <a:t>Mut</a:t>
            </a:r>
            <a:r>
              <a:rPr lang="en-US" sz="2500" b="1" dirty="0" smtClean="0"/>
              <a:t> mouse (5b). Cells were stained for CD4 and CD8.</a:t>
            </a:r>
          </a:p>
          <a:p>
            <a:endParaRPr lang="en-US" sz="2500" b="1" dirty="0" smtClean="0"/>
          </a:p>
          <a:p>
            <a:r>
              <a:rPr lang="en-US" sz="2500" b="1" dirty="0" smtClean="0"/>
              <a:t>Fig. 5c: B6 (red line) and Mut (blue line) cells gated for CD4 were overlaid and analyzed for CD44. </a:t>
            </a:r>
          </a:p>
          <a:p>
            <a:endParaRPr lang="en-US" sz="2500" b="1" dirty="0" smtClean="0"/>
          </a:p>
          <a:p>
            <a:r>
              <a:rPr lang="en-US" sz="2500" b="1" dirty="0" smtClean="0"/>
              <a:t>Fig. 5d: B6 (red line) and Mut (blue line) cells gated for CD8 were overlaid and analyzed for CD44. </a:t>
            </a:r>
          </a:p>
          <a:p>
            <a:endParaRPr lang="en-US" sz="2500" b="1" dirty="0" smtClean="0"/>
          </a:p>
          <a:p>
            <a:endParaRPr lang="en-US" sz="2500" b="1" dirty="0"/>
          </a:p>
        </p:txBody>
      </p:sp>
      <p:sp>
        <p:nvSpPr>
          <p:cNvPr id="120" name="TextBox 36"/>
          <p:cNvSpPr txBox="1">
            <a:spLocks noChangeArrowheads="1"/>
          </p:cNvSpPr>
          <p:nvPr/>
        </p:nvSpPr>
        <p:spPr bwMode="auto">
          <a:xfrm>
            <a:off x="27432000" y="9067800"/>
            <a:ext cx="7086600" cy="553998"/>
          </a:xfrm>
          <a:prstGeom prst="rect">
            <a:avLst/>
          </a:prstGeom>
          <a:noFill/>
          <a:ln w="9525">
            <a:noFill/>
            <a:miter lim="800000"/>
            <a:headEnd/>
            <a:tailEnd/>
          </a:ln>
        </p:spPr>
        <p:txBody>
          <a:bodyPr>
            <a:spAutoFit/>
          </a:bodyPr>
          <a:lstStyle/>
          <a:p>
            <a:r>
              <a:rPr lang="en-US" sz="3000" dirty="0" smtClean="0"/>
              <a:t>Ratio</a:t>
            </a:r>
            <a:endParaRPr lang="en-US" sz="3000" dirty="0"/>
          </a:p>
        </p:txBody>
      </p:sp>
      <p:sp>
        <p:nvSpPr>
          <p:cNvPr id="121" name="TextBox 120"/>
          <p:cNvSpPr txBox="1"/>
          <p:nvPr/>
        </p:nvSpPr>
        <p:spPr>
          <a:xfrm>
            <a:off x="29260800" y="9067800"/>
            <a:ext cx="11887200" cy="2785378"/>
          </a:xfrm>
          <a:prstGeom prst="rect">
            <a:avLst/>
          </a:prstGeom>
          <a:noFill/>
        </p:spPr>
        <p:txBody>
          <a:bodyPr wrap="square" rtlCol="0">
            <a:spAutoFit/>
          </a:bodyPr>
          <a:lstStyle/>
          <a:p>
            <a:r>
              <a:rPr lang="en-US" sz="2500" b="1" dirty="0" smtClean="0"/>
              <a:t>Figures 4a-b: Percent of mature CD4, CD8 cells in the thymus and lymph nodes: Comparing the percent of </a:t>
            </a:r>
            <a:r>
              <a:rPr lang="en-US" sz="2500" b="1" dirty="0" err="1" smtClean="0"/>
              <a:t>thymic</a:t>
            </a:r>
            <a:r>
              <a:rPr lang="en-US" sz="2500" b="1" dirty="0" smtClean="0"/>
              <a:t> cells that are mature, Qa-2+ CD4 or CD8 cells (4a) to peripheral ratios (4b) demonstrates that there does not seem to be a correlation between thymic population size and peripheral levels.</a:t>
            </a:r>
          </a:p>
          <a:p>
            <a:endParaRPr lang="en-US" sz="2500" b="1" dirty="0" smtClean="0"/>
          </a:p>
          <a:p>
            <a:endParaRPr lang="en-US" sz="2500" b="1" dirty="0"/>
          </a:p>
        </p:txBody>
      </p:sp>
      <p:graphicFrame>
        <p:nvGraphicFramePr>
          <p:cNvPr id="122" name="Chart 121"/>
          <p:cNvGraphicFramePr>
            <a:graphicFrameLocks/>
          </p:cNvGraphicFramePr>
          <p:nvPr/>
        </p:nvGraphicFramePr>
        <p:xfrm>
          <a:off x="35356800" y="11887200"/>
          <a:ext cx="5791200" cy="4572000"/>
        </p:xfrm>
        <a:graphic>
          <a:graphicData uri="http://schemas.openxmlformats.org/drawingml/2006/chart">
            <c:chart xmlns:c="http://schemas.openxmlformats.org/drawingml/2006/chart" xmlns:r="http://schemas.openxmlformats.org/officeDocument/2006/relationships" r:id="rId22"/>
          </a:graphicData>
        </a:graphic>
      </p:graphicFrame>
      <p:sp>
        <p:nvSpPr>
          <p:cNvPr id="123" name="Text Box 51"/>
          <p:cNvSpPr txBox="1">
            <a:spLocks noChangeArrowheads="1"/>
          </p:cNvSpPr>
          <p:nvPr/>
        </p:nvSpPr>
        <p:spPr bwMode="auto">
          <a:xfrm>
            <a:off x="27660600" y="12282845"/>
            <a:ext cx="1447800" cy="553998"/>
          </a:xfrm>
          <a:prstGeom prst="rect">
            <a:avLst/>
          </a:prstGeom>
          <a:noFill/>
          <a:ln w="9525">
            <a:noFill/>
            <a:miter lim="800000"/>
            <a:headEnd/>
            <a:tailEnd/>
          </a:ln>
          <a:effectLst/>
        </p:spPr>
        <p:txBody>
          <a:bodyPr wrap="square">
            <a:spAutoFit/>
          </a:bodyPr>
          <a:lstStyle/>
          <a:p>
            <a:pPr defTabSz="914400">
              <a:spcBef>
                <a:spcPct val="50000"/>
              </a:spcBef>
            </a:pPr>
            <a:r>
              <a:rPr lang="en-US" sz="3000" dirty="0" smtClean="0"/>
              <a:t>0.207</a:t>
            </a:r>
            <a:endParaRPr lang="en-US" sz="3000" dirty="0"/>
          </a:p>
        </p:txBody>
      </p:sp>
      <p:sp>
        <p:nvSpPr>
          <p:cNvPr id="124" name="Text Box 51"/>
          <p:cNvSpPr txBox="1">
            <a:spLocks noChangeArrowheads="1"/>
          </p:cNvSpPr>
          <p:nvPr/>
        </p:nvSpPr>
        <p:spPr bwMode="auto">
          <a:xfrm>
            <a:off x="27432000" y="18364200"/>
            <a:ext cx="1447800" cy="553998"/>
          </a:xfrm>
          <a:prstGeom prst="rect">
            <a:avLst/>
          </a:prstGeom>
          <a:noFill/>
          <a:ln w="9525">
            <a:noFill/>
            <a:miter lim="800000"/>
            <a:headEnd/>
            <a:tailEnd/>
          </a:ln>
          <a:effectLst/>
        </p:spPr>
        <p:txBody>
          <a:bodyPr wrap="square">
            <a:spAutoFit/>
          </a:bodyPr>
          <a:lstStyle/>
          <a:p>
            <a:pPr defTabSz="914400">
              <a:spcBef>
                <a:spcPct val="50000"/>
              </a:spcBef>
            </a:pPr>
            <a:r>
              <a:rPr lang="en-US" sz="3000" dirty="0" smtClean="0"/>
              <a:t>0.268</a:t>
            </a:r>
            <a:endParaRPr lang="en-US" sz="3000" dirty="0"/>
          </a:p>
        </p:txBody>
      </p:sp>
      <p:sp>
        <p:nvSpPr>
          <p:cNvPr id="125" name="Text Box 51"/>
          <p:cNvSpPr txBox="1">
            <a:spLocks noChangeArrowheads="1"/>
          </p:cNvSpPr>
          <p:nvPr/>
        </p:nvSpPr>
        <p:spPr bwMode="auto">
          <a:xfrm>
            <a:off x="27432000" y="23785812"/>
            <a:ext cx="1371600" cy="553998"/>
          </a:xfrm>
          <a:prstGeom prst="rect">
            <a:avLst/>
          </a:prstGeom>
          <a:noFill/>
          <a:ln w="9525">
            <a:noFill/>
            <a:miter lim="800000"/>
            <a:headEnd/>
            <a:tailEnd/>
          </a:ln>
          <a:effectLst/>
        </p:spPr>
        <p:txBody>
          <a:bodyPr wrap="square">
            <a:spAutoFit/>
          </a:bodyPr>
          <a:lstStyle/>
          <a:p>
            <a:pPr defTabSz="914400">
              <a:spcBef>
                <a:spcPct val="50000"/>
              </a:spcBef>
            </a:pPr>
            <a:r>
              <a:rPr lang="en-US" sz="3000" dirty="0" smtClean="0"/>
              <a:t>0.227</a:t>
            </a:r>
            <a:endParaRPr lang="en-US" sz="3000" dirty="0"/>
          </a:p>
        </p:txBody>
      </p:sp>
      <p:cxnSp>
        <p:nvCxnSpPr>
          <p:cNvPr id="127" name="Straight Arrow Connector 126"/>
          <p:cNvCxnSpPr/>
          <p:nvPr/>
        </p:nvCxnSpPr>
        <p:spPr>
          <a:xfrm>
            <a:off x="26289000" y="11139845"/>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26441400" y="12968645"/>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6200000" flipH="1">
            <a:off x="26403300" y="17030700"/>
            <a:ext cx="1143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26517600" y="188214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26441400" y="22490412"/>
            <a:ext cx="1066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26289000" y="24395412"/>
            <a:ext cx="1143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8" name="Text Box 62"/>
          <p:cNvSpPr txBox="1">
            <a:spLocks noChangeArrowheads="1"/>
          </p:cNvSpPr>
          <p:nvPr/>
        </p:nvSpPr>
        <p:spPr bwMode="auto">
          <a:xfrm>
            <a:off x="34747200" y="21793200"/>
            <a:ext cx="1676400" cy="630942"/>
          </a:xfrm>
          <a:prstGeom prst="rect">
            <a:avLst/>
          </a:prstGeom>
          <a:noFill/>
          <a:ln w="9525">
            <a:noFill/>
            <a:miter lim="800000"/>
            <a:headEnd/>
            <a:tailEnd/>
          </a:ln>
          <a:effectLst/>
        </p:spPr>
        <p:txBody>
          <a:bodyPr>
            <a:spAutoFit/>
          </a:bodyPr>
          <a:lstStyle/>
          <a:p>
            <a:pPr defTabSz="914400">
              <a:spcBef>
                <a:spcPct val="50000"/>
              </a:spcBef>
            </a:pPr>
            <a:r>
              <a:rPr lang="en-US" sz="3500" b="1" dirty="0" smtClean="0"/>
              <a:t>5b</a:t>
            </a:r>
            <a:endParaRPr lang="en-US" sz="3500" b="1" dirty="0"/>
          </a:p>
        </p:txBody>
      </p:sp>
      <p:sp>
        <p:nvSpPr>
          <p:cNvPr id="139" name="TextBox 138"/>
          <p:cNvSpPr txBox="1"/>
          <p:nvPr/>
        </p:nvSpPr>
        <p:spPr>
          <a:xfrm>
            <a:off x="2514600" y="17602200"/>
            <a:ext cx="461665" cy="1828800"/>
          </a:xfrm>
          <a:prstGeom prst="rect">
            <a:avLst/>
          </a:prstGeom>
          <a:noFill/>
        </p:spPr>
        <p:txBody>
          <a:bodyPr vert="vert270" wrap="square" rtlCol="0">
            <a:spAutoFit/>
          </a:bodyPr>
          <a:lstStyle/>
          <a:p>
            <a:r>
              <a:rPr lang="en-US" sz="1800" b="1" dirty="0" smtClean="0"/>
              <a:t>% of PBL</a:t>
            </a:r>
            <a:endParaRPr lang="en-US" sz="1800" b="1" dirty="0"/>
          </a:p>
        </p:txBody>
      </p:sp>
      <p:cxnSp>
        <p:nvCxnSpPr>
          <p:cNvPr id="141" name="Straight Arrow Connector 140"/>
          <p:cNvCxnSpPr/>
          <p:nvPr/>
        </p:nvCxnSpPr>
        <p:spPr>
          <a:xfrm rot="16200000" flipH="1">
            <a:off x="35661600" y="27660600"/>
            <a:ext cx="3810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32308800" y="25984200"/>
            <a:ext cx="4343400"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H="1">
            <a:off x="29108400" y="26212800"/>
            <a:ext cx="5105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31546800" y="24917400"/>
            <a:ext cx="548640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31546800" y="223266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62"/>
          <p:cNvSpPr txBox="1">
            <a:spLocks noChangeArrowheads="1"/>
          </p:cNvSpPr>
          <p:nvPr/>
        </p:nvSpPr>
        <p:spPr bwMode="auto">
          <a:xfrm>
            <a:off x="31165800" y="22326600"/>
            <a:ext cx="3352800" cy="400110"/>
          </a:xfrm>
          <a:prstGeom prst="rect">
            <a:avLst/>
          </a:prstGeom>
          <a:noFill/>
          <a:ln w="9525">
            <a:noFill/>
            <a:miter lim="800000"/>
            <a:headEnd/>
            <a:tailEnd/>
          </a:ln>
          <a:effectLst/>
        </p:spPr>
        <p:txBody>
          <a:bodyPr wrap="square">
            <a:spAutoFit/>
          </a:bodyPr>
          <a:lstStyle/>
          <a:p>
            <a:pPr defTabSz="914400">
              <a:spcBef>
                <a:spcPct val="50000"/>
              </a:spcBef>
            </a:pPr>
            <a:r>
              <a:rPr lang="en-US" sz="2000" dirty="0" smtClean="0">
                <a:latin typeface="Calibri" pitchFamily="34" charset="0"/>
              </a:rPr>
              <a:t>B6 LN – 63.5 x 10</a:t>
            </a:r>
            <a:r>
              <a:rPr lang="en-US" sz="2000" baseline="30000" dirty="0" smtClean="0">
                <a:latin typeface="Calibri" pitchFamily="34" charset="0"/>
              </a:rPr>
              <a:t>6</a:t>
            </a:r>
            <a:r>
              <a:rPr lang="en-US" sz="2000" dirty="0" smtClean="0">
                <a:latin typeface="Calibri" pitchFamily="34" charset="0"/>
              </a:rPr>
              <a:t> cells </a:t>
            </a:r>
            <a:endParaRPr lang="en-US" sz="2000" dirty="0">
              <a:latin typeface="Calibri" pitchFamily="34" charset="0"/>
            </a:endParaRPr>
          </a:p>
        </p:txBody>
      </p:sp>
      <p:sp>
        <p:nvSpPr>
          <p:cNvPr id="149" name="Rectangle 148"/>
          <p:cNvSpPr/>
          <p:nvPr/>
        </p:nvSpPr>
        <p:spPr>
          <a:xfrm>
            <a:off x="36195000" y="22326600"/>
            <a:ext cx="2590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62"/>
          <p:cNvSpPr txBox="1">
            <a:spLocks noChangeArrowheads="1"/>
          </p:cNvSpPr>
          <p:nvPr/>
        </p:nvSpPr>
        <p:spPr bwMode="auto">
          <a:xfrm>
            <a:off x="35890200" y="22326600"/>
            <a:ext cx="3352800" cy="400110"/>
          </a:xfrm>
          <a:prstGeom prst="rect">
            <a:avLst/>
          </a:prstGeom>
          <a:noFill/>
          <a:ln w="9525">
            <a:noFill/>
            <a:miter lim="800000"/>
            <a:headEnd/>
            <a:tailEnd/>
          </a:ln>
          <a:effectLst/>
        </p:spPr>
        <p:txBody>
          <a:bodyPr wrap="square">
            <a:spAutoFit/>
          </a:bodyPr>
          <a:lstStyle/>
          <a:p>
            <a:pPr defTabSz="914400">
              <a:spcBef>
                <a:spcPct val="50000"/>
              </a:spcBef>
            </a:pPr>
            <a:r>
              <a:rPr lang="en-US" sz="2000" dirty="0" smtClean="0">
                <a:latin typeface="Calibri" pitchFamily="34" charset="0"/>
              </a:rPr>
              <a:t>Mut 1 LN – 39 x 10</a:t>
            </a:r>
            <a:r>
              <a:rPr lang="en-US" sz="2000" baseline="30000" dirty="0" smtClean="0">
                <a:latin typeface="Calibri" pitchFamily="34" charset="0"/>
              </a:rPr>
              <a:t>6</a:t>
            </a:r>
            <a:r>
              <a:rPr lang="en-US" sz="2000" dirty="0" smtClean="0">
                <a:latin typeface="Calibri" pitchFamily="34" charset="0"/>
              </a:rPr>
              <a:t> cells </a:t>
            </a:r>
            <a:endParaRPr lang="en-US" sz="2000" dirty="0">
              <a:latin typeface="Calibri" pitchFamily="34" charset="0"/>
            </a:endParaRPr>
          </a:p>
        </p:txBody>
      </p:sp>
      <p:pic>
        <p:nvPicPr>
          <p:cNvPr id="1026" name="Picture 2"/>
          <p:cNvPicPr>
            <a:picLocks noChangeAspect="1" noChangeArrowheads="1"/>
          </p:cNvPicPr>
          <p:nvPr/>
        </p:nvPicPr>
        <p:blipFill>
          <a:blip r:embed="rId23"/>
          <a:srcRect l="8172" b="4065"/>
          <a:stretch>
            <a:fillRect/>
          </a:stretch>
        </p:blipFill>
        <p:spPr bwMode="auto">
          <a:xfrm>
            <a:off x="19583400" y="21412200"/>
            <a:ext cx="4281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887</Words>
  <Application>Microsoft Office PowerPoint</Application>
  <PresentationFormat>Custom</PresentationFormat>
  <Paragraphs>91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Identification and Initial Characterization of a Mouse with an Inverted T Cell Ratio Andrew Johnson, Brady Evans and Sophia Sarafova Biology Department, Davidson College, Davidson NC </vt:lpstr>
    </vt:vector>
  </TitlesOfParts>
  <Company>Davidson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and Initial Characterization of a Mouse with an Inverted T Cell Ratio </dc:title>
  <dc:creator>GTI</dc:creator>
  <cp:lastModifiedBy>GTI</cp:lastModifiedBy>
  <cp:revision>116</cp:revision>
  <dcterms:created xsi:type="dcterms:W3CDTF">2008-01-18T04:00:51Z</dcterms:created>
  <dcterms:modified xsi:type="dcterms:W3CDTF">2008-01-24T17:52:21Z</dcterms:modified>
</cp:coreProperties>
</file>