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11" r:id="rId1"/>
  </p:sldMasterIdLst>
  <p:sldIdLst>
    <p:sldId id="256" r:id="rId2"/>
    <p:sldId id="269" r:id="rId3"/>
    <p:sldId id="267" r:id="rId4"/>
    <p:sldId id="257" r:id="rId5"/>
    <p:sldId id="259" r:id="rId6"/>
    <p:sldId id="260" r:id="rId7"/>
    <p:sldId id="261" r:id="rId8"/>
    <p:sldId id="262" r:id="rId9"/>
    <p:sldId id="258" r:id="rId10"/>
    <p:sldId id="263" r:id="rId11"/>
    <p:sldId id="268" r:id="rId12"/>
    <p:sldId id="26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38" d="100"/>
          <a:sy n="138" d="100"/>
        </p:scale>
        <p:origin x="-160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8FD6765-A1E0-D849-A233-BFDC5DD3ED0B}" type="datetimeFigureOut">
              <a:rPr lang="en-US" smtClean="0"/>
              <a:pPr/>
              <a:t>7/10/10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B66FBA1-C3C5-CE45-AB63-6545E0DF927D}"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D6765-A1E0-D849-A233-BFDC5DD3ED0B}" type="datetimeFigureOut">
              <a:rPr lang="en-US" smtClean="0"/>
              <a:pPr/>
              <a:t>7/10/10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D6765-A1E0-D849-A233-BFDC5DD3ED0B}" type="datetimeFigureOut">
              <a:rPr lang="en-US" smtClean="0"/>
              <a:pPr/>
              <a:t>7/10/10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D6765-A1E0-D849-A233-BFDC5DD3ED0B}" type="datetimeFigureOut">
              <a:rPr lang="en-US" smtClean="0"/>
              <a:pPr/>
              <a:t>7/10/10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FD6765-A1E0-D849-A233-BFDC5DD3ED0B}" type="datetimeFigureOut">
              <a:rPr lang="en-US" smtClean="0"/>
              <a:pPr/>
              <a:t>7/10/10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B66FBA1-C3C5-CE45-AB63-6545E0DF92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FD6765-A1E0-D849-A233-BFDC5DD3ED0B}" type="datetimeFigureOut">
              <a:rPr lang="en-US" smtClean="0"/>
              <a:pPr/>
              <a:t>7/10/10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FD6765-A1E0-D849-A233-BFDC5DD3ED0B}" type="datetimeFigureOut">
              <a:rPr lang="en-US" smtClean="0"/>
              <a:pPr/>
              <a:t>7/10/10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FD6765-A1E0-D849-A233-BFDC5DD3ED0B}" type="datetimeFigureOut">
              <a:rPr lang="en-US" smtClean="0"/>
              <a:pPr/>
              <a:t>7/10/10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D6765-A1E0-D849-A233-BFDC5DD3ED0B}" type="datetimeFigureOut">
              <a:rPr lang="en-US" smtClean="0"/>
              <a:pPr/>
              <a:t>7/10/10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FD6765-A1E0-D849-A233-BFDC5DD3ED0B}" type="datetimeFigureOut">
              <a:rPr lang="en-US" smtClean="0"/>
              <a:pPr/>
              <a:t>7/10/10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FD6765-A1E0-D849-A233-BFDC5DD3ED0B}" type="datetimeFigureOut">
              <a:rPr lang="en-US" smtClean="0"/>
              <a:pPr/>
              <a:t>7/10/10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66FBA1-C3C5-CE45-AB63-6545E0DF92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8FD6765-A1E0-D849-A233-BFDC5DD3ED0B}" type="datetimeFigureOut">
              <a:rPr lang="en-US" smtClean="0"/>
              <a:pPr/>
              <a:t>7/10/10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B66FBA1-C3C5-CE45-AB63-6545E0DF927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df"/><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a:t>
            </a:r>
            <a:r>
              <a:rPr lang="en-US" dirty="0" err="1" smtClean="0"/>
              <a:t>Zincolator</a:t>
            </a:r>
            <a:r>
              <a:rPr lang="en-US" dirty="0" smtClean="0"/>
              <a:t>!</a:t>
            </a:r>
            <a:r>
              <a:rPr lang="en-US" dirty="0" smtClean="0"/>
              <a:t/>
            </a:r>
            <a:br>
              <a:rPr lang="en-US" dirty="0" smtClean="0"/>
            </a:br>
            <a:r>
              <a:rPr lang="en-US" sz="2667" dirty="0" smtClean="0"/>
              <a:t>Analytical tools for </a:t>
            </a:r>
            <a:r>
              <a:rPr lang="en-US" sz="2667" dirty="0" smtClean="0"/>
              <a:t>a </a:t>
            </a:r>
            <a:r>
              <a:rPr lang="en-US" sz="2667" dirty="0"/>
              <a:t>S</a:t>
            </a:r>
            <a:r>
              <a:rPr lang="en-US" sz="2667" dirty="0" smtClean="0"/>
              <a:t>ynthetic Catalyst</a:t>
            </a:r>
            <a:endParaRPr lang="en-US" sz="2667" dirty="0"/>
          </a:p>
        </p:txBody>
      </p:sp>
      <p:sp>
        <p:nvSpPr>
          <p:cNvPr id="3" name="Subtitle 2"/>
          <p:cNvSpPr>
            <a:spLocks noGrp="1"/>
          </p:cNvSpPr>
          <p:nvPr>
            <p:ph type="subTitle" idx="1"/>
          </p:nvPr>
        </p:nvSpPr>
        <p:spPr/>
        <p:txBody>
          <a:bodyPr>
            <a:normAutofit/>
          </a:bodyPr>
          <a:lstStyle/>
          <a:p>
            <a:r>
              <a:rPr lang="en-US" dirty="0" smtClean="0"/>
              <a:t>Santiago Toledo &amp; Robert Jonas</a:t>
            </a:r>
          </a:p>
          <a:p>
            <a:r>
              <a:rPr lang="en-US" dirty="0" smtClean="0"/>
              <a:t>Texas Lutheran University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BioBrick</a:t>
            </a:r>
            <a:r>
              <a:rPr lang="en-US" dirty="0" smtClean="0"/>
              <a:t>-Reporter (same one)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Part:BBa_J18932</a:t>
            </a:r>
          </a:p>
          <a:p>
            <a:r>
              <a:rPr lang="en-US" dirty="0" smtClean="0"/>
              <a:t>Designed by </a:t>
            </a:r>
            <a:r>
              <a:rPr lang="en-US" dirty="0" err="1" smtClean="0"/>
              <a:t>Raik</a:t>
            </a:r>
            <a:r>
              <a:rPr lang="en-US" dirty="0" smtClean="0"/>
              <a:t> Gruenberg   Group: Affiliates   (2010-01-26)</a:t>
            </a:r>
          </a:p>
          <a:p>
            <a:r>
              <a:rPr lang="en-US" b="1" dirty="0" smtClean="0"/>
              <a:t>From </a:t>
            </a:r>
            <a:r>
              <a:rPr lang="en-US" b="1" dirty="0" err="1" smtClean="0"/>
              <a:t>partsregistry.org</a:t>
            </a:r>
            <a:endParaRPr lang="en-US" b="1" dirty="0" smtClean="0"/>
          </a:p>
          <a:p>
            <a:r>
              <a:rPr lang="en-US" b="1" dirty="0" err="1" smtClean="0"/>
              <a:t>mCherry</a:t>
            </a:r>
            <a:r>
              <a:rPr lang="en-US" b="1" dirty="0" smtClean="0"/>
              <a:t> RFP</a:t>
            </a:r>
            <a:r>
              <a:rPr lang="en-US" dirty="0" smtClean="0"/>
              <a:t> </a:t>
            </a:r>
          </a:p>
          <a:p>
            <a:r>
              <a:rPr lang="en-US" dirty="0" smtClean="0"/>
              <a:t>Red fluorescent protein derived from </a:t>
            </a:r>
            <a:r>
              <a:rPr lang="en-US" dirty="0" err="1" smtClean="0"/>
              <a:t>DsRed</a:t>
            </a:r>
            <a:r>
              <a:rPr lang="en-US" dirty="0" smtClean="0"/>
              <a:t>. </a:t>
            </a:r>
          </a:p>
          <a:p>
            <a:r>
              <a:rPr lang="en-US" b="1" dirty="0" smtClean="0"/>
              <a:t>Advantages:</a:t>
            </a:r>
            <a:r>
              <a:rPr lang="en-US" dirty="0" smtClean="0"/>
              <a:t> </a:t>
            </a:r>
          </a:p>
          <a:p>
            <a:r>
              <a:rPr lang="en-US" dirty="0" smtClean="0"/>
              <a:t>fast folding and maturation </a:t>
            </a:r>
          </a:p>
          <a:p>
            <a:r>
              <a:rPr lang="en-US" dirty="0" smtClean="0"/>
              <a:t>bright and photo-stable </a:t>
            </a:r>
          </a:p>
          <a:p>
            <a:r>
              <a:rPr lang="en-US" b="1" dirty="0" smtClean="0"/>
              <a:t>Degradation issues:</a:t>
            </a:r>
            <a:r>
              <a:rPr lang="en-US" dirty="0" smtClean="0"/>
              <a:t> </a:t>
            </a:r>
          </a:p>
          <a:p>
            <a:r>
              <a:rPr lang="en-US" dirty="0" err="1" smtClean="0"/>
              <a:t>Ajo</a:t>
            </a:r>
            <a:r>
              <a:rPr lang="en-US" dirty="0" smtClean="0"/>
              <a:t>-Franklin...Silver (2007) report multiple bands for </a:t>
            </a:r>
            <a:r>
              <a:rPr lang="en-US" dirty="0" err="1" smtClean="0"/>
              <a:t>mCherry</a:t>
            </a:r>
            <a:r>
              <a:rPr lang="en-US" dirty="0" smtClean="0"/>
              <a:t> purifications in E. coli </a:t>
            </a:r>
          </a:p>
          <a:p>
            <a:r>
              <a:rPr lang="en-US" dirty="0" smtClean="0"/>
              <a:t>SDS treatment or boiling can hydrolyze the </a:t>
            </a:r>
            <a:r>
              <a:rPr lang="en-US" dirty="0" err="1" smtClean="0"/>
              <a:t>chromophore</a:t>
            </a:r>
            <a:r>
              <a:rPr lang="en-US" dirty="0" smtClean="0"/>
              <a:t> position at F//MYG splitting the protein in half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Schematic</a:t>
            </a:r>
            <a:endParaRPr lang="en-US" dirty="0"/>
          </a:p>
        </p:txBody>
      </p:sp>
      <p:pic>
        <p:nvPicPr>
          <p:cNvPr id="28" name="Picture 27"/>
          <p:cNvPicPr>
            <a:picLocks noChangeAspect="1"/>
          </p:cNvPicPr>
          <p:nvPr/>
        </p:nvPicPr>
        <p:blipFill>
          <a:blip r:embed="rId2"/>
          <a:stretch>
            <a:fillRect/>
          </a:stretch>
        </p:blipFill>
        <p:spPr>
          <a:xfrm>
            <a:off x="2777214" y="2802281"/>
            <a:ext cx="1086402" cy="734055"/>
          </a:xfrm>
          <a:prstGeom prst="rect">
            <a:avLst/>
          </a:prstGeom>
        </p:spPr>
      </p:pic>
      <p:pic>
        <p:nvPicPr>
          <p:cNvPr id="29" name="Picture 28"/>
          <p:cNvPicPr>
            <a:picLocks noChangeAspect="1"/>
          </p:cNvPicPr>
          <p:nvPr/>
        </p:nvPicPr>
        <p:blipFill>
          <a:blip r:embed="rId3"/>
          <a:stretch>
            <a:fillRect/>
          </a:stretch>
        </p:blipFill>
        <p:spPr>
          <a:xfrm>
            <a:off x="4996751" y="2802281"/>
            <a:ext cx="1148802" cy="776218"/>
          </a:xfrm>
          <a:prstGeom prst="rect">
            <a:avLst/>
          </a:prstGeom>
        </p:spPr>
      </p:pic>
      <p:sp>
        <p:nvSpPr>
          <p:cNvPr id="6" name="TextBox 5"/>
          <p:cNvSpPr txBox="1"/>
          <p:nvPr/>
        </p:nvSpPr>
        <p:spPr>
          <a:xfrm>
            <a:off x="2717148" y="3761931"/>
            <a:ext cx="1146468" cy="369332"/>
          </a:xfrm>
          <a:prstGeom prst="rect">
            <a:avLst/>
          </a:prstGeom>
          <a:noFill/>
        </p:spPr>
        <p:txBody>
          <a:bodyPr wrap="none" rtlCol="0">
            <a:spAutoFit/>
          </a:bodyPr>
          <a:lstStyle/>
          <a:p>
            <a:r>
              <a:rPr lang="en-US" dirty="0" smtClean="0"/>
              <a:t>Promoter</a:t>
            </a:r>
            <a:endParaRPr lang="en-US" dirty="0"/>
          </a:p>
        </p:txBody>
      </p:sp>
      <p:sp>
        <p:nvSpPr>
          <p:cNvPr id="7" name="TextBox 6"/>
          <p:cNvSpPr txBox="1"/>
          <p:nvPr/>
        </p:nvSpPr>
        <p:spPr>
          <a:xfrm>
            <a:off x="4996751" y="3761931"/>
            <a:ext cx="1082410" cy="369332"/>
          </a:xfrm>
          <a:prstGeom prst="rect">
            <a:avLst/>
          </a:prstGeom>
          <a:noFill/>
        </p:spPr>
        <p:txBody>
          <a:bodyPr wrap="none" rtlCol="0">
            <a:spAutoFit/>
          </a:bodyPr>
          <a:lstStyle/>
          <a:p>
            <a:r>
              <a:rPr lang="en-US" dirty="0" smtClean="0"/>
              <a:t>Reporter</a:t>
            </a:r>
            <a:endParaRPr lang="en-US" dirty="0"/>
          </a:p>
        </p:txBody>
      </p:sp>
      <p:sp>
        <p:nvSpPr>
          <p:cNvPr id="8" name="Rectangle 7"/>
          <p:cNvSpPr/>
          <p:nvPr/>
        </p:nvSpPr>
        <p:spPr>
          <a:xfrm>
            <a:off x="4930359" y="2390786"/>
            <a:ext cx="1390337" cy="369332"/>
          </a:xfrm>
          <a:prstGeom prst="rect">
            <a:avLst/>
          </a:prstGeom>
        </p:spPr>
        <p:txBody>
          <a:bodyPr wrap="none">
            <a:spAutoFit/>
          </a:bodyPr>
          <a:lstStyle/>
          <a:p>
            <a:r>
              <a:rPr lang="en-US" b="1" dirty="0" smtClean="0"/>
              <a:t>BBa_J18932</a:t>
            </a:r>
            <a:endParaRPr lang="en-US" dirty="0"/>
          </a:p>
        </p:txBody>
      </p:sp>
      <p:cxnSp>
        <p:nvCxnSpPr>
          <p:cNvPr id="10" name="Straight Connector 9"/>
          <p:cNvCxnSpPr>
            <a:stCxn id="28" idx="3"/>
            <a:endCxn id="29" idx="1"/>
          </p:cNvCxnSpPr>
          <p:nvPr/>
        </p:nvCxnSpPr>
        <p:spPr>
          <a:xfrm>
            <a:off x="3863615" y="3169308"/>
            <a:ext cx="1133856" cy="0"/>
          </a:xfrm>
          <a:prstGeom prst="line">
            <a:avLst/>
          </a:prstGeom>
          <a:ln w="50800">
            <a:solidFill>
              <a:srgbClr val="0000FF"/>
            </a:solidFill>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2535822" y="2390786"/>
            <a:ext cx="1595471" cy="369332"/>
          </a:xfrm>
          <a:prstGeom prst="rect">
            <a:avLst/>
          </a:prstGeom>
        </p:spPr>
        <p:txBody>
          <a:bodyPr wrap="none">
            <a:spAutoFit/>
          </a:bodyPr>
          <a:lstStyle/>
          <a:p>
            <a:r>
              <a:rPr lang="en-US" b="1" dirty="0" smtClean="0"/>
              <a:t>BBa_K239002</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Y’all!</a:t>
            </a:r>
            <a:endParaRPr lang="en-US" dirty="0"/>
          </a:p>
        </p:txBody>
      </p:sp>
      <p:sp>
        <p:nvSpPr>
          <p:cNvPr id="3" name="Content Placeholder 2"/>
          <p:cNvSpPr>
            <a:spLocks noGrp="1"/>
          </p:cNvSpPr>
          <p:nvPr>
            <p:ph idx="1"/>
          </p:nvPr>
        </p:nvSpPr>
        <p:spPr/>
        <p:txBody>
          <a:bodyPr/>
          <a:lstStyle/>
          <a:p>
            <a:r>
              <a:rPr lang="en-US" dirty="0" smtClean="0"/>
              <a:t>We appreciate your help with this introduction to synthetic biology!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goals</a:t>
            </a:r>
            <a:endParaRPr lang="en-US" dirty="0"/>
          </a:p>
        </p:txBody>
      </p:sp>
      <p:sp>
        <p:nvSpPr>
          <p:cNvPr id="3" name="Content Placeholder 2"/>
          <p:cNvSpPr>
            <a:spLocks noGrp="1"/>
          </p:cNvSpPr>
          <p:nvPr>
            <p:ph idx="1"/>
          </p:nvPr>
        </p:nvSpPr>
        <p:spPr/>
        <p:txBody>
          <a:bodyPr/>
          <a:lstStyle/>
          <a:p>
            <a:r>
              <a:rPr lang="en-US" dirty="0" smtClean="0"/>
              <a:t>Introduce students to the techniques and possibilities of synthetic biology.</a:t>
            </a:r>
          </a:p>
          <a:p>
            <a:r>
              <a:rPr lang="en-US" dirty="0" smtClean="0"/>
              <a:t>Develop a project to be incorporated in our sophomore level microbiology lab.</a:t>
            </a:r>
          </a:p>
          <a:p>
            <a:r>
              <a:rPr lang="en-US" dirty="0" smtClean="0"/>
              <a:t>Develop a student research project involving synthetic biology and current research ongoing in our departments.</a:t>
            </a:r>
          </a:p>
          <a:p>
            <a:r>
              <a:rPr lang="en-US" dirty="0" smtClean="0"/>
              <a:t>Increase collaboration between the biology and chemistry departments.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Biomimetic</a:t>
            </a:r>
            <a:r>
              <a:rPr lang="en-US" dirty="0" smtClean="0"/>
              <a:t> metal complex catalyst</a:t>
            </a:r>
            <a:endParaRPr lang="en-US" dirty="0"/>
          </a:p>
        </p:txBody>
      </p:sp>
      <p:pic>
        <p:nvPicPr>
          <p:cNvPr id="6" name="Content Placeholder 5"/>
          <p:cNvPicPr>
            <a:picLocks noGrp="1"/>
          </p:cNvPicPr>
          <p:nvPr>
            <p:ph idx="1"/>
          </p:nvPr>
        </p:nvPicPr>
        <mc:AlternateContent>
          <mc:Choice xmlns:ma="http://schemas.microsoft.com/office/mac/drawingml/2008/main" Requires="ma">
            <p:blipFill>
              <a:blip r:embed="rId2"/>
              <a:srcRect l="-14963" r="-14963"/>
              <a:stretch>
                <a:fillRect/>
              </a:stretch>
            </p:blipFill>
          </mc:Choice>
          <mc:Fallback>
            <p:blipFill>
              <a:blip r:embed="rId3"/>
              <a:srcRect l="-14963" r="-14963"/>
              <a:stretch>
                <a:fillRect/>
              </a:stretch>
            </p:blipFill>
          </mc:Fallback>
        </mc:AlternateContent>
        <p:spPr bwMode="auto">
          <a:xfrm>
            <a:off x="457200" y="1600201"/>
            <a:ext cx="3069209" cy="1895058"/>
          </a:xfrm>
          <a:prstGeom prst="rect">
            <a:avLst/>
          </a:prstGeom>
          <a:noFill/>
          <a:ln w="9525">
            <a:noFill/>
            <a:miter lim="800000"/>
            <a:headEnd/>
            <a:tailEnd/>
          </a:ln>
        </p:spPr>
      </p:pic>
      <p:sp>
        <p:nvSpPr>
          <p:cNvPr id="7" name="TextBox 6"/>
          <p:cNvSpPr txBox="1"/>
          <p:nvPr/>
        </p:nvSpPr>
        <p:spPr>
          <a:xfrm>
            <a:off x="4208601" y="1910321"/>
            <a:ext cx="4330633" cy="1754327"/>
          </a:xfrm>
          <a:prstGeom prst="rect">
            <a:avLst/>
          </a:prstGeom>
          <a:noFill/>
        </p:spPr>
        <p:txBody>
          <a:bodyPr wrap="none" rtlCol="0">
            <a:spAutoFit/>
          </a:bodyPr>
          <a:lstStyle/>
          <a:p>
            <a:r>
              <a:rPr lang="en-US" dirty="0" smtClean="0"/>
              <a:t>-Use a synthetic  model of the active site </a:t>
            </a:r>
          </a:p>
          <a:p>
            <a:r>
              <a:rPr lang="en-US" dirty="0" smtClean="0"/>
              <a:t>containing Zn</a:t>
            </a:r>
          </a:p>
          <a:p>
            <a:r>
              <a:rPr lang="en-US" dirty="0" smtClean="0"/>
              <a:t>-Test the reactivity of the model complex </a:t>
            </a:r>
          </a:p>
          <a:p>
            <a:r>
              <a:rPr lang="en-US" dirty="0" smtClean="0"/>
              <a:t>towards substrate oxidation utilizing O</a:t>
            </a:r>
            <a:r>
              <a:rPr lang="en-US" baseline="-25000" dirty="0" smtClean="0"/>
              <a:t>2</a:t>
            </a:r>
            <a:r>
              <a:rPr lang="en-US" dirty="0" smtClean="0"/>
              <a:t> </a:t>
            </a:r>
          </a:p>
          <a:p>
            <a:r>
              <a:rPr lang="en-US" dirty="0" smtClean="0"/>
              <a:t>as the single oxidant.</a:t>
            </a:r>
          </a:p>
          <a:p>
            <a:endParaRPr lang="en-US" dirty="0"/>
          </a:p>
        </p:txBody>
      </p:sp>
      <p:sp>
        <p:nvSpPr>
          <p:cNvPr id="8" name="TextBox 7"/>
          <p:cNvSpPr txBox="1"/>
          <p:nvPr/>
        </p:nvSpPr>
        <p:spPr>
          <a:xfrm>
            <a:off x="1301413" y="4093545"/>
            <a:ext cx="6068300" cy="1200329"/>
          </a:xfrm>
          <a:prstGeom prst="rect">
            <a:avLst/>
          </a:prstGeom>
          <a:noFill/>
        </p:spPr>
        <p:txBody>
          <a:bodyPr wrap="none" rtlCol="0">
            <a:spAutoFit/>
          </a:bodyPr>
          <a:lstStyle/>
          <a:p>
            <a:r>
              <a:rPr lang="en-US" dirty="0" smtClean="0"/>
              <a:t>Challenges:</a:t>
            </a:r>
          </a:p>
          <a:p>
            <a:r>
              <a:rPr lang="en-US" dirty="0" smtClean="0"/>
              <a:t>-Is the catalyst stable in water?</a:t>
            </a:r>
          </a:p>
          <a:p>
            <a:r>
              <a:rPr lang="en-US" dirty="0" smtClean="0"/>
              <a:t>-Is the catalyst utilizing O</a:t>
            </a:r>
            <a:r>
              <a:rPr lang="en-US" baseline="-25000" dirty="0" smtClean="0"/>
              <a:t>2</a:t>
            </a:r>
            <a:r>
              <a:rPr lang="en-US" dirty="0" smtClean="0"/>
              <a:t> during the oxidation reaction?</a:t>
            </a:r>
          </a:p>
          <a:p>
            <a:endParaRPr lang="en-US" dirty="0" smtClean="0"/>
          </a:p>
        </p:txBody>
      </p:sp>
      <p:sp>
        <p:nvSpPr>
          <p:cNvPr id="9" name="TextBox 8"/>
          <p:cNvSpPr txBox="1"/>
          <p:nvPr/>
        </p:nvSpPr>
        <p:spPr>
          <a:xfrm>
            <a:off x="1168739" y="6515215"/>
            <a:ext cx="5814813" cy="369332"/>
          </a:xfrm>
          <a:prstGeom prst="rect">
            <a:avLst/>
          </a:prstGeom>
          <a:noFill/>
        </p:spPr>
        <p:txBody>
          <a:bodyPr wrap="none" rtlCol="0">
            <a:spAutoFit/>
          </a:bodyPr>
          <a:lstStyle/>
          <a:p>
            <a:r>
              <a:rPr lang="en-US" dirty="0" err="1" smtClean="0"/>
              <a:t>Szajna</a:t>
            </a:r>
            <a:r>
              <a:rPr lang="en-US" dirty="0" smtClean="0"/>
              <a:t>-Fuller, E. et al. </a:t>
            </a:r>
            <a:r>
              <a:rPr lang="en-US" dirty="0" err="1" smtClean="0"/>
              <a:t>Inorg</a:t>
            </a:r>
            <a:r>
              <a:rPr lang="en-US" dirty="0" smtClean="0"/>
              <a:t>. Chem. </a:t>
            </a:r>
            <a:r>
              <a:rPr lang="en-US" b="1" dirty="0" smtClean="0"/>
              <a:t>2007, 46, 5499−5507</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Catalyst Stability</a:t>
            </a:r>
            <a:endParaRPr lang="en-US" dirty="0"/>
          </a:p>
        </p:txBody>
      </p:sp>
      <p:sp>
        <p:nvSpPr>
          <p:cNvPr id="3" name="Content Placeholder 2"/>
          <p:cNvSpPr>
            <a:spLocks noGrp="1"/>
          </p:cNvSpPr>
          <p:nvPr>
            <p:ph idx="1"/>
          </p:nvPr>
        </p:nvSpPr>
        <p:spPr/>
        <p:txBody>
          <a:bodyPr/>
          <a:lstStyle/>
          <a:p>
            <a:r>
              <a:rPr lang="en-US" dirty="0" smtClean="0"/>
              <a:t>Is the Zn-containing catalyst stable in water?</a:t>
            </a:r>
          </a:p>
          <a:p>
            <a:r>
              <a:rPr lang="en-US" dirty="0" smtClean="0"/>
              <a:t>We can design a sensor to detect the release of zinc</a:t>
            </a:r>
          </a:p>
          <a:p>
            <a:r>
              <a:rPr lang="en-US" dirty="0" smtClean="0"/>
              <a:t>Assuming </a:t>
            </a:r>
            <a:r>
              <a:rPr lang="en-US" i="1" dirty="0" smtClean="0"/>
              <a:t>E. coli</a:t>
            </a:r>
            <a:r>
              <a:rPr lang="en-US" dirty="0" smtClean="0"/>
              <a:t> contains the </a:t>
            </a:r>
            <a:r>
              <a:rPr lang="en-US" dirty="0" err="1" smtClean="0"/>
              <a:t>ZntR/MerR</a:t>
            </a:r>
            <a:r>
              <a:rPr lang="en-US" dirty="0" smtClean="0"/>
              <a:t> zinc-sensing protein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BioBricks</a:t>
            </a:r>
            <a:r>
              <a:rPr lang="en-US" dirty="0" smtClean="0"/>
              <a:t>-promoter</a:t>
            </a:r>
            <a:endParaRPr lang="en-US" dirty="0"/>
          </a:p>
        </p:txBody>
      </p:sp>
      <p:sp>
        <p:nvSpPr>
          <p:cNvPr id="3" name="Content Placeholder 2"/>
          <p:cNvSpPr>
            <a:spLocks noGrp="1"/>
          </p:cNvSpPr>
          <p:nvPr>
            <p:ph idx="1"/>
          </p:nvPr>
        </p:nvSpPr>
        <p:spPr/>
        <p:txBody>
          <a:bodyPr>
            <a:normAutofit lnSpcReduction="10000"/>
          </a:bodyPr>
          <a:lstStyle/>
          <a:p>
            <a:r>
              <a:rPr lang="en-US" b="1" dirty="0" smtClean="0"/>
              <a:t>Part:BBa_K190022</a:t>
            </a:r>
          </a:p>
          <a:p>
            <a:r>
              <a:rPr lang="en-US" dirty="0" smtClean="0"/>
              <a:t>Designed by Michael </a:t>
            </a:r>
            <a:r>
              <a:rPr lang="en-US" dirty="0" err="1" smtClean="0"/>
              <a:t>Verhoeven</a:t>
            </a:r>
            <a:r>
              <a:rPr lang="en-US" dirty="0" smtClean="0"/>
              <a:t>   Group: iGEM09_Groningen   (2009-08-25)</a:t>
            </a:r>
          </a:p>
          <a:p>
            <a:r>
              <a:rPr lang="en-US" dirty="0" smtClean="0"/>
              <a:t>Zinc Promoter (</a:t>
            </a:r>
            <a:r>
              <a:rPr lang="en-US" dirty="0" err="1" smtClean="0"/>
              <a:t>ZntR</a:t>
            </a:r>
            <a:r>
              <a:rPr lang="en-US" dirty="0" smtClean="0"/>
              <a:t> regulated) with own RBS </a:t>
            </a:r>
          </a:p>
          <a:p>
            <a:r>
              <a:rPr lang="en-US" dirty="0" smtClean="0"/>
              <a:t>The </a:t>
            </a:r>
            <a:r>
              <a:rPr lang="en-US" dirty="0" err="1" smtClean="0"/>
              <a:t>pZntR</a:t>
            </a:r>
            <a:r>
              <a:rPr lang="en-US" dirty="0" smtClean="0"/>
              <a:t> from </a:t>
            </a:r>
            <a:r>
              <a:rPr lang="en-US" dirty="0" err="1" smtClean="0"/>
              <a:t>E.coli</a:t>
            </a:r>
            <a:r>
              <a:rPr lang="en-US" dirty="0" smtClean="0"/>
              <a:t> K.12 has a specific RBS site behind it in the genome. Here the RBS site is attached to the promoter region. The RBS site might influence the activity of the promoter and will be tested in the same way as BBa_K190016. </a:t>
            </a:r>
            <a:r>
              <a:rPr lang="en-US" dirty="0" err="1" smtClean="0"/>
              <a:t>ZntR</a:t>
            </a:r>
            <a:r>
              <a:rPr lang="en-US" dirty="0" smtClean="0"/>
              <a:t> activates transcription when </a:t>
            </a:r>
            <a:r>
              <a:rPr lang="en-US" dirty="0" err="1" smtClean="0"/>
              <a:t>Zn(II</a:t>
            </a:r>
            <a:r>
              <a:rPr lang="en-US" dirty="0" smtClean="0"/>
              <a:t>) is bound (1)</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BioBrick</a:t>
            </a:r>
            <a:r>
              <a:rPr lang="en-US" dirty="0" smtClean="0"/>
              <a:t>-reporter</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Part:BBa_J18932</a:t>
            </a:r>
          </a:p>
          <a:p>
            <a:r>
              <a:rPr lang="en-US" dirty="0" smtClean="0"/>
              <a:t>Designed by </a:t>
            </a:r>
            <a:r>
              <a:rPr lang="en-US" dirty="0" err="1" smtClean="0"/>
              <a:t>Raik</a:t>
            </a:r>
            <a:r>
              <a:rPr lang="en-US" dirty="0" smtClean="0"/>
              <a:t> Gruenberg   Group: Affiliates   (2010-01-26)</a:t>
            </a:r>
          </a:p>
          <a:p>
            <a:r>
              <a:rPr lang="en-US" b="1" dirty="0" smtClean="0"/>
              <a:t>From </a:t>
            </a:r>
            <a:r>
              <a:rPr lang="en-US" b="1" dirty="0" err="1" smtClean="0"/>
              <a:t>partsregistry.org</a:t>
            </a:r>
            <a:endParaRPr lang="en-US" b="1" dirty="0" smtClean="0"/>
          </a:p>
          <a:p>
            <a:r>
              <a:rPr lang="en-US" b="1" dirty="0" err="1" smtClean="0"/>
              <a:t>mCherry</a:t>
            </a:r>
            <a:r>
              <a:rPr lang="en-US" b="1" dirty="0" smtClean="0"/>
              <a:t> RFP</a:t>
            </a:r>
            <a:r>
              <a:rPr lang="en-US" dirty="0" smtClean="0"/>
              <a:t> </a:t>
            </a:r>
          </a:p>
          <a:p>
            <a:r>
              <a:rPr lang="en-US" dirty="0" smtClean="0"/>
              <a:t>Red fluorescent protein derived from </a:t>
            </a:r>
            <a:r>
              <a:rPr lang="en-US" dirty="0" err="1" smtClean="0"/>
              <a:t>DsRed</a:t>
            </a:r>
            <a:r>
              <a:rPr lang="en-US" dirty="0" smtClean="0"/>
              <a:t>. </a:t>
            </a:r>
          </a:p>
          <a:p>
            <a:r>
              <a:rPr lang="en-US" b="1" dirty="0" smtClean="0"/>
              <a:t>Advantages:</a:t>
            </a:r>
            <a:r>
              <a:rPr lang="en-US" dirty="0" smtClean="0"/>
              <a:t> </a:t>
            </a:r>
          </a:p>
          <a:p>
            <a:r>
              <a:rPr lang="en-US" dirty="0" smtClean="0"/>
              <a:t>fast folding and maturation </a:t>
            </a:r>
          </a:p>
          <a:p>
            <a:r>
              <a:rPr lang="en-US" dirty="0" smtClean="0"/>
              <a:t>bright and photo-stable </a:t>
            </a:r>
          </a:p>
          <a:p>
            <a:r>
              <a:rPr lang="en-US" b="1" dirty="0" smtClean="0"/>
              <a:t>Degradation issues:</a:t>
            </a:r>
            <a:r>
              <a:rPr lang="en-US" dirty="0" smtClean="0"/>
              <a:t> </a:t>
            </a:r>
          </a:p>
          <a:p>
            <a:r>
              <a:rPr lang="en-US" dirty="0" err="1" smtClean="0"/>
              <a:t>Ajo</a:t>
            </a:r>
            <a:r>
              <a:rPr lang="en-US" dirty="0" smtClean="0"/>
              <a:t>-Franklin...Silver (2007) report multiple bands for </a:t>
            </a:r>
            <a:r>
              <a:rPr lang="en-US" dirty="0" err="1" smtClean="0"/>
              <a:t>mCherry</a:t>
            </a:r>
            <a:r>
              <a:rPr lang="en-US" dirty="0" smtClean="0"/>
              <a:t> purifications in E. coli </a:t>
            </a:r>
          </a:p>
          <a:p>
            <a:r>
              <a:rPr lang="en-US" dirty="0" smtClean="0"/>
              <a:t>SDS treatment or boiling can hydrolyze the </a:t>
            </a:r>
            <a:r>
              <a:rPr lang="en-US" dirty="0" err="1" smtClean="0"/>
              <a:t>chromophore</a:t>
            </a:r>
            <a:r>
              <a:rPr lang="en-US" dirty="0" smtClean="0"/>
              <a:t> position at F//MYG splitting the protein in half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Schematic</a:t>
            </a:r>
            <a:endParaRPr lang="en-US" dirty="0"/>
          </a:p>
        </p:txBody>
      </p:sp>
      <p:pic>
        <p:nvPicPr>
          <p:cNvPr id="28" name="Picture 27"/>
          <p:cNvPicPr>
            <a:picLocks noChangeAspect="1"/>
          </p:cNvPicPr>
          <p:nvPr/>
        </p:nvPicPr>
        <p:blipFill>
          <a:blip r:embed="rId2"/>
          <a:stretch>
            <a:fillRect/>
          </a:stretch>
        </p:blipFill>
        <p:spPr>
          <a:xfrm>
            <a:off x="2777214" y="2802281"/>
            <a:ext cx="1086402" cy="734055"/>
          </a:xfrm>
          <a:prstGeom prst="rect">
            <a:avLst/>
          </a:prstGeom>
        </p:spPr>
      </p:pic>
      <p:pic>
        <p:nvPicPr>
          <p:cNvPr id="29" name="Picture 28"/>
          <p:cNvPicPr>
            <a:picLocks noChangeAspect="1"/>
          </p:cNvPicPr>
          <p:nvPr/>
        </p:nvPicPr>
        <p:blipFill>
          <a:blip r:embed="rId3"/>
          <a:stretch>
            <a:fillRect/>
          </a:stretch>
        </p:blipFill>
        <p:spPr>
          <a:xfrm>
            <a:off x="4996751" y="2802281"/>
            <a:ext cx="1148802" cy="776218"/>
          </a:xfrm>
          <a:prstGeom prst="rect">
            <a:avLst/>
          </a:prstGeom>
        </p:spPr>
      </p:pic>
      <p:sp>
        <p:nvSpPr>
          <p:cNvPr id="5" name="Rectangle 4"/>
          <p:cNvSpPr/>
          <p:nvPr/>
        </p:nvSpPr>
        <p:spPr>
          <a:xfrm>
            <a:off x="2483347" y="2390786"/>
            <a:ext cx="1595471" cy="369332"/>
          </a:xfrm>
          <a:prstGeom prst="rect">
            <a:avLst/>
          </a:prstGeom>
        </p:spPr>
        <p:txBody>
          <a:bodyPr wrap="none">
            <a:spAutoFit/>
          </a:bodyPr>
          <a:lstStyle/>
          <a:p>
            <a:r>
              <a:rPr lang="en-US" b="1" dirty="0" smtClean="0"/>
              <a:t>BBa_K190022</a:t>
            </a:r>
            <a:endParaRPr lang="en-US" dirty="0"/>
          </a:p>
        </p:txBody>
      </p:sp>
      <p:sp>
        <p:nvSpPr>
          <p:cNvPr id="6" name="TextBox 5"/>
          <p:cNvSpPr txBox="1"/>
          <p:nvPr/>
        </p:nvSpPr>
        <p:spPr>
          <a:xfrm>
            <a:off x="2717148" y="3761931"/>
            <a:ext cx="1146468" cy="369332"/>
          </a:xfrm>
          <a:prstGeom prst="rect">
            <a:avLst/>
          </a:prstGeom>
          <a:noFill/>
        </p:spPr>
        <p:txBody>
          <a:bodyPr wrap="none" rtlCol="0">
            <a:spAutoFit/>
          </a:bodyPr>
          <a:lstStyle/>
          <a:p>
            <a:r>
              <a:rPr lang="en-US" dirty="0" smtClean="0"/>
              <a:t>Promoter</a:t>
            </a:r>
            <a:endParaRPr lang="en-US" dirty="0"/>
          </a:p>
        </p:txBody>
      </p:sp>
      <p:sp>
        <p:nvSpPr>
          <p:cNvPr id="7" name="TextBox 6"/>
          <p:cNvSpPr txBox="1"/>
          <p:nvPr/>
        </p:nvSpPr>
        <p:spPr>
          <a:xfrm>
            <a:off x="4996751" y="3761931"/>
            <a:ext cx="1082410" cy="369332"/>
          </a:xfrm>
          <a:prstGeom prst="rect">
            <a:avLst/>
          </a:prstGeom>
          <a:noFill/>
        </p:spPr>
        <p:txBody>
          <a:bodyPr wrap="none" rtlCol="0">
            <a:spAutoFit/>
          </a:bodyPr>
          <a:lstStyle/>
          <a:p>
            <a:r>
              <a:rPr lang="en-US" dirty="0" smtClean="0"/>
              <a:t>Reporter</a:t>
            </a:r>
            <a:endParaRPr lang="en-US" dirty="0"/>
          </a:p>
        </p:txBody>
      </p:sp>
      <p:sp>
        <p:nvSpPr>
          <p:cNvPr id="8" name="Rectangle 7"/>
          <p:cNvSpPr/>
          <p:nvPr/>
        </p:nvSpPr>
        <p:spPr>
          <a:xfrm>
            <a:off x="4930359" y="2390786"/>
            <a:ext cx="1390337" cy="369332"/>
          </a:xfrm>
          <a:prstGeom prst="rect">
            <a:avLst/>
          </a:prstGeom>
        </p:spPr>
        <p:txBody>
          <a:bodyPr wrap="none">
            <a:spAutoFit/>
          </a:bodyPr>
          <a:lstStyle/>
          <a:p>
            <a:r>
              <a:rPr lang="en-US" b="1" dirty="0" smtClean="0"/>
              <a:t>BBa_J18932</a:t>
            </a:r>
            <a:endParaRPr lang="en-US" dirty="0"/>
          </a:p>
        </p:txBody>
      </p:sp>
      <p:cxnSp>
        <p:nvCxnSpPr>
          <p:cNvPr id="10" name="Straight Connector 9"/>
          <p:cNvCxnSpPr>
            <a:stCxn id="28" idx="3"/>
            <a:endCxn id="29" idx="1"/>
          </p:cNvCxnSpPr>
          <p:nvPr/>
        </p:nvCxnSpPr>
        <p:spPr>
          <a:xfrm>
            <a:off x="3863615" y="3169308"/>
            <a:ext cx="1133856" cy="0"/>
          </a:xfrm>
          <a:prstGeom prst="line">
            <a:avLst/>
          </a:prstGeom>
          <a:ln w="50800">
            <a:solidFill>
              <a:srgbClr val="0000FF"/>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Oxygen Sensor</a:t>
            </a:r>
            <a:endParaRPr lang="en-US" dirty="0"/>
          </a:p>
        </p:txBody>
      </p:sp>
      <p:sp>
        <p:nvSpPr>
          <p:cNvPr id="3" name="Content Placeholder 2"/>
          <p:cNvSpPr>
            <a:spLocks noGrp="1"/>
          </p:cNvSpPr>
          <p:nvPr>
            <p:ph idx="1"/>
          </p:nvPr>
        </p:nvSpPr>
        <p:spPr/>
        <p:txBody>
          <a:bodyPr/>
          <a:lstStyle/>
          <a:p>
            <a:r>
              <a:rPr lang="en-US" dirty="0" smtClean="0"/>
              <a:t>Since the reaction presumably uses oxygen, we can trace the progress of the reaction by tracking the depletion of oxygen</a:t>
            </a:r>
          </a:p>
          <a:p>
            <a:r>
              <a:rPr lang="en-US" dirty="0" smtClean="0"/>
              <a:t>Assuming the </a:t>
            </a:r>
            <a:r>
              <a:rPr lang="en-US" i="1" dirty="0" smtClean="0"/>
              <a:t>E. coli</a:t>
            </a:r>
            <a:r>
              <a:rPr lang="en-US" dirty="0" smtClean="0"/>
              <a:t> has the </a:t>
            </a:r>
            <a:r>
              <a:rPr lang="en-US" dirty="0" err="1" smtClean="0"/>
              <a:t>Fnr</a:t>
            </a:r>
            <a:r>
              <a:rPr lang="en-US" dirty="0" smtClean="0"/>
              <a:t> oxygen sensor</a:t>
            </a:r>
          </a:p>
          <a:p>
            <a:r>
              <a:rPr lang="en-US" dirty="0" smtClean="0"/>
              <a:t>We will have to control for metabolic use of oxygen by </a:t>
            </a:r>
            <a:r>
              <a:rPr lang="en-US" i="1" dirty="0" smtClean="0"/>
              <a:t>E. coli</a:t>
            </a:r>
            <a:r>
              <a:rPr lang="en-US" dirty="0" smtClean="0"/>
              <a:t> (running similar tubes with and without catalyst).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BioBricks</a:t>
            </a:r>
            <a:r>
              <a:rPr lang="en-US" dirty="0" smtClean="0"/>
              <a:t>-Oxygen Sensor</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Part:BBa_K239002</a:t>
            </a:r>
          </a:p>
          <a:p>
            <a:r>
              <a:rPr lang="en-US" dirty="0" smtClean="0"/>
              <a:t>Designed by Axel </a:t>
            </a:r>
            <a:r>
              <a:rPr lang="en-US" dirty="0" err="1" smtClean="0"/>
              <a:t>Nystrom</a:t>
            </a:r>
            <a:r>
              <a:rPr lang="en-US" dirty="0" smtClean="0"/>
              <a:t>   Group: iGEM09_UCL_London   (2009-06-22)</a:t>
            </a:r>
          </a:p>
          <a:p>
            <a:r>
              <a:rPr lang="en-US" dirty="0" smtClean="0"/>
              <a:t>Currently in the planning stage. We could build it (160 </a:t>
            </a:r>
            <a:r>
              <a:rPr lang="en-US" dirty="0" err="1" smtClean="0"/>
              <a:t>bp</a:t>
            </a:r>
            <a:r>
              <a:rPr lang="en-US" dirty="0" smtClean="0"/>
              <a:t>).</a:t>
            </a:r>
          </a:p>
          <a:p>
            <a:r>
              <a:rPr lang="en-US" dirty="0" err="1" smtClean="0"/>
              <a:t>HypB</a:t>
            </a:r>
            <a:r>
              <a:rPr lang="en-US" dirty="0" smtClean="0"/>
              <a:t> promoter, activated by </a:t>
            </a:r>
            <a:r>
              <a:rPr lang="en-US" dirty="0" err="1" smtClean="0"/>
              <a:t>Fnr</a:t>
            </a:r>
            <a:r>
              <a:rPr lang="en-US" dirty="0" smtClean="0"/>
              <a:t> during oxygen deficiency </a:t>
            </a:r>
          </a:p>
          <a:p>
            <a:r>
              <a:rPr lang="en-US" dirty="0" smtClean="0"/>
              <a:t>Sequence contains 2 </a:t>
            </a:r>
            <a:r>
              <a:rPr lang="en-US" dirty="0" err="1" smtClean="0"/>
              <a:t>Fnr</a:t>
            </a:r>
            <a:r>
              <a:rPr lang="en-US" dirty="0" smtClean="0"/>
              <a:t> binding sites and is sigma70 dependent. Function: Switched on during anaerobic conditions (ca 7-fold). Area of application: Detection of when the cell is switching to anaerobic conditions.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ヒラギノ丸ゴ Pro W4"/>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ＭＳ 明朝"/>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Apex.thmx</Template>
  <TotalTime>145</TotalTime>
  <Words>618</Words>
  <Application>Microsoft Macintosh PowerPoint</Application>
  <PresentationFormat>On-screen Show (4:3)</PresentationFormat>
  <Paragraphs>73</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Apex</vt:lpstr>
      <vt:lpstr>The Zincolator! Analytical tools for a Synthetic Catalyst</vt:lpstr>
      <vt:lpstr>Overall goals</vt:lpstr>
      <vt:lpstr>Biomimetic metal complex catalyst</vt:lpstr>
      <vt:lpstr>Catalyst Stability</vt:lpstr>
      <vt:lpstr>BioBricks-promoter</vt:lpstr>
      <vt:lpstr>BioBrick-reporter</vt:lpstr>
      <vt:lpstr>Schematic</vt:lpstr>
      <vt:lpstr>Oxygen Sensor</vt:lpstr>
      <vt:lpstr>BioBricks-Oxygen Sensor</vt:lpstr>
      <vt:lpstr>BioBrick-Reporter (same one)</vt:lpstr>
      <vt:lpstr>Schematic</vt:lpstr>
      <vt:lpstr>Thanks, Y’all!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Detection of Products of a Synthetic Catalyst</dc:title>
  <dc:creator>temp</dc:creator>
  <cp:lastModifiedBy>temp</cp:lastModifiedBy>
  <cp:revision>13</cp:revision>
  <dcterms:created xsi:type="dcterms:W3CDTF">2010-07-10T12:38:18Z</dcterms:created>
  <dcterms:modified xsi:type="dcterms:W3CDTF">2010-07-10T12:52:25Z</dcterms:modified>
</cp:coreProperties>
</file>