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7" r:id="rId6"/>
    <p:sldId id="261" r:id="rId7"/>
    <p:sldId id="266" r:id="rId8"/>
    <p:sldId id="264" r:id="rId9"/>
    <p:sldId id="265" r:id="rId10"/>
    <p:sldId id="258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20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A3880-AB3F-4BD4-8A92-49C955199634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A9D27-B195-41E1-8E1F-D40A66DB3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684355B-ABC8-4C75-8745-7BA4D6435E7B}" type="datetimeFigureOut">
              <a:rPr lang="en-US" smtClean="0"/>
              <a:pPr/>
              <a:t>7/10/10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CE159C9-397B-4356-8A6C-2124A7652C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9811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Team Stritch: </a:t>
            </a:r>
            <a:r>
              <a:rPr lang="en-US" b="1" i="1" dirty="0" smtClean="0"/>
              <a:t>Metal-o-coli</a:t>
            </a:r>
            <a:br>
              <a:rPr lang="en-US" b="1" i="1" dirty="0" smtClean="0"/>
            </a:br>
            <a:r>
              <a:rPr lang="en-US" sz="4000" dirty="0" smtClean="0"/>
              <a:t>Removal of Heavy Metal from Contaminated Water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Susmita</a:t>
            </a:r>
            <a:r>
              <a:rPr lang="en-US" dirty="0" smtClean="0"/>
              <a:t> </a:t>
            </a:r>
            <a:r>
              <a:rPr lang="en-US" dirty="0" err="1" smtClean="0"/>
              <a:t>Acharya</a:t>
            </a:r>
            <a:r>
              <a:rPr lang="en-US" dirty="0" smtClean="0"/>
              <a:t> and Nighat Kokan</a:t>
            </a:r>
          </a:p>
          <a:p>
            <a:r>
              <a:rPr lang="en-US" dirty="0" smtClean="0"/>
              <a:t>(Chemistry/Biology Collaboration)</a:t>
            </a:r>
          </a:p>
          <a:p>
            <a:r>
              <a:rPr lang="en-US" dirty="0" smtClean="0"/>
              <a:t>Cardinal Stritch University</a:t>
            </a:r>
          </a:p>
          <a:p>
            <a:r>
              <a:rPr lang="en-US" dirty="0" smtClean="0"/>
              <a:t>Milwaukee, Wisconsin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present project to other heavy metal sequestration </a:t>
            </a:r>
          </a:p>
          <a:p>
            <a:r>
              <a:rPr lang="en-US" dirty="0" smtClean="0"/>
              <a:t>To offer synthetic biology as a 2-3 credit project based interdisciplinary course</a:t>
            </a:r>
          </a:p>
          <a:p>
            <a:r>
              <a:rPr lang="en-US" dirty="0" smtClean="0"/>
              <a:t>Design and construct </a:t>
            </a:r>
            <a:r>
              <a:rPr lang="en-US" dirty="0" err="1" smtClean="0"/>
              <a:t>BioBricks</a:t>
            </a:r>
            <a:endParaRPr lang="en-US" dirty="0" smtClean="0"/>
          </a:p>
          <a:p>
            <a:r>
              <a:rPr lang="en-US" dirty="0" smtClean="0"/>
              <a:t>Characterize DNA-based devices</a:t>
            </a:r>
          </a:p>
          <a:p>
            <a:r>
              <a:rPr lang="en-US" dirty="0" smtClean="0"/>
              <a:t>Contribute to registry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Thanks to </a:t>
            </a:r>
          </a:p>
          <a:p>
            <a:r>
              <a:rPr lang="en-US" dirty="0" smtClean="0"/>
              <a:t>Malcolm Campbell </a:t>
            </a:r>
          </a:p>
          <a:p>
            <a:r>
              <a:rPr lang="en-US" dirty="0" smtClean="0"/>
              <a:t>Laurie </a:t>
            </a:r>
            <a:r>
              <a:rPr lang="en-US" dirty="0" err="1" smtClean="0"/>
              <a:t>Heyer</a:t>
            </a:r>
            <a:r>
              <a:rPr lang="en-US" dirty="0" smtClean="0"/>
              <a:t>, Todd </a:t>
            </a:r>
            <a:r>
              <a:rPr lang="en-US" dirty="0" err="1" smtClean="0"/>
              <a:t>Eckdahl</a:t>
            </a:r>
            <a:r>
              <a:rPr lang="en-US" dirty="0" smtClean="0"/>
              <a:t>, and Jeff Poet</a:t>
            </a:r>
          </a:p>
          <a:p>
            <a:r>
              <a:rPr lang="en-US" dirty="0" smtClean="0"/>
              <a:t>Davidson College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</a:t>
            </a:r>
            <a:r>
              <a:rPr lang="en-US" dirty="0" smtClean="0"/>
              <a:t>Goals/Ideas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Application Based</a:t>
            </a:r>
          </a:p>
          <a:p>
            <a:pPr lvl="1"/>
            <a:r>
              <a:rPr lang="en-US" dirty="0" smtClean="0"/>
              <a:t>Understanding synthetic biology and its real world application 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Our focus </a:t>
            </a:r>
          </a:p>
          <a:p>
            <a:pPr lvl="1"/>
            <a:r>
              <a:rPr lang="en-US" dirty="0" smtClean="0"/>
              <a:t>Environmental problem and issues, specifically water contamination by heavy metals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projects that really interested us after reviewing the 2009 </a:t>
            </a:r>
            <a:r>
              <a:rPr lang="en-US" dirty="0" err="1" smtClean="0"/>
              <a:t>iGEM</a:t>
            </a:r>
            <a:r>
              <a:rPr lang="en-US" dirty="0" smtClean="0"/>
              <a:t> website were </a:t>
            </a:r>
          </a:p>
          <a:p>
            <a:pPr lvl="1"/>
            <a:r>
              <a:rPr lang="en-US" dirty="0" smtClean="0"/>
              <a:t>Team UQ-Australia: Mercury sequestration using </a:t>
            </a:r>
            <a:r>
              <a:rPr lang="en-US" dirty="0" err="1" smtClean="0"/>
              <a:t>multicomponent</a:t>
            </a:r>
            <a:r>
              <a:rPr lang="en-US" dirty="0" smtClean="0"/>
              <a:t>  </a:t>
            </a:r>
            <a:r>
              <a:rPr lang="en-US" dirty="0" err="1" smtClean="0"/>
              <a:t>operon</a:t>
            </a:r>
            <a:endParaRPr lang="en-US" dirty="0" smtClean="0"/>
          </a:p>
          <a:p>
            <a:pPr lvl="1"/>
            <a:r>
              <a:rPr lang="en-US" dirty="0" smtClean="0"/>
              <a:t>Team Virginia:  Arsenic sequestration for ground water decontamination </a:t>
            </a:r>
          </a:p>
          <a:p>
            <a:pPr lvl="1"/>
            <a:r>
              <a:rPr lang="en-US" dirty="0" smtClean="0"/>
              <a:t>Team Stritch: Removal of heavy metals from contaminated water specifically mercury and arsenic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Implementation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As independent student research projects in collaboration with biology and chemistry faculty</a:t>
            </a:r>
          </a:p>
          <a:p>
            <a:r>
              <a:rPr lang="en-US" sz="2800" dirty="0" smtClean="0"/>
              <a:t>Students have 4 plus credits for independent research study</a:t>
            </a:r>
          </a:p>
          <a:p>
            <a:r>
              <a:rPr lang="en-US" sz="2800" dirty="0" smtClean="0"/>
              <a:t>One credit</a:t>
            </a:r>
          </a:p>
          <a:p>
            <a:pPr lvl="1"/>
            <a:r>
              <a:rPr lang="en-US" sz="2400" dirty="0" smtClean="0"/>
              <a:t> literature review, bioethical issues, and research proposal</a:t>
            </a:r>
          </a:p>
          <a:p>
            <a:r>
              <a:rPr lang="en-US" sz="2800" dirty="0" smtClean="0"/>
              <a:t>Three credits </a:t>
            </a:r>
          </a:p>
          <a:p>
            <a:pPr lvl="1"/>
            <a:r>
              <a:rPr lang="en-US" sz="2400" dirty="0" smtClean="0"/>
              <a:t>Working on synthetic biology projects</a:t>
            </a:r>
            <a:r>
              <a:rPr lang="en-US" sz="2000" dirty="0" smtClean="0"/>
              <a:t>	</a:t>
            </a:r>
          </a:p>
          <a:p>
            <a:pPr lvl="1"/>
            <a:r>
              <a:rPr lang="en-US" sz="2400" dirty="0" smtClean="0"/>
              <a:t>Writing their research paper</a:t>
            </a:r>
          </a:p>
          <a:p>
            <a:pPr lvl="1"/>
            <a:r>
              <a:rPr lang="en-US" sz="2400" dirty="0" smtClean="0"/>
              <a:t>Poster and oral presentation at the Institution level and at  regional conferences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Metal Resistance Systems in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Resistance genes on plasmids or chromosome</a:t>
            </a:r>
          </a:p>
          <a:p>
            <a:r>
              <a:rPr lang="en-US" dirty="0" smtClean="0"/>
              <a:t>For example in mercury resistance</a:t>
            </a:r>
          </a:p>
          <a:p>
            <a:r>
              <a:rPr lang="en-US" dirty="0" smtClean="0"/>
              <a:t>The system consists of </a:t>
            </a:r>
          </a:p>
          <a:p>
            <a:pPr lvl="1"/>
            <a:r>
              <a:rPr lang="en-US" dirty="0" smtClean="0"/>
              <a:t>A metal transporter </a:t>
            </a:r>
          </a:p>
          <a:p>
            <a:pPr lvl="1"/>
            <a:r>
              <a:rPr lang="en-US" dirty="0" smtClean="0"/>
              <a:t>A metal binding protein</a:t>
            </a:r>
          </a:p>
          <a:p>
            <a:pPr lvl="1"/>
            <a:r>
              <a:rPr lang="en-US" dirty="0" smtClean="0"/>
              <a:t>Metal responsive promoter</a:t>
            </a:r>
          </a:p>
          <a:p>
            <a:pPr lvl="1"/>
            <a:r>
              <a:rPr lang="en-US" dirty="0" smtClean="0"/>
              <a:t>Reduction mechanism, Hg (II)</a:t>
            </a:r>
            <a:r>
              <a:rPr lang="en-US" dirty="0" smtClean="0">
                <a:sym typeface="Wingdings"/>
              </a:rPr>
              <a:t> Hg (0)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648200" cy="365125"/>
          </a:xfrm>
        </p:spPr>
        <p:txBody>
          <a:bodyPr/>
          <a:lstStyle/>
          <a:p>
            <a:r>
              <a:rPr lang="pt-BR" dirty="0" smtClean="0"/>
              <a:t>Diagram from: iGEM 2009 Team UQ Australia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057400"/>
            <a:ext cx="6429214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Plasmid 1  </a:t>
            </a:r>
          </a:p>
          <a:p>
            <a:r>
              <a:rPr lang="en-US" sz="2800" dirty="0" smtClean="0"/>
              <a:t>Allows Hg (II) transportation into cell</a:t>
            </a:r>
          </a:p>
          <a:p>
            <a:r>
              <a:rPr lang="en-US" sz="2800" dirty="0" err="1" smtClean="0"/>
              <a:t>Metallothionien</a:t>
            </a:r>
            <a:r>
              <a:rPr lang="en-US" sz="2800" dirty="0" smtClean="0"/>
              <a:t> protein aids intracellular accumulation</a:t>
            </a:r>
          </a:p>
          <a:p>
            <a:r>
              <a:rPr lang="en-US" sz="2800" dirty="0" err="1" smtClean="0"/>
              <a:t>MerR</a:t>
            </a:r>
            <a:r>
              <a:rPr lang="en-US" sz="2800" dirty="0" smtClean="0"/>
              <a:t> is a transcriptional regulator</a:t>
            </a:r>
          </a:p>
          <a:p>
            <a:r>
              <a:rPr lang="en-US" sz="2800" dirty="0" err="1" smtClean="0"/>
              <a:t>MerA</a:t>
            </a:r>
            <a:r>
              <a:rPr lang="en-US" sz="2800" dirty="0" smtClean="0"/>
              <a:t> </a:t>
            </a:r>
            <a:r>
              <a:rPr lang="en-US" sz="2800" dirty="0" err="1" smtClean="0"/>
              <a:t>reductase</a:t>
            </a:r>
            <a:r>
              <a:rPr lang="en-US" sz="2800" dirty="0" smtClean="0"/>
              <a:t> (missing) no efflux of Hg (0)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334000" cy="365125"/>
          </a:xfrm>
        </p:spPr>
        <p:txBody>
          <a:bodyPr/>
          <a:lstStyle/>
          <a:p>
            <a:r>
              <a:rPr lang="en-US" dirty="0" smtClean="0"/>
              <a:t>Diagram from:  </a:t>
            </a:r>
            <a:r>
              <a:rPr lang="en-US" dirty="0" err="1" smtClean="0"/>
              <a:t>iGEM</a:t>
            </a:r>
            <a:r>
              <a:rPr lang="en-US" dirty="0" smtClean="0"/>
              <a:t> 2009 Projects Team UQ  Australia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495800"/>
            <a:ext cx="71628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Project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Plasmid 2</a:t>
            </a:r>
          </a:p>
          <a:p>
            <a:r>
              <a:rPr lang="en-US" sz="2800" dirty="0" err="1" smtClean="0"/>
              <a:t>MerR</a:t>
            </a:r>
            <a:r>
              <a:rPr lang="en-US" sz="2800" dirty="0" smtClean="0"/>
              <a:t> promoter linked to Ag43</a:t>
            </a:r>
          </a:p>
          <a:p>
            <a:r>
              <a:rPr lang="en-US" sz="2800" dirty="0" smtClean="0"/>
              <a:t>Ag43, a native protein to </a:t>
            </a:r>
            <a:r>
              <a:rPr lang="en-US" sz="2800" dirty="0" err="1" smtClean="0"/>
              <a:t>E.coli</a:t>
            </a:r>
            <a:r>
              <a:rPr lang="en-US" sz="2800" dirty="0" smtClean="0"/>
              <a:t> (E. coli K12) is removed from genome and reinserted on a plasmid which can be controlled by Hg (II)</a:t>
            </a:r>
          </a:p>
          <a:p>
            <a:r>
              <a:rPr lang="en-US" sz="2800" dirty="0" smtClean="0"/>
              <a:t>When </a:t>
            </a:r>
            <a:r>
              <a:rPr lang="en-US" sz="2800" dirty="0" err="1" smtClean="0"/>
              <a:t>Ecoli</a:t>
            </a:r>
            <a:r>
              <a:rPr lang="en-US" sz="2800" dirty="0" smtClean="0"/>
              <a:t> cells express Ag 43 they clump</a:t>
            </a:r>
          </a:p>
          <a:p>
            <a:r>
              <a:rPr lang="en-US" sz="2800" dirty="0" smtClean="0"/>
              <a:t>Measure using Spectrophotometer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Diagram from:  iGEM Team UQ Australia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4648200"/>
            <a:ext cx="4013200" cy="176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err="1" smtClean="0"/>
              <a:t>BioBricks</a:t>
            </a:r>
            <a:r>
              <a:rPr lang="en-US" dirty="0" smtClean="0"/>
              <a:t>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BBa_I76101 (did not work )</a:t>
            </a:r>
          </a:p>
          <a:p>
            <a:r>
              <a:rPr lang="en-US" dirty="0" smtClean="0"/>
              <a:t>BBa_I728456 </a:t>
            </a:r>
            <a:r>
              <a:rPr lang="en-US" dirty="0" err="1" smtClean="0"/>
              <a:t>MerRT</a:t>
            </a:r>
            <a:r>
              <a:rPr lang="en-US" dirty="0" smtClean="0"/>
              <a:t>:  Mercury inducible promoter +RBS</a:t>
            </a:r>
          </a:p>
          <a:p>
            <a:r>
              <a:rPr lang="en-US" dirty="0" smtClean="0"/>
              <a:t>BBa_J63010 vector</a:t>
            </a:r>
          </a:p>
          <a:p>
            <a:r>
              <a:rPr lang="en-US" dirty="0" smtClean="0"/>
              <a:t>Ag43 isolated from plasmid pKKJ143</a:t>
            </a:r>
          </a:p>
          <a:p>
            <a:r>
              <a:rPr lang="en-US" dirty="0" err="1" smtClean="0"/>
              <a:t>MerT</a:t>
            </a:r>
            <a:r>
              <a:rPr lang="en-US" dirty="0" smtClean="0"/>
              <a:t> and </a:t>
            </a:r>
            <a:r>
              <a:rPr lang="en-US" dirty="0" err="1" smtClean="0"/>
              <a:t>MerP</a:t>
            </a:r>
            <a:r>
              <a:rPr lang="en-US" dirty="0" smtClean="0"/>
              <a:t> from plasmid </a:t>
            </a:r>
            <a:r>
              <a:rPr lang="en-US" dirty="0" err="1" smtClean="0"/>
              <a:t>pSUTp</a:t>
            </a:r>
            <a:endParaRPr lang="en-US" dirty="0" smtClean="0"/>
          </a:p>
          <a:p>
            <a:r>
              <a:rPr lang="en-US" dirty="0" smtClean="0"/>
              <a:t>BBa_K205004 (</a:t>
            </a:r>
            <a:r>
              <a:rPr lang="en-US" dirty="0" err="1" smtClean="0"/>
              <a:t>MerT</a:t>
            </a:r>
            <a:r>
              <a:rPr lang="en-US" dirty="0" smtClean="0"/>
              <a:t>)</a:t>
            </a:r>
          </a:p>
          <a:p>
            <a:r>
              <a:rPr lang="en-US" dirty="0" smtClean="0"/>
              <a:t>BBa_I728654 (mercury Induced RFP reporter)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305</TotalTime>
  <Words>416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Studio</vt:lpstr>
      <vt:lpstr>Team Stritch: Metal-o-coli Removal of Heavy Metal from Contaminated Water</vt:lpstr>
      <vt:lpstr>Project Goals/Ideas</vt:lpstr>
      <vt:lpstr>Project Proposal</vt:lpstr>
      <vt:lpstr>Implementation Strategy</vt:lpstr>
      <vt:lpstr>Metal Resistance Systems in Bacteria</vt:lpstr>
      <vt:lpstr>Project Design</vt:lpstr>
      <vt:lpstr>Project Design </vt:lpstr>
      <vt:lpstr>Project Design</vt:lpstr>
      <vt:lpstr>BioBricks Parts</vt:lpstr>
      <vt:lpstr>Long Term Goals</vt:lpstr>
      <vt:lpstr>Acknowledgements</vt:lpstr>
    </vt:vector>
  </TitlesOfParts>
  <Company>Cardinal Stritch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Team:Stritch Metalo coli</dc:title>
  <dc:creator>npkokan</dc:creator>
  <cp:lastModifiedBy>temp</cp:lastModifiedBy>
  <cp:revision>31</cp:revision>
  <dcterms:created xsi:type="dcterms:W3CDTF">2010-07-10T12:17:34Z</dcterms:created>
  <dcterms:modified xsi:type="dcterms:W3CDTF">2010-07-10T12:25:20Z</dcterms:modified>
</cp:coreProperties>
</file>