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8.xml" ContentType="application/vnd.openxmlformats-officedocument.presentationml.slide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Layouts/slideLayout19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Layouts/slideLayout145.xml" ContentType="application/vnd.openxmlformats-officedocument.presentationml.slideLayout+xml"/>
  <Override PartName="/ppt/slideLayouts/slideLayout17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9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9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97.xml" ContentType="application/vnd.openxmlformats-officedocument.presentationml.slideLayout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2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5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8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94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54"/>
  </p:notesMasterIdLst>
  <p:sldIdLst>
    <p:sldId id="256" r:id="rId19"/>
    <p:sldId id="322" r:id="rId20"/>
    <p:sldId id="328" r:id="rId21"/>
    <p:sldId id="323" r:id="rId22"/>
    <p:sldId id="324" r:id="rId23"/>
    <p:sldId id="325" r:id="rId24"/>
    <p:sldId id="326" r:id="rId25"/>
    <p:sldId id="327" r:id="rId26"/>
    <p:sldId id="286" r:id="rId27"/>
    <p:sldId id="257" r:id="rId28"/>
    <p:sldId id="258" r:id="rId29"/>
    <p:sldId id="260" r:id="rId30"/>
    <p:sldId id="261" r:id="rId31"/>
    <p:sldId id="263" r:id="rId32"/>
    <p:sldId id="274" r:id="rId33"/>
    <p:sldId id="321" r:id="rId34"/>
    <p:sldId id="329" r:id="rId35"/>
    <p:sldId id="344" r:id="rId36"/>
    <p:sldId id="337" r:id="rId37"/>
    <p:sldId id="342" r:id="rId38"/>
    <p:sldId id="343" r:id="rId39"/>
    <p:sldId id="340" r:id="rId40"/>
    <p:sldId id="331" r:id="rId41"/>
    <p:sldId id="341" r:id="rId42"/>
    <p:sldId id="338" r:id="rId43"/>
    <p:sldId id="339" r:id="rId44"/>
    <p:sldId id="332" r:id="rId45"/>
    <p:sldId id="333" r:id="rId46"/>
    <p:sldId id="345" r:id="rId47"/>
    <p:sldId id="334" r:id="rId48"/>
    <p:sldId id="348" r:id="rId49"/>
    <p:sldId id="346" r:id="rId50"/>
    <p:sldId id="347" r:id="rId51"/>
    <p:sldId id="349" r:id="rId52"/>
    <p:sldId id="350" r:id="rId53"/>
  </p:sldIdLst>
  <p:sldSz cx="21336000" cy="13335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1pPr>
    <a:lvl2pPr marL="4572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2pPr>
    <a:lvl3pPr marL="9144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3pPr>
    <a:lvl4pPr marL="13716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4pPr>
    <a:lvl5pPr marL="18288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5pPr>
    <a:lvl6pPr marL="2286000" algn="l" defTabSz="457200" rtl="0" eaLnBrk="1" latinLnBrk="0" hangingPunct="1"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6pPr>
    <a:lvl7pPr marL="2743200" algn="l" defTabSz="457200" rtl="0" eaLnBrk="1" latinLnBrk="0" hangingPunct="1"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7pPr>
    <a:lvl8pPr marL="3200400" algn="l" defTabSz="457200" rtl="0" eaLnBrk="1" latinLnBrk="0" hangingPunct="1"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8pPr>
    <a:lvl9pPr marL="3657600" algn="l" defTabSz="457200" rtl="0" eaLnBrk="1" latinLnBrk="0" hangingPunct="1">
      <a:defRPr sz="5800" kern="1200">
        <a:solidFill>
          <a:srgbClr val="000000"/>
        </a:solidFill>
        <a:latin typeface="Gill Sans" pitchFamily="32" charset="0"/>
        <a:ea typeface="ヒラギノ角ゴ ProN W3" pitchFamily="32" charset="-128"/>
        <a:cs typeface="ヒラギノ角ゴ ProN W3" pitchFamily="32" charset="-128"/>
        <a:sym typeface="Gill San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4" y="-216"/>
      </p:cViewPr>
      <p:guideLst>
        <p:guide orient="horz" pos="4200"/>
        <p:guide pos="6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25.xml"/><Relationship Id="rId25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50" Type="http://schemas.openxmlformats.org/officeDocument/2006/relationships/slide" Target="slides/slide32.xml"/><Relationship Id="rId17" Type="http://schemas.openxmlformats.org/officeDocument/2006/relationships/slideMaster" Target="slideMasters/slideMaster17.xml"/><Relationship Id="rId9" Type="http://schemas.openxmlformats.org/officeDocument/2006/relationships/slideMaster" Target="slideMasters/slideMaster9.xml"/><Relationship Id="rId18" Type="http://schemas.openxmlformats.org/officeDocument/2006/relationships/slideMaster" Target="slideMasters/slideMaster18.xml"/><Relationship Id="rId27" Type="http://schemas.openxmlformats.org/officeDocument/2006/relationships/slide" Target="slides/slide9.xml"/><Relationship Id="rId14" Type="http://schemas.openxmlformats.org/officeDocument/2006/relationships/slideMaster" Target="slideMasters/slideMaster14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0.xml"/><Relationship Id="rId45" Type="http://schemas.openxmlformats.org/officeDocument/2006/relationships/slide" Target="slides/slide27.xml"/><Relationship Id="rId58" Type="http://schemas.openxmlformats.org/officeDocument/2006/relationships/theme" Target="theme/theme1.xml"/><Relationship Id="rId42" Type="http://schemas.openxmlformats.org/officeDocument/2006/relationships/slide" Target="slides/slide24.xml"/><Relationship Id="rId6" Type="http://schemas.openxmlformats.org/officeDocument/2006/relationships/slideMaster" Target="slideMasters/slideMaster6.xml"/><Relationship Id="rId49" Type="http://schemas.openxmlformats.org/officeDocument/2006/relationships/slide" Target="slides/slide31.xml"/><Relationship Id="rId44" Type="http://schemas.openxmlformats.org/officeDocument/2006/relationships/slide" Target="slides/slide26.xml"/><Relationship Id="rId19" Type="http://schemas.openxmlformats.org/officeDocument/2006/relationships/slide" Target="slides/slide1.xml"/><Relationship Id="rId38" Type="http://schemas.openxmlformats.org/officeDocument/2006/relationships/slide" Target="slides/slide20.xml"/><Relationship Id="rId20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28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17.xml"/><Relationship Id="rId51" Type="http://schemas.openxmlformats.org/officeDocument/2006/relationships/slide" Target="slides/slide33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13.xml"/><Relationship Id="rId34" Type="http://schemas.openxmlformats.org/officeDocument/2006/relationships/slide" Target="slides/slide16.xml"/><Relationship Id="rId40" Type="http://schemas.openxmlformats.org/officeDocument/2006/relationships/slide" Target="slides/slide22.xml"/><Relationship Id="rId36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6.xml"/><Relationship Id="rId47" Type="http://schemas.openxmlformats.org/officeDocument/2006/relationships/slide" Target="slides/slide29.xml"/><Relationship Id="rId56" Type="http://schemas.openxmlformats.org/officeDocument/2006/relationships/presProps" Target="presProps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2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5.xml"/><Relationship Id="rId53" Type="http://schemas.openxmlformats.org/officeDocument/2006/relationships/slide" Target="slides/slide35.xml"/><Relationship Id="rId26" Type="http://schemas.openxmlformats.org/officeDocument/2006/relationships/slide" Target="slides/slide8.xml"/><Relationship Id="rId30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11.xml"/><Relationship Id="rId16" Type="http://schemas.openxmlformats.org/officeDocument/2006/relationships/slideMaster" Target="slideMasters/slideMaster16.xml"/><Relationship Id="rId33" Type="http://schemas.openxmlformats.org/officeDocument/2006/relationships/slide" Target="slides/slide15.xml"/><Relationship Id="rId41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2" Type="http://schemas.openxmlformats.org/officeDocument/2006/relationships/slide" Target="slides/slide4.xml"/><Relationship Id="rId2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2" charset="0"/>
        <a:ea typeface="ＭＳ Ｐゴシック" pitchFamily="3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2" charset="0"/>
        <a:ea typeface="ＭＳ Ｐゴシック" pitchFamily="3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2" charset="0"/>
        <a:ea typeface="ＭＳ Ｐゴシック" pitchFamily="3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2" charset="0"/>
        <a:ea typeface="ＭＳ Ｐゴシック" pitchFamily="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000">
                <a:latin typeface="Lucida Grande" pitchFamily="32" charset="0"/>
                <a:ea typeface="Lucida Grande" pitchFamily="32" charset="0"/>
                <a:cs typeface="Lucida Grande" pitchFamily="32" charset="0"/>
                <a:sym typeface="Lucida Grande" pitchFamily="32" charset="0"/>
              </a:rPr>
              <a:t>About 20,000 people injured or killed each year.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000">
                <a:latin typeface="Lucida Grande" pitchFamily="32" charset="0"/>
                <a:ea typeface="Lucida Grande" pitchFamily="32" charset="0"/>
                <a:cs typeface="Lucida Grande" pitchFamily="32" charset="0"/>
                <a:sym typeface="Lucida Grande" pitchFamily="32" charset="0"/>
              </a:rPr>
              <a:t>About 20,000 people injured or killed each year.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000">
                <a:latin typeface="Lucida Grande" pitchFamily="32" charset="0"/>
                <a:ea typeface="Lucida Grande" pitchFamily="32" charset="0"/>
                <a:cs typeface="Lucida Grande" pitchFamily="32" charset="0"/>
                <a:sym typeface="Lucida Grande" pitchFamily="32" charset="0"/>
              </a:rPr>
              <a:t>About 20,000 people injured or killed each year.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000">
                <a:latin typeface="Lucida Grande" pitchFamily="32" charset="0"/>
                <a:ea typeface="Lucida Grande" pitchFamily="32" charset="0"/>
                <a:cs typeface="Lucida Grande" pitchFamily="32" charset="0"/>
                <a:sym typeface="Lucida Grande" pitchFamily="32" charset="0"/>
              </a:rPr>
              <a:t>1 million people die each year from malaria, most of them children under the age of 5.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000">
                <a:latin typeface="Lucida Grande" pitchFamily="32" charset="0"/>
                <a:ea typeface="Lucida Grande" pitchFamily="32" charset="0"/>
                <a:cs typeface="Lucida Grande" pitchFamily="32" charset="0"/>
                <a:sym typeface="Lucida Grande" pitchFamily="32" charset="0"/>
              </a:rPr>
              <a:t>1 million people die each year from malaria, most of them children under the age of 5. </a:t>
            </a:r>
          </a:p>
          <a:p>
            <a:r>
              <a:rPr lang="en-US" sz="3000">
                <a:latin typeface="Lucida Grande" pitchFamily="32" charset="0"/>
                <a:ea typeface="Lucida Grande" pitchFamily="32" charset="0"/>
                <a:cs typeface="Lucida Grande" pitchFamily="32" charset="0"/>
                <a:sym typeface="Lucida Grande" pitchFamily="32" charset="0"/>
              </a:rPr>
              <a:t>Jay Keasling at UC Berkeley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1350" y="1930400"/>
            <a:ext cx="2406650" cy="913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1930400"/>
            <a:ext cx="7067550" cy="913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37AFF1-73E4-624A-AF72-2362B9042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074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07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4686B2-769B-D248-A71E-799A1BBF9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42900"/>
            <a:ext cx="4800600" cy="1156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42900"/>
            <a:ext cx="14249400" cy="1156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24A2F3-EC69-AD49-AEE4-9236B9D73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63500" y="3784600"/>
            <a:ext cx="3175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3784600"/>
            <a:ext cx="3175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79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79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262F39-06A2-F94F-82B9-8FE5A33A0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45CDC2-106F-E14A-83A6-19D0364EC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111500"/>
            <a:ext cx="4800600" cy="928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4249400" cy="9283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2870D7-4D72-8847-8A71-448F42CC5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6BAA7D-1D76-BA4D-94E8-EDCDE5AD7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28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074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07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2B494A-B6FC-B842-9AE4-E7470D23D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38CC90-C048-C94B-902D-E59375E19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ABBE81-DDE2-C74D-AAF6-B43446C32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7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7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5C71F6-87A8-7A40-B29D-6A5CFBA80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28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074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07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6883400"/>
            <a:ext cx="8509000" cy="154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6883400"/>
            <a:ext cx="8509000" cy="154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2235200"/>
            <a:ext cx="42926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2235200"/>
            <a:ext cx="127254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111500"/>
            <a:ext cx="4800600" cy="880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4249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111500"/>
            <a:ext cx="4800600" cy="928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4249400" cy="9283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1350" y="1930400"/>
            <a:ext cx="2406650" cy="913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1930400"/>
            <a:ext cx="7067550" cy="913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89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3335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78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2225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67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6540500"/>
            <a:ext cx="96266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1930400"/>
            <a:ext cx="96266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1739900"/>
            <a:ext cx="17170400" cy="986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382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827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272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1717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162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0734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306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878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45000" indent="-571500" algn="l" rtl="0" fontAlgn="base">
        <a:spcBef>
          <a:spcPts val="68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89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3335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78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2225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67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3784600"/>
            <a:ext cx="8267700" cy="781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63500" y="3784600"/>
            <a:ext cx="6502400" cy="781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10071100"/>
            <a:ext cx="171704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3784600"/>
            <a:ext cx="17170400" cy="781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2800" y="1739900"/>
            <a:ext cx="17170400" cy="986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382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827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272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1717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162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0734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306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878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450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3784600"/>
            <a:ext cx="8267700" cy="781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pitchFamily="32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192024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2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111500"/>
            <a:ext cx="19202400" cy="879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Calibri" pitchFamily="32" charset="0"/>
              </a:rPr>
              <a:t>Second level</a:t>
            </a:r>
          </a:p>
          <a:p>
            <a:pPr lvl="2"/>
            <a:r>
              <a:rPr lang="en-US">
                <a:sym typeface="Calibri" pitchFamily="32" charset="0"/>
              </a:rPr>
              <a:t>Third level</a:t>
            </a:r>
          </a:p>
          <a:p>
            <a:pPr lvl="3"/>
            <a:r>
              <a:rPr lang="en-US">
                <a:sym typeface="Calibri" pitchFamily="32" charset="0"/>
              </a:rPr>
              <a:t>Fourth level</a:t>
            </a:r>
          </a:p>
          <a:p>
            <a:pPr lvl="4"/>
            <a:r>
              <a:rPr lang="en-US">
                <a:sym typeface="Calibri" pitchFamily="32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9896138" y="12650788"/>
            <a:ext cx="37306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rgbClr val="878787"/>
                </a:solidFill>
                <a:latin typeface="+mn-lt"/>
                <a:ea typeface="Calibri" pitchFamily="32" charset="0"/>
                <a:cs typeface="Calibri" pitchFamily="32" charset="0"/>
                <a:sym typeface="Calibri" pitchFamily="32" charset="0"/>
              </a:defRPr>
            </a:lvl1pPr>
          </a:lstStyle>
          <a:p>
            <a:fld id="{D451EC36-EED2-E545-8A00-EDB6AA82BE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Calibri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 pitchFamily="32" charset="0"/>
          <a:ea typeface="ヒラギノ角ゴ ProN W3" pitchFamily="32" charset="-128"/>
          <a:cs typeface="ヒラギノ角ゴ ProN W3" pitchFamily="32" charset="-128"/>
          <a:sym typeface="Calibri" pitchFamily="32" charset="0"/>
        </a:defRPr>
      </a:lvl9pPr>
    </p:titleStyle>
    <p:bodyStyle>
      <a:lvl1pPr marL="342900" indent="-342900" algn="l" rtl="0" fontAlgn="base">
        <a:spcBef>
          <a:spcPts val="15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•"/>
        <a:defRPr sz="62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1pPr>
      <a:lvl2pPr marL="704850" indent="-285750" algn="l" rtl="0" fontAlgn="base">
        <a:spcBef>
          <a:spcPts val="13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–"/>
        <a:defRPr sz="54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2pPr>
      <a:lvl3pPr marL="1104900" indent="-228600" algn="l" rtl="0" fontAlgn="base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3pPr>
      <a:lvl4pPr marL="1562100" indent="-228600" algn="l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4pPr>
      <a:lvl5pPr marL="2019300" indent="-228600" algn="l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»"/>
        <a:defRPr sz="38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5pPr>
      <a:lvl6pPr marL="2476500" indent="-228600" algn="l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»"/>
        <a:defRPr sz="38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6pPr>
      <a:lvl7pPr marL="2933700" indent="-228600" algn="l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»"/>
        <a:defRPr sz="38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7pPr>
      <a:lvl8pPr marL="3390900" indent="-228600" algn="l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»"/>
        <a:defRPr sz="38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8pPr>
      <a:lvl9pPr marL="3848100" indent="-228600" algn="l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pitchFamily="32" charset="0"/>
        <a:buChar char="»"/>
        <a:defRPr sz="3800">
          <a:solidFill>
            <a:schemeClr val="tx1"/>
          </a:solidFill>
          <a:latin typeface="+mn-lt"/>
          <a:ea typeface="+mn-ea"/>
          <a:cs typeface="+mn-cs"/>
          <a:sym typeface="Calibri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890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3335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780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2225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670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1242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814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40386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95800" indent="-571500" algn="l" rtl="0" fontAlgn="base">
        <a:spcBef>
          <a:spcPts val="3300"/>
        </a:spcBef>
        <a:spcAft>
          <a:spcPct val="0"/>
        </a:spcAft>
        <a:buSzPct val="171000"/>
        <a:buFont typeface="Gill Sans" pitchFamily="32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2800" y="1739900"/>
            <a:ext cx="17170400" cy="986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382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827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272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1717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162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0734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306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878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45000" indent="-571500" algn="l" rtl="0" fontAlgn="base">
        <a:spcBef>
          <a:spcPts val="6600"/>
        </a:spcBef>
        <a:spcAft>
          <a:spcPct val="0"/>
        </a:spcAft>
        <a:buSzPct val="171000"/>
        <a:buFont typeface="Gill Sans" pitchFamily="32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6883400"/>
            <a:ext cx="171704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2235200"/>
            <a:ext cx="171704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4064000"/>
            <a:ext cx="171704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10071100"/>
            <a:ext cx="171704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0" y="3784600"/>
            <a:ext cx="17170400" cy="781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32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6540500"/>
            <a:ext cx="96266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32" charset="0"/>
              </a:rPr>
              <a:t>Second level</a:t>
            </a:r>
          </a:p>
          <a:p>
            <a:pPr lvl="2"/>
            <a:r>
              <a:rPr lang="en-US">
                <a:sym typeface="Gill Sans" pitchFamily="32" charset="0"/>
              </a:rPr>
              <a:t>Third level</a:t>
            </a:r>
          </a:p>
          <a:p>
            <a:pPr lvl="3"/>
            <a:r>
              <a:rPr lang="en-US">
                <a:sym typeface="Gill Sans" pitchFamily="32" charset="0"/>
              </a:rPr>
              <a:t>Fourth level</a:t>
            </a:r>
          </a:p>
          <a:p>
            <a:pPr lvl="4"/>
            <a:r>
              <a:rPr lang="en-US">
                <a:sym typeface="Gill Sans" pitchFamily="32" charset="0"/>
              </a:rPr>
              <a:t>Fifth level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1930400"/>
            <a:ext cx="96266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3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+mj-lt"/>
          <a:ea typeface="+mj-ea"/>
          <a:cs typeface="+mj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 pitchFamily="32" charset="-128"/>
          <a:sym typeface="Gill Sans" pitchFamily="32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pitchFamily="3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eg"/><Relationship Id="rId5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Relationship Id="rId5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eg"/><Relationship Id="rId5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eg"/><Relationship Id="rId5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5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image" Target="../media/image8.png"/><Relationship Id="rId7" Type="http://schemas.openxmlformats.org/officeDocument/2006/relationships/image" Target="../media/image11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6" Type="http://schemas.openxmlformats.org/officeDocument/2006/relationships/image" Target="../media/image20.png"/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0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9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Relationship Id="rId5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8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5" Type="http://schemas.openxmlformats.org/officeDocument/2006/relationships/hyperlink" Target="http://www.stephenwolfram.com/publications/articles/ca/84-computation/figs/gif150/84computation-f4.3.gi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1" Type="http://schemas.openxmlformats.org/officeDocument/2006/relationships/video" Target="%2525255CUsers%2525255Cmacampbell%2525255CDocuments%2525255CBioServer%2525255CBiology%2525255Cprojects%2525255CIDH%2525255CDIMER.m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-25400" y="1949450"/>
            <a:ext cx="21374100" cy="2501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8600" b="1" dirty="0" smtClean="0">
                <a:solidFill>
                  <a:schemeClr val="tx1"/>
                </a:solidFill>
                <a:latin typeface="Helvetica" pitchFamily="32" charset="0"/>
                <a:ea typeface="Helvetica" pitchFamily="32" charset="0"/>
                <a:cs typeface="Helvetica" pitchFamily="32" charset="0"/>
                <a:sym typeface="Helvetica" pitchFamily="32" charset="0"/>
              </a:rPr>
              <a:t>Synthetic Biology Workshop</a:t>
            </a:r>
            <a:endParaRPr lang="en-US" sz="7200" b="1" dirty="0">
              <a:solidFill>
                <a:schemeClr val="tx1"/>
              </a:solidFill>
              <a:latin typeface="Helvetica" pitchFamily="32" charset="0"/>
              <a:ea typeface="Helvetica" pitchFamily="32" charset="0"/>
              <a:cs typeface="Helvetica" pitchFamily="32" charset="0"/>
              <a:sym typeface="Helvetica" pitchFamily="32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315700"/>
            <a:ext cx="5636164" cy="16002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7772400" y="4229100"/>
            <a:ext cx="5612113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6400" dirty="0" smtClean="0">
                <a:solidFill>
                  <a:schemeClr val="tx1"/>
                </a:solidFill>
                <a:latin typeface="Helvetica" pitchFamily="32" charset="0"/>
                <a:ea typeface="Helvetica" pitchFamily="32" charset="0"/>
                <a:cs typeface="Helvetica" pitchFamily="32" charset="0"/>
                <a:sym typeface="Helvetica" pitchFamily="32" charset="0"/>
              </a:rPr>
              <a:t>July 8-10, </a:t>
            </a:r>
            <a:r>
              <a:rPr lang="en-US" sz="6400" dirty="0">
                <a:solidFill>
                  <a:schemeClr val="tx1"/>
                </a:solidFill>
                <a:latin typeface="Helvetica" pitchFamily="32" charset="0"/>
                <a:ea typeface="Helvetica" pitchFamily="32" charset="0"/>
                <a:cs typeface="Helvetica" pitchFamily="32" charset="0"/>
                <a:sym typeface="Helvetica" pitchFamily="32" charset="0"/>
              </a:rPr>
              <a:t>2010</a:t>
            </a:r>
          </a:p>
        </p:txBody>
      </p:sp>
      <p:pic>
        <p:nvPicPr>
          <p:cNvPr id="6" name="Picture 5" descr=":::BioServer:Biology:projects:GCAT:Shirts:GCATshirtFro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571500"/>
            <a:ext cx="34596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riffon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49400" y="11544300"/>
            <a:ext cx="5181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:::Research:ASCB:ASCB '07:Georgetown:HHMI Log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58293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8135422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A. Malcolm Campbell</a:t>
            </a:r>
          </a:p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Biology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976366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Laurie J. Heyer</a:t>
            </a:r>
          </a:p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Mathematics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06400" y="8135422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Todd T. </a:t>
            </a:r>
            <a:r>
              <a:rPr lang="en-US" sz="4000" dirty="0" err="1" smtClean="0">
                <a:latin typeface="Helvetica"/>
                <a:cs typeface="Helvetica"/>
              </a:rPr>
              <a:t>Eckdahl</a:t>
            </a:r>
            <a:endParaRPr lang="en-US" sz="4000" dirty="0" smtClean="0">
              <a:latin typeface="Helvetica"/>
              <a:cs typeface="Helvetica"/>
            </a:endParaRPr>
          </a:p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Biology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06400" y="976366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Jeffrey L. Poet</a:t>
            </a:r>
          </a:p>
          <a:p>
            <a:pPr marL="914400" indent="-914400"/>
            <a:r>
              <a:rPr lang="en-US" sz="4000" dirty="0" smtClean="0">
                <a:latin typeface="Helvetica"/>
                <a:cs typeface="Helvetica"/>
              </a:rPr>
              <a:t>Math, CS and Physics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74800"/>
            <a:ext cx="6267450" cy="58848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l="18834" t="27672" r="18901" b="27612"/>
          <a:stretch>
            <a:fillRect/>
          </a:stretch>
        </p:blipFill>
        <p:spPr bwMode="auto">
          <a:xfrm>
            <a:off x="3432175" y="7519988"/>
            <a:ext cx="6269038" cy="4965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07700" y="1612900"/>
            <a:ext cx="7280275" cy="10922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Land Mine Detection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562100"/>
            <a:ext cx="7416800" cy="1112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76100" y="1689100"/>
            <a:ext cx="6267450" cy="58848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 l="18866" t="27672" r="18869" b="27612"/>
          <a:stretch>
            <a:fillRect/>
          </a:stretch>
        </p:blipFill>
        <p:spPr bwMode="auto">
          <a:xfrm>
            <a:off x="11974513" y="7623175"/>
            <a:ext cx="6269037" cy="49672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Land Mine Detection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-38100" y="-171450"/>
            <a:ext cx="21399500" cy="3136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Synthetic Biology</a:t>
            </a:r>
          </a:p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Land Mine Detection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3136900"/>
            <a:ext cx="17060863" cy="8737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7891" name="Oval 3"/>
          <p:cNvSpPr>
            <a:spLocks/>
          </p:cNvSpPr>
          <p:nvPr/>
        </p:nvSpPr>
        <p:spPr bwMode="auto">
          <a:xfrm>
            <a:off x="5003800" y="2933700"/>
            <a:ext cx="4203700" cy="3302000"/>
          </a:xfrm>
          <a:prstGeom prst="ellipse">
            <a:avLst/>
          </a:prstGeom>
          <a:noFill/>
          <a:ln w="889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3400" y="1498600"/>
            <a:ext cx="10074275" cy="7556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11300"/>
            <a:ext cx="7556500" cy="7556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Production of Medicines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0700" y="7099300"/>
            <a:ext cx="6045200" cy="55610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/>
          </p:cNvSpPr>
          <p:nvPr/>
        </p:nvSpPr>
        <p:spPr bwMode="auto">
          <a:xfrm>
            <a:off x="11874500" y="9074150"/>
            <a:ext cx="66421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$1 per pill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"/>
          <p:cNvGrpSpPr>
            <a:grpSpLocks/>
          </p:cNvGrpSpPr>
          <p:nvPr/>
        </p:nvGrpSpPr>
        <p:grpSpPr bwMode="auto">
          <a:xfrm>
            <a:off x="9509125" y="4659313"/>
            <a:ext cx="10417175" cy="9248775"/>
            <a:chOff x="0" y="0"/>
            <a:chExt cx="6561" cy="5826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" y="2"/>
              <a:ext cx="6508" cy="582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41987" name="Rectangle 3"/>
            <p:cNvSpPr>
              <a:spLocks/>
            </p:cNvSpPr>
            <p:nvPr/>
          </p:nvSpPr>
          <p:spPr bwMode="auto">
            <a:xfrm>
              <a:off x="4897" y="1000"/>
              <a:ext cx="1664" cy="2496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 flipH="1">
              <a:off x="4953" y="1176"/>
              <a:ext cx="24" cy="24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989" name="Rectangle 5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Production of Medicines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3400" y="1511300"/>
            <a:ext cx="5334000" cy="49069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9913" y="1417638"/>
            <a:ext cx="8696325" cy="57927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/>
          </p:cNvSpPr>
          <p:nvPr/>
        </p:nvSpPr>
        <p:spPr bwMode="auto">
          <a:xfrm>
            <a:off x="1168400" y="8477250"/>
            <a:ext cx="72263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10¢ per pill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997700"/>
            <a:ext cx="6946900" cy="61118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300" y="1400175"/>
            <a:ext cx="6946900" cy="5927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1409700"/>
            <a:ext cx="9550400" cy="6823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8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Biofuels from Algae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11830050" y="8947150"/>
            <a:ext cx="5300663" cy="1644650"/>
            <a:chOff x="0" y="0"/>
            <a:chExt cx="3338" cy="1036"/>
          </a:xfrm>
        </p:grpSpPr>
        <p:sp>
          <p:nvSpPr>
            <p:cNvPr id="44038" name="Rectangle 6"/>
            <p:cNvSpPr>
              <a:spLocks/>
            </p:cNvSpPr>
            <p:nvPr/>
          </p:nvSpPr>
          <p:spPr bwMode="auto">
            <a:xfrm>
              <a:off x="0" y="0"/>
              <a:ext cx="3338" cy="9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8600">
                  <a:solidFill>
                    <a:schemeClr val="tx1"/>
                  </a:solidFill>
                  <a:latin typeface="Times" pitchFamily="32" charset="0"/>
                  <a:ea typeface="Times" pitchFamily="32" charset="0"/>
                  <a:cs typeface="Times" pitchFamily="32" charset="0"/>
                  <a:sym typeface="Times" pitchFamily="32" charset="0"/>
                </a:rPr>
                <a:t>CO -neutral</a:t>
              </a:r>
            </a:p>
          </p:txBody>
        </p:sp>
        <p:sp>
          <p:nvSpPr>
            <p:cNvPr id="44039" name="Rectangle 7"/>
            <p:cNvSpPr>
              <a:spLocks/>
            </p:cNvSpPr>
            <p:nvPr/>
          </p:nvSpPr>
          <p:spPr bwMode="auto">
            <a:xfrm>
              <a:off x="863" y="508"/>
              <a:ext cx="264" cy="52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latin typeface="Times" pitchFamily="32" charset="0"/>
                  <a:ea typeface="Times" pitchFamily="32" charset="0"/>
                  <a:cs typeface="Times" pitchFamily="32" charset="0"/>
                  <a:sym typeface="Times" pitchFamily="32" charset="0"/>
                </a:rPr>
                <a:t>2</a:t>
              </a:r>
            </a:p>
          </p:txBody>
        </p:sp>
      </p:grpSp>
      <p:sp>
        <p:nvSpPr>
          <p:cNvPr id="44040" name="Rectangle 8"/>
          <p:cNvSpPr>
            <a:spLocks/>
          </p:cNvSpPr>
          <p:nvPr/>
        </p:nvSpPr>
        <p:spPr bwMode="auto">
          <a:xfrm>
            <a:off x="9456738" y="10631488"/>
            <a:ext cx="11912600" cy="1079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4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1,000,000 gallons in 2008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Group 1"/>
          <p:cNvGraphicFramePr>
            <a:graphicFrameLocks noGrp="1"/>
          </p:cNvGraphicFramePr>
          <p:nvPr/>
        </p:nvGraphicFramePr>
        <p:xfrm>
          <a:off x="431800" y="1841500"/>
          <a:ext cx="20485100" cy="10969626"/>
        </p:xfrm>
        <a:graphic>
          <a:graphicData uri="http://schemas.openxmlformats.org/drawingml/2006/table">
            <a:tbl>
              <a:tblPr/>
              <a:tblGrid>
                <a:gridCol w="10242550"/>
                <a:gridCol w="10242550"/>
              </a:tblGrid>
              <a:tr h="548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32" charset="0"/>
                        <a:buNone/>
                        <a:tabLst>
                          <a:tab pos="1244600" algn="l"/>
                        </a:tabLst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2" charset="0"/>
                        <a:ea typeface="ヒラギノ角ゴ ProN W3" pitchFamily="32" charset="-128"/>
                        <a:cs typeface="ヒラギノ角ゴ ProN W3" pitchFamily="32" charset="-128"/>
                        <a:sym typeface="Gill Sans" pitchFamily="32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32" charset="0"/>
                        <a:buNone/>
                        <a:tabLst>
                          <a:tab pos="1244600" algn="l"/>
                        </a:tabLst>
                      </a:pPr>
                      <a:endParaRPr kumimoji="0" lang="en-US" sz="4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2" charset="0"/>
                        <a:ea typeface="ヒラギノ角ゴ ProN W3" pitchFamily="32" charset="-128"/>
                        <a:cs typeface="ヒラギノ角ゴ ProN W3" pitchFamily="32" charset="-128"/>
                        <a:sym typeface="Gill Sans" pitchFamily="32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548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32" charset="0"/>
                        <a:buNone/>
                        <a:tabLst>
                          <a:tab pos="1244600" algn="l"/>
                        </a:tabLst>
                      </a:pPr>
                      <a:endParaRPr kumimoji="0" lang="en-US" sz="4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2" charset="0"/>
                        <a:ea typeface="ヒラギノ角ゴ ProN W3" pitchFamily="32" charset="-128"/>
                        <a:cs typeface="ヒラギノ角ゴ ProN W3" pitchFamily="32" charset="-128"/>
                        <a:sym typeface="Gill Sans" pitchFamily="32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32" charset="0"/>
                        <a:buNone/>
                        <a:tabLst>
                          <a:tab pos="1244600" algn="l"/>
                        </a:tabLst>
                      </a:pPr>
                      <a:endParaRPr kumimoji="0" lang="en-US" sz="4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2" charset="0"/>
                        <a:ea typeface="ヒラギノ角ゴ ProN W3" pitchFamily="32" charset="-128"/>
                        <a:cs typeface="ヒラギノ角ゴ ProN W3" pitchFamily="32" charset="-128"/>
                        <a:sym typeface="Gill Sans" pitchFamily="32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9170" name="Rectangle 18"/>
          <p:cNvSpPr>
            <a:spLocks/>
          </p:cNvSpPr>
          <p:nvPr/>
        </p:nvSpPr>
        <p:spPr bwMode="auto">
          <a:xfrm>
            <a:off x="1916113" y="4097338"/>
            <a:ext cx="7251700" cy="965200"/>
          </a:xfrm>
          <a:prstGeom prst="rect">
            <a:avLst/>
          </a:prstGeom>
          <a:solidFill>
            <a:schemeClr val="accent1"/>
          </a:soli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tabLst>
                <a:tab pos="1244600" algn="l"/>
              </a:tabLst>
            </a:pPr>
            <a:r>
              <a:rPr lang="en-US" sz="5600">
                <a:solidFill>
                  <a:schemeClr val="tx1"/>
                </a:solidFill>
                <a:ea typeface="Gill Sans" pitchFamily="32" charset="0"/>
                <a:cs typeface="Gill Sans" pitchFamily="32" charset="0"/>
              </a:rPr>
              <a:t>Standardization</a:t>
            </a:r>
          </a:p>
        </p:txBody>
      </p:sp>
      <p:sp>
        <p:nvSpPr>
          <p:cNvPr id="49171" name="Rectangle 19"/>
          <p:cNvSpPr>
            <a:spLocks/>
          </p:cNvSpPr>
          <p:nvPr/>
        </p:nvSpPr>
        <p:spPr bwMode="auto">
          <a:xfrm>
            <a:off x="12141200" y="4095750"/>
            <a:ext cx="7251700" cy="965200"/>
          </a:xfrm>
          <a:prstGeom prst="rect">
            <a:avLst/>
          </a:prstGeom>
          <a:solidFill>
            <a:schemeClr val="accent1"/>
          </a:soli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tabLst>
                <a:tab pos="1244600" algn="l"/>
              </a:tabLst>
            </a:pPr>
            <a:r>
              <a:rPr lang="en-US" sz="5600">
                <a:solidFill>
                  <a:schemeClr val="tx1"/>
                </a:solidFill>
                <a:ea typeface="Gill Sans" pitchFamily="32" charset="0"/>
                <a:cs typeface="Gill Sans" pitchFamily="32" charset="0"/>
              </a:rPr>
              <a:t>Modularity</a:t>
            </a:r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1917700" y="9607550"/>
            <a:ext cx="7251700" cy="965200"/>
          </a:xfrm>
          <a:prstGeom prst="rect">
            <a:avLst/>
          </a:prstGeom>
          <a:solidFill>
            <a:schemeClr val="accent1"/>
          </a:soli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tabLst>
                <a:tab pos="1244600" algn="l"/>
              </a:tabLst>
            </a:pPr>
            <a:r>
              <a:rPr lang="en-US" sz="5600">
                <a:solidFill>
                  <a:schemeClr val="tx1"/>
                </a:solidFill>
                <a:ea typeface="Gill Sans" pitchFamily="32" charset="0"/>
                <a:cs typeface="Gill Sans" pitchFamily="32" charset="0"/>
              </a:rPr>
              <a:t>Abstraction</a:t>
            </a:r>
          </a:p>
        </p:txBody>
      </p:sp>
      <p:sp>
        <p:nvSpPr>
          <p:cNvPr id="49173" name="Rectangle 21"/>
          <p:cNvSpPr>
            <a:spLocks/>
          </p:cNvSpPr>
          <p:nvPr/>
        </p:nvSpPr>
        <p:spPr bwMode="auto">
          <a:xfrm>
            <a:off x="12141200" y="9607550"/>
            <a:ext cx="7251700" cy="965200"/>
          </a:xfrm>
          <a:prstGeom prst="rect">
            <a:avLst/>
          </a:prstGeom>
          <a:solidFill>
            <a:schemeClr val="accent1"/>
          </a:soli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tabLst>
                <a:tab pos="1244600" algn="l"/>
              </a:tabLst>
            </a:pPr>
            <a:r>
              <a:rPr lang="en-US" sz="5600">
                <a:solidFill>
                  <a:schemeClr val="tx1"/>
                </a:solidFill>
                <a:ea typeface="Gill Sans" pitchFamily="32" charset="0"/>
                <a:cs typeface="Gill Sans" pitchFamily="32" charset="0"/>
              </a:rPr>
              <a:t>Modeling</a:t>
            </a:r>
          </a:p>
        </p:txBody>
      </p:sp>
      <p:sp>
        <p:nvSpPr>
          <p:cNvPr id="49174" name="Rectangle 22"/>
          <p:cNvSpPr>
            <a:spLocks/>
          </p:cNvSpPr>
          <p:nvPr/>
        </p:nvSpPr>
        <p:spPr bwMode="auto">
          <a:xfrm>
            <a:off x="-11113" y="-6350"/>
            <a:ext cx="21347113" cy="156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9600">
                <a:solidFill>
                  <a:schemeClr val="tx1"/>
                </a:solidFill>
                <a:latin typeface="Times" pitchFamily="32" charset="0"/>
                <a:ea typeface="Times" pitchFamily="32" charset="0"/>
                <a:cs typeface="Times" pitchFamily="32" charset="0"/>
                <a:sym typeface="Times" pitchFamily="32" charset="0"/>
              </a:rPr>
              <a:t>How is Synthetic Biology Different?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198114" tIns="99057" rIns="198114" bIns="99057"/>
          <a:lstStyle/>
          <a:p>
            <a:r>
              <a:rPr lang="en-US" sz="8700" dirty="0"/>
              <a:t>How is synthetic biology </a:t>
            </a:r>
            <a:br>
              <a:rPr lang="en-US" sz="8700" dirty="0"/>
            </a:br>
            <a:r>
              <a:rPr lang="en-US" sz="8700" dirty="0"/>
              <a:t>well-suited for</a:t>
            </a:r>
            <a:r>
              <a:rPr lang="en-US" sz="8700" dirty="0" smtClean="0"/>
              <a:t> undergraduate interdisciplinary </a:t>
            </a:r>
            <a:r>
              <a:rPr lang="en-US" sz="8700" dirty="0"/>
              <a:t>research?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1200" y="1181100"/>
            <a:ext cx="8773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The </a:t>
            </a:r>
            <a:r>
              <a:rPr lang="en-US" sz="6000" dirty="0" err="1" smtClean="0"/>
              <a:t>iGEM</a:t>
            </a:r>
            <a:r>
              <a:rPr lang="en-US" sz="6000" dirty="0" smtClean="0"/>
              <a:t> Jamboree at MIT</a:t>
            </a:r>
            <a:endParaRPr lang="en-US" sz="6000" dirty="0"/>
          </a:p>
        </p:txBody>
      </p:sp>
      <p:pic>
        <p:nvPicPr>
          <p:cNvPr id="5" name="Picture 4" descr="800px-MIT_Stata_Center-20050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609850"/>
            <a:ext cx="13944600" cy="10458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5892" y="342900"/>
            <a:ext cx="435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iGEM</a:t>
            </a:r>
            <a:r>
              <a:rPr lang="en-US" sz="7200" dirty="0" smtClean="0"/>
              <a:t> 2004</a:t>
            </a:r>
          </a:p>
          <a:p>
            <a:r>
              <a:rPr lang="en-US" sz="7200" dirty="0" smtClean="0"/>
              <a:t>5 teams</a:t>
            </a:r>
            <a:endParaRPr lang="en-US" sz="7200" dirty="0"/>
          </a:p>
        </p:txBody>
      </p:sp>
      <p:pic>
        <p:nvPicPr>
          <p:cNvPr id="6" name="Picture 5" descr="SBC04_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924300"/>
            <a:ext cx="14249400" cy="7157685"/>
          </a:xfrm>
          <a:prstGeom prst="rect">
            <a:avLst/>
          </a:prstGeom>
        </p:spPr>
      </p:pic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9" y="11239500"/>
            <a:ext cx="14478001" cy="17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Box 8"/>
          <p:cNvSpPr txBox="1">
            <a:spLocks noChangeArrowheads="1"/>
          </p:cNvSpPr>
          <p:nvPr/>
        </p:nvSpPr>
        <p:spPr bwMode="auto">
          <a:xfrm>
            <a:off x="7924800" y="3924300"/>
            <a:ext cx="5661586" cy="1384994"/>
          </a:xfrm>
          <a:prstGeom prst="rect">
            <a:avLst/>
          </a:prstGeom>
          <a:noFill/>
          <a:ln w="92075" cap="flat" cmpd="thinThick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65760" tIns="182880" rIns="365760" bIns="182880" anchor="ctr" anchorCtr="0">
            <a:prstTxWarp prst="textNoShape">
              <a:avLst/>
            </a:prstTxWarp>
            <a:spAutoFit/>
          </a:bodyPr>
          <a:lstStyle/>
          <a:p>
            <a:r>
              <a:rPr lang="en-US" sz="6600" b="1" dirty="0" smtClean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Introductions</a:t>
            </a:r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8572500"/>
            <a:ext cx="4691875" cy="1943100"/>
          </a:xfrm>
          <a:prstGeom prst="rect">
            <a:avLst/>
          </a:prstGeom>
        </p:spPr>
      </p:pic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6700"/>
            <a:ext cx="6483929" cy="1371600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400300"/>
            <a:ext cx="6926579" cy="1371600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4457700"/>
            <a:ext cx="4405747" cy="1371600"/>
          </a:xfrm>
          <a:prstGeom prst="rect">
            <a:avLst/>
          </a:prstGeom>
        </p:spPr>
      </p:pic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0200" y="419100"/>
            <a:ext cx="8305800" cy="1143552"/>
          </a:xfrm>
          <a:prstGeom prst="rect">
            <a:avLst/>
          </a:prstGeom>
        </p:spPr>
      </p:pic>
      <p:pic>
        <p:nvPicPr>
          <p:cNvPr id="9" name="Picture 8" descr="Picture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1239500"/>
            <a:ext cx="8763000" cy="1226497"/>
          </a:xfrm>
          <a:prstGeom prst="rect">
            <a:avLst/>
          </a:prstGeom>
        </p:spPr>
      </p:pic>
      <p:pic>
        <p:nvPicPr>
          <p:cNvPr id="10" name="Picture 9" descr="Picture 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8724900"/>
            <a:ext cx="4372958" cy="1600200"/>
          </a:xfrm>
          <a:prstGeom prst="rect">
            <a:avLst/>
          </a:prstGeom>
        </p:spPr>
      </p:pic>
      <p:pic>
        <p:nvPicPr>
          <p:cNvPr id="11" name="Picture 10" descr="Picture 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400" y="1225504"/>
            <a:ext cx="2057401" cy="2012996"/>
          </a:xfrm>
          <a:prstGeom prst="rect">
            <a:avLst/>
          </a:prstGeom>
        </p:spPr>
      </p:pic>
      <p:pic>
        <p:nvPicPr>
          <p:cNvPr id="12" name="Picture 11" descr="Picture 1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55835" y="4610100"/>
            <a:ext cx="3633850" cy="1371600"/>
          </a:xfrm>
          <a:prstGeom prst="rect">
            <a:avLst/>
          </a:prstGeom>
        </p:spPr>
      </p:pic>
      <p:pic>
        <p:nvPicPr>
          <p:cNvPr id="13" name="Picture 12" descr="Picture 1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6209" y="6667500"/>
            <a:ext cx="2883476" cy="1371600"/>
          </a:xfrm>
          <a:prstGeom prst="rect">
            <a:avLst/>
          </a:prstGeom>
        </p:spPr>
      </p:pic>
      <p:pic>
        <p:nvPicPr>
          <p:cNvPr id="14" name="Picture 13" descr="Picture 1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98685" y="2552700"/>
            <a:ext cx="4191000" cy="1771455"/>
          </a:xfrm>
          <a:prstGeom prst="rect">
            <a:avLst/>
          </a:prstGeom>
        </p:spPr>
      </p:pic>
      <p:pic>
        <p:nvPicPr>
          <p:cNvPr id="15" name="Picture 14" descr="Picture 1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08720" y="9029700"/>
            <a:ext cx="4580965" cy="1600200"/>
          </a:xfrm>
          <a:prstGeom prst="rect">
            <a:avLst/>
          </a:prstGeom>
        </p:spPr>
      </p:pic>
      <p:pic>
        <p:nvPicPr>
          <p:cNvPr id="17" name="Picture 16" descr="Picture 1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00" y="6667500"/>
            <a:ext cx="4987632" cy="1371600"/>
          </a:xfrm>
          <a:prstGeom prst="rect">
            <a:avLst/>
          </a:prstGeom>
        </p:spPr>
      </p:pic>
      <p:pic>
        <p:nvPicPr>
          <p:cNvPr id="18" name="Picture 17" descr="Picture 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000" y="11468100"/>
            <a:ext cx="9078685" cy="1285297"/>
          </a:xfrm>
          <a:prstGeom prst="rect">
            <a:avLst/>
          </a:prstGeom>
        </p:spPr>
      </p:pic>
      <p:pic>
        <p:nvPicPr>
          <p:cNvPr id="19" name="Picture 18" descr="Picture 16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72600" y="5676900"/>
            <a:ext cx="2743200" cy="2566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5892" y="342900"/>
            <a:ext cx="435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iGEM</a:t>
            </a:r>
            <a:r>
              <a:rPr lang="en-US" sz="7200" dirty="0" smtClean="0"/>
              <a:t> 2005</a:t>
            </a:r>
          </a:p>
          <a:p>
            <a:r>
              <a:rPr lang="en-US" sz="7200" dirty="0" smtClean="0"/>
              <a:t>13 teams</a:t>
            </a:r>
            <a:endParaRPr lang="en-US" sz="7200" dirty="0"/>
          </a:p>
        </p:txBody>
      </p:sp>
      <p:pic>
        <p:nvPicPr>
          <p:cNvPr id="3" name="Picture 2" descr="Igem2005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67100"/>
            <a:ext cx="17109213" cy="807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1574840"/>
            <a:ext cx="2026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Princeton    Oklahoma   ETH Zurich   MIT   Caltech   Toronto Cambridge    Texas    Penn State    Berkeley    Davidson    Harvard    UCSF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5892" y="342900"/>
            <a:ext cx="435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iGEM</a:t>
            </a:r>
            <a:r>
              <a:rPr lang="en-US" sz="7200" dirty="0" smtClean="0"/>
              <a:t> 2005</a:t>
            </a:r>
          </a:p>
          <a:p>
            <a:r>
              <a:rPr lang="en-US" sz="7200" dirty="0" smtClean="0"/>
              <a:t>13 teams</a:t>
            </a:r>
            <a:endParaRPr lang="en-US" sz="7200" dirty="0"/>
          </a:p>
        </p:txBody>
      </p:sp>
      <p:pic>
        <p:nvPicPr>
          <p:cNvPr id="3" name="Picture 2" descr="Igem2005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67100"/>
            <a:ext cx="17109213" cy="8077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 rot="349603">
            <a:off x="2290730" y="4030397"/>
            <a:ext cx="5486400" cy="1202216"/>
          </a:xfrm>
          <a:prstGeom prst="ellips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43400" y="5143500"/>
            <a:ext cx="838200" cy="1524000"/>
          </a:xfrm>
          <a:prstGeom prst="ellips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1574840"/>
            <a:ext cx="2026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Princeton    Oklahoma   ETH Zurich   MIT   Caltech   Toronto Cambridge    Texas    Penn State    Berkeley    </a:t>
            </a:r>
            <a:r>
              <a:rPr lang="en-US" sz="4800" dirty="0" smtClean="0">
                <a:solidFill>
                  <a:srgbClr val="FF0000"/>
                </a:solidFill>
              </a:rPr>
              <a:t>Davidson    </a:t>
            </a:r>
            <a:r>
              <a:rPr lang="en-US" sz="4800" dirty="0" smtClean="0"/>
              <a:t>Harvard    UCSF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5892" y="342900"/>
            <a:ext cx="435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iGEM</a:t>
            </a:r>
            <a:r>
              <a:rPr lang="en-US" sz="7200" dirty="0" smtClean="0"/>
              <a:t> 2006</a:t>
            </a:r>
          </a:p>
          <a:p>
            <a:r>
              <a:rPr lang="en-US" sz="7200" dirty="0" smtClean="0"/>
              <a:t>32 teams</a:t>
            </a:r>
            <a:endParaRPr lang="en-US" sz="7200" dirty="0"/>
          </a:p>
        </p:txBody>
      </p:sp>
      <p:pic>
        <p:nvPicPr>
          <p:cNvPr id="3" name="Picture 2" descr="IGEM-2006-From-Above-80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781300"/>
            <a:ext cx="8128000" cy="1045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1333"/>
            <a:ext cx="21336000" cy="838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90600" y="533400"/>
            <a:ext cx="19202400" cy="2222500"/>
          </a:xfrm>
          <a:prstGeom prst="rect">
            <a:avLst/>
          </a:prstGeom>
        </p:spPr>
        <p:txBody>
          <a:bodyPr/>
          <a:lstStyle/>
          <a:p>
            <a:r>
              <a:rPr lang="en-US" sz="7200" dirty="0" smtClean="0"/>
              <a:t>Finding the “</a:t>
            </a:r>
            <a:r>
              <a:rPr lang="en-US" sz="7200" dirty="0" err="1" smtClean="0"/>
              <a:t>i</a:t>
            </a:r>
            <a:r>
              <a:rPr lang="en-US" sz="7200" dirty="0" smtClean="0"/>
              <a:t>” in </a:t>
            </a:r>
            <a:r>
              <a:rPr lang="en-US" sz="7200" dirty="0" err="1" smtClean="0"/>
              <a:t>iGEM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6323" y="342900"/>
            <a:ext cx="3575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2007</a:t>
            </a:r>
          </a:p>
          <a:p>
            <a:r>
              <a:rPr lang="en-US" sz="7200" dirty="0" smtClean="0"/>
              <a:t>54 teams</a:t>
            </a:r>
            <a:endParaRPr lang="en-US" sz="7200" dirty="0"/>
          </a:p>
        </p:txBody>
      </p:sp>
      <p:pic>
        <p:nvPicPr>
          <p:cNvPr id="4" name="Picture 3" descr="1923323000_343a537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09900"/>
            <a:ext cx="14702251" cy="979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6323" y="342900"/>
            <a:ext cx="3575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2008</a:t>
            </a:r>
          </a:p>
          <a:p>
            <a:r>
              <a:rPr lang="en-US" sz="7200" dirty="0" smtClean="0"/>
              <a:t>84 teams</a:t>
            </a:r>
            <a:endParaRPr lang="en-US" sz="7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50197" b="38327"/>
          <a:stretch>
            <a:fillRect/>
          </a:stretch>
        </p:blipFill>
        <p:spPr bwMode="auto">
          <a:xfrm>
            <a:off x="3124200" y="2628900"/>
            <a:ext cx="15392400" cy="108255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5491" y="342900"/>
            <a:ext cx="40371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2009</a:t>
            </a:r>
          </a:p>
          <a:p>
            <a:r>
              <a:rPr lang="en-US" sz="7200" dirty="0" smtClean="0"/>
              <a:t>112 teams</a:t>
            </a:r>
            <a:endParaRPr lang="en-US" sz="7200" dirty="0"/>
          </a:p>
        </p:txBody>
      </p:sp>
      <p:pic>
        <p:nvPicPr>
          <p:cNvPr id="4" name="Picture 10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57500"/>
            <a:ext cx="15063787" cy="100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200" y="-203729"/>
            <a:ext cx="22758400" cy="1374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200" y="-203729"/>
            <a:ext cx="22758400" cy="1374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9448800" y="342900"/>
            <a:ext cx="11734800" cy="7239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32" charset="0"/>
                <a:ea typeface="ヒラギノ角ゴ ProN W3" pitchFamily="32" charset="-128"/>
                <a:cs typeface="ヒラギノ角ゴ ProN W3" pitchFamily="32" charset="-128"/>
                <a:sym typeface="Gill Sans" pitchFamily="32" charset="0"/>
              </a:rPr>
              <a:t>Chemistry</a:t>
            </a:r>
            <a:endParaRPr kumimoji="0" lang="en-US" sz="8000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8600" y="5829300"/>
            <a:ext cx="11734800" cy="7239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pitchFamily="32" charset="0"/>
                <a:ea typeface="ヒラギノ角ゴ ProN W3" pitchFamily="32" charset="-128"/>
                <a:cs typeface="ヒラギノ角ゴ ProN W3" pitchFamily="32" charset="-128"/>
                <a:sym typeface="Gill Sans" pitchFamily="32" charset="0"/>
              </a:rPr>
              <a:t>Mathematics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28600" y="342900"/>
            <a:ext cx="11734800" cy="7239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2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32" charset="0"/>
                <a:ea typeface="ヒラギノ角ゴ ProN W3" pitchFamily="32" charset="-128"/>
                <a:cs typeface="ヒラギノ角ゴ ProN W3" pitchFamily="32" charset="-128"/>
                <a:sym typeface="Gill Sans" pitchFamily="32" charset="0"/>
              </a:rPr>
              <a:t>Biology</a:t>
            </a:r>
            <a:endParaRPr kumimoji="0" lang="en-US" sz="80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9448800" y="5829300"/>
            <a:ext cx="11734800" cy="7239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pitchFamily="32" charset="0"/>
                <a:ea typeface="ヒラギノ角ゴ ProN W3" pitchFamily="32" charset="-128"/>
                <a:cs typeface="ヒラギノ角ゴ ProN W3" pitchFamily="32" charset="-128"/>
                <a:sym typeface="Gill Sans" pitchFamily="32" charset="0"/>
              </a:rPr>
              <a:t>Computer Science</a:t>
            </a:r>
            <a:endParaRPr kumimoji="0" lang="en-US" sz="8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Box 8"/>
          <p:cNvSpPr txBox="1">
            <a:spLocks noChangeArrowheads="1"/>
          </p:cNvSpPr>
          <p:nvPr/>
        </p:nvSpPr>
        <p:spPr bwMode="auto">
          <a:xfrm>
            <a:off x="3826922" y="2705100"/>
            <a:ext cx="13196928" cy="31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 smtClean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What is synthetic biology?</a:t>
            </a:r>
          </a:p>
          <a:p>
            <a:endParaRPr lang="en-US" sz="6600" dirty="0" smtClean="0">
              <a:latin typeface="Times New Roman" pitchFamily="32" charset="0"/>
              <a:ea typeface="Times New Roman" pitchFamily="32" charset="0"/>
              <a:cs typeface="Times New Roman" pitchFamily="32" charset="0"/>
            </a:endParaRPr>
          </a:p>
          <a:p>
            <a:r>
              <a:rPr lang="en-US" sz="6600" dirty="0" smtClean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Is it different from molecular biology?</a:t>
            </a:r>
            <a:endParaRPr lang="en-US" sz="6600" dirty="0">
              <a:latin typeface="Times New Roman" pitchFamily="32" charset="0"/>
              <a:ea typeface="Times New Roman" pitchFamily="32" charset="0"/>
              <a:cs typeface="Times New Roman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198114" tIns="99057" rIns="198114" bIns="99057"/>
          <a:lstStyle/>
          <a:p>
            <a:r>
              <a:rPr lang="en-US" sz="6100" dirty="0"/>
              <a:t>How is synthetic biology </a:t>
            </a:r>
            <a:br>
              <a:rPr lang="en-US" sz="6100" dirty="0"/>
            </a:br>
            <a:r>
              <a:rPr lang="en-US" sz="6100" dirty="0"/>
              <a:t>well-suited for interdisciplinary research?</a:t>
            </a:r>
          </a:p>
        </p:txBody>
      </p:sp>
      <p:pic>
        <p:nvPicPr>
          <p:cNvPr id="8197" name="Picture 5" descr="waterfall_web_environ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7260167"/>
            <a:ext cx="5334000" cy="3481917"/>
          </a:xfrm>
          <a:prstGeom prst="rect">
            <a:avLst/>
          </a:prstGeom>
          <a:noFill/>
        </p:spPr>
      </p:pic>
      <p:pic>
        <p:nvPicPr>
          <p:cNvPr id="8199" name="Picture 7" descr="chp_energy_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277100"/>
            <a:ext cx="5334000" cy="3451049"/>
          </a:xfrm>
          <a:prstGeom prst="rect">
            <a:avLst/>
          </a:prstGeom>
          <a:noFill/>
        </p:spPr>
      </p:pic>
      <p:pic>
        <p:nvPicPr>
          <p:cNvPr id="8201" name="Picture 9" descr="medic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0" y="7200900"/>
            <a:ext cx="2837392" cy="3556000"/>
          </a:xfrm>
          <a:prstGeom prst="rect">
            <a:avLst/>
          </a:prstGeom>
          <a:noFill/>
        </p:spPr>
      </p:pic>
      <p:pic>
        <p:nvPicPr>
          <p:cNvPr id="8203" name="Picture 11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91001" y="7260167"/>
            <a:ext cx="3730097" cy="3407833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270000" y="10964334"/>
            <a:ext cx="19913600" cy="10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8114" tIns="99057" rIns="198114" bIns="99057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Environment		    </a:t>
            </a:r>
            <a:r>
              <a:rPr lang="en-US" dirty="0" smtClean="0">
                <a:solidFill>
                  <a:srgbClr val="0000FF"/>
                </a:solidFill>
              </a:rPr>
              <a:t>  Energy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       Medicine        Technology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9893" y="3619500"/>
            <a:ext cx="313768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Creativity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619500"/>
            <a:ext cx="30225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Flexibility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5408951"/>
            <a:ext cx="19888200" cy="171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If you have a common interest,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you can find a synthetic biology way to approach it!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18454" y="3619500"/>
            <a:ext cx="37416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Adaptability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775" y="4552771"/>
            <a:ext cx="15340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What are your goals for this workshop ?</a:t>
            </a:r>
            <a:endParaRPr lang="en-US" sz="72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1833" y="800100"/>
            <a:ext cx="11034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Short-Term Workshop Goals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914400" y="2324100"/>
            <a:ext cx="19354800" cy="10495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Everyone will </a:t>
            </a:r>
            <a:r>
              <a:rPr lang="en-US" sz="4800" dirty="0" smtClean="0">
                <a:solidFill>
                  <a:srgbClr val="FF0000"/>
                </a:solidFill>
              </a:rPr>
              <a:t>learn as much as possible</a:t>
            </a:r>
            <a:r>
              <a:rPr lang="en-US" sz="4800" dirty="0" smtClean="0"/>
              <a:t>.  We will all have fun, and the participants will begin a new phase in their teacher-scholar career.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Participants will learn some </a:t>
            </a:r>
            <a:r>
              <a:rPr lang="en-US" sz="4800" dirty="0" smtClean="0">
                <a:solidFill>
                  <a:srgbClr val="FF0000"/>
                </a:solidFill>
              </a:rPr>
              <a:t>vocabulary and a new perspective </a:t>
            </a:r>
            <a:r>
              <a:rPr lang="en-US" sz="4800" dirty="0" smtClean="0"/>
              <a:t>that makes synthetic biology distinct from genetics and molecular biology. 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Interdisciplinary teams will </a:t>
            </a:r>
            <a:r>
              <a:rPr lang="en-US" sz="4800" dirty="0" smtClean="0">
                <a:solidFill>
                  <a:srgbClr val="FF0000"/>
                </a:solidFill>
              </a:rPr>
              <a:t>explore an area of common interest </a:t>
            </a:r>
            <a:r>
              <a:rPr lang="en-US" sz="4800" dirty="0" smtClean="0"/>
              <a:t>and investigate feasible projects for undergraduate research and possible course development. 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Participants will develop a </a:t>
            </a:r>
            <a:r>
              <a:rPr lang="en-US" sz="4800" dirty="0" smtClean="0">
                <a:solidFill>
                  <a:srgbClr val="FF0000"/>
                </a:solidFill>
              </a:rPr>
              <a:t>strategy to recruit and support undergraduates </a:t>
            </a:r>
            <a:r>
              <a:rPr lang="en-US" sz="4800" dirty="0" smtClean="0"/>
              <a:t>for research in synthetic biology. 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Faculty from different departments will </a:t>
            </a:r>
            <a:r>
              <a:rPr lang="en-US" sz="4800" dirty="0" smtClean="0">
                <a:solidFill>
                  <a:srgbClr val="FF0000"/>
                </a:solidFill>
              </a:rPr>
              <a:t>collaborate </a:t>
            </a:r>
            <a:r>
              <a:rPr lang="en-US" sz="4800" dirty="0" smtClean="0"/>
              <a:t>to find common ground, mutual understandings from different perspectives, and a shared vision of how to start a new research adventure.</a:t>
            </a:r>
            <a:endParaRPr lang="en-US" sz="4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734" y="800100"/>
            <a:ext cx="10766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Long-Term Workshop Goals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914400" y="2324100"/>
            <a:ext cx="19354800" cy="937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Participants will apply what they learn to </a:t>
            </a:r>
            <a:r>
              <a:rPr lang="en-US" sz="4800" dirty="0" smtClean="0">
                <a:solidFill>
                  <a:srgbClr val="FF0000"/>
                </a:solidFill>
              </a:rPr>
              <a:t>develop an undergraduate research program</a:t>
            </a:r>
            <a:r>
              <a:rPr lang="en-US" sz="4800" dirty="0" smtClean="0"/>
              <a:t> in synthetic biology.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Participants will </a:t>
            </a:r>
            <a:r>
              <a:rPr lang="en-US" sz="4800" dirty="0" smtClean="0">
                <a:solidFill>
                  <a:srgbClr val="FF0000"/>
                </a:solidFill>
              </a:rPr>
              <a:t>assemble multidisciplinary teams </a:t>
            </a:r>
            <a:r>
              <a:rPr lang="en-US" sz="4800" dirty="0" smtClean="0"/>
              <a:t>consisting of at least two faculty and two or more students from at least two different majors.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Faculty from outside biology will utilize the methods they learned to help </a:t>
            </a:r>
            <a:r>
              <a:rPr lang="en-US" sz="4800" dirty="0" smtClean="0">
                <a:solidFill>
                  <a:srgbClr val="FF0000"/>
                </a:solidFill>
              </a:rPr>
              <a:t>design, construct, and test DNA-based devices </a:t>
            </a:r>
            <a:r>
              <a:rPr lang="en-US" sz="4800" dirty="0" smtClean="0"/>
              <a:t>as part of a synthetic biology research project. </a:t>
            </a:r>
          </a:p>
          <a:p>
            <a:pPr marL="74295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sz="4800" dirty="0" smtClean="0"/>
              <a:t>Biology faculty will </a:t>
            </a:r>
            <a:r>
              <a:rPr lang="en-US" sz="4800" dirty="0" smtClean="0">
                <a:solidFill>
                  <a:srgbClr val="FF0000"/>
                </a:solidFill>
              </a:rPr>
              <a:t>learn the language and tools of the trade </a:t>
            </a:r>
            <a:r>
              <a:rPr lang="en-US" sz="4800" dirty="0" smtClean="0"/>
              <a:t>from their partner’s discipline to a level of proficiency that they can help design, construct, and test a model of the device as part of a synthetic biology research project.</a:t>
            </a:r>
            <a:endParaRPr lang="en-US" sz="48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988" y="4552771"/>
            <a:ext cx="1771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What makes a good synthetic biology project ?</a:t>
            </a:r>
            <a:endParaRPr lang="en-US" sz="72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21336000" cy="13335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cs typeface="ヒラギノ角ゴ ProN W3" pitchFamily="32" charset="-128"/>
              <a:sym typeface="Gill Sans" pitchFamily="32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ocampo-mouth-flow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778000"/>
            <a:ext cx="6917531" cy="108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3" name="TextBox 3"/>
          <p:cNvSpPr txBox="1">
            <a:spLocks noChangeArrowheads="1"/>
          </p:cNvSpPr>
          <p:nvPr/>
        </p:nvSpPr>
        <p:spPr bwMode="auto">
          <a:xfrm>
            <a:off x="4604129" y="370416"/>
            <a:ext cx="11616567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Depends on how you look at it….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Box 8"/>
          <p:cNvSpPr txBox="1">
            <a:spLocks noChangeArrowheads="1"/>
          </p:cNvSpPr>
          <p:nvPr/>
        </p:nvSpPr>
        <p:spPr bwMode="auto">
          <a:xfrm>
            <a:off x="3004925" y="666750"/>
            <a:ext cx="15071953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Why host a workshop on synthetic biology?</a:t>
            </a:r>
          </a:p>
        </p:txBody>
      </p:sp>
      <p:pic>
        <p:nvPicPr>
          <p:cNvPr id="175107" name="Picture 3" descr="Campbell Desktop:Users:macampbell:Documents:BioServer:Biology:projects:IDH:DIMER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074333"/>
            <a:ext cx="11526441" cy="96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175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51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5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5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0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Box 8"/>
          <p:cNvSpPr txBox="1">
            <a:spLocks noChangeArrowheads="1"/>
          </p:cNvSpPr>
          <p:nvPr/>
        </p:nvSpPr>
        <p:spPr bwMode="auto">
          <a:xfrm>
            <a:off x="3004925" y="666750"/>
            <a:ext cx="15071953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Why host a workshop on synthetic biology?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2400300" y="4148667"/>
            <a:ext cx="16002000" cy="66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10" tIns="41605" rIns="83210" bIns="41605">
            <a:prstTxWarp prst="textNoShape">
              <a:avLst/>
            </a:prstTxWarp>
            <a:spAutoFit/>
          </a:bodyPr>
          <a:lstStyle/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Lower the activation energy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Not consumed in the reaction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Increase the affinity for learning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Induce </a:t>
            </a:r>
            <a:r>
              <a:rPr lang="en-US" sz="6000" dirty="0" err="1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cooperativity</a:t>
            </a: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(Hill coefficient &gt; 1)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Positive feedback loop</a:t>
            </a:r>
          </a:p>
        </p:txBody>
      </p:sp>
      <p:sp>
        <p:nvSpPr>
          <p:cNvPr id="176132" name="TextBox 8"/>
          <p:cNvSpPr txBox="1">
            <a:spLocks noChangeArrowheads="1"/>
          </p:cNvSpPr>
          <p:nvPr/>
        </p:nvSpPr>
        <p:spPr bwMode="auto">
          <a:xfrm>
            <a:off x="1533506" y="2444750"/>
            <a:ext cx="14692153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Being a teacher is like being an enzyme….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600200" y="4000500"/>
            <a:ext cx="15535275" cy="7630583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lIns="83210" tIns="41605" rIns="83210" bIns="41605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Box 8"/>
          <p:cNvSpPr txBox="1">
            <a:spLocks noChangeArrowheads="1"/>
          </p:cNvSpPr>
          <p:nvPr/>
        </p:nvSpPr>
        <p:spPr bwMode="auto">
          <a:xfrm>
            <a:off x="3004925" y="666750"/>
            <a:ext cx="15071953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Why host a workshop on synthetic biology?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400300" y="4148667"/>
            <a:ext cx="16002000" cy="66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10" tIns="41605" rIns="83210" bIns="41605">
            <a:prstTxWarp prst="textNoShape">
              <a:avLst/>
            </a:prstTxWarp>
            <a:spAutoFit/>
          </a:bodyPr>
          <a:lstStyle/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Lower the activation energy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Not consumed in the reaction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Increase the affinity for learning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Induce </a:t>
            </a:r>
            <a:r>
              <a:rPr lang="en-US" sz="6000" dirty="0" err="1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cooperativity</a:t>
            </a: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(Hill coefficient &gt; 1)</a:t>
            </a:r>
          </a:p>
          <a:p>
            <a:pPr algn="l">
              <a:spcAft>
                <a:spcPts val="3822"/>
              </a:spcAft>
              <a:buFont typeface="Arial" pitchFamily="32" charset="0"/>
              <a:buChar char="•"/>
            </a:pPr>
            <a:r>
              <a:rPr lang="en-US" sz="60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 Positive feedback loop</a:t>
            </a:r>
          </a:p>
        </p:txBody>
      </p:sp>
      <p:sp>
        <p:nvSpPr>
          <p:cNvPr id="177156" name="TextBox 8"/>
          <p:cNvSpPr txBox="1">
            <a:spLocks noChangeArrowheads="1"/>
          </p:cNvSpPr>
          <p:nvPr/>
        </p:nvSpPr>
        <p:spPr bwMode="auto">
          <a:xfrm>
            <a:off x="1533506" y="2444750"/>
            <a:ext cx="14692153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Being a teacher is like being an enzyme….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0" y="0"/>
            <a:ext cx="21336000" cy="13335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3210" tIns="41605" rIns="83210" bIns="41605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8179" name="Picture 2" descr="GCATshirtFro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3926417"/>
            <a:ext cx="76787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0" name="TextBox 3"/>
          <p:cNvSpPr txBox="1">
            <a:spLocks noChangeArrowheads="1"/>
          </p:cNvSpPr>
          <p:nvPr/>
        </p:nvSpPr>
        <p:spPr bwMode="auto">
          <a:xfrm>
            <a:off x="12135055" y="5334000"/>
            <a:ext cx="4171745" cy="18691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11600" dirty="0" smtClean="0">
                <a:solidFill>
                  <a:srgbClr val="FFFF00"/>
                </a:solidFill>
                <a:latin typeface="Geneva" pitchFamily="32" charset="0"/>
                <a:ea typeface="Geneva" pitchFamily="32" charset="0"/>
                <a:cs typeface="Geneva" pitchFamily="32" charset="0"/>
              </a:rPr>
              <a:t>-</a:t>
            </a:r>
            <a:r>
              <a:rPr lang="en-US" sz="11600" dirty="0" err="1" smtClean="0">
                <a:solidFill>
                  <a:srgbClr val="FFFF00"/>
                </a:solidFill>
                <a:latin typeface="Geneva" pitchFamily="32" charset="0"/>
                <a:ea typeface="Geneva" pitchFamily="32" charset="0"/>
                <a:cs typeface="Geneva" pitchFamily="32" charset="0"/>
              </a:rPr>
              <a:t>alyst</a:t>
            </a:r>
            <a:endParaRPr lang="en-US" sz="11600" dirty="0">
              <a:solidFill>
                <a:srgbClr val="FFFF00"/>
              </a:solidFill>
              <a:latin typeface="Geneva" pitchFamily="32" charset="0"/>
              <a:ea typeface="Geneva" pitchFamily="32" charset="0"/>
              <a:cs typeface="Geneva" pitchFamily="32" charset="0"/>
            </a:endParaRPr>
          </a:p>
        </p:txBody>
      </p:sp>
      <p:sp>
        <p:nvSpPr>
          <p:cNvPr id="178181" name="TextBox 8"/>
          <p:cNvSpPr txBox="1">
            <a:spLocks noChangeArrowheads="1"/>
          </p:cNvSpPr>
          <p:nvPr/>
        </p:nvSpPr>
        <p:spPr bwMode="auto">
          <a:xfrm>
            <a:off x="995126" y="889000"/>
            <a:ext cx="17113526" cy="10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10" tIns="41605" rIns="83210" bIns="41605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itchFamily="32" charset="0"/>
                <a:ea typeface="Times New Roman" pitchFamily="32" charset="0"/>
                <a:cs typeface="Times New Roman" pitchFamily="32" charset="0"/>
              </a:rPr>
              <a:t>Facilitate learning for your students and become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Synthetic Biology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35000" indent="0">
              <a:spcBef>
                <a:spcPct val="0"/>
              </a:spcBef>
              <a:buFont typeface="Arial" pitchFamily="32" charset="0"/>
              <a:buNone/>
            </a:pPr>
            <a:r>
              <a:rPr lang="en-US" sz="7600"/>
              <a:t>Application of </a:t>
            </a:r>
            <a:r>
              <a:rPr lang="en-US" sz="7600">
                <a:solidFill>
                  <a:srgbClr val="4F81BD"/>
                </a:solidFill>
              </a:rPr>
              <a:t>engineering principles </a:t>
            </a:r>
            <a:r>
              <a:rPr lang="en-US" sz="7600"/>
              <a:t>and </a:t>
            </a:r>
            <a:r>
              <a:rPr lang="en-US" sz="7600">
                <a:solidFill>
                  <a:srgbClr val="4F81BD"/>
                </a:solidFill>
              </a:rPr>
              <a:t>mathematical modeling</a:t>
            </a:r>
            <a:r>
              <a:rPr lang="en-US" sz="7600"/>
              <a:t> to the design and construction of </a:t>
            </a:r>
            <a:r>
              <a:rPr lang="en-US" sz="7600">
                <a:solidFill>
                  <a:srgbClr val="4F81BD"/>
                </a:solidFill>
              </a:rPr>
              <a:t>biological parts, devices, and systems</a:t>
            </a:r>
            <a:r>
              <a:rPr lang="en-US" sz="7600"/>
              <a:t> with applications in energy, medicine, and technology.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cs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Pages>0</Pages>
  <Words>696</Words>
  <Characters>0</Characters>
  <Application>Microsoft Macintosh PowerPoint</Application>
  <PresentationFormat>Custom</PresentationFormat>
  <Lines>0</Lines>
  <Paragraphs>108</Paragraphs>
  <Slides>35</Slides>
  <Notes>5</Notes>
  <HiddenSlides>0</HiddenSlides>
  <MMClips>1</MMClips>
  <ScaleCrop>false</ScaleCrop>
  <HeadingPairs>
    <vt:vector size="4" baseType="variant">
      <vt:variant>
        <vt:lpstr>Design Template</vt:lpstr>
      </vt:variant>
      <vt:variant>
        <vt:i4>18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Blank</vt:lpstr>
      <vt:lpstr>Default - Title and Content</vt:lpstr>
      <vt:lpstr>Blank copy</vt:lpstr>
      <vt:lpstr>Bullets</vt:lpstr>
      <vt:lpstr>Title &amp; Subtitle</vt:lpstr>
      <vt:lpstr>Title - Center</vt:lpstr>
      <vt:lpstr>Photo - Horizontal Reflection</vt:lpstr>
      <vt:lpstr>Title &amp; Bullets</vt:lpstr>
      <vt:lpstr>Photo - Vertical</vt:lpstr>
      <vt:lpstr>Photo - Vertical Reflection</vt:lpstr>
      <vt:lpstr>Bullets</vt:lpstr>
      <vt:lpstr>Title - Top</vt:lpstr>
      <vt:lpstr>Title &amp; Bullets - Left</vt:lpstr>
      <vt:lpstr>Title &amp; Bullets - Right</vt:lpstr>
      <vt:lpstr>Photo - Horizontal</vt:lpstr>
      <vt:lpstr>Title &amp; Bullets - 2 Column</vt:lpstr>
      <vt:lpstr>Bullets</vt:lpstr>
      <vt:lpstr>Title, Bullets &amp;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Synthetic Biology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How is synthetic biology  well-suited for undergraduate interdisciplinary research?</vt:lpstr>
      <vt:lpstr>Slide 18</vt:lpstr>
      <vt:lpstr>Slide 19</vt:lpstr>
      <vt:lpstr>Slide 20</vt:lpstr>
      <vt:lpstr>Slide 21</vt:lpstr>
      <vt:lpstr>Slide 22</vt:lpstr>
      <vt:lpstr>Finding the “i” in iGEM</vt:lpstr>
      <vt:lpstr>Slide 24</vt:lpstr>
      <vt:lpstr>Slide 25</vt:lpstr>
      <vt:lpstr>Slide 26</vt:lpstr>
      <vt:lpstr>Slide 27</vt:lpstr>
      <vt:lpstr>Slide 28</vt:lpstr>
      <vt:lpstr>Slide 29</vt:lpstr>
      <vt:lpstr>How is synthetic biology  well-suited for interdisciplinary research?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Laurie Heyer</cp:lastModifiedBy>
  <cp:revision>16</cp:revision>
  <dcterms:created xsi:type="dcterms:W3CDTF">2010-07-08T03:44:47Z</dcterms:created>
  <dcterms:modified xsi:type="dcterms:W3CDTF">2010-07-08T04:06:34Z</dcterms:modified>
</cp:coreProperties>
</file>