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8" d="100"/>
          <a:sy n="138" d="100"/>
        </p:scale>
        <p:origin x="-16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993DC1-D784-454E-8826-10E498AFFED6}" type="datetimeFigureOut">
              <a:rPr lang="en-US" smtClean="0"/>
              <a:t>7/9/10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4964AE-0D2A-F747-8310-1DC6E321782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15FD-062F-AF4B-9D15-D21F1B981C35}" type="datetimeFigureOut">
              <a:rPr lang="en-US" smtClean="0"/>
              <a:t>7/9/10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930B-73A0-9244-BA58-F670C79991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15FD-062F-AF4B-9D15-D21F1B981C35}" type="datetimeFigureOut">
              <a:rPr lang="en-US" smtClean="0"/>
              <a:t>7/9/10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930B-73A0-9244-BA58-F670C79991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15FD-062F-AF4B-9D15-D21F1B981C35}" type="datetimeFigureOut">
              <a:rPr lang="en-US" smtClean="0"/>
              <a:t>7/9/10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930B-73A0-9244-BA58-F670C79991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15FD-062F-AF4B-9D15-D21F1B981C35}" type="datetimeFigureOut">
              <a:rPr lang="en-US" smtClean="0"/>
              <a:t>7/9/10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930B-73A0-9244-BA58-F670C79991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15FD-062F-AF4B-9D15-D21F1B981C35}" type="datetimeFigureOut">
              <a:rPr lang="en-US" smtClean="0"/>
              <a:t>7/9/10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930B-73A0-9244-BA58-F670C79991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15FD-062F-AF4B-9D15-D21F1B981C35}" type="datetimeFigureOut">
              <a:rPr lang="en-US" smtClean="0"/>
              <a:t>7/9/10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930B-73A0-9244-BA58-F670C79991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15FD-062F-AF4B-9D15-D21F1B981C35}" type="datetimeFigureOut">
              <a:rPr lang="en-US" smtClean="0"/>
              <a:t>7/9/10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930B-73A0-9244-BA58-F670C79991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15FD-062F-AF4B-9D15-D21F1B981C35}" type="datetimeFigureOut">
              <a:rPr lang="en-US" smtClean="0"/>
              <a:t>7/9/10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930B-73A0-9244-BA58-F670C79991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15FD-062F-AF4B-9D15-D21F1B981C35}" type="datetimeFigureOut">
              <a:rPr lang="en-US" smtClean="0"/>
              <a:t>7/9/10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930B-73A0-9244-BA58-F670C79991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15FD-062F-AF4B-9D15-D21F1B981C35}" type="datetimeFigureOut">
              <a:rPr lang="en-US" smtClean="0"/>
              <a:t>7/9/10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930B-73A0-9244-BA58-F670C79991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15FD-062F-AF4B-9D15-D21F1B981C35}" type="datetimeFigureOut">
              <a:rPr lang="en-US" smtClean="0"/>
              <a:t>7/9/10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930B-73A0-9244-BA58-F670C79991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015FD-062F-AF4B-9D15-D21F1B981C35}" type="datetimeFigureOut">
              <a:rPr lang="en-US" smtClean="0"/>
              <a:t>7/9/10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C930B-73A0-9244-BA58-F670C799915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partsregistry.org/Plasmid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Goal: To persuade a bacterium to produce a variety of small peptides and secrete them into the medium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/>
          </p:cNvSpPr>
          <p:nvPr/>
        </p:nvSpPr>
        <p:spPr bwMode="auto">
          <a:xfrm>
            <a:off x="1868141" y="1946366"/>
            <a:ext cx="5549209" cy="3043646"/>
          </a:xfrm>
          <a:prstGeom prst="rect">
            <a:avLst/>
          </a:prstGeom>
          <a:noFill/>
          <a:ln w="139700" cap="flat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0" name="Rectangle 4"/>
          <p:cNvSpPr>
            <a:spLocks/>
          </p:cNvSpPr>
          <p:nvPr/>
        </p:nvSpPr>
        <p:spPr bwMode="auto">
          <a:xfrm>
            <a:off x="1987776" y="5260250"/>
            <a:ext cx="5300736" cy="51435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500" dirty="0" smtClean="0">
                <a:solidFill>
                  <a:srgbClr val="FF0000"/>
                </a:solidFill>
                <a:ea typeface="Gill Sans" charset="0"/>
                <a:cs typeface="Gill Sans" charset="0"/>
              </a:rPr>
              <a:t>Standard </a:t>
            </a:r>
            <a:r>
              <a:rPr lang="en-US" sz="2500" dirty="0" err="1" smtClean="0">
                <a:solidFill>
                  <a:srgbClr val="FF0000"/>
                </a:solidFill>
                <a:ea typeface="Gill Sans" charset="0"/>
                <a:cs typeface="Gill Sans" charset="0"/>
              </a:rPr>
              <a:t>BioBrick</a:t>
            </a:r>
            <a:r>
              <a:rPr lang="en-US" sz="2500" dirty="0" smtClean="0">
                <a:solidFill>
                  <a:srgbClr val="FF0000"/>
                </a:solidFill>
                <a:ea typeface="Gill Sans" charset="0"/>
                <a:cs typeface="Gill Sans" charset="0"/>
              </a:rPr>
              <a:t> </a:t>
            </a:r>
            <a:r>
              <a:rPr lang="en-US" sz="2500" dirty="0">
                <a:solidFill>
                  <a:srgbClr val="FF0000"/>
                </a:solidFill>
                <a:ea typeface="Gill Sans" charset="0"/>
                <a:cs typeface="Gill Sans" charset="0"/>
              </a:rPr>
              <a:t>plasmid backbone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914899" y="1739808"/>
            <a:ext cx="3522207" cy="484143"/>
            <a:chOff x="0" y="-65"/>
            <a:chExt cx="5177" cy="593"/>
          </a:xfrm>
        </p:grpSpPr>
        <p:sp>
          <p:nvSpPr>
            <p:cNvPr id="45063" name="Rectangle 7"/>
            <p:cNvSpPr>
              <a:spLocks/>
            </p:cNvSpPr>
            <p:nvPr/>
          </p:nvSpPr>
          <p:spPr bwMode="auto">
            <a:xfrm>
              <a:off x="0" y="32"/>
              <a:ext cx="5177" cy="496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064" name="Rectangle 8"/>
            <p:cNvSpPr>
              <a:spLocks/>
            </p:cNvSpPr>
            <p:nvPr/>
          </p:nvSpPr>
          <p:spPr bwMode="auto">
            <a:xfrm>
              <a:off x="97" y="-65"/>
              <a:ext cx="5080" cy="471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r>
                <a:rPr lang="en-US" sz="2500" b="1" dirty="0" smtClean="0">
                  <a:ea typeface="Gill Sans" charset="0"/>
                  <a:cs typeface="Gill Sans" charset="0"/>
                </a:rPr>
                <a:t>Peptide secretor cassette</a:t>
              </a:r>
              <a:endParaRPr lang="en-US" sz="2500" b="1" dirty="0">
                <a:ea typeface="Gill Sans" charset="0"/>
                <a:cs typeface="Gill Sans" charset="0"/>
              </a:endParaRPr>
            </a:p>
          </p:txBody>
        </p:sp>
      </p:grpSp>
      <p:sp>
        <p:nvSpPr>
          <p:cNvPr id="45065" name="Rectangle 9"/>
          <p:cNvSpPr>
            <a:spLocks/>
          </p:cNvSpPr>
          <p:nvPr/>
        </p:nvSpPr>
        <p:spPr bwMode="auto">
          <a:xfrm>
            <a:off x="2939143" y="4761411"/>
            <a:ext cx="1132114" cy="404949"/>
          </a:xfrm>
          <a:prstGeom prst="rect">
            <a:avLst/>
          </a:prstGeom>
          <a:solidFill>
            <a:srgbClr val="7F007F"/>
          </a:solidFill>
          <a:ln w="38100" cap="flat">
            <a:solidFill>
              <a:srgbClr val="FFFFFF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6" name="Rectangle 10"/>
          <p:cNvSpPr>
            <a:spLocks/>
          </p:cNvSpPr>
          <p:nvPr/>
        </p:nvSpPr>
        <p:spPr bwMode="auto">
          <a:xfrm>
            <a:off x="3268436" y="4842408"/>
            <a:ext cx="478296" cy="246221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ea typeface="Gill Sans" charset="0"/>
                <a:cs typeface="Gill Sans" charset="0"/>
              </a:rPr>
              <a:t>origin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4196443" y="4643846"/>
            <a:ext cx="2100943" cy="672737"/>
            <a:chOff x="0" y="0"/>
            <a:chExt cx="3088" cy="824"/>
          </a:xfrm>
        </p:grpSpPr>
        <p:sp>
          <p:nvSpPr>
            <p:cNvPr id="45068" name="AutoShape 12"/>
            <p:cNvSpPr>
              <a:spLocks/>
            </p:cNvSpPr>
            <p:nvPr/>
          </p:nvSpPr>
          <p:spPr bwMode="auto">
            <a:xfrm>
              <a:off x="0" y="0"/>
              <a:ext cx="3088" cy="824"/>
            </a:xfrm>
            <a:prstGeom prst="rightArrow">
              <a:avLst>
                <a:gd name="adj1" fmla="val 60000"/>
                <a:gd name="adj2" fmla="val 44676"/>
              </a:avLst>
            </a:prstGeom>
            <a:solidFill>
              <a:srgbClr val="FF766F"/>
            </a:solidFill>
            <a:ln w="38100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069" name="Rectangle 13"/>
            <p:cNvSpPr>
              <a:spLocks/>
            </p:cNvSpPr>
            <p:nvPr/>
          </p:nvSpPr>
          <p:spPr bwMode="auto">
            <a:xfrm>
              <a:off x="308" y="259"/>
              <a:ext cx="2449" cy="30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r>
                <a:rPr lang="en-US" sz="1600" dirty="0">
                  <a:ea typeface="Gill Sans" charset="0"/>
                  <a:cs typeface="Gill Sans" charset="0"/>
                </a:rPr>
                <a:t>antibiotic resistance</a:t>
              </a:r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2575401" y="1750422"/>
            <a:ext cx="286430" cy="397601"/>
            <a:chOff x="0" y="0"/>
            <a:chExt cx="420" cy="486"/>
          </a:xfrm>
        </p:grpSpPr>
        <p:sp>
          <p:nvSpPr>
            <p:cNvPr id="45071" name="Oval 15"/>
            <p:cNvSpPr>
              <a:spLocks/>
            </p:cNvSpPr>
            <p:nvPr/>
          </p:nvSpPr>
          <p:spPr bwMode="auto">
            <a:xfrm>
              <a:off x="0" y="30"/>
              <a:ext cx="420" cy="420"/>
            </a:xfrm>
            <a:prstGeom prst="ellipse">
              <a:avLst/>
            </a:prstGeom>
            <a:solidFill>
              <a:srgbClr val="996633"/>
            </a:solidFill>
            <a:ln w="38100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072" name="Rectangle 16"/>
            <p:cNvSpPr>
              <a:spLocks/>
            </p:cNvSpPr>
            <p:nvPr/>
          </p:nvSpPr>
          <p:spPr bwMode="auto">
            <a:xfrm>
              <a:off x="40" y="0"/>
              <a:ext cx="351" cy="486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1900" dirty="0">
                  <a:ea typeface="Gill Sans" charset="0"/>
                  <a:cs typeface="Gill Sans" charset="0"/>
                </a:rPr>
                <a:t>X</a:t>
              </a:r>
            </a:p>
          </p:txBody>
        </p:sp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2218213" y="1747157"/>
            <a:ext cx="315686" cy="400050"/>
            <a:chOff x="0" y="0"/>
            <a:chExt cx="464" cy="490"/>
          </a:xfrm>
        </p:grpSpPr>
        <p:sp>
          <p:nvSpPr>
            <p:cNvPr id="45074" name="Oval 18"/>
            <p:cNvSpPr>
              <a:spLocks/>
            </p:cNvSpPr>
            <p:nvPr/>
          </p:nvSpPr>
          <p:spPr bwMode="auto">
            <a:xfrm>
              <a:off x="0" y="2"/>
              <a:ext cx="464" cy="488"/>
            </a:xfrm>
            <a:prstGeom prst="ellipse">
              <a:avLst/>
            </a:prstGeom>
            <a:solidFill>
              <a:srgbClr val="FFFF00"/>
            </a:solidFill>
            <a:ln w="38100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075" name="Rectangle 19"/>
            <p:cNvSpPr>
              <a:spLocks/>
            </p:cNvSpPr>
            <p:nvPr/>
          </p:nvSpPr>
          <p:spPr bwMode="auto">
            <a:xfrm>
              <a:off x="92" y="0"/>
              <a:ext cx="277" cy="486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1900" dirty="0">
                  <a:ea typeface="Gill Sans" charset="0"/>
                  <a:cs typeface="Gill Sans" charset="0"/>
                </a:rPr>
                <a:t>E</a:t>
              </a:r>
            </a:p>
          </p:txBody>
        </p:sp>
      </p:grp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6797124" y="1781821"/>
            <a:ext cx="283029" cy="339634"/>
            <a:chOff x="0" y="20"/>
            <a:chExt cx="416" cy="416"/>
          </a:xfrm>
        </p:grpSpPr>
        <p:sp>
          <p:nvSpPr>
            <p:cNvPr id="45077" name="Oval 21"/>
            <p:cNvSpPr>
              <a:spLocks/>
            </p:cNvSpPr>
            <p:nvPr/>
          </p:nvSpPr>
          <p:spPr bwMode="auto">
            <a:xfrm>
              <a:off x="0" y="20"/>
              <a:ext cx="416" cy="416"/>
            </a:xfrm>
            <a:prstGeom prst="ellipse">
              <a:avLst/>
            </a:prstGeom>
            <a:solidFill>
              <a:srgbClr val="0009C1"/>
            </a:solidFill>
            <a:ln w="38100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078" name="Rectangle 22"/>
            <p:cNvSpPr>
              <a:spLocks/>
            </p:cNvSpPr>
            <p:nvPr/>
          </p:nvSpPr>
          <p:spPr bwMode="auto">
            <a:xfrm>
              <a:off x="89" y="49"/>
              <a:ext cx="185" cy="358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r>
                <a:rPr lang="en-US" sz="1900" dirty="0">
                  <a:solidFill>
                    <a:srgbClr val="FFFFFF"/>
                  </a:solidFill>
                  <a:ea typeface="Gill Sans" charset="0"/>
                  <a:cs typeface="Gill Sans" charset="0"/>
                </a:rPr>
                <a:t>P</a:t>
              </a:r>
            </a:p>
          </p:txBody>
        </p:sp>
      </p:grpSp>
      <p:grpSp>
        <p:nvGrpSpPr>
          <p:cNvPr id="7" name="Group 23"/>
          <p:cNvGrpSpPr>
            <a:grpSpLocks/>
          </p:cNvGrpSpPr>
          <p:nvPr/>
        </p:nvGrpSpPr>
        <p:grpSpPr bwMode="auto">
          <a:xfrm>
            <a:off x="6492324" y="1781822"/>
            <a:ext cx="283029" cy="339634"/>
            <a:chOff x="0" y="20"/>
            <a:chExt cx="416" cy="416"/>
          </a:xfrm>
        </p:grpSpPr>
        <p:sp>
          <p:nvSpPr>
            <p:cNvPr id="45080" name="Oval 24"/>
            <p:cNvSpPr>
              <a:spLocks/>
            </p:cNvSpPr>
            <p:nvPr/>
          </p:nvSpPr>
          <p:spPr bwMode="auto">
            <a:xfrm>
              <a:off x="0" y="20"/>
              <a:ext cx="416" cy="416"/>
            </a:xfrm>
            <a:prstGeom prst="ellipse">
              <a:avLst/>
            </a:prstGeom>
            <a:solidFill>
              <a:srgbClr val="00FF00"/>
            </a:solidFill>
            <a:ln w="38100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081" name="Rectangle 25"/>
            <p:cNvSpPr>
              <a:spLocks/>
            </p:cNvSpPr>
            <p:nvPr/>
          </p:nvSpPr>
          <p:spPr bwMode="auto">
            <a:xfrm>
              <a:off x="96" y="49"/>
              <a:ext cx="165" cy="358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r>
                <a:rPr lang="en-US" sz="1900" dirty="0" smtClean="0">
                  <a:ea typeface="Gill Sans" charset="0"/>
                  <a:cs typeface="Gill Sans" charset="0"/>
                </a:rPr>
                <a:t>S</a:t>
              </a:r>
              <a:endParaRPr lang="en-US" sz="1900" dirty="0">
                <a:ea typeface="Gill Sans" charset="0"/>
                <a:cs typeface="Gill Sans" charset="0"/>
              </a:endParaRPr>
            </a:p>
          </p:txBody>
        </p:sp>
      </p:grpSp>
      <p:sp>
        <p:nvSpPr>
          <p:cNvPr id="45082" name="Rectangle 26"/>
          <p:cNvSpPr>
            <a:spLocks/>
          </p:cNvSpPr>
          <p:nvPr/>
        </p:nvSpPr>
        <p:spPr bwMode="auto">
          <a:xfrm>
            <a:off x="5775552" y="6454978"/>
            <a:ext cx="3221961" cy="276999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u="sng" dirty="0">
                <a:ea typeface="Gill Sans" charset="0"/>
                <a:cs typeface="Gill Sans" charset="0"/>
                <a:hlinkClick r:id="rId2"/>
              </a:rPr>
              <a:t>(http://partsregistry.org/Plasmids)</a:t>
            </a:r>
            <a:endParaRPr lang="en-US" u="sng" dirty="0">
              <a:ea typeface="Gill Sans" charset="0"/>
              <a:cs typeface="Gill Sans" charset="0"/>
            </a:endParaRPr>
          </a:p>
        </p:txBody>
      </p:sp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Cassette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457200" y="3617913"/>
            <a:ext cx="8229600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Bent Arrow 5"/>
          <p:cNvSpPr/>
          <p:nvPr/>
        </p:nvSpPr>
        <p:spPr>
          <a:xfrm>
            <a:off x="784177" y="3070271"/>
            <a:ext cx="1160462" cy="755650"/>
          </a:xfrm>
          <a:prstGeom prst="bentArrow">
            <a:avLst>
              <a:gd name="adj1" fmla="val 25000"/>
              <a:gd name="adj2" fmla="val 33334"/>
              <a:gd name="adj3" fmla="val 25000"/>
              <a:gd name="adj4" fmla="val 43750"/>
            </a:avLst>
          </a:prstGeom>
          <a:solidFill>
            <a:srgbClr val="800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1967720" y="2166474"/>
            <a:ext cx="3765538" cy="1813435"/>
            <a:chOff x="2759152" y="2179128"/>
            <a:chExt cx="3765538" cy="1813435"/>
          </a:xfrm>
        </p:grpSpPr>
        <p:sp>
          <p:nvSpPr>
            <p:cNvPr id="23" name="Right Arrow 22"/>
            <p:cNvSpPr/>
            <p:nvPr/>
          </p:nvSpPr>
          <p:spPr>
            <a:xfrm>
              <a:off x="4224024" y="3201988"/>
              <a:ext cx="2300666" cy="790575"/>
            </a:xfrm>
            <a:prstGeom prst="rightArrow">
              <a:avLst/>
            </a:prstGeom>
            <a:solidFill>
              <a:srgbClr val="00FF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/>
                <a:t>GFP</a:t>
              </a:r>
              <a:endParaRPr lang="en-US" dirty="0"/>
            </a:p>
          </p:txBody>
        </p:sp>
        <p:sp>
          <p:nvSpPr>
            <p:cNvPr id="30" name="Bent Arrow 29"/>
            <p:cNvSpPr/>
            <p:nvPr/>
          </p:nvSpPr>
          <p:spPr>
            <a:xfrm rot="16200000" flipV="1">
              <a:off x="2934172" y="2401475"/>
              <a:ext cx="1659447" cy="1214753"/>
            </a:xfrm>
            <a:prstGeom prst="bentArrow">
              <a:avLst>
                <a:gd name="adj1" fmla="val 31089"/>
                <a:gd name="adj2" fmla="val 33334"/>
                <a:gd name="adj3" fmla="val 25000"/>
                <a:gd name="adj4" fmla="val 43750"/>
              </a:avLst>
            </a:prstGeom>
            <a:solidFill>
              <a:srgbClr val="CCFF6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err="1" smtClean="0">
                  <a:solidFill>
                    <a:schemeClr val="tx1"/>
                  </a:solidFill>
                </a:rPr>
                <a:t>Secretory</a:t>
              </a:r>
              <a:r>
                <a:rPr lang="en-US" dirty="0" smtClean="0">
                  <a:solidFill>
                    <a:schemeClr val="tx1"/>
                  </a:solidFill>
                </a:rPr>
                <a:t> signal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24"/>
            <p:cNvSpPr>
              <a:spLocks/>
            </p:cNvSpPr>
            <p:nvPr/>
          </p:nvSpPr>
          <p:spPr bwMode="auto">
            <a:xfrm>
              <a:off x="2759152" y="3448096"/>
              <a:ext cx="283029" cy="339634"/>
            </a:xfrm>
            <a:prstGeom prst="ellipse">
              <a:avLst/>
            </a:prstGeom>
            <a:solidFill>
              <a:srgbClr val="00FF00"/>
            </a:solidFill>
            <a:ln w="38100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r>
                <a:rPr lang="en-US" sz="1000" dirty="0" smtClean="0"/>
                <a:t>RBS</a:t>
              </a:r>
              <a:endParaRPr lang="en-US" sz="1000" dirty="0"/>
            </a:p>
          </p:txBody>
        </p:sp>
      </p:grpSp>
      <p:grpSp>
        <p:nvGrpSpPr>
          <p:cNvPr id="40" name="Group 17"/>
          <p:cNvGrpSpPr>
            <a:grpSpLocks/>
          </p:cNvGrpSpPr>
          <p:nvPr/>
        </p:nvGrpSpPr>
        <p:grpSpPr bwMode="auto">
          <a:xfrm>
            <a:off x="5733258" y="3375026"/>
            <a:ext cx="315686" cy="400050"/>
            <a:chOff x="0" y="0"/>
            <a:chExt cx="464" cy="490"/>
          </a:xfrm>
        </p:grpSpPr>
        <p:sp>
          <p:nvSpPr>
            <p:cNvPr id="41" name="Oval 18"/>
            <p:cNvSpPr>
              <a:spLocks/>
            </p:cNvSpPr>
            <p:nvPr/>
          </p:nvSpPr>
          <p:spPr bwMode="auto">
            <a:xfrm>
              <a:off x="0" y="2"/>
              <a:ext cx="464" cy="488"/>
            </a:xfrm>
            <a:prstGeom prst="ellipse">
              <a:avLst/>
            </a:prstGeom>
            <a:solidFill>
              <a:srgbClr val="FFFF00"/>
            </a:solidFill>
            <a:ln w="38100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19"/>
            <p:cNvSpPr>
              <a:spLocks/>
            </p:cNvSpPr>
            <p:nvPr/>
          </p:nvSpPr>
          <p:spPr bwMode="auto">
            <a:xfrm>
              <a:off x="92" y="0"/>
              <a:ext cx="372" cy="486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1900" dirty="0">
                  <a:ea typeface="Gill Sans" charset="0"/>
                  <a:cs typeface="Gill Sans" charset="0"/>
                </a:rPr>
                <a:t>M</a:t>
              </a:r>
              <a:endParaRPr lang="en-US" sz="1900" dirty="0">
                <a:ea typeface="Gill Sans" charset="0"/>
                <a:cs typeface="Gill Sans" charset="0"/>
              </a:endParaRPr>
            </a:p>
          </p:txBody>
        </p:sp>
      </p:grpSp>
      <p:sp>
        <p:nvSpPr>
          <p:cNvPr id="43" name="Right Arrow 42"/>
          <p:cNvSpPr/>
          <p:nvPr/>
        </p:nvSpPr>
        <p:spPr>
          <a:xfrm>
            <a:off x="6187866" y="3216940"/>
            <a:ext cx="1404341" cy="790575"/>
          </a:xfrm>
          <a:prstGeom prst="rightArrow">
            <a:avLst/>
          </a:prstGeom>
          <a:solidFill>
            <a:srgbClr val="000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Peptide</a:t>
            </a:r>
            <a:endParaRPr lang="en-US" dirty="0"/>
          </a:p>
        </p:txBody>
      </p:sp>
      <p:grpSp>
        <p:nvGrpSpPr>
          <p:cNvPr id="47" name="Group 14"/>
          <p:cNvGrpSpPr>
            <a:grpSpLocks/>
          </p:cNvGrpSpPr>
          <p:nvPr/>
        </p:nvGrpSpPr>
        <p:grpSpPr bwMode="auto">
          <a:xfrm>
            <a:off x="7702643" y="3417038"/>
            <a:ext cx="712666" cy="397601"/>
            <a:chOff x="0" y="0"/>
            <a:chExt cx="420" cy="486"/>
          </a:xfrm>
        </p:grpSpPr>
        <p:sp>
          <p:nvSpPr>
            <p:cNvPr id="48" name="Oval 15"/>
            <p:cNvSpPr>
              <a:spLocks/>
            </p:cNvSpPr>
            <p:nvPr/>
          </p:nvSpPr>
          <p:spPr bwMode="auto">
            <a:xfrm>
              <a:off x="0" y="30"/>
              <a:ext cx="420" cy="420"/>
            </a:xfrm>
            <a:prstGeom prst="ellipse">
              <a:avLst/>
            </a:prstGeom>
            <a:solidFill>
              <a:srgbClr val="996633"/>
            </a:solidFill>
            <a:ln w="38100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6"/>
            <p:cNvSpPr>
              <a:spLocks/>
            </p:cNvSpPr>
            <p:nvPr/>
          </p:nvSpPr>
          <p:spPr bwMode="auto">
            <a:xfrm>
              <a:off x="40" y="0"/>
              <a:ext cx="351" cy="486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900" dirty="0" smtClean="0">
                  <a:ea typeface="Gill Sans" charset="0"/>
                  <a:cs typeface="Gill Sans" charset="0"/>
                </a:rPr>
                <a:t>His</a:t>
              </a:r>
              <a:endParaRPr lang="en-US" sz="1900" dirty="0">
                <a:ea typeface="Gill Sans" charset="0"/>
                <a:cs typeface="Gill Sans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607376" y="2806696"/>
            <a:ext cx="1360344" cy="120081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Promoter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969232"/>
            <a:ext cx="8229600" cy="1156931"/>
          </a:xfrm>
        </p:spPr>
        <p:txBody>
          <a:bodyPr/>
          <a:lstStyle/>
          <a:p>
            <a:r>
              <a:rPr lang="en-US" dirty="0" smtClean="0"/>
              <a:t>e.g. J23100 – Strong, constitutive promoter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457200" y="3617913"/>
            <a:ext cx="8229600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Bent Arrow 5"/>
          <p:cNvSpPr/>
          <p:nvPr/>
        </p:nvSpPr>
        <p:spPr>
          <a:xfrm>
            <a:off x="784177" y="3070271"/>
            <a:ext cx="1160462" cy="755650"/>
          </a:xfrm>
          <a:prstGeom prst="bentArrow">
            <a:avLst>
              <a:gd name="adj1" fmla="val 25000"/>
              <a:gd name="adj2" fmla="val 33334"/>
              <a:gd name="adj3" fmla="val 25000"/>
              <a:gd name="adj4" fmla="val 43750"/>
            </a:avLst>
          </a:prstGeom>
          <a:solidFill>
            <a:srgbClr val="800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5" name="Group 33"/>
          <p:cNvGrpSpPr/>
          <p:nvPr/>
        </p:nvGrpSpPr>
        <p:grpSpPr>
          <a:xfrm>
            <a:off x="1967720" y="2166474"/>
            <a:ext cx="3765538" cy="1813435"/>
            <a:chOff x="2759152" y="2179128"/>
            <a:chExt cx="3765538" cy="1813435"/>
          </a:xfrm>
        </p:grpSpPr>
        <p:sp>
          <p:nvSpPr>
            <p:cNvPr id="23" name="Right Arrow 22"/>
            <p:cNvSpPr/>
            <p:nvPr/>
          </p:nvSpPr>
          <p:spPr>
            <a:xfrm>
              <a:off x="4224024" y="3201988"/>
              <a:ext cx="2300666" cy="790575"/>
            </a:xfrm>
            <a:prstGeom prst="rightArrow">
              <a:avLst/>
            </a:prstGeom>
            <a:solidFill>
              <a:srgbClr val="00FF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/>
                <a:t>GFP</a:t>
              </a:r>
              <a:endParaRPr lang="en-US" dirty="0"/>
            </a:p>
          </p:txBody>
        </p:sp>
        <p:sp>
          <p:nvSpPr>
            <p:cNvPr id="30" name="Bent Arrow 29"/>
            <p:cNvSpPr/>
            <p:nvPr/>
          </p:nvSpPr>
          <p:spPr>
            <a:xfrm rot="16200000" flipV="1">
              <a:off x="2934172" y="2401475"/>
              <a:ext cx="1659447" cy="1214753"/>
            </a:xfrm>
            <a:prstGeom prst="bentArrow">
              <a:avLst>
                <a:gd name="adj1" fmla="val 31089"/>
                <a:gd name="adj2" fmla="val 33334"/>
                <a:gd name="adj3" fmla="val 25000"/>
                <a:gd name="adj4" fmla="val 43750"/>
              </a:avLst>
            </a:prstGeom>
            <a:solidFill>
              <a:srgbClr val="CCFF6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err="1" smtClean="0">
                  <a:solidFill>
                    <a:schemeClr val="tx1"/>
                  </a:solidFill>
                </a:rPr>
                <a:t>Secretory</a:t>
              </a:r>
              <a:r>
                <a:rPr lang="en-US" dirty="0" smtClean="0">
                  <a:solidFill>
                    <a:schemeClr val="tx1"/>
                  </a:solidFill>
                </a:rPr>
                <a:t> signal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24"/>
            <p:cNvSpPr>
              <a:spLocks/>
            </p:cNvSpPr>
            <p:nvPr/>
          </p:nvSpPr>
          <p:spPr bwMode="auto">
            <a:xfrm>
              <a:off x="2759152" y="3448096"/>
              <a:ext cx="283029" cy="339634"/>
            </a:xfrm>
            <a:prstGeom prst="ellipse">
              <a:avLst/>
            </a:prstGeom>
            <a:solidFill>
              <a:srgbClr val="00FF00"/>
            </a:solidFill>
            <a:ln w="38100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r>
                <a:rPr lang="en-US" sz="1000" dirty="0" smtClean="0"/>
                <a:t>RBS</a:t>
              </a:r>
              <a:endParaRPr lang="en-US" sz="1000" dirty="0"/>
            </a:p>
          </p:txBody>
        </p:sp>
      </p:grp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5733258" y="3375026"/>
            <a:ext cx="315686" cy="400050"/>
            <a:chOff x="0" y="0"/>
            <a:chExt cx="464" cy="490"/>
          </a:xfrm>
        </p:grpSpPr>
        <p:sp>
          <p:nvSpPr>
            <p:cNvPr id="41" name="Oval 18"/>
            <p:cNvSpPr>
              <a:spLocks/>
            </p:cNvSpPr>
            <p:nvPr/>
          </p:nvSpPr>
          <p:spPr bwMode="auto">
            <a:xfrm>
              <a:off x="0" y="2"/>
              <a:ext cx="464" cy="488"/>
            </a:xfrm>
            <a:prstGeom prst="ellipse">
              <a:avLst/>
            </a:prstGeom>
            <a:solidFill>
              <a:srgbClr val="FFFF00"/>
            </a:solidFill>
            <a:ln w="38100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19"/>
            <p:cNvSpPr>
              <a:spLocks/>
            </p:cNvSpPr>
            <p:nvPr/>
          </p:nvSpPr>
          <p:spPr bwMode="auto">
            <a:xfrm>
              <a:off x="92" y="0"/>
              <a:ext cx="372" cy="486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1900" dirty="0">
                  <a:ea typeface="Gill Sans" charset="0"/>
                  <a:cs typeface="Gill Sans" charset="0"/>
                </a:rPr>
                <a:t>M</a:t>
              </a:r>
              <a:endParaRPr lang="en-US" sz="1900" dirty="0">
                <a:ea typeface="Gill Sans" charset="0"/>
                <a:cs typeface="Gill Sans" charset="0"/>
              </a:endParaRPr>
            </a:p>
          </p:txBody>
        </p:sp>
      </p:grpSp>
      <p:sp>
        <p:nvSpPr>
          <p:cNvPr id="43" name="Right Arrow 42"/>
          <p:cNvSpPr/>
          <p:nvPr/>
        </p:nvSpPr>
        <p:spPr>
          <a:xfrm>
            <a:off x="6187866" y="3216940"/>
            <a:ext cx="1404341" cy="790575"/>
          </a:xfrm>
          <a:prstGeom prst="rightArrow">
            <a:avLst/>
          </a:prstGeom>
          <a:solidFill>
            <a:srgbClr val="000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Peptide</a:t>
            </a:r>
            <a:endParaRPr lang="en-US" dirty="0"/>
          </a:p>
        </p:txBody>
      </p:sp>
      <p:grpSp>
        <p:nvGrpSpPr>
          <p:cNvPr id="8" name="Group 14"/>
          <p:cNvGrpSpPr>
            <a:grpSpLocks/>
          </p:cNvGrpSpPr>
          <p:nvPr/>
        </p:nvGrpSpPr>
        <p:grpSpPr bwMode="auto">
          <a:xfrm>
            <a:off x="7702643" y="3417038"/>
            <a:ext cx="712666" cy="397601"/>
            <a:chOff x="0" y="0"/>
            <a:chExt cx="420" cy="486"/>
          </a:xfrm>
        </p:grpSpPr>
        <p:sp>
          <p:nvSpPr>
            <p:cNvPr id="48" name="Oval 15"/>
            <p:cNvSpPr>
              <a:spLocks/>
            </p:cNvSpPr>
            <p:nvPr/>
          </p:nvSpPr>
          <p:spPr bwMode="auto">
            <a:xfrm>
              <a:off x="0" y="30"/>
              <a:ext cx="420" cy="420"/>
            </a:xfrm>
            <a:prstGeom prst="ellipse">
              <a:avLst/>
            </a:prstGeom>
            <a:solidFill>
              <a:srgbClr val="996633"/>
            </a:solidFill>
            <a:ln w="38100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6"/>
            <p:cNvSpPr>
              <a:spLocks/>
            </p:cNvSpPr>
            <p:nvPr/>
          </p:nvSpPr>
          <p:spPr bwMode="auto">
            <a:xfrm>
              <a:off x="40" y="0"/>
              <a:ext cx="351" cy="486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900" dirty="0" smtClean="0">
                  <a:ea typeface="Gill Sans" charset="0"/>
                  <a:cs typeface="Gill Sans" charset="0"/>
                </a:rPr>
                <a:t>His</a:t>
              </a:r>
              <a:endParaRPr lang="en-US" sz="1900" dirty="0">
                <a:ea typeface="Gill Sans" charset="0"/>
                <a:cs typeface="Gill Sans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944639" y="3375026"/>
            <a:ext cx="306110" cy="3967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923220"/>
            <a:ext cx="8229600" cy="1202943"/>
          </a:xfrm>
        </p:spPr>
        <p:txBody>
          <a:bodyPr/>
          <a:lstStyle/>
          <a:p>
            <a:r>
              <a:rPr lang="en-US" dirty="0" err="1" smtClean="0"/>
              <a:t>e</a:t>
            </a:r>
            <a:r>
              <a:rPr lang="en-US" dirty="0" smtClean="0"/>
              <a:t>. </a:t>
            </a:r>
            <a:r>
              <a:rPr lang="en-US" dirty="0" err="1" smtClean="0"/>
              <a:t>g</a:t>
            </a:r>
            <a:r>
              <a:rPr lang="en-US" dirty="0" smtClean="0"/>
              <a:t>. B0034 – star 1 and W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457200" y="3617913"/>
            <a:ext cx="8229600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Bent Arrow 5"/>
          <p:cNvSpPr/>
          <p:nvPr/>
        </p:nvSpPr>
        <p:spPr>
          <a:xfrm>
            <a:off x="784177" y="3070271"/>
            <a:ext cx="1160462" cy="755650"/>
          </a:xfrm>
          <a:prstGeom prst="bentArrow">
            <a:avLst>
              <a:gd name="adj1" fmla="val 25000"/>
              <a:gd name="adj2" fmla="val 33334"/>
              <a:gd name="adj3" fmla="val 25000"/>
              <a:gd name="adj4" fmla="val 43750"/>
            </a:avLst>
          </a:prstGeom>
          <a:solidFill>
            <a:srgbClr val="800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5" name="Group 33"/>
          <p:cNvGrpSpPr/>
          <p:nvPr/>
        </p:nvGrpSpPr>
        <p:grpSpPr>
          <a:xfrm>
            <a:off x="1967720" y="2166474"/>
            <a:ext cx="3765538" cy="1813435"/>
            <a:chOff x="2759152" y="2179128"/>
            <a:chExt cx="3765538" cy="1813435"/>
          </a:xfrm>
        </p:grpSpPr>
        <p:sp>
          <p:nvSpPr>
            <p:cNvPr id="23" name="Right Arrow 22"/>
            <p:cNvSpPr/>
            <p:nvPr/>
          </p:nvSpPr>
          <p:spPr>
            <a:xfrm>
              <a:off x="4224024" y="3201988"/>
              <a:ext cx="2300666" cy="790575"/>
            </a:xfrm>
            <a:prstGeom prst="rightArrow">
              <a:avLst/>
            </a:prstGeom>
            <a:solidFill>
              <a:srgbClr val="00FF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/>
                <a:t>GFP</a:t>
              </a:r>
              <a:endParaRPr lang="en-US" dirty="0"/>
            </a:p>
          </p:txBody>
        </p:sp>
        <p:sp>
          <p:nvSpPr>
            <p:cNvPr id="30" name="Bent Arrow 29"/>
            <p:cNvSpPr/>
            <p:nvPr/>
          </p:nvSpPr>
          <p:spPr>
            <a:xfrm rot="16200000" flipV="1">
              <a:off x="2934172" y="2401475"/>
              <a:ext cx="1659447" cy="1214753"/>
            </a:xfrm>
            <a:prstGeom prst="bentArrow">
              <a:avLst>
                <a:gd name="adj1" fmla="val 31089"/>
                <a:gd name="adj2" fmla="val 33334"/>
                <a:gd name="adj3" fmla="val 25000"/>
                <a:gd name="adj4" fmla="val 43750"/>
              </a:avLst>
            </a:prstGeom>
            <a:solidFill>
              <a:srgbClr val="CCFF6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err="1" smtClean="0">
                  <a:solidFill>
                    <a:schemeClr val="tx1"/>
                  </a:solidFill>
                </a:rPr>
                <a:t>Secretory</a:t>
              </a:r>
              <a:r>
                <a:rPr lang="en-US" dirty="0" smtClean="0">
                  <a:solidFill>
                    <a:schemeClr val="tx1"/>
                  </a:solidFill>
                </a:rPr>
                <a:t> signal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24"/>
            <p:cNvSpPr>
              <a:spLocks/>
            </p:cNvSpPr>
            <p:nvPr/>
          </p:nvSpPr>
          <p:spPr bwMode="auto">
            <a:xfrm>
              <a:off x="2759152" y="3448096"/>
              <a:ext cx="283029" cy="339634"/>
            </a:xfrm>
            <a:prstGeom prst="ellipse">
              <a:avLst/>
            </a:prstGeom>
            <a:solidFill>
              <a:srgbClr val="00FF00"/>
            </a:solidFill>
            <a:ln w="38100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r>
                <a:rPr lang="en-US" sz="1000" dirty="0" smtClean="0"/>
                <a:t>RBS</a:t>
              </a:r>
              <a:endParaRPr lang="en-US" sz="1000" dirty="0"/>
            </a:p>
          </p:txBody>
        </p:sp>
      </p:grp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5733258" y="3375026"/>
            <a:ext cx="315686" cy="400050"/>
            <a:chOff x="0" y="0"/>
            <a:chExt cx="464" cy="490"/>
          </a:xfrm>
        </p:grpSpPr>
        <p:sp>
          <p:nvSpPr>
            <p:cNvPr id="41" name="Oval 18"/>
            <p:cNvSpPr>
              <a:spLocks/>
            </p:cNvSpPr>
            <p:nvPr/>
          </p:nvSpPr>
          <p:spPr bwMode="auto">
            <a:xfrm>
              <a:off x="0" y="2"/>
              <a:ext cx="464" cy="488"/>
            </a:xfrm>
            <a:prstGeom prst="ellipse">
              <a:avLst/>
            </a:prstGeom>
            <a:solidFill>
              <a:srgbClr val="FFFF00"/>
            </a:solidFill>
            <a:ln w="38100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19"/>
            <p:cNvSpPr>
              <a:spLocks/>
            </p:cNvSpPr>
            <p:nvPr/>
          </p:nvSpPr>
          <p:spPr bwMode="auto">
            <a:xfrm>
              <a:off x="92" y="0"/>
              <a:ext cx="372" cy="486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1900" dirty="0">
                  <a:ea typeface="Gill Sans" charset="0"/>
                  <a:cs typeface="Gill Sans" charset="0"/>
                </a:rPr>
                <a:t>M</a:t>
              </a:r>
              <a:endParaRPr lang="en-US" sz="1900" dirty="0">
                <a:ea typeface="Gill Sans" charset="0"/>
                <a:cs typeface="Gill Sans" charset="0"/>
              </a:endParaRPr>
            </a:p>
          </p:txBody>
        </p:sp>
      </p:grpSp>
      <p:sp>
        <p:nvSpPr>
          <p:cNvPr id="43" name="Right Arrow 42"/>
          <p:cNvSpPr/>
          <p:nvPr/>
        </p:nvSpPr>
        <p:spPr>
          <a:xfrm>
            <a:off x="6187866" y="3216940"/>
            <a:ext cx="1404341" cy="790575"/>
          </a:xfrm>
          <a:prstGeom prst="rightArrow">
            <a:avLst/>
          </a:prstGeom>
          <a:solidFill>
            <a:srgbClr val="000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Peptide</a:t>
            </a:r>
            <a:endParaRPr lang="en-US" dirty="0"/>
          </a:p>
        </p:txBody>
      </p:sp>
      <p:grpSp>
        <p:nvGrpSpPr>
          <p:cNvPr id="8" name="Group 14"/>
          <p:cNvGrpSpPr>
            <a:grpSpLocks/>
          </p:cNvGrpSpPr>
          <p:nvPr/>
        </p:nvGrpSpPr>
        <p:grpSpPr bwMode="auto">
          <a:xfrm>
            <a:off x="7702643" y="3417038"/>
            <a:ext cx="712666" cy="397601"/>
            <a:chOff x="0" y="0"/>
            <a:chExt cx="420" cy="486"/>
          </a:xfrm>
        </p:grpSpPr>
        <p:sp>
          <p:nvSpPr>
            <p:cNvPr id="48" name="Oval 15"/>
            <p:cNvSpPr>
              <a:spLocks/>
            </p:cNvSpPr>
            <p:nvPr/>
          </p:nvSpPr>
          <p:spPr bwMode="auto">
            <a:xfrm>
              <a:off x="0" y="30"/>
              <a:ext cx="420" cy="420"/>
            </a:xfrm>
            <a:prstGeom prst="ellipse">
              <a:avLst/>
            </a:prstGeom>
            <a:solidFill>
              <a:srgbClr val="996633"/>
            </a:solidFill>
            <a:ln w="38100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6"/>
            <p:cNvSpPr>
              <a:spLocks/>
            </p:cNvSpPr>
            <p:nvPr/>
          </p:nvSpPr>
          <p:spPr bwMode="auto">
            <a:xfrm>
              <a:off x="40" y="0"/>
              <a:ext cx="351" cy="486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900" dirty="0" smtClean="0">
                  <a:ea typeface="Gill Sans" charset="0"/>
                  <a:cs typeface="Gill Sans" charset="0"/>
                </a:rPr>
                <a:t>His</a:t>
              </a:r>
              <a:endParaRPr lang="en-US" sz="1900" dirty="0">
                <a:ea typeface="Gill Sans" charset="0"/>
                <a:cs typeface="Gill Sans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2250749" y="1987693"/>
            <a:ext cx="1457926" cy="201982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Synthesize </a:t>
            </a:r>
            <a:r>
              <a:rPr lang="en-US" dirty="0" err="1" smtClean="0"/>
              <a:t>Secretory</a:t>
            </a:r>
            <a:r>
              <a:rPr lang="en-US" dirty="0" smtClean="0"/>
              <a:t> Signal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69858"/>
            <a:ext cx="8229600" cy="1856305"/>
          </a:xfrm>
        </p:spPr>
        <p:txBody>
          <a:bodyPr/>
          <a:lstStyle/>
          <a:p>
            <a:r>
              <a:rPr lang="en-US" dirty="0" err="1" smtClean="0"/>
              <a:t>e</a:t>
            </a:r>
            <a:r>
              <a:rPr lang="en-US" dirty="0" smtClean="0"/>
              <a:t>. </a:t>
            </a:r>
            <a:r>
              <a:rPr lang="en-US" dirty="0" err="1" smtClean="0"/>
              <a:t>g</a:t>
            </a:r>
            <a:r>
              <a:rPr lang="en-US" dirty="0" smtClean="0"/>
              <a:t>. </a:t>
            </a:r>
            <a:r>
              <a:rPr lang="en-US" dirty="0" err="1" smtClean="0"/>
              <a:t>lipA</a:t>
            </a:r>
            <a:r>
              <a:rPr lang="en-US" dirty="0" smtClean="0"/>
              <a:t> or </a:t>
            </a:r>
            <a:r>
              <a:rPr lang="en-US" dirty="0" err="1" smtClean="0"/>
              <a:t>sacB</a:t>
            </a:r>
            <a:r>
              <a:rPr lang="en-US" dirty="0" smtClean="0"/>
              <a:t> – identified from registry</a:t>
            </a:r>
          </a:p>
          <a:p>
            <a:r>
              <a:rPr lang="en-US" dirty="0" smtClean="0"/>
              <a:t>Possibly need to synthesize</a:t>
            </a:r>
          </a:p>
          <a:p>
            <a:r>
              <a:rPr lang="en-US" dirty="0" smtClean="0"/>
              <a:t>Leave as an exercise for the student!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457200" y="3617913"/>
            <a:ext cx="8229600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Bent Arrow 5"/>
          <p:cNvSpPr/>
          <p:nvPr/>
        </p:nvSpPr>
        <p:spPr>
          <a:xfrm>
            <a:off x="784177" y="3070271"/>
            <a:ext cx="1160462" cy="755650"/>
          </a:xfrm>
          <a:prstGeom prst="bentArrow">
            <a:avLst>
              <a:gd name="adj1" fmla="val 25000"/>
              <a:gd name="adj2" fmla="val 33334"/>
              <a:gd name="adj3" fmla="val 25000"/>
              <a:gd name="adj4" fmla="val 43750"/>
            </a:avLst>
          </a:prstGeom>
          <a:solidFill>
            <a:srgbClr val="800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5" name="Group 33"/>
          <p:cNvGrpSpPr/>
          <p:nvPr/>
        </p:nvGrpSpPr>
        <p:grpSpPr>
          <a:xfrm>
            <a:off x="1967720" y="2166474"/>
            <a:ext cx="3765538" cy="1813435"/>
            <a:chOff x="2759152" y="2179128"/>
            <a:chExt cx="3765538" cy="1813435"/>
          </a:xfrm>
        </p:grpSpPr>
        <p:sp>
          <p:nvSpPr>
            <p:cNvPr id="23" name="Right Arrow 22"/>
            <p:cNvSpPr/>
            <p:nvPr/>
          </p:nvSpPr>
          <p:spPr>
            <a:xfrm>
              <a:off x="4224024" y="3201988"/>
              <a:ext cx="2300666" cy="790575"/>
            </a:xfrm>
            <a:prstGeom prst="rightArrow">
              <a:avLst/>
            </a:prstGeom>
            <a:solidFill>
              <a:srgbClr val="00FF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/>
                <a:t>GFP</a:t>
              </a:r>
              <a:endParaRPr lang="en-US" dirty="0"/>
            </a:p>
          </p:txBody>
        </p:sp>
        <p:sp>
          <p:nvSpPr>
            <p:cNvPr id="30" name="Bent Arrow 29"/>
            <p:cNvSpPr/>
            <p:nvPr/>
          </p:nvSpPr>
          <p:spPr>
            <a:xfrm rot="16200000" flipV="1">
              <a:off x="2934172" y="2401475"/>
              <a:ext cx="1659447" cy="1214753"/>
            </a:xfrm>
            <a:prstGeom prst="bentArrow">
              <a:avLst>
                <a:gd name="adj1" fmla="val 31089"/>
                <a:gd name="adj2" fmla="val 33334"/>
                <a:gd name="adj3" fmla="val 25000"/>
                <a:gd name="adj4" fmla="val 43750"/>
              </a:avLst>
            </a:prstGeom>
            <a:solidFill>
              <a:srgbClr val="CCFF6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err="1" smtClean="0">
                  <a:solidFill>
                    <a:schemeClr val="tx1"/>
                  </a:solidFill>
                </a:rPr>
                <a:t>Secretory</a:t>
              </a:r>
              <a:r>
                <a:rPr lang="en-US" dirty="0" smtClean="0">
                  <a:solidFill>
                    <a:schemeClr val="tx1"/>
                  </a:solidFill>
                </a:rPr>
                <a:t> signal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24"/>
            <p:cNvSpPr>
              <a:spLocks/>
            </p:cNvSpPr>
            <p:nvPr/>
          </p:nvSpPr>
          <p:spPr bwMode="auto">
            <a:xfrm>
              <a:off x="2759152" y="3448096"/>
              <a:ext cx="283029" cy="339634"/>
            </a:xfrm>
            <a:prstGeom prst="ellipse">
              <a:avLst/>
            </a:prstGeom>
            <a:solidFill>
              <a:srgbClr val="00FF00"/>
            </a:solidFill>
            <a:ln w="38100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r>
                <a:rPr lang="en-US" sz="1000" dirty="0" smtClean="0"/>
                <a:t>RBS</a:t>
              </a:r>
              <a:endParaRPr lang="en-US" sz="1000" dirty="0"/>
            </a:p>
          </p:txBody>
        </p:sp>
      </p:grp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5733258" y="3375026"/>
            <a:ext cx="315686" cy="400050"/>
            <a:chOff x="0" y="0"/>
            <a:chExt cx="464" cy="490"/>
          </a:xfrm>
        </p:grpSpPr>
        <p:sp>
          <p:nvSpPr>
            <p:cNvPr id="41" name="Oval 18"/>
            <p:cNvSpPr>
              <a:spLocks/>
            </p:cNvSpPr>
            <p:nvPr/>
          </p:nvSpPr>
          <p:spPr bwMode="auto">
            <a:xfrm>
              <a:off x="0" y="2"/>
              <a:ext cx="464" cy="488"/>
            </a:xfrm>
            <a:prstGeom prst="ellipse">
              <a:avLst/>
            </a:prstGeom>
            <a:solidFill>
              <a:srgbClr val="FFFF00"/>
            </a:solidFill>
            <a:ln w="38100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19"/>
            <p:cNvSpPr>
              <a:spLocks/>
            </p:cNvSpPr>
            <p:nvPr/>
          </p:nvSpPr>
          <p:spPr bwMode="auto">
            <a:xfrm>
              <a:off x="92" y="0"/>
              <a:ext cx="372" cy="486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1900" dirty="0">
                  <a:ea typeface="Gill Sans" charset="0"/>
                  <a:cs typeface="Gill Sans" charset="0"/>
                </a:rPr>
                <a:t>M</a:t>
              </a:r>
              <a:endParaRPr lang="en-US" sz="1900" dirty="0">
                <a:ea typeface="Gill Sans" charset="0"/>
                <a:cs typeface="Gill Sans" charset="0"/>
              </a:endParaRPr>
            </a:p>
          </p:txBody>
        </p:sp>
      </p:grpSp>
      <p:sp>
        <p:nvSpPr>
          <p:cNvPr id="43" name="Right Arrow 42"/>
          <p:cNvSpPr/>
          <p:nvPr/>
        </p:nvSpPr>
        <p:spPr>
          <a:xfrm>
            <a:off x="6187866" y="3216940"/>
            <a:ext cx="1404341" cy="790575"/>
          </a:xfrm>
          <a:prstGeom prst="rightArrow">
            <a:avLst/>
          </a:prstGeom>
          <a:solidFill>
            <a:srgbClr val="000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Peptide</a:t>
            </a:r>
            <a:endParaRPr lang="en-US" dirty="0"/>
          </a:p>
        </p:txBody>
      </p:sp>
      <p:grpSp>
        <p:nvGrpSpPr>
          <p:cNvPr id="8" name="Group 14"/>
          <p:cNvGrpSpPr>
            <a:grpSpLocks/>
          </p:cNvGrpSpPr>
          <p:nvPr/>
        </p:nvGrpSpPr>
        <p:grpSpPr bwMode="auto">
          <a:xfrm>
            <a:off x="7702643" y="3417038"/>
            <a:ext cx="712666" cy="397601"/>
            <a:chOff x="0" y="0"/>
            <a:chExt cx="420" cy="486"/>
          </a:xfrm>
        </p:grpSpPr>
        <p:sp>
          <p:nvSpPr>
            <p:cNvPr id="48" name="Oval 15"/>
            <p:cNvSpPr>
              <a:spLocks/>
            </p:cNvSpPr>
            <p:nvPr/>
          </p:nvSpPr>
          <p:spPr bwMode="auto">
            <a:xfrm>
              <a:off x="0" y="30"/>
              <a:ext cx="420" cy="420"/>
            </a:xfrm>
            <a:prstGeom prst="ellipse">
              <a:avLst/>
            </a:prstGeom>
            <a:solidFill>
              <a:srgbClr val="996633"/>
            </a:solidFill>
            <a:ln w="38100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6"/>
            <p:cNvSpPr>
              <a:spLocks/>
            </p:cNvSpPr>
            <p:nvPr/>
          </p:nvSpPr>
          <p:spPr bwMode="auto">
            <a:xfrm>
              <a:off x="40" y="0"/>
              <a:ext cx="351" cy="486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900" dirty="0" smtClean="0">
                  <a:ea typeface="Gill Sans" charset="0"/>
                  <a:cs typeface="Gill Sans" charset="0"/>
                </a:rPr>
                <a:t>His</a:t>
              </a:r>
              <a:endParaRPr lang="en-US" sz="1900" dirty="0">
                <a:ea typeface="Gill Sans" charset="0"/>
                <a:cs typeface="Gill Sans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3303757" y="3070271"/>
            <a:ext cx="2492094" cy="107075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random gene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43477"/>
            <a:ext cx="8229600" cy="1782686"/>
          </a:xfrm>
        </p:spPr>
        <p:txBody>
          <a:bodyPr/>
          <a:lstStyle/>
          <a:p>
            <a:r>
              <a:rPr lang="en-US" dirty="0" smtClean="0"/>
              <a:t>Need a </a:t>
            </a:r>
            <a:r>
              <a:rPr lang="en-US" dirty="0" err="1" smtClean="0"/>
              <a:t>signaller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… and a handle</a:t>
            </a:r>
          </a:p>
          <a:p>
            <a:r>
              <a:rPr lang="en-US" dirty="0" smtClean="0"/>
              <a:t>Allow student contributions for alternatives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457200" y="3617913"/>
            <a:ext cx="8229600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Bent Arrow 5"/>
          <p:cNvSpPr/>
          <p:nvPr/>
        </p:nvSpPr>
        <p:spPr>
          <a:xfrm>
            <a:off x="784177" y="3070271"/>
            <a:ext cx="1160462" cy="755650"/>
          </a:xfrm>
          <a:prstGeom prst="bentArrow">
            <a:avLst>
              <a:gd name="adj1" fmla="val 25000"/>
              <a:gd name="adj2" fmla="val 33334"/>
              <a:gd name="adj3" fmla="val 25000"/>
              <a:gd name="adj4" fmla="val 43750"/>
            </a:avLst>
          </a:prstGeom>
          <a:solidFill>
            <a:srgbClr val="800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5" name="Group 33"/>
          <p:cNvGrpSpPr/>
          <p:nvPr/>
        </p:nvGrpSpPr>
        <p:grpSpPr>
          <a:xfrm>
            <a:off x="1967720" y="2166474"/>
            <a:ext cx="3765538" cy="1813435"/>
            <a:chOff x="2759152" y="2179128"/>
            <a:chExt cx="3765538" cy="1813435"/>
          </a:xfrm>
        </p:grpSpPr>
        <p:sp>
          <p:nvSpPr>
            <p:cNvPr id="23" name="Right Arrow 22"/>
            <p:cNvSpPr/>
            <p:nvPr/>
          </p:nvSpPr>
          <p:spPr>
            <a:xfrm>
              <a:off x="4224024" y="3201988"/>
              <a:ext cx="2300666" cy="790575"/>
            </a:xfrm>
            <a:prstGeom prst="rightArrow">
              <a:avLst/>
            </a:prstGeom>
            <a:solidFill>
              <a:srgbClr val="00FF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/>
                <a:t>GFP</a:t>
              </a:r>
              <a:endParaRPr lang="en-US" dirty="0"/>
            </a:p>
          </p:txBody>
        </p:sp>
        <p:sp>
          <p:nvSpPr>
            <p:cNvPr id="30" name="Bent Arrow 29"/>
            <p:cNvSpPr/>
            <p:nvPr/>
          </p:nvSpPr>
          <p:spPr>
            <a:xfrm rot="16200000" flipV="1">
              <a:off x="2934172" y="2401475"/>
              <a:ext cx="1659447" cy="1214753"/>
            </a:xfrm>
            <a:prstGeom prst="bentArrow">
              <a:avLst>
                <a:gd name="adj1" fmla="val 31089"/>
                <a:gd name="adj2" fmla="val 33334"/>
                <a:gd name="adj3" fmla="val 25000"/>
                <a:gd name="adj4" fmla="val 43750"/>
              </a:avLst>
            </a:prstGeom>
            <a:solidFill>
              <a:srgbClr val="CCFF6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err="1" smtClean="0">
                  <a:solidFill>
                    <a:schemeClr val="tx1"/>
                  </a:solidFill>
                </a:rPr>
                <a:t>Secretory</a:t>
              </a:r>
              <a:r>
                <a:rPr lang="en-US" dirty="0" smtClean="0">
                  <a:solidFill>
                    <a:schemeClr val="tx1"/>
                  </a:solidFill>
                </a:rPr>
                <a:t> signal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24"/>
            <p:cNvSpPr>
              <a:spLocks/>
            </p:cNvSpPr>
            <p:nvPr/>
          </p:nvSpPr>
          <p:spPr bwMode="auto">
            <a:xfrm>
              <a:off x="2759152" y="3448096"/>
              <a:ext cx="283029" cy="339634"/>
            </a:xfrm>
            <a:prstGeom prst="ellipse">
              <a:avLst/>
            </a:prstGeom>
            <a:solidFill>
              <a:srgbClr val="00FF00"/>
            </a:solidFill>
            <a:ln w="38100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r>
                <a:rPr lang="en-US" sz="1000" dirty="0" smtClean="0"/>
                <a:t>RBS</a:t>
              </a:r>
              <a:endParaRPr lang="en-US" sz="1000" dirty="0"/>
            </a:p>
          </p:txBody>
        </p:sp>
      </p:grp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5733258" y="3375026"/>
            <a:ext cx="315686" cy="400050"/>
            <a:chOff x="0" y="0"/>
            <a:chExt cx="464" cy="490"/>
          </a:xfrm>
        </p:grpSpPr>
        <p:sp>
          <p:nvSpPr>
            <p:cNvPr id="41" name="Oval 18"/>
            <p:cNvSpPr>
              <a:spLocks/>
            </p:cNvSpPr>
            <p:nvPr/>
          </p:nvSpPr>
          <p:spPr bwMode="auto">
            <a:xfrm>
              <a:off x="0" y="2"/>
              <a:ext cx="464" cy="488"/>
            </a:xfrm>
            <a:prstGeom prst="ellipse">
              <a:avLst/>
            </a:prstGeom>
            <a:solidFill>
              <a:srgbClr val="FFFF00"/>
            </a:solidFill>
            <a:ln w="38100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19"/>
            <p:cNvSpPr>
              <a:spLocks/>
            </p:cNvSpPr>
            <p:nvPr/>
          </p:nvSpPr>
          <p:spPr bwMode="auto">
            <a:xfrm>
              <a:off x="92" y="0"/>
              <a:ext cx="372" cy="486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1900" dirty="0">
                  <a:ea typeface="Gill Sans" charset="0"/>
                  <a:cs typeface="Gill Sans" charset="0"/>
                </a:rPr>
                <a:t>M</a:t>
              </a:r>
              <a:endParaRPr lang="en-US" sz="1900" dirty="0">
                <a:ea typeface="Gill Sans" charset="0"/>
                <a:cs typeface="Gill Sans" charset="0"/>
              </a:endParaRPr>
            </a:p>
          </p:txBody>
        </p:sp>
      </p:grpSp>
      <p:sp>
        <p:nvSpPr>
          <p:cNvPr id="43" name="Right Arrow 42"/>
          <p:cNvSpPr/>
          <p:nvPr/>
        </p:nvSpPr>
        <p:spPr>
          <a:xfrm>
            <a:off x="6187866" y="3216940"/>
            <a:ext cx="1404341" cy="790575"/>
          </a:xfrm>
          <a:prstGeom prst="rightArrow">
            <a:avLst/>
          </a:prstGeom>
          <a:solidFill>
            <a:srgbClr val="000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Peptide</a:t>
            </a:r>
            <a:endParaRPr lang="en-US" dirty="0"/>
          </a:p>
        </p:txBody>
      </p:sp>
      <p:grpSp>
        <p:nvGrpSpPr>
          <p:cNvPr id="8" name="Group 14"/>
          <p:cNvGrpSpPr>
            <a:grpSpLocks/>
          </p:cNvGrpSpPr>
          <p:nvPr/>
        </p:nvGrpSpPr>
        <p:grpSpPr bwMode="auto">
          <a:xfrm>
            <a:off x="7702643" y="3417038"/>
            <a:ext cx="712666" cy="397601"/>
            <a:chOff x="0" y="0"/>
            <a:chExt cx="420" cy="486"/>
          </a:xfrm>
        </p:grpSpPr>
        <p:sp>
          <p:nvSpPr>
            <p:cNvPr id="48" name="Oval 15"/>
            <p:cNvSpPr>
              <a:spLocks/>
            </p:cNvSpPr>
            <p:nvPr/>
          </p:nvSpPr>
          <p:spPr bwMode="auto">
            <a:xfrm>
              <a:off x="0" y="30"/>
              <a:ext cx="420" cy="420"/>
            </a:xfrm>
            <a:prstGeom prst="ellipse">
              <a:avLst/>
            </a:prstGeom>
            <a:solidFill>
              <a:srgbClr val="996633"/>
            </a:solidFill>
            <a:ln w="38100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6"/>
            <p:cNvSpPr>
              <a:spLocks/>
            </p:cNvSpPr>
            <p:nvPr/>
          </p:nvSpPr>
          <p:spPr bwMode="auto">
            <a:xfrm>
              <a:off x="40" y="0"/>
              <a:ext cx="351" cy="486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900" dirty="0" smtClean="0">
                  <a:ea typeface="Gill Sans" charset="0"/>
                  <a:cs typeface="Gill Sans" charset="0"/>
                </a:rPr>
                <a:t>His</a:t>
              </a:r>
              <a:endParaRPr lang="en-US" sz="1900" dirty="0">
                <a:ea typeface="Gill Sans" charset="0"/>
                <a:cs typeface="Gill Sans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56982"/>
            <a:ext cx="8229600" cy="2169182"/>
          </a:xfrm>
        </p:spPr>
        <p:txBody>
          <a:bodyPr>
            <a:normAutofit/>
          </a:bodyPr>
          <a:lstStyle/>
          <a:p>
            <a:r>
              <a:rPr lang="en-US" dirty="0" smtClean="0"/>
              <a:t>Need:</a:t>
            </a:r>
          </a:p>
          <a:p>
            <a:pPr lvl="1"/>
            <a:r>
              <a:rPr lang="en-US" dirty="0" smtClean="0"/>
              <a:t>1 cleavage site</a:t>
            </a:r>
          </a:p>
          <a:p>
            <a:pPr lvl="1"/>
            <a:r>
              <a:rPr lang="en-US" dirty="0" smtClean="0"/>
              <a:t>1 target peptide</a:t>
            </a:r>
          </a:p>
          <a:p>
            <a:pPr lvl="1"/>
            <a:r>
              <a:rPr lang="en-US" dirty="0" smtClean="0"/>
              <a:t>1 purification handle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595222" y="2346282"/>
            <a:ext cx="2944853" cy="10891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‘slot’ in the cassette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457200" y="2893924"/>
            <a:ext cx="8229600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Bent Arrow 5"/>
          <p:cNvSpPr/>
          <p:nvPr/>
        </p:nvSpPr>
        <p:spPr>
          <a:xfrm>
            <a:off x="784177" y="2346282"/>
            <a:ext cx="1160462" cy="755650"/>
          </a:xfrm>
          <a:prstGeom prst="bentArrow">
            <a:avLst>
              <a:gd name="adj1" fmla="val 25000"/>
              <a:gd name="adj2" fmla="val 33334"/>
              <a:gd name="adj3" fmla="val 25000"/>
              <a:gd name="adj4" fmla="val 43750"/>
            </a:avLst>
          </a:prstGeom>
          <a:solidFill>
            <a:srgbClr val="800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5" name="Group 33"/>
          <p:cNvGrpSpPr/>
          <p:nvPr/>
        </p:nvGrpSpPr>
        <p:grpSpPr>
          <a:xfrm>
            <a:off x="1967720" y="1442485"/>
            <a:ext cx="3765538" cy="1813435"/>
            <a:chOff x="2759152" y="2179128"/>
            <a:chExt cx="3765538" cy="1813435"/>
          </a:xfrm>
        </p:grpSpPr>
        <p:sp>
          <p:nvSpPr>
            <p:cNvPr id="23" name="Right Arrow 22"/>
            <p:cNvSpPr/>
            <p:nvPr/>
          </p:nvSpPr>
          <p:spPr>
            <a:xfrm>
              <a:off x="4224024" y="3201988"/>
              <a:ext cx="2300666" cy="790575"/>
            </a:xfrm>
            <a:prstGeom prst="rightArrow">
              <a:avLst/>
            </a:prstGeom>
            <a:solidFill>
              <a:srgbClr val="00FF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/>
                <a:t>GFP</a:t>
              </a:r>
              <a:endParaRPr lang="en-US" dirty="0"/>
            </a:p>
          </p:txBody>
        </p:sp>
        <p:sp>
          <p:nvSpPr>
            <p:cNvPr id="30" name="Bent Arrow 29"/>
            <p:cNvSpPr/>
            <p:nvPr/>
          </p:nvSpPr>
          <p:spPr>
            <a:xfrm rot="16200000" flipV="1">
              <a:off x="2934172" y="2401475"/>
              <a:ext cx="1659447" cy="1214753"/>
            </a:xfrm>
            <a:prstGeom prst="bentArrow">
              <a:avLst>
                <a:gd name="adj1" fmla="val 31089"/>
                <a:gd name="adj2" fmla="val 33334"/>
                <a:gd name="adj3" fmla="val 25000"/>
                <a:gd name="adj4" fmla="val 43750"/>
              </a:avLst>
            </a:prstGeom>
            <a:solidFill>
              <a:srgbClr val="CCFF6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err="1" smtClean="0">
                  <a:solidFill>
                    <a:schemeClr val="tx1"/>
                  </a:solidFill>
                </a:rPr>
                <a:t>Secretory</a:t>
              </a:r>
              <a:r>
                <a:rPr lang="en-US" dirty="0" smtClean="0">
                  <a:solidFill>
                    <a:schemeClr val="tx1"/>
                  </a:solidFill>
                </a:rPr>
                <a:t> signal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24"/>
            <p:cNvSpPr>
              <a:spLocks/>
            </p:cNvSpPr>
            <p:nvPr/>
          </p:nvSpPr>
          <p:spPr bwMode="auto">
            <a:xfrm>
              <a:off x="2759152" y="3448096"/>
              <a:ext cx="283029" cy="339634"/>
            </a:xfrm>
            <a:prstGeom prst="ellipse">
              <a:avLst/>
            </a:prstGeom>
            <a:solidFill>
              <a:srgbClr val="00FF00"/>
            </a:solidFill>
            <a:ln w="38100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r>
                <a:rPr lang="en-US" sz="1000" dirty="0" smtClean="0"/>
                <a:t>RBS</a:t>
              </a:r>
              <a:endParaRPr lang="en-US" sz="1000" dirty="0"/>
            </a:p>
          </p:txBody>
        </p:sp>
      </p:grp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5733258" y="2651037"/>
            <a:ext cx="315686" cy="400050"/>
            <a:chOff x="0" y="0"/>
            <a:chExt cx="464" cy="490"/>
          </a:xfrm>
        </p:grpSpPr>
        <p:sp>
          <p:nvSpPr>
            <p:cNvPr id="41" name="Oval 18"/>
            <p:cNvSpPr>
              <a:spLocks/>
            </p:cNvSpPr>
            <p:nvPr/>
          </p:nvSpPr>
          <p:spPr bwMode="auto">
            <a:xfrm>
              <a:off x="0" y="2"/>
              <a:ext cx="464" cy="488"/>
            </a:xfrm>
            <a:prstGeom prst="ellipse">
              <a:avLst/>
            </a:prstGeom>
            <a:solidFill>
              <a:srgbClr val="FFFF00"/>
            </a:solidFill>
            <a:ln w="38100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19"/>
            <p:cNvSpPr>
              <a:spLocks/>
            </p:cNvSpPr>
            <p:nvPr/>
          </p:nvSpPr>
          <p:spPr bwMode="auto">
            <a:xfrm>
              <a:off x="92" y="0"/>
              <a:ext cx="372" cy="486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1900" dirty="0">
                  <a:ea typeface="Gill Sans" charset="0"/>
                  <a:cs typeface="Gill Sans" charset="0"/>
                </a:rPr>
                <a:t>M</a:t>
              </a:r>
              <a:endParaRPr lang="en-US" sz="1900" dirty="0">
                <a:ea typeface="Gill Sans" charset="0"/>
                <a:cs typeface="Gill Sans" charset="0"/>
              </a:endParaRPr>
            </a:p>
          </p:txBody>
        </p:sp>
      </p:grpSp>
      <p:sp>
        <p:nvSpPr>
          <p:cNvPr id="43" name="Right Arrow 42"/>
          <p:cNvSpPr/>
          <p:nvPr/>
        </p:nvSpPr>
        <p:spPr>
          <a:xfrm>
            <a:off x="6187866" y="2492951"/>
            <a:ext cx="1404341" cy="790575"/>
          </a:xfrm>
          <a:prstGeom prst="rightArrow">
            <a:avLst/>
          </a:prstGeom>
          <a:solidFill>
            <a:srgbClr val="000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Peptide</a:t>
            </a:r>
            <a:endParaRPr lang="en-US" dirty="0"/>
          </a:p>
        </p:txBody>
      </p:sp>
      <p:grpSp>
        <p:nvGrpSpPr>
          <p:cNvPr id="8" name="Group 14"/>
          <p:cNvGrpSpPr>
            <a:grpSpLocks/>
          </p:cNvGrpSpPr>
          <p:nvPr/>
        </p:nvGrpSpPr>
        <p:grpSpPr bwMode="auto">
          <a:xfrm>
            <a:off x="7702643" y="2693049"/>
            <a:ext cx="712666" cy="397601"/>
            <a:chOff x="0" y="0"/>
            <a:chExt cx="420" cy="486"/>
          </a:xfrm>
        </p:grpSpPr>
        <p:sp>
          <p:nvSpPr>
            <p:cNvPr id="48" name="Oval 15"/>
            <p:cNvSpPr>
              <a:spLocks/>
            </p:cNvSpPr>
            <p:nvPr/>
          </p:nvSpPr>
          <p:spPr bwMode="auto">
            <a:xfrm>
              <a:off x="0" y="30"/>
              <a:ext cx="420" cy="420"/>
            </a:xfrm>
            <a:prstGeom prst="ellipse">
              <a:avLst/>
            </a:prstGeom>
            <a:solidFill>
              <a:srgbClr val="996633"/>
            </a:solidFill>
            <a:ln w="38100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6"/>
            <p:cNvSpPr>
              <a:spLocks/>
            </p:cNvSpPr>
            <p:nvPr/>
          </p:nvSpPr>
          <p:spPr bwMode="auto">
            <a:xfrm>
              <a:off x="40" y="0"/>
              <a:ext cx="351" cy="486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900" dirty="0" smtClean="0">
                  <a:ea typeface="Gill Sans" charset="0"/>
                  <a:cs typeface="Gill Sans" charset="0"/>
                </a:rPr>
                <a:t>His</a:t>
              </a:r>
              <a:endParaRPr lang="en-US" sz="1900" dirty="0">
                <a:ea typeface="Gill Sans" charset="0"/>
                <a:cs typeface="Gill Sans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6048944" y="2640104"/>
            <a:ext cx="1653699" cy="105001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goes in the player?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84589"/>
            <a:ext cx="8229600" cy="253062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polymer engineer is thinking about, e.g. extracellular matrix proto-molecules and self-assembling elements</a:t>
            </a:r>
          </a:p>
          <a:p>
            <a:r>
              <a:rPr lang="en-US" dirty="0" smtClean="0"/>
              <a:t>The biologist is thinking about using this as a recruiting tool…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457200" y="3187746"/>
            <a:ext cx="8229600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Bent Arrow 5"/>
          <p:cNvSpPr/>
          <p:nvPr/>
        </p:nvSpPr>
        <p:spPr>
          <a:xfrm>
            <a:off x="784177" y="2640104"/>
            <a:ext cx="1160462" cy="755650"/>
          </a:xfrm>
          <a:prstGeom prst="bentArrow">
            <a:avLst>
              <a:gd name="adj1" fmla="val 25000"/>
              <a:gd name="adj2" fmla="val 33334"/>
              <a:gd name="adj3" fmla="val 25000"/>
              <a:gd name="adj4" fmla="val 43750"/>
            </a:avLst>
          </a:prstGeom>
          <a:solidFill>
            <a:srgbClr val="800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5" name="Group 33"/>
          <p:cNvGrpSpPr/>
          <p:nvPr/>
        </p:nvGrpSpPr>
        <p:grpSpPr>
          <a:xfrm>
            <a:off x="1967720" y="1736307"/>
            <a:ext cx="3765538" cy="1813435"/>
            <a:chOff x="2759152" y="2179128"/>
            <a:chExt cx="3765538" cy="1813435"/>
          </a:xfrm>
        </p:grpSpPr>
        <p:sp>
          <p:nvSpPr>
            <p:cNvPr id="23" name="Right Arrow 22"/>
            <p:cNvSpPr/>
            <p:nvPr/>
          </p:nvSpPr>
          <p:spPr>
            <a:xfrm>
              <a:off x="4224024" y="3201988"/>
              <a:ext cx="2300666" cy="790575"/>
            </a:xfrm>
            <a:prstGeom prst="rightArrow">
              <a:avLst/>
            </a:prstGeom>
            <a:solidFill>
              <a:srgbClr val="00FF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/>
                <a:t>GFP</a:t>
              </a:r>
              <a:endParaRPr lang="en-US" dirty="0"/>
            </a:p>
          </p:txBody>
        </p:sp>
        <p:sp>
          <p:nvSpPr>
            <p:cNvPr id="30" name="Bent Arrow 29"/>
            <p:cNvSpPr/>
            <p:nvPr/>
          </p:nvSpPr>
          <p:spPr>
            <a:xfrm rot="16200000" flipV="1">
              <a:off x="2934172" y="2401475"/>
              <a:ext cx="1659447" cy="1214753"/>
            </a:xfrm>
            <a:prstGeom prst="bentArrow">
              <a:avLst>
                <a:gd name="adj1" fmla="val 31089"/>
                <a:gd name="adj2" fmla="val 33334"/>
                <a:gd name="adj3" fmla="val 25000"/>
                <a:gd name="adj4" fmla="val 43750"/>
              </a:avLst>
            </a:prstGeom>
            <a:solidFill>
              <a:srgbClr val="CCFF6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err="1" smtClean="0">
                  <a:solidFill>
                    <a:schemeClr val="tx1"/>
                  </a:solidFill>
                </a:rPr>
                <a:t>Secretory</a:t>
              </a:r>
              <a:r>
                <a:rPr lang="en-US" dirty="0" smtClean="0">
                  <a:solidFill>
                    <a:schemeClr val="tx1"/>
                  </a:solidFill>
                </a:rPr>
                <a:t> signal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24"/>
            <p:cNvSpPr>
              <a:spLocks/>
            </p:cNvSpPr>
            <p:nvPr/>
          </p:nvSpPr>
          <p:spPr bwMode="auto">
            <a:xfrm>
              <a:off x="2759152" y="3448096"/>
              <a:ext cx="283029" cy="339634"/>
            </a:xfrm>
            <a:prstGeom prst="ellipse">
              <a:avLst/>
            </a:prstGeom>
            <a:solidFill>
              <a:srgbClr val="00FF00"/>
            </a:solidFill>
            <a:ln w="38100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r>
                <a:rPr lang="en-US" sz="1000" dirty="0" smtClean="0"/>
                <a:t>RBS</a:t>
              </a:r>
              <a:endParaRPr lang="en-US" sz="1000" dirty="0"/>
            </a:p>
          </p:txBody>
        </p:sp>
      </p:grp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5733258" y="2944859"/>
            <a:ext cx="315686" cy="400050"/>
            <a:chOff x="0" y="0"/>
            <a:chExt cx="464" cy="490"/>
          </a:xfrm>
        </p:grpSpPr>
        <p:sp>
          <p:nvSpPr>
            <p:cNvPr id="41" name="Oval 18"/>
            <p:cNvSpPr>
              <a:spLocks/>
            </p:cNvSpPr>
            <p:nvPr/>
          </p:nvSpPr>
          <p:spPr bwMode="auto">
            <a:xfrm>
              <a:off x="0" y="2"/>
              <a:ext cx="464" cy="488"/>
            </a:xfrm>
            <a:prstGeom prst="ellipse">
              <a:avLst/>
            </a:prstGeom>
            <a:solidFill>
              <a:srgbClr val="FFFF00"/>
            </a:solidFill>
            <a:ln w="38100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19"/>
            <p:cNvSpPr>
              <a:spLocks/>
            </p:cNvSpPr>
            <p:nvPr/>
          </p:nvSpPr>
          <p:spPr bwMode="auto">
            <a:xfrm>
              <a:off x="92" y="0"/>
              <a:ext cx="372" cy="486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1900" dirty="0">
                  <a:ea typeface="Gill Sans" charset="0"/>
                  <a:cs typeface="Gill Sans" charset="0"/>
                </a:rPr>
                <a:t>M</a:t>
              </a:r>
              <a:endParaRPr lang="en-US" sz="1900" dirty="0">
                <a:ea typeface="Gill Sans" charset="0"/>
                <a:cs typeface="Gill Sans" charset="0"/>
              </a:endParaRPr>
            </a:p>
          </p:txBody>
        </p:sp>
      </p:grpSp>
      <p:sp>
        <p:nvSpPr>
          <p:cNvPr id="43" name="Right Arrow 42"/>
          <p:cNvSpPr/>
          <p:nvPr/>
        </p:nvSpPr>
        <p:spPr>
          <a:xfrm>
            <a:off x="6187866" y="2786773"/>
            <a:ext cx="1404341" cy="790575"/>
          </a:xfrm>
          <a:prstGeom prst="rightArrow">
            <a:avLst/>
          </a:prstGeom>
          <a:solidFill>
            <a:srgbClr val="000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Peptide</a:t>
            </a:r>
            <a:endParaRPr lang="en-US" dirty="0"/>
          </a:p>
        </p:txBody>
      </p:sp>
      <p:grpSp>
        <p:nvGrpSpPr>
          <p:cNvPr id="8" name="Group 14"/>
          <p:cNvGrpSpPr>
            <a:grpSpLocks/>
          </p:cNvGrpSpPr>
          <p:nvPr/>
        </p:nvGrpSpPr>
        <p:grpSpPr bwMode="auto">
          <a:xfrm>
            <a:off x="7702643" y="2986871"/>
            <a:ext cx="712666" cy="397601"/>
            <a:chOff x="0" y="0"/>
            <a:chExt cx="420" cy="486"/>
          </a:xfrm>
        </p:grpSpPr>
        <p:sp>
          <p:nvSpPr>
            <p:cNvPr id="48" name="Oval 15"/>
            <p:cNvSpPr>
              <a:spLocks/>
            </p:cNvSpPr>
            <p:nvPr/>
          </p:nvSpPr>
          <p:spPr bwMode="auto">
            <a:xfrm>
              <a:off x="0" y="30"/>
              <a:ext cx="420" cy="420"/>
            </a:xfrm>
            <a:prstGeom prst="ellipse">
              <a:avLst/>
            </a:prstGeom>
            <a:solidFill>
              <a:srgbClr val="996633"/>
            </a:solidFill>
            <a:ln w="38100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6"/>
            <p:cNvSpPr>
              <a:spLocks/>
            </p:cNvSpPr>
            <p:nvPr/>
          </p:nvSpPr>
          <p:spPr bwMode="auto">
            <a:xfrm>
              <a:off x="40" y="0"/>
              <a:ext cx="351" cy="486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900" dirty="0" smtClean="0">
                  <a:ea typeface="Gill Sans" charset="0"/>
                  <a:cs typeface="Gill Sans" charset="0"/>
                </a:rPr>
                <a:t>His</a:t>
              </a:r>
              <a:endParaRPr lang="en-US" sz="1900" dirty="0">
                <a:ea typeface="Gill Sans" charset="0"/>
                <a:cs typeface="Gill Sans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212</Words>
  <Application>Microsoft Macintosh PowerPoint</Application>
  <PresentationFormat>On-screen Show (4:3)</PresentationFormat>
  <Paragraphs>73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Goal: To persuade a bacterium to produce a variety of small peptides and secrete them into the medium</vt:lpstr>
      <vt:lpstr>Slide 2</vt:lpstr>
      <vt:lpstr>Cassette Structure</vt:lpstr>
      <vt:lpstr>Standard Promoter</vt:lpstr>
      <vt:lpstr>Standard RBS</vt:lpstr>
      <vt:lpstr>Synthesize Secretory Signal</vt:lpstr>
      <vt:lpstr>Some random gene</vt:lpstr>
      <vt:lpstr>The ‘slot’ in the cassette</vt:lpstr>
      <vt:lpstr>What goes in the player?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Goal: To persuade a bacterium to produce a variety of small peptides and secrete them into the medium</dc:title>
  <dc:creator>temp</dc:creator>
  <cp:lastModifiedBy>temp</cp:lastModifiedBy>
  <cp:revision>1</cp:revision>
  <dcterms:created xsi:type="dcterms:W3CDTF">2010-07-09T22:48:15Z</dcterms:created>
  <dcterms:modified xsi:type="dcterms:W3CDTF">2010-07-09T23:39:22Z</dcterms:modified>
</cp:coreProperties>
</file>