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2" r:id="rId3"/>
    <p:sldId id="273" r:id="rId4"/>
    <p:sldId id="274" r:id="rId5"/>
    <p:sldId id="267" r:id="rId6"/>
    <p:sldId id="264" r:id="rId7"/>
    <p:sldId id="258" r:id="rId8"/>
    <p:sldId id="259" r:id="rId9"/>
    <p:sldId id="261" r:id="rId10"/>
    <p:sldId id="268" r:id="rId11"/>
    <p:sldId id="265" r:id="rId12"/>
    <p:sldId id="266" r:id="rId13"/>
    <p:sldId id="270" r:id="rId14"/>
    <p:sldId id="269" r:id="rId15"/>
    <p:sldId id="275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78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25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00E9F-4ADE-4D70-A016-3ADDC2BD1C49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0619B-C746-467D-A7DD-BD473A3836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914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00E9F-4ADE-4D70-A016-3ADDC2BD1C49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0619B-C746-467D-A7DD-BD473A3836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108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00E9F-4ADE-4D70-A016-3ADDC2BD1C49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0619B-C746-467D-A7DD-BD473A3836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539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00E9F-4ADE-4D70-A016-3ADDC2BD1C49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0619B-C746-467D-A7DD-BD473A3836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575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00E9F-4ADE-4D70-A016-3ADDC2BD1C49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0619B-C746-467D-A7DD-BD473A3836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388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00E9F-4ADE-4D70-A016-3ADDC2BD1C49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0619B-C746-467D-A7DD-BD473A3836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00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00E9F-4ADE-4D70-A016-3ADDC2BD1C49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0619B-C746-467D-A7DD-BD473A3836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192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00E9F-4ADE-4D70-A016-3ADDC2BD1C49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0619B-C746-467D-A7DD-BD473A3836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906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00E9F-4ADE-4D70-A016-3ADDC2BD1C49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0619B-C746-467D-A7DD-BD473A3836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187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00E9F-4ADE-4D70-A016-3ADDC2BD1C49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0619B-C746-467D-A7DD-BD473A3836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7088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00E9F-4ADE-4D70-A016-3ADDC2BD1C49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0619B-C746-467D-A7DD-BD473A3836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317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600E9F-4ADE-4D70-A016-3ADDC2BD1C49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A0619B-C746-467D-A7DD-BD473A3836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76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770179" y="3381402"/>
            <a:ext cx="6056659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/>
              <a:t>Mandy Butler</a:t>
            </a:r>
          </a:p>
          <a:p>
            <a:pPr algn="ctr"/>
            <a:r>
              <a:rPr lang="en-US" sz="3200" b="1" dirty="0"/>
              <a:t>Christina Johnson</a:t>
            </a:r>
          </a:p>
          <a:p>
            <a:pPr algn="ctr"/>
            <a:r>
              <a:rPr lang="en-US" sz="3200" b="1" dirty="0"/>
              <a:t>Stephanie Mel</a:t>
            </a:r>
          </a:p>
          <a:p>
            <a:pPr algn="ctr"/>
            <a:endParaRPr lang="en-US" sz="3200" b="1" dirty="0"/>
          </a:p>
          <a:p>
            <a:pPr algn="ctr"/>
            <a:r>
              <a:rPr lang="en-US" sz="3200" b="1" dirty="0"/>
              <a:t>University of California San </a:t>
            </a:r>
            <a:r>
              <a:rPr lang="en-US" sz="3200" b="1" dirty="0" smtClean="0"/>
              <a:t>Diego</a:t>
            </a:r>
            <a:endParaRPr lang="en-US" sz="2800" dirty="0"/>
          </a:p>
        </p:txBody>
      </p:sp>
      <p:sp>
        <p:nvSpPr>
          <p:cNvPr id="2" name="TextBox 1"/>
          <p:cNvSpPr txBox="1"/>
          <p:nvPr/>
        </p:nvSpPr>
        <p:spPr>
          <a:xfrm>
            <a:off x="1233714" y="682171"/>
            <a:ext cx="9652000" cy="284693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ts val="5000"/>
              </a:lnSpc>
            </a:pPr>
            <a:r>
              <a:rPr lang="en-US" sz="6000" b="1" dirty="0" smtClean="0">
                <a:ln w="22225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</a:rPr>
              <a:t>PROMOTE</a:t>
            </a:r>
            <a:r>
              <a:rPr lang="en-US" sz="60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rPr>
              <a:t>R</a:t>
            </a:r>
          </a:p>
          <a:p>
            <a:pPr>
              <a:lnSpc>
                <a:spcPts val="5000"/>
              </a:lnSpc>
            </a:pPr>
            <a:r>
              <a:rPr lang="en-US" sz="60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60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             </a:t>
            </a:r>
            <a:r>
              <a:rPr lang="en-US" sz="6000" b="1" dirty="0" smtClean="0">
                <a:ln w="22225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</a:rPr>
              <a:t>B</a:t>
            </a:r>
            <a:r>
              <a:rPr lang="en-US" sz="6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F0"/>
                </a:solidFill>
              </a:rPr>
              <a:t>              </a:t>
            </a:r>
            <a:r>
              <a:rPr lang="en-US" sz="60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rPr>
              <a:t>F</a:t>
            </a:r>
            <a:endParaRPr lang="en-US" sz="6000" dirty="0" smtClean="0">
              <a:ln w="222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>
              <a:lnSpc>
                <a:spcPts val="5000"/>
              </a:lnSpc>
            </a:pPr>
            <a:r>
              <a:rPr lang="en-US" sz="6000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	</a:t>
            </a:r>
            <a:r>
              <a:rPr lang="en-US" sz="60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		      </a:t>
            </a:r>
            <a:r>
              <a:rPr lang="en-US" sz="6000" b="1" dirty="0" smtClean="0">
                <a:ln w="22225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</a:rPr>
              <a:t>S</a:t>
            </a:r>
            <a:r>
              <a:rPr lang="en-US" sz="6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F0"/>
                </a:solidFill>
              </a:rPr>
              <a:t>			</a:t>
            </a:r>
            <a:r>
              <a:rPr lang="en-US" sz="60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rPr>
              <a:t>P</a:t>
            </a:r>
            <a:endParaRPr lang="en-US" sz="6000" dirty="0" smtClean="0">
              <a:ln w="222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012735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473199" y="3686628"/>
            <a:ext cx="1886857" cy="185782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473200" y="1538530"/>
            <a:ext cx="1886857" cy="185782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lowchart: Connector 5"/>
          <p:cNvSpPr/>
          <p:nvPr/>
        </p:nvSpPr>
        <p:spPr>
          <a:xfrm>
            <a:off x="2046514" y="1981216"/>
            <a:ext cx="188686" cy="21771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lowchart: Connector 6"/>
          <p:cNvSpPr/>
          <p:nvPr/>
        </p:nvSpPr>
        <p:spPr>
          <a:xfrm>
            <a:off x="2340426" y="2385802"/>
            <a:ext cx="188686" cy="21771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lowchart: Connector 7"/>
          <p:cNvSpPr/>
          <p:nvPr/>
        </p:nvSpPr>
        <p:spPr>
          <a:xfrm>
            <a:off x="1961243" y="2579930"/>
            <a:ext cx="188686" cy="21771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lowchart: Connector 8"/>
          <p:cNvSpPr/>
          <p:nvPr/>
        </p:nvSpPr>
        <p:spPr>
          <a:xfrm>
            <a:off x="2637971" y="2627102"/>
            <a:ext cx="188686" cy="21771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lowchart: Connector 9"/>
          <p:cNvSpPr/>
          <p:nvPr/>
        </p:nvSpPr>
        <p:spPr>
          <a:xfrm>
            <a:off x="2351313" y="1887574"/>
            <a:ext cx="188686" cy="21771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lowchart: Connector 10"/>
          <p:cNvSpPr/>
          <p:nvPr/>
        </p:nvSpPr>
        <p:spPr>
          <a:xfrm>
            <a:off x="2256970" y="3947886"/>
            <a:ext cx="188686" cy="217714"/>
          </a:xfrm>
          <a:prstGeom prst="flowChartConnector">
            <a:avLst/>
          </a:prstGeom>
          <a:solidFill>
            <a:srgbClr val="FF0000">
              <a:alpha val="4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lowchart: Connector 11"/>
          <p:cNvSpPr/>
          <p:nvPr/>
        </p:nvSpPr>
        <p:spPr>
          <a:xfrm>
            <a:off x="2481940" y="4314373"/>
            <a:ext cx="188686" cy="217714"/>
          </a:xfrm>
          <a:prstGeom prst="flowChartConnector">
            <a:avLst/>
          </a:prstGeom>
          <a:solidFill>
            <a:srgbClr val="FF0000">
              <a:alpha val="4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lowchart: Connector 12"/>
          <p:cNvSpPr/>
          <p:nvPr/>
        </p:nvSpPr>
        <p:spPr>
          <a:xfrm>
            <a:off x="2042885" y="4575630"/>
            <a:ext cx="188686" cy="217714"/>
          </a:xfrm>
          <a:prstGeom prst="flowChartConnector">
            <a:avLst/>
          </a:prstGeom>
          <a:solidFill>
            <a:srgbClr val="FF0000">
              <a:alpha val="4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lowchart: Connector 13"/>
          <p:cNvSpPr/>
          <p:nvPr/>
        </p:nvSpPr>
        <p:spPr>
          <a:xfrm>
            <a:off x="2826657" y="4630056"/>
            <a:ext cx="188686" cy="217714"/>
          </a:xfrm>
          <a:prstGeom prst="flowChartConnector">
            <a:avLst/>
          </a:prstGeom>
          <a:solidFill>
            <a:srgbClr val="FF0000">
              <a:alpha val="4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lowchart: Connector 14"/>
          <p:cNvSpPr/>
          <p:nvPr/>
        </p:nvSpPr>
        <p:spPr>
          <a:xfrm>
            <a:off x="2322284" y="5050976"/>
            <a:ext cx="188686" cy="217714"/>
          </a:xfrm>
          <a:prstGeom prst="flowChartConnector">
            <a:avLst/>
          </a:prstGeom>
          <a:solidFill>
            <a:srgbClr val="FF0000">
              <a:alpha val="4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368797" y="1729260"/>
            <a:ext cx="712288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200" dirty="0" smtClean="0"/>
              <a:t>Observe intensity of color on plates – make initial prediction of which promoter-RBS combo they have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/>
              <a:t>Pick colonies and re-suspend in small volume of buffer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/>
              <a:t>Read OD for cell density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/>
              <a:t>Read emission for quantitation of RFP</a:t>
            </a:r>
            <a:endParaRPr lang="en-US" sz="3200" dirty="0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823914" y="187006"/>
            <a:ext cx="10515600" cy="1133813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4. Measure fluorescence and cell density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80550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Schedule</a:t>
            </a:r>
            <a:endParaRPr 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Day 1:</a:t>
            </a:r>
          </a:p>
          <a:p>
            <a:r>
              <a:rPr lang="en-US" dirty="0" smtClean="0"/>
              <a:t>Set up overnights for plasmids</a:t>
            </a:r>
          </a:p>
          <a:p>
            <a:pPr lvl="1"/>
            <a:r>
              <a:rPr lang="en-US" dirty="0" smtClean="0"/>
              <a:t>each group of two students needs three (one with RFP containing plasmid and two containing promoter-RBS part)</a:t>
            </a:r>
          </a:p>
          <a:p>
            <a:pPr marL="0" indent="0">
              <a:buNone/>
            </a:pPr>
            <a:r>
              <a:rPr lang="en-US" dirty="0" smtClean="0"/>
              <a:t>Day 2</a:t>
            </a:r>
          </a:p>
          <a:p>
            <a:r>
              <a:rPr lang="en-US" dirty="0" err="1" smtClean="0"/>
              <a:t>Miniprep</a:t>
            </a:r>
            <a:r>
              <a:rPr lang="en-US" dirty="0" smtClean="0"/>
              <a:t> plasmids and </a:t>
            </a:r>
            <a:r>
              <a:rPr lang="en-US" dirty="0" err="1" smtClean="0"/>
              <a:t>Nanodrop</a:t>
            </a:r>
            <a:endParaRPr lang="en-US" dirty="0" smtClean="0"/>
          </a:p>
          <a:p>
            <a:r>
              <a:rPr lang="en-US" dirty="0" smtClean="0"/>
              <a:t>Digest plasmids </a:t>
            </a:r>
          </a:p>
          <a:p>
            <a:r>
              <a:rPr lang="en-US" dirty="0" smtClean="0"/>
              <a:t>Column purify plasmid containing promoter-RBS</a:t>
            </a:r>
          </a:p>
          <a:p>
            <a:r>
              <a:rPr lang="en-US" dirty="0" smtClean="0"/>
              <a:t>Gel purify insert (RFP)</a:t>
            </a:r>
          </a:p>
          <a:p>
            <a:r>
              <a:rPr lang="en-US" dirty="0" smtClean="0"/>
              <a:t>Set up ligation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1612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Schedule continued</a:t>
            </a:r>
            <a:endParaRPr 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Day 3</a:t>
            </a:r>
          </a:p>
          <a:p>
            <a:r>
              <a:rPr lang="en-US" dirty="0" smtClean="0"/>
              <a:t>Transform cells and plate</a:t>
            </a:r>
          </a:p>
          <a:p>
            <a:pPr marL="0" indent="0">
              <a:buNone/>
            </a:pPr>
            <a:r>
              <a:rPr lang="en-US" dirty="0" smtClean="0"/>
              <a:t>Day 4</a:t>
            </a:r>
          </a:p>
          <a:p>
            <a:r>
              <a:rPr lang="en-US" dirty="0" smtClean="0"/>
              <a:t>Pick colonies – read OD for cell density and emission at 607 to quantitate RFP expression</a:t>
            </a:r>
          </a:p>
          <a:p>
            <a:r>
              <a:rPr lang="en-US" dirty="0" smtClean="0"/>
              <a:t>Normalize RFP expression to cell density</a:t>
            </a:r>
          </a:p>
          <a:p>
            <a:r>
              <a:rPr lang="en-US" dirty="0" smtClean="0"/>
              <a:t>Analyze entire class results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7551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Alternative strategies</a:t>
            </a:r>
            <a:endParaRPr 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3200" dirty="0" smtClean="0"/>
              <a:t>Use Golden Gate instead of </a:t>
            </a:r>
            <a:r>
              <a:rPr lang="en-US" sz="3200" dirty="0" err="1" smtClean="0"/>
              <a:t>BioBricks</a:t>
            </a:r>
            <a:endParaRPr lang="en-US" sz="3200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3200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3200" dirty="0" smtClean="0"/>
              <a:t>Same </a:t>
            </a:r>
            <a:r>
              <a:rPr lang="en-US" sz="3200" dirty="0" err="1" smtClean="0"/>
              <a:t>BioBrick</a:t>
            </a:r>
            <a:r>
              <a:rPr lang="en-US" sz="3200" dirty="0" smtClean="0"/>
              <a:t> strategy </a:t>
            </a:r>
            <a:r>
              <a:rPr lang="en-US" sz="3200" dirty="0" smtClean="0"/>
              <a:t>but use three different vectors with three different antibiotic resistance genes to eliminate plasmid cleanup and gel purification </a:t>
            </a:r>
            <a:r>
              <a:rPr lang="en-US" sz="3200" dirty="0" smtClean="0"/>
              <a:t>steps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3200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3200" dirty="0" smtClean="0"/>
              <a:t>Eventually </a:t>
            </a:r>
            <a:r>
              <a:rPr lang="en-US" sz="3200" dirty="0" smtClean="0"/>
              <a:t>add more variables</a:t>
            </a:r>
          </a:p>
        </p:txBody>
      </p:sp>
    </p:spTree>
    <p:extLst>
      <p:ext uri="{BB962C8B-B14F-4D97-AF65-F5344CB8AC3E}">
        <p14:creationId xmlns:p14="http://schemas.microsoft.com/office/powerpoint/2010/main" val="16850754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Related </a:t>
            </a:r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exercises and future directions</a:t>
            </a:r>
            <a:endParaRPr 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200" dirty="0" smtClean="0"/>
              <a:t>Align and </a:t>
            </a:r>
            <a:r>
              <a:rPr lang="en-US" sz="3200" dirty="0" smtClean="0"/>
              <a:t>compare promoters and RBS sequences</a:t>
            </a:r>
          </a:p>
          <a:p>
            <a:r>
              <a:rPr lang="en-US" sz="3200" dirty="0" smtClean="0"/>
              <a:t>Address </a:t>
            </a:r>
            <a:r>
              <a:rPr lang="en-US" sz="3200" smtClean="0"/>
              <a:t>ethical questions</a:t>
            </a:r>
          </a:p>
          <a:p>
            <a:r>
              <a:rPr lang="en-US" sz="3200" smtClean="0"/>
              <a:t>Read </a:t>
            </a:r>
            <a:r>
              <a:rPr lang="en-US" sz="3200" dirty="0" smtClean="0"/>
              <a:t>and analyze </a:t>
            </a:r>
            <a:r>
              <a:rPr lang="en-US" sz="3200" dirty="0" err="1" smtClean="0"/>
              <a:t>pCLONE</a:t>
            </a:r>
            <a:r>
              <a:rPr lang="en-US" sz="3200" dirty="0" smtClean="0"/>
              <a:t> paper</a:t>
            </a:r>
          </a:p>
          <a:p>
            <a:r>
              <a:rPr lang="en-US" sz="3200" dirty="0" smtClean="0"/>
              <a:t>Explore past </a:t>
            </a:r>
            <a:r>
              <a:rPr lang="en-US" sz="3200" dirty="0" err="1" smtClean="0"/>
              <a:t>iGEM</a:t>
            </a:r>
            <a:r>
              <a:rPr lang="en-US" sz="3200" dirty="0" smtClean="0"/>
              <a:t> projects</a:t>
            </a:r>
          </a:p>
          <a:p>
            <a:r>
              <a:rPr lang="en-US" sz="3200" dirty="0" smtClean="0"/>
              <a:t>Have students come </a:t>
            </a:r>
            <a:r>
              <a:rPr lang="en-US" sz="3200" dirty="0" smtClean="0"/>
              <a:t>up with their own project and present to </a:t>
            </a:r>
            <a:r>
              <a:rPr lang="en-US" sz="3200" dirty="0" smtClean="0"/>
              <a:t>class</a:t>
            </a:r>
            <a:endParaRPr lang="en-US" sz="3200" dirty="0" smtClean="0"/>
          </a:p>
          <a:p>
            <a:r>
              <a:rPr lang="en-US" sz="3200" dirty="0" smtClean="0"/>
              <a:t>Summer research projects</a:t>
            </a:r>
          </a:p>
          <a:p>
            <a:r>
              <a:rPr lang="en-US" sz="3200" dirty="0" smtClean="0"/>
              <a:t>Involve faculty from bioengineering and math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9837999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2.bp.blogspot.com/-Hj66HwtbfCI/T6kNOSzoTOI/AAAAAAAABZY/nV3na_zsytw/s1600/NanoD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3617" y="1811110"/>
            <a:ext cx="4126139" cy="4126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11580" y="3228975"/>
            <a:ext cx="53606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>
                <a:latin typeface="Baskerville Old Face" panose="02020602080505020303" pitchFamily="18" charset="0"/>
                <a:cs typeface="Arial" panose="020B0604020202020204" pitchFamily="34" charset="0"/>
              </a:rPr>
              <a:t>I   need</a:t>
            </a:r>
            <a:endParaRPr lang="en-US" sz="9600" dirty="0">
              <a:latin typeface="Baskerville Old Face" panose="02020602080505020303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8343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  <a:endParaRPr 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8200" y="1738604"/>
            <a:ext cx="8740342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/>
              <a:t>Recombinant DNA Laboratory Course</a:t>
            </a:r>
          </a:p>
          <a:p>
            <a:r>
              <a:rPr lang="en-US" sz="2400" dirty="0" smtClean="0"/>
              <a:t>	(almost </a:t>
            </a:r>
            <a:r>
              <a:rPr lang="en-US" sz="2400" dirty="0"/>
              <a:t>the same </a:t>
            </a:r>
            <a:r>
              <a:rPr lang="en-US" sz="2400" dirty="0" smtClean="0"/>
              <a:t>course, 2 different </a:t>
            </a:r>
            <a:r>
              <a:rPr lang="en-US" sz="2400" dirty="0"/>
              <a:t>departments)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Biology – 800 </a:t>
            </a:r>
            <a:r>
              <a:rPr lang="en-US" sz="2800" dirty="0" smtClean="0"/>
              <a:t>students per year</a:t>
            </a:r>
            <a:endParaRPr lang="en-US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Chemistry – 100 </a:t>
            </a:r>
            <a:r>
              <a:rPr lang="en-US" sz="2800" dirty="0" smtClean="0"/>
              <a:t>students per year</a:t>
            </a: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Mostly pre-professional students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480378" y="4123873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736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What we do now</a:t>
            </a:r>
            <a:endParaRPr 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3618" y="1864860"/>
            <a:ext cx="893292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One module in current course:</a:t>
            </a:r>
          </a:p>
          <a:p>
            <a:endParaRPr lang="en-US" sz="2800" dirty="0"/>
          </a:p>
          <a:p>
            <a:pPr>
              <a:buFontTx/>
              <a:buChar char="-"/>
            </a:pPr>
            <a:r>
              <a:rPr lang="en-US" sz="2800" i="1" dirty="0" err="1"/>
              <a:t>Vibrio</a:t>
            </a:r>
            <a:r>
              <a:rPr lang="en-US" sz="2800" i="1" dirty="0"/>
              <a:t> </a:t>
            </a:r>
            <a:r>
              <a:rPr lang="en-US" sz="2800" i="1" dirty="0" err="1"/>
              <a:t>fischeri</a:t>
            </a:r>
            <a:r>
              <a:rPr lang="en-US" sz="2800" i="1" dirty="0"/>
              <a:t> </a:t>
            </a:r>
            <a:r>
              <a:rPr lang="en-US" sz="2800" dirty="0"/>
              <a:t>genomic library in </a:t>
            </a:r>
            <a:r>
              <a:rPr lang="en-US" sz="2800" i="1" dirty="0"/>
              <a:t>E. coli </a:t>
            </a:r>
            <a:r>
              <a:rPr lang="en-US" sz="2800" dirty="0"/>
              <a:t>–</a:t>
            </a:r>
          </a:p>
          <a:p>
            <a:pPr lvl="1"/>
            <a:r>
              <a:rPr lang="en-US" sz="2800" dirty="0" smtClean="0"/>
              <a:t>Screen for </a:t>
            </a:r>
            <a:r>
              <a:rPr lang="en-US" sz="2800" i="1" dirty="0"/>
              <a:t>lux </a:t>
            </a:r>
            <a:r>
              <a:rPr lang="en-US" sz="2800" dirty="0" smtClean="0"/>
              <a:t>operon</a:t>
            </a:r>
          </a:p>
          <a:p>
            <a:pPr lvl="1"/>
            <a:endParaRPr lang="en-US" sz="2800" dirty="0"/>
          </a:p>
          <a:p>
            <a:pPr>
              <a:buFontTx/>
              <a:buChar char="-"/>
            </a:pPr>
            <a:r>
              <a:rPr lang="en-US" sz="2800" dirty="0"/>
              <a:t> PCR </a:t>
            </a:r>
            <a:r>
              <a:rPr lang="en-US" sz="2800" i="1" dirty="0" err="1"/>
              <a:t>lux</a:t>
            </a:r>
            <a:r>
              <a:rPr lang="en-US" sz="2800" dirty="0" err="1"/>
              <a:t>AB</a:t>
            </a:r>
            <a:r>
              <a:rPr lang="en-US" sz="2800" dirty="0"/>
              <a:t> </a:t>
            </a:r>
            <a:r>
              <a:rPr lang="en-US" sz="2800" dirty="0" smtClean="0"/>
              <a:t>genes and </a:t>
            </a:r>
            <a:r>
              <a:rPr lang="en-US" sz="2800" dirty="0" smtClean="0"/>
              <a:t>insert into </a:t>
            </a:r>
            <a:r>
              <a:rPr lang="en-US" sz="2800" dirty="0" smtClean="0"/>
              <a:t>plasmid</a:t>
            </a:r>
            <a:endParaRPr lang="en-US" sz="2800" dirty="0"/>
          </a:p>
          <a:p>
            <a:pPr>
              <a:buFontTx/>
              <a:buChar char="-"/>
            </a:pPr>
            <a:endParaRPr lang="en-US" sz="2800" dirty="0"/>
          </a:p>
          <a:p>
            <a:pPr>
              <a:buFontTx/>
              <a:buChar char="-"/>
            </a:pPr>
            <a:r>
              <a:rPr lang="en-US" sz="2800" dirty="0"/>
              <a:t>Digests, ligations, </a:t>
            </a:r>
            <a:r>
              <a:rPr lang="en-US" sz="2800" dirty="0" smtClean="0"/>
              <a:t>transformations, </a:t>
            </a:r>
            <a:r>
              <a:rPr lang="en-US" sz="2800" dirty="0"/>
              <a:t>PCR, </a:t>
            </a:r>
            <a:r>
              <a:rPr lang="en-US" sz="2800" dirty="0" smtClean="0"/>
              <a:t>gels</a:t>
            </a:r>
          </a:p>
          <a:p>
            <a:pPr>
              <a:buFontTx/>
              <a:buChar char="-"/>
            </a:pPr>
            <a:endParaRPr lang="en-US" sz="2800" dirty="0"/>
          </a:p>
          <a:p>
            <a:r>
              <a:rPr lang="en-US" sz="2800" dirty="0" smtClean="0"/>
              <a:t>-DNA sequencing</a:t>
            </a:r>
            <a:endParaRPr lang="en-US" sz="2800" dirty="0"/>
          </a:p>
          <a:p>
            <a:pPr>
              <a:buFontTx/>
              <a:buChar char="-"/>
            </a:pPr>
            <a:endParaRPr lang="en-US" sz="2800" i="1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053317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Student goals </a:t>
            </a:r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ynthetic 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io </a:t>
            </a:r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module</a:t>
            </a:r>
            <a:endParaRPr 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8201" y="1750841"/>
            <a:ext cx="955913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1. Better </a:t>
            </a:r>
            <a:r>
              <a:rPr lang="en-US" sz="3200" b="1" dirty="0"/>
              <a:t>understanding of gene structure and function</a:t>
            </a:r>
          </a:p>
          <a:p>
            <a:pPr>
              <a:buFontTx/>
              <a:buChar char="-"/>
            </a:pPr>
            <a:r>
              <a:rPr lang="en-US" sz="3200" dirty="0" smtClean="0"/>
              <a:t>What </a:t>
            </a:r>
            <a:r>
              <a:rPr lang="en-US" sz="3200" dirty="0"/>
              <a:t>transcriptional/translational signals necessary</a:t>
            </a:r>
          </a:p>
          <a:p>
            <a:pPr>
              <a:buFontTx/>
              <a:buChar char="-"/>
            </a:pPr>
            <a:r>
              <a:rPr lang="en-US" sz="3200" dirty="0"/>
              <a:t>Relative importance of each</a:t>
            </a:r>
          </a:p>
          <a:p>
            <a:pPr>
              <a:buFontTx/>
              <a:buChar char="-"/>
            </a:pPr>
            <a:r>
              <a:rPr lang="en-US" sz="3200" dirty="0" smtClean="0"/>
              <a:t>Order </a:t>
            </a:r>
            <a:r>
              <a:rPr lang="en-US" sz="3200" dirty="0"/>
              <a:t>of parts</a:t>
            </a:r>
          </a:p>
          <a:p>
            <a:pPr>
              <a:buFontTx/>
              <a:buChar char="-"/>
            </a:pPr>
            <a:endParaRPr lang="en-US" sz="3200" b="1" dirty="0"/>
          </a:p>
          <a:p>
            <a:r>
              <a:rPr lang="en-US" sz="3200" b="1" dirty="0" smtClean="0"/>
              <a:t>2. Students </a:t>
            </a:r>
            <a:r>
              <a:rPr lang="en-US" sz="3200" b="1" dirty="0"/>
              <a:t>will appreciate how standardized parts can be </a:t>
            </a:r>
            <a:r>
              <a:rPr lang="en-US" sz="3200" b="1" dirty="0" smtClean="0"/>
              <a:t>recombined </a:t>
            </a:r>
            <a:r>
              <a:rPr lang="en-US" sz="3200" b="1" dirty="0"/>
              <a:t>for specific </a:t>
            </a:r>
            <a:r>
              <a:rPr lang="en-US" sz="3200" b="1" dirty="0" smtClean="0"/>
              <a:t>purposes</a:t>
            </a:r>
          </a:p>
          <a:p>
            <a:endParaRPr lang="en-US" sz="3200" dirty="0"/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9645159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Project Overview</a:t>
            </a:r>
            <a:endParaRPr 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Use d</a:t>
            </a:r>
            <a:r>
              <a:rPr lang="en-US" sz="3200" dirty="0" smtClean="0"/>
              <a:t>ifferent </a:t>
            </a:r>
            <a:r>
              <a:rPr lang="en-US" sz="3200" dirty="0" smtClean="0"/>
              <a:t>combinations of strong and weak promoters and RBS sequences to drive transcription of RFP</a:t>
            </a:r>
          </a:p>
          <a:p>
            <a:endParaRPr lang="en-US" sz="3200" dirty="0" smtClean="0"/>
          </a:p>
          <a:p>
            <a:r>
              <a:rPr lang="en-US" sz="3200" dirty="0" smtClean="0"/>
              <a:t>Students will be told what the possible promoter-RBS combinations exist and will be asked to predict results</a:t>
            </a:r>
          </a:p>
          <a:p>
            <a:pPr lvl="1"/>
            <a:r>
              <a:rPr lang="en-US" sz="3200" dirty="0" smtClean="0"/>
              <a:t>But students will not be told which promoter-RBS combo they have</a:t>
            </a:r>
          </a:p>
          <a:p>
            <a:endParaRPr lang="en-US" sz="3200" dirty="0" smtClean="0"/>
          </a:p>
          <a:p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24416999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>
            <a:normAutofit/>
          </a:bodyPr>
          <a:lstStyle/>
          <a:p>
            <a:pPr algn="ctr"/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Promoter RBS combinations </a:t>
            </a:r>
            <a:endParaRPr 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8791872"/>
              </p:ext>
            </p:extLst>
          </p:nvPr>
        </p:nvGraphicFramePr>
        <p:xfrm>
          <a:off x="2003424" y="2162703"/>
          <a:ext cx="8127999" cy="30047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/>
                <a:gridCol w="2709333"/>
                <a:gridCol w="2709333"/>
              </a:tblGrid>
              <a:tr h="492496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Team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Promoter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RBS</a:t>
                      </a:r>
                      <a:endParaRPr lang="en-US" sz="2800" dirty="0"/>
                    </a:p>
                  </a:txBody>
                  <a:tcPr/>
                </a:tc>
              </a:tr>
              <a:tr h="590975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1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Weak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Weak</a:t>
                      </a:r>
                      <a:endParaRPr lang="en-US" sz="2800" dirty="0"/>
                    </a:p>
                  </a:txBody>
                  <a:tcPr/>
                </a:tc>
              </a:tr>
              <a:tr h="6157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1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Strong</a:t>
                      </a:r>
                      <a:r>
                        <a:rPr lang="en-US" sz="2800" baseline="0" dirty="0" smtClean="0"/>
                        <a:t> 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Weak</a:t>
                      </a:r>
                      <a:endParaRPr lang="en-US" sz="2800" dirty="0"/>
                    </a:p>
                  </a:txBody>
                  <a:tcPr/>
                </a:tc>
              </a:tr>
              <a:tr h="61193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2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Weak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Strong</a:t>
                      </a:r>
                      <a:endParaRPr lang="en-US" sz="2800" dirty="0"/>
                    </a:p>
                  </a:txBody>
                  <a:tcPr/>
                </a:tc>
              </a:tr>
              <a:tr h="66791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2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Strong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Strong</a:t>
                      </a:r>
                      <a:endParaRPr lang="en-US" sz="2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82944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AutoShape 1"/>
          <p:cNvSpPr>
            <a:spLocks/>
          </p:cNvSpPr>
          <p:nvPr/>
        </p:nvSpPr>
        <p:spPr bwMode="auto">
          <a:xfrm>
            <a:off x="929640" y="2795451"/>
            <a:ext cx="5323114" cy="2161903"/>
          </a:xfrm>
          <a:prstGeom prst="roundRect">
            <a:avLst>
              <a:gd name="adj" fmla="val 8759"/>
            </a:avLst>
          </a:prstGeom>
          <a:noFill/>
          <a:ln w="1270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926">
              <a:latin typeface="Times"/>
              <a:cs typeface="Times"/>
            </a:endParaRPr>
          </a:p>
        </p:txBody>
      </p:sp>
      <p:sp>
        <p:nvSpPr>
          <p:cNvPr id="44034" name="Oval 2"/>
          <p:cNvSpPr>
            <a:spLocks/>
          </p:cNvSpPr>
          <p:nvPr/>
        </p:nvSpPr>
        <p:spPr bwMode="auto">
          <a:xfrm>
            <a:off x="5246914" y="2606040"/>
            <a:ext cx="339634" cy="339634"/>
          </a:xfrm>
          <a:prstGeom prst="ellipse">
            <a:avLst/>
          </a:prstGeom>
          <a:solidFill>
            <a:srgbClr val="0000FF"/>
          </a:solidFill>
          <a:ln w="38100" cap="flat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926">
              <a:latin typeface="Times"/>
              <a:cs typeface="Times"/>
            </a:endParaRPr>
          </a:p>
        </p:txBody>
      </p:sp>
      <p:sp>
        <p:nvSpPr>
          <p:cNvPr id="44035" name="Rectangle 3"/>
          <p:cNvSpPr>
            <a:spLocks/>
          </p:cNvSpPr>
          <p:nvPr/>
        </p:nvSpPr>
        <p:spPr bwMode="auto">
          <a:xfrm>
            <a:off x="5342562" y="2616190"/>
            <a:ext cx="153888" cy="332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2160">
                <a:solidFill>
                  <a:srgbClr val="FFFFFF"/>
                </a:solidFill>
                <a:latin typeface="Times"/>
                <a:ea typeface="ＭＳ Ｐゴシック" charset="0"/>
                <a:cs typeface="Times"/>
              </a:rPr>
              <a:t>P</a:t>
            </a:r>
          </a:p>
        </p:txBody>
      </p:sp>
      <p:sp>
        <p:nvSpPr>
          <p:cNvPr id="44036" name="Oval 4"/>
          <p:cNvSpPr>
            <a:spLocks/>
          </p:cNvSpPr>
          <p:nvPr/>
        </p:nvSpPr>
        <p:spPr bwMode="auto">
          <a:xfrm>
            <a:off x="4835434" y="2612572"/>
            <a:ext cx="339634" cy="339634"/>
          </a:xfrm>
          <a:prstGeom prst="ellipse">
            <a:avLst/>
          </a:prstGeom>
          <a:solidFill>
            <a:srgbClr val="00FF00"/>
          </a:solidFill>
          <a:ln w="38100" cap="flat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926">
              <a:latin typeface="Times"/>
              <a:cs typeface="Times"/>
            </a:endParaRPr>
          </a:p>
        </p:txBody>
      </p:sp>
      <p:sp>
        <p:nvSpPr>
          <p:cNvPr id="44037" name="Rectangle 5"/>
          <p:cNvSpPr>
            <a:spLocks/>
          </p:cNvSpPr>
          <p:nvPr/>
        </p:nvSpPr>
        <p:spPr bwMode="auto">
          <a:xfrm>
            <a:off x="4923326" y="2616190"/>
            <a:ext cx="153888" cy="332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2160">
                <a:latin typeface="Times"/>
                <a:ea typeface="ＭＳ Ｐゴシック" charset="0"/>
                <a:cs typeface="Times"/>
              </a:rPr>
              <a:t>S</a:t>
            </a:r>
          </a:p>
        </p:txBody>
      </p:sp>
      <p:sp>
        <p:nvSpPr>
          <p:cNvPr id="44038" name="Rectangle 6"/>
          <p:cNvSpPr>
            <a:spLocks/>
          </p:cNvSpPr>
          <p:nvPr/>
        </p:nvSpPr>
        <p:spPr bwMode="auto">
          <a:xfrm>
            <a:off x="2562497" y="2579914"/>
            <a:ext cx="2220686" cy="404949"/>
          </a:xfrm>
          <a:prstGeom prst="rect">
            <a:avLst/>
          </a:prstGeom>
          <a:solidFill>
            <a:srgbClr val="FFFFFF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926" dirty="0">
              <a:latin typeface="Times"/>
              <a:cs typeface="Times"/>
            </a:endParaRPr>
          </a:p>
        </p:txBody>
      </p:sp>
      <p:sp>
        <p:nvSpPr>
          <p:cNvPr id="44039" name="Rectangle 7"/>
          <p:cNvSpPr>
            <a:spLocks/>
          </p:cNvSpPr>
          <p:nvPr/>
        </p:nvSpPr>
        <p:spPr bwMode="auto">
          <a:xfrm>
            <a:off x="2724900" y="2631765"/>
            <a:ext cx="172589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2000" dirty="0" smtClean="0">
                <a:latin typeface="Times"/>
                <a:ea typeface="ＭＳ Ｐゴシック" charset="0"/>
                <a:cs typeface="Times"/>
              </a:rPr>
              <a:t>Promoter RBS</a:t>
            </a:r>
            <a:endParaRPr lang="en-US" sz="2000" dirty="0">
              <a:latin typeface="Times"/>
              <a:ea typeface="ＭＳ Ｐゴシック" charset="0"/>
              <a:cs typeface="Times"/>
            </a:endParaRPr>
          </a:p>
        </p:txBody>
      </p:sp>
      <p:sp>
        <p:nvSpPr>
          <p:cNvPr id="44040" name="Rectangle 8"/>
          <p:cNvSpPr>
            <a:spLocks/>
          </p:cNvSpPr>
          <p:nvPr/>
        </p:nvSpPr>
        <p:spPr bwMode="auto">
          <a:xfrm>
            <a:off x="1615440" y="4774474"/>
            <a:ext cx="1358537" cy="404949"/>
          </a:xfrm>
          <a:prstGeom prst="rect">
            <a:avLst/>
          </a:prstGeom>
          <a:solidFill>
            <a:srgbClr val="7F007F"/>
          </a:solidFill>
          <a:ln w="38100" cap="flat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926">
              <a:latin typeface="Times"/>
              <a:cs typeface="Times"/>
            </a:endParaRPr>
          </a:p>
        </p:txBody>
      </p:sp>
      <p:sp>
        <p:nvSpPr>
          <p:cNvPr id="44041" name="Rectangle 9"/>
          <p:cNvSpPr>
            <a:spLocks/>
          </p:cNvSpPr>
          <p:nvPr/>
        </p:nvSpPr>
        <p:spPr bwMode="auto">
          <a:xfrm>
            <a:off x="2028935" y="4843178"/>
            <a:ext cx="537006" cy="269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749">
                <a:solidFill>
                  <a:srgbClr val="FFFFFF"/>
                </a:solidFill>
                <a:latin typeface="Times"/>
                <a:ea typeface="ＭＳ Ｐゴシック" charset="0"/>
                <a:cs typeface="Times"/>
              </a:rPr>
              <a:t>origin</a:t>
            </a:r>
          </a:p>
        </p:txBody>
      </p:sp>
      <p:sp>
        <p:nvSpPr>
          <p:cNvPr id="44042" name="AutoShape 10"/>
          <p:cNvSpPr>
            <a:spLocks/>
          </p:cNvSpPr>
          <p:nvPr/>
        </p:nvSpPr>
        <p:spPr bwMode="auto">
          <a:xfrm>
            <a:off x="3130732" y="4643846"/>
            <a:ext cx="2521131" cy="672737"/>
          </a:xfrm>
          <a:prstGeom prst="rightArrow">
            <a:avLst>
              <a:gd name="adj1" fmla="val 60000"/>
              <a:gd name="adj2" fmla="val 44676"/>
            </a:avLst>
          </a:prstGeom>
          <a:solidFill>
            <a:srgbClr val="FF766F"/>
          </a:solidFill>
          <a:ln w="38100" cap="flat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926">
              <a:latin typeface="Times"/>
              <a:cs typeface="Times"/>
            </a:endParaRPr>
          </a:p>
        </p:txBody>
      </p:sp>
      <p:sp>
        <p:nvSpPr>
          <p:cNvPr id="44043" name="Rectangle 11"/>
          <p:cNvSpPr>
            <a:spLocks/>
          </p:cNvSpPr>
          <p:nvPr/>
        </p:nvSpPr>
        <p:spPr bwMode="auto">
          <a:xfrm>
            <a:off x="3404316" y="4843178"/>
            <a:ext cx="1787349" cy="269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749">
                <a:latin typeface="Times"/>
                <a:ea typeface="ＭＳ Ｐゴシック" charset="0"/>
                <a:cs typeface="Times"/>
              </a:rPr>
              <a:t>antibiotic resistance</a:t>
            </a:r>
          </a:p>
        </p:txBody>
      </p:sp>
      <p:sp>
        <p:nvSpPr>
          <p:cNvPr id="44044" name="AutoShape 12"/>
          <p:cNvSpPr>
            <a:spLocks/>
          </p:cNvSpPr>
          <p:nvPr/>
        </p:nvSpPr>
        <p:spPr bwMode="auto">
          <a:xfrm>
            <a:off x="6729549" y="2795451"/>
            <a:ext cx="4513217" cy="2161903"/>
          </a:xfrm>
          <a:prstGeom prst="roundRect">
            <a:avLst>
              <a:gd name="adj" fmla="val 8759"/>
            </a:avLst>
          </a:prstGeom>
          <a:noFill/>
          <a:ln w="1270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926">
              <a:latin typeface="Times"/>
              <a:cs typeface="Times"/>
            </a:endParaRPr>
          </a:p>
        </p:txBody>
      </p:sp>
      <p:sp>
        <p:nvSpPr>
          <p:cNvPr id="44045" name="Rectangle 13"/>
          <p:cNvSpPr>
            <a:spLocks/>
          </p:cNvSpPr>
          <p:nvPr/>
        </p:nvSpPr>
        <p:spPr bwMode="auto">
          <a:xfrm>
            <a:off x="6964680" y="4774474"/>
            <a:ext cx="1358537" cy="404949"/>
          </a:xfrm>
          <a:prstGeom prst="rect">
            <a:avLst/>
          </a:prstGeom>
          <a:solidFill>
            <a:srgbClr val="7F007F"/>
          </a:solidFill>
          <a:ln w="38100" cap="flat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926">
              <a:latin typeface="Times"/>
              <a:cs typeface="Times"/>
            </a:endParaRPr>
          </a:p>
        </p:txBody>
      </p:sp>
      <p:sp>
        <p:nvSpPr>
          <p:cNvPr id="44046" name="Rectangle 14"/>
          <p:cNvSpPr>
            <a:spLocks/>
          </p:cNvSpPr>
          <p:nvPr/>
        </p:nvSpPr>
        <p:spPr bwMode="auto">
          <a:xfrm>
            <a:off x="7374093" y="4848893"/>
            <a:ext cx="537006" cy="269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749">
                <a:solidFill>
                  <a:srgbClr val="FFFFFF"/>
                </a:solidFill>
                <a:latin typeface="Times"/>
                <a:ea typeface="ＭＳ Ｐゴシック" charset="0"/>
                <a:cs typeface="Times"/>
              </a:rPr>
              <a:t>origin</a:t>
            </a:r>
          </a:p>
        </p:txBody>
      </p:sp>
      <p:sp>
        <p:nvSpPr>
          <p:cNvPr id="44047" name="AutoShape 15"/>
          <p:cNvSpPr>
            <a:spLocks/>
          </p:cNvSpPr>
          <p:nvPr/>
        </p:nvSpPr>
        <p:spPr bwMode="auto">
          <a:xfrm>
            <a:off x="8473440" y="4643846"/>
            <a:ext cx="2521131" cy="672737"/>
          </a:xfrm>
          <a:prstGeom prst="rightArrow">
            <a:avLst>
              <a:gd name="adj1" fmla="val 60000"/>
              <a:gd name="adj2" fmla="val 44676"/>
            </a:avLst>
          </a:prstGeom>
          <a:solidFill>
            <a:srgbClr val="FF766F"/>
          </a:solidFill>
          <a:ln w="38100" cap="flat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926">
              <a:latin typeface="Times"/>
              <a:cs typeface="Times"/>
            </a:endParaRPr>
          </a:p>
        </p:txBody>
      </p:sp>
      <p:sp>
        <p:nvSpPr>
          <p:cNvPr id="44048" name="Rectangle 16"/>
          <p:cNvSpPr>
            <a:spLocks/>
          </p:cNvSpPr>
          <p:nvPr/>
        </p:nvSpPr>
        <p:spPr bwMode="auto">
          <a:xfrm>
            <a:off x="8748658" y="4848893"/>
            <a:ext cx="1787349" cy="269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749">
                <a:latin typeface="Times"/>
                <a:ea typeface="ＭＳ Ｐゴシック" charset="0"/>
                <a:cs typeface="Times"/>
              </a:rPr>
              <a:t>antibiotic resistance</a:t>
            </a:r>
          </a:p>
        </p:txBody>
      </p:sp>
      <p:sp>
        <p:nvSpPr>
          <p:cNvPr id="44049" name="Oval 17"/>
          <p:cNvSpPr>
            <a:spLocks/>
          </p:cNvSpPr>
          <p:nvPr/>
        </p:nvSpPr>
        <p:spPr bwMode="auto">
          <a:xfrm>
            <a:off x="7493726" y="2612572"/>
            <a:ext cx="339634" cy="339634"/>
          </a:xfrm>
          <a:prstGeom prst="ellipse">
            <a:avLst/>
          </a:prstGeom>
          <a:solidFill>
            <a:srgbClr val="FFFF00"/>
          </a:solidFill>
          <a:ln w="38100" cap="flat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926">
              <a:latin typeface="Times"/>
              <a:cs typeface="Times"/>
            </a:endParaRPr>
          </a:p>
        </p:txBody>
      </p:sp>
      <p:sp>
        <p:nvSpPr>
          <p:cNvPr id="44050" name="Rectangle 18"/>
          <p:cNvSpPr>
            <a:spLocks/>
          </p:cNvSpPr>
          <p:nvPr/>
        </p:nvSpPr>
        <p:spPr bwMode="auto">
          <a:xfrm>
            <a:off x="7568008" y="2616190"/>
            <a:ext cx="169918" cy="332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2160">
                <a:latin typeface="Times"/>
                <a:ea typeface="ＭＳ Ｐゴシック" charset="0"/>
                <a:cs typeface="Times"/>
              </a:rPr>
              <a:t>E</a:t>
            </a:r>
          </a:p>
        </p:txBody>
      </p:sp>
      <p:grpSp>
        <p:nvGrpSpPr>
          <p:cNvPr id="44057" name="Group 25"/>
          <p:cNvGrpSpPr>
            <a:grpSpLocks/>
          </p:cNvGrpSpPr>
          <p:nvPr/>
        </p:nvGrpSpPr>
        <p:grpSpPr bwMode="auto">
          <a:xfrm>
            <a:off x="1765663" y="2584813"/>
            <a:ext cx="742134" cy="398417"/>
            <a:chOff x="0" y="0"/>
            <a:chExt cx="909" cy="488"/>
          </a:xfrm>
        </p:grpSpPr>
        <p:grpSp>
          <p:nvGrpSpPr>
            <p:cNvPr id="44053" name="Group 21"/>
            <p:cNvGrpSpPr>
              <a:grpSpLocks/>
            </p:cNvGrpSpPr>
            <p:nvPr/>
          </p:nvGrpSpPr>
          <p:grpSpPr bwMode="auto">
            <a:xfrm>
              <a:off x="488" y="0"/>
              <a:ext cx="421" cy="486"/>
              <a:chOff x="0" y="0"/>
              <a:chExt cx="420" cy="486"/>
            </a:xfrm>
          </p:grpSpPr>
          <p:sp>
            <p:nvSpPr>
              <p:cNvPr id="44051" name="Oval 19"/>
              <p:cNvSpPr>
                <a:spLocks/>
              </p:cNvSpPr>
              <p:nvPr/>
            </p:nvSpPr>
            <p:spPr bwMode="auto">
              <a:xfrm>
                <a:off x="0" y="22"/>
                <a:ext cx="420" cy="420"/>
              </a:xfrm>
              <a:prstGeom prst="ellipse">
                <a:avLst/>
              </a:prstGeom>
              <a:solidFill>
                <a:srgbClr val="996633"/>
              </a:solidFill>
              <a:ln w="38100" cap="flat">
                <a:solidFill>
                  <a:srgbClr val="FFFFF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 sz="926">
                  <a:latin typeface="Times"/>
                  <a:cs typeface="Times"/>
                </a:endParaRPr>
              </a:p>
            </p:txBody>
          </p:sp>
          <p:sp>
            <p:nvSpPr>
              <p:cNvPr id="44052" name="Rectangle 20"/>
              <p:cNvSpPr>
                <a:spLocks/>
              </p:cNvSpPr>
              <p:nvPr/>
            </p:nvSpPr>
            <p:spPr bwMode="auto">
              <a:xfrm>
                <a:off x="40" y="0"/>
                <a:ext cx="351" cy="4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r>
                  <a:rPr lang="en-US" sz="2160">
                    <a:latin typeface="Times"/>
                    <a:ea typeface="ＭＳ Ｐゴシック" charset="0"/>
                    <a:cs typeface="Times"/>
                  </a:rPr>
                  <a:t>X</a:t>
                </a:r>
              </a:p>
            </p:txBody>
          </p:sp>
        </p:grpSp>
        <p:grpSp>
          <p:nvGrpSpPr>
            <p:cNvPr id="44056" name="Group 24"/>
            <p:cNvGrpSpPr>
              <a:grpSpLocks/>
            </p:cNvGrpSpPr>
            <p:nvPr/>
          </p:nvGrpSpPr>
          <p:grpSpPr bwMode="auto">
            <a:xfrm>
              <a:off x="0" y="1"/>
              <a:ext cx="420" cy="487"/>
              <a:chOff x="0" y="0"/>
              <a:chExt cx="420" cy="486"/>
            </a:xfrm>
          </p:grpSpPr>
          <p:sp>
            <p:nvSpPr>
              <p:cNvPr id="44054" name="Oval 22"/>
              <p:cNvSpPr>
                <a:spLocks/>
              </p:cNvSpPr>
              <p:nvPr/>
            </p:nvSpPr>
            <p:spPr bwMode="auto">
              <a:xfrm>
                <a:off x="0" y="28"/>
                <a:ext cx="420" cy="420"/>
              </a:xfrm>
              <a:prstGeom prst="ellipse">
                <a:avLst/>
              </a:prstGeom>
              <a:solidFill>
                <a:srgbClr val="FFFF00"/>
              </a:solidFill>
              <a:ln w="38100" cap="flat">
                <a:solidFill>
                  <a:srgbClr val="FFFFF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 sz="926">
                  <a:latin typeface="Times"/>
                  <a:cs typeface="Times"/>
                </a:endParaRPr>
              </a:p>
            </p:txBody>
          </p:sp>
          <p:sp>
            <p:nvSpPr>
              <p:cNvPr id="44055" name="Rectangle 23"/>
              <p:cNvSpPr>
                <a:spLocks/>
              </p:cNvSpPr>
              <p:nvPr/>
            </p:nvSpPr>
            <p:spPr bwMode="auto">
              <a:xfrm>
                <a:off x="80" y="0"/>
                <a:ext cx="277" cy="4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r>
                  <a:rPr lang="en-US" sz="2160">
                    <a:latin typeface="Times"/>
                    <a:ea typeface="ＭＳ Ｐゴシック" charset="0"/>
                    <a:cs typeface="Times"/>
                  </a:rPr>
                  <a:t>E</a:t>
                </a:r>
              </a:p>
            </p:txBody>
          </p:sp>
        </p:grpSp>
      </p:grpSp>
      <p:sp>
        <p:nvSpPr>
          <p:cNvPr id="44058" name="Line 26"/>
          <p:cNvSpPr>
            <a:spLocks noChangeShapeType="1"/>
          </p:cNvSpPr>
          <p:nvPr/>
        </p:nvSpPr>
        <p:spPr bwMode="auto">
          <a:xfrm>
            <a:off x="7927250" y="2784838"/>
            <a:ext cx="2374174" cy="4082"/>
          </a:xfrm>
          <a:prstGeom prst="line">
            <a:avLst/>
          </a:prstGeom>
          <a:noFill/>
          <a:ln w="1270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926">
              <a:latin typeface="Times"/>
              <a:cs typeface="Times"/>
            </a:endParaRPr>
          </a:p>
        </p:txBody>
      </p:sp>
      <p:sp>
        <p:nvSpPr>
          <p:cNvPr id="44059" name="Rectangle 27"/>
          <p:cNvSpPr>
            <a:spLocks/>
          </p:cNvSpPr>
          <p:nvPr/>
        </p:nvSpPr>
        <p:spPr bwMode="auto">
          <a:xfrm>
            <a:off x="8342811" y="2586446"/>
            <a:ext cx="1188720" cy="404949"/>
          </a:xfrm>
          <a:prstGeom prst="rect">
            <a:avLst/>
          </a:prstGeom>
          <a:solidFill>
            <a:srgbClr val="FFFFFF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926">
              <a:latin typeface="Times"/>
              <a:cs typeface="Times"/>
            </a:endParaRPr>
          </a:p>
        </p:txBody>
      </p:sp>
      <p:sp>
        <p:nvSpPr>
          <p:cNvPr id="44060" name="Rectangle 28"/>
          <p:cNvSpPr>
            <a:spLocks/>
          </p:cNvSpPr>
          <p:nvPr/>
        </p:nvSpPr>
        <p:spPr bwMode="auto">
          <a:xfrm>
            <a:off x="8559914" y="2602198"/>
            <a:ext cx="564257" cy="379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2469" dirty="0" smtClean="0">
                <a:latin typeface="Times"/>
                <a:ea typeface="ＭＳ Ｐゴシック" charset="0"/>
                <a:cs typeface="Times"/>
              </a:rPr>
              <a:t>RFP</a:t>
            </a:r>
            <a:endParaRPr lang="en-US" sz="2469" dirty="0">
              <a:latin typeface="Times"/>
              <a:ea typeface="ＭＳ Ｐゴシック" charset="0"/>
              <a:cs typeface="Times"/>
            </a:endParaRPr>
          </a:p>
        </p:txBody>
      </p:sp>
      <p:sp>
        <p:nvSpPr>
          <p:cNvPr id="44061" name="Oval 29"/>
          <p:cNvSpPr>
            <a:spLocks/>
          </p:cNvSpPr>
          <p:nvPr/>
        </p:nvSpPr>
        <p:spPr bwMode="auto">
          <a:xfrm>
            <a:off x="7905206" y="2612572"/>
            <a:ext cx="341267" cy="339634"/>
          </a:xfrm>
          <a:prstGeom prst="ellipse">
            <a:avLst/>
          </a:prstGeom>
          <a:solidFill>
            <a:srgbClr val="996633"/>
          </a:solidFill>
          <a:ln w="38100" cap="flat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926">
              <a:latin typeface="Times"/>
              <a:cs typeface="Times"/>
            </a:endParaRPr>
          </a:p>
        </p:txBody>
      </p:sp>
      <p:sp>
        <p:nvSpPr>
          <p:cNvPr id="44062" name="Rectangle 30"/>
          <p:cNvSpPr>
            <a:spLocks/>
          </p:cNvSpPr>
          <p:nvPr/>
        </p:nvSpPr>
        <p:spPr bwMode="auto">
          <a:xfrm>
            <a:off x="7939496" y="2579914"/>
            <a:ext cx="284934" cy="391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r>
              <a:rPr lang="en-US" sz="2160">
                <a:latin typeface="Times"/>
                <a:ea typeface="ＭＳ Ｐゴシック" charset="0"/>
                <a:cs typeface="Times"/>
              </a:rPr>
              <a:t>X</a:t>
            </a:r>
          </a:p>
        </p:txBody>
      </p:sp>
      <p:sp>
        <p:nvSpPr>
          <p:cNvPr id="44063" name="Oval 31"/>
          <p:cNvSpPr>
            <a:spLocks/>
          </p:cNvSpPr>
          <p:nvPr/>
        </p:nvSpPr>
        <p:spPr bwMode="auto">
          <a:xfrm>
            <a:off x="9980567" y="2612572"/>
            <a:ext cx="342084" cy="339634"/>
          </a:xfrm>
          <a:prstGeom prst="ellipse">
            <a:avLst/>
          </a:prstGeom>
          <a:solidFill>
            <a:srgbClr val="0000FF"/>
          </a:solidFill>
          <a:ln w="38100" cap="flat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926">
              <a:latin typeface="Times"/>
              <a:cs typeface="Times"/>
            </a:endParaRPr>
          </a:p>
        </p:txBody>
      </p:sp>
      <p:sp>
        <p:nvSpPr>
          <p:cNvPr id="44064" name="Rectangle 32"/>
          <p:cNvSpPr>
            <a:spLocks/>
          </p:cNvSpPr>
          <p:nvPr/>
        </p:nvSpPr>
        <p:spPr bwMode="auto">
          <a:xfrm>
            <a:off x="10044249" y="2592977"/>
            <a:ext cx="227784" cy="391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r>
              <a:rPr lang="en-US" sz="2160">
                <a:solidFill>
                  <a:srgbClr val="FFFFFF"/>
                </a:solidFill>
                <a:latin typeface="Times"/>
                <a:ea typeface="ＭＳ Ｐゴシック" charset="0"/>
                <a:cs typeface="Times"/>
              </a:rPr>
              <a:t>P</a:t>
            </a:r>
          </a:p>
        </p:txBody>
      </p:sp>
      <p:sp>
        <p:nvSpPr>
          <p:cNvPr id="44065" name="Oval 33"/>
          <p:cNvSpPr>
            <a:spLocks/>
          </p:cNvSpPr>
          <p:nvPr/>
        </p:nvSpPr>
        <p:spPr bwMode="auto">
          <a:xfrm>
            <a:off x="9585416" y="2612572"/>
            <a:ext cx="341267" cy="339634"/>
          </a:xfrm>
          <a:prstGeom prst="ellipse">
            <a:avLst/>
          </a:prstGeom>
          <a:solidFill>
            <a:srgbClr val="00FF00"/>
          </a:solidFill>
          <a:ln w="38100" cap="flat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926">
              <a:latin typeface="Times"/>
              <a:cs typeface="Times"/>
            </a:endParaRPr>
          </a:p>
        </p:txBody>
      </p:sp>
      <p:sp>
        <p:nvSpPr>
          <p:cNvPr id="44066" name="Rectangle 34"/>
          <p:cNvSpPr>
            <a:spLocks/>
          </p:cNvSpPr>
          <p:nvPr/>
        </p:nvSpPr>
        <p:spPr bwMode="auto">
          <a:xfrm>
            <a:off x="9650730" y="2586446"/>
            <a:ext cx="212271" cy="391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r>
              <a:rPr lang="en-US" sz="2160">
                <a:latin typeface="Times"/>
                <a:ea typeface="ＭＳ Ｐゴシック" charset="0"/>
                <a:cs typeface="Times"/>
              </a:rPr>
              <a:t>S</a:t>
            </a:r>
          </a:p>
        </p:txBody>
      </p:sp>
      <p:sp>
        <p:nvSpPr>
          <p:cNvPr id="37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1. Students will determine </a:t>
            </a:r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how to cut and insert RFP into vector correctly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0668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AutoShape 1"/>
          <p:cNvSpPr>
            <a:spLocks/>
          </p:cNvSpPr>
          <p:nvPr/>
        </p:nvSpPr>
        <p:spPr bwMode="auto">
          <a:xfrm>
            <a:off x="929640" y="2795451"/>
            <a:ext cx="5323114" cy="2161903"/>
          </a:xfrm>
          <a:prstGeom prst="roundRect">
            <a:avLst>
              <a:gd name="adj" fmla="val 8759"/>
            </a:avLst>
          </a:prstGeom>
          <a:noFill/>
          <a:ln w="1270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926">
              <a:latin typeface="Times"/>
              <a:cs typeface="Times"/>
            </a:endParaRPr>
          </a:p>
        </p:txBody>
      </p:sp>
      <p:sp>
        <p:nvSpPr>
          <p:cNvPr id="46082" name="Line 2"/>
          <p:cNvSpPr>
            <a:spLocks noChangeShapeType="1"/>
          </p:cNvSpPr>
          <p:nvPr/>
        </p:nvSpPr>
        <p:spPr bwMode="auto">
          <a:xfrm>
            <a:off x="5096692" y="2801983"/>
            <a:ext cx="808264" cy="0"/>
          </a:xfrm>
          <a:prstGeom prst="line">
            <a:avLst/>
          </a:prstGeom>
          <a:noFill/>
          <a:ln w="190500" cap="flat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926">
              <a:latin typeface="Times"/>
              <a:cs typeface="Times"/>
            </a:endParaRPr>
          </a:p>
        </p:txBody>
      </p:sp>
      <p:sp>
        <p:nvSpPr>
          <p:cNvPr id="46083" name="Oval 3"/>
          <p:cNvSpPr>
            <a:spLocks/>
          </p:cNvSpPr>
          <p:nvPr/>
        </p:nvSpPr>
        <p:spPr bwMode="auto">
          <a:xfrm>
            <a:off x="5717177" y="2612572"/>
            <a:ext cx="339634" cy="339634"/>
          </a:xfrm>
          <a:prstGeom prst="ellipse">
            <a:avLst/>
          </a:prstGeom>
          <a:solidFill>
            <a:srgbClr val="0000FF"/>
          </a:solidFill>
          <a:ln w="101600" cap="flat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926">
              <a:latin typeface="Times"/>
              <a:cs typeface="Times"/>
            </a:endParaRPr>
          </a:p>
        </p:txBody>
      </p:sp>
      <p:sp>
        <p:nvSpPr>
          <p:cNvPr id="46084" name="Rectangle 4"/>
          <p:cNvSpPr>
            <a:spLocks/>
          </p:cNvSpPr>
          <p:nvPr/>
        </p:nvSpPr>
        <p:spPr bwMode="auto">
          <a:xfrm>
            <a:off x="5812825" y="2622721"/>
            <a:ext cx="153888" cy="332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2160">
                <a:solidFill>
                  <a:srgbClr val="FFFFFF"/>
                </a:solidFill>
                <a:latin typeface="Times"/>
                <a:ea typeface="ＭＳ Ｐゴシック" charset="0"/>
                <a:cs typeface="Times"/>
              </a:rPr>
              <a:t>P</a:t>
            </a:r>
          </a:p>
        </p:txBody>
      </p:sp>
      <p:sp>
        <p:nvSpPr>
          <p:cNvPr id="46085" name="Oval 5"/>
          <p:cNvSpPr>
            <a:spLocks/>
          </p:cNvSpPr>
          <p:nvPr/>
        </p:nvSpPr>
        <p:spPr bwMode="auto">
          <a:xfrm>
            <a:off x="4835434" y="2612572"/>
            <a:ext cx="339634" cy="339634"/>
          </a:xfrm>
          <a:prstGeom prst="ellipse">
            <a:avLst/>
          </a:prstGeom>
          <a:solidFill>
            <a:srgbClr val="00FF00"/>
          </a:solidFill>
          <a:ln w="101600" cap="flat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926">
              <a:latin typeface="Times"/>
              <a:cs typeface="Times"/>
            </a:endParaRPr>
          </a:p>
        </p:txBody>
      </p:sp>
      <p:sp>
        <p:nvSpPr>
          <p:cNvPr id="46086" name="Rectangle 6"/>
          <p:cNvSpPr>
            <a:spLocks/>
          </p:cNvSpPr>
          <p:nvPr/>
        </p:nvSpPr>
        <p:spPr bwMode="auto">
          <a:xfrm>
            <a:off x="4923326" y="2616190"/>
            <a:ext cx="153888" cy="332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2160">
                <a:latin typeface="Times"/>
                <a:ea typeface="ＭＳ Ｐゴシック" charset="0"/>
                <a:cs typeface="Times"/>
              </a:rPr>
              <a:t>S</a:t>
            </a:r>
          </a:p>
        </p:txBody>
      </p:sp>
      <p:sp>
        <p:nvSpPr>
          <p:cNvPr id="46087" name="Rectangle 7"/>
          <p:cNvSpPr>
            <a:spLocks/>
          </p:cNvSpPr>
          <p:nvPr/>
        </p:nvSpPr>
        <p:spPr bwMode="auto">
          <a:xfrm>
            <a:off x="2562497" y="2579914"/>
            <a:ext cx="2220686" cy="404949"/>
          </a:xfrm>
          <a:prstGeom prst="rect">
            <a:avLst/>
          </a:prstGeom>
          <a:solidFill>
            <a:srgbClr val="FFFFFF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926">
              <a:latin typeface="Times"/>
              <a:cs typeface="Times"/>
            </a:endParaRPr>
          </a:p>
        </p:txBody>
      </p:sp>
      <p:sp>
        <p:nvSpPr>
          <p:cNvPr id="46088" name="Rectangle 8"/>
          <p:cNvSpPr>
            <a:spLocks/>
          </p:cNvSpPr>
          <p:nvPr/>
        </p:nvSpPr>
        <p:spPr bwMode="auto">
          <a:xfrm>
            <a:off x="2704565" y="2630729"/>
            <a:ext cx="150201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2000" dirty="0" smtClean="0">
                <a:latin typeface="Times"/>
                <a:ea typeface="ＭＳ Ｐゴシック" charset="0"/>
                <a:cs typeface="Times"/>
              </a:rPr>
              <a:t>Promoter RBS</a:t>
            </a:r>
            <a:endParaRPr lang="en-US" sz="2000" dirty="0">
              <a:latin typeface="Times"/>
              <a:ea typeface="ＭＳ Ｐゴシック" charset="0"/>
              <a:cs typeface="Times"/>
            </a:endParaRPr>
          </a:p>
        </p:txBody>
      </p:sp>
      <p:sp>
        <p:nvSpPr>
          <p:cNvPr id="46089" name="Rectangle 9"/>
          <p:cNvSpPr>
            <a:spLocks/>
          </p:cNvSpPr>
          <p:nvPr/>
        </p:nvSpPr>
        <p:spPr bwMode="auto">
          <a:xfrm>
            <a:off x="1615440" y="4774474"/>
            <a:ext cx="1358537" cy="404949"/>
          </a:xfrm>
          <a:prstGeom prst="rect">
            <a:avLst/>
          </a:prstGeom>
          <a:solidFill>
            <a:srgbClr val="7F007F"/>
          </a:solidFill>
          <a:ln w="38100" cap="flat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926">
              <a:latin typeface="Times"/>
              <a:cs typeface="Times"/>
            </a:endParaRPr>
          </a:p>
        </p:txBody>
      </p:sp>
      <p:sp>
        <p:nvSpPr>
          <p:cNvPr id="46090" name="Rectangle 10"/>
          <p:cNvSpPr>
            <a:spLocks/>
          </p:cNvSpPr>
          <p:nvPr/>
        </p:nvSpPr>
        <p:spPr bwMode="auto">
          <a:xfrm>
            <a:off x="2028935" y="4843178"/>
            <a:ext cx="537006" cy="269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749">
                <a:solidFill>
                  <a:srgbClr val="FFFFFF"/>
                </a:solidFill>
                <a:latin typeface="Times"/>
                <a:ea typeface="ＭＳ Ｐゴシック" charset="0"/>
                <a:cs typeface="Times"/>
              </a:rPr>
              <a:t>origin</a:t>
            </a:r>
          </a:p>
        </p:txBody>
      </p:sp>
      <p:sp>
        <p:nvSpPr>
          <p:cNvPr id="46091" name="AutoShape 11"/>
          <p:cNvSpPr>
            <a:spLocks/>
          </p:cNvSpPr>
          <p:nvPr/>
        </p:nvSpPr>
        <p:spPr bwMode="auto">
          <a:xfrm>
            <a:off x="3130732" y="4643846"/>
            <a:ext cx="2521131" cy="672737"/>
          </a:xfrm>
          <a:prstGeom prst="rightArrow">
            <a:avLst>
              <a:gd name="adj1" fmla="val 60000"/>
              <a:gd name="adj2" fmla="val 44676"/>
            </a:avLst>
          </a:prstGeom>
          <a:solidFill>
            <a:srgbClr val="FF766F"/>
          </a:solidFill>
          <a:ln w="38100" cap="flat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926">
              <a:latin typeface="Times"/>
              <a:cs typeface="Times"/>
            </a:endParaRPr>
          </a:p>
        </p:txBody>
      </p:sp>
      <p:sp>
        <p:nvSpPr>
          <p:cNvPr id="46092" name="Rectangle 12"/>
          <p:cNvSpPr>
            <a:spLocks/>
          </p:cNvSpPr>
          <p:nvPr/>
        </p:nvSpPr>
        <p:spPr bwMode="auto">
          <a:xfrm>
            <a:off x="3404316" y="4843178"/>
            <a:ext cx="1787349" cy="269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749">
                <a:latin typeface="Times"/>
                <a:ea typeface="ＭＳ Ｐゴシック" charset="0"/>
                <a:cs typeface="Times"/>
              </a:rPr>
              <a:t>antibiotic resistance</a:t>
            </a:r>
          </a:p>
        </p:txBody>
      </p:sp>
      <p:grpSp>
        <p:nvGrpSpPr>
          <p:cNvPr id="46099" name="Group 19"/>
          <p:cNvGrpSpPr>
            <a:grpSpLocks/>
          </p:cNvGrpSpPr>
          <p:nvPr/>
        </p:nvGrpSpPr>
        <p:grpSpPr bwMode="auto">
          <a:xfrm>
            <a:off x="1765663" y="2584813"/>
            <a:ext cx="742134" cy="398417"/>
            <a:chOff x="0" y="0"/>
            <a:chExt cx="909" cy="488"/>
          </a:xfrm>
        </p:grpSpPr>
        <p:grpSp>
          <p:nvGrpSpPr>
            <p:cNvPr id="46095" name="Group 15"/>
            <p:cNvGrpSpPr>
              <a:grpSpLocks/>
            </p:cNvGrpSpPr>
            <p:nvPr/>
          </p:nvGrpSpPr>
          <p:grpSpPr bwMode="auto">
            <a:xfrm>
              <a:off x="488" y="0"/>
              <a:ext cx="421" cy="486"/>
              <a:chOff x="0" y="0"/>
              <a:chExt cx="420" cy="486"/>
            </a:xfrm>
          </p:grpSpPr>
          <p:sp>
            <p:nvSpPr>
              <p:cNvPr id="46093" name="Oval 13"/>
              <p:cNvSpPr>
                <a:spLocks/>
              </p:cNvSpPr>
              <p:nvPr/>
            </p:nvSpPr>
            <p:spPr bwMode="auto">
              <a:xfrm>
                <a:off x="0" y="22"/>
                <a:ext cx="420" cy="420"/>
              </a:xfrm>
              <a:prstGeom prst="ellipse">
                <a:avLst/>
              </a:prstGeom>
              <a:solidFill>
                <a:srgbClr val="996633"/>
              </a:solidFill>
              <a:ln w="38100" cap="flat">
                <a:solidFill>
                  <a:srgbClr val="FFFFF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 sz="926">
                  <a:latin typeface="Times"/>
                  <a:cs typeface="Times"/>
                </a:endParaRPr>
              </a:p>
            </p:txBody>
          </p:sp>
          <p:sp>
            <p:nvSpPr>
              <p:cNvPr id="46094" name="Rectangle 14"/>
              <p:cNvSpPr>
                <a:spLocks/>
              </p:cNvSpPr>
              <p:nvPr/>
            </p:nvSpPr>
            <p:spPr bwMode="auto">
              <a:xfrm>
                <a:off x="40" y="0"/>
                <a:ext cx="351" cy="4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r>
                  <a:rPr lang="en-US" sz="2160">
                    <a:latin typeface="Times"/>
                    <a:ea typeface="ＭＳ Ｐゴシック" charset="0"/>
                    <a:cs typeface="Times"/>
                  </a:rPr>
                  <a:t>X</a:t>
                </a:r>
              </a:p>
            </p:txBody>
          </p:sp>
        </p:grpSp>
        <p:grpSp>
          <p:nvGrpSpPr>
            <p:cNvPr id="46098" name="Group 18"/>
            <p:cNvGrpSpPr>
              <a:grpSpLocks/>
            </p:cNvGrpSpPr>
            <p:nvPr/>
          </p:nvGrpSpPr>
          <p:grpSpPr bwMode="auto">
            <a:xfrm>
              <a:off x="0" y="1"/>
              <a:ext cx="420" cy="487"/>
              <a:chOff x="0" y="0"/>
              <a:chExt cx="420" cy="486"/>
            </a:xfrm>
          </p:grpSpPr>
          <p:sp>
            <p:nvSpPr>
              <p:cNvPr id="46096" name="Oval 16"/>
              <p:cNvSpPr>
                <a:spLocks/>
              </p:cNvSpPr>
              <p:nvPr/>
            </p:nvSpPr>
            <p:spPr bwMode="auto">
              <a:xfrm>
                <a:off x="0" y="28"/>
                <a:ext cx="420" cy="420"/>
              </a:xfrm>
              <a:prstGeom prst="ellipse">
                <a:avLst/>
              </a:prstGeom>
              <a:solidFill>
                <a:srgbClr val="FFFF00"/>
              </a:solidFill>
              <a:ln w="38100" cap="flat">
                <a:solidFill>
                  <a:srgbClr val="FFFFF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 sz="926">
                  <a:latin typeface="Times"/>
                  <a:cs typeface="Times"/>
                </a:endParaRPr>
              </a:p>
            </p:txBody>
          </p:sp>
          <p:sp>
            <p:nvSpPr>
              <p:cNvPr id="46097" name="Rectangle 17"/>
              <p:cNvSpPr>
                <a:spLocks/>
              </p:cNvSpPr>
              <p:nvPr/>
            </p:nvSpPr>
            <p:spPr bwMode="auto">
              <a:xfrm>
                <a:off x="80" y="0"/>
                <a:ext cx="277" cy="4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r>
                  <a:rPr lang="en-US" sz="2160">
                    <a:latin typeface="Times"/>
                    <a:ea typeface="ＭＳ Ｐゴシック" charset="0"/>
                    <a:cs typeface="Times"/>
                  </a:rPr>
                  <a:t>E</a:t>
                </a:r>
              </a:p>
            </p:txBody>
          </p:sp>
        </p:grpSp>
      </p:grpSp>
      <p:grpSp>
        <p:nvGrpSpPr>
          <p:cNvPr id="46109" name="Group 29"/>
          <p:cNvGrpSpPr>
            <a:grpSpLocks/>
          </p:cNvGrpSpPr>
          <p:nvPr/>
        </p:nvGrpSpPr>
        <p:grpSpPr bwMode="auto">
          <a:xfrm>
            <a:off x="7905206" y="2579914"/>
            <a:ext cx="2417445" cy="411480"/>
            <a:chOff x="0" y="0"/>
            <a:chExt cx="2961" cy="504"/>
          </a:xfrm>
        </p:grpSpPr>
        <p:sp>
          <p:nvSpPr>
            <p:cNvPr id="46100" name="Line 20"/>
            <p:cNvSpPr>
              <a:spLocks noChangeShapeType="1"/>
            </p:cNvSpPr>
            <p:nvPr/>
          </p:nvSpPr>
          <p:spPr bwMode="auto">
            <a:xfrm>
              <a:off x="27" y="251"/>
              <a:ext cx="2908" cy="5"/>
            </a:xfrm>
            <a:prstGeom prst="line">
              <a:avLst/>
            </a:prstGeom>
            <a:noFill/>
            <a:ln w="1270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sz="926">
                <a:latin typeface="Times"/>
                <a:cs typeface="Times"/>
              </a:endParaRPr>
            </a:p>
          </p:txBody>
        </p:sp>
        <p:sp>
          <p:nvSpPr>
            <p:cNvPr id="46101" name="Rectangle 21"/>
            <p:cNvSpPr>
              <a:spLocks/>
            </p:cNvSpPr>
            <p:nvPr/>
          </p:nvSpPr>
          <p:spPr bwMode="auto">
            <a:xfrm>
              <a:off x="536" y="8"/>
              <a:ext cx="1456" cy="496"/>
            </a:xfrm>
            <a:prstGeom prst="rect">
              <a:avLst/>
            </a:prstGeom>
            <a:solidFill>
              <a:srgbClr val="FFFFFF"/>
            </a:soli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26">
                <a:latin typeface="Times"/>
                <a:cs typeface="Times"/>
              </a:endParaRPr>
            </a:p>
          </p:txBody>
        </p:sp>
        <p:sp>
          <p:nvSpPr>
            <p:cNvPr id="46102" name="Rectangle 22"/>
            <p:cNvSpPr>
              <a:spLocks/>
            </p:cNvSpPr>
            <p:nvPr/>
          </p:nvSpPr>
          <p:spPr bwMode="auto">
            <a:xfrm>
              <a:off x="802" y="27"/>
              <a:ext cx="691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2469" dirty="0" smtClean="0">
                  <a:latin typeface="Times"/>
                  <a:ea typeface="ＭＳ Ｐゴシック" charset="0"/>
                  <a:cs typeface="Times"/>
                </a:rPr>
                <a:t>RFP</a:t>
              </a:r>
              <a:endParaRPr lang="en-US" sz="2469" dirty="0">
                <a:latin typeface="Times"/>
                <a:ea typeface="ＭＳ Ｐゴシック" charset="0"/>
                <a:cs typeface="Times"/>
              </a:endParaRPr>
            </a:p>
          </p:txBody>
        </p:sp>
        <p:sp>
          <p:nvSpPr>
            <p:cNvPr id="46103" name="Oval 23"/>
            <p:cNvSpPr>
              <a:spLocks/>
            </p:cNvSpPr>
            <p:nvPr/>
          </p:nvSpPr>
          <p:spPr bwMode="auto">
            <a:xfrm>
              <a:off x="0" y="40"/>
              <a:ext cx="418" cy="416"/>
            </a:xfrm>
            <a:prstGeom prst="ellipse">
              <a:avLst/>
            </a:prstGeom>
            <a:solidFill>
              <a:srgbClr val="996633"/>
            </a:solidFill>
            <a:ln w="101600" cap="flat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26">
                <a:latin typeface="Times"/>
                <a:cs typeface="Times"/>
              </a:endParaRPr>
            </a:p>
          </p:txBody>
        </p:sp>
        <p:sp>
          <p:nvSpPr>
            <p:cNvPr id="46104" name="Rectangle 24"/>
            <p:cNvSpPr>
              <a:spLocks/>
            </p:cNvSpPr>
            <p:nvPr/>
          </p:nvSpPr>
          <p:spPr bwMode="auto">
            <a:xfrm>
              <a:off x="42" y="0"/>
              <a:ext cx="349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r>
                <a:rPr lang="en-US" sz="2160">
                  <a:latin typeface="Times"/>
                  <a:ea typeface="ＭＳ Ｐゴシック" charset="0"/>
                  <a:cs typeface="Times"/>
                </a:rPr>
                <a:t>X</a:t>
              </a:r>
            </a:p>
          </p:txBody>
        </p:sp>
        <p:sp>
          <p:nvSpPr>
            <p:cNvPr id="46105" name="Oval 25"/>
            <p:cNvSpPr>
              <a:spLocks/>
            </p:cNvSpPr>
            <p:nvPr/>
          </p:nvSpPr>
          <p:spPr bwMode="auto">
            <a:xfrm>
              <a:off x="2542" y="40"/>
              <a:ext cx="419" cy="416"/>
            </a:xfrm>
            <a:prstGeom prst="ellipse">
              <a:avLst/>
            </a:prstGeom>
            <a:solidFill>
              <a:srgbClr val="0000FF"/>
            </a:solidFill>
            <a:ln w="101600" cap="flat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26">
                <a:latin typeface="Times"/>
                <a:cs typeface="Times"/>
              </a:endParaRPr>
            </a:p>
          </p:txBody>
        </p:sp>
        <p:sp>
          <p:nvSpPr>
            <p:cNvPr id="46106" name="Rectangle 26"/>
            <p:cNvSpPr>
              <a:spLocks/>
            </p:cNvSpPr>
            <p:nvPr/>
          </p:nvSpPr>
          <p:spPr bwMode="auto">
            <a:xfrm>
              <a:off x="2620" y="16"/>
              <a:ext cx="279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r>
                <a:rPr lang="en-US" sz="2160">
                  <a:solidFill>
                    <a:srgbClr val="FFFFFF"/>
                  </a:solidFill>
                  <a:latin typeface="Times"/>
                  <a:ea typeface="ＭＳ Ｐゴシック" charset="0"/>
                  <a:cs typeface="Times"/>
                </a:rPr>
                <a:t>P</a:t>
              </a:r>
            </a:p>
          </p:txBody>
        </p:sp>
        <p:sp>
          <p:nvSpPr>
            <p:cNvPr id="46107" name="Oval 27"/>
            <p:cNvSpPr>
              <a:spLocks/>
            </p:cNvSpPr>
            <p:nvPr/>
          </p:nvSpPr>
          <p:spPr bwMode="auto">
            <a:xfrm>
              <a:off x="2058" y="40"/>
              <a:ext cx="418" cy="416"/>
            </a:xfrm>
            <a:prstGeom prst="ellipse">
              <a:avLst/>
            </a:prstGeom>
            <a:solidFill>
              <a:srgbClr val="00FF00"/>
            </a:solidFill>
            <a:ln w="38100" cap="flat">
              <a:solidFill>
                <a:srgbClr val="FFFFF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26">
                <a:latin typeface="Times"/>
                <a:cs typeface="Times"/>
              </a:endParaRPr>
            </a:p>
          </p:txBody>
        </p:sp>
        <p:sp>
          <p:nvSpPr>
            <p:cNvPr id="46108" name="Rectangle 28"/>
            <p:cNvSpPr>
              <a:spLocks/>
            </p:cNvSpPr>
            <p:nvPr/>
          </p:nvSpPr>
          <p:spPr bwMode="auto">
            <a:xfrm>
              <a:off x="2138" y="8"/>
              <a:ext cx="260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r>
                <a:rPr lang="en-US" sz="2160">
                  <a:latin typeface="Times"/>
                  <a:ea typeface="ＭＳ Ｐゴシック" charset="0"/>
                  <a:cs typeface="Times"/>
                </a:rPr>
                <a:t>S</a:t>
              </a:r>
            </a:p>
          </p:txBody>
        </p:sp>
      </p:grpSp>
      <p:sp>
        <p:nvSpPr>
          <p:cNvPr id="46110" name="Rectangle 30"/>
          <p:cNvSpPr>
            <a:spLocks/>
          </p:cNvSpPr>
          <p:nvPr/>
        </p:nvSpPr>
        <p:spPr bwMode="auto">
          <a:xfrm>
            <a:off x="7839075" y="3517991"/>
            <a:ext cx="2424793" cy="515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r>
              <a:rPr lang="en-US" sz="2469" b="1">
                <a:latin typeface="Times"/>
                <a:ea typeface="ＭＳ Ｐゴシック" charset="0"/>
                <a:cs typeface="Times"/>
                <a:sym typeface="Helvetica" charset="0"/>
              </a:rPr>
              <a:t>gel purify</a:t>
            </a:r>
          </a:p>
        </p:txBody>
      </p:sp>
      <p:sp>
        <p:nvSpPr>
          <p:cNvPr id="46111" name="Rectangle 31"/>
          <p:cNvSpPr>
            <a:spLocks/>
          </p:cNvSpPr>
          <p:nvPr/>
        </p:nvSpPr>
        <p:spPr bwMode="auto">
          <a:xfrm>
            <a:off x="2164080" y="3519624"/>
            <a:ext cx="2854234" cy="515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r>
              <a:rPr lang="en-US" sz="2469" b="1" dirty="0" smtClean="0">
                <a:latin typeface="Times"/>
                <a:ea typeface="ＭＳ Ｐゴシック" charset="0"/>
                <a:cs typeface="Times"/>
                <a:sym typeface="Helvetica" charset="0"/>
              </a:rPr>
              <a:t>Column purify</a:t>
            </a:r>
            <a:endParaRPr lang="en-US" sz="2469" b="1" dirty="0">
              <a:latin typeface="Times"/>
              <a:ea typeface="ＭＳ Ｐゴシック" charset="0"/>
              <a:cs typeface="Times"/>
              <a:sym typeface="Helvetica" charset="0"/>
            </a:endParaRP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2. Purify digested plasmid and insert 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1083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AutoShape 1"/>
          <p:cNvSpPr>
            <a:spLocks/>
          </p:cNvSpPr>
          <p:nvPr/>
        </p:nvSpPr>
        <p:spPr bwMode="auto">
          <a:xfrm>
            <a:off x="929640" y="2795451"/>
            <a:ext cx="6799217" cy="2161903"/>
          </a:xfrm>
          <a:prstGeom prst="roundRect">
            <a:avLst>
              <a:gd name="adj" fmla="val 8759"/>
            </a:avLst>
          </a:prstGeom>
          <a:noFill/>
          <a:ln w="1270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926">
              <a:latin typeface="Times"/>
              <a:cs typeface="Times"/>
            </a:endParaRPr>
          </a:p>
        </p:txBody>
      </p:sp>
      <p:sp>
        <p:nvSpPr>
          <p:cNvPr id="48130" name="Oval 2"/>
          <p:cNvSpPr>
            <a:spLocks/>
          </p:cNvSpPr>
          <p:nvPr/>
        </p:nvSpPr>
        <p:spPr bwMode="auto">
          <a:xfrm>
            <a:off x="4835434" y="2612572"/>
            <a:ext cx="339634" cy="339634"/>
          </a:xfrm>
          <a:prstGeom prst="ellipse">
            <a:avLst/>
          </a:prstGeom>
          <a:solidFill>
            <a:srgbClr val="00FF00"/>
          </a:solidFill>
          <a:ln w="101600" cap="flat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926">
              <a:latin typeface="Times"/>
              <a:cs typeface="Times"/>
            </a:endParaRPr>
          </a:p>
        </p:txBody>
      </p:sp>
      <p:sp>
        <p:nvSpPr>
          <p:cNvPr id="48131" name="Rectangle 3"/>
          <p:cNvSpPr>
            <a:spLocks/>
          </p:cNvSpPr>
          <p:nvPr/>
        </p:nvSpPr>
        <p:spPr bwMode="auto">
          <a:xfrm>
            <a:off x="4923326" y="2616190"/>
            <a:ext cx="153888" cy="332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2160">
                <a:latin typeface="Times"/>
                <a:ea typeface="ＭＳ Ｐゴシック" charset="0"/>
                <a:cs typeface="Times"/>
              </a:rPr>
              <a:t>S</a:t>
            </a:r>
          </a:p>
        </p:txBody>
      </p:sp>
      <p:sp>
        <p:nvSpPr>
          <p:cNvPr id="48132" name="Rectangle 4"/>
          <p:cNvSpPr>
            <a:spLocks/>
          </p:cNvSpPr>
          <p:nvPr/>
        </p:nvSpPr>
        <p:spPr bwMode="auto">
          <a:xfrm>
            <a:off x="2562497" y="2579914"/>
            <a:ext cx="2220686" cy="404949"/>
          </a:xfrm>
          <a:prstGeom prst="rect">
            <a:avLst/>
          </a:prstGeom>
          <a:solidFill>
            <a:srgbClr val="FFFFFF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926">
              <a:latin typeface="Times"/>
              <a:cs typeface="Times"/>
            </a:endParaRPr>
          </a:p>
        </p:txBody>
      </p:sp>
      <p:sp>
        <p:nvSpPr>
          <p:cNvPr id="48134" name="Rectangle 6"/>
          <p:cNvSpPr>
            <a:spLocks/>
          </p:cNvSpPr>
          <p:nvPr/>
        </p:nvSpPr>
        <p:spPr bwMode="auto">
          <a:xfrm>
            <a:off x="1615440" y="4774474"/>
            <a:ext cx="1358537" cy="404949"/>
          </a:xfrm>
          <a:prstGeom prst="rect">
            <a:avLst/>
          </a:prstGeom>
          <a:solidFill>
            <a:srgbClr val="7F007F"/>
          </a:solidFill>
          <a:ln w="38100" cap="flat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926">
              <a:latin typeface="Times"/>
              <a:cs typeface="Times"/>
            </a:endParaRPr>
          </a:p>
        </p:txBody>
      </p:sp>
      <p:sp>
        <p:nvSpPr>
          <p:cNvPr id="48135" name="Rectangle 7"/>
          <p:cNvSpPr>
            <a:spLocks/>
          </p:cNvSpPr>
          <p:nvPr/>
        </p:nvSpPr>
        <p:spPr bwMode="auto">
          <a:xfrm>
            <a:off x="2028935" y="4843178"/>
            <a:ext cx="537006" cy="269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749">
                <a:solidFill>
                  <a:srgbClr val="FFFFFF"/>
                </a:solidFill>
                <a:latin typeface="Times"/>
                <a:ea typeface="ＭＳ Ｐゴシック" charset="0"/>
                <a:cs typeface="Times"/>
              </a:rPr>
              <a:t>origin</a:t>
            </a:r>
          </a:p>
        </p:txBody>
      </p:sp>
      <p:sp>
        <p:nvSpPr>
          <p:cNvPr id="48136" name="AutoShape 8"/>
          <p:cNvSpPr>
            <a:spLocks/>
          </p:cNvSpPr>
          <p:nvPr/>
        </p:nvSpPr>
        <p:spPr bwMode="auto">
          <a:xfrm>
            <a:off x="3130732" y="4643846"/>
            <a:ext cx="2521131" cy="672737"/>
          </a:xfrm>
          <a:prstGeom prst="rightArrow">
            <a:avLst>
              <a:gd name="adj1" fmla="val 60000"/>
              <a:gd name="adj2" fmla="val 44676"/>
            </a:avLst>
          </a:prstGeom>
          <a:solidFill>
            <a:srgbClr val="FF766F"/>
          </a:solidFill>
          <a:ln w="38100" cap="flat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926">
              <a:latin typeface="Times"/>
              <a:cs typeface="Times"/>
            </a:endParaRPr>
          </a:p>
        </p:txBody>
      </p:sp>
      <p:sp>
        <p:nvSpPr>
          <p:cNvPr id="48137" name="Rectangle 9"/>
          <p:cNvSpPr>
            <a:spLocks/>
          </p:cNvSpPr>
          <p:nvPr/>
        </p:nvSpPr>
        <p:spPr bwMode="auto">
          <a:xfrm>
            <a:off x="3404316" y="4843178"/>
            <a:ext cx="1787349" cy="269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749">
                <a:latin typeface="Times"/>
                <a:ea typeface="ＭＳ Ｐゴシック" charset="0"/>
                <a:cs typeface="Times"/>
              </a:rPr>
              <a:t>antibiotic resistance</a:t>
            </a:r>
          </a:p>
        </p:txBody>
      </p:sp>
      <p:grpSp>
        <p:nvGrpSpPr>
          <p:cNvPr id="48144" name="Group 16"/>
          <p:cNvGrpSpPr>
            <a:grpSpLocks/>
          </p:cNvGrpSpPr>
          <p:nvPr/>
        </p:nvGrpSpPr>
        <p:grpSpPr bwMode="auto">
          <a:xfrm>
            <a:off x="1765663" y="2584813"/>
            <a:ext cx="742134" cy="398417"/>
            <a:chOff x="0" y="0"/>
            <a:chExt cx="909" cy="488"/>
          </a:xfrm>
        </p:grpSpPr>
        <p:grpSp>
          <p:nvGrpSpPr>
            <p:cNvPr id="48140" name="Group 12"/>
            <p:cNvGrpSpPr>
              <a:grpSpLocks/>
            </p:cNvGrpSpPr>
            <p:nvPr/>
          </p:nvGrpSpPr>
          <p:grpSpPr bwMode="auto">
            <a:xfrm>
              <a:off x="488" y="0"/>
              <a:ext cx="421" cy="486"/>
              <a:chOff x="0" y="0"/>
              <a:chExt cx="420" cy="486"/>
            </a:xfrm>
          </p:grpSpPr>
          <p:sp>
            <p:nvSpPr>
              <p:cNvPr id="48138" name="Oval 10"/>
              <p:cNvSpPr>
                <a:spLocks/>
              </p:cNvSpPr>
              <p:nvPr/>
            </p:nvSpPr>
            <p:spPr bwMode="auto">
              <a:xfrm>
                <a:off x="0" y="22"/>
                <a:ext cx="420" cy="420"/>
              </a:xfrm>
              <a:prstGeom prst="ellipse">
                <a:avLst/>
              </a:prstGeom>
              <a:solidFill>
                <a:srgbClr val="996633"/>
              </a:solidFill>
              <a:ln w="38100" cap="flat">
                <a:solidFill>
                  <a:srgbClr val="FFFFF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 sz="926">
                  <a:latin typeface="Times"/>
                  <a:cs typeface="Times"/>
                </a:endParaRPr>
              </a:p>
            </p:txBody>
          </p:sp>
          <p:sp>
            <p:nvSpPr>
              <p:cNvPr id="48139" name="Rectangle 11"/>
              <p:cNvSpPr>
                <a:spLocks/>
              </p:cNvSpPr>
              <p:nvPr/>
            </p:nvSpPr>
            <p:spPr bwMode="auto">
              <a:xfrm>
                <a:off x="40" y="0"/>
                <a:ext cx="351" cy="4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r>
                  <a:rPr lang="en-US" sz="2160">
                    <a:latin typeface="Times"/>
                    <a:ea typeface="ＭＳ Ｐゴシック" charset="0"/>
                    <a:cs typeface="Times"/>
                  </a:rPr>
                  <a:t>X</a:t>
                </a:r>
              </a:p>
            </p:txBody>
          </p:sp>
        </p:grpSp>
        <p:grpSp>
          <p:nvGrpSpPr>
            <p:cNvPr id="48143" name="Group 15"/>
            <p:cNvGrpSpPr>
              <a:grpSpLocks/>
            </p:cNvGrpSpPr>
            <p:nvPr/>
          </p:nvGrpSpPr>
          <p:grpSpPr bwMode="auto">
            <a:xfrm>
              <a:off x="0" y="1"/>
              <a:ext cx="420" cy="487"/>
              <a:chOff x="0" y="0"/>
              <a:chExt cx="420" cy="486"/>
            </a:xfrm>
          </p:grpSpPr>
          <p:sp>
            <p:nvSpPr>
              <p:cNvPr id="48141" name="Oval 13"/>
              <p:cNvSpPr>
                <a:spLocks/>
              </p:cNvSpPr>
              <p:nvPr/>
            </p:nvSpPr>
            <p:spPr bwMode="auto">
              <a:xfrm>
                <a:off x="0" y="28"/>
                <a:ext cx="420" cy="420"/>
              </a:xfrm>
              <a:prstGeom prst="ellipse">
                <a:avLst/>
              </a:prstGeom>
              <a:solidFill>
                <a:srgbClr val="FFFF00"/>
              </a:solidFill>
              <a:ln w="38100" cap="flat">
                <a:solidFill>
                  <a:srgbClr val="FFFFF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 sz="926">
                  <a:latin typeface="Times"/>
                  <a:cs typeface="Times"/>
                </a:endParaRPr>
              </a:p>
            </p:txBody>
          </p:sp>
          <p:sp>
            <p:nvSpPr>
              <p:cNvPr id="48142" name="Rectangle 14"/>
              <p:cNvSpPr>
                <a:spLocks/>
              </p:cNvSpPr>
              <p:nvPr/>
            </p:nvSpPr>
            <p:spPr bwMode="auto">
              <a:xfrm>
                <a:off x="80" y="0"/>
                <a:ext cx="277" cy="4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r>
                  <a:rPr lang="en-US" sz="2160">
                    <a:latin typeface="Times"/>
                    <a:ea typeface="ＭＳ Ｐゴシック" charset="0"/>
                    <a:cs typeface="Times"/>
                  </a:rPr>
                  <a:t>E</a:t>
                </a:r>
              </a:p>
            </p:txBody>
          </p:sp>
        </p:grpSp>
      </p:grpSp>
      <p:sp>
        <p:nvSpPr>
          <p:cNvPr id="48145" name="Line 17"/>
          <p:cNvSpPr>
            <a:spLocks noChangeShapeType="1"/>
          </p:cNvSpPr>
          <p:nvPr/>
        </p:nvSpPr>
        <p:spPr bwMode="auto">
          <a:xfrm>
            <a:off x="4857478" y="2791370"/>
            <a:ext cx="2374174" cy="4082"/>
          </a:xfrm>
          <a:prstGeom prst="line">
            <a:avLst/>
          </a:prstGeom>
          <a:noFill/>
          <a:ln w="1270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926">
              <a:latin typeface="Times"/>
              <a:cs typeface="Times"/>
            </a:endParaRPr>
          </a:p>
        </p:txBody>
      </p:sp>
      <p:sp>
        <p:nvSpPr>
          <p:cNvPr id="48146" name="Rectangle 18"/>
          <p:cNvSpPr>
            <a:spLocks/>
          </p:cNvSpPr>
          <p:nvPr/>
        </p:nvSpPr>
        <p:spPr bwMode="auto">
          <a:xfrm>
            <a:off x="5273040" y="2592977"/>
            <a:ext cx="1188720" cy="404949"/>
          </a:xfrm>
          <a:prstGeom prst="rect">
            <a:avLst/>
          </a:prstGeom>
          <a:solidFill>
            <a:srgbClr val="FFFFFF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926">
              <a:latin typeface="Times"/>
              <a:cs typeface="Times"/>
            </a:endParaRPr>
          </a:p>
        </p:txBody>
      </p:sp>
      <p:sp>
        <p:nvSpPr>
          <p:cNvPr id="48147" name="Rectangle 19"/>
          <p:cNvSpPr>
            <a:spLocks/>
          </p:cNvSpPr>
          <p:nvPr/>
        </p:nvSpPr>
        <p:spPr bwMode="auto">
          <a:xfrm>
            <a:off x="5490142" y="2608729"/>
            <a:ext cx="564257" cy="379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2469" dirty="0" smtClean="0">
                <a:latin typeface="Times"/>
                <a:ea typeface="ＭＳ Ｐゴシック" charset="0"/>
                <a:cs typeface="Times"/>
              </a:rPr>
              <a:t>RFP</a:t>
            </a:r>
            <a:endParaRPr lang="en-US" sz="2469" dirty="0">
              <a:latin typeface="Times"/>
              <a:ea typeface="ＭＳ Ｐゴシック" charset="0"/>
              <a:cs typeface="Times"/>
            </a:endParaRPr>
          </a:p>
        </p:txBody>
      </p:sp>
      <p:sp>
        <p:nvSpPr>
          <p:cNvPr id="48148" name="Oval 20"/>
          <p:cNvSpPr>
            <a:spLocks/>
          </p:cNvSpPr>
          <p:nvPr/>
        </p:nvSpPr>
        <p:spPr bwMode="auto">
          <a:xfrm>
            <a:off x="4835435" y="2619103"/>
            <a:ext cx="341267" cy="339634"/>
          </a:xfrm>
          <a:prstGeom prst="ellipse">
            <a:avLst/>
          </a:prstGeom>
          <a:solidFill>
            <a:srgbClr val="996633"/>
          </a:solidFill>
          <a:ln w="101600" cap="flat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926">
              <a:latin typeface="Times"/>
              <a:cs typeface="Times"/>
            </a:endParaRPr>
          </a:p>
        </p:txBody>
      </p:sp>
      <p:sp>
        <p:nvSpPr>
          <p:cNvPr id="48149" name="Rectangle 21"/>
          <p:cNvSpPr>
            <a:spLocks/>
          </p:cNvSpPr>
          <p:nvPr/>
        </p:nvSpPr>
        <p:spPr bwMode="auto">
          <a:xfrm>
            <a:off x="4869724" y="2586446"/>
            <a:ext cx="284934" cy="391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r>
              <a:rPr lang="en-US" sz="2160">
                <a:latin typeface="Times"/>
                <a:ea typeface="ＭＳ Ｐゴシック" charset="0"/>
                <a:cs typeface="Times"/>
              </a:rPr>
              <a:t>X</a:t>
            </a:r>
          </a:p>
        </p:txBody>
      </p:sp>
      <p:sp>
        <p:nvSpPr>
          <p:cNvPr id="48150" name="Oval 22"/>
          <p:cNvSpPr>
            <a:spLocks/>
          </p:cNvSpPr>
          <p:nvPr/>
        </p:nvSpPr>
        <p:spPr bwMode="auto">
          <a:xfrm>
            <a:off x="6515645" y="2619103"/>
            <a:ext cx="341267" cy="339634"/>
          </a:xfrm>
          <a:prstGeom prst="ellipse">
            <a:avLst/>
          </a:prstGeom>
          <a:solidFill>
            <a:srgbClr val="00FF00"/>
          </a:solidFill>
          <a:ln w="38100" cap="flat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926">
              <a:latin typeface="Times"/>
              <a:cs typeface="Times"/>
            </a:endParaRPr>
          </a:p>
        </p:txBody>
      </p:sp>
      <p:sp>
        <p:nvSpPr>
          <p:cNvPr id="48151" name="Rectangle 23"/>
          <p:cNvSpPr>
            <a:spLocks/>
          </p:cNvSpPr>
          <p:nvPr/>
        </p:nvSpPr>
        <p:spPr bwMode="auto">
          <a:xfrm>
            <a:off x="6580959" y="2592977"/>
            <a:ext cx="212271" cy="391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r>
              <a:rPr lang="en-US" sz="2160">
                <a:latin typeface="Times"/>
                <a:ea typeface="ＭＳ Ｐゴシック" charset="0"/>
                <a:cs typeface="Times"/>
              </a:rPr>
              <a:t>S</a:t>
            </a:r>
          </a:p>
        </p:txBody>
      </p:sp>
      <p:grpSp>
        <p:nvGrpSpPr>
          <p:cNvPr id="48154" name="Group 26"/>
          <p:cNvGrpSpPr>
            <a:grpSpLocks/>
          </p:cNvGrpSpPr>
          <p:nvPr/>
        </p:nvGrpSpPr>
        <p:grpSpPr bwMode="auto">
          <a:xfrm>
            <a:off x="6891202" y="2606040"/>
            <a:ext cx="342084" cy="391886"/>
            <a:chOff x="0" y="0"/>
            <a:chExt cx="418" cy="480"/>
          </a:xfrm>
        </p:grpSpPr>
        <p:sp>
          <p:nvSpPr>
            <p:cNvPr id="48152" name="Oval 24"/>
            <p:cNvSpPr>
              <a:spLocks/>
            </p:cNvSpPr>
            <p:nvPr/>
          </p:nvSpPr>
          <p:spPr bwMode="auto">
            <a:xfrm>
              <a:off x="0" y="24"/>
              <a:ext cx="418" cy="416"/>
            </a:xfrm>
            <a:prstGeom prst="ellipse">
              <a:avLst/>
            </a:prstGeom>
            <a:solidFill>
              <a:srgbClr val="0000FF"/>
            </a:solidFill>
            <a:ln w="38100" cap="flat">
              <a:solidFill>
                <a:srgbClr val="FFFFF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26">
                <a:latin typeface="Times"/>
                <a:cs typeface="Times"/>
              </a:endParaRPr>
            </a:p>
          </p:txBody>
        </p:sp>
        <p:sp>
          <p:nvSpPr>
            <p:cNvPr id="48153" name="Rectangle 25"/>
            <p:cNvSpPr>
              <a:spLocks/>
            </p:cNvSpPr>
            <p:nvPr/>
          </p:nvSpPr>
          <p:spPr bwMode="auto">
            <a:xfrm>
              <a:off x="69" y="0"/>
              <a:ext cx="279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r>
                <a:rPr lang="en-US" sz="2160">
                  <a:solidFill>
                    <a:srgbClr val="FFFFFF"/>
                  </a:solidFill>
                  <a:latin typeface="Times"/>
                  <a:ea typeface="ＭＳ Ｐゴシック" charset="0"/>
                  <a:cs typeface="Times"/>
                </a:rPr>
                <a:t>P</a:t>
              </a:r>
            </a:p>
          </p:txBody>
        </p:sp>
      </p:grpSp>
      <p:grpSp>
        <p:nvGrpSpPr>
          <p:cNvPr id="48157" name="Group 29"/>
          <p:cNvGrpSpPr>
            <a:grpSpLocks/>
          </p:cNvGrpSpPr>
          <p:nvPr/>
        </p:nvGrpSpPr>
        <p:grpSpPr bwMode="auto">
          <a:xfrm>
            <a:off x="4835434" y="2582364"/>
            <a:ext cx="343717" cy="404949"/>
            <a:chOff x="0" y="0"/>
            <a:chExt cx="420" cy="496"/>
          </a:xfrm>
        </p:grpSpPr>
        <p:sp>
          <p:nvSpPr>
            <p:cNvPr id="48155" name="Oval 27"/>
            <p:cNvSpPr>
              <a:spLocks/>
            </p:cNvSpPr>
            <p:nvPr/>
          </p:nvSpPr>
          <p:spPr bwMode="auto">
            <a:xfrm>
              <a:off x="0" y="34"/>
              <a:ext cx="420" cy="421"/>
            </a:xfrm>
            <a:prstGeom prst="ellipse">
              <a:avLst/>
            </a:prstGeom>
            <a:solidFill>
              <a:srgbClr val="4C4C4C"/>
            </a:solidFill>
            <a:ln w="101600" cap="flat">
              <a:solidFill>
                <a:srgbClr val="00FFF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26">
                <a:latin typeface="Times"/>
                <a:cs typeface="Times"/>
              </a:endParaRPr>
            </a:p>
          </p:txBody>
        </p:sp>
        <p:sp>
          <p:nvSpPr>
            <p:cNvPr id="48156" name="Rectangle 28"/>
            <p:cNvSpPr>
              <a:spLocks/>
            </p:cNvSpPr>
            <p:nvPr/>
          </p:nvSpPr>
          <p:spPr bwMode="auto">
            <a:xfrm rot="95890">
              <a:off x="32" y="4"/>
              <a:ext cx="351" cy="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r>
                <a:rPr lang="en-US" sz="2160">
                  <a:solidFill>
                    <a:srgbClr val="FFFFFF"/>
                  </a:solidFill>
                  <a:latin typeface="Times"/>
                  <a:ea typeface="ＭＳ Ｐゴシック" charset="0"/>
                  <a:cs typeface="Times"/>
                </a:rPr>
                <a:t>M</a:t>
              </a:r>
            </a:p>
          </p:txBody>
        </p:sp>
      </p:grpSp>
      <p:sp>
        <p:nvSpPr>
          <p:cNvPr id="48159" name="Rectangle 31"/>
          <p:cNvSpPr>
            <a:spLocks/>
          </p:cNvSpPr>
          <p:nvPr/>
        </p:nvSpPr>
        <p:spPr bwMode="auto">
          <a:xfrm>
            <a:off x="8196263" y="3618819"/>
            <a:ext cx="2424793" cy="515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r>
              <a:rPr lang="en-US" sz="2469" b="1" dirty="0">
                <a:latin typeface="Times"/>
                <a:ea typeface="ＭＳ Ｐゴシック" charset="0"/>
                <a:cs typeface="Times"/>
                <a:sym typeface="Helvetica" charset="0"/>
              </a:rPr>
              <a:t>transform</a:t>
            </a:r>
          </a:p>
        </p:txBody>
      </p:sp>
      <p:sp>
        <p:nvSpPr>
          <p:cNvPr id="35" name="Rectangle 8"/>
          <p:cNvSpPr>
            <a:spLocks/>
          </p:cNvSpPr>
          <p:nvPr/>
        </p:nvSpPr>
        <p:spPr bwMode="auto">
          <a:xfrm>
            <a:off x="2704565" y="2630729"/>
            <a:ext cx="150201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2000" dirty="0" smtClean="0">
                <a:latin typeface="Times"/>
                <a:ea typeface="ＭＳ Ｐゴシック" charset="0"/>
                <a:cs typeface="Times"/>
              </a:rPr>
              <a:t>Promoter RBS</a:t>
            </a:r>
            <a:endParaRPr lang="en-US" sz="2000" dirty="0">
              <a:latin typeface="Times"/>
              <a:ea typeface="ＭＳ Ｐゴシック" charset="0"/>
              <a:cs typeface="Times"/>
            </a:endParaRPr>
          </a:p>
        </p:txBody>
      </p:sp>
      <p:sp>
        <p:nvSpPr>
          <p:cNvPr id="3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3. Ligate, transform, and plate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2141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90</TotalTime>
  <Words>454</Words>
  <Application>Microsoft Office PowerPoint</Application>
  <PresentationFormat>Widescreen</PresentationFormat>
  <Paragraphs>136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ＭＳ Ｐゴシック</vt:lpstr>
      <vt:lpstr>Arial</vt:lpstr>
      <vt:lpstr>Baskerville Old Face</vt:lpstr>
      <vt:lpstr>Calibri</vt:lpstr>
      <vt:lpstr>Calibri Light</vt:lpstr>
      <vt:lpstr>Helvetica</vt:lpstr>
      <vt:lpstr>Times</vt:lpstr>
      <vt:lpstr>Office Theme</vt:lpstr>
      <vt:lpstr>PowerPoint Presentation</vt:lpstr>
      <vt:lpstr>Background</vt:lpstr>
      <vt:lpstr>What we do now</vt:lpstr>
      <vt:lpstr>Student goals for synthetic bio module</vt:lpstr>
      <vt:lpstr>Project Overview</vt:lpstr>
      <vt:lpstr>Promoter RBS combinations </vt:lpstr>
      <vt:lpstr>1. Students will determine how to cut and insert RFP into vector correctly</vt:lpstr>
      <vt:lpstr>2. Purify digested plasmid and insert </vt:lpstr>
      <vt:lpstr>3. Ligate, transform, and plate</vt:lpstr>
      <vt:lpstr>4. Measure fluorescence and cell density</vt:lpstr>
      <vt:lpstr>Schedule</vt:lpstr>
      <vt:lpstr>Schedule continued</vt:lpstr>
      <vt:lpstr>Alternative strategies</vt:lpstr>
      <vt:lpstr>Related exercises and future directions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outline</dc:title>
  <dc:creator>Mandy</dc:creator>
  <cp:lastModifiedBy>Mandy</cp:lastModifiedBy>
  <cp:revision>14</cp:revision>
  <dcterms:created xsi:type="dcterms:W3CDTF">2014-06-26T20:50:29Z</dcterms:created>
  <dcterms:modified xsi:type="dcterms:W3CDTF">2014-06-27T00:16:02Z</dcterms:modified>
</cp:coreProperties>
</file>