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69" r:id="rId5"/>
    <p:sldId id="259" r:id="rId6"/>
    <p:sldId id="272" r:id="rId7"/>
    <p:sldId id="267" r:id="rId8"/>
    <p:sldId id="266" r:id="rId9"/>
    <p:sldId id="265" r:id="rId10"/>
    <p:sldId id="271" r:id="rId11"/>
    <p:sldId id="268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66BC8-4A24-4669-BF0E-1159DC713245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2D200-021E-47A7-8A3B-E0CE6A09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6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70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04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866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65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26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70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3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25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18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70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D026E-3EED-4885-8D7B-CF6E680089A1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F495F-742F-4017-A899-B8D3FA1B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92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apps.who.int/iris/bitstream/10665/127108/1/SEA-ACHR-27-10.pdf?ua=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pubs.acs.org/action/doSearch?action=search&amp;author=Elimelech%2C+M&amp;qsSearchArea=author" TargetMode="External"/><Relationship Id="rId3" Type="http://schemas.openxmlformats.org/officeDocument/2006/relationships/hyperlink" Target="http://pubs.acs.org/action/doSearch?action=search&amp;author=Shaffer%2C+D+L&amp;qsSearchArea=author" TargetMode="External"/><Relationship Id="rId7" Type="http://schemas.openxmlformats.org/officeDocument/2006/relationships/hyperlink" Target="http://pubs.acs.org/action/doSearch?action=search&amp;author=Yip%2C+N+Y&amp;qsSearchArea=author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ubs.acs.org/action/doSearch?action=search&amp;author=Romero%5C-Vargas+Castrill%C3%B3n%2C+S&amp;qsSearchArea=author" TargetMode="External"/><Relationship Id="rId5" Type="http://schemas.openxmlformats.org/officeDocument/2006/relationships/hyperlink" Target="http://pubs.acs.org/action/doSearch?action=search&amp;author=Ben%5C-Sasson%2C+M&amp;qsSearchArea=author" TargetMode="External"/><Relationship Id="rId4" Type="http://schemas.openxmlformats.org/officeDocument/2006/relationships/hyperlink" Target="http://pubs.acs.org/action/doSearch?action=search&amp;author=Arias+Chavez%2C+L+H&amp;qsSearchArea=author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2434" y="2533091"/>
            <a:ext cx="9144000" cy="1655762"/>
          </a:xfrm>
        </p:spPr>
        <p:txBody>
          <a:bodyPr>
            <a:normAutofit/>
          </a:bodyPr>
          <a:lstStyle/>
          <a:p>
            <a:r>
              <a:rPr lang="en-US" sz="6000" dirty="0" smtClean="0"/>
              <a:t>Synthetic Biology</a:t>
            </a:r>
          </a:p>
          <a:p>
            <a:r>
              <a:rPr lang="en-US" sz="1000" dirty="0" smtClean="0"/>
              <a:t>**Where are we going with this……..</a:t>
            </a:r>
            <a:endParaRPr lang="en-US" sz="1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553" y="0"/>
            <a:ext cx="4027630" cy="1637697"/>
          </a:xfrm>
          <a:prstGeom prst="rect">
            <a:avLst/>
          </a:prstGeom>
        </p:spPr>
      </p:pic>
      <p:pic>
        <p:nvPicPr>
          <p:cNvPr id="1026" name="Picture 2" descr="https://www.vbi.vt.edu/assets/images/logo.14035783665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76" y="149335"/>
            <a:ext cx="6428532" cy="126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23493" y="4765188"/>
            <a:ext cx="95818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Lori Gwyn and Kathy O’Hara</a:t>
            </a:r>
          </a:p>
          <a:p>
            <a:pPr algn="ctr"/>
            <a:r>
              <a:rPr lang="en-US" sz="2400" dirty="0" smtClean="0"/>
              <a:t>GCAT Synthetic Biology Workshop</a:t>
            </a:r>
          </a:p>
          <a:p>
            <a:pPr algn="ctr"/>
            <a:r>
              <a:rPr lang="en-US" sz="2400" dirty="0" smtClean="0"/>
              <a:t>June 27, 2014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928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201551"/>
            <a:ext cx="10515600" cy="1325563"/>
          </a:xfrm>
        </p:spPr>
        <p:txBody>
          <a:bodyPr/>
          <a:lstStyle/>
          <a:p>
            <a:r>
              <a:rPr lang="en-US" dirty="0" smtClean="0"/>
              <a:t>Math Model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699" y="1014253"/>
            <a:ext cx="11539470" cy="5425184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What is the predicted behavior of this system?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**To be continued…..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23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94736"/>
            <a:ext cx="10515600" cy="1325563"/>
          </a:xfrm>
        </p:spPr>
        <p:txBody>
          <a:bodyPr/>
          <a:lstStyle/>
          <a:p>
            <a:pPr algn="ctr"/>
            <a:r>
              <a:rPr lang="en-US" sz="3000" dirty="0" smtClean="0"/>
              <a:t>Sample Project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21219"/>
            <a:ext cx="10515600" cy="562806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/>
              <a:t>Arsenic is a heavy metal that  results in many illnesses and may result in death.</a:t>
            </a:r>
          </a:p>
          <a:p>
            <a:pPr marL="0" indent="0">
              <a:buNone/>
            </a:pPr>
            <a:r>
              <a:rPr lang="en-US" dirty="0" smtClean="0"/>
              <a:t>-</a:t>
            </a:r>
            <a:r>
              <a:rPr lang="en-US" dirty="0" err="1" smtClean="0"/>
              <a:t>Longterm</a:t>
            </a:r>
            <a:r>
              <a:rPr lang="en-US" dirty="0" smtClean="0"/>
              <a:t> exposure over 14 days with doses between 0.005 to 0.09 mg/Kg body weight/day may result in arsenic related illness</a:t>
            </a:r>
          </a:p>
          <a:p>
            <a:pPr marL="0" indent="0">
              <a:buNone/>
            </a:pPr>
            <a:r>
              <a:rPr lang="en-US" dirty="0" smtClean="0"/>
              <a:t>-also been linked to certain cancers (WHO </a:t>
            </a:r>
            <a:r>
              <a:rPr lang="en-US" dirty="0"/>
              <a:t>report from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apps.who.int/iris/bitstream/10665/127108/1/SEA-ACHR-27-10.pdf?ua=1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Students will be asked to work as teams to come up with a project to investigate remediation of Arsenic.</a:t>
            </a:r>
          </a:p>
          <a:p>
            <a:pPr marL="0" indent="0">
              <a:buNone/>
            </a:pPr>
            <a:r>
              <a:rPr lang="en-US" dirty="0" smtClean="0"/>
              <a:t>Some ideas may include: </a:t>
            </a:r>
          </a:p>
          <a:p>
            <a:pPr marL="0" indent="0">
              <a:buNone/>
            </a:pPr>
            <a:r>
              <a:rPr lang="en-US" dirty="0" smtClean="0"/>
              <a:t>	possible regulation of certain genes</a:t>
            </a:r>
          </a:p>
          <a:p>
            <a:pPr marL="0" indent="0">
              <a:buNone/>
            </a:pPr>
            <a:r>
              <a:rPr lang="en-US" dirty="0" smtClean="0"/>
              <a:t>	Make a sensor</a:t>
            </a:r>
          </a:p>
          <a:p>
            <a:pPr marL="0" indent="0">
              <a:buNone/>
            </a:pPr>
            <a:r>
              <a:rPr lang="en-US" dirty="0" smtClean="0"/>
              <a:t>	Make a bacterial filter</a:t>
            </a:r>
          </a:p>
          <a:p>
            <a:pPr marL="0" indent="0">
              <a:buNone/>
            </a:pPr>
            <a:r>
              <a:rPr lang="en-US" dirty="0" smtClean="0"/>
              <a:t>	Use As an energy source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Approach will include: 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-Use </a:t>
            </a:r>
            <a:r>
              <a:rPr lang="en-US" dirty="0" err="1" smtClean="0"/>
              <a:t>Biobrick</a:t>
            </a:r>
            <a:r>
              <a:rPr lang="en-US" dirty="0" smtClean="0"/>
              <a:t> tools and Golden Gate Assembly to construct plasmid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-will have to design plasmid construct including  appropriate promoter, RBS, and gene(s)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Sources of wastewater to test hypothesis:  </a:t>
            </a:r>
          </a:p>
          <a:p>
            <a:pPr marL="0" indent="0">
              <a:buNone/>
            </a:pPr>
            <a:r>
              <a:rPr lang="en-US" dirty="0" smtClean="0"/>
              <a:t>	Injection wells</a:t>
            </a:r>
          </a:p>
          <a:p>
            <a:pPr marL="0" indent="0">
              <a:buNone/>
            </a:pPr>
            <a:r>
              <a:rPr lang="en-US" dirty="0" smtClean="0"/>
              <a:t>	Wastewater discharges to treatment facilities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Stormwater</a:t>
            </a:r>
            <a:r>
              <a:rPr lang="en-US" dirty="0" smtClean="0"/>
              <a:t> discharges</a:t>
            </a:r>
          </a:p>
          <a:p>
            <a:pPr marL="0" indent="0">
              <a:buNone/>
            </a:pPr>
            <a:r>
              <a:rPr lang="en-US" dirty="0" smtClean="0"/>
              <a:t>	Disposal ponds</a:t>
            </a:r>
          </a:p>
        </p:txBody>
      </p:sp>
    </p:spTree>
    <p:extLst>
      <p:ext uri="{BB962C8B-B14F-4D97-AF65-F5344CB8AC3E}">
        <p14:creationId xmlns:p14="http://schemas.microsoft.com/office/powerpoint/2010/main" val="31767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Other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the perspective of a water filter, develop cells that sink once reach a certain threshold of specific ion(s), to separate from water </a:t>
            </a:r>
          </a:p>
          <a:p>
            <a:pPr lvl="1"/>
            <a:r>
              <a:rPr lang="en-US" dirty="0" smtClean="0"/>
              <a:t>Another idea would be to code for an Fe or Ni binding protein and remove using a magnet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13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Course: Organic/Biochemistry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This course is typically composed of 8-10 students majoring in Environmental Engineering Technology.</a:t>
            </a:r>
          </a:p>
          <a:p>
            <a:pPr lvl="1"/>
            <a:r>
              <a:rPr lang="en-US" dirty="0" smtClean="0"/>
              <a:t>Pre-requisites for the course:  College Algebra, General Chemistry I, General Chemistry II</a:t>
            </a:r>
          </a:p>
          <a:p>
            <a:pPr lvl="1"/>
            <a:r>
              <a:rPr lang="en-US" dirty="0" smtClean="0"/>
              <a:t>Biology background for these students is a foundations course called Principles of Biology and Microbiology</a:t>
            </a:r>
            <a:endParaRPr lang="en-US" dirty="0"/>
          </a:p>
          <a:p>
            <a:pPr lvl="1"/>
            <a:r>
              <a:rPr lang="en-US" dirty="0" smtClean="0"/>
              <a:t>This course will be the incubator before taking prime-time in the </a:t>
            </a:r>
          </a:p>
          <a:p>
            <a:pPr marL="457200" lvl="1" indent="0">
              <a:buNone/>
            </a:pPr>
            <a:r>
              <a:rPr lang="en-US" dirty="0" smtClean="0"/>
              <a:t>   Biochemistry Course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0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Goals for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Students will be able to critically analyze data.</a:t>
            </a:r>
          </a:p>
          <a:p>
            <a:r>
              <a:rPr lang="en-US" dirty="0" smtClean="0"/>
              <a:t>Students will be able to effectively communicate </a:t>
            </a:r>
            <a:r>
              <a:rPr lang="en-US" dirty="0" smtClean="0"/>
              <a:t>results via </a:t>
            </a:r>
            <a:r>
              <a:rPr lang="en-US" dirty="0" smtClean="0"/>
              <a:t>multiple </a:t>
            </a:r>
            <a:r>
              <a:rPr lang="en-US" dirty="0" smtClean="0"/>
              <a:t>outlets including writing and oral presentations.</a:t>
            </a:r>
            <a:endParaRPr lang="en-US" dirty="0" smtClean="0"/>
          </a:p>
          <a:p>
            <a:r>
              <a:rPr lang="en-US" dirty="0" smtClean="0"/>
              <a:t>Students will be able to demonstrate mastery of modern molecular biology </a:t>
            </a:r>
            <a:r>
              <a:rPr lang="en-US" dirty="0" smtClean="0"/>
              <a:t>techniques including different DNA technologies.</a:t>
            </a:r>
            <a:endParaRPr lang="en-US" dirty="0" smtClean="0"/>
          </a:p>
          <a:p>
            <a:r>
              <a:rPr lang="en-US" dirty="0" smtClean="0"/>
              <a:t>Students will be able to integrate knowledge from multiple courses to address a real world problem. </a:t>
            </a:r>
          </a:p>
          <a:p>
            <a:r>
              <a:rPr lang="en-US" dirty="0" smtClean="0"/>
              <a:t>Students </a:t>
            </a:r>
            <a:r>
              <a:rPr lang="en-US" dirty="0" smtClean="0"/>
              <a:t>will apply engineering principles to produce a biological </a:t>
            </a:r>
            <a:r>
              <a:rPr lang="en-US" dirty="0" smtClean="0"/>
              <a:t>tool.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95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13"/>
            <a:ext cx="10515600" cy="1325563"/>
          </a:xfrm>
        </p:spPr>
        <p:txBody>
          <a:bodyPr/>
          <a:lstStyle/>
          <a:p>
            <a:r>
              <a:rPr lang="en-US" dirty="0" smtClean="0"/>
              <a:t>What I want them to learn from this course!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0076"/>
            <a:ext cx="10515600" cy="4945487"/>
          </a:xfrm>
        </p:spPr>
        <p:txBody>
          <a:bodyPr>
            <a:normAutofit lnSpcReduction="10000"/>
          </a:bodyPr>
          <a:lstStyle/>
          <a:p>
            <a:r>
              <a:rPr lang="en-US" b="1" u="sng" dirty="0" smtClean="0"/>
              <a:t>Plan and execute a project</a:t>
            </a:r>
            <a:r>
              <a:rPr lang="en-US" dirty="0" smtClean="0"/>
              <a:t>—real life doesn’t come with instructions.</a:t>
            </a:r>
          </a:p>
          <a:p>
            <a:r>
              <a:rPr lang="en-US" b="1" u="sng" dirty="0" smtClean="0"/>
              <a:t>Have knowledge of available resources</a:t>
            </a:r>
            <a:r>
              <a:rPr lang="en-US" dirty="0" smtClean="0"/>
              <a:t>-what data is already available, what was the source of information, is it relevant to my problem?</a:t>
            </a:r>
          </a:p>
          <a:p>
            <a:r>
              <a:rPr lang="en-US" b="1" u="sng" dirty="0" smtClean="0"/>
              <a:t>Teamwork</a:t>
            </a:r>
            <a:r>
              <a:rPr lang="en-US" dirty="0" smtClean="0"/>
              <a:t>-as problems become more complex, bringing their strengths to the table in a multidisciplinary approach will allow for a wider range of (and hopefully better) solutions</a:t>
            </a:r>
          </a:p>
          <a:p>
            <a:r>
              <a:rPr lang="en-US" b="1" u="sng" dirty="0" smtClean="0"/>
              <a:t>Hands-on experience</a:t>
            </a:r>
            <a:r>
              <a:rPr lang="en-US" dirty="0" smtClean="0"/>
              <a:t>—I want them to be able to go in the lab and use common equipment and understand common methods </a:t>
            </a:r>
          </a:p>
          <a:p>
            <a:r>
              <a:rPr lang="en-US" b="1" u="sng" dirty="0" smtClean="0"/>
              <a:t>Be able to communicate!</a:t>
            </a:r>
            <a:r>
              <a:rPr lang="en-US" dirty="0" smtClean="0"/>
              <a:t>  Will write a paper on their project, engage in weekly lab discussions, and present findings to groups on and off campus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4869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8366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Problems to </a:t>
            </a:r>
            <a:r>
              <a:rPr lang="en-US" dirty="0" smtClean="0"/>
              <a:t>Address:  Environment </a:t>
            </a:r>
            <a:r>
              <a:rPr lang="en-US" dirty="0" smtClean="0"/>
              <a:t>and WATER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3500"/>
            <a:ext cx="5330780" cy="4935783"/>
          </a:xfrm>
        </p:spPr>
        <p:txBody>
          <a:bodyPr>
            <a:normAutofit/>
          </a:bodyPr>
          <a:lstStyle/>
          <a:p>
            <a:r>
              <a:rPr lang="en-US" dirty="0" smtClean="0"/>
              <a:t>Water Quality/</a:t>
            </a:r>
            <a:r>
              <a:rPr lang="en-US" dirty="0" smtClean="0"/>
              <a:t>Remediation </a:t>
            </a:r>
            <a:r>
              <a:rPr lang="en-US" dirty="0" smtClean="0"/>
              <a:t>of </a:t>
            </a:r>
            <a:r>
              <a:rPr lang="en-US" dirty="0" err="1" smtClean="0"/>
              <a:t>Frac</a:t>
            </a:r>
            <a:r>
              <a:rPr lang="en-US" dirty="0" smtClean="0"/>
              <a:t> Water</a:t>
            </a:r>
          </a:p>
          <a:p>
            <a:pPr lvl="1"/>
            <a:r>
              <a:rPr lang="en-US" dirty="0" smtClean="0"/>
              <a:t>Water purification</a:t>
            </a:r>
          </a:p>
          <a:p>
            <a:pPr lvl="2"/>
            <a:r>
              <a:rPr lang="en-US" dirty="0"/>
              <a:t>Allow plants to filter own water</a:t>
            </a:r>
            <a:endParaRPr lang="en-US" dirty="0" smtClean="0"/>
          </a:p>
          <a:p>
            <a:pPr lvl="2"/>
            <a:r>
              <a:rPr lang="en-US" dirty="0" smtClean="0"/>
              <a:t>Arsenic or minerals or corrosive </a:t>
            </a:r>
            <a:r>
              <a:rPr lang="en-US" dirty="0" smtClean="0"/>
              <a:t> agents </a:t>
            </a:r>
            <a:r>
              <a:rPr lang="en-US" dirty="0" smtClean="0"/>
              <a:t>sensing</a:t>
            </a:r>
          </a:p>
          <a:p>
            <a:pPr lvl="1"/>
            <a:r>
              <a:rPr lang="en-US" dirty="0" smtClean="0"/>
              <a:t>Water Storage</a:t>
            </a:r>
          </a:p>
          <a:p>
            <a:pPr lvl="2"/>
            <a:r>
              <a:rPr lang="en-US" dirty="0" smtClean="0"/>
              <a:t>“Clean” water</a:t>
            </a:r>
          </a:p>
          <a:p>
            <a:pPr lvl="2"/>
            <a:r>
              <a:rPr lang="en-US" dirty="0" smtClean="0"/>
              <a:t>Waste water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69" y="1413500"/>
            <a:ext cx="7297579" cy="4188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60969" y="5731099"/>
            <a:ext cx="7193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3"/>
              </a:rPr>
              <a:t>Devin L. Shaffer</a:t>
            </a:r>
            <a:r>
              <a:rPr lang="en-US" sz="1400" dirty="0"/>
              <a:t> , </a:t>
            </a:r>
            <a:r>
              <a:rPr lang="en-US" sz="1400" dirty="0">
                <a:hlinkClick r:id="rId4"/>
              </a:rPr>
              <a:t>Laura H. Arias Chavez</a:t>
            </a:r>
            <a:r>
              <a:rPr lang="en-US" sz="1400" dirty="0"/>
              <a:t> , </a:t>
            </a:r>
            <a:r>
              <a:rPr lang="en-US" sz="1400" dirty="0">
                <a:hlinkClick r:id="rId5"/>
              </a:rPr>
              <a:t>Moshe Ben-</a:t>
            </a:r>
            <a:r>
              <a:rPr lang="en-US" sz="1400" dirty="0" err="1">
                <a:hlinkClick r:id="rId5"/>
              </a:rPr>
              <a:t>Sasson</a:t>
            </a:r>
            <a:r>
              <a:rPr lang="en-US" sz="1400" dirty="0"/>
              <a:t> , </a:t>
            </a:r>
            <a:r>
              <a:rPr lang="en-US" sz="1400" dirty="0">
                <a:hlinkClick r:id="rId6"/>
              </a:rPr>
              <a:t>Santiago Romero-Vargas </a:t>
            </a:r>
            <a:r>
              <a:rPr lang="en-US" sz="1400" dirty="0" err="1">
                <a:hlinkClick r:id="rId6"/>
              </a:rPr>
              <a:t>Castrillón</a:t>
            </a:r>
            <a:r>
              <a:rPr lang="en-US" sz="1400" dirty="0"/>
              <a:t> , </a:t>
            </a:r>
            <a:r>
              <a:rPr lang="en-US" sz="1400" dirty="0">
                <a:hlinkClick r:id="rId7"/>
              </a:rPr>
              <a:t>Ngai Yin Yip</a:t>
            </a:r>
            <a:r>
              <a:rPr lang="en-US" sz="1400" dirty="0"/>
              <a:t> , and </a:t>
            </a:r>
            <a:r>
              <a:rPr lang="en-US" sz="1400" dirty="0">
                <a:hlinkClick r:id="rId8"/>
              </a:rPr>
              <a:t>Menachem </a:t>
            </a:r>
            <a:r>
              <a:rPr lang="en-US" sz="1400" dirty="0" err="1">
                <a:hlinkClick r:id="rId8"/>
              </a:rPr>
              <a:t>Elimelech</a:t>
            </a:r>
            <a:r>
              <a:rPr lang="en-US" sz="1400" dirty="0"/>
              <a:t> </a:t>
            </a:r>
            <a:r>
              <a:rPr lang="en-US" sz="1400" i="1" dirty="0" smtClean="0"/>
              <a:t>Environ</a:t>
            </a:r>
            <a:r>
              <a:rPr lang="en-US" sz="1400" i="1" dirty="0"/>
              <a:t>. Sci. Technol.</a:t>
            </a:r>
            <a:r>
              <a:rPr lang="en-US" sz="1400" dirty="0"/>
              <a:t>, 2013, 47 (17), pp 9569–9583</a:t>
            </a:r>
          </a:p>
          <a:p>
            <a:r>
              <a:rPr lang="en-US" sz="1400" b="1" dirty="0"/>
              <a:t>DOI: </a:t>
            </a:r>
            <a:r>
              <a:rPr lang="en-US" sz="1400" dirty="0"/>
              <a:t>10.1021/es401966e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1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8366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Problems to </a:t>
            </a:r>
            <a:r>
              <a:rPr lang="en-US" dirty="0" smtClean="0"/>
              <a:t>Address:  Environment </a:t>
            </a:r>
            <a:r>
              <a:rPr lang="en-US" dirty="0" smtClean="0"/>
              <a:t>and WATER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015" y="1529410"/>
            <a:ext cx="5330780" cy="4935783"/>
          </a:xfrm>
        </p:spPr>
        <p:txBody>
          <a:bodyPr>
            <a:normAutofit/>
          </a:bodyPr>
          <a:lstStyle/>
          <a:p>
            <a:r>
              <a:rPr lang="en-US" dirty="0" smtClean="0"/>
              <a:t>Climate </a:t>
            </a:r>
            <a:endParaRPr lang="en-US" dirty="0" smtClean="0"/>
          </a:p>
          <a:p>
            <a:pPr lvl="1"/>
            <a:r>
              <a:rPr lang="en-US" dirty="0" smtClean="0"/>
              <a:t>Atmospheric Pollutants </a:t>
            </a:r>
          </a:p>
          <a:p>
            <a:pPr lvl="1"/>
            <a:r>
              <a:rPr lang="en-US" dirty="0" smtClean="0"/>
              <a:t>Wind/Tornados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82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Program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923"/>
            <a:ext cx="10515600" cy="507745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Week 1</a:t>
            </a:r>
            <a:r>
              <a:rPr lang="en-US" dirty="0" smtClean="0"/>
              <a:t>: defining </a:t>
            </a:r>
            <a:r>
              <a:rPr lang="en-US" dirty="0" smtClean="0"/>
              <a:t>problem/designing </a:t>
            </a:r>
            <a:r>
              <a:rPr lang="en-US" dirty="0" smtClean="0"/>
              <a:t>biological approach </a:t>
            </a:r>
            <a:r>
              <a:rPr lang="en-US" dirty="0" smtClean="0"/>
              <a:t>based on “toolkit”</a:t>
            </a:r>
          </a:p>
          <a:p>
            <a:r>
              <a:rPr lang="en-US" dirty="0" smtClean="0"/>
              <a:t>Week 2</a:t>
            </a:r>
            <a:r>
              <a:rPr lang="en-US" dirty="0" smtClean="0"/>
              <a:t>: literature </a:t>
            </a:r>
            <a:r>
              <a:rPr lang="en-US" dirty="0" smtClean="0"/>
              <a:t>search, come </a:t>
            </a:r>
            <a:r>
              <a:rPr lang="en-US" dirty="0" smtClean="0"/>
              <a:t>to class </a:t>
            </a:r>
            <a:r>
              <a:rPr lang="en-US" dirty="0" smtClean="0"/>
              <a:t>prepared to discuss, work on design of e. coli tool and assay to determine if it “works”</a:t>
            </a:r>
          </a:p>
          <a:p>
            <a:r>
              <a:rPr lang="en-US" dirty="0" smtClean="0"/>
              <a:t>Week 3</a:t>
            </a:r>
            <a:r>
              <a:rPr lang="en-US" dirty="0" smtClean="0"/>
              <a:t>: continued </a:t>
            </a:r>
            <a:r>
              <a:rPr lang="en-US" dirty="0" smtClean="0"/>
              <a:t>lit research, work on design, start project</a:t>
            </a:r>
          </a:p>
          <a:p>
            <a:r>
              <a:rPr lang="en-US" dirty="0" smtClean="0"/>
              <a:t>Weeks 4-7</a:t>
            </a:r>
          </a:p>
          <a:p>
            <a:pPr lvl="1"/>
            <a:r>
              <a:rPr lang="en-US" dirty="0" smtClean="0"/>
              <a:t>Lab </a:t>
            </a:r>
            <a:r>
              <a:rPr lang="en-US" dirty="0" smtClean="0"/>
              <a:t>work anticipated</a:t>
            </a:r>
            <a:r>
              <a:rPr lang="en-US" dirty="0" smtClean="0"/>
              <a:t>: model/simulation of solution to problem, </a:t>
            </a:r>
            <a:r>
              <a:rPr lang="en-US" dirty="0" smtClean="0"/>
              <a:t>restriction digest and ligation; transformation; run agarose gel to verify product; run </a:t>
            </a:r>
            <a:r>
              <a:rPr lang="en-US" dirty="0" smtClean="0"/>
              <a:t>assay</a:t>
            </a:r>
            <a:endParaRPr lang="en-US" dirty="0" smtClean="0"/>
          </a:p>
          <a:p>
            <a:r>
              <a:rPr lang="en-US" dirty="0" smtClean="0"/>
              <a:t>Week 8-turn in report and present findings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**</a:t>
            </a:r>
            <a:r>
              <a:rPr lang="en-US" dirty="0" smtClean="0"/>
              <a:t>weekly updates (~5 min to let everyone know what’s going on)</a:t>
            </a:r>
          </a:p>
          <a:p>
            <a:pPr marL="0" indent="0">
              <a:buNone/>
            </a:pPr>
            <a:r>
              <a:rPr lang="en-US" dirty="0" smtClean="0"/>
              <a:t>***other topics to incorporate ethics and math </a:t>
            </a:r>
            <a:r>
              <a:rPr lang="en-US" dirty="0" smtClean="0"/>
              <a:t>modeling</a:t>
            </a:r>
          </a:p>
          <a:p>
            <a:pPr marL="0" indent="0">
              <a:buNone/>
            </a:pPr>
            <a:r>
              <a:rPr lang="en-US" dirty="0" smtClean="0"/>
              <a:t>*** work in pairs of two/will have 4 to 5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31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Multidisciplinary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Engineering</a:t>
            </a:r>
          </a:p>
          <a:p>
            <a:r>
              <a:rPr lang="en-US" dirty="0" smtClean="0"/>
              <a:t>Biology</a:t>
            </a:r>
          </a:p>
          <a:p>
            <a:r>
              <a:rPr lang="en-US" dirty="0" smtClean="0"/>
              <a:t>Chemistry</a:t>
            </a:r>
          </a:p>
          <a:p>
            <a:r>
              <a:rPr lang="en-US" dirty="0" smtClean="0"/>
              <a:t>Math modeling</a:t>
            </a:r>
          </a:p>
          <a:p>
            <a:r>
              <a:rPr lang="en-US" dirty="0" smtClean="0"/>
              <a:t>Computer 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7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Communicating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Final-report and oral presentation </a:t>
            </a:r>
          </a:p>
          <a:p>
            <a:pPr lvl="1"/>
            <a:r>
              <a:rPr lang="en-US" dirty="0"/>
              <a:t>Evaluations internal and </a:t>
            </a:r>
            <a:r>
              <a:rPr lang="en-US" dirty="0" smtClean="0"/>
              <a:t>external</a:t>
            </a:r>
          </a:p>
          <a:p>
            <a:r>
              <a:rPr lang="en-US" dirty="0" smtClean="0"/>
              <a:t>Report guidelines (Super lab report, NOT a lit search, actual mini research project)  </a:t>
            </a:r>
          </a:p>
          <a:p>
            <a:pPr lvl="1"/>
            <a:r>
              <a:rPr lang="en-US" dirty="0" smtClean="0"/>
              <a:t>5 pages</a:t>
            </a:r>
          </a:p>
          <a:p>
            <a:pPr lvl="1"/>
            <a:r>
              <a:rPr lang="en-US" dirty="0" smtClean="0"/>
              <a:t>What’s the Question?</a:t>
            </a:r>
          </a:p>
          <a:p>
            <a:pPr lvl="1"/>
            <a:r>
              <a:rPr lang="en-US" dirty="0" smtClean="0"/>
              <a:t>Background information</a:t>
            </a:r>
          </a:p>
          <a:p>
            <a:pPr lvl="1"/>
            <a:r>
              <a:rPr lang="en-US" dirty="0" smtClean="0"/>
              <a:t>What is your end goal?**thesis statement….</a:t>
            </a:r>
          </a:p>
          <a:p>
            <a:pPr lvl="1"/>
            <a:r>
              <a:rPr lang="en-US" dirty="0" smtClean="0"/>
              <a:t>Approach-schematic, how will the problem be addressed?</a:t>
            </a:r>
          </a:p>
          <a:p>
            <a:pPr lvl="1"/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Conclusions and new questions….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1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1191</TotalTime>
  <Words>705</Words>
  <Application>Microsoft Office PowerPoint</Application>
  <PresentationFormat>Widescreen</PresentationFormat>
  <Paragraphs>93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Target Course: Organic/Biochemistry</vt:lpstr>
      <vt:lpstr>Learning Goals for Students</vt:lpstr>
      <vt:lpstr>What I want them to learn from this course!</vt:lpstr>
      <vt:lpstr>Problems to Address:  Environment and WATER </vt:lpstr>
      <vt:lpstr>Problems to Address:  Environment and WATER </vt:lpstr>
      <vt:lpstr>Program layout</vt:lpstr>
      <vt:lpstr>Multidisciplinary Approach</vt:lpstr>
      <vt:lpstr>Communicating Results</vt:lpstr>
      <vt:lpstr>Math Model </vt:lpstr>
      <vt:lpstr>Sample Project </vt:lpstr>
      <vt:lpstr>Some Other Ideas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Lori Gwyn</dc:creator>
  <cp:lastModifiedBy>Lori Gwyn</cp:lastModifiedBy>
  <cp:revision>60</cp:revision>
  <dcterms:created xsi:type="dcterms:W3CDTF">2014-06-26T02:30:57Z</dcterms:created>
  <dcterms:modified xsi:type="dcterms:W3CDTF">2014-06-27T03:35:18Z</dcterms:modified>
</cp:coreProperties>
</file>