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271" r:id="rId3"/>
    <p:sldId id="275" r:id="rId4"/>
    <p:sldId id="258" r:id="rId5"/>
    <p:sldId id="261" r:id="rId6"/>
    <p:sldId id="276" r:id="rId7"/>
    <p:sldId id="274" r:id="rId8"/>
    <p:sldId id="278" r:id="rId9"/>
    <p:sldId id="279" r:id="rId10"/>
    <p:sldId id="280" r:id="rId11"/>
    <p:sldId id="282" r:id="rId12"/>
    <p:sldId id="281" r:id="rId13"/>
    <p:sldId id="283" r:id="rId14"/>
    <p:sldId id="284" r:id="rId15"/>
    <p:sldId id="287" r:id="rId16"/>
    <p:sldId id="286"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59" autoAdjust="0"/>
    <p:restoredTop sz="94660"/>
  </p:normalViewPr>
  <p:slideViewPr>
    <p:cSldViewPr>
      <p:cViewPr>
        <p:scale>
          <a:sx n="66" d="100"/>
          <a:sy n="66" d="100"/>
        </p:scale>
        <p:origin x="-1362" y="-5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7F73CE-14ED-4ED8-BA02-D4ABDAA6ECCB}" type="datetimeFigureOut">
              <a:rPr lang="en-US" smtClean="0"/>
              <a:t>6/26/2014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6696656-46AE-46EF-8D1C-9F5F505517C8}" type="slidenum">
              <a:rPr lang="en-US" smtClean="0"/>
              <a:t>‹#›</a:t>
            </a:fld>
            <a:endParaRPr lang="en-US"/>
          </a:p>
        </p:txBody>
      </p:sp>
    </p:spTree>
    <p:extLst>
      <p:ext uri="{BB962C8B-B14F-4D97-AF65-F5344CB8AC3E}">
        <p14:creationId xmlns:p14="http://schemas.microsoft.com/office/powerpoint/2010/main" val="18244189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a:t>
            </a:r>
            <a:endParaRPr lang="en-US" dirty="0"/>
          </a:p>
        </p:txBody>
      </p:sp>
      <p:sp>
        <p:nvSpPr>
          <p:cNvPr id="4" name="Slide Number Placeholder 3"/>
          <p:cNvSpPr>
            <a:spLocks noGrp="1"/>
          </p:cNvSpPr>
          <p:nvPr>
            <p:ph type="sldNum" sz="quarter" idx="10"/>
          </p:nvPr>
        </p:nvSpPr>
        <p:spPr/>
        <p:txBody>
          <a:bodyPr/>
          <a:lstStyle/>
          <a:p>
            <a:fld id="{86696656-46AE-46EF-8D1C-9F5F505517C8}" type="slidenum">
              <a:rPr lang="en-US" smtClean="0"/>
              <a:t>1</a:t>
            </a:fld>
            <a:endParaRPr lang="en-US"/>
          </a:p>
        </p:txBody>
      </p:sp>
    </p:spTree>
    <p:extLst>
      <p:ext uri="{BB962C8B-B14F-4D97-AF65-F5344CB8AC3E}">
        <p14:creationId xmlns:p14="http://schemas.microsoft.com/office/powerpoint/2010/main" val="9203477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Could three way the golden gate</a:t>
            </a:r>
          </a:p>
          <a:p>
            <a:r>
              <a:rPr lang="en-US" dirty="0" smtClean="0"/>
              <a:t>Fix yeast </a:t>
            </a:r>
            <a:r>
              <a:rPr lang="en-US" dirty="0" err="1" smtClean="0"/>
              <a:t>kozac</a:t>
            </a:r>
            <a:r>
              <a:rPr lang="en-US" dirty="0" smtClean="0"/>
              <a:t> with golden</a:t>
            </a:r>
            <a:r>
              <a:rPr lang="en-US" baseline="0" dirty="0" smtClean="0"/>
              <a:t> gate mutagenesis (amplify entire plasmid with </a:t>
            </a:r>
            <a:r>
              <a:rPr lang="en-US" baseline="0" dirty="0" err="1" smtClean="0"/>
              <a:t>kozak</a:t>
            </a:r>
            <a:r>
              <a:rPr lang="en-US" baseline="0" dirty="0" smtClean="0"/>
              <a:t> on primer) pSB1A2-BR</a:t>
            </a:r>
          </a:p>
          <a:p>
            <a:r>
              <a:rPr lang="en-US" baseline="0" dirty="0" smtClean="0"/>
              <a:t>Replace RFP with </a:t>
            </a:r>
            <a:r>
              <a:rPr lang="en-US" baseline="0" dirty="0" err="1" smtClean="0"/>
              <a:t>mCHERRY</a:t>
            </a:r>
            <a:r>
              <a:rPr lang="en-US" baseline="0" dirty="0" smtClean="0"/>
              <a:t> </a:t>
            </a:r>
          </a:p>
          <a:p>
            <a:r>
              <a:rPr lang="en-US" baseline="0" dirty="0" smtClean="0"/>
              <a:t>Replace </a:t>
            </a:r>
            <a:r>
              <a:rPr lang="en-US" baseline="0" dirty="0" err="1" smtClean="0"/>
              <a:t>bact</a:t>
            </a:r>
            <a:r>
              <a:rPr lang="en-US" baseline="0" dirty="0" smtClean="0"/>
              <a:t> </a:t>
            </a:r>
            <a:r>
              <a:rPr lang="en-US" baseline="0" dirty="0" err="1" smtClean="0"/>
              <a:t>rbs</a:t>
            </a:r>
            <a:r>
              <a:rPr lang="en-US" baseline="0" dirty="0" smtClean="0"/>
              <a:t> with </a:t>
            </a:r>
            <a:r>
              <a:rPr lang="en-US" baseline="0" dirty="0" err="1" smtClean="0"/>
              <a:t>kozak</a:t>
            </a: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86696656-46AE-46EF-8D1C-9F5F505517C8}" type="slidenum">
              <a:rPr lang="en-US" smtClean="0"/>
              <a:t>9</a:t>
            </a:fld>
            <a:endParaRPr lang="en-US"/>
          </a:p>
        </p:txBody>
      </p:sp>
    </p:spTree>
    <p:extLst>
      <p:ext uri="{BB962C8B-B14F-4D97-AF65-F5344CB8AC3E}">
        <p14:creationId xmlns:p14="http://schemas.microsoft.com/office/powerpoint/2010/main" val="37103737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Could three way the golden gate</a:t>
            </a:r>
          </a:p>
          <a:p>
            <a:r>
              <a:rPr lang="en-US" dirty="0" smtClean="0"/>
              <a:t>Fix yeast </a:t>
            </a:r>
            <a:r>
              <a:rPr lang="en-US" dirty="0" err="1" smtClean="0"/>
              <a:t>kozac</a:t>
            </a:r>
            <a:r>
              <a:rPr lang="en-US" dirty="0" smtClean="0"/>
              <a:t> with golden</a:t>
            </a:r>
            <a:r>
              <a:rPr lang="en-US" baseline="0" dirty="0" smtClean="0"/>
              <a:t> gate mutagenesis (amplify entire plasmid with </a:t>
            </a:r>
            <a:r>
              <a:rPr lang="en-US" baseline="0" dirty="0" err="1" smtClean="0"/>
              <a:t>kozak</a:t>
            </a:r>
            <a:r>
              <a:rPr lang="en-US" baseline="0" dirty="0" smtClean="0"/>
              <a:t> on primer) pSB1A2-BR</a:t>
            </a:r>
          </a:p>
          <a:p>
            <a:r>
              <a:rPr lang="en-US" baseline="0" dirty="0" smtClean="0"/>
              <a:t>Replace RFP with </a:t>
            </a:r>
            <a:r>
              <a:rPr lang="en-US" baseline="0" dirty="0" err="1" smtClean="0"/>
              <a:t>mCHERRY</a:t>
            </a:r>
            <a:r>
              <a:rPr lang="en-US" baseline="0" dirty="0" smtClean="0"/>
              <a:t> </a:t>
            </a:r>
          </a:p>
          <a:p>
            <a:r>
              <a:rPr lang="en-US" baseline="0" dirty="0" smtClean="0"/>
              <a:t>Replace </a:t>
            </a:r>
            <a:r>
              <a:rPr lang="en-US" baseline="0" dirty="0" err="1" smtClean="0"/>
              <a:t>bact</a:t>
            </a:r>
            <a:r>
              <a:rPr lang="en-US" baseline="0" dirty="0" smtClean="0"/>
              <a:t> </a:t>
            </a:r>
            <a:r>
              <a:rPr lang="en-US" baseline="0" dirty="0" err="1" smtClean="0"/>
              <a:t>rbs</a:t>
            </a:r>
            <a:r>
              <a:rPr lang="en-US" baseline="0" dirty="0" smtClean="0"/>
              <a:t> with </a:t>
            </a:r>
            <a:r>
              <a:rPr lang="en-US" baseline="0" dirty="0" err="1" smtClean="0"/>
              <a:t>kozak</a:t>
            </a: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86696656-46AE-46EF-8D1C-9F5F505517C8}" type="slidenum">
              <a:rPr lang="en-US" smtClean="0"/>
              <a:t>10</a:t>
            </a:fld>
            <a:endParaRPr lang="en-US"/>
          </a:p>
        </p:txBody>
      </p:sp>
    </p:spTree>
    <p:extLst>
      <p:ext uri="{BB962C8B-B14F-4D97-AF65-F5344CB8AC3E}">
        <p14:creationId xmlns:p14="http://schemas.microsoft.com/office/powerpoint/2010/main" val="37103737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Could three way the golden gate</a:t>
            </a:r>
          </a:p>
          <a:p>
            <a:r>
              <a:rPr lang="en-US" dirty="0" smtClean="0"/>
              <a:t>Fix yeast </a:t>
            </a:r>
            <a:r>
              <a:rPr lang="en-US" dirty="0" err="1" smtClean="0"/>
              <a:t>kozac</a:t>
            </a:r>
            <a:r>
              <a:rPr lang="en-US" dirty="0" smtClean="0"/>
              <a:t> with golden</a:t>
            </a:r>
            <a:r>
              <a:rPr lang="en-US" baseline="0" dirty="0" smtClean="0"/>
              <a:t> gate mutagenesis (amplify entire plasmid with </a:t>
            </a:r>
            <a:r>
              <a:rPr lang="en-US" baseline="0" dirty="0" err="1" smtClean="0"/>
              <a:t>kozak</a:t>
            </a:r>
            <a:r>
              <a:rPr lang="en-US" baseline="0" dirty="0" smtClean="0"/>
              <a:t> on primer) pSB1A2-BR</a:t>
            </a:r>
          </a:p>
          <a:p>
            <a:r>
              <a:rPr lang="en-US" baseline="0" dirty="0" smtClean="0"/>
              <a:t>Replace RFP with </a:t>
            </a:r>
            <a:r>
              <a:rPr lang="en-US" baseline="0" dirty="0" err="1" smtClean="0"/>
              <a:t>mCHERRY</a:t>
            </a:r>
            <a:r>
              <a:rPr lang="en-US" baseline="0" dirty="0" smtClean="0"/>
              <a:t> </a:t>
            </a:r>
          </a:p>
          <a:p>
            <a:r>
              <a:rPr lang="en-US" baseline="0" dirty="0" smtClean="0"/>
              <a:t>Replace </a:t>
            </a:r>
            <a:r>
              <a:rPr lang="en-US" baseline="0" dirty="0" err="1" smtClean="0"/>
              <a:t>bact</a:t>
            </a:r>
            <a:r>
              <a:rPr lang="en-US" baseline="0" dirty="0" smtClean="0"/>
              <a:t> </a:t>
            </a:r>
            <a:r>
              <a:rPr lang="en-US" baseline="0" dirty="0" err="1" smtClean="0"/>
              <a:t>rbs</a:t>
            </a:r>
            <a:r>
              <a:rPr lang="en-US" baseline="0" dirty="0" smtClean="0"/>
              <a:t> with </a:t>
            </a:r>
            <a:r>
              <a:rPr lang="en-US" baseline="0" dirty="0" err="1" smtClean="0"/>
              <a:t>kozak</a:t>
            </a: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86696656-46AE-46EF-8D1C-9F5F505517C8}" type="slidenum">
              <a:rPr lang="en-US" smtClean="0"/>
              <a:t>11</a:t>
            </a:fld>
            <a:endParaRPr lang="en-US"/>
          </a:p>
        </p:txBody>
      </p:sp>
    </p:spTree>
    <p:extLst>
      <p:ext uri="{BB962C8B-B14F-4D97-AF65-F5344CB8AC3E}">
        <p14:creationId xmlns:p14="http://schemas.microsoft.com/office/powerpoint/2010/main" val="37103737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6C4B378-435C-411D-B03F-58F5BB3C78B3}" type="datetimeFigureOut">
              <a:rPr lang="en-US" smtClean="0"/>
              <a:t>6/26/2014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95B96A-E1F1-4CFA-92C7-118BC8AC1EB8}" type="slidenum">
              <a:rPr lang="en-US" smtClean="0"/>
              <a:t>‹#›</a:t>
            </a:fld>
            <a:endParaRPr lang="en-US"/>
          </a:p>
        </p:txBody>
      </p:sp>
    </p:spTree>
    <p:extLst>
      <p:ext uri="{BB962C8B-B14F-4D97-AF65-F5344CB8AC3E}">
        <p14:creationId xmlns:p14="http://schemas.microsoft.com/office/powerpoint/2010/main" val="4985035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6C4B378-435C-411D-B03F-58F5BB3C78B3}" type="datetimeFigureOut">
              <a:rPr lang="en-US" smtClean="0"/>
              <a:t>6/26/2014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95B96A-E1F1-4CFA-92C7-118BC8AC1EB8}" type="slidenum">
              <a:rPr lang="en-US" smtClean="0"/>
              <a:t>‹#›</a:t>
            </a:fld>
            <a:endParaRPr lang="en-US"/>
          </a:p>
        </p:txBody>
      </p:sp>
    </p:spTree>
    <p:extLst>
      <p:ext uri="{BB962C8B-B14F-4D97-AF65-F5344CB8AC3E}">
        <p14:creationId xmlns:p14="http://schemas.microsoft.com/office/powerpoint/2010/main" val="8144622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6C4B378-435C-411D-B03F-58F5BB3C78B3}" type="datetimeFigureOut">
              <a:rPr lang="en-US" smtClean="0"/>
              <a:t>6/26/2014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95B96A-E1F1-4CFA-92C7-118BC8AC1EB8}" type="slidenum">
              <a:rPr lang="en-US" smtClean="0"/>
              <a:t>‹#›</a:t>
            </a:fld>
            <a:endParaRPr lang="en-US"/>
          </a:p>
        </p:txBody>
      </p:sp>
    </p:spTree>
    <p:extLst>
      <p:ext uri="{BB962C8B-B14F-4D97-AF65-F5344CB8AC3E}">
        <p14:creationId xmlns:p14="http://schemas.microsoft.com/office/powerpoint/2010/main" val="34959306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6C4B378-435C-411D-B03F-58F5BB3C78B3}" type="datetimeFigureOut">
              <a:rPr lang="en-US" smtClean="0"/>
              <a:t>6/26/2014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95B96A-E1F1-4CFA-92C7-118BC8AC1EB8}" type="slidenum">
              <a:rPr lang="en-US" smtClean="0"/>
              <a:t>‹#›</a:t>
            </a:fld>
            <a:endParaRPr lang="en-US"/>
          </a:p>
        </p:txBody>
      </p:sp>
    </p:spTree>
    <p:extLst>
      <p:ext uri="{BB962C8B-B14F-4D97-AF65-F5344CB8AC3E}">
        <p14:creationId xmlns:p14="http://schemas.microsoft.com/office/powerpoint/2010/main" val="3466587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6C4B378-435C-411D-B03F-58F5BB3C78B3}" type="datetimeFigureOut">
              <a:rPr lang="en-US" smtClean="0"/>
              <a:t>6/26/2014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95B96A-E1F1-4CFA-92C7-118BC8AC1EB8}" type="slidenum">
              <a:rPr lang="en-US" smtClean="0"/>
              <a:t>‹#›</a:t>
            </a:fld>
            <a:endParaRPr lang="en-US"/>
          </a:p>
        </p:txBody>
      </p:sp>
    </p:spTree>
    <p:extLst>
      <p:ext uri="{BB962C8B-B14F-4D97-AF65-F5344CB8AC3E}">
        <p14:creationId xmlns:p14="http://schemas.microsoft.com/office/powerpoint/2010/main" val="33351447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6C4B378-435C-411D-B03F-58F5BB3C78B3}" type="datetimeFigureOut">
              <a:rPr lang="en-US" smtClean="0"/>
              <a:t>6/26/2014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95B96A-E1F1-4CFA-92C7-118BC8AC1EB8}" type="slidenum">
              <a:rPr lang="en-US" smtClean="0"/>
              <a:t>‹#›</a:t>
            </a:fld>
            <a:endParaRPr lang="en-US"/>
          </a:p>
        </p:txBody>
      </p:sp>
    </p:spTree>
    <p:extLst>
      <p:ext uri="{BB962C8B-B14F-4D97-AF65-F5344CB8AC3E}">
        <p14:creationId xmlns:p14="http://schemas.microsoft.com/office/powerpoint/2010/main" val="5601602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6C4B378-435C-411D-B03F-58F5BB3C78B3}" type="datetimeFigureOut">
              <a:rPr lang="en-US" smtClean="0"/>
              <a:t>6/26/2014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395B96A-E1F1-4CFA-92C7-118BC8AC1EB8}" type="slidenum">
              <a:rPr lang="en-US" smtClean="0"/>
              <a:t>‹#›</a:t>
            </a:fld>
            <a:endParaRPr lang="en-US"/>
          </a:p>
        </p:txBody>
      </p:sp>
    </p:spTree>
    <p:extLst>
      <p:ext uri="{BB962C8B-B14F-4D97-AF65-F5344CB8AC3E}">
        <p14:creationId xmlns:p14="http://schemas.microsoft.com/office/powerpoint/2010/main" val="319617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6C4B378-435C-411D-B03F-58F5BB3C78B3}" type="datetimeFigureOut">
              <a:rPr lang="en-US" smtClean="0"/>
              <a:t>6/26/2014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395B96A-E1F1-4CFA-92C7-118BC8AC1EB8}" type="slidenum">
              <a:rPr lang="en-US" smtClean="0"/>
              <a:t>‹#›</a:t>
            </a:fld>
            <a:endParaRPr lang="en-US"/>
          </a:p>
        </p:txBody>
      </p:sp>
    </p:spTree>
    <p:extLst>
      <p:ext uri="{BB962C8B-B14F-4D97-AF65-F5344CB8AC3E}">
        <p14:creationId xmlns:p14="http://schemas.microsoft.com/office/powerpoint/2010/main" val="11336709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C4B378-435C-411D-B03F-58F5BB3C78B3}" type="datetimeFigureOut">
              <a:rPr lang="en-US" smtClean="0"/>
              <a:t>6/26/2014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395B96A-E1F1-4CFA-92C7-118BC8AC1EB8}" type="slidenum">
              <a:rPr lang="en-US" smtClean="0"/>
              <a:t>‹#›</a:t>
            </a:fld>
            <a:endParaRPr lang="en-US"/>
          </a:p>
        </p:txBody>
      </p:sp>
    </p:spTree>
    <p:extLst>
      <p:ext uri="{BB962C8B-B14F-4D97-AF65-F5344CB8AC3E}">
        <p14:creationId xmlns:p14="http://schemas.microsoft.com/office/powerpoint/2010/main" val="28369067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6C4B378-435C-411D-B03F-58F5BB3C78B3}" type="datetimeFigureOut">
              <a:rPr lang="en-US" smtClean="0"/>
              <a:t>6/26/2014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95B96A-E1F1-4CFA-92C7-118BC8AC1EB8}" type="slidenum">
              <a:rPr lang="en-US" smtClean="0"/>
              <a:t>‹#›</a:t>
            </a:fld>
            <a:endParaRPr lang="en-US"/>
          </a:p>
        </p:txBody>
      </p:sp>
    </p:spTree>
    <p:extLst>
      <p:ext uri="{BB962C8B-B14F-4D97-AF65-F5344CB8AC3E}">
        <p14:creationId xmlns:p14="http://schemas.microsoft.com/office/powerpoint/2010/main" val="19623473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6C4B378-435C-411D-B03F-58F5BB3C78B3}" type="datetimeFigureOut">
              <a:rPr lang="en-US" smtClean="0"/>
              <a:t>6/26/2014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95B96A-E1F1-4CFA-92C7-118BC8AC1EB8}" type="slidenum">
              <a:rPr lang="en-US" smtClean="0"/>
              <a:t>‹#›</a:t>
            </a:fld>
            <a:endParaRPr lang="en-US"/>
          </a:p>
        </p:txBody>
      </p:sp>
    </p:spTree>
    <p:extLst>
      <p:ext uri="{BB962C8B-B14F-4D97-AF65-F5344CB8AC3E}">
        <p14:creationId xmlns:p14="http://schemas.microsoft.com/office/powerpoint/2010/main" val="2200380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C4B378-435C-411D-B03F-58F5BB3C78B3}" type="datetimeFigureOut">
              <a:rPr lang="en-US" smtClean="0"/>
              <a:t>6/26/2014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95B96A-E1F1-4CFA-92C7-118BC8AC1EB8}" type="slidenum">
              <a:rPr lang="en-US" smtClean="0"/>
              <a:t>‹#›</a:t>
            </a:fld>
            <a:endParaRPr lang="en-US"/>
          </a:p>
        </p:txBody>
      </p:sp>
    </p:spTree>
    <p:extLst>
      <p:ext uri="{BB962C8B-B14F-4D97-AF65-F5344CB8AC3E}">
        <p14:creationId xmlns:p14="http://schemas.microsoft.com/office/powerpoint/2010/main" val="7801059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85800"/>
            <a:ext cx="7772400" cy="2057400"/>
          </a:xfrm>
        </p:spPr>
        <p:txBody>
          <a:bodyPr>
            <a:normAutofit fontScale="90000"/>
          </a:bodyPr>
          <a:lstStyle/>
          <a:p>
            <a:r>
              <a:rPr lang="en-US" dirty="0" smtClean="0">
                <a:effectLst>
                  <a:outerShdw blurRad="38100" dist="38100" dir="2700000" algn="tl">
                    <a:srgbClr val="000000">
                      <a:alpha val="43137"/>
                    </a:srgbClr>
                  </a:outerShdw>
                </a:effectLst>
              </a:rPr>
              <a:t>Detection of drug-dependent promoter activity in </a:t>
            </a:r>
            <a:br>
              <a:rPr lang="en-US" dirty="0" smtClean="0">
                <a:effectLst>
                  <a:outerShdw blurRad="38100" dist="38100" dir="2700000" algn="tl">
                    <a:srgbClr val="000000">
                      <a:alpha val="43137"/>
                    </a:srgbClr>
                  </a:outerShdw>
                </a:effectLst>
              </a:rPr>
            </a:br>
            <a:r>
              <a:rPr lang="en-US" i="1" dirty="0" smtClean="0">
                <a:effectLst>
                  <a:outerShdw blurRad="38100" dist="38100" dir="2700000" algn="tl">
                    <a:srgbClr val="000000">
                      <a:alpha val="43137"/>
                    </a:srgbClr>
                  </a:outerShdw>
                </a:effectLst>
              </a:rPr>
              <a:t>Saccharomyces cerevisiae</a:t>
            </a:r>
            <a:endParaRPr lang="en-US" i="1" dirty="0">
              <a:effectLst>
                <a:outerShdw blurRad="38100" dist="38100" dir="2700000" algn="tl">
                  <a:srgbClr val="000000">
                    <a:alpha val="43137"/>
                  </a:srgbClr>
                </a:outerShdw>
              </a:effectLst>
            </a:endParaRPr>
          </a:p>
        </p:txBody>
      </p:sp>
      <p:sp>
        <p:nvSpPr>
          <p:cNvPr id="3" name="Subtitle 2"/>
          <p:cNvSpPr>
            <a:spLocks noGrp="1"/>
          </p:cNvSpPr>
          <p:nvPr>
            <p:ph type="subTitle" idx="1"/>
          </p:nvPr>
        </p:nvSpPr>
        <p:spPr/>
        <p:txBody>
          <a:bodyPr/>
          <a:lstStyle/>
          <a:p>
            <a:r>
              <a:rPr lang="en-US" i="1" dirty="0" smtClean="0">
                <a:solidFill>
                  <a:schemeClr val="tx1"/>
                </a:solidFill>
              </a:rPr>
              <a:t>Mary E. Miller </a:t>
            </a:r>
          </a:p>
          <a:p>
            <a:r>
              <a:rPr lang="en-US" i="1" dirty="0" smtClean="0">
                <a:solidFill>
                  <a:schemeClr val="tx1"/>
                </a:solidFill>
              </a:rPr>
              <a:t>Synthetic Biology Workshop</a:t>
            </a:r>
          </a:p>
          <a:p>
            <a:r>
              <a:rPr lang="en-US" i="1" dirty="0" smtClean="0">
                <a:solidFill>
                  <a:schemeClr val="tx1"/>
                </a:solidFill>
              </a:rPr>
              <a:t>June 27, 2014</a:t>
            </a:r>
          </a:p>
          <a:p>
            <a:endParaRPr lang="en-US" i="1" dirty="0">
              <a:solidFill>
                <a:schemeClr val="tx1"/>
              </a:solidFill>
            </a:endParaRPr>
          </a:p>
        </p:txBody>
      </p:sp>
    </p:spTree>
    <p:extLst>
      <p:ext uri="{BB962C8B-B14F-4D97-AF65-F5344CB8AC3E}">
        <p14:creationId xmlns:p14="http://schemas.microsoft.com/office/powerpoint/2010/main" val="301668533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129382" y="3546064"/>
            <a:ext cx="1376802" cy="1107986"/>
          </a:xfrm>
          <a:prstGeom prst="rect">
            <a:avLst/>
          </a:prstGeom>
          <a:noFill/>
        </p:spPr>
        <p:txBody>
          <a:bodyPr wrap="square" lIns="91430" tIns="45715" rIns="91430" bIns="45715" rtlCol="0">
            <a:spAutoFit/>
          </a:bodyPr>
          <a:lstStyle/>
          <a:p>
            <a:r>
              <a:rPr lang="en-US" sz="2200" dirty="0" smtClean="0">
                <a:latin typeface="Times"/>
                <a:cs typeface="Times"/>
              </a:rPr>
              <a:t>Student</a:t>
            </a:r>
          </a:p>
          <a:p>
            <a:r>
              <a:rPr lang="en-US" sz="2200" dirty="0" smtClean="0">
                <a:latin typeface="Times"/>
                <a:cs typeface="Times"/>
              </a:rPr>
              <a:t>PCR Product</a:t>
            </a:r>
            <a:endParaRPr lang="en-US" sz="2200" dirty="0">
              <a:latin typeface="Times"/>
              <a:cs typeface="Times"/>
            </a:endParaRPr>
          </a:p>
        </p:txBody>
      </p:sp>
      <p:sp>
        <p:nvSpPr>
          <p:cNvPr id="20" name="Title 1"/>
          <p:cNvSpPr txBox="1">
            <a:spLocks/>
          </p:cNvSpPr>
          <p:nvPr/>
        </p:nvSpPr>
        <p:spPr>
          <a:xfrm>
            <a:off x="457200" y="103889"/>
            <a:ext cx="8229600" cy="792547"/>
          </a:xfrm>
          <a:prstGeom prst="rect">
            <a:avLst/>
          </a:prstGeom>
        </p:spPr>
        <p:txBody>
          <a:bodyPr vert="horz" lIns="91430" tIns="45715" rIns="91430" bIns="45715"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700" b="1" u="sng" dirty="0" smtClean="0">
                <a:effectLst>
                  <a:outerShdw blurRad="38100" dist="38100" dir="2700000" algn="tl">
                    <a:srgbClr val="000000">
                      <a:alpha val="43137"/>
                    </a:srgbClr>
                  </a:outerShdw>
                </a:effectLst>
                <a:cs typeface="Times"/>
              </a:rPr>
              <a:t>Clone in Bacteria and Test in Yeast</a:t>
            </a:r>
            <a:endParaRPr lang="en-US" sz="3700" b="1" u="sng" dirty="0">
              <a:effectLst>
                <a:outerShdw blurRad="38100" dist="38100" dir="2700000" algn="tl">
                  <a:srgbClr val="000000">
                    <a:alpha val="43137"/>
                  </a:srgbClr>
                </a:outerShdw>
              </a:effectLst>
              <a:cs typeface="Times"/>
            </a:endParaRPr>
          </a:p>
        </p:txBody>
      </p:sp>
      <p:sp>
        <p:nvSpPr>
          <p:cNvPr id="25" name="TextBox 24"/>
          <p:cNvSpPr txBox="1"/>
          <p:nvPr/>
        </p:nvSpPr>
        <p:spPr>
          <a:xfrm>
            <a:off x="4809454" y="2277837"/>
            <a:ext cx="479199" cy="769431"/>
          </a:xfrm>
          <a:prstGeom prst="rect">
            <a:avLst/>
          </a:prstGeom>
          <a:noFill/>
        </p:spPr>
        <p:txBody>
          <a:bodyPr wrap="square" lIns="91430" tIns="45715" rIns="91430" bIns="45715" rtlCol="0">
            <a:spAutoFit/>
          </a:bodyPr>
          <a:lstStyle/>
          <a:p>
            <a:r>
              <a:rPr lang="en-US" sz="4400" b="1" dirty="0">
                <a:latin typeface="Times"/>
                <a:cs typeface="Times"/>
              </a:rPr>
              <a:t>+</a:t>
            </a:r>
          </a:p>
        </p:txBody>
      </p:sp>
      <p:sp>
        <p:nvSpPr>
          <p:cNvPr id="27" name="Process 45"/>
          <p:cNvSpPr/>
          <p:nvPr/>
        </p:nvSpPr>
        <p:spPr>
          <a:xfrm>
            <a:off x="3773508" y="3977640"/>
            <a:ext cx="2551092" cy="187312"/>
          </a:xfrm>
          <a:prstGeom prst="flowChartProcess">
            <a:avLst/>
          </a:prstGeom>
          <a:solidFill>
            <a:srgbClr val="FF6600"/>
          </a:solidFill>
          <a:ln>
            <a:noFill/>
          </a:ln>
        </p:spPr>
        <p:style>
          <a:lnRef idx="2">
            <a:schemeClr val="accent3">
              <a:shade val="50000"/>
            </a:schemeClr>
          </a:lnRef>
          <a:fillRef idx="1">
            <a:schemeClr val="accent3"/>
          </a:fillRef>
          <a:effectRef idx="0">
            <a:schemeClr val="accent3"/>
          </a:effectRef>
          <a:fontRef idx="minor">
            <a:schemeClr val="lt1"/>
          </a:fontRef>
        </p:style>
        <p:txBody>
          <a:bodyPr lIns="91430" tIns="45715" rIns="91430" bIns="45715" rtlCol="0" anchor="ctr"/>
          <a:lstStyle/>
          <a:p>
            <a:pPr algn="ctr"/>
            <a:endParaRPr lang="en-US">
              <a:latin typeface="Times"/>
              <a:cs typeface="Times"/>
            </a:endParaRPr>
          </a:p>
        </p:txBody>
      </p:sp>
      <p:sp>
        <p:nvSpPr>
          <p:cNvPr id="28" name="Process 46"/>
          <p:cNvSpPr/>
          <p:nvPr/>
        </p:nvSpPr>
        <p:spPr>
          <a:xfrm>
            <a:off x="4016829" y="4228194"/>
            <a:ext cx="2612571" cy="172745"/>
          </a:xfrm>
          <a:prstGeom prst="flowChartProcess">
            <a:avLst/>
          </a:prstGeom>
        </p:spPr>
        <p:style>
          <a:lnRef idx="2">
            <a:schemeClr val="accent6">
              <a:shade val="50000"/>
            </a:schemeClr>
          </a:lnRef>
          <a:fillRef idx="1">
            <a:schemeClr val="accent6"/>
          </a:fillRef>
          <a:effectRef idx="0">
            <a:schemeClr val="accent6"/>
          </a:effectRef>
          <a:fontRef idx="minor">
            <a:schemeClr val="lt1"/>
          </a:fontRef>
        </p:style>
        <p:txBody>
          <a:bodyPr lIns="91430" tIns="45715" rIns="91430" bIns="45715" rtlCol="0" anchor="ctr"/>
          <a:lstStyle/>
          <a:p>
            <a:pPr algn="ctr"/>
            <a:endParaRPr lang="en-US">
              <a:latin typeface="Times"/>
              <a:cs typeface="Times"/>
            </a:endParaRPr>
          </a:p>
        </p:txBody>
      </p:sp>
      <p:sp>
        <p:nvSpPr>
          <p:cNvPr id="29" name="Bent Arrow 28"/>
          <p:cNvSpPr/>
          <p:nvPr/>
        </p:nvSpPr>
        <p:spPr>
          <a:xfrm>
            <a:off x="4873221" y="3643210"/>
            <a:ext cx="738151" cy="757729"/>
          </a:xfrm>
          <a:prstGeom prst="bentArrow">
            <a:avLst/>
          </a:prstGeom>
          <a:solidFill>
            <a:srgbClr val="7030A0"/>
          </a:solidFill>
          <a:ln>
            <a:noFill/>
          </a:ln>
        </p:spPr>
        <p:style>
          <a:lnRef idx="1">
            <a:schemeClr val="accent3"/>
          </a:lnRef>
          <a:fillRef idx="3">
            <a:schemeClr val="accent3"/>
          </a:fillRef>
          <a:effectRef idx="2">
            <a:schemeClr val="accent3"/>
          </a:effectRef>
          <a:fontRef idx="minor">
            <a:schemeClr val="lt1"/>
          </a:fontRef>
        </p:style>
        <p:txBody>
          <a:bodyPr lIns="91430" tIns="45715" rIns="91430" bIns="45715" rtlCol="0" anchor="ctr"/>
          <a:lstStyle/>
          <a:p>
            <a:pPr algn="ctr"/>
            <a:endParaRPr lang="en-US" dirty="0">
              <a:solidFill>
                <a:schemeClr val="tx1"/>
              </a:solidFill>
              <a:latin typeface="Times"/>
              <a:cs typeface="Times"/>
            </a:endParaRPr>
          </a:p>
        </p:txBody>
      </p:sp>
      <p:cxnSp>
        <p:nvCxnSpPr>
          <p:cNvPr id="30" name="Straight Arrow Connector 29"/>
          <p:cNvCxnSpPr/>
          <p:nvPr/>
        </p:nvCxnSpPr>
        <p:spPr>
          <a:xfrm>
            <a:off x="4038600" y="3291674"/>
            <a:ext cx="0" cy="685966"/>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1" name="Straight Arrow Connector 30"/>
          <p:cNvCxnSpPr/>
          <p:nvPr/>
        </p:nvCxnSpPr>
        <p:spPr>
          <a:xfrm>
            <a:off x="6096000" y="3291674"/>
            <a:ext cx="0" cy="685966"/>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235969" y="4901184"/>
            <a:ext cx="8310623" cy="36576"/>
          </a:xfrm>
          <a:prstGeom prst="line">
            <a:avLst/>
          </a:prstGeom>
        </p:spPr>
        <p:style>
          <a:lnRef idx="3">
            <a:schemeClr val="dk1"/>
          </a:lnRef>
          <a:fillRef idx="0">
            <a:schemeClr val="dk1"/>
          </a:fillRef>
          <a:effectRef idx="2">
            <a:schemeClr val="dk1"/>
          </a:effectRef>
          <a:fontRef idx="minor">
            <a:schemeClr val="tx1"/>
          </a:fontRef>
        </p:style>
      </p:cxnSp>
      <p:sp>
        <p:nvSpPr>
          <p:cNvPr id="38" name="TextBox 37"/>
          <p:cNvSpPr txBox="1"/>
          <p:nvPr/>
        </p:nvSpPr>
        <p:spPr>
          <a:xfrm>
            <a:off x="129382" y="5505994"/>
            <a:ext cx="1482131" cy="430877"/>
          </a:xfrm>
          <a:prstGeom prst="rect">
            <a:avLst/>
          </a:prstGeom>
          <a:noFill/>
        </p:spPr>
        <p:txBody>
          <a:bodyPr wrap="square" lIns="91430" tIns="45715" rIns="91430" bIns="45715" rtlCol="0">
            <a:spAutoFit/>
          </a:bodyPr>
          <a:lstStyle/>
          <a:p>
            <a:r>
              <a:rPr lang="en-US" sz="2200" dirty="0">
                <a:latin typeface="Times"/>
                <a:cs typeface="Times"/>
              </a:rPr>
              <a:t>Product</a:t>
            </a:r>
          </a:p>
        </p:txBody>
      </p:sp>
      <p:cxnSp>
        <p:nvCxnSpPr>
          <p:cNvPr id="55" name="Straight Connector 54"/>
          <p:cNvCxnSpPr/>
          <p:nvPr/>
        </p:nvCxnSpPr>
        <p:spPr>
          <a:xfrm>
            <a:off x="1541954" y="5881799"/>
            <a:ext cx="7038975" cy="0"/>
          </a:xfrm>
          <a:prstGeom prst="line">
            <a:avLst/>
          </a:prstGeom>
        </p:spPr>
        <p:style>
          <a:lnRef idx="2">
            <a:schemeClr val="dk1"/>
          </a:lnRef>
          <a:fillRef idx="0">
            <a:schemeClr val="dk1"/>
          </a:fillRef>
          <a:effectRef idx="1">
            <a:schemeClr val="dk1"/>
          </a:effectRef>
          <a:fontRef idx="minor">
            <a:schemeClr val="tx1"/>
          </a:fontRef>
        </p:style>
      </p:cxnSp>
      <p:sp>
        <p:nvSpPr>
          <p:cNvPr id="56" name="Right Arrow 55"/>
          <p:cNvSpPr/>
          <p:nvPr/>
        </p:nvSpPr>
        <p:spPr>
          <a:xfrm flipH="1">
            <a:off x="1918191" y="5596055"/>
            <a:ext cx="1028700" cy="561975"/>
          </a:xfrm>
          <a:prstGeom prst="rightArrow">
            <a:avLst/>
          </a:prstGeom>
          <a:solidFill>
            <a:srgbClr val="92D050"/>
          </a:solidFill>
        </p:spPr>
        <p:style>
          <a:lnRef idx="1">
            <a:schemeClr val="accent1"/>
          </a:lnRef>
          <a:fillRef idx="3">
            <a:schemeClr val="accent1"/>
          </a:fillRef>
          <a:effectRef idx="2">
            <a:schemeClr val="accent1"/>
          </a:effectRef>
          <a:fontRef idx="minor">
            <a:schemeClr val="lt1"/>
          </a:fontRef>
        </p:style>
        <p:txBody>
          <a:bodyPr lIns="91430" tIns="45715" rIns="91430" bIns="45715" rtlCol="0" anchor="ctr"/>
          <a:lstStyle/>
          <a:p>
            <a:pPr algn="ctr"/>
            <a:endParaRPr lang="en-US">
              <a:latin typeface="Times"/>
              <a:cs typeface="Times"/>
            </a:endParaRPr>
          </a:p>
        </p:txBody>
      </p:sp>
      <p:sp>
        <p:nvSpPr>
          <p:cNvPr id="60" name="Right Arrow 59"/>
          <p:cNvSpPr/>
          <p:nvPr/>
        </p:nvSpPr>
        <p:spPr>
          <a:xfrm>
            <a:off x="7295054" y="5591283"/>
            <a:ext cx="923925" cy="561975"/>
          </a:xfrm>
          <a:prstGeom prst="right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lIns="91430" tIns="45715" rIns="91430" bIns="45715" rtlCol="0" anchor="ctr"/>
          <a:lstStyle/>
          <a:p>
            <a:pPr algn="ctr"/>
            <a:endParaRPr lang="en-US">
              <a:latin typeface="Times"/>
              <a:cs typeface="Times"/>
            </a:endParaRPr>
          </a:p>
        </p:txBody>
      </p:sp>
      <p:sp>
        <p:nvSpPr>
          <p:cNvPr id="62" name="Oval 61"/>
          <p:cNvSpPr/>
          <p:nvPr/>
        </p:nvSpPr>
        <p:spPr>
          <a:xfrm flipH="1">
            <a:off x="3127866" y="5734162"/>
            <a:ext cx="389908" cy="29527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lIns="91430" tIns="45715" rIns="91430" bIns="45715" rtlCol="0" anchor="ctr"/>
          <a:lstStyle/>
          <a:p>
            <a:pPr algn="ctr"/>
            <a:endParaRPr lang="en-US">
              <a:latin typeface="Times"/>
              <a:cs typeface="Times"/>
            </a:endParaRPr>
          </a:p>
        </p:txBody>
      </p:sp>
      <p:sp>
        <p:nvSpPr>
          <p:cNvPr id="65" name="TextBox 64"/>
          <p:cNvSpPr txBox="1"/>
          <p:nvPr/>
        </p:nvSpPr>
        <p:spPr>
          <a:xfrm>
            <a:off x="1918191" y="5692375"/>
            <a:ext cx="904875" cy="369322"/>
          </a:xfrm>
          <a:prstGeom prst="rect">
            <a:avLst/>
          </a:prstGeom>
          <a:noFill/>
        </p:spPr>
        <p:txBody>
          <a:bodyPr wrap="square" lIns="91430" tIns="45715" rIns="91430" bIns="45715" rtlCol="0">
            <a:spAutoFit/>
          </a:bodyPr>
          <a:lstStyle/>
          <a:p>
            <a:r>
              <a:rPr lang="en-US" dirty="0">
                <a:latin typeface="Times"/>
                <a:cs typeface="Times"/>
              </a:rPr>
              <a:t>GFP</a:t>
            </a:r>
            <a:endParaRPr lang="en-US" dirty="0">
              <a:latin typeface="Times"/>
              <a:cs typeface="Times"/>
            </a:endParaRPr>
          </a:p>
        </p:txBody>
      </p:sp>
      <p:sp>
        <p:nvSpPr>
          <p:cNvPr id="66" name="TextBox 65"/>
          <p:cNvSpPr txBox="1"/>
          <p:nvPr/>
        </p:nvSpPr>
        <p:spPr>
          <a:xfrm>
            <a:off x="7295054" y="5697133"/>
            <a:ext cx="1055899" cy="369322"/>
          </a:xfrm>
          <a:prstGeom prst="rect">
            <a:avLst/>
          </a:prstGeom>
          <a:noFill/>
        </p:spPr>
        <p:txBody>
          <a:bodyPr wrap="square" lIns="91430" tIns="45715" rIns="91430" bIns="45715" rtlCol="0">
            <a:spAutoFit/>
          </a:bodyPr>
          <a:lstStyle/>
          <a:p>
            <a:r>
              <a:rPr lang="en-US" dirty="0" err="1" smtClean="0">
                <a:latin typeface="Times"/>
                <a:cs typeface="Times"/>
              </a:rPr>
              <a:t>mCherry</a:t>
            </a:r>
            <a:endParaRPr lang="en-US" dirty="0">
              <a:latin typeface="Times"/>
              <a:cs typeface="Times"/>
            </a:endParaRPr>
          </a:p>
        </p:txBody>
      </p:sp>
      <p:grpSp>
        <p:nvGrpSpPr>
          <p:cNvPr id="2" name="Group 1"/>
          <p:cNvGrpSpPr/>
          <p:nvPr/>
        </p:nvGrpSpPr>
        <p:grpSpPr>
          <a:xfrm>
            <a:off x="129381" y="1354509"/>
            <a:ext cx="8583523" cy="1372105"/>
            <a:chOff x="301889" y="2633769"/>
            <a:chExt cx="20028219" cy="2667981"/>
          </a:xfrm>
        </p:grpSpPr>
        <p:cxnSp>
          <p:nvCxnSpPr>
            <p:cNvPr id="43" name="Straight Connector 42"/>
            <p:cNvCxnSpPr/>
            <p:nvPr/>
          </p:nvCxnSpPr>
          <p:spPr>
            <a:xfrm>
              <a:off x="3905833" y="3495009"/>
              <a:ext cx="16424275" cy="0"/>
            </a:xfrm>
            <a:prstGeom prst="line">
              <a:avLst/>
            </a:prstGeom>
          </p:spPr>
          <p:style>
            <a:lnRef idx="2">
              <a:schemeClr val="dk1"/>
            </a:lnRef>
            <a:fillRef idx="0">
              <a:schemeClr val="dk1"/>
            </a:fillRef>
            <a:effectRef idx="1">
              <a:schemeClr val="dk1"/>
            </a:effectRef>
            <a:fontRef idx="minor">
              <a:schemeClr val="tx1"/>
            </a:fontRef>
          </p:style>
        </p:cxnSp>
        <p:sp>
          <p:nvSpPr>
            <p:cNvPr id="44" name="Right Arrow 43"/>
            <p:cNvSpPr/>
            <p:nvPr/>
          </p:nvSpPr>
          <p:spPr>
            <a:xfrm flipH="1">
              <a:off x="4783721" y="2939394"/>
              <a:ext cx="2400300" cy="1092729"/>
            </a:xfrm>
            <a:prstGeom prst="rightArrow">
              <a:avLst/>
            </a:prstGeom>
            <a:solidFill>
              <a:srgbClr val="92D050"/>
            </a:solidFill>
          </p:spPr>
          <p:style>
            <a:lnRef idx="1">
              <a:schemeClr val="accent1"/>
            </a:lnRef>
            <a:fillRef idx="3">
              <a:schemeClr val="accent1"/>
            </a:fillRef>
            <a:effectRef idx="2">
              <a:schemeClr val="accent1"/>
            </a:effectRef>
            <a:fontRef idx="minor">
              <a:schemeClr val="lt1"/>
            </a:fontRef>
          </p:style>
          <p:txBody>
            <a:bodyPr lIns="198114" tIns="99057" rIns="198114" bIns="99057" rtlCol="0" anchor="ctr"/>
            <a:lstStyle/>
            <a:p>
              <a:pPr algn="ctr"/>
              <a:endParaRPr lang="en-US">
                <a:latin typeface="Times"/>
                <a:cs typeface="Times"/>
              </a:endParaRPr>
            </a:p>
          </p:txBody>
        </p:sp>
        <p:cxnSp>
          <p:nvCxnSpPr>
            <p:cNvPr id="45" name="Straight Arrow Connector 44"/>
            <p:cNvCxnSpPr/>
            <p:nvPr/>
          </p:nvCxnSpPr>
          <p:spPr>
            <a:xfrm flipH="1">
              <a:off x="9006472" y="2633769"/>
              <a:ext cx="1222375" cy="0"/>
            </a:xfrm>
            <a:prstGeom prst="straightConnector1">
              <a:avLst/>
            </a:prstGeom>
            <a:ln w="76200" cmpd="sng">
              <a:tailEnd type="arrow"/>
            </a:ln>
          </p:spPr>
          <p:style>
            <a:lnRef idx="2">
              <a:schemeClr val="dk1"/>
            </a:lnRef>
            <a:fillRef idx="0">
              <a:schemeClr val="dk1"/>
            </a:fillRef>
            <a:effectRef idx="1">
              <a:schemeClr val="dk1"/>
            </a:effectRef>
            <a:fontRef idx="minor">
              <a:schemeClr val="tx1"/>
            </a:fontRef>
          </p:style>
        </p:cxnSp>
        <p:cxnSp>
          <p:nvCxnSpPr>
            <p:cNvPr id="46" name="Straight Arrow Connector 45"/>
            <p:cNvCxnSpPr/>
            <p:nvPr/>
          </p:nvCxnSpPr>
          <p:spPr>
            <a:xfrm>
              <a:off x="14258924" y="2633769"/>
              <a:ext cx="1200148" cy="0"/>
            </a:xfrm>
            <a:prstGeom prst="straightConnector1">
              <a:avLst/>
            </a:prstGeom>
            <a:ln w="76200" cmpd="sng">
              <a:tailEnd type="arrow"/>
            </a:ln>
          </p:spPr>
          <p:style>
            <a:lnRef idx="2">
              <a:schemeClr val="dk1"/>
            </a:lnRef>
            <a:fillRef idx="0">
              <a:schemeClr val="dk1"/>
            </a:fillRef>
            <a:effectRef idx="1">
              <a:schemeClr val="dk1"/>
            </a:effectRef>
            <a:fontRef idx="minor">
              <a:schemeClr val="tx1"/>
            </a:fontRef>
          </p:style>
        </p:cxnSp>
        <p:sp>
          <p:nvSpPr>
            <p:cNvPr id="48" name="Right Arrow 47"/>
            <p:cNvSpPr/>
            <p:nvPr/>
          </p:nvSpPr>
          <p:spPr>
            <a:xfrm>
              <a:off x="17329733" y="2930115"/>
              <a:ext cx="2155825" cy="1092729"/>
            </a:xfrm>
            <a:prstGeom prst="right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lIns="198114" tIns="99057" rIns="198114" bIns="99057" rtlCol="0" anchor="ctr"/>
            <a:lstStyle/>
            <a:p>
              <a:pPr algn="ctr"/>
              <a:endParaRPr lang="en-US">
                <a:latin typeface="Times"/>
                <a:cs typeface="Times"/>
              </a:endParaRPr>
            </a:p>
          </p:txBody>
        </p:sp>
        <p:sp>
          <p:nvSpPr>
            <p:cNvPr id="50" name="Oval 49"/>
            <p:cNvSpPr/>
            <p:nvPr/>
          </p:nvSpPr>
          <p:spPr>
            <a:xfrm flipH="1">
              <a:off x="7373914" y="3126686"/>
              <a:ext cx="909785" cy="561701"/>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lIns="198114" tIns="99057" rIns="198114" bIns="99057" rtlCol="0" anchor="ctr"/>
            <a:lstStyle/>
            <a:p>
              <a:pPr algn="ctr"/>
              <a:endParaRPr lang="en-US">
                <a:latin typeface="Times"/>
                <a:cs typeface="Times"/>
              </a:endParaRPr>
            </a:p>
          </p:txBody>
        </p:sp>
        <p:sp>
          <p:nvSpPr>
            <p:cNvPr id="51" name="TextBox 50"/>
            <p:cNvSpPr txBox="1"/>
            <p:nvPr/>
          </p:nvSpPr>
          <p:spPr>
            <a:xfrm>
              <a:off x="8950906" y="2758332"/>
              <a:ext cx="1333500" cy="2543418"/>
            </a:xfrm>
            <a:prstGeom prst="rect">
              <a:avLst/>
            </a:prstGeom>
            <a:noFill/>
          </p:spPr>
          <p:txBody>
            <a:bodyPr wrap="square" lIns="198114" tIns="99057" rIns="198114" bIns="99057" rtlCol="0">
              <a:spAutoFit/>
            </a:bodyPr>
            <a:lstStyle/>
            <a:p>
              <a:r>
                <a:rPr lang="en-US" dirty="0">
                  <a:latin typeface="Times"/>
                  <a:cs typeface="Times"/>
                </a:rPr>
                <a:t>BsaI</a:t>
              </a:r>
              <a:endParaRPr lang="en-US" dirty="0">
                <a:latin typeface="Times"/>
                <a:cs typeface="Times"/>
              </a:endParaRPr>
            </a:p>
          </p:txBody>
        </p:sp>
        <p:sp>
          <p:nvSpPr>
            <p:cNvPr id="52" name="TextBox 51"/>
            <p:cNvSpPr txBox="1"/>
            <p:nvPr/>
          </p:nvSpPr>
          <p:spPr>
            <a:xfrm>
              <a:off x="13423899" y="2633769"/>
              <a:ext cx="1333500" cy="2543418"/>
            </a:xfrm>
            <a:prstGeom prst="rect">
              <a:avLst/>
            </a:prstGeom>
            <a:noFill/>
          </p:spPr>
          <p:txBody>
            <a:bodyPr wrap="square" lIns="198114" tIns="99057" rIns="198114" bIns="99057" rtlCol="0">
              <a:spAutoFit/>
            </a:bodyPr>
            <a:lstStyle/>
            <a:p>
              <a:r>
                <a:rPr lang="en-US" dirty="0">
                  <a:latin typeface="Times"/>
                  <a:cs typeface="Times"/>
                </a:rPr>
                <a:t>BsaI</a:t>
              </a:r>
              <a:endParaRPr lang="en-US" dirty="0">
                <a:latin typeface="Times"/>
                <a:cs typeface="Times"/>
              </a:endParaRPr>
            </a:p>
          </p:txBody>
        </p:sp>
        <p:sp>
          <p:nvSpPr>
            <p:cNvPr id="53" name="TextBox 52"/>
            <p:cNvSpPr txBox="1"/>
            <p:nvPr/>
          </p:nvSpPr>
          <p:spPr>
            <a:xfrm>
              <a:off x="4783720" y="3126685"/>
              <a:ext cx="2111375" cy="927593"/>
            </a:xfrm>
            <a:prstGeom prst="rect">
              <a:avLst/>
            </a:prstGeom>
            <a:noFill/>
          </p:spPr>
          <p:txBody>
            <a:bodyPr wrap="square" lIns="198114" tIns="99057" rIns="198114" bIns="99057" rtlCol="0">
              <a:spAutoFit/>
            </a:bodyPr>
            <a:lstStyle/>
            <a:p>
              <a:r>
                <a:rPr lang="en-US" dirty="0">
                  <a:latin typeface="Times"/>
                  <a:cs typeface="Times"/>
                </a:rPr>
                <a:t>GFP</a:t>
              </a:r>
              <a:endParaRPr lang="en-US" dirty="0">
                <a:latin typeface="Times"/>
                <a:cs typeface="Times"/>
              </a:endParaRPr>
            </a:p>
          </p:txBody>
        </p:sp>
        <p:sp>
          <p:nvSpPr>
            <p:cNvPr id="54" name="TextBox 53"/>
            <p:cNvSpPr txBox="1"/>
            <p:nvPr/>
          </p:nvSpPr>
          <p:spPr>
            <a:xfrm>
              <a:off x="17007890" y="3072908"/>
              <a:ext cx="2905709" cy="927593"/>
            </a:xfrm>
            <a:prstGeom prst="rect">
              <a:avLst/>
            </a:prstGeom>
            <a:noFill/>
          </p:spPr>
          <p:txBody>
            <a:bodyPr wrap="square" lIns="198114" tIns="99057" rIns="198114" bIns="99057" rtlCol="0">
              <a:spAutoFit/>
            </a:bodyPr>
            <a:lstStyle/>
            <a:p>
              <a:r>
                <a:rPr lang="en-US" dirty="0" err="1" smtClean="0">
                  <a:latin typeface="Times"/>
                  <a:cs typeface="Times"/>
                </a:rPr>
                <a:t>mCherry</a:t>
              </a:r>
              <a:endParaRPr lang="en-US" dirty="0">
                <a:latin typeface="Times"/>
                <a:cs typeface="Times"/>
              </a:endParaRPr>
            </a:p>
          </p:txBody>
        </p:sp>
        <p:sp>
          <p:nvSpPr>
            <p:cNvPr id="68" name="TextBox 67"/>
            <p:cNvSpPr txBox="1"/>
            <p:nvPr/>
          </p:nvSpPr>
          <p:spPr>
            <a:xfrm>
              <a:off x="301889" y="2797534"/>
              <a:ext cx="4173890" cy="1705583"/>
            </a:xfrm>
            <a:prstGeom prst="rect">
              <a:avLst/>
            </a:prstGeom>
            <a:noFill/>
          </p:spPr>
          <p:txBody>
            <a:bodyPr wrap="square" lIns="198114" tIns="99057" rIns="198114" bIns="99057" rtlCol="0">
              <a:spAutoFit/>
            </a:bodyPr>
            <a:lstStyle/>
            <a:p>
              <a:r>
                <a:rPr lang="en-US" sz="2200" dirty="0">
                  <a:latin typeface="Times"/>
                  <a:cs typeface="Times"/>
                </a:rPr>
                <a:t>Destination plasmid</a:t>
              </a:r>
            </a:p>
          </p:txBody>
        </p:sp>
      </p:grpSp>
      <p:sp>
        <p:nvSpPr>
          <p:cNvPr id="37" name="Process 45"/>
          <p:cNvSpPr/>
          <p:nvPr/>
        </p:nvSpPr>
        <p:spPr>
          <a:xfrm>
            <a:off x="3494314" y="5670524"/>
            <a:ext cx="2551092" cy="187312"/>
          </a:xfrm>
          <a:prstGeom prst="flowChartProcess">
            <a:avLst/>
          </a:prstGeom>
          <a:solidFill>
            <a:srgbClr val="FF6600"/>
          </a:solidFill>
          <a:ln>
            <a:noFill/>
          </a:ln>
        </p:spPr>
        <p:style>
          <a:lnRef idx="2">
            <a:schemeClr val="accent3">
              <a:shade val="50000"/>
            </a:schemeClr>
          </a:lnRef>
          <a:fillRef idx="1">
            <a:schemeClr val="accent3"/>
          </a:fillRef>
          <a:effectRef idx="0">
            <a:schemeClr val="accent3"/>
          </a:effectRef>
          <a:fontRef idx="minor">
            <a:schemeClr val="lt1"/>
          </a:fontRef>
        </p:style>
        <p:txBody>
          <a:bodyPr lIns="91430" tIns="45715" rIns="91430" bIns="45715" rtlCol="0" anchor="ctr"/>
          <a:lstStyle/>
          <a:p>
            <a:pPr algn="ctr"/>
            <a:endParaRPr lang="en-US">
              <a:latin typeface="Times"/>
              <a:cs typeface="Times"/>
            </a:endParaRPr>
          </a:p>
        </p:txBody>
      </p:sp>
      <p:sp>
        <p:nvSpPr>
          <p:cNvPr id="39" name="Process 46"/>
          <p:cNvSpPr/>
          <p:nvPr/>
        </p:nvSpPr>
        <p:spPr>
          <a:xfrm>
            <a:off x="3755572" y="5921078"/>
            <a:ext cx="2612571" cy="172745"/>
          </a:xfrm>
          <a:prstGeom prst="flowChartProcess">
            <a:avLst/>
          </a:prstGeom>
        </p:spPr>
        <p:style>
          <a:lnRef idx="2">
            <a:schemeClr val="accent6">
              <a:shade val="50000"/>
            </a:schemeClr>
          </a:lnRef>
          <a:fillRef idx="1">
            <a:schemeClr val="accent6"/>
          </a:fillRef>
          <a:effectRef idx="0">
            <a:schemeClr val="accent6"/>
          </a:effectRef>
          <a:fontRef idx="minor">
            <a:schemeClr val="lt1"/>
          </a:fontRef>
        </p:style>
        <p:txBody>
          <a:bodyPr lIns="91430" tIns="45715" rIns="91430" bIns="45715" rtlCol="0" anchor="ctr"/>
          <a:lstStyle/>
          <a:p>
            <a:pPr algn="ctr"/>
            <a:endParaRPr lang="en-US">
              <a:latin typeface="Times"/>
              <a:cs typeface="Times"/>
            </a:endParaRPr>
          </a:p>
        </p:txBody>
      </p:sp>
      <p:sp>
        <p:nvSpPr>
          <p:cNvPr id="35" name="Bent Arrow 34"/>
          <p:cNvSpPr/>
          <p:nvPr/>
        </p:nvSpPr>
        <p:spPr>
          <a:xfrm>
            <a:off x="4735286" y="5270863"/>
            <a:ext cx="738151" cy="757729"/>
          </a:xfrm>
          <a:prstGeom prst="bentArrow">
            <a:avLst/>
          </a:prstGeom>
          <a:solidFill>
            <a:srgbClr val="7030A0"/>
          </a:solidFill>
          <a:ln>
            <a:noFill/>
          </a:ln>
        </p:spPr>
        <p:style>
          <a:lnRef idx="1">
            <a:schemeClr val="accent3"/>
          </a:lnRef>
          <a:fillRef idx="3">
            <a:schemeClr val="accent3"/>
          </a:fillRef>
          <a:effectRef idx="2">
            <a:schemeClr val="accent3"/>
          </a:effectRef>
          <a:fontRef idx="minor">
            <a:schemeClr val="lt1"/>
          </a:fontRef>
        </p:style>
        <p:txBody>
          <a:bodyPr lIns="91430" tIns="45715" rIns="91430" bIns="45715" rtlCol="0" anchor="ctr"/>
          <a:lstStyle/>
          <a:p>
            <a:pPr algn="ctr"/>
            <a:endParaRPr lang="en-US" dirty="0">
              <a:solidFill>
                <a:schemeClr val="tx1"/>
              </a:solidFill>
              <a:latin typeface="Times"/>
              <a:cs typeface="Times"/>
            </a:endParaRPr>
          </a:p>
        </p:txBody>
      </p:sp>
      <p:sp>
        <p:nvSpPr>
          <p:cNvPr id="41" name="Bent Arrow 40"/>
          <p:cNvSpPr/>
          <p:nvPr/>
        </p:nvSpPr>
        <p:spPr>
          <a:xfrm flipH="1">
            <a:off x="4526025" y="1118124"/>
            <a:ext cx="588759" cy="663702"/>
          </a:xfrm>
          <a:prstGeom prst="bentArrow">
            <a:avLst/>
          </a:prstGeom>
        </p:spPr>
        <p:style>
          <a:lnRef idx="1">
            <a:schemeClr val="accent1"/>
          </a:lnRef>
          <a:fillRef idx="3">
            <a:schemeClr val="accent1"/>
          </a:fillRef>
          <a:effectRef idx="2">
            <a:schemeClr val="accent1"/>
          </a:effectRef>
          <a:fontRef idx="minor">
            <a:schemeClr val="lt1"/>
          </a:fontRef>
        </p:style>
        <p:txBody>
          <a:bodyPr lIns="198114" tIns="99057" rIns="198114" bIns="99057" rtlCol="0" anchor="ctr"/>
          <a:lstStyle/>
          <a:p>
            <a:pPr algn="ctr"/>
            <a:endParaRPr lang="en-US">
              <a:solidFill>
                <a:schemeClr val="tx1"/>
              </a:solidFill>
              <a:latin typeface="Times"/>
              <a:cs typeface="Times"/>
            </a:endParaRPr>
          </a:p>
        </p:txBody>
      </p:sp>
      <p:sp>
        <p:nvSpPr>
          <p:cNvPr id="42" name="Oval 41"/>
          <p:cNvSpPr/>
          <p:nvPr/>
        </p:nvSpPr>
        <p:spPr>
          <a:xfrm flipH="1">
            <a:off x="6619686" y="1648237"/>
            <a:ext cx="389908" cy="288875"/>
          </a:xfrm>
          <a:prstGeom prst="ellipse">
            <a:avLst/>
          </a:prstGeom>
          <a:solidFill>
            <a:schemeClr val="accent6"/>
          </a:solidFill>
        </p:spPr>
        <p:style>
          <a:lnRef idx="1">
            <a:schemeClr val="accent1"/>
          </a:lnRef>
          <a:fillRef idx="3">
            <a:schemeClr val="accent1"/>
          </a:fillRef>
          <a:effectRef idx="2">
            <a:schemeClr val="accent1"/>
          </a:effectRef>
          <a:fontRef idx="minor">
            <a:schemeClr val="lt1"/>
          </a:fontRef>
        </p:style>
        <p:txBody>
          <a:bodyPr lIns="198114" tIns="99057" rIns="198114" bIns="99057" rtlCol="0" anchor="ctr"/>
          <a:lstStyle/>
          <a:p>
            <a:pPr algn="ctr"/>
            <a:endParaRPr lang="en-US">
              <a:latin typeface="Times"/>
              <a:cs typeface="Times"/>
            </a:endParaRPr>
          </a:p>
        </p:txBody>
      </p:sp>
      <p:sp>
        <p:nvSpPr>
          <p:cNvPr id="40" name="Oval 39"/>
          <p:cNvSpPr/>
          <p:nvPr/>
        </p:nvSpPr>
        <p:spPr>
          <a:xfrm flipH="1">
            <a:off x="6575813" y="5727832"/>
            <a:ext cx="389908" cy="288875"/>
          </a:xfrm>
          <a:prstGeom prst="ellipse">
            <a:avLst/>
          </a:prstGeom>
          <a:solidFill>
            <a:schemeClr val="accent6"/>
          </a:solidFill>
        </p:spPr>
        <p:style>
          <a:lnRef idx="1">
            <a:schemeClr val="accent1"/>
          </a:lnRef>
          <a:fillRef idx="3">
            <a:schemeClr val="accent1"/>
          </a:fillRef>
          <a:effectRef idx="2">
            <a:schemeClr val="accent1"/>
          </a:effectRef>
          <a:fontRef idx="minor">
            <a:schemeClr val="lt1"/>
          </a:fontRef>
        </p:style>
        <p:txBody>
          <a:bodyPr lIns="198114" tIns="99057" rIns="198114" bIns="99057" rtlCol="0" anchor="ctr"/>
          <a:lstStyle/>
          <a:p>
            <a:pPr algn="ctr"/>
            <a:endParaRPr lang="en-US">
              <a:latin typeface="Times"/>
              <a:cs typeface="Times"/>
            </a:endParaRPr>
          </a:p>
        </p:txBody>
      </p:sp>
    </p:spTree>
    <p:extLst>
      <p:ext uri="{BB962C8B-B14F-4D97-AF65-F5344CB8AC3E}">
        <p14:creationId xmlns:p14="http://schemas.microsoft.com/office/powerpoint/2010/main" val="298462689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
          <p:cNvSpPr txBox="1">
            <a:spLocks/>
          </p:cNvSpPr>
          <p:nvPr/>
        </p:nvSpPr>
        <p:spPr>
          <a:xfrm>
            <a:off x="457200" y="103889"/>
            <a:ext cx="8229600" cy="792547"/>
          </a:xfrm>
          <a:prstGeom prst="rect">
            <a:avLst/>
          </a:prstGeom>
        </p:spPr>
        <p:txBody>
          <a:bodyPr vert="horz" lIns="91430" tIns="45715" rIns="91430" bIns="45715"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700" b="1" dirty="0" smtClean="0">
                <a:latin typeface="Times"/>
                <a:cs typeface="Times"/>
              </a:rPr>
              <a:t>Clone in Bacteria and Test in Yeast</a:t>
            </a:r>
            <a:endParaRPr lang="en-US" sz="3700" b="1" dirty="0">
              <a:latin typeface="Times"/>
              <a:cs typeface="Times"/>
            </a:endParaRPr>
          </a:p>
        </p:txBody>
      </p:sp>
      <p:cxnSp>
        <p:nvCxnSpPr>
          <p:cNvPr id="36" name="Straight Connector 35"/>
          <p:cNvCxnSpPr/>
          <p:nvPr/>
        </p:nvCxnSpPr>
        <p:spPr>
          <a:xfrm>
            <a:off x="416688" y="2514600"/>
            <a:ext cx="8310623" cy="36576"/>
          </a:xfrm>
          <a:prstGeom prst="line">
            <a:avLst/>
          </a:prstGeom>
        </p:spPr>
        <p:style>
          <a:lnRef idx="3">
            <a:schemeClr val="dk1"/>
          </a:lnRef>
          <a:fillRef idx="0">
            <a:schemeClr val="dk1"/>
          </a:fillRef>
          <a:effectRef idx="2">
            <a:schemeClr val="dk1"/>
          </a:effectRef>
          <a:fontRef idx="minor">
            <a:schemeClr val="tx1"/>
          </a:fontRef>
        </p:style>
      </p:cxnSp>
      <p:sp>
        <p:nvSpPr>
          <p:cNvPr id="38" name="TextBox 37"/>
          <p:cNvSpPr txBox="1"/>
          <p:nvPr/>
        </p:nvSpPr>
        <p:spPr>
          <a:xfrm>
            <a:off x="344165" y="1511870"/>
            <a:ext cx="1482131" cy="430877"/>
          </a:xfrm>
          <a:prstGeom prst="rect">
            <a:avLst/>
          </a:prstGeom>
          <a:noFill/>
        </p:spPr>
        <p:txBody>
          <a:bodyPr wrap="square" lIns="91430" tIns="45715" rIns="91430" bIns="45715" rtlCol="0">
            <a:spAutoFit/>
          </a:bodyPr>
          <a:lstStyle/>
          <a:p>
            <a:r>
              <a:rPr lang="en-US" sz="2200" dirty="0">
                <a:latin typeface="Times"/>
                <a:cs typeface="Times"/>
              </a:rPr>
              <a:t>Product</a:t>
            </a:r>
          </a:p>
        </p:txBody>
      </p:sp>
      <p:cxnSp>
        <p:nvCxnSpPr>
          <p:cNvPr id="55" name="Straight Connector 54"/>
          <p:cNvCxnSpPr/>
          <p:nvPr/>
        </p:nvCxnSpPr>
        <p:spPr>
          <a:xfrm>
            <a:off x="1756737" y="1887675"/>
            <a:ext cx="7038975" cy="0"/>
          </a:xfrm>
          <a:prstGeom prst="line">
            <a:avLst/>
          </a:prstGeom>
        </p:spPr>
        <p:style>
          <a:lnRef idx="2">
            <a:schemeClr val="dk1"/>
          </a:lnRef>
          <a:fillRef idx="0">
            <a:schemeClr val="dk1"/>
          </a:fillRef>
          <a:effectRef idx="1">
            <a:schemeClr val="dk1"/>
          </a:effectRef>
          <a:fontRef idx="minor">
            <a:schemeClr val="tx1"/>
          </a:fontRef>
        </p:style>
      </p:cxnSp>
      <p:sp>
        <p:nvSpPr>
          <p:cNvPr id="56" name="Right Arrow 55"/>
          <p:cNvSpPr/>
          <p:nvPr/>
        </p:nvSpPr>
        <p:spPr>
          <a:xfrm flipH="1">
            <a:off x="2132974" y="1601931"/>
            <a:ext cx="1028700" cy="561975"/>
          </a:xfrm>
          <a:prstGeom prst="rightArrow">
            <a:avLst/>
          </a:prstGeom>
          <a:solidFill>
            <a:srgbClr val="92D050"/>
          </a:solidFill>
        </p:spPr>
        <p:style>
          <a:lnRef idx="1">
            <a:schemeClr val="accent1"/>
          </a:lnRef>
          <a:fillRef idx="3">
            <a:schemeClr val="accent1"/>
          </a:fillRef>
          <a:effectRef idx="2">
            <a:schemeClr val="accent1"/>
          </a:effectRef>
          <a:fontRef idx="minor">
            <a:schemeClr val="lt1"/>
          </a:fontRef>
        </p:style>
        <p:txBody>
          <a:bodyPr lIns="91430" tIns="45715" rIns="91430" bIns="45715" rtlCol="0" anchor="ctr"/>
          <a:lstStyle/>
          <a:p>
            <a:pPr algn="ctr"/>
            <a:endParaRPr lang="en-US">
              <a:latin typeface="Times"/>
              <a:cs typeface="Times"/>
            </a:endParaRPr>
          </a:p>
        </p:txBody>
      </p:sp>
      <p:sp>
        <p:nvSpPr>
          <p:cNvPr id="60" name="Right Arrow 59"/>
          <p:cNvSpPr/>
          <p:nvPr/>
        </p:nvSpPr>
        <p:spPr>
          <a:xfrm>
            <a:off x="7509837" y="1597159"/>
            <a:ext cx="923925" cy="561975"/>
          </a:xfrm>
          <a:prstGeom prst="right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lIns="91430" tIns="45715" rIns="91430" bIns="45715" rtlCol="0" anchor="ctr"/>
          <a:lstStyle/>
          <a:p>
            <a:pPr algn="ctr"/>
            <a:endParaRPr lang="en-US">
              <a:latin typeface="Times"/>
              <a:cs typeface="Times"/>
            </a:endParaRPr>
          </a:p>
        </p:txBody>
      </p:sp>
      <p:sp>
        <p:nvSpPr>
          <p:cNvPr id="62" name="Oval 61"/>
          <p:cNvSpPr/>
          <p:nvPr/>
        </p:nvSpPr>
        <p:spPr>
          <a:xfrm flipH="1">
            <a:off x="3342649" y="1740038"/>
            <a:ext cx="389908" cy="29527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lIns="91430" tIns="45715" rIns="91430" bIns="45715" rtlCol="0" anchor="ctr"/>
          <a:lstStyle/>
          <a:p>
            <a:pPr algn="ctr"/>
            <a:endParaRPr lang="en-US">
              <a:latin typeface="Times"/>
              <a:cs typeface="Times"/>
            </a:endParaRPr>
          </a:p>
        </p:txBody>
      </p:sp>
      <p:sp>
        <p:nvSpPr>
          <p:cNvPr id="65" name="TextBox 64"/>
          <p:cNvSpPr txBox="1"/>
          <p:nvPr/>
        </p:nvSpPr>
        <p:spPr>
          <a:xfrm>
            <a:off x="2132974" y="1698251"/>
            <a:ext cx="904875" cy="369322"/>
          </a:xfrm>
          <a:prstGeom prst="rect">
            <a:avLst/>
          </a:prstGeom>
          <a:noFill/>
        </p:spPr>
        <p:txBody>
          <a:bodyPr wrap="square" lIns="91430" tIns="45715" rIns="91430" bIns="45715" rtlCol="0">
            <a:spAutoFit/>
          </a:bodyPr>
          <a:lstStyle/>
          <a:p>
            <a:r>
              <a:rPr lang="en-US" dirty="0">
                <a:latin typeface="Times"/>
                <a:cs typeface="Times"/>
              </a:rPr>
              <a:t>GFP</a:t>
            </a:r>
            <a:endParaRPr lang="en-US" dirty="0">
              <a:latin typeface="Times"/>
              <a:cs typeface="Times"/>
            </a:endParaRPr>
          </a:p>
        </p:txBody>
      </p:sp>
      <p:sp>
        <p:nvSpPr>
          <p:cNvPr id="66" name="TextBox 65"/>
          <p:cNvSpPr txBox="1"/>
          <p:nvPr/>
        </p:nvSpPr>
        <p:spPr>
          <a:xfrm>
            <a:off x="7509837" y="1703009"/>
            <a:ext cx="1055899" cy="369322"/>
          </a:xfrm>
          <a:prstGeom prst="rect">
            <a:avLst/>
          </a:prstGeom>
          <a:noFill/>
        </p:spPr>
        <p:txBody>
          <a:bodyPr wrap="square" lIns="91430" tIns="45715" rIns="91430" bIns="45715" rtlCol="0">
            <a:spAutoFit/>
          </a:bodyPr>
          <a:lstStyle/>
          <a:p>
            <a:r>
              <a:rPr lang="en-US" dirty="0" err="1" smtClean="0">
                <a:latin typeface="Times"/>
                <a:cs typeface="Times"/>
              </a:rPr>
              <a:t>mCherry</a:t>
            </a:r>
            <a:endParaRPr lang="en-US" dirty="0">
              <a:latin typeface="Times"/>
              <a:cs typeface="Times"/>
            </a:endParaRPr>
          </a:p>
        </p:txBody>
      </p:sp>
      <p:sp>
        <p:nvSpPr>
          <p:cNvPr id="37" name="Process 45"/>
          <p:cNvSpPr/>
          <p:nvPr/>
        </p:nvSpPr>
        <p:spPr>
          <a:xfrm>
            <a:off x="3709097" y="1676400"/>
            <a:ext cx="2551092" cy="187312"/>
          </a:xfrm>
          <a:prstGeom prst="flowChartProcess">
            <a:avLst/>
          </a:prstGeom>
          <a:solidFill>
            <a:srgbClr val="FF6600"/>
          </a:solidFill>
          <a:ln>
            <a:noFill/>
          </a:ln>
        </p:spPr>
        <p:style>
          <a:lnRef idx="2">
            <a:schemeClr val="accent3">
              <a:shade val="50000"/>
            </a:schemeClr>
          </a:lnRef>
          <a:fillRef idx="1">
            <a:schemeClr val="accent3"/>
          </a:fillRef>
          <a:effectRef idx="0">
            <a:schemeClr val="accent3"/>
          </a:effectRef>
          <a:fontRef idx="minor">
            <a:schemeClr val="lt1"/>
          </a:fontRef>
        </p:style>
        <p:txBody>
          <a:bodyPr lIns="91430" tIns="45715" rIns="91430" bIns="45715" rtlCol="0" anchor="ctr"/>
          <a:lstStyle/>
          <a:p>
            <a:pPr algn="ctr"/>
            <a:endParaRPr lang="en-US">
              <a:latin typeface="Times"/>
              <a:cs typeface="Times"/>
            </a:endParaRPr>
          </a:p>
        </p:txBody>
      </p:sp>
      <p:sp>
        <p:nvSpPr>
          <p:cNvPr id="39" name="Process 46"/>
          <p:cNvSpPr/>
          <p:nvPr/>
        </p:nvSpPr>
        <p:spPr>
          <a:xfrm>
            <a:off x="3970355" y="1926954"/>
            <a:ext cx="2612571" cy="172745"/>
          </a:xfrm>
          <a:prstGeom prst="flowChartProcess">
            <a:avLst/>
          </a:prstGeom>
        </p:spPr>
        <p:style>
          <a:lnRef idx="2">
            <a:schemeClr val="accent6">
              <a:shade val="50000"/>
            </a:schemeClr>
          </a:lnRef>
          <a:fillRef idx="1">
            <a:schemeClr val="accent6"/>
          </a:fillRef>
          <a:effectRef idx="0">
            <a:schemeClr val="accent6"/>
          </a:effectRef>
          <a:fontRef idx="minor">
            <a:schemeClr val="lt1"/>
          </a:fontRef>
        </p:style>
        <p:txBody>
          <a:bodyPr lIns="91430" tIns="45715" rIns="91430" bIns="45715" rtlCol="0" anchor="ctr"/>
          <a:lstStyle/>
          <a:p>
            <a:pPr algn="ctr"/>
            <a:endParaRPr lang="en-US">
              <a:latin typeface="Times"/>
              <a:cs typeface="Times"/>
            </a:endParaRPr>
          </a:p>
        </p:txBody>
      </p:sp>
      <p:sp>
        <p:nvSpPr>
          <p:cNvPr id="35" name="Bent Arrow 34"/>
          <p:cNvSpPr/>
          <p:nvPr/>
        </p:nvSpPr>
        <p:spPr>
          <a:xfrm>
            <a:off x="4950069" y="1276739"/>
            <a:ext cx="738151" cy="757729"/>
          </a:xfrm>
          <a:prstGeom prst="bentArrow">
            <a:avLst/>
          </a:prstGeom>
          <a:solidFill>
            <a:srgbClr val="7030A0"/>
          </a:solidFill>
          <a:ln>
            <a:noFill/>
          </a:ln>
        </p:spPr>
        <p:style>
          <a:lnRef idx="1">
            <a:schemeClr val="accent3"/>
          </a:lnRef>
          <a:fillRef idx="3">
            <a:schemeClr val="accent3"/>
          </a:fillRef>
          <a:effectRef idx="2">
            <a:schemeClr val="accent3"/>
          </a:effectRef>
          <a:fontRef idx="minor">
            <a:schemeClr val="lt1"/>
          </a:fontRef>
        </p:style>
        <p:txBody>
          <a:bodyPr lIns="91430" tIns="45715" rIns="91430" bIns="45715" rtlCol="0" anchor="ctr"/>
          <a:lstStyle/>
          <a:p>
            <a:pPr algn="ctr"/>
            <a:endParaRPr lang="en-US" dirty="0">
              <a:solidFill>
                <a:schemeClr val="tx1"/>
              </a:solidFill>
              <a:latin typeface="Times"/>
              <a:cs typeface="Times"/>
            </a:endParaRPr>
          </a:p>
        </p:txBody>
      </p:sp>
      <p:sp>
        <p:nvSpPr>
          <p:cNvPr id="40" name="Oval 39"/>
          <p:cNvSpPr/>
          <p:nvPr/>
        </p:nvSpPr>
        <p:spPr>
          <a:xfrm flipH="1">
            <a:off x="6790596" y="1733708"/>
            <a:ext cx="389908" cy="288875"/>
          </a:xfrm>
          <a:prstGeom prst="ellipse">
            <a:avLst/>
          </a:prstGeom>
          <a:solidFill>
            <a:schemeClr val="accent6"/>
          </a:solidFill>
        </p:spPr>
        <p:style>
          <a:lnRef idx="1">
            <a:schemeClr val="accent1"/>
          </a:lnRef>
          <a:fillRef idx="3">
            <a:schemeClr val="accent1"/>
          </a:fillRef>
          <a:effectRef idx="2">
            <a:schemeClr val="accent1"/>
          </a:effectRef>
          <a:fontRef idx="minor">
            <a:schemeClr val="lt1"/>
          </a:fontRef>
        </p:style>
        <p:txBody>
          <a:bodyPr lIns="198114" tIns="99057" rIns="198114" bIns="99057" rtlCol="0" anchor="ctr"/>
          <a:lstStyle/>
          <a:p>
            <a:pPr algn="ctr"/>
            <a:endParaRPr lang="en-US">
              <a:latin typeface="Times"/>
              <a:cs typeface="Times"/>
            </a:endParaRPr>
          </a:p>
        </p:txBody>
      </p:sp>
      <p:cxnSp>
        <p:nvCxnSpPr>
          <p:cNvPr id="47" name="Straight Arrow Connector 46"/>
          <p:cNvCxnSpPr/>
          <p:nvPr/>
        </p:nvCxnSpPr>
        <p:spPr>
          <a:xfrm>
            <a:off x="4724400" y="3514314"/>
            <a:ext cx="0" cy="685966"/>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3" name="TextBox 2"/>
          <p:cNvSpPr txBox="1"/>
          <p:nvPr/>
        </p:nvSpPr>
        <p:spPr>
          <a:xfrm>
            <a:off x="4804315" y="3574418"/>
            <a:ext cx="1535164" cy="523220"/>
          </a:xfrm>
          <a:prstGeom prst="rect">
            <a:avLst/>
          </a:prstGeom>
          <a:noFill/>
        </p:spPr>
        <p:txBody>
          <a:bodyPr wrap="none" rtlCol="0">
            <a:spAutoFit/>
          </a:bodyPr>
          <a:lstStyle/>
          <a:p>
            <a:r>
              <a:rPr lang="en-US" sz="2800" b="1" dirty="0" err="1" smtClean="0"/>
              <a:t>miniprep</a:t>
            </a:r>
            <a:endParaRPr lang="en-US" sz="2800" b="1" dirty="0"/>
          </a:p>
        </p:txBody>
      </p:sp>
      <p:cxnSp>
        <p:nvCxnSpPr>
          <p:cNvPr id="49" name="Straight Arrow Connector 48"/>
          <p:cNvCxnSpPr/>
          <p:nvPr/>
        </p:nvCxnSpPr>
        <p:spPr>
          <a:xfrm>
            <a:off x="4724400" y="4343234"/>
            <a:ext cx="0" cy="685966"/>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57" name="TextBox 56"/>
          <p:cNvSpPr txBox="1"/>
          <p:nvPr/>
        </p:nvSpPr>
        <p:spPr>
          <a:xfrm>
            <a:off x="4804315" y="4403338"/>
            <a:ext cx="1445973" cy="523220"/>
          </a:xfrm>
          <a:prstGeom prst="rect">
            <a:avLst/>
          </a:prstGeom>
          <a:noFill/>
        </p:spPr>
        <p:txBody>
          <a:bodyPr wrap="none" rtlCol="0">
            <a:spAutoFit/>
          </a:bodyPr>
          <a:lstStyle/>
          <a:p>
            <a:r>
              <a:rPr lang="en-US" sz="2800" b="1" dirty="0" smtClean="0"/>
              <a:t>linearize</a:t>
            </a:r>
            <a:endParaRPr lang="en-US" sz="2800" b="1" dirty="0"/>
          </a:p>
        </p:txBody>
      </p:sp>
      <p:cxnSp>
        <p:nvCxnSpPr>
          <p:cNvPr id="58" name="Straight Arrow Connector 57"/>
          <p:cNvCxnSpPr/>
          <p:nvPr/>
        </p:nvCxnSpPr>
        <p:spPr>
          <a:xfrm>
            <a:off x="4724400" y="5181434"/>
            <a:ext cx="0" cy="685966"/>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59" name="TextBox 58"/>
          <p:cNvSpPr txBox="1"/>
          <p:nvPr/>
        </p:nvSpPr>
        <p:spPr>
          <a:xfrm>
            <a:off x="4804315" y="5241538"/>
            <a:ext cx="3929537" cy="523220"/>
          </a:xfrm>
          <a:prstGeom prst="rect">
            <a:avLst/>
          </a:prstGeom>
          <a:noFill/>
        </p:spPr>
        <p:txBody>
          <a:bodyPr wrap="none" rtlCol="0">
            <a:spAutoFit/>
          </a:bodyPr>
          <a:lstStyle/>
          <a:p>
            <a:r>
              <a:rPr lang="en-US" sz="2800" b="1" dirty="0" smtClean="0"/>
              <a:t>Transform for integration</a:t>
            </a:r>
            <a:endParaRPr lang="en-US" sz="2800" b="1" dirty="0"/>
          </a:p>
        </p:txBody>
      </p:sp>
      <p:sp>
        <p:nvSpPr>
          <p:cNvPr id="63" name="TextBox 62"/>
          <p:cNvSpPr txBox="1"/>
          <p:nvPr/>
        </p:nvSpPr>
        <p:spPr>
          <a:xfrm>
            <a:off x="2286000" y="5953780"/>
            <a:ext cx="4683398" cy="523220"/>
          </a:xfrm>
          <a:prstGeom prst="rect">
            <a:avLst/>
          </a:prstGeom>
          <a:noFill/>
        </p:spPr>
        <p:txBody>
          <a:bodyPr wrap="none" rtlCol="0">
            <a:spAutoFit/>
          </a:bodyPr>
          <a:lstStyle/>
          <a:p>
            <a:r>
              <a:rPr lang="en-US" sz="2800" b="1" dirty="0" smtClean="0"/>
              <a:t>Test for expression of reporter</a:t>
            </a:r>
            <a:endParaRPr lang="en-US" sz="2800" b="1" dirty="0"/>
          </a:p>
        </p:txBody>
      </p:sp>
      <p:cxnSp>
        <p:nvCxnSpPr>
          <p:cNvPr id="64" name="Straight Arrow Connector 63"/>
          <p:cNvCxnSpPr/>
          <p:nvPr/>
        </p:nvCxnSpPr>
        <p:spPr>
          <a:xfrm>
            <a:off x="4724400" y="2743200"/>
            <a:ext cx="0" cy="685966"/>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67" name="TextBox 66"/>
          <p:cNvSpPr txBox="1"/>
          <p:nvPr/>
        </p:nvSpPr>
        <p:spPr>
          <a:xfrm>
            <a:off x="4804315" y="2803304"/>
            <a:ext cx="3500445" cy="523220"/>
          </a:xfrm>
          <a:prstGeom prst="rect">
            <a:avLst/>
          </a:prstGeom>
          <a:noFill/>
        </p:spPr>
        <p:txBody>
          <a:bodyPr wrap="none" rtlCol="0">
            <a:spAutoFit/>
          </a:bodyPr>
          <a:lstStyle/>
          <a:p>
            <a:r>
              <a:rPr lang="en-US" sz="2800" b="1" dirty="0" smtClean="0"/>
              <a:t>colony PCR to confirm</a:t>
            </a:r>
            <a:endParaRPr lang="en-US" sz="2800" b="1" dirty="0"/>
          </a:p>
        </p:txBody>
      </p:sp>
    </p:spTree>
    <p:extLst>
      <p:ext uri="{BB962C8B-B14F-4D97-AF65-F5344CB8AC3E}">
        <p14:creationId xmlns:p14="http://schemas.microsoft.com/office/powerpoint/2010/main" val="67107087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effectLst>
                  <a:outerShdw blurRad="38100" dist="38100" dir="2700000" algn="tl">
                    <a:srgbClr val="000000">
                      <a:alpha val="43137"/>
                    </a:srgbClr>
                  </a:outerShdw>
                </a:effectLst>
              </a:rPr>
              <a:t>How does this fit in a class?</a:t>
            </a:r>
            <a:endParaRPr lang="en-US" u="sng"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228600" y="1600200"/>
            <a:ext cx="8610600" cy="4525963"/>
          </a:xfrm>
        </p:spPr>
        <p:txBody>
          <a:bodyPr>
            <a:normAutofit/>
          </a:bodyPr>
          <a:lstStyle/>
          <a:p>
            <a:pPr marL="457200" lvl="1" indent="0">
              <a:buNone/>
            </a:pPr>
            <a:endParaRPr lang="en-US" dirty="0"/>
          </a:p>
          <a:p>
            <a:pPr lvl="1"/>
            <a:r>
              <a:rPr lang="en-US" dirty="0" smtClean="0"/>
              <a:t>Week 1: PCR promoter; purify promoter</a:t>
            </a:r>
          </a:p>
          <a:p>
            <a:pPr lvl="1"/>
            <a:r>
              <a:rPr lang="en-US" dirty="0" smtClean="0"/>
              <a:t>Week 2: golden gate clone, transform </a:t>
            </a:r>
            <a:r>
              <a:rPr lang="en-US" i="1" dirty="0" smtClean="0"/>
              <a:t>E. coli</a:t>
            </a:r>
          </a:p>
          <a:p>
            <a:pPr lvl="1"/>
            <a:r>
              <a:rPr lang="en-US" dirty="0" smtClean="0"/>
              <a:t>Week 3: Colony PCR to confirm insert: </a:t>
            </a:r>
            <a:r>
              <a:rPr lang="en-US" dirty="0" err="1" smtClean="0"/>
              <a:t>miniprep</a:t>
            </a:r>
            <a:r>
              <a:rPr lang="en-US" dirty="0" smtClean="0"/>
              <a:t> the ones that are right and yeast transformations</a:t>
            </a:r>
          </a:p>
          <a:p>
            <a:pPr lvl="1"/>
            <a:r>
              <a:rPr lang="en-US" dirty="0" smtClean="0"/>
              <a:t>Week 4: Treat with drug and measure promoter activity</a:t>
            </a:r>
          </a:p>
        </p:txBody>
      </p:sp>
    </p:spTree>
    <p:extLst>
      <p:ext uri="{BB962C8B-B14F-4D97-AF65-F5344CB8AC3E}">
        <p14:creationId xmlns:p14="http://schemas.microsoft.com/office/powerpoint/2010/main" val="3609060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effectLst>
                  <a:outerShdw blurRad="38100" dist="38100" dir="2700000" algn="tl">
                    <a:srgbClr val="000000">
                      <a:alpha val="43137"/>
                    </a:srgbClr>
                  </a:outerShdw>
                </a:effectLst>
              </a:rPr>
              <a:t>How is this </a:t>
            </a:r>
            <a:r>
              <a:rPr lang="en-US" u="sng" dirty="0">
                <a:effectLst>
                  <a:outerShdw blurRad="38100" dist="38100" dir="2700000" algn="tl">
                    <a:srgbClr val="000000">
                      <a:alpha val="43137"/>
                    </a:srgbClr>
                  </a:outerShdw>
                </a:effectLst>
              </a:rPr>
              <a:t>S</a:t>
            </a:r>
            <a:r>
              <a:rPr lang="en-US" u="sng" dirty="0" smtClean="0">
                <a:effectLst>
                  <a:outerShdw blurRad="38100" dist="38100" dir="2700000" algn="tl">
                    <a:srgbClr val="000000">
                      <a:alpha val="43137"/>
                    </a:srgbClr>
                  </a:outerShdw>
                </a:effectLst>
              </a:rPr>
              <a:t>ynthetic Biology?</a:t>
            </a:r>
            <a:endParaRPr lang="en-US" u="sng"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pPr marL="0" indent="0">
              <a:buNone/>
            </a:pPr>
            <a:r>
              <a:rPr lang="en-US" dirty="0" smtClean="0"/>
              <a:t>This work will give rise to a destination shuttle (able to be maintained in both bacteria and yeast) plasmid that will allow the quantitative analysis of any candidate promoter sequence</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31942400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effectLst>
                  <a:outerShdw blurRad="38100" dist="38100" dir="2700000" algn="tl">
                    <a:srgbClr val="000000">
                      <a:alpha val="43137"/>
                    </a:srgbClr>
                  </a:outerShdw>
                </a:effectLst>
              </a:rPr>
              <a:t>Ethical Concerns</a:t>
            </a:r>
            <a:endParaRPr lang="en-US" u="sng"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600200"/>
            <a:ext cx="8229600" cy="4953000"/>
          </a:xfrm>
        </p:spPr>
        <p:txBody>
          <a:bodyPr>
            <a:normAutofit/>
          </a:bodyPr>
          <a:lstStyle/>
          <a:p>
            <a:r>
              <a:rPr lang="en-US" dirty="0" smtClean="0"/>
              <a:t>The goal of this project is primarily to gain new knowledge about promoter function</a:t>
            </a:r>
          </a:p>
          <a:p>
            <a:r>
              <a:rPr lang="en-US" dirty="0" smtClean="0"/>
              <a:t>The drug that will be initially studied using this system is an anti-cancer agent that is shown to cause few side effects in humans (no hair loss, </a:t>
            </a:r>
            <a:r>
              <a:rPr lang="en-US" dirty="0" err="1" smtClean="0"/>
              <a:t>etc</a:t>
            </a:r>
            <a:r>
              <a:rPr lang="en-US" dirty="0" smtClean="0"/>
              <a:t>, with similar anti-tumor properties to other agents that cause serious side effects)</a:t>
            </a:r>
          </a:p>
          <a:p>
            <a:r>
              <a:rPr lang="en-US" dirty="0" smtClean="0"/>
              <a:t>Despite a promising small scale clinical trial, it is unlikely that this drug will be marketed </a:t>
            </a:r>
            <a:endParaRPr lang="en-US" dirty="0"/>
          </a:p>
        </p:txBody>
      </p:sp>
    </p:spTree>
    <p:extLst>
      <p:ext uri="{BB962C8B-B14F-4D97-AF65-F5344CB8AC3E}">
        <p14:creationId xmlns:p14="http://schemas.microsoft.com/office/powerpoint/2010/main" val="33228851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b="1" i="1" u="sng" dirty="0" smtClean="0">
                <a:effectLst>
                  <a:outerShdw blurRad="38100" dist="38100" dir="2700000" algn="tl">
                    <a:srgbClr val="000000">
                      <a:alpha val="43137"/>
                    </a:srgbClr>
                  </a:outerShdw>
                </a:effectLst>
              </a:rPr>
              <a:t>Is that it?</a:t>
            </a:r>
            <a:endParaRPr lang="en-US" b="1" i="1" u="sng"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990600"/>
            <a:ext cx="8229600" cy="5486400"/>
          </a:xfrm>
        </p:spPr>
        <p:txBody>
          <a:bodyPr>
            <a:normAutofit lnSpcReduction="10000"/>
          </a:bodyPr>
          <a:lstStyle/>
          <a:p>
            <a:pPr marL="0" indent="0" algn="ctr">
              <a:buNone/>
            </a:pPr>
            <a:r>
              <a:rPr lang="en-US" dirty="0" smtClean="0"/>
              <a:t>I am very excited about this project, but the activities constrain student involvement to using the tools, and not designing them.</a:t>
            </a:r>
          </a:p>
          <a:p>
            <a:pPr marL="0" indent="0" algn="ctr">
              <a:buNone/>
            </a:pPr>
            <a:endParaRPr lang="en-US" dirty="0"/>
          </a:p>
          <a:p>
            <a:pPr marL="0" indent="0" algn="ctr">
              <a:buNone/>
            </a:pPr>
            <a:r>
              <a:rPr lang="en-US" dirty="0" smtClean="0"/>
              <a:t>I hope to incorporate synthetic biology approaches in my upper level microbiology lab to allow students to the design biosensors to address environmental issues that are unique to the city of Memphis…if you are working on a project similar to this (or would like to study promoters in yeast) please let me know!</a:t>
            </a:r>
            <a:endParaRPr lang="en-US" dirty="0"/>
          </a:p>
        </p:txBody>
      </p:sp>
    </p:spTree>
    <p:extLst>
      <p:ext uri="{BB962C8B-B14F-4D97-AF65-F5344CB8AC3E}">
        <p14:creationId xmlns:p14="http://schemas.microsoft.com/office/powerpoint/2010/main" val="27265729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en-US" sz="4800" b="1" i="1" dirty="0" smtClean="0"/>
              <a:t>Thanks to the workshop organizers and participants </a:t>
            </a:r>
          </a:p>
          <a:p>
            <a:pPr marL="0" indent="0" algn="ctr">
              <a:buNone/>
            </a:pPr>
            <a:r>
              <a:rPr lang="en-US" sz="4800" b="1" i="1" dirty="0" smtClean="0"/>
              <a:t>(esp. Jayme Dyer)!</a:t>
            </a:r>
            <a:endParaRPr lang="en-US" sz="4800" b="1" i="1" dirty="0"/>
          </a:p>
        </p:txBody>
      </p:sp>
    </p:spTree>
    <p:extLst>
      <p:ext uri="{BB962C8B-B14F-4D97-AF65-F5344CB8AC3E}">
        <p14:creationId xmlns:p14="http://schemas.microsoft.com/office/powerpoint/2010/main" val="36568858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u="sng" dirty="0" smtClean="0">
                <a:effectLst>
                  <a:outerShdw blurRad="38100" dist="38100" dir="2700000" algn="tl">
                    <a:srgbClr val="000000">
                      <a:alpha val="43137"/>
                    </a:srgbClr>
                  </a:outerShdw>
                </a:effectLst>
              </a:rPr>
              <a:t>Genetics 304L Course – </a:t>
            </a:r>
            <a:br>
              <a:rPr lang="en-US" u="sng" dirty="0" smtClean="0">
                <a:effectLst>
                  <a:outerShdw blurRad="38100" dist="38100" dir="2700000" algn="tl">
                    <a:srgbClr val="000000">
                      <a:alpha val="43137"/>
                    </a:srgbClr>
                  </a:outerShdw>
                </a:effectLst>
              </a:rPr>
            </a:br>
            <a:r>
              <a:rPr lang="en-US" u="sng" dirty="0" smtClean="0">
                <a:effectLst>
                  <a:outerShdw blurRad="38100" dist="38100" dir="2700000" algn="tl">
                    <a:srgbClr val="000000">
                      <a:alpha val="43137"/>
                    </a:srgbClr>
                  </a:outerShdw>
                </a:effectLst>
              </a:rPr>
              <a:t>What we do now…</a:t>
            </a:r>
            <a:endParaRPr lang="en-US" u="sng"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a:bodyPr>
          <a:lstStyle/>
          <a:p>
            <a:r>
              <a:rPr lang="en-US" dirty="0" smtClean="0"/>
              <a:t>Students do microarray analysis to identify genes that are up and down regulated in the presence of a cell cycle inhibitor </a:t>
            </a:r>
          </a:p>
          <a:p>
            <a:r>
              <a:rPr lang="en-US" dirty="0" smtClean="0"/>
              <a:t>From these data, students identify groups of genes that are co-regulated</a:t>
            </a:r>
          </a:p>
          <a:p>
            <a:r>
              <a:rPr lang="en-US" dirty="0" smtClean="0"/>
              <a:t>Students hypothesize the role that these transcriptional responses might have in the mechanism of drug action</a:t>
            </a:r>
          </a:p>
        </p:txBody>
      </p:sp>
    </p:spTree>
    <p:extLst>
      <p:ext uri="{BB962C8B-B14F-4D97-AF65-F5344CB8AC3E}">
        <p14:creationId xmlns:p14="http://schemas.microsoft.com/office/powerpoint/2010/main" val="29981252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u="sng" dirty="0" smtClean="0">
                <a:effectLst>
                  <a:outerShdw blurRad="38100" dist="38100" dir="2700000" algn="tl">
                    <a:srgbClr val="000000">
                      <a:alpha val="43137"/>
                    </a:srgbClr>
                  </a:outerShdw>
                </a:effectLst>
              </a:rPr>
              <a:t>Genetics 304L Course – </a:t>
            </a:r>
            <a:br>
              <a:rPr lang="en-US" u="sng" dirty="0" smtClean="0">
                <a:effectLst>
                  <a:outerShdw blurRad="38100" dist="38100" dir="2700000" algn="tl">
                    <a:srgbClr val="000000">
                      <a:alpha val="43137"/>
                    </a:srgbClr>
                  </a:outerShdw>
                </a:effectLst>
              </a:rPr>
            </a:br>
            <a:r>
              <a:rPr lang="en-US" u="sng" dirty="0" smtClean="0">
                <a:effectLst>
                  <a:outerShdw blurRad="38100" dist="38100" dir="2700000" algn="tl">
                    <a:srgbClr val="000000">
                      <a:alpha val="43137"/>
                    </a:srgbClr>
                  </a:outerShdw>
                </a:effectLst>
              </a:rPr>
              <a:t>incorporating synthetic biology</a:t>
            </a:r>
            <a:endParaRPr lang="en-US" u="sng"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r>
              <a:rPr lang="en-US" dirty="0" smtClean="0"/>
              <a:t>Student generated</a:t>
            </a:r>
            <a:r>
              <a:rPr lang="en-US" dirty="0" smtClean="0">
                <a:solidFill>
                  <a:srgbClr val="FF0000"/>
                </a:solidFill>
              </a:rPr>
              <a:t> </a:t>
            </a:r>
            <a:r>
              <a:rPr lang="en-US" dirty="0" err="1" smtClean="0"/>
              <a:t>transcriptome</a:t>
            </a:r>
            <a:r>
              <a:rPr lang="en-US" dirty="0" smtClean="0"/>
              <a:t> data used to </a:t>
            </a:r>
            <a:r>
              <a:rPr lang="en-US" dirty="0" smtClean="0">
                <a:solidFill>
                  <a:srgbClr val="FF0000"/>
                </a:solidFill>
              </a:rPr>
              <a:t>hypothesize </a:t>
            </a:r>
            <a:r>
              <a:rPr lang="en-US" dirty="0" smtClean="0"/>
              <a:t>target transcription factors and target promoters involved in drug response</a:t>
            </a:r>
          </a:p>
          <a:p>
            <a:r>
              <a:rPr lang="en-US" dirty="0" smtClean="0"/>
              <a:t>Students </a:t>
            </a:r>
            <a:r>
              <a:rPr lang="en-US" dirty="0" smtClean="0">
                <a:solidFill>
                  <a:srgbClr val="FF0000"/>
                </a:solidFill>
              </a:rPr>
              <a:t>design </a:t>
            </a:r>
            <a:r>
              <a:rPr lang="en-US" dirty="0" smtClean="0"/>
              <a:t>synthetic biology constructs to introduce candidate promoters to reporter plasmids</a:t>
            </a:r>
          </a:p>
          <a:p>
            <a:r>
              <a:rPr lang="en-US" dirty="0" smtClean="0"/>
              <a:t>Students</a:t>
            </a:r>
            <a:r>
              <a:rPr lang="en-US" dirty="0" smtClean="0">
                <a:solidFill>
                  <a:srgbClr val="FF0000"/>
                </a:solidFill>
              </a:rPr>
              <a:t> test </a:t>
            </a:r>
            <a:r>
              <a:rPr lang="en-US" dirty="0" smtClean="0"/>
              <a:t>for drug response using these constructs in yeast</a:t>
            </a:r>
            <a:endParaRPr lang="en-US" dirty="0"/>
          </a:p>
        </p:txBody>
      </p:sp>
    </p:spTree>
    <p:extLst>
      <p:ext uri="{BB962C8B-B14F-4D97-AF65-F5344CB8AC3E}">
        <p14:creationId xmlns:p14="http://schemas.microsoft.com/office/powerpoint/2010/main" val="38662691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8744"/>
            <a:ext cx="8229600" cy="1143000"/>
          </a:xfrm>
        </p:spPr>
        <p:txBody>
          <a:bodyPr/>
          <a:lstStyle/>
          <a:p>
            <a:r>
              <a:rPr lang="en-US" u="sng" dirty="0" smtClean="0">
                <a:effectLst>
                  <a:outerShdw blurRad="38100" dist="38100" dir="2700000" algn="tl">
                    <a:srgbClr val="000000">
                      <a:alpha val="43137"/>
                    </a:srgbClr>
                  </a:outerShdw>
                </a:effectLst>
              </a:rPr>
              <a:t>We need:</a:t>
            </a:r>
            <a:endParaRPr lang="en-US" u="sng"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533400" y="1143000"/>
            <a:ext cx="8229600" cy="5181600"/>
          </a:xfrm>
        </p:spPr>
        <p:txBody>
          <a:bodyPr>
            <a:normAutofit/>
          </a:bodyPr>
          <a:lstStyle/>
          <a:p>
            <a:r>
              <a:rPr lang="en-US" dirty="0" smtClean="0">
                <a:solidFill>
                  <a:srgbClr val="FF0000"/>
                </a:solidFill>
              </a:rPr>
              <a:t>Reporter system </a:t>
            </a:r>
            <a:r>
              <a:rPr lang="en-US" dirty="0" smtClean="0"/>
              <a:t>that allows straight forward addition of promoters  to plasmids in bacteria that drive easily measured product in yeast</a:t>
            </a:r>
          </a:p>
          <a:p>
            <a:pPr marL="0" indent="0">
              <a:buNone/>
            </a:pPr>
            <a:endParaRPr lang="en-US" dirty="0" smtClean="0"/>
          </a:p>
          <a:p>
            <a:r>
              <a:rPr lang="en-US" dirty="0" smtClean="0"/>
              <a:t>This allows comparisons between treated and non-treated sample, different drugs, drug doses, time courses, or synchronization release cell cycle experiments…</a:t>
            </a:r>
            <a:r>
              <a:rPr lang="en-US" i="1" dirty="0" smtClean="0">
                <a:solidFill>
                  <a:srgbClr val="FF0000"/>
                </a:solidFill>
              </a:rPr>
              <a:t>can be applied to many experimental designs…if it works</a:t>
            </a:r>
            <a:r>
              <a:rPr lang="en-US" dirty="0" smtClean="0"/>
              <a:t>.</a:t>
            </a:r>
          </a:p>
        </p:txBody>
      </p:sp>
    </p:spTree>
    <p:extLst>
      <p:ext uri="{BB962C8B-B14F-4D97-AF65-F5344CB8AC3E}">
        <p14:creationId xmlns:p14="http://schemas.microsoft.com/office/powerpoint/2010/main" val="254330995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rmAutofit/>
          </a:bodyPr>
          <a:lstStyle/>
          <a:p>
            <a:r>
              <a:rPr lang="en-US" u="sng" dirty="0" smtClean="0">
                <a:effectLst>
                  <a:outerShdw blurRad="38100" dist="38100" dir="2700000" algn="tl">
                    <a:srgbClr val="000000">
                      <a:alpha val="43137"/>
                    </a:srgbClr>
                  </a:outerShdw>
                </a:effectLst>
              </a:rPr>
              <a:t>Reporter System</a:t>
            </a:r>
            <a:endParaRPr lang="en-US" u="sng"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381000" y="914400"/>
            <a:ext cx="8229600" cy="5486400"/>
          </a:xfrm>
        </p:spPr>
        <p:txBody>
          <a:bodyPr>
            <a:normAutofit/>
          </a:bodyPr>
          <a:lstStyle/>
          <a:p>
            <a:r>
              <a:rPr lang="en-US" dirty="0" smtClean="0"/>
              <a:t>Fluorescent protein expression could be used.</a:t>
            </a:r>
          </a:p>
          <a:p>
            <a:pPr lvl="1"/>
            <a:r>
              <a:rPr lang="en-US" dirty="0" smtClean="0"/>
              <a:t>GFP or </a:t>
            </a:r>
            <a:r>
              <a:rPr lang="en-US" dirty="0" err="1" smtClean="0"/>
              <a:t>mCherry</a:t>
            </a:r>
            <a:r>
              <a:rPr lang="en-US" dirty="0" smtClean="0"/>
              <a:t>? </a:t>
            </a:r>
          </a:p>
          <a:p>
            <a:pPr lvl="1"/>
            <a:r>
              <a:rPr lang="en-US" dirty="0" smtClean="0"/>
              <a:t>We need a mechanism to measure expression </a:t>
            </a:r>
          </a:p>
          <a:p>
            <a:pPr lvl="2"/>
            <a:r>
              <a:rPr lang="en-US" dirty="0" smtClean="0"/>
              <a:t>Flow </a:t>
            </a:r>
            <a:r>
              <a:rPr lang="en-US" dirty="0" err="1" smtClean="0"/>
              <a:t>cytometry</a:t>
            </a:r>
            <a:r>
              <a:rPr lang="en-US" dirty="0" smtClean="0"/>
              <a:t>?</a:t>
            </a:r>
          </a:p>
          <a:p>
            <a:pPr lvl="2"/>
            <a:r>
              <a:rPr lang="en-US" dirty="0" smtClean="0"/>
              <a:t>Plate reader?</a:t>
            </a:r>
          </a:p>
          <a:p>
            <a:pPr lvl="2"/>
            <a:r>
              <a:rPr lang="en-US" dirty="0" smtClean="0"/>
              <a:t>Quantitative microscopy?</a:t>
            </a:r>
          </a:p>
          <a:p>
            <a:pPr marL="0" indent="0">
              <a:buNone/>
            </a:pPr>
            <a:r>
              <a:rPr lang="en-US" dirty="0" smtClean="0"/>
              <a:t>or</a:t>
            </a:r>
          </a:p>
          <a:p>
            <a:r>
              <a:rPr lang="en-US" dirty="0" err="1" smtClean="0"/>
              <a:t>AmilCP</a:t>
            </a:r>
            <a:r>
              <a:rPr lang="en-US" dirty="0" smtClean="0"/>
              <a:t> Blue (part K592009) </a:t>
            </a:r>
          </a:p>
          <a:p>
            <a:pPr lvl="1"/>
            <a:r>
              <a:rPr lang="en-US" dirty="0" smtClean="0"/>
              <a:t>Will it work in yeast? Optimize codons?</a:t>
            </a:r>
          </a:p>
          <a:p>
            <a:pPr lvl="1"/>
            <a:r>
              <a:rPr lang="en-US" dirty="0" smtClean="0"/>
              <a:t>Can it be quantified?</a:t>
            </a:r>
          </a:p>
          <a:p>
            <a:pPr lvl="1"/>
            <a:endParaRPr lang="en-US" dirty="0"/>
          </a:p>
          <a:p>
            <a:pPr marL="457200" lvl="1" indent="0">
              <a:buNone/>
            </a:pPr>
            <a:endParaRPr lang="en-US" dirty="0" smtClean="0"/>
          </a:p>
        </p:txBody>
      </p:sp>
    </p:spTree>
    <p:extLst>
      <p:ext uri="{BB962C8B-B14F-4D97-AF65-F5344CB8AC3E}">
        <p14:creationId xmlns:p14="http://schemas.microsoft.com/office/powerpoint/2010/main" val="428359325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effectLst>
                  <a:outerShdw blurRad="38100" dist="38100" dir="2700000" algn="tl">
                    <a:srgbClr val="000000">
                      <a:alpha val="43137"/>
                    </a:srgbClr>
                  </a:outerShdw>
                </a:effectLst>
              </a:rPr>
              <a:t>Proof of Principle</a:t>
            </a:r>
            <a:endParaRPr lang="en-US" u="sng"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228600" y="1600200"/>
            <a:ext cx="8915400" cy="4525963"/>
          </a:xfrm>
        </p:spPr>
        <p:txBody>
          <a:bodyPr>
            <a:normAutofit/>
          </a:bodyPr>
          <a:lstStyle/>
          <a:p>
            <a:pPr lvl="2"/>
            <a:r>
              <a:rPr lang="en-US" sz="2800" dirty="0" smtClean="0"/>
              <a:t>Inducible promoter to avoid complications of  toxicity of reporter protein (particularly in the case of </a:t>
            </a:r>
            <a:r>
              <a:rPr lang="en-US" sz="2800" dirty="0" err="1" smtClean="0"/>
              <a:t>AmilCP</a:t>
            </a:r>
            <a:r>
              <a:rPr lang="en-US" sz="2800" dirty="0" smtClean="0"/>
              <a:t> Blue) </a:t>
            </a:r>
          </a:p>
          <a:p>
            <a:pPr lvl="2"/>
            <a:r>
              <a:rPr lang="en-US" sz="2800" dirty="0"/>
              <a:t>S</a:t>
            </a:r>
            <a:r>
              <a:rPr lang="en-US" sz="2800" dirty="0" smtClean="0"/>
              <a:t>trong promoter to establish that quantitative measurements can be made.   </a:t>
            </a:r>
          </a:p>
          <a:p>
            <a:pPr lvl="2"/>
            <a:r>
              <a:rPr lang="en-US" sz="2800" dirty="0" smtClean="0"/>
              <a:t>Positive Control: promoter that we have already established as responsive to the drug</a:t>
            </a:r>
          </a:p>
          <a:p>
            <a:pPr lvl="2"/>
            <a:r>
              <a:rPr lang="en-US" sz="2800" dirty="0" smtClean="0"/>
              <a:t>Negative Control: promoter not responsive to drug</a:t>
            </a:r>
          </a:p>
          <a:p>
            <a:pPr lvl="2"/>
            <a:endParaRPr lang="en-US" sz="2800" dirty="0" smtClean="0"/>
          </a:p>
          <a:p>
            <a:endParaRPr lang="en-US" sz="2800" dirty="0"/>
          </a:p>
        </p:txBody>
      </p:sp>
    </p:spTree>
    <p:extLst>
      <p:ext uri="{BB962C8B-B14F-4D97-AF65-F5344CB8AC3E}">
        <p14:creationId xmlns:p14="http://schemas.microsoft.com/office/powerpoint/2010/main" val="18965875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effectLst>
                  <a:outerShdw blurRad="38100" dist="38100" dir="2700000" algn="tl">
                    <a:srgbClr val="000000">
                      <a:alpha val="43137"/>
                    </a:srgbClr>
                  </a:outerShdw>
                </a:effectLst>
              </a:rPr>
              <a:t>Student Designed Promoters</a:t>
            </a:r>
            <a:endParaRPr lang="en-US" u="sng"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228600" y="1600200"/>
            <a:ext cx="8610600" cy="4525963"/>
          </a:xfrm>
        </p:spPr>
        <p:txBody>
          <a:bodyPr>
            <a:normAutofit/>
          </a:bodyPr>
          <a:lstStyle/>
          <a:p>
            <a:r>
              <a:rPr lang="en-US" dirty="0" smtClean="0"/>
              <a:t>Students design primers to amplify their promoters </a:t>
            </a:r>
          </a:p>
          <a:p>
            <a:pPr lvl="1"/>
            <a:r>
              <a:rPr lang="en-US" dirty="0" smtClean="0"/>
              <a:t>Candidate promoters must be chosen based on microarray data and primary literature</a:t>
            </a:r>
          </a:p>
          <a:p>
            <a:pPr lvl="1"/>
            <a:r>
              <a:rPr lang="en-US" dirty="0" err="1" smtClean="0"/>
              <a:t>BsaI</a:t>
            </a:r>
            <a:r>
              <a:rPr lang="en-US" dirty="0" smtClean="0"/>
              <a:t> restriction sites must be absent in the promoter</a:t>
            </a:r>
          </a:p>
          <a:p>
            <a:pPr lvl="1"/>
            <a:r>
              <a:rPr lang="en-US" dirty="0" smtClean="0"/>
              <a:t>There must be a unique restriction site in integrating auxotrophic marker</a:t>
            </a:r>
          </a:p>
          <a:p>
            <a:pPr marL="457200" lvl="1" indent="0">
              <a:buNone/>
            </a:pPr>
            <a:endParaRPr lang="en-US" dirty="0"/>
          </a:p>
        </p:txBody>
      </p:sp>
    </p:spTree>
    <p:extLst>
      <p:ext uri="{BB962C8B-B14F-4D97-AF65-F5344CB8AC3E}">
        <p14:creationId xmlns:p14="http://schemas.microsoft.com/office/powerpoint/2010/main" val="37047642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129382" y="3546064"/>
            <a:ext cx="1376802" cy="769431"/>
          </a:xfrm>
          <a:prstGeom prst="rect">
            <a:avLst/>
          </a:prstGeom>
          <a:noFill/>
        </p:spPr>
        <p:txBody>
          <a:bodyPr wrap="square" lIns="91430" tIns="45715" rIns="91430" bIns="45715" rtlCol="0">
            <a:spAutoFit/>
          </a:bodyPr>
          <a:lstStyle/>
          <a:p>
            <a:r>
              <a:rPr lang="en-US" sz="2200" dirty="0">
                <a:latin typeface="Times"/>
                <a:cs typeface="Times"/>
              </a:rPr>
              <a:t>Annealed </a:t>
            </a:r>
            <a:r>
              <a:rPr lang="en-US" sz="2200" dirty="0" err="1">
                <a:latin typeface="Times"/>
                <a:cs typeface="Times"/>
              </a:rPr>
              <a:t>oligos</a:t>
            </a:r>
            <a:endParaRPr lang="en-US" sz="2200" dirty="0">
              <a:latin typeface="Times"/>
              <a:cs typeface="Times"/>
            </a:endParaRPr>
          </a:p>
        </p:txBody>
      </p:sp>
      <p:sp>
        <p:nvSpPr>
          <p:cNvPr id="20" name="Title 1"/>
          <p:cNvSpPr txBox="1">
            <a:spLocks/>
          </p:cNvSpPr>
          <p:nvPr/>
        </p:nvSpPr>
        <p:spPr>
          <a:xfrm>
            <a:off x="457200" y="103889"/>
            <a:ext cx="8229600" cy="792547"/>
          </a:xfrm>
          <a:prstGeom prst="rect">
            <a:avLst/>
          </a:prstGeom>
        </p:spPr>
        <p:txBody>
          <a:bodyPr vert="horz" lIns="91430" tIns="45715" rIns="91430" bIns="45715" rtlCol="0" anchor="ctr">
            <a:normAutofit fontScale="700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700" b="1" u="sng" dirty="0" smtClean="0">
                <a:effectLst>
                  <a:outerShdw blurRad="38100" dist="38100" dir="2700000" algn="tl">
                    <a:srgbClr val="000000">
                      <a:alpha val="43137"/>
                    </a:srgbClr>
                  </a:outerShdw>
                </a:effectLst>
                <a:cs typeface="Times"/>
              </a:rPr>
              <a:t>We used GGA to switch promoters in this workshop…</a:t>
            </a:r>
          </a:p>
          <a:p>
            <a:r>
              <a:rPr lang="en-US" sz="3700" b="1" i="1" u="sng" dirty="0" smtClean="0">
                <a:effectLst>
                  <a:outerShdw blurRad="38100" dist="38100" dir="2700000" algn="tl">
                    <a:srgbClr val="000000">
                      <a:alpha val="43137"/>
                    </a:srgbClr>
                  </a:outerShdw>
                </a:effectLst>
                <a:cs typeface="Times"/>
              </a:rPr>
              <a:t>All in bacteria</a:t>
            </a:r>
            <a:endParaRPr lang="en-US" sz="3700" b="1" i="1" u="sng" dirty="0">
              <a:effectLst>
                <a:outerShdw blurRad="38100" dist="38100" dir="2700000" algn="tl">
                  <a:srgbClr val="000000">
                    <a:alpha val="43137"/>
                  </a:srgbClr>
                </a:outerShdw>
              </a:effectLst>
              <a:cs typeface="Times"/>
            </a:endParaRPr>
          </a:p>
        </p:txBody>
      </p:sp>
      <p:sp>
        <p:nvSpPr>
          <p:cNvPr id="25" name="TextBox 24"/>
          <p:cNvSpPr txBox="1"/>
          <p:nvPr/>
        </p:nvSpPr>
        <p:spPr>
          <a:xfrm>
            <a:off x="4798296" y="2068892"/>
            <a:ext cx="479199" cy="769431"/>
          </a:xfrm>
          <a:prstGeom prst="rect">
            <a:avLst/>
          </a:prstGeom>
          <a:noFill/>
        </p:spPr>
        <p:txBody>
          <a:bodyPr wrap="square" lIns="91430" tIns="45715" rIns="91430" bIns="45715" rtlCol="0">
            <a:spAutoFit/>
          </a:bodyPr>
          <a:lstStyle/>
          <a:p>
            <a:r>
              <a:rPr lang="en-US" sz="4400" dirty="0">
                <a:latin typeface="Times"/>
                <a:cs typeface="Times"/>
              </a:rPr>
              <a:t>+</a:t>
            </a:r>
          </a:p>
        </p:txBody>
      </p:sp>
      <p:sp>
        <p:nvSpPr>
          <p:cNvPr id="27" name="Process 45"/>
          <p:cNvSpPr/>
          <p:nvPr/>
        </p:nvSpPr>
        <p:spPr>
          <a:xfrm>
            <a:off x="3494314" y="3977640"/>
            <a:ext cx="2551092" cy="187312"/>
          </a:xfrm>
          <a:prstGeom prst="flowChartProcess">
            <a:avLst/>
          </a:prstGeom>
          <a:solidFill>
            <a:srgbClr val="FF6600"/>
          </a:solidFill>
          <a:ln>
            <a:noFill/>
          </a:ln>
        </p:spPr>
        <p:style>
          <a:lnRef idx="2">
            <a:schemeClr val="accent3">
              <a:shade val="50000"/>
            </a:schemeClr>
          </a:lnRef>
          <a:fillRef idx="1">
            <a:schemeClr val="accent3"/>
          </a:fillRef>
          <a:effectRef idx="0">
            <a:schemeClr val="accent3"/>
          </a:effectRef>
          <a:fontRef idx="minor">
            <a:schemeClr val="lt1"/>
          </a:fontRef>
        </p:style>
        <p:txBody>
          <a:bodyPr lIns="91430" tIns="45715" rIns="91430" bIns="45715" rtlCol="0" anchor="ctr"/>
          <a:lstStyle/>
          <a:p>
            <a:pPr algn="ctr"/>
            <a:endParaRPr lang="en-US">
              <a:latin typeface="Times"/>
              <a:cs typeface="Times"/>
            </a:endParaRPr>
          </a:p>
        </p:txBody>
      </p:sp>
      <p:sp>
        <p:nvSpPr>
          <p:cNvPr id="28" name="Process 46"/>
          <p:cNvSpPr/>
          <p:nvPr/>
        </p:nvSpPr>
        <p:spPr>
          <a:xfrm>
            <a:off x="3755572" y="4228194"/>
            <a:ext cx="2612571" cy="172745"/>
          </a:xfrm>
          <a:prstGeom prst="flowChartProcess">
            <a:avLst/>
          </a:prstGeom>
        </p:spPr>
        <p:style>
          <a:lnRef idx="2">
            <a:schemeClr val="accent6">
              <a:shade val="50000"/>
            </a:schemeClr>
          </a:lnRef>
          <a:fillRef idx="1">
            <a:schemeClr val="accent6"/>
          </a:fillRef>
          <a:effectRef idx="0">
            <a:schemeClr val="accent6"/>
          </a:effectRef>
          <a:fontRef idx="minor">
            <a:schemeClr val="lt1"/>
          </a:fontRef>
        </p:style>
        <p:txBody>
          <a:bodyPr lIns="91430" tIns="45715" rIns="91430" bIns="45715" rtlCol="0" anchor="ctr"/>
          <a:lstStyle/>
          <a:p>
            <a:pPr algn="ctr"/>
            <a:endParaRPr lang="en-US">
              <a:latin typeface="Times"/>
              <a:cs typeface="Times"/>
            </a:endParaRPr>
          </a:p>
        </p:txBody>
      </p:sp>
      <p:sp>
        <p:nvSpPr>
          <p:cNvPr id="29" name="Bent Arrow 28"/>
          <p:cNvSpPr/>
          <p:nvPr/>
        </p:nvSpPr>
        <p:spPr>
          <a:xfrm>
            <a:off x="4735286" y="3703320"/>
            <a:ext cx="738151" cy="757729"/>
          </a:xfrm>
          <a:prstGeom prst="bentArrow">
            <a:avLst/>
          </a:prstGeom>
          <a:solidFill>
            <a:srgbClr val="008000"/>
          </a:solidFill>
          <a:ln>
            <a:noFill/>
          </a:ln>
        </p:spPr>
        <p:style>
          <a:lnRef idx="1">
            <a:schemeClr val="accent3"/>
          </a:lnRef>
          <a:fillRef idx="3">
            <a:schemeClr val="accent3"/>
          </a:fillRef>
          <a:effectRef idx="2">
            <a:schemeClr val="accent3"/>
          </a:effectRef>
          <a:fontRef idx="minor">
            <a:schemeClr val="lt1"/>
          </a:fontRef>
        </p:style>
        <p:txBody>
          <a:bodyPr lIns="91430" tIns="45715" rIns="91430" bIns="45715" rtlCol="0" anchor="ctr"/>
          <a:lstStyle/>
          <a:p>
            <a:pPr algn="ctr"/>
            <a:endParaRPr lang="en-US" dirty="0">
              <a:solidFill>
                <a:schemeClr val="tx1"/>
              </a:solidFill>
              <a:latin typeface="Times"/>
              <a:cs typeface="Times"/>
            </a:endParaRPr>
          </a:p>
        </p:txBody>
      </p:sp>
      <p:cxnSp>
        <p:nvCxnSpPr>
          <p:cNvPr id="30" name="Straight Arrow Connector 29"/>
          <p:cNvCxnSpPr/>
          <p:nvPr/>
        </p:nvCxnSpPr>
        <p:spPr>
          <a:xfrm>
            <a:off x="3516100" y="3346014"/>
            <a:ext cx="0" cy="685966"/>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1" name="Straight Arrow Connector 30"/>
          <p:cNvCxnSpPr/>
          <p:nvPr/>
        </p:nvCxnSpPr>
        <p:spPr>
          <a:xfrm>
            <a:off x="6388873" y="3412499"/>
            <a:ext cx="0" cy="685966"/>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32" name="TextBox 31"/>
          <p:cNvSpPr txBox="1"/>
          <p:nvPr/>
        </p:nvSpPr>
        <p:spPr>
          <a:xfrm>
            <a:off x="5573284" y="2824411"/>
            <a:ext cx="1631177" cy="461655"/>
          </a:xfrm>
          <a:prstGeom prst="rect">
            <a:avLst/>
          </a:prstGeom>
          <a:noFill/>
        </p:spPr>
        <p:txBody>
          <a:bodyPr wrap="square" lIns="91430" tIns="45715" rIns="91430" bIns="45715" rtlCol="0">
            <a:spAutoFit/>
          </a:bodyPr>
          <a:lstStyle/>
          <a:p>
            <a:r>
              <a:rPr lang="en-US" sz="2400" dirty="0">
                <a:latin typeface="Times"/>
                <a:cs typeface="Times"/>
              </a:rPr>
              <a:t>Sticky End</a:t>
            </a:r>
          </a:p>
        </p:txBody>
      </p:sp>
      <p:sp>
        <p:nvSpPr>
          <p:cNvPr id="33" name="TextBox 32"/>
          <p:cNvSpPr txBox="1"/>
          <p:nvPr/>
        </p:nvSpPr>
        <p:spPr>
          <a:xfrm>
            <a:off x="2615167" y="2824411"/>
            <a:ext cx="1631177" cy="461655"/>
          </a:xfrm>
          <a:prstGeom prst="rect">
            <a:avLst/>
          </a:prstGeom>
          <a:noFill/>
        </p:spPr>
        <p:txBody>
          <a:bodyPr wrap="square" lIns="91430" tIns="45715" rIns="91430" bIns="45715" rtlCol="0">
            <a:spAutoFit/>
          </a:bodyPr>
          <a:lstStyle/>
          <a:p>
            <a:r>
              <a:rPr lang="en-US" sz="2400" dirty="0">
                <a:latin typeface="Times"/>
                <a:cs typeface="Times"/>
              </a:rPr>
              <a:t>Sticky End</a:t>
            </a:r>
          </a:p>
        </p:txBody>
      </p:sp>
      <p:cxnSp>
        <p:nvCxnSpPr>
          <p:cNvPr id="36" name="Straight Connector 35"/>
          <p:cNvCxnSpPr/>
          <p:nvPr/>
        </p:nvCxnSpPr>
        <p:spPr>
          <a:xfrm>
            <a:off x="235969" y="4901184"/>
            <a:ext cx="8310623" cy="36576"/>
          </a:xfrm>
          <a:prstGeom prst="line">
            <a:avLst/>
          </a:prstGeom>
        </p:spPr>
        <p:style>
          <a:lnRef idx="3">
            <a:schemeClr val="dk1"/>
          </a:lnRef>
          <a:fillRef idx="0">
            <a:schemeClr val="dk1"/>
          </a:fillRef>
          <a:effectRef idx="2">
            <a:schemeClr val="dk1"/>
          </a:effectRef>
          <a:fontRef idx="minor">
            <a:schemeClr val="tx1"/>
          </a:fontRef>
        </p:style>
      </p:cxnSp>
      <p:sp>
        <p:nvSpPr>
          <p:cNvPr id="38" name="TextBox 37"/>
          <p:cNvSpPr txBox="1"/>
          <p:nvPr/>
        </p:nvSpPr>
        <p:spPr>
          <a:xfrm>
            <a:off x="129382" y="5505994"/>
            <a:ext cx="1482131" cy="430877"/>
          </a:xfrm>
          <a:prstGeom prst="rect">
            <a:avLst/>
          </a:prstGeom>
          <a:noFill/>
        </p:spPr>
        <p:txBody>
          <a:bodyPr wrap="square" lIns="91430" tIns="45715" rIns="91430" bIns="45715" rtlCol="0">
            <a:spAutoFit/>
          </a:bodyPr>
          <a:lstStyle/>
          <a:p>
            <a:r>
              <a:rPr lang="en-US" sz="2200" dirty="0">
                <a:latin typeface="Times"/>
                <a:cs typeface="Times"/>
              </a:rPr>
              <a:t>Product</a:t>
            </a:r>
          </a:p>
        </p:txBody>
      </p:sp>
      <p:cxnSp>
        <p:nvCxnSpPr>
          <p:cNvPr id="55" name="Straight Connector 54"/>
          <p:cNvCxnSpPr/>
          <p:nvPr/>
        </p:nvCxnSpPr>
        <p:spPr>
          <a:xfrm>
            <a:off x="1541954" y="5881799"/>
            <a:ext cx="7038975" cy="0"/>
          </a:xfrm>
          <a:prstGeom prst="line">
            <a:avLst/>
          </a:prstGeom>
        </p:spPr>
        <p:style>
          <a:lnRef idx="2">
            <a:schemeClr val="dk1"/>
          </a:lnRef>
          <a:fillRef idx="0">
            <a:schemeClr val="dk1"/>
          </a:fillRef>
          <a:effectRef idx="1">
            <a:schemeClr val="dk1"/>
          </a:effectRef>
          <a:fontRef idx="minor">
            <a:schemeClr val="tx1"/>
          </a:fontRef>
        </p:style>
      </p:cxnSp>
      <p:sp>
        <p:nvSpPr>
          <p:cNvPr id="56" name="Right Arrow 55"/>
          <p:cNvSpPr/>
          <p:nvPr/>
        </p:nvSpPr>
        <p:spPr>
          <a:xfrm flipH="1">
            <a:off x="1918191" y="5596055"/>
            <a:ext cx="1028700" cy="561975"/>
          </a:xfrm>
          <a:prstGeom prst="rightArrow">
            <a:avLst/>
          </a:prstGeom>
          <a:solidFill>
            <a:srgbClr val="92D050"/>
          </a:solidFill>
        </p:spPr>
        <p:style>
          <a:lnRef idx="1">
            <a:schemeClr val="accent1"/>
          </a:lnRef>
          <a:fillRef idx="3">
            <a:schemeClr val="accent1"/>
          </a:fillRef>
          <a:effectRef idx="2">
            <a:schemeClr val="accent1"/>
          </a:effectRef>
          <a:fontRef idx="minor">
            <a:schemeClr val="lt1"/>
          </a:fontRef>
        </p:style>
        <p:txBody>
          <a:bodyPr lIns="91430" tIns="45715" rIns="91430" bIns="45715" rtlCol="0" anchor="ctr"/>
          <a:lstStyle/>
          <a:p>
            <a:pPr algn="ctr"/>
            <a:endParaRPr lang="en-US">
              <a:latin typeface="Times"/>
              <a:cs typeface="Times"/>
            </a:endParaRPr>
          </a:p>
        </p:txBody>
      </p:sp>
      <p:sp>
        <p:nvSpPr>
          <p:cNvPr id="60" name="Right Arrow 59"/>
          <p:cNvSpPr/>
          <p:nvPr/>
        </p:nvSpPr>
        <p:spPr>
          <a:xfrm>
            <a:off x="7295054" y="5591283"/>
            <a:ext cx="923925" cy="561975"/>
          </a:xfrm>
          <a:prstGeom prst="right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lIns="91430" tIns="45715" rIns="91430" bIns="45715" rtlCol="0" anchor="ctr"/>
          <a:lstStyle/>
          <a:p>
            <a:pPr algn="ctr"/>
            <a:endParaRPr lang="en-US">
              <a:latin typeface="Times"/>
              <a:cs typeface="Times"/>
            </a:endParaRPr>
          </a:p>
        </p:txBody>
      </p:sp>
      <p:sp>
        <p:nvSpPr>
          <p:cNvPr id="61" name="Oval 60"/>
          <p:cNvSpPr/>
          <p:nvPr/>
        </p:nvSpPr>
        <p:spPr>
          <a:xfrm flipH="1">
            <a:off x="6390178" y="5724632"/>
            <a:ext cx="389908" cy="29527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lIns="91430" tIns="45715" rIns="91430" bIns="45715" rtlCol="0" anchor="ctr"/>
          <a:lstStyle/>
          <a:p>
            <a:pPr algn="ctr"/>
            <a:endParaRPr lang="en-US">
              <a:latin typeface="Times"/>
              <a:cs typeface="Times"/>
            </a:endParaRPr>
          </a:p>
        </p:txBody>
      </p:sp>
      <p:sp>
        <p:nvSpPr>
          <p:cNvPr id="62" name="Oval 61"/>
          <p:cNvSpPr/>
          <p:nvPr/>
        </p:nvSpPr>
        <p:spPr>
          <a:xfrm flipH="1">
            <a:off x="3127866" y="5734162"/>
            <a:ext cx="389908" cy="295275"/>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lIns="91430" tIns="45715" rIns="91430" bIns="45715" rtlCol="0" anchor="ctr"/>
          <a:lstStyle/>
          <a:p>
            <a:pPr algn="ctr"/>
            <a:endParaRPr lang="en-US">
              <a:latin typeface="Times"/>
              <a:cs typeface="Times"/>
            </a:endParaRPr>
          </a:p>
        </p:txBody>
      </p:sp>
      <p:sp>
        <p:nvSpPr>
          <p:cNvPr id="65" name="TextBox 64"/>
          <p:cNvSpPr txBox="1"/>
          <p:nvPr/>
        </p:nvSpPr>
        <p:spPr>
          <a:xfrm>
            <a:off x="2251566" y="5692375"/>
            <a:ext cx="827300" cy="369322"/>
          </a:xfrm>
          <a:prstGeom prst="rect">
            <a:avLst/>
          </a:prstGeom>
          <a:noFill/>
        </p:spPr>
        <p:txBody>
          <a:bodyPr wrap="square" lIns="91430" tIns="45715" rIns="91430" bIns="45715" rtlCol="0">
            <a:spAutoFit/>
          </a:bodyPr>
          <a:lstStyle/>
          <a:p>
            <a:r>
              <a:rPr lang="en-US" dirty="0">
                <a:latin typeface="Times"/>
                <a:cs typeface="Times"/>
              </a:rPr>
              <a:t>GFP</a:t>
            </a:r>
            <a:endParaRPr lang="en-US" dirty="0">
              <a:latin typeface="Times"/>
              <a:cs typeface="Times"/>
            </a:endParaRPr>
          </a:p>
        </p:txBody>
      </p:sp>
      <p:sp>
        <p:nvSpPr>
          <p:cNvPr id="66" name="TextBox 65"/>
          <p:cNvSpPr txBox="1"/>
          <p:nvPr/>
        </p:nvSpPr>
        <p:spPr>
          <a:xfrm>
            <a:off x="7371253" y="5697133"/>
            <a:ext cx="847726" cy="369322"/>
          </a:xfrm>
          <a:prstGeom prst="rect">
            <a:avLst/>
          </a:prstGeom>
          <a:noFill/>
        </p:spPr>
        <p:txBody>
          <a:bodyPr wrap="square" lIns="91430" tIns="45715" rIns="91430" bIns="45715" rtlCol="0">
            <a:spAutoFit/>
          </a:bodyPr>
          <a:lstStyle/>
          <a:p>
            <a:r>
              <a:rPr lang="en-US" dirty="0">
                <a:latin typeface="Times"/>
                <a:cs typeface="Times"/>
              </a:rPr>
              <a:t>RFP</a:t>
            </a:r>
            <a:endParaRPr lang="en-US" dirty="0">
              <a:latin typeface="Times"/>
              <a:cs typeface="Times"/>
            </a:endParaRPr>
          </a:p>
        </p:txBody>
      </p:sp>
      <p:grpSp>
        <p:nvGrpSpPr>
          <p:cNvPr id="2" name="Group 1"/>
          <p:cNvGrpSpPr/>
          <p:nvPr/>
        </p:nvGrpSpPr>
        <p:grpSpPr>
          <a:xfrm>
            <a:off x="129382" y="1273628"/>
            <a:ext cx="8583522" cy="1457758"/>
            <a:chOff x="301891" y="2476500"/>
            <a:chExt cx="20028217" cy="2834528"/>
          </a:xfrm>
        </p:grpSpPr>
        <p:cxnSp>
          <p:nvCxnSpPr>
            <p:cNvPr id="43" name="Straight Connector 42"/>
            <p:cNvCxnSpPr/>
            <p:nvPr/>
          </p:nvCxnSpPr>
          <p:spPr>
            <a:xfrm>
              <a:off x="3905833" y="3495009"/>
              <a:ext cx="16424275" cy="0"/>
            </a:xfrm>
            <a:prstGeom prst="line">
              <a:avLst/>
            </a:prstGeom>
          </p:spPr>
          <p:style>
            <a:lnRef idx="2">
              <a:schemeClr val="dk1"/>
            </a:lnRef>
            <a:fillRef idx="0">
              <a:schemeClr val="dk1"/>
            </a:fillRef>
            <a:effectRef idx="1">
              <a:schemeClr val="dk1"/>
            </a:effectRef>
            <a:fontRef idx="minor">
              <a:schemeClr val="tx1"/>
            </a:fontRef>
          </p:style>
        </p:cxnSp>
        <p:sp>
          <p:nvSpPr>
            <p:cNvPr id="44" name="Right Arrow 43"/>
            <p:cNvSpPr/>
            <p:nvPr/>
          </p:nvSpPr>
          <p:spPr>
            <a:xfrm flipH="1">
              <a:off x="4783721" y="2939394"/>
              <a:ext cx="2400300" cy="1092729"/>
            </a:xfrm>
            <a:prstGeom prst="rightArrow">
              <a:avLst/>
            </a:prstGeom>
            <a:solidFill>
              <a:srgbClr val="92D050"/>
            </a:solidFill>
          </p:spPr>
          <p:style>
            <a:lnRef idx="1">
              <a:schemeClr val="accent1"/>
            </a:lnRef>
            <a:fillRef idx="3">
              <a:schemeClr val="accent1"/>
            </a:fillRef>
            <a:effectRef idx="2">
              <a:schemeClr val="accent1"/>
            </a:effectRef>
            <a:fontRef idx="minor">
              <a:schemeClr val="lt1"/>
            </a:fontRef>
          </p:style>
          <p:txBody>
            <a:bodyPr lIns="198114" tIns="99057" rIns="198114" bIns="99057" rtlCol="0" anchor="ctr"/>
            <a:lstStyle/>
            <a:p>
              <a:pPr algn="ctr"/>
              <a:endParaRPr lang="en-US">
                <a:latin typeface="Times"/>
                <a:cs typeface="Times"/>
              </a:endParaRPr>
            </a:p>
          </p:txBody>
        </p:sp>
        <p:cxnSp>
          <p:nvCxnSpPr>
            <p:cNvPr id="45" name="Straight Arrow Connector 44"/>
            <p:cNvCxnSpPr/>
            <p:nvPr/>
          </p:nvCxnSpPr>
          <p:spPr>
            <a:xfrm flipH="1">
              <a:off x="9006472" y="2633769"/>
              <a:ext cx="1222375" cy="0"/>
            </a:xfrm>
            <a:prstGeom prst="straightConnector1">
              <a:avLst/>
            </a:prstGeom>
            <a:ln w="76200" cmpd="sng">
              <a:tailEnd type="arrow"/>
            </a:ln>
          </p:spPr>
          <p:style>
            <a:lnRef idx="2">
              <a:schemeClr val="dk1"/>
            </a:lnRef>
            <a:fillRef idx="0">
              <a:schemeClr val="dk1"/>
            </a:fillRef>
            <a:effectRef idx="1">
              <a:schemeClr val="dk1"/>
            </a:effectRef>
            <a:fontRef idx="minor">
              <a:schemeClr val="tx1"/>
            </a:fontRef>
          </p:style>
        </p:cxnSp>
        <p:cxnSp>
          <p:nvCxnSpPr>
            <p:cNvPr id="46" name="Straight Arrow Connector 45"/>
            <p:cNvCxnSpPr/>
            <p:nvPr/>
          </p:nvCxnSpPr>
          <p:spPr>
            <a:xfrm>
              <a:off x="12984751" y="2633769"/>
              <a:ext cx="1200148" cy="0"/>
            </a:xfrm>
            <a:prstGeom prst="straightConnector1">
              <a:avLst/>
            </a:prstGeom>
            <a:ln w="76200" cmpd="sng">
              <a:tailEnd type="arrow"/>
            </a:ln>
          </p:spPr>
          <p:style>
            <a:lnRef idx="2">
              <a:schemeClr val="dk1"/>
            </a:lnRef>
            <a:fillRef idx="0">
              <a:schemeClr val="dk1"/>
            </a:fillRef>
            <a:effectRef idx="1">
              <a:schemeClr val="dk1"/>
            </a:effectRef>
            <a:fontRef idx="minor">
              <a:schemeClr val="tx1"/>
            </a:fontRef>
          </p:style>
        </p:cxnSp>
        <p:sp>
          <p:nvSpPr>
            <p:cNvPr id="47" name="Bent Arrow 46"/>
            <p:cNvSpPr/>
            <p:nvPr/>
          </p:nvSpPr>
          <p:spPr>
            <a:xfrm flipH="1">
              <a:off x="10744200" y="2476500"/>
              <a:ext cx="1373771" cy="1290531"/>
            </a:xfrm>
            <a:prstGeom prst="bentArrow">
              <a:avLst/>
            </a:prstGeom>
          </p:spPr>
          <p:style>
            <a:lnRef idx="1">
              <a:schemeClr val="accent1"/>
            </a:lnRef>
            <a:fillRef idx="3">
              <a:schemeClr val="accent1"/>
            </a:fillRef>
            <a:effectRef idx="2">
              <a:schemeClr val="accent1"/>
            </a:effectRef>
            <a:fontRef idx="minor">
              <a:schemeClr val="lt1"/>
            </a:fontRef>
          </p:style>
          <p:txBody>
            <a:bodyPr lIns="198114" tIns="99057" rIns="198114" bIns="99057" rtlCol="0" anchor="ctr"/>
            <a:lstStyle/>
            <a:p>
              <a:pPr algn="ctr"/>
              <a:endParaRPr lang="en-US">
                <a:solidFill>
                  <a:schemeClr val="tx1"/>
                </a:solidFill>
                <a:latin typeface="Times"/>
                <a:cs typeface="Times"/>
              </a:endParaRPr>
            </a:p>
          </p:txBody>
        </p:sp>
        <p:sp>
          <p:nvSpPr>
            <p:cNvPr id="48" name="Right Arrow 47"/>
            <p:cNvSpPr/>
            <p:nvPr/>
          </p:nvSpPr>
          <p:spPr>
            <a:xfrm>
              <a:off x="17329733" y="2930115"/>
              <a:ext cx="2155825" cy="1092729"/>
            </a:xfrm>
            <a:prstGeom prst="right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lIns="198114" tIns="99057" rIns="198114" bIns="99057" rtlCol="0" anchor="ctr"/>
            <a:lstStyle/>
            <a:p>
              <a:pPr algn="ctr"/>
              <a:endParaRPr lang="en-US">
                <a:latin typeface="Times"/>
                <a:cs typeface="Times"/>
              </a:endParaRPr>
            </a:p>
          </p:txBody>
        </p:sp>
        <p:sp>
          <p:nvSpPr>
            <p:cNvPr id="49" name="Oval 48"/>
            <p:cNvSpPr/>
            <p:nvPr/>
          </p:nvSpPr>
          <p:spPr>
            <a:xfrm flipH="1">
              <a:off x="15218356" y="3135937"/>
              <a:ext cx="909785" cy="574146"/>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lIns="198114" tIns="99057" rIns="198114" bIns="99057" rtlCol="0" anchor="ctr"/>
            <a:lstStyle/>
            <a:p>
              <a:pPr algn="ctr"/>
              <a:endParaRPr lang="en-US">
                <a:latin typeface="Times"/>
                <a:cs typeface="Times"/>
              </a:endParaRPr>
            </a:p>
          </p:txBody>
        </p:sp>
        <p:sp>
          <p:nvSpPr>
            <p:cNvPr id="50" name="Oval 49"/>
            <p:cNvSpPr/>
            <p:nvPr/>
          </p:nvSpPr>
          <p:spPr>
            <a:xfrm flipH="1">
              <a:off x="7606296" y="3207938"/>
              <a:ext cx="909785" cy="574146"/>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lIns="198114" tIns="99057" rIns="198114" bIns="99057" rtlCol="0" anchor="ctr"/>
            <a:lstStyle/>
            <a:p>
              <a:pPr algn="ctr"/>
              <a:endParaRPr lang="en-US">
                <a:latin typeface="Times"/>
                <a:cs typeface="Times"/>
              </a:endParaRPr>
            </a:p>
          </p:txBody>
        </p:sp>
        <p:sp>
          <p:nvSpPr>
            <p:cNvPr id="51" name="TextBox 50"/>
            <p:cNvSpPr txBox="1"/>
            <p:nvPr/>
          </p:nvSpPr>
          <p:spPr>
            <a:xfrm>
              <a:off x="8950906" y="2758332"/>
              <a:ext cx="1333500" cy="2543418"/>
            </a:xfrm>
            <a:prstGeom prst="rect">
              <a:avLst/>
            </a:prstGeom>
            <a:noFill/>
          </p:spPr>
          <p:txBody>
            <a:bodyPr wrap="square" lIns="198114" tIns="99057" rIns="198114" bIns="99057" rtlCol="0">
              <a:spAutoFit/>
            </a:bodyPr>
            <a:lstStyle/>
            <a:p>
              <a:r>
                <a:rPr lang="en-US" dirty="0">
                  <a:latin typeface="Times"/>
                  <a:cs typeface="Times"/>
                </a:rPr>
                <a:t>BsaI</a:t>
              </a:r>
              <a:endParaRPr lang="en-US" dirty="0">
                <a:latin typeface="Times"/>
                <a:cs typeface="Times"/>
              </a:endParaRPr>
            </a:p>
          </p:txBody>
        </p:sp>
        <p:sp>
          <p:nvSpPr>
            <p:cNvPr id="52" name="TextBox 51"/>
            <p:cNvSpPr txBox="1"/>
            <p:nvPr/>
          </p:nvSpPr>
          <p:spPr>
            <a:xfrm>
              <a:off x="12862508" y="2767610"/>
              <a:ext cx="1333500" cy="2543418"/>
            </a:xfrm>
            <a:prstGeom prst="rect">
              <a:avLst/>
            </a:prstGeom>
            <a:noFill/>
          </p:spPr>
          <p:txBody>
            <a:bodyPr wrap="square" lIns="198114" tIns="99057" rIns="198114" bIns="99057" rtlCol="0">
              <a:spAutoFit/>
            </a:bodyPr>
            <a:lstStyle/>
            <a:p>
              <a:r>
                <a:rPr lang="en-US" dirty="0">
                  <a:latin typeface="Times"/>
                  <a:cs typeface="Times"/>
                </a:rPr>
                <a:t>BsaI</a:t>
              </a:r>
              <a:endParaRPr lang="en-US" dirty="0">
                <a:latin typeface="Times"/>
                <a:cs typeface="Times"/>
              </a:endParaRPr>
            </a:p>
          </p:txBody>
        </p:sp>
        <p:sp>
          <p:nvSpPr>
            <p:cNvPr id="53" name="TextBox 52"/>
            <p:cNvSpPr txBox="1"/>
            <p:nvPr/>
          </p:nvSpPr>
          <p:spPr>
            <a:xfrm>
              <a:off x="5561595" y="3126685"/>
              <a:ext cx="1333500" cy="2004809"/>
            </a:xfrm>
            <a:prstGeom prst="rect">
              <a:avLst/>
            </a:prstGeom>
            <a:noFill/>
          </p:spPr>
          <p:txBody>
            <a:bodyPr wrap="square" lIns="198114" tIns="99057" rIns="198114" bIns="99057" rtlCol="0">
              <a:spAutoFit/>
            </a:bodyPr>
            <a:lstStyle/>
            <a:p>
              <a:r>
                <a:rPr lang="en-US" dirty="0">
                  <a:latin typeface="Times"/>
                  <a:cs typeface="Times"/>
                </a:rPr>
                <a:t>GFP</a:t>
              </a:r>
              <a:endParaRPr lang="en-US" dirty="0">
                <a:latin typeface="Times"/>
                <a:cs typeface="Times"/>
              </a:endParaRPr>
            </a:p>
          </p:txBody>
        </p:sp>
        <p:sp>
          <p:nvSpPr>
            <p:cNvPr id="54" name="TextBox 53"/>
            <p:cNvSpPr txBox="1"/>
            <p:nvPr/>
          </p:nvSpPr>
          <p:spPr>
            <a:xfrm>
              <a:off x="17507533" y="3135937"/>
              <a:ext cx="1333500" cy="2004809"/>
            </a:xfrm>
            <a:prstGeom prst="rect">
              <a:avLst/>
            </a:prstGeom>
            <a:noFill/>
          </p:spPr>
          <p:txBody>
            <a:bodyPr wrap="square" lIns="198114" tIns="99057" rIns="198114" bIns="99057" rtlCol="0">
              <a:spAutoFit/>
            </a:bodyPr>
            <a:lstStyle/>
            <a:p>
              <a:r>
                <a:rPr lang="en-US" dirty="0">
                  <a:latin typeface="Times"/>
                  <a:cs typeface="Times"/>
                </a:rPr>
                <a:t>RFP</a:t>
              </a:r>
              <a:endParaRPr lang="en-US" dirty="0">
                <a:latin typeface="Times"/>
                <a:cs typeface="Times"/>
              </a:endParaRPr>
            </a:p>
          </p:txBody>
        </p:sp>
        <p:sp>
          <p:nvSpPr>
            <p:cNvPr id="68" name="TextBox 67"/>
            <p:cNvSpPr txBox="1"/>
            <p:nvPr/>
          </p:nvSpPr>
          <p:spPr>
            <a:xfrm>
              <a:off x="301891" y="2797533"/>
              <a:ext cx="4481829" cy="1705582"/>
            </a:xfrm>
            <a:prstGeom prst="rect">
              <a:avLst/>
            </a:prstGeom>
            <a:noFill/>
          </p:spPr>
          <p:txBody>
            <a:bodyPr wrap="square" lIns="198114" tIns="99057" rIns="198114" bIns="99057" rtlCol="0">
              <a:spAutoFit/>
            </a:bodyPr>
            <a:lstStyle/>
            <a:p>
              <a:r>
                <a:rPr lang="en-US" sz="2200" dirty="0">
                  <a:latin typeface="Times"/>
                  <a:cs typeface="Times"/>
                </a:rPr>
                <a:t>Destination plasmid</a:t>
              </a:r>
            </a:p>
          </p:txBody>
        </p:sp>
      </p:grpSp>
      <p:sp>
        <p:nvSpPr>
          <p:cNvPr id="37" name="Process 45"/>
          <p:cNvSpPr/>
          <p:nvPr/>
        </p:nvSpPr>
        <p:spPr>
          <a:xfrm>
            <a:off x="3494314" y="5670524"/>
            <a:ext cx="2551092" cy="187312"/>
          </a:xfrm>
          <a:prstGeom prst="flowChartProcess">
            <a:avLst/>
          </a:prstGeom>
          <a:solidFill>
            <a:srgbClr val="FF6600"/>
          </a:solidFill>
          <a:ln>
            <a:noFill/>
          </a:ln>
        </p:spPr>
        <p:style>
          <a:lnRef idx="2">
            <a:schemeClr val="accent3">
              <a:shade val="50000"/>
            </a:schemeClr>
          </a:lnRef>
          <a:fillRef idx="1">
            <a:schemeClr val="accent3"/>
          </a:fillRef>
          <a:effectRef idx="0">
            <a:schemeClr val="accent3"/>
          </a:effectRef>
          <a:fontRef idx="minor">
            <a:schemeClr val="lt1"/>
          </a:fontRef>
        </p:style>
        <p:txBody>
          <a:bodyPr lIns="91430" tIns="45715" rIns="91430" bIns="45715" rtlCol="0" anchor="ctr"/>
          <a:lstStyle/>
          <a:p>
            <a:pPr algn="ctr"/>
            <a:endParaRPr lang="en-US">
              <a:latin typeface="Times"/>
              <a:cs typeface="Times"/>
            </a:endParaRPr>
          </a:p>
        </p:txBody>
      </p:sp>
      <p:sp>
        <p:nvSpPr>
          <p:cNvPr id="39" name="Process 46"/>
          <p:cNvSpPr/>
          <p:nvPr/>
        </p:nvSpPr>
        <p:spPr>
          <a:xfrm>
            <a:off x="3755572" y="5921078"/>
            <a:ext cx="2612571" cy="172745"/>
          </a:xfrm>
          <a:prstGeom prst="flowChartProcess">
            <a:avLst/>
          </a:prstGeom>
        </p:spPr>
        <p:style>
          <a:lnRef idx="2">
            <a:schemeClr val="accent6">
              <a:shade val="50000"/>
            </a:schemeClr>
          </a:lnRef>
          <a:fillRef idx="1">
            <a:schemeClr val="accent6"/>
          </a:fillRef>
          <a:effectRef idx="0">
            <a:schemeClr val="accent6"/>
          </a:effectRef>
          <a:fontRef idx="minor">
            <a:schemeClr val="lt1"/>
          </a:fontRef>
        </p:style>
        <p:txBody>
          <a:bodyPr lIns="91430" tIns="45715" rIns="91430" bIns="45715" rtlCol="0" anchor="ctr"/>
          <a:lstStyle/>
          <a:p>
            <a:pPr algn="ctr"/>
            <a:endParaRPr lang="en-US">
              <a:latin typeface="Times"/>
              <a:cs typeface="Times"/>
            </a:endParaRPr>
          </a:p>
        </p:txBody>
      </p:sp>
      <p:sp>
        <p:nvSpPr>
          <p:cNvPr id="35" name="Bent Arrow 34"/>
          <p:cNvSpPr/>
          <p:nvPr/>
        </p:nvSpPr>
        <p:spPr>
          <a:xfrm>
            <a:off x="4735286" y="5270863"/>
            <a:ext cx="738151" cy="757729"/>
          </a:xfrm>
          <a:prstGeom prst="bentArrow">
            <a:avLst/>
          </a:prstGeom>
          <a:solidFill>
            <a:srgbClr val="008000"/>
          </a:solidFill>
          <a:ln>
            <a:noFill/>
          </a:ln>
        </p:spPr>
        <p:style>
          <a:lnRef idx="1">
            <a:schemeClr val="accent3"/>
          </a:lnRef>
          <a:fillRef idx="3">
            <a:schemeClr val="accent3"/>
          </a:fillRef>
          <a:effectRef idx="2">
            <a:schemeClr val="accent3"/>
          </a:effectRef>
          <a:fontRef idx="minor">
            <a:schemeClr val="lt1"/>
          </a:fontRef>
        </p:style>
        <p:txBody>
          <a:bodyPr lIns="91430" tIns="45715" rIns="91430" bIns="45715" rtlCol="0" anchor="ctr"/>
          <a:lstStyle/>
          <a:p>
            <a:pPr algn="ctr"/>
            <a:endParaRPr lang="en-US" dirty="0">
              <a:solidFill>
                <a:schemeClr val="tx1"/>
              </a:solidFill>
              <a:latin typeface="Times"/>
              <a:cs typeface="Times"/>
            </a:endParaRPr>
          </a:p>
        </p:txBody>
      </p:sp>
    </p:spTree>
    <p:extLst>
      <p:ext uri="{BB962C8B-B14F-4D97-AF65-F5344CB8AC3E}">
        <p14:creationId xmlns:p14="http://schemas.microsoft.com/office/powerpoint/2010/main" val="211536800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129382" y="3546064"/>
            <a:ext cx="1376802" cy="1107986"/>
          </a:xfrm>
          <a:prstGeom prst="rect">
            <a:avLst/>
          </a:prstGeom>
          <a:noFill/>
        </p:spPr>
        <p:txBody>
          <a:bodyPr wrap="square" lIns="91430" tIns="45715" rIns="91430" bIns="45715" rtlCol="0">
            <a:spAutoFit/>
          </a:bodyPr>
          <a:lstStyle/>
          <a:p>
            <a:r>
              <a:rPr lang="en-US" sz="2200" dirty="0" smtClean="0">
                <a:latin typeface="Times"/>
                <a:cs typeface="Times"/>
              </a:rPr>
              <a:t>Student</a:t>
            </a:r>
          </a:p>
          <a:p>
            <a:r>
              <a:rPr lang="en-US" sz="2200" dirty="0" smtClean="0">
                <a:latin typeface="Times"/>
                <a:cs typeface="Times"/>
              </a:rPr>
              <a:t>PCR Product</a:t>
            </a:r>
            <a:endParaRPr lang="en-US" sz="2200" dirty="0">
              <a:latin typeface="Times"/>
              <a:cs typeface="Times"/>
            </a:endParaRPr>
          </a:p>
        </p:txBody>
      </p:sp>
      <p:sp>
        <p:nvSpPr>
          <p:cNvPr id="20" name="Title 1"/>
          <p:cNvSpPr txBox="1">
            <a:spLocks/>
          </p:cNvSpPr>
          <p:nvPr/>
        </p:nvSpPr>
        <p:spPr>
          <a:xfrm>
            <a:off x="457200" y="103889"/>
            <a:ext cx="8229600" cy="792547"/>
          </a:xfrm>
          <a:prstGeom prst="rect">
            <a:avLst/>
          </a:prstGeom>
        </p:spPr>
        <p:txBody>
          <a:bodyPr vert="horz" lIns="91430" tIns="45715" rIns="91430" bIns="45715"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700" b="1" u="sng" dirty="0" smtClean="0">
                <a:effectLst>
                  <a:outerShdw blurRad="38100" dist="38100" dir="2700000" algn="tl">
                    <a:srgbClr val="000000">
                      <a:alpha val="43137"/>
                    </a:srgbClr>
                  </a:outerShdw>
                </a:effectLst>
                <a:cs typeface="Times"/>
              </a:rPr>
              <a:t>Clone in Bacteria and Test in Yeast</a:t>
            </a:r>
            <a:endParaRPr lang="en-US" sz="3700" b="1" u="sng" dirty="0">
              <a:effectLst>
                <a:outerShdw blurRad="38100" dist="38100" dir="2700000" algn="tl">
                  <a:srgbClr val="000000">
                    <a:alpha val="43137"/>
                  </a:srgbClr>
                </a:outerShdw>
              </a:effectLst>
              <a:cs typeface="Times"/>
            </a:endParaRPr>
          </a:p>
        </p:txBody>
      </p:sp>
      <p:sp>
        <p:nvSpPr>
          <p:cNvPr id="27" name="Process 45"/>
          <p:cNvSpPr/>
          <p:nvPr/>
        </p:nvSpPr>
        <p:spPr>
          <a:xfrm>
            <a:off x="3773508" y="3977640"/>
            <a:ext cx="2551092" cy="187312"/>
          </a:xfrm>
          <a:prstGeom prst="flowChartProcess">
            <a:avLst/>
          </a:prstGeom>
          <a:solidFill>
            <a:srgbClr val="FF6600"/>
          </a:solidFill>
          <a:ln>
            <a:noFill/>
          </a:ln>
        </p:spPr>
        <p:style>
          <a:lnRef idx="2">
            <a:schemeClr val="accent3">
              <a:shade val="50000"/>
            </a:schemeClr>
          </a:lnRef>
          <a:fillRef idx="1">
            <a:schemeClr val="accent3"/>
          </a:fillRef>
          <a:effectRef idx="0">
            <a:schemeClr val="accent3"/>
          </a:effectRef>
          <a:fontRef idx="minor">
            <a:schemeClr val="lt1"/>
          </a:fontRef>
        </p:style>
        <p:txBody>
          <a:bodyPr lIns="91430" tIns="45715" rIns="91430" bIns="45715" rtlCol="0" anchor="ctr"/>
          <a:lstStyle/>
          <a:p>
            <a:pPr algn="ctr"/>
            <a:endParaRPr lang="en-US">
              <a:latin typeface="Times"/>
              <a:cs typeface="Times"/>
            </a:endParaRPr>
          </a:p>
        </p:txBody>
      </p:sp>
      <p:sp>
        <p:nvSpPr>
          <p:cNvPr id="28" name="Process 46"/>
          <p:cNvSpPr/>
          <p:nvPr/>
        </p:nvSpPr>
        <p:spPr>
          <a:xfrm>
            <a:off x="3755572" y="4228194"/>
            <a:ext cx="2612571" cy="172745"/>
          </a:xfrm>
          <a:prstGeom prst="flowChartProcess">
            <a:avLst/>
          </a:prstGeom>
        </p:spPr>
        <p:style>
          <a:lnRef idx="2">
            <a:schemeClr val="accent6">
              <a:shade val="50000"/>
            </a:schemeClr>
          </a:lnRef>
          <a:fillRef idx="1">
            <a:schemeClr val="accent6"/>
          </a:fillRef>
          <a:effectRef idx="0">
            <a:schemeClr val="accent6"/>
          </a:effectRef>
          <a:fontRef idx="minor">
            <a:schemeClr val="lt1"/>
          </a:fontRef>
        </p:style>
        <p:txBody>
          <a:bodyPr lIns="91430" tIns="45715" rIns="91430" bIns="45715" rtlCol="0" anchor="ctr"/>
          <a:lstStyle/>
          <a:p>
            <a:pPr algn="ctr"/>
            <a:endParaRPr lang="en-US">
              <a:latin typeface="Times"/>
              <a:cs typeface="Times"/>
            </a:endParaRPr>
          </a:p>
        </p:txBody>
      </p:sp>
      <p:sp>
        <p:nvSpPr>
          <p:cNvPr id="29" name="Bent Arrow 28"/>
          <p:cNvSpPr/>
          <p:nvPr/>
        </p:nvSpPr>
        <p:spPr>
          <a:xfrm>
            <a:off x="4873221" y="3643210"/>
            <a:ext cx="738151" cy="757729"/>
          </a:xfrm>
          <a:prstGeom prst="bentArrow">
            <a:avLst/>
          </a:prstGeom>
          <a:solidFill>
            <a:srgbClr val="7030A0"/>
          </a:solidFill>
          <a:ln>
            <a:noFill/>
          </a:ln>
        </p:spPr>
        <p:style>
          <a:lnRef idx="1">
            <a:schemeClr val="accent3"/>
          </a:lnRef>
          <a:fillRef idx="3">
            <a:schemeClr val="accent3"/>
          </a:fillRef>
          <a:effectRef idx="2">
            <a:schemeClr val="accent3"/>
          </a:effectRef>
          <a:fontRef idx="minor">
            <a:schemeClr val="lt1"/>
          </a:fontRef>
        </p:style>
        <p:txBody>
          <a:bodyPr lIns="91430" tIns="45715" rIns="91430" bIns="45715" rtlCol="0" anchor="ctr"/>
          <a:lstStyle/>
          <a:p>
            <a:pPr algn="ctr"/>
            <a:endParaRPr lang="en-US" dirty="0">
              <a:solidFill>
                <a:schemeClr val="tx1"/>
              </a:solidFill>
              <a:latin typeface="Times"/>
              <a:cs typeface="Times"/>
            </a:endParaRPr>
          </a:p>
        </p:txBody>
      </p:sp>
      <p:cxnSp>
        <p:nvCxnSpPr>
          <p:cNvPr id="30" name="Straight Arrow Connector 29"/>
          <p:cNvCxnSpPr/>
          <p:nvPr/>
        </p:nvCxnSpPr>
        <p:spPr>
          <a:xfrm>
            <a:off x="4038600" y="3291674"/>
            <a:ext cx="0" cy="685966"/>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1" name="Straight Arrow Connector 30"/>
          <p:cNvCxnSpPr/>
          <p:nvPr/>
        </p:nvCxnSpPr>
        <p:spPr>
          <a:xfrm>
            <a:off x="6096000" y="3291674"/>
            <a:ext cx="0" cy="685966"/>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129382" y="5505994"/>
            <a:ext cx="1482131" cy="1107986"/>
          </a:xfrm>
          <a:prstGeom prst="rect">
            <a:avLst/>
          </a:prstGeom>
          <a:noFill/>
        </p:spPr>
        <p:txBody>
          <a:bodyPr wrap="square" lIns="91430" tIns="45715" rIns="91430" bIns="45715" rtlCol="0">
            <a:spAutoFit/>
          </a:bodyPr>
          <a:lstStyle/>
          <a:p>
            <a:r>
              <a:rPr lang="en-US" sz="2200" dirty="0" smtClean="0">
                <a:latin typeface="Times"/>
                <a:cs typeface="Times"/>
              </a:rPr>
              <a:t>Digest and Purify</a:t>
            </a:r>
          </a:p>
          <a:p>
            <a:r>
              <a:rPr lang="en-US" sz="2200" dirty="0" smtClean="0">
                <a:latin typeface="Times"/>
                <a:cs typeface="Times"/>
              </a:rPr>
              <a:t>Product</a:t>
            </a:r>
            <a:endParaRPr lang="en-US" sz="2200" dirty="0">
              <a:latin typeface="Times"/>
              <a:cs typeface="Times"/>
            </a:endParaRPr>
          </a:p>
        </p:txBody>
      </p:sp>
      <p:grpSp>
        <p:nvGrpSpPr>
          <p:cNvPr id="2" name="Group 1"/>
          <p:cNvGrpSpPr/>
          <p:nvPr/>
        </p:nvGrpSpPr>
        <p:grpSpPr>
          <a:xfrm>
            <a:off x="129381" y="1354509"/>
            <a:ext cx="8583523" cy="1372105"/>
            <a:chOff x="301889" y="2633769"/>
            <a:chExt cx="20028219" cy="2667981"/>
          </a:xfrm>
        </p:grpSpPr>
        <p:cxnSp>
          <p:nvCxnSpPr>
            <p:cNvPr id="43" name="Straight Connector 42"/>
            <p:cNvCxnSpPr/>
            <p:nvPr/>
          </p:nvCxnSpPr>
          <p:spPr>
            <a:xfrm>
              <a:off x="3905833" y="3495009"/>
              <a:ext cx="16424275" cy="0"/>
            </a:xfrm>
            <a:prstGeom prst="line">
              <a:avLst/>
            </a:prstGeom>
          </p:spPr>
          <p:style>
            <a:lnRef idx="2">
              <a:schemeClr val="dk1"/>
            </a:lnRef>
            <a:fillRef idx="0">
              <a:schemeClr val="dk1"/>
            </a:fillRef>
            <a:effectRef idx="1">
              <a:schemeClr val="dk1"/>
            </a:effectRef>
            <a:fontRef idx="minor">
              <a:schemeClr val="tx1"/>
            </a:fontRef>
          </p:style>
        </p:cxnSp>
        <p:sp>
          <p:nvSpPr>
            <p:cNvPr id="44" name="Right Arrow 43"/>
            <p:cNvSpPr/>
            <p:nvPr/>
          </p:nvSpPr>
          <p:spPr>
            <a:xfrm flipH="1">
              <a:off x="4783721" y="2939394"/>
              <a:ext cx="2400300" cy="1092729"/>
            </a:xfrm>
            <a:prstGeom prst="rightArrow">
              <a:avLst/>
            </a:prstGeom>
            <a:solidFill>
              <a:srgbClr val="92D050"/>
            </a:solidFill>
          </p:spPr>
          <p:style>
            <a:lnRef idx="1">
              <a:schemeClr val="accent1"/>
            </a:lnRef>
            <a:fillRef idx="3">
              <a:schemeClr val="accent1"/>
            </a:fillRef>
            <a:effectRef idx="2">
              <a:schemeClr val="accent1"/>
            </a:effectRef>
            <a:fontRef idx="minor">
              <a:schemeClr val="lt1"/>
            </a:fontRef>
          </p:style>
          <p:txBody>
            <a:bodyPr lIns="198114" tIns="99057" rIns="198114" bIns="99057" rtlCol="0" anchor="ctr"/>
            <a:lstStyle/>
            <a:p>
              <a:pPr algn="ctr"/>
              <a:endParaRPr lang="en-US">
                <a:latin typeface="Times"/>
                <a:cs typeface="Times"/>
              </a:endParaRPr>
            </a:p>
          </p:txBody>
        </p:sp>
        <p:cxnSp>
          <p:nvCxnSpPr>
            <p:cNvPr id="45" name="Straight Arrow Connector 44"/>
            <p:cNvCxnSpPr/>
            <p:nvPr/>
          </p:nvCxnSpPr>
          <p:spPr>
            <a:xfrm flipH="1">
              <a:off x="9006472" y="2633769"/>
              <a:ext cx="1222375" cy="0"/>
            </a:xfrm>
            <a:prstGeom prst="straightConnector1">
              <a:avLst/>
            </a:prstGeom>
            <a:ln w="76200" cmpd="sng">
              <a:tailEnd type="arrow"/>
            </a:ln>
          </p:spPr>
          <p:style>
            <a:lnRef idx="2">
              <a:schemeClr val="dk1"/>
            </a:lnRef>
            <a:fillRef idx="0">
              <a:schemeClr val="dk1"/>
            </a:fillRef>
            <a:effectRef idx="1">
              <a:schemeClr val="dk1"/>
            </a:effectRef>
            <a:fontRef idx="minor">
              <a:schemeClr val="tx1"/>
            </a:fontRef>
          </p:style>
        </p:cxnSp>
        <p:cxnSp>
          <p:nvCxnSpPr>
            <p:cNvPr id="46" name="Straight Arrow Connector 45"/>
            <p:cNvCxnSpPr/>
            <p:nvPr/>
          </p:nvCxnSpPr>
          <p:spPr>
            <a:xfrm>
              <a:off x="14258924" y="2633769"/>
              <a:ext cx="1200148" cy="0"/>
            </a:xfrm>
            <a:prstGeom prst="straightConnector1">
              <a:avLst/>
            </a:prstGeom>
            <a:ln w="76200" cmpd="sng">
              <a:tailEnd type="arrow"/>
            </a:ln>
          </p:spPr>
          <p:style>
            <a:lnRef idx="2">
              <a:schemeClr val="dk1"/>
            </a:lnRef>
            <a:fillRef idx="0">
              <a:schemeClr val="dk1"/>
            </a:fillRef>
            <a:effectRef idx="1">
              <a:schemeClr val="dk1"/>
            </a:effectRef>
            <a:fontRef idx="minor">
              <a:schemeClr val="tx1"/>
            </a:fontRef>
          </p:style>
        </p:cxnSp>
        <p:sp>
          <p:nvSpPr>
            <p:cNvPr id="48" name="Right Arrow 47"/>
            <p:cNvSpPr/>
            <p:nvPr/>
          </p:nvSpPr>
          <p:spPr>
            <a:xfrm>
              <a:off x="17329733" y="2930115"/>
              <a:ext cx="2155825" cy="1092729"/>
            </a:xfrm>
            <a:prstGeom prst="right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lIns="198114" tIns="99057" rIns="198114" bIns="99057" rtlCol="0" anchor="ctr"/>
            <a:lstStyle/>
            <a:p>
              <a:pPr algn="ctr"/>
              <a:endParaRPr lang="en-US">
                <a:latin typeface="Times"/>
                <a:cs typeface="Times"/>
              </a:endParaRPr>
            </a:p>
          </p:txBody>
        </p:sp>
        <p:sp>
          <p:nvSpPr>
            <p:cNvPr id="50" name="Oval 49"/>
            <p:cNvSpPr/>
            <p:nvPr/>
          </p:nvSpPr>
          <p:spPr>
            <a:xfrm flipH="1">
              <a:off x="7373914" y="3126686"/>
              <a:ext cx="909785" cy="561701"/>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lIns="198114" tIns="99057" rIns="198114" bIns="99057" rtlCol="0" anchor="ctr"/>
            <a:lstStyle/>
            <a:p>
              <a:pPr algn="ctr"/>
              <a:endParaRPr lang="en-US">
                <a:latin typeface="Times"/>
                <a:cs typeface="Times"/>
              </a:endParaRPr>
            </a:p>
          </p:txBody>
        </p:sp>
        <p:sp>
          <p:nvSpPr>
            <p:cNvPr id="51" name="TextBox 50"/>
            <p:cNvSpPr txBox="1"/>
            <p:nvPr/>
          </p:nvSpPr>
          <p:spPr>
            <a:xfrm>
              <a:off x="8950906" y="2758332"/>
              <a:ext cx="1333500" cy="2543418"/>
            </a:xfrm>
            <a:prstGeom prst="rect">
              <a:avLst/>
            </a:prstGeom>
            <a:noFill/>
          </p:spPr>
          <p:txBody>
            <a:bodyPr wrap="square" lIns="198114" tIns="99057" rIns="198114" bIns="99057" rtlCol="0">
              <a:spAutoFit/>
            </a:bodyPr>
            <a:lstStyle/>
            <a:p>
              <a:r>
                <a:rPr lang="en-US" dirty="0">
                  <a:latin typeface="Times"/>
                  <a:cs typeface="Times"/>
                </a:rPr>
                <a:t>BsaI</a:t>
              </a:r>
              <a:endParaRPr lang="en-US" dirty="0">
                <a:latin typeface="Times"/>
                <a:cs typeface="Times"/>
              </a:endParaRPr>
            </a:p>
          </p:txBody>
        </p:sp>
        <p:sp>
          <p:nvSpPr>
            <p:cNvPr id="52" name="TextBox 51"/>
            <p:cNvSpPr txBox="1"/>
            <p:nvPr/>
          </p:nvSpPr>
          <p:spPr>
            <a:xfrm>
              <a:off x="13423899" y="2633769"/>
              <a:ext cx="1333500" cy="2543418"/>
            </a:xfrm>
            <a:prstGeom prst="rect">
              <a:avLst/>
            </a:prstGeom>
            <a:noFill/>
          </p:spPr>
          <p:txBody>
            <a:bodyPr wrap="square" lIns="198114" tIns="99057" rIns="198114" bIns="99057" rtlCol="0">
              <a:spAutoFit/>
            </a:bodyPr>
            <a:lstStyle/>
            <a:p>
              <a:r>
                <a:rPr lang="en-US" dirty="0">
                  <a:latin typeface="Times"/>
                  <a:cs typeface="Times"/>
                </a:rPr>
                <a:t>BsaI</a:t>
              </a:r>
              <a:endParaRPr lang="en-US" dirty="0">
                <a:latin typeface="Times"/>
                <a:cs typeface="Times"/>
              </a:endParaRPr>
            </a:p>
          </p:txBody>
        </p:sp>
        <p:sp>
          <p:nvSpPr>
            <p:cNvPr id="53" name="TextBox 52"/>
            <p:cNvSpPr txBox="1"/>
            <p:nvPr/>
          </p:nvSpPr>
          <p:spPr>
            <a:xfrm>
              <a:off x="4783720" y="3126685"/>
              <a:ext cx="2111375" cy="927593"/>
            </a:xfrm>
            <a:prstGeom prst="rect">
              <a:avLst/>
            </a:prstGeom>
            <a:noFill/>
          </p:spPr>
          <p:txBody>
            <a:bodyPr wrap="square" lIns="198114" tIns="99057" rIns="198114" bIns="99057" rtlCol="0">
              <a:spAutoFit/>
            </a:bodyPr>
            <a:lstStyle/>
            <a:p>
              <a:r>
                <a:rPr lang="en-US" dirty="0">
                  <a:latin typeface="Times"/>
                  <a:cs typeface="Times"/>
                </a:rPr>
                <a:t>GFP</a:t>
              </a:r>
              <a:endParaRPr lang="en-US" dirty="0">
                <a:latin typeface="Times"/>
                <a:cs typeface="Times"/>
              </a:endParaRPr>
            </a:p>
          </p:txBody>
        </p:sp>
        <p:sp>
          <p:nvSpPr>
            <p:cNvPr id="54" name="TextBox 53"/>
            <p:cNvSpPr txBox="1"/>
            <p:nvPr/>
          </p:nvSpPr>
          <p:spPr>
            <a:xfrm>
              <a:off x="17007890" y="3072908"/>
              <a:ext cx="2905709" cy="927593"/>
            </a:xfrm>
            <a:prstGeom prst="rect">
              <a:avLst/>
            </a:prstGeom>
            <a:noFill/>
          </p:spPr>
          <p:txBody>
            <a:bodyPr wrap="square" lIns="198114" tIns="99057" rIns="198114" bIns="99057" rtlCol="0">
              <a:spAutoFit/>
            </a:bodyPr>
            <a:lstStyle/>
            <a:p>
              <a:r>
                <a:rPr lang="en-US" dirty="0" err="1" smtClean="0">
                  <a:latin typeface="Times"/>
                  <a:cs typeface="Times"/>
                </a:rPr>
                <a:t>mCherry</a:t>
              </a:r>
              <a:endParaRPr lang="en-US" dirty="0">
                <a:latin typeface="Times"/>
                <a:cs typeface="Times"/>
              </a:endParaRPr>
            </a:p>
          </p:txBody>
        </p:sp>
        <p:sp>
          <p:nvSpPr>
            <p:cNvPr id="68" name="TextBox 67"/>
            <p:cNvSpPr txBox="1"/>
            <p:nvPr/>
          </p:nvSpPr>
          <p:spPr>
            <a:xfrm>
              <a:off x="301889" y="2797534"/>
              <a:ext cx="4173890" cy="1705583"/>
            </a:xfrm>
            <a:prstGeom prst="rect">
              <a:avLst/>
            </a:prstGeom>
            <a:noFill/>
          </p:spPr>
          <p:txBody>
            <a:bodyPr wrap="square" lIns="198114" tIns="99057" rIns="198114" bIns="99057" rtlCol="0">
              <a:spAutoFit/>
            </a:bodyPr>
            <a:lstStyle/>
            <a:p>
              <a:r>
                <a:rPr lang="en-US" sz="2200" dirty="0">
                  <a:latin typeface="Times"/>
                  <a:cs typeface="Times"/>
                </a:rPr>
                <a:t>Destination plasmid</a:t>
              </a:r>
            </a:p>
          </p:txBody>
        </p:sp>
      </p:grpSp>
      <p:sp>
        <p:nvSpPr>
          <p:cNvPr id="37" name="Process 45"/>
          <p:cNvSpPr/>
          <p:nvPr/>
        </p:nvSpPr>
        <p:spPr>
          <a:xfrm>
            <a:off x="3494314" y="5670524"/>
            <a:ext cx="2551092" cy="187312"/>
          </a:xfrm>
          <a:prstGeom prst="flowChartProcess">
            <a:avLst/>
          </a:prstGeom>
          <a:solidFill>
            <a:srgbClr val="FF6600"/>
          </a:solidFill>
          <a:ln>
            <a:noFill/>
          </a:ln>
        </p:spPr>
        <p:style>
          <a:lnRef idx="2">
            <a:schemeClr val="accent3">
              <a:shade val="50000"/>
            </a:schemeClr>
          </a:lnRef>
          <a:fillRef idx="1">
            <a:schemeClr val="accent3"/>
          </a:fillRef>
          <a:effectRef idx="0">
            <a:schemeClr val="accent3"/>
          </a:effectRef>
          <a:fontRef idx="minor">
            <a:schemeClr val="lt1"/>
          </a:fontRef>
        </p:style>
        <p:txBody>
          <a:bodyPr lIns="91430" tIns="45715" rIns="91430" bIns="45715" rtlCol="0" anchor="ctr"/>
          <a:lstStyle/>
          <a:p>
            <a:pPr algn="ctr"/>
            <a:endParaRPr lang="en-US">
              <a:latin typeface="Times"/>
              <a:cs typeface="Times"/>
            </a:endParaRPr>
          </a:p>
        </p:txBody>
      </p:sp>
      <p:sp>
        <p:nvSpPr>
          <p:cNvPr id="39" name="Process 46"/>
          <p:cNvSpPr/>
          <p:nvPr/>
        </p:nvSpPr>
        <p:spPr>
          <a:xfrm>
            <a:off x="3755572" y="5921078"/>
            <a:ext cx="2612571" cy="172745"/>
          </a:xfrm>
          <a:prstGeom prst="flowChartProcess">
            <a:avLst/>
          </a:prstGeom>
        </p:spPr>
        <p:style>
          <a:lnRef idx="2">
            <a:schemeClr val="accent6">
              <a:shade val="50000"/>
            </a:schemeClr>
          </a:lnRef>
          <a:fillRef idx="1">
            <a:schemeClr val="accent6"/>
          </a:fillRef>
          <a:effectRef idx="0">
            <a:schemeClr val="accent6"/>
          </a:effectRef>
          <a:fontRef idx="minor">
            <a:schemeClr val="lt1"/>
          </a:fontRef>
        </p:style>
        <p:txBody>
          <a:bodyPr lIns="91430" tIns="45715" rIns="91430" bIns="45715" rtlCol="0" anchor="ctr"/>
          <a:lstStyle/>
          <a:p>
            <a:pPr algn="ctr"/>
            <a:endParaRPr lang="en-US">
              <a:latin typeface="Times"/>
              <a:cs typeface="Times"/>
            </a:endParaRPr>
          </a:p>
        </p:txBody>
      </p:sp>
      <p:sp>
        <p:nvSpPr>
          <p:cNvPr id="35" name="Bent Arrow 34"/>
          <p:cNvSpPr/>
          <p:nvPr/>
        </p:nvSpPr>
        <p:spPr>
          <a:xfrm>
            <a:off x="4735286" y="5270863"/>
            <a:ext cx="738151" cy="757729"/>
          </a:xfrm>
          <a:prstGeom prst="bentArrow">
            <a:avLst/>
          </a:prstGeom>
          <a:solidFill>
            <a:srgbClr val="7030A0"/>
          </a:solidFill>
          <a:ln>
            <a:noFill/>
          </a:ln>
        </p:spPr>
        <p:style>
          <a:lnRef idx="1">
            <a:schemeClr val="accent3"/>
          </a:lnRef>
          <a:fillRef idx="3">
            <a:schemeClr val="accent3"/>
          </a:fillRef>
          <a:effectRef idx="2">
            <a:schemeClr val="accent3"/>
          </a:effectRef>
          <a:fontRef idx="minor">
            <a:schemeClr val="lt1"/>
          </a:fontRef>
        </p:style>
        <p:txBody>
          <a:bodyPr lIns="91430" tIns="45715" rIns="91430" bIns="45715" rtlCol="0" anchor="ctr"/>
          <a:lstStyle/>
          <a:p>
            <a:pPr algn="ctr"/>
            <a:endParaRPr lang="en-US" dirty="0">
              <a:solidFill>
                <a:schemeClr val="tx1"/>
              </a:solidFill>
              <a:latin typeface="Times"/>
              <a:cs typeface="Times"/>
            </a:endParaRPr>
          </a:p>
        </p:txBody>
      </p:sp>
      <p:sp>
        <p:nvSpPr>
          <p:cNvPr id="41" name="Bent Arrow 40"/>
          <p:cNvSpPr/>
          <p:nvPr/>
        </p:nvSpPr>
        <p:spPr>
          <a:xfrm flipH="1">
            <a:off x="4526025" y="1118124"/>
            <a:ext cx="588759" cy="663702"/>
          </a:xfrm>
          <a:prstGeom prst="bentArrow">
            <a:avLst/>
          </a:prstGeom>
        </p:spPr>
        <p:style>
          <a:lnRef idx="1">
            <a:schemeClr val="accent1"/>
          </a:lnRef>
          <a:fillRef idx="3">
            <a:schemeClr val="accent1"/>
          </a:fillRef>
          <a:effectRef idx="2">
            <a:schemeClr val="accent1"/>
          </a:effectRef>
          <a:fontRef idx="minor">
            <a:schemeClr val="lt1"/>
          </a:fontRef>
        </p:style>
        <p:txBody>
          <a:bodyPr lIns="198114" tIns="99057" rIns="198114" bIns="99057" rtlCol="0" anchor="ctr"/>
          <a:lstStyle/>
          <a:p>
            <a:pPr algn="ctr"/>
            <a:endParaRPr lang="en-US">
              <a:solidFill>
                <a:schemeClr val="tx1"/>
              </a:solidFill>
              <a:latin typeface="Times"/>
              <a:cs typeface="Times"/>
            </a:endParaRPr>
          </a:p>
        </p:txBody>
      </p:sp>
      <p:sp>
        <p:nvSpPr>
          <p:cNvPr id="42" name="Oval 41"/>
          <p:cNvSpPr/>
          <p:nvPr/>
        </p:nvSpPr>
        <p:spPr>
          <a:xfrm flipH="1">
            <a:off x="6619686" y="1648237"/>
            <a:ext cx="389908" cy="288875"/>
          </a:xfrm>
          <a:prstGeom prst="ellipse">
            <a:avLst/>
          </a:prstGeom>
          <a:solidFill>
            <a:schemeClr val="accent6"/>
          </a:solidFill>
        </p:spPr>
        <p:style>
          <a:lnRef idx="1">
            <a:schemeClr val="accent1"/>
          </a:lnRef>
          <a:fillRef idx="3">
            <a:schemeClr val="accent1"/>
          </a:fillRef>
          <a:effectRef idx="2">
            <a:schemeClr val="accent1"/>
          </a:effectRef>
          <a:fontRef idx="minor">
            <a:schemeClr val="lt1"/>
          </a:fontRef>
        </p:style>
        <p:txBody>
          <a:bodyPr lIns="198114" tIns="99057" rIns="198114" bIns="99057" rtlCol="0" anchor="ctr"/>
          <a:lstStyle/>
          <a:p>
            <a:pPr algn="ctr"/>
            <a:endParaRPr lang="en-US">
              <a:latin typeface="Times"/>
              <a:cs typeface="Times"/>
            </a:endParaRPr>
          </a:p>
        </p:txBody>
      </p:sp>
      <p:cxnSp>
        <p:nvCxnSpPr>
          <p:cNvPr id="57" name="Straight Connector 56"/>
          <p:cNvCxnSpPr/>
          <p:nvPr/>
        </p:nvCxnSpPr>
        <p:spPr>
          <a:xfrm>
            <a:off x="460630" y="2895600"/>
            <a:ext cx="8310623" cy="36576"/>
          </a:xfrm>
          <a:prstGeom prst="line">
            <a:avLst/>
          </a:prstGeom>
        </p:spPr>
        <p:style>
          <a:lnRef idx="3">
            <a:schemeClr val="dk1"/>
          </a:lnRef>
          <a:fillRef idx="0">
            <a:schemeClr val="dk1"/>
          </a:fillRef>
          <a:effectRef idx="2">
            <a:schemeClr val="dk1"/>
          </a:effectRef>
          <a:fontRef idx="minor">
            <a:schemeClr val="tx1"/>
          </a:fontRef>
        </p:style>
      </p:cxnSp>
      <p:cxnSp>
        <p:nvCxnSpPr>
          <p:cNvPr id="58" name="Straight Arrow Connector 57"/>
          <p:cNvCxnSpPr/>
          <p:nvPr/>
        </p:nvCxnSpPr>
        <p:spPr>
          <a:xfrm>
            <a:off x="4925773" y="4654050"/>
            <a:ext cx="0" cy="685966"/>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59" name="TextBox 58"/>
          <p:cNvSpPr txBox="1"/>
          <p:nvPr/>
        </p:nvSpPr>
        <p:spPr>
          <a:xfrm>
            <a:off x="4876800" y="4654050"/>
            <a:ext cx="1396375" cy="477048"/>
          </a:xfrm>
          <a:prstGeom prst="rect">
            <a:avLst/>
          </a:prstGeom>
          <a:noFill/>
        </p:spPr>
        <p:txBody>
          <a:bodyPr wrap="square" lIns="198114" tIns="99057" rIns="198114" bIns="99057" rtlCol="0">
            <a:spAutoFit/>
          </a:bodyPr>
          <a:lstStyle/>
          <a:p>
            <a:r>
              <a:rPr lang="en-US" dirty="0">
                <a:latin typeface="Times"/>
                <a:cs typeface="Times"/>
              </a:rPr>
              <a:t>BsaI</a:t>
            </a:r>
            <a:endParaRPr lang="en-US" dirty="0">
              <a:latin typeface="Times"/>
              <a:cs typeface="Times"/>
            </a:endParaRPr>
          </a:p>
        </p:txBody>
      </p:sp>
      <p:sp>
        <p:nvSpPr>
          <p:cNvPr id="5" name="TextBox 4"/>
          <p:cNvSpPr txBox="1"/>
          <p:nvPr/>
        </p:nvSpPr>
        <p:spPr>
          <a:xfrm>
            <a:off x="4114800" y="3291674"/>
            <a:ext cx="1815690" cy="400110"/>
          </a:xfrm>
          <a:prstGeom prst="rect">
            <a:avLst/>
          </a:prstGeom>
          <a:noFill/>
        </p:spPr>
        <p:txBody>
          <a:bodyPr wrap="none" rtlCol="0">
            <a:spAutoFit/>
          </a:bodyPr>
          <a:lstStyle/>
          <a:p>
            <a:r>
              <a:rPr lang="en-US" sz="2000" b="1" dirty="0" smtClean="0"/>
              <a:t>Yeast promoter</a:t>
            </a:r>
            <a:endParaRPr lang="en-US" sz="2000" b="1" dirty="0"/>
          </a:p>
        </p:txBody>
      </p:sp>
    </p:spTree>
    <p:extLst>
      <p:ext uri="{BB962C8B-B14F-4D97-AF65-F5344CB8AC3E}">
        <p14:creationId xmlns:p14="http://schemas.microsoft.com/office/powerpoint/2010/main" val="106916738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Thermal</Template>
  <TotalTime>580</TotalTime>
  <Words>780</Words>
  <Application>Microsoft Office PowerPoint</Application>
  <PresentationFormat>On-screen Show (4:3)</PresentationFormat>
  <Paragraphs>119</Paragraphs>
  <Slides>16</Slides>
  <Notes>4</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Detection of drug-dependent promoter activity in  Saccharomyces cerevisiae</vt:lpstr>
      <vt:lpstr>Genetics 304L Course –  What we do now…</vt:lpstr>
      <vt:lpstr>Genetics 304L Course –  incorporating synthetic biology</vt:lpstr>
      <vt:lpstr>We need:</vt:lpstr>
      <vt:lpstr>Reporter System</vt:lpstr>
      <vt:lpstr>Proof of Principle</vt:lpstr>
      <vt:lpstr>Student Designed Promoters</vt:lpstr>
      <vt:lpstr>PowerPoint Presentation</vt:lpstr>
      <vt:lpstr>PowerPoint Presentation</vt:lpstr>
      <vt:lpstr>PowerPoint Presentation</vt:lpstr>
      <vt:lpstr>PowerPoint Presentation</vt:lpstr>
      <vt:lpstr>How does this fit in a class?</vt:lpstr>
      <vt:lpstr>How is this Synthetic Biology?</vt:lpstr>
      <vt:lpstr>Ethical Concerns</vt:lpstr>
      <vt:lpstr>Is that it?</vt:lpstr>
      <vt:lpstr>PowerPoint Presentation</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Measurement of transcription factor specific activation after drug dependent signal transduction</dc:title>
  <dc:creator>marymiller</dc:creator>
  <cp:lastModifiedBy>marymiller</cp:lastModifiedBy>
  <cp:revision>58</cp:revision>
  <dcterms:created xsi:type="dcterms:W3CDTF">2014-06-26T15:52:51Z</dcterms:created>
  <dcterms:modified xsi:type="dcterms:W3CDTF">2014-06-27T01:33:00Z</dcterms:modified>
</cp:coreProperties>
</file>