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sldIdLst>
    <p:sldId id="256" r:id="rId2"/>
    <p:sldId id="257" r:id="rId3"/>
    <p:sldId id="258" r:id="rId4"/>
    <p:sldId id="261" r:id="rId5"/>
    <p:sldId id="266" r:id="rId6"/>
    <p:sldId id="259" r:id="rId7"/>
    <p:sldId id="265" r:id="rId8"/>
    <p:sldId id="260" r:id="rId9"/>
    <p:sldId id="262" r:id="rId10"/>
    <p:sldId id="263" r:id="rId11"/>
    <p:sldId id="267" r:id="rId12"/>
    <p:sldId id="264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7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3" d="100"/>
          <a:sy n="103" d="100"/>
        </p:scale>
        <p:origin x="-1152" y="-1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28751"/>
            <a:ext cx="7543800" cy="1945481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429000"/>
            <a:ext cx="6461760" cy="8001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4837-214B-7C4A-B5AB-CAD8357FD331}" type="datetimeFigureOut">
              <a:rPr lang="en-US" smtClean="0"/>
              <a:t>6/26/14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4837-214B-7C4A-B5AB-CAD8357FD331}" type="datetimeFigureOut">
              <a:rPr lang="en-US" smtClean="0"/>
              <a:t>6/26/14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95F2A-008F-DC43-90FF-56ADE3F352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1752600" cy="4388644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4837-214B-7C4A-B5AB-CAD8357FD331}" type="datetimeFigureOut">
              <a:rPr lang="en-US" smtClean="0"/>
              <a:t>6/26/14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95F2A-008F-DC43-90FF-56ADE3F352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4837-214B-7C4A-B5AB-CAD8357FD331}" type="datetimeFigureOut">
              <a:rPr lang="en-US" smtClean="0"/>
              <a:t>6/26/14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95F2A-008F-DC43-90FF-56ADE3F352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114800"/>
            <a:ext cx="7659687" cy="8763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889647"/>
            <a:ext cx="6135687" cy="122515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4837-214B-7C4A-B5AB-CAD8357FD331}" type="datetimeFigureOut">
              <a:rPr lang="en-US" smtClean="0"/>
              <a:t>6/26/14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95F2A-008F-DC43-90FF-56ADE3F352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52144"/>
            <a:ext cx="3657600" cy="34427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152144"/>
            <a:ext cx="3657600" cy="34427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4837-214B-7C4A-B5AB-CAD8357FD331}" type="datetimeFigureOut">
              <a:rPr lang="en-US" smtClean="0"/>
              <a:t>6/26/14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95F2A-008F-DC43-90FF-56ADE3F352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3657600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3657600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151335"/>
            <a:ext cx="3657600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1631156"/>
            <a:ext cx="3657600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4837-214B-7C4A-B5AB-CAD8357FD331}" type="datetimeFigureOut">
              <a:rPr lang="en-US" smtClean="0"/>
              <a:t>6/26/14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95F2A-008F-DC43-90FF-56ADE3F352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4837-214B-7C4A-B5AB-CAD8357FD331}" type="datetimeFigureOut">
              <a:rPr lang="en-US" smtClean="0"/>
              <a:t>6/26/14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95F2A-008F-DC43-90FF-56ADE3F352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4837-214B-7C4A-B5AB-CAD8357FD331}" type="datetimeFigureOut">
              <a:rPr lang="en-US" smtClean="0"/>
              <a:t>6/26/14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95F2A-008F-DC43-90FF-56ADE3F352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4121658"/>
            <a:ext cx="7772400" cy="44577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4572000"/>
            <a:ext cx="7772401" cy="4572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4837-214B-7C4A-B5AB-CAD8357FD331}" type="datetimeFigureOut">
              <a:rPr lang="en-US" smtClean="0"/>
              <a:t>6/26/14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285750"/>
            <a:ext cx="7772400" cy="370713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4121458"/>
            <a:ext cx="7772400" cy="445970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4572000"/>
            <a:ext cx="7772400" cy="45948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4837-214B-7C4A-B5AB-CAD8357FD331}" type="datetimeFigureOut">
              <a:rPr lang="en-US" smtClean="0"/>
              <a:t>6/26/14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195F2A-008F-DC43-90FF-56ADE3F3526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620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7620000" cy="3600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4236720"/>
            <a:ext cx="548640" cy="29718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E4195F2A-008F-DC43-90FF-56ADE3F3526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882821" y="2990850"/>
            <a:ext cx="177546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856152" y="1188720"/>
            <a:ext cx="18287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F8624837-214B-7C4A-B5AB-CAD8357FD331}" type="datetimeFigureOut">
              <a:rPr lang="en-US" smtClean="0"/>
              <a:t>6/26/14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Synthetic Biology at </a:t>
            </a:r>
            <a:r>
              <a:rPr lang="en-US" sz="4800" i="1" dirty="0" smtClean="0"/>
              <a:t>VCSU and Prairie View A&amp;M</a:t>
            </a:r>
            <a:endParaRPr lang="en-US" sz="48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 </a:t>
            </a:r>
            <a:r>
              <a:rPr lang="en-US" dirty="0" err="1" smtClean="0"/>
              <a:t>Keasler</a:t>
            </a:r>
            <a:r>
              <a:rPr lang="en-US" dirty="0" smtClean="0"/>
              <a:t>, Deirdre </a:t>
            </a:r>
            <a:r>
              <a:rPr lang="en-US" dirty="0" err="1" smtClean="0"/>
              <a:t>Vaden</a:t>
            </a:r>
            <a:r>
              <a:rPr lang="en-US" dirty="0" smtClean="0"/>
              <a:t>, Hilde van Gijssel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400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Biosensing</a:t>
            </a:r>
            <a:r>
              <a:rPr lang="en-US" dirty="0" smtClean="0"/>
              <a:t> in Analytical Chemistry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3258" y="1591867"/>
            <a:ext cx="3814308" cy="290441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Mercury concentrations are high in the local environment in Valley City</a:t>
            </a:r>
          </a:p>
          <a:p>
            <a:r>
              <a:rPr lang="en-US" dirty="0" smtClean="0"/>
              <a:t>Biosensors provide an attractive analytical chemistry application for biological science majors</a:t>
            </a:r>
          </a:p>
          <a:p>
            <a:r>
              <a:rPr lang="en-US" dirty="0" smtClean="0"/>
              <a:t>Sample collection provides opportunities for inquiry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2" y="1871295"/>
            <a:ext cx="3893808" cy="17659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775" y="1677592"/>
            <a:ext cx="136176" cy="24091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209" y="3892997"/>
            <a:ext cx="4100966" cy="3313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65638" y="4357776"/>
            <a:ext cx="1862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Sando</a:t>
            </a:r>
            <a:r>
              <a:rPr lang="en-US" dirty="0" smtClean="0"/>
              <a:t> et al. 2001.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518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Ethical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Students will be asked to identify some of the potential risks of release of the modified bacteria to the environment </a:t>
            </a:r>
          </a:p>
          <a:p>
            <a:r>
              <a:rPr lang="en-US" dirty="0" smtClean="0"/>
              <a:t>Students will develop a proposal to mitigate the possibility of release and the risks of such a release</a:t>
            </a:r>
          </a:p>
          <a:p>
            <a:r>
              <a:rPr lang="en-US" dirty="0" smtClean="0"/>
              <a:t>Measured mercury concentrations will be compared to environment standards and the environmental consequences of the measured concentrations</a:t>
            </a:r>
          </a:p>
        </p:txBody>
      </p:sp>
    </p:spTree>
    <p:extLst>
      <p:ext uri="{BB962C8B-B14F-4D97-AF65-F5344CB8AC3E}">
        <p14:creationId xmlns:p14="http://schemas.microsoft.com/office/powerpoint/2010/main" val="2474777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Undergraduate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6764" y="1220391"/>
            <a:ext cx="3478586" cy="339923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Characterize the metal binding site in the transcription factor using Monte Carlo simulation</a:t>
            </a:r>
          </a:p>
          <a:p>
            <a:r>
              <a:rPr lang="en-US" dirty="0" smtClean="0"/>
              <a:t>Perform alchemical mutations on amino acids in the binding site to modify affinity for Hg</a:t>
            </a:r>
            <a:r>
              <a:rPr lang="en-US" baseline="30000" dirty="0" smtClean="0"/>
              <a:t>2+</a:t>
            </a:r>
            <a:r>
              <a:rPr lang="en-US" dirty="0" smtClean="0"/>
              <a:t> or other ions</a:t>
            </a:r>
          </a:p>
          <a:p>
            <a:r>
              <a:rPr lang="en-US" dirty="0" smtClean="0"/>
              <a:t>Experimental testing in Hilde’s lab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75" y="1268016"/>
            <a:ext cx="4787591" cy="294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50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114300" indent="0">
              <a:buNone/>
            </a:pPr>
            <a:r>
              <a:rPr lang="en-US" b="1" dirty="0" smtClean="0"/>
              <a:t>Short term:</a:t>
            </a:r>
          </a:p>
          <a:p>
            <a:r>
              <a:rPr lang="en-US" dirty="0" smtClean="0"/>
              <a:t>Implement basic synthetic biology in:</a:t>
            </a:r>
          </a:p>
          <a:p>
            <a:pPr lvl="1"/>
            <a:r>
              <a:rPr lang="en-US" dirty="0" err="1" smtClean="0"/>
              <a:t>Biol</a:t>
            </a:r>
            <a:r>
              <a:rPr lang="en-US" dirty="0" smtClean="0"/>
              <a:t> 150: General biology genetic unit</a:t>
            </a:r>
          </a:p>
          <a:p>
            <a:pPr lvl="1"/>
            <a:r>
              <a:rPr lang="en-US" dirty="0" err="1" smtClean="0"/>
              <a:t>Chem</a:t>
            </a:r>
            <a:r>
              <a:rPr lang="en-US" dirty="0" smtClean="0"/>
              <a:t> 331: Quantitative analysis II</a:t>
            </a:r>
          </a:p>
          <a:p>
            <a:pPr lvl="1"/>
            <a:r>
              <a:rPr lang="en-US" dirty="0" smtClean="0"/>
              <a:t>Tech 161: Technology, Engineering and Design</a:t>
            </a:r>
          </a:p>
          <a:p>
            <a:pPr lvl="1"/>
            <a:r>
              <a:rPr lang="en-US" dirty="0" err="1" smtClean="0"/>
              <a:t>Biol</a:t>
            </a:r>
            <a:r>
              <a:rPr lang="en-US" dirty="0" smtClean="0"/>
              <a:t> </a:t>
            </a:r>
            <a:r>
              <a:rPr lang="en-US" dirty="0"/>
              <a:t>1025: General Biology </a:t>
            </a:r>
            <a:r>
              <a:rPr lang="en-US" dirty="0" smtClean="0"/>
              <a:t>II</a:t>
            </a:r>
          </a:p>
          <a:p>
            <a:r>
              <a:rPr lang="en-US" dirty="0" smtClean="0"/>
              <a:t>Extend use of synthetic biology (study role of promoters and regulation)</a:t>
            </a:r>
          </a:p>
          <a:p>
            <a:pPr lvl="1"/>
            <a:r>
              <a:rPr lang="en-US" dirty="0" err="1" smtClean="0"/>
              <a:t>Biol</a:t>
            </a:r>
            <a:r>
              <a:rPr lang="en-US" dirty="0" smtClean="0"/>
              <a:t> 315: Genetics</a:t>
            </a:r>
          </a:p>
          <a:p>
            <a:pPr lvl="1"/>
            <a:r>
              <a:rPr lang="en-US" dirty="0" err="1" smtClean="0"/>
              <a:t>Biol</a:t>
            </a:r>
            <a:r>
              <a:rPr lang="en-US" dirty="0" smtClean="0"/>
              <a:t> 2054: Genetics</a:t>
            </a:r>
          </a:p>
          <a:p>
            <a:pPr marL="114300" indent="0">
              <a:buNone/>
            </a:pPr>
            <a:r>
              <a:rPr lang="en-US" b="1" dirty="0" smtClean="0"/>
              <a:t>Long term: </a:t>
            </a:r>
          </a:p>
          <a:p>
            <a:r>
              <a:rPr lang="en-US" dirty="0" smtClean="0"/>
              <a:t>Implement independent research projects for chemistry/health science students</a:t>
            </a:r>
          </a:p>
          <a:p>
            <a:pPr lvl="1"/>
            <a:r>
              <a:rPr lang="en-US" dirty="0" smtClean="0"/>
              <a:t>Includes modeling  and actual testing </a:t>
            </a:r>
          </a:p>
          <a:p>
            <a:pPr marL="41148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7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Mercury Biosensor?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Utilize the biosensor for mercury.</a:t>
            </a:r>
          </a:p>
          <a:p>
            <a:pPr lvl="1"/>
            <a:r>
              <a:rPr lang="en-US" dirty="0" smtClean="0"/>
              <a:t>Mercury is an environmental concern</a:t>
            </a:r>
          </a:p>
          <a:p>
            <a:pPr lvl="1"/>
            <a:r>
              <a:rPr lang="en-US" dirty="0" smtClean="0"/>
              <a:t>Relevant for undergraduate research projects because it fits with focus of the VCSU science department</a:t>
            </a:r>
          </a:p>
          <a:p>
            <a:pPr lvl="2"/>
            <a:r>
              <a:rPr lang="en-US" dirty="0" smtClean="0"/>
              <a:t>Prairie Education and Research Center (water quality)</a:t>
            </a:r>
          </a:p>
          <a:p>
            <a:pPr lvl="2"/>
            <a:r>
              <a:rPr lang="en-US" dirty="0" smtClean="0"/>
              <a:t>Toxicology (human and environmental</a:t>
            </a:r>
          </a:p>
          <a:p>
            <a:pPr lvl="2"/>
            <a:r>
              <a:rPr lang="en-US" dirty="0" smtClean="0"/>
              <a:t>Bioremediation (heavy metals research project)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Based on </a:t>
            </a:r>
            <a:r>
              <a:rPr lang="en-US" i="1" dirty="0" err="1" smtClean="0"/>
              <a:t>iGEM</a:t>
            </a:r>
            <a:r>
              <a:rPr lang="en-US" i="1" dirty="0" smtClean="0"/>
              <a:t> </a:t>
            </a:r>
            <a:r>
              <a:rPr lang="en-US" i="1" dirty="0"/>
              <a:t>wiki – 2010 Peking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817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Mercury advisories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14" y="1461492"/>
            <a:ext cx="6745710" cy="3443883"/>
          </a:xfrm>
        </p:spPr>
      </p:pic>
    </p:spTree>
    <p:extLst>
      <p:ext uri="{BB962C8B-B14F-4D97-AF65-F5344CB8AC3E}">
        <p14:creationId xmlns:p14="http://schemas.microsoft.com/office/powerpoint/2010/main" val="467483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Plasmid design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789100" y="2207216"/>
            <a:ext cx="6719676" cy="49324"/>
          </a:xfrm>
          <a:prstGeom prst="line">
            <a:avLst/>
          </a:prstGeom>
          <a:ln w="57150" cmpd="sng">
            <a:solidFill>
              <a:srgbClr val="2F2B2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Bent Arrow 10"/>
          <p:cNvSpPr/>
          <p:nvPr/>
        </p:nvSpPr>
        <p:spPr>
          <a:xfrm>
            <a:off x="1122001" y="1516689"/>
            <a:ext cx="530176" cy="653535"/>
          </a:xfrm>
          <a:prstGeom prst="bentArrow">
            <a:avLst/>
          </a:prstGeom>
          <a:solidFill>
            <a:srgbClr val="008000"/>
          </a:solidFill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1652177" y="2009922"/>
            <a:ext cx="789106" cy="369925"/>
          </a:xfrm>
          <a:prstGeom prst="ellipse">
            <a:avLst/>
          </a:prstGeom>
          <a:solidFill>
            <a:srgbClr val="FF66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 smtClean="0"/>
              <a:t>cDOG</a:t>
            </a:r>
            <a:endParaRPr lang="en-US" sz="1200" dirty="0"/>
          </a:p>
        </p:txBody>
      </p:sp>
      <p:sp>
        <p:nvSpPr>
          <p:cNvPr id="13" name="Right Arrow 12"/>
          <p:cNvSpPr/>
          <p:nvPr/>
        </p:nvSpPr>
        <p:spPr>
          <a:xfrm>
            <a:off x="2823497" y="1923605"/>
            <a:ext cx="949386" cy="554888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2F2B20"/>
                </a:solidFill>
              </a:rPr>
              <a:t>MerR</a:t>
            </a:r>
            <a:endParaRPr lang="en-US" dirty="0">
              <a:solidFill>
                <a:srgbClr val="2F2B20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4118114" y="2022253"/>
            <a:ext cx="0" cy="554888"/>
          </a:xfrm>
          <a:prstGeom prst="line">
            <a:avLst/>
          </a:prstGeom>
          <a:ln w="571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253736" y="1652326"/>
            <a:ext cx="855189" cy="58477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 T</a:t>
            </a:r>
            <a:endParaRPr lang="en-US" sz="3200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4944202" y="2009922"/>
            <a:ext cx="12330" cy="554888"/>
          </a:xfrm>
          <a:prstGeom prst="line">
            <a:avLst/>
          </a:prstGeom>
          <a:ln w="57150" cmpd="sng">
            <a:solidFill>
              <a:srgbClr val="2F2B2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5096596" y="2022253"/>
            <a:ext cx="858640" cy="369925"/>
          </a:xfrm>
          <a:prstGeom prst="ellipse">
            <a:avLst/>
          </a:prstGeom>
          <a:solidFill>
            <a:srgbClr val="FF6600"/>
          </a:solidFill>
          <a:ln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 smtClean="0">
                <a:solidFill>
                  <a:srgbClr val="FFFFFF"/>
                </a:solidFill>
              </a:rPr>
              <a:t>cDOG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6164846" y="2053081"/>
            <a:ext cx="949386" cy="406918"/>
          </a:xfrm>
          <a:prstGeom prst="rightArrow">
            <a:avLst/>
          </a:prstGeom>
          <a:solidFill>
            <a:srgbClr val="0000FF"/>
          </a:solidFill>
          <a:ln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6004556" y="2429169"/>
            <a:ext cx="13932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amilCP</a:t>
            </a:r>
            <a:r>
              <a:rPr lang="en-US" dirty="0" smtClean="0"/>
              <a:t> blue or</a:t>
            </a:r>
          </a:p>
          <a:p>
            <a:r>
              <a:rPr lang="en-US" dirty="0" smtClean="0"/>
              <a:t>luciferase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69530" y="2441499"/>
            <a:ext cx="1429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pTAC</a:t>
            </a:r>
            <a:r>
              <a:rPr lang="en-US" dirty="0" smtClean="0"/>
              <a:t> promoter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2774148" y="3903304"/>
            <a:ext cx="1011034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dirty="0" smtClean="0"/>
              <a:t>Bsa1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666366" y="1632097"/>
            <a:ext cx="1011034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dirty="0" smtClean="0"/>
              <a:t>Bsa1</a:t>
            </a:r>
            <a:endParaRPr lang="en-US" dirty="0"/>
          </a:p>
        </p:txBody>
      </p:sp>
      <p:sp>
        <p:nvSpPr>
          <p:cNvPr id="25" name="Left Arrow 24"/>
          <p:cNvSpPr/>
          <p:nvPr/>
        </p:nvSpPr>
        <p:spPr>
          <a:xfrm flipV="1">
            <a:off x="3550948" y="1516690"/>
            <a:ext cx="591825" cy="161123"/>
          </a:xfrm>
          <a:prstGeom prst="leftArrow">
            <a:avLst/>
          </a:prstGeom>
          <a:solidFill>
            <a:srgbClr val="2F2B20"/>
          </a:solidFill>
          <a:ln>
            <a:solidFill>
              <a:srgbClr val="2F2B2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469530" y="986463"/>
            <a:ext cx="197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Basic plasmid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72798" y="3737888"/>
            <a:ext cx="17615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Mercury </a:t>
            </a:r>
          </a:p>
          <a:p>
            <a:r>
              <a:rPr lang="en-US" dirty="0" smtClean="0"/>
              <a:t>sensitive promoter</a:t>
            </a:r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 flipV="1">
            <a:off x="1430260" y="4587073"/>
            <a:ext cx="2527584" cy="12331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Bent Arrow 33"/>
          <p:cNvSpPr/>
          <p:nvPr/>
        </p:nvSpPr>
        <p:spPr>
          <a:xfrm>
            <a:off x="2180649" y="3945869"/>
            <a:ext cx="530176" cy="653535"/>
          </a:xfrm>
          <a:prstGeom prst="bentArrow">
            <a:avLst/>
          </a:prstGeom>
          <a:solidFill>
            <a:srgbClr val="800000"/>
          </a:solidFill>
          <a:ln>
            <a:solidFill>
              <a:srgbClr val="8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1989541" y="4309629"/>
            <a:ext cx="0" cy="554888"/>
          </a:xfrm>
          <a:prstGeom prst="line">
            <a:avLst/>
          </a:prstGeom>
          <a:ln w="571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2815629" y="4297298"/>
            <a:ext cx="12330" cy="554888"/>
          </a:xfrm>
          <a:prstGeom prst="line">
            <a:avLst/>
          </a:prstGeom>
          <a:ln w="57150" cmpd="sng">
            <a:solidFill>
              <a:srgbClr val="2F2B2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813063" y="1634066"/>
            <a:ext cx="1011034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dirty="0" smtClean="0"/>
              <a:t>Bsa1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1513133" y="3944135"/>
            <a:ext cx="1011034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dirty="0" smtClean="0"/>
              <a:t>Bsa1</a:t>
            </a:r>
            <a:endParaRPr lang="en-US" dirty="0"/>
          </a:p>
        </p:txBody>
      </p:sp>
      <p:sp>
        <p:nvSpPr>
          <p:cNvPr id="41" name="Left Arrow 40"/>
          <p:cNvSpPr/>
          <p:nvPr/>
        </p:nvSpPr>
        <p:spPr>
          <a:xfrm rot="10800000" flipV="1">
            <a:off x="4936360" y="1534775"/>
            <a:ext cx="591825" cy="161123"/>
          </a:xfrm>
          <a:prstGeom prst="leftArrow">
            <a:avLst/>
          </a:prstGeom>
          <a:solidFill>
            <a:srgbClr val="2F2B20"/>
          </a:solidFill>
          <a:ln>
            <a:solidFill>
              <a:srgbClr val="2F2B2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Left Arrow 41"/>
          <p:cNvSpPr/>
          <p:nvPr/>
        </p:nvSpPr>
        <p:spPr>
          <a:xfrm flipV="1">
            <a:off x="1459370" y="3851242"/>
            <a:ext cx="591825" cy="161123"/>
          </a:xfrm>
          <a:prstGeom prst="leftArrow">
            <a:avLst/>
          </a:prstGeom>
          <a:solidFill>
            <a:srgbClr val="2F2B20"/>
          </a:solidFill>
          <a:ln>
            <a:solidFill>
              <a:srgbClr val="2F2B2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Left Arrow 42"/>
          <p:cNvSpPr/>
          <p:nvPr/>
        </p:nvSpPr>
        <p:spPr>
          <a:xfrm rot="10800000" flipV="1">
            <a:off x="2815580" y="3821739"/>
            <a:ext cx="591825" cy="161123"/>
          </a:xfrm>
          <a:prstGeom prst="leftArrow">
            <a:avLst/>
          </a:prstGeom>
          <a:solidFill>
            <a:srgbClr val="2F2B20"/>
          </a:solidFill>
          <a:ln>
            <a:solidFill>
              <a:srgbClr val="2F2B2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6773508" y="3920063"/>
            <a:ext cx="1011034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dirty="0" smtClean="0"/>
              <a:t>Bsa1</a:t>
            </a:r>
            <a:endParaRPr lang="en-US" dirty="0"/>
          </a:p>
        </p:txBody>
      </p:sp>
      <p:cxnSp>
        <p:nvCxnSpPr>
          <p:cNvPr id="47" name="Straight Connector 46"/>
          <p:cNvCxnSpPr/>
          <p:nvPr/>
        </p:nvCxnSpPr>
        <p:spPr>
          <a:xfrm flipV="1">
            <a:off x="5429620" y="4603832"/>
            <a:ext cx="2527584" cy="12331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Bent Arrow 47"/>
          <p:cNvSpPr/>
          <p:nvPr/>
        </p:nvSpPr>
        <p:spPr>
          <a:xfrm>
            <a:off x="6180009" y="3962628"/>
            <a:ext cx="530176" cy="653535"/>
          </a:xfrm>
          <a:prstGeom prst="bentArrow">
            <a:avLst/>
          </a:prstGeom>
          <a:solidFill>
            <a:srgbClr val="008000"/>
          </a:solidFill>
          <a:ln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>
            <a:off x="5988901" y="4326388"/>
            <a:ext cx="0" cy="554888"/>
          </a:xfrm>
          <a:prstGeom prst="line">
            <a:avLst/>
          </a:prstGeom>
          <a:ln w="571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6814989" y="4314057"/>
            <a:ext cx="12330" cy="554888"/>
          </a:xfrm>
          <a:prstGeom prst="line">
            <a:avLst/>
          </a:prstGeom>
          <a:ln w="57150" cmpd="sng">
            <a:solidFill>
              <a:srgbClr val="2F2B2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5512493" y="3960894"/>
            <a:ext cx="1011034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dirty="0" smtClean="0"/>
              <a:t>Bsa1</a:t>
            </a:r>
            <a:endParaRPr lang="en-US" dirty="0"/>
          </a:p>
        </p:txBody>
      </p:sp>
      <p:sp>
        <p:nvSpPr>
          <p:cNvPr id="52" name="Left Arrow 51"/>
          <p:cNvSpPr/>
          <p:nvPr/>
        </p:nvSpPr>
        <p:spPr>
          <a:xfrm flipV="1">
            <a:off x="5458730" y="3868001"/>
            <a:ext cx="591825" cy="161123"/>
          </a:xfrm>
          <a:prstGeom prst="leftArrow">
            <a:avLst/>
          </a:prstGeom>
          <a:solidFill>
            <a:srgbClr val="2F2B20"/>
          </a:solidFill>
          <a:ln>
            <a:solidFill>
              <a:srgbClr val="2F2B2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Left Arrow 52"/>
          <p:cNvSpPr/>
          <p:nvPr/>
        </p:nvSpPr>
        <p:spPr>
          <a:xfrm rot="10800000" flipV="1">
            <a:off x="6814940" y="3838498"/>
            <a:ext cx="591825" cy="161123"/>
          </a:xfrm>
          <a:prstGeom prst="leftArrow">
            <a:avLst/>
          </a:prstGeom>
          <a:solidFill>
            <a:srgbClr val="2F2B20"/>
          </a:solidFill>
          <a:ln>
            <a:solidFill>
              <a:srgbClr val="2F2B2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4426353" y="3960894"/>
            <a:ext cx="1146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pTAC</a:t>
            </a:r>
            <a:r>
              <a:rPr lang="en-US" dirty="0" smtClean="0"/>
              <a:t> promoter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346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Biol</a:t>
            </a:r>
            <a:r>
              <a:rPr lang="en-US" dirty="0" smtClean="0"/>
              <a:t> 150 and </a:t>
            </a:r>
            <a:r>
              <a:rPr lang="en-US" dirty="0" err="1" smtClean="0"/>
              <a:t>Biol</a:t>
            </a:r>
            <a:r>
              <a:rPr lang="en-US" dirty="0" smtClean="0"/>
              <a:t> 1025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Goals:</a:t>
            </a:r>
          </a:p>
          <a:p>
            <a:pPr lvl="1"/>
            <a:r>
              <a:rPr lang="en-US" dirty="0" smtClean="0"/>
              <a:t>Include more inquiry based labs</a:t>
            </a:r>
          </a:p>
          <a:p>
            <a:pPr lvl="1"/>
            <a:r>
              <a:rPr lang="en-US" dirty="0" smtClean="0"/>
              <a:t>Visualize gene expression</a:t>
            </a:r>
          </a:p>
          <a:p>
            <a:pPr lvl="1"/>
            <a:r>
              <a:rPr lang="en-US" dirty="0" smtClean="0"/>
              <a:t>Visualize the relationship between transcription and translation for gene expression</a:t>
            </a:r>
          </a:p>
          <a:p>
            <a:pPr lvl="1"/>
            <a:endParaRPr lang="en-US" dirty="0"/>
          </a:p>
          <a:p>
            <a:r>
              <a:rPr lang="en-US" dirty="0" smtClean="0"/>
              <a:t>Use the mercury biosensor system with </a:t>
            </a:r>
            <a:r>
              <a:rPr lang="en-US" dirty="0" err="1" smtClean="0"/>
              <a:t>AmilCP</a:t>
            </a:r>
            <a:r>
              <a:rPr lang="en-US" dirty="0" smtClean="0"/>
              <a:t> blue</a:t>
            </a:r>
          </a:p>
          <a:p>
            <a:pPr lvl="1"/>
            <a:r>
              <a:rPr lang="en-US" dirty="0" smtClean="0"/>
              <a:t>Students can see results, no special equipment needed</a:t>
            </a:r>
          </a:p>
          <a:p>
            <a:pPr lvl="1"/>
            <a:r>
              <a:rPr lang="en-US" dirty="0" smtClean="0"/>
              <a:t>Simple first experiment to show technique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7441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Central dogma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87741" y="1630037"/>
            <a:ext cx="119497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DNA</a:t>
            </a:r>
            <a:endParaRPr lang="en-US" sz="3200" dirty="0"/>
          </a:p>
        </p:txBody>
      </p:sp>
      <p:sp>
        <p:nvSpPr>
          <p:cNvPr id="6" name="Right Arrow 5"/>
          <p:cNvSpPr/>
          <p:nvPr/>
        </p:nvSpPr>
        <p:spPr>
          <a:xfrm>
            <a:off x="2482719" y="1922425"/>
            <a:ext cx="959721" cy="14797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7" name="TextBox 6"/>
          <p:cNvSpPr txBox="1"/>
          <p:nvPr/>
        </p:nvSpPr>
        <p:spPr>
          <a:xfrm>
            <a:off x="3527294" y="1652332"/>
            <a:ext cx="161863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RNA</a:t>
            </a:r>
          </a:p>
        </p:txBody>
      </p:sp>
      <p:sp>
        <p:nvSpPr>
          <p:cNvPr id="8" name="Right Arrow 7"/>
          <p:cNvSpPr/>
          <p:nvPr/>
        </p:nvSpPr>
        <p:spPr>
          <a:xfrm>
            <a:off x="5145930" y="3136827"/>
            <a:ext cx="826088" cy="14797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2593689" y="3202546"/>
            <a:ext cx="826088" cy="14797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4532436" y="1922425"/>
            <a:ext cx="959721" cy="14797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1" name="TextBox 10"/>
          <p:cNvSpPr txBox="1"/>
          <p:nvPr/>
        </p:nvSpPr>
        <p:spPr>
          <a:xfrm>
            <a:off x="5697318" y="1667030"/>
            <a:ext cx="161863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Protein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5985338" y="2872572"/>
            <a:ext cx="220156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(rec)Protein</a:t>
            </a:r>
            <a:endParaRPr 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3527294" y="2910158"/>
            <a:ext cx="161863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 </a:t>
            </a:r>
            <a:r>
              <a:rPr lang="en-US" sz="3200" dirty="0" err="1" smtClean="0"/>
              <a:t>recRNA</a:t>
            </a:r>
            <a:endParaRPr lang="en-US" sz="32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961715" y="2909565"/>
            <a:ext cx="174293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recDNA</a:t>
            </a:r>
            <a:endParaRPr lang="en-US" sz="3200" dirty="0"/>
          </a:p>
        </p:txBody>
      </p:sp>
      <p:sp>
        <p:nvSpPr>
          <p:cNvPr id="15" name="Down Arrow 14"/>
          <p:cNvSpPr/>
          <p:nvPr/>
        </p:nvSpPr>
        <p:spPr>
          <a:xfrm>
            <a:off x="1491899" y="2214813"/>
            <a:ext cx="197275" cy="694752"/>
          </a:xfrm>
          <a:prstGeom prst="downArrow">
            <a:avLst/>
          </a:prstGeom>
          <a:solidFill>
            <a:srgbClr val="2F2B20"/>
          </a:solidFill>
          <a:ln>
            <a:solidFill>
              <a:srgbClr val="2F2B2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Up Arrow 15"/>
          <p:cNvSpPr/>
          <p:nvPr/>
        </p:nvSpPr>
        <p:spPr>
          <a:xfrm>
            <a:off x="1874120" y="2214813"/>
            <a:ext cx="184945" cy="694752"/>
          </a:xfrm>
          <a:prstGeom prst="upArrow">
            <a:avLst/>
          </a:prstGeom>
          <a:solidFill>
            <a:srgbClr val="2F2B20"/>
          </a:solidFill>
          <a:ln>
            <a:solidFill>
              <a:srgbClr val="2F2B2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145373" y="2453243"/>
            <a:ext cx="1516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DNA repair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419216" y="2453243"/>
            <a:ext cx="1195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Mutations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0398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Biol</a:t>
            </a:r>
            <a:r>
              <a:rPr lang="en-US" dirty="0" smtClean="0"/>
              <a:t> 150 – 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Second part </a:t>
            </a:r>
            <a:r>
              <a:rPr lang="en-US" dirty="0">
                <a:sym typeface="Wingdings"/>
              </a:rPr>
              <a:t> Ask students to provide ideas how gene expression can be blocked in the </a:t>
            </a:r>
            <a:r>
              <a:rPr lang="en-US" dirty="0" smtClean="0">
                <a:sym typeface="Wingdings"/>
              </a:rPr>
              <a:t>system</a:t>
            </a:r>
          </a:p>
          <a:p>
            <a:pPr lvl="1"/>
            <a:r>
              <a:rPr lang="en-US" dirty="0" smtClean="0">
                <a:sym typeface="Wingdings"/>
              </a:rPr>
              <a:t>Requires understanding of gene expression</a:t>
            </a:r>
          </a:p>
          <a:p>
            <a:pPr lvl="1"/>
            <a:endParaRPr lang="en-US" dirty="0">
              <a:sym typeface="Wingdings"/>
            </a:endParaRPr>
          </a:p>
          <a:p>
            <a:r>
              <a:rPr lang="en-US" dirty="0" smtClean="0">
                <a:sym typeface="Wingdings"/>
              </a:rPr>
              <a:t>Possible answers</a:t>
            </a:r>
            <a:endParaRPr lang="en-US" dirty="0"/>
          </a:p>
          <a:p>
            <a:pPr lvl="1"/>
            <a:r>
              <a:rPr lang="en-US" dirty="0" smtClean="0"/>
              <a:t>Absence </a:t>
            </a:r>
            <a:r>
              <a:rPr lang="en-US" dirty="0"/>
              <a:t>of </a:t>
            </a:r>
            <a:r>
              <a:rPr lang="en-US" dirty="0" smtClean="0"/>
              <a:t>promoter</a:t>
            </a:r>
          </a:p>
          <a:p>
            <a:pPr lvl="1"/>
            <a:r>
              <a:rPr lang="en-US" dirty="0" smtClean="0"/>
              <a:t>Absence of ribosomal binding site</a:t>
            </a:r>
            <a:endParaRPr lang="en-US" dirty="0"/>
          </a:p>
          <a:p>
            <a:pPr lvl="1"/>
            <a:r>
              <a:rPr lang="en-US" dirty="0" smtClean="0"/>
              <a:t>Mutations</a:t>
            </a:r>
          </a:p>
          <a:p>
            <a:pPr lvl="1"/>
            <a:r>
              <a:rPr lang="en-US" dirty="0" smtClean="0"/>
              <a:t>Absence of regulatory proteins</a:t>
            </a:r>
          </a:p>
          <a:p>
            <a:pPr lvl="1"/>
            <a:r>
              <a:rPr lang="en-US" dirty="0" smtClean="0"/>
              <a:t>Absence of ribosomes</a:t>
            </a:r>
          </a:p>
          <a:p>
            <a:pPr marL="411480" lvl="1" indent="0">
              <a:buNone/>
            </a:pPr>
            <a:endParaRPr lang="en-US" dirty="0"/>
          </a:p>
          <a:p>
            <a:r>
              <a:rPr lang="en-US" dirty="0" smtClean="0"/>
              <a:t>Place to incorporate modeling?</a:t>
            </a:r>
          </a:p>
        </p:txBody>
      </p:sp>
    </p:spTree>
    <p:extLst>
      <p:ext uri="{BB962C8B-B14F-4D97-AF65-F5344CB8AC3E}">
        <p14:creationId xmlns:p14="http://schemas.microsoft.com/office/powerpoint/2010/main" val="1559174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Biosensing</a:t>
            </a:r>
            <a:r>
              <a:rPr lang="en-US" dirty="0" smtClean="0"/>
              <a:t> in Analytical Chemistry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9600" y="1389461"/>
            <a:ext cx="3962400" cy="327779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With </a:t>
            </a:r>
            <a:r>
              <a:rPr lang="en-US" dirty="0" err="1" smtClean="0"/>
              <a:t>luciferacse</a:t>
            </a:r>
            <a:r>
              <a:rPr lang="en-US" dirty="0" smtClean="0"/>
              <a:t>, luminescence correlates well with Hg</a:t>
            </a:r>
            <a:r>
              <a:rPr lang="en-US" baseline="30000" dirty="0" smtClean="0"/>
              <a:t>2+</a:t>
            </a:r>
            <a:r>
              <a:rPr lang="en-US" dirty="0" smtClean="0"/>
              <a:t> concentration over a good range</a:t>
            </a:r>
          </a:p>
          <a:p>
            <a:r>
              <a:rPr lang="en-US" dirty="0" smtClean="0"/>
              <a:t>Students will prepare the sensor, construct a calibration curve and analyze samples from the Sheyenne river</a:t>
            </a:r>
          </a:p>
          <a:p>
            <a:r>
              <a:rPr lang="en-US" dirty="0" smtClean="0"/>
              <a:t>Only Cd</a:t>
            </a:r>
            <a:r>
              <a:rPr lang="en-US" baseline="30000" dirty="0" smtClean="0"/>
              <a:t>2+</a:t>
            </a:r>
            <a:r>
              <a:rPr lang="en-US" dirty="0" smtClean="0"/>
              <a:t> at much higher concentrations interferes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299" y="1607344"/>
            <a:ext cx="3582026" cy="22343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05929" y="4114349"/>
            <a:ext cx="1719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Virta</a:t>
            </a:r>
            <a:r>
              <a:rPr lang="en-US" dirty="0" smtClean="0"/>
              <a:t> et al. 1995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6833282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288</TotalTime>
  <Words>475</Words>
  <Application>Microsoft Macintosh PowerPoint</Application>
  <PresentationFormat>On-screen Show (16:9)</PresentationFormat>
  <Paragraphs>92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Adjacency</vt:lpstr>
      <vt:lpstr>Synthetic Biology at VCSU and Prairie View A&amp;M</vt:lpstr>
      <vt:lpstr>Goals</vt:lpstr>
      <vt:lpstr>Why Mercury Biosensor?</vt:lpstr>
      <vt:lpstr>Mercury advisories</vt:lpstr>
      <vt:lpstr>Plasmid design</vt:lpstr>
      <vt:lpstr>Biol 150 and Biol 1025 </vt:lpstr>
      <vt:lpstr>Central dogma</vt:lpstr>
      <vt:lpstr>Biol 150 – cont.</vt:lpstr>
      <vt:lpstr>Biosensing in Analytical Chemistry</vt:lpstr>
      <vt:lpstr>Biosensing in Analytical Chemistry</vt:lpstr>
      <vt:lpstr>Ethical </vt:lpstr>
      <vt:lpstr>Undergraduate Research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Synthetic biology at VCSU and prairie view A&amp;M</dc:title>
  <dc:creator>default user</dc:creator>
  <cp:lastModifiedBy>default user</cp:lastModifiedBy>
  <cp:revision>14</cp:revision>
  <dcterms:created xsi:type="dcterms:W3CDTF">2014-06-26T19:58:26Z</dcterms:created>
  <dcterms:modified xsi:type="dcterms:W3CDTF">2014-06-27T00:47:13Z</dcterms:modified>
</cp:coreProperties>
</file>