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sldIdLst>
    <p:sldId id="256" r:id="rId5"/>
    <p:sldId id="261" r:id="rId6"/>
    <p:sldId id="269" r:id="rId7"/>
    <p:sldId id="259" r:id="rId8"/>
    <p:sldId id="267" r:id="rId9"/>
    <p:sldId id="268" r:id="rId10"/>
    <p:sldId id="260" r:id="rId11"/>
    <p:sldId id="279" r:id="rId12"/>
    <p:sldId id="272" r:id="rId13"/>
    <p:sldId id="270" r:id="rId14"/>
    <p:sldId id="271" r:id="rId15"/>
    <p:sldId id="274" r:id="rId16"/>
    <p:sldId id="266" r:id="rId17"/>
    <p:sldId id="275" r:id="rId18"/>
    <p:sldId id="277" r:id="rId19"/>
    <p:sldId id="276" r:id="rId20"/>
    <p:sldId id="25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9" autoAdjust="0"/>
    <p:restoredTop sz="94660"/>
  </p:normalViewPr>
  <p:slideViewPr>
    <p:cSldViewPr snapToGrid="0" snapToObjects="1">
      <p:cViewPr>
        <p:scale>
          <a:sx n="85" d="100"/>
          <a:sy n="85" d="100"/>
        </p:scale>
        <p:origin x="-126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6/26/14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6/26/14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6/26/14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6/26/14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6/26/14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6/26/14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6/26/14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6/26/14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6/26/14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6/26/14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6/26/14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6/26/14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Random Thoughts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Joaquin </a:t>
            </a:r>
            <a:r>
              <a:rPr lang="en-US" dirty="0" err="1" smtClean="0"/>
              <a:t>Carbonara</a:t>
            </a:r>
            <a:r>
              <a:rPr lang="en-US" dirty="0" smtClean="0"/>
              <a:t>, Buffalo State</a:t>
            </a:r>
          </a:p>
          <a:p>
            <a:r>
              <a:rPr lang="en-US" dirty="0" smtClean="0"/>
              <a:t>Dee Parks, Appalachian State</a:t>
            </a:r>
          </a:p>
          <a:p>
            <a:r>
              <a:rPr lang="en-US" dirty="0" smtClean="0"/>
              <a:t>Mark Gallo, Niagara University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634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Glance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we get 50/50 through flow cytometer?</a:t>
            </a:r>
          </a:p>
          <a:p>
            <a:r>
              <a:rPr lang="en-US" dirty="0" smtClean="0"/>
              <a:t>Is mathematical sequence (first cell, second cell, </a:t>
            </a:r>
            <a:r>
              <a:rPr lang="en-US" dirty="0" err="1" smtClean="0"/>
              <a:t>etc</a:t>
            </a:r>
            <a:r>
              <a:rPr lang="en-US" dirty="0" smtClean="0"/>
              <a:t>) through flow cytometer random?</a:t>
            </a:r>
          </a:p>
        </p:txBody>
      </p:sp>
    </p:spTree>
    <p:extLst>
      <p:ext uri="{BB962C8B-B14F-4D97-AF65-F5344CB8AC3E}">
        <p14:creationId xmlns:p14="http://schemas.microsoft.com/office/powerpoint/2010/main" val="1902014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Potential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Orientation of insertion and ligation in cases when you can go both ways</a:t>
            </a:r>
          </a:p>
          <a:p>
            <a:r>
              <a:rPr lang="en-US" dirty="0" smtClean="0"/>
              <a:t>Efficiency of transformation of either plasmid</a:t>
            </a:r>
          </a:p>
          <a:p>
            <a:r>
              <a:rPr lang="en-US" dirty="0" smtClean="0"/>
              <a:t>Efficiency of plasmid replication (copy number)</a:t>
            </a:r>
          </a:p>
          <a:p>
            <a:r>
              <a:rPr lang="en-US" dirty="0" smtClean="0"/>
              <a:t>Efficiency of expression of genes on plasmid</a:t>
            </a:r>
          </a:p>
        </p:txBody>
      </p:sp>
    </p:spTree>
    <p:extLst>
      <p:ext uri="{BB962C8B-B14F-4D97-AF65-F5344CB8AC3E}">
        <p14:creationId xmlns:p14="http://schemas.microsoft.com/office/powerpoint/2010/main" val="2048415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Extensions/Other 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Sample Size and effect on distribution</a:t>
            </a:r>
          </a:p>
          <a:p>
            <a:r>
              <a:rPr lang="en-US" dirty="0" smtClean="0"/>
              <a:t>Fitness – what is cost of extra DNA?</a:t>
            </a:r>
          </a:p>
          <a:p>
            <a:pPr lvl="1"/>
            <a:r>
              <a:rPr lang="en-US" dirty="0" smtClean="0"/>
              <a:t>What is cost of extra protein?</a:t>
            </a:r>
            <a:endParaRPr lang="en-US" dirty="0"/>
          </a:p>
          <a:p>
            <a:pPr lvl="1"/>
            <a:r>
              <a:rPr lang="en-US" dirty="0" smtClean="0"/>
              <a:t>Low versus high copy number plasmid?</a:t>
            </a:r>
          </a:p>
        </p:txBody>
      </p:sp>
    </p:spTree>
    <p:extLst>
      <p:ext uri="{BB962C8B-B14F-4D97-AF65-F5344CB8AC3E}">
        <p14:creationId xmlns:p14="http://schemas.microsoft.com/office/powerpoint/2010/main" val="4246155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ass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39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167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 in Home Institutions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Collaborations</a:t>
            </a:r>
          </a:p>
          <a:p>
            <a:pPr lvl="1"/>
            <a:r>
              <a:rPr lang="en-US" dirty="0" smtClean="0"/>
              <a:t>Niagara University and Buffalo State are within 20 minutes of each other</a:t>
            </a:r>
          </a:p>
          <a:p>
            <a:pPr lvl="1"/>
            <a:r>
              <a:rPr lang="en-US" dirty="0" smtClean="0"/>
              <a:t>Students and faculty at these two schools will complete experiment designed here (biological random number generator)</a:t>
            </a:r>
          </a:p>
          <a:p>
            <a:pPr lvl="1"/>
            <a:r>
              <a:rPr lang="en-US" dirty="0" smtClean="0"/>
              <a:t>Appalachian State students and staff will contribute to modeling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773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 will produce modules that can be used in classroom: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Modeling class MAT 318, Fall 2014 (Buff State)</a:t>
            </a:r>
          </a:p>
          <a:p>
            <a:pPr marL="0" indent="0">
              <a:buNone/>
            </a:pPr>
            <a:r>
              <a:rPr lang="en-US" dirty="0"/>
              <a:t>	C</a:t>
            </a:r>
            <a:r>
              <a:rPr lang="en-US" dirty="0" smtClean="0"/>
              <a:t>apstone in Applied Mathematics AMT 495,  Spring 2015 (Buff State)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Applied, Environmental and Medical Microbiology (Niagara University)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Bioinformatics (Niagara University)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531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Dissemination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Mark and Joaquin will de-bug system (appropriate expression, termination, construction of plasmid etc.)</a:t>
            </a:r>
          </a:p>
          <a:p>
            <a:r>
              <a:rPr lang="en-US" dirty="0" smtClean="0"/>
              <a:t>Results will be presented at both institutions</a:t>
            </a:r>
          </a:p>
          <a:p>
            <a:r>
              <a:rPr lang="en-US" dirty="0" smtClean="0"/>
              <a:t>Present at Eastern College Science Conference spring 2015</a:t>
            </a:r>
          </a:p>
          <a:p>
            <a:r>
              <a:rPr lang="en-US" dirty="0" smtClean="0"/>
              <a:t>Present at Rochester Academy of Sciences Fall 2015 Conference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64079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ernet-quot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53792" cy="68717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97176" y="851647"/>
            <a:ext cx="324071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And of course </a:t>
            </a:r>
          </a:p>
          <a:p>
            <a:r>
              <a:rPr lang="en-US" sz="3600" dirty="0" smtClean="0"/>
              <a:t>there’s always</a:t>
            </a:r>
          </a:p>
          <a:p>
            <a:r>
              <a:rPr lang="en-US" sz="3600" dirty="0"/>
              <a:t>o</a:t>
            </a:r>
            <a:r>
              <a:rPr lang="en-US" sz="3600" dirty="0" smtClean="0"/>
              <a:t>nline </a:t>
            </a:r>
          </a:p>
          <a:p>
            <a:r>
              <a:rPr lang="en-US" sz="3600" dirty="0" smtClean="0"/>
              <a:t>dissemination.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60034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-d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27683" cy="63893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678683">
            <a:off x="4559170" y="2265595"/>
            <a:ext cx="2558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GCAT</a:t>
            </a:r>
          </a:p>
          <a:p>
            <a:pPr algn="ctr"/>
            <a:r>
              <a:rPr lang="en-US" sz="2400" b="1" i="1" dirty="0" smtClean="0"/>
              <a:t>Synthetic</a:t>
            </a:r>
          </a:p>
          <a:p>
            <a:pPr algn="ctr"/>
            <a:r>
              <a:rPr lang="en-US" sz="2400" b="1" i="1" dirty="0" smtClean="0"/>
              <a:t>Biology</a:t>
            </a:r>
          </a:p>
          <a:p>
            <a:pPr algn="ctr"/>
            <a:r>
              <a:rPr lang="en-US" sz="2400" b="1" i="1" dirty="0"/>
              <a:t>P</a:t>
            </a:r>
            <a:r>
              <a:rPr lang="en-US" sz="2400" b="1" i="1" dirty="0" smtClean="0"/>
              <a:t>resentation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1227526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Life forms are messy and not easy to predict and control. Statistics and stochastic methods help. </a:t>
            </a:r>
          </a:p>
          <a:p>
            <a:r>
              <a:rPr lang="en-US" dirty="0" smtClean="0"/>
              <a:t>Simulations in Biology often use Random numbers, but they are not easy to understand.</a:t>
            </a:r>
          </a:p>
          <a:p>
            <a:r>
              <a:rPr lang="en-US" dirty="0" smtClean="0"/>
              <a:t>The behavior of a variable is modeled by the probability distribution of the possible outcomes.</a:t>
            </a:r>
            <a:endParaRPr lang="en-US" dirty="0"/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23321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st-tim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2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150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 Problem to Investigate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probability distribution of processes in synthetic biology?</a:t>
            </a:r>
          </a:p>
          <a:p>
            <a:r>
              <a:rPr lang="en-US" dirty="0" smtClean="0"/>
              <a:t>Is biology random or deterministic?</a:t>
            </a:r>
          </a:p>
          <a:p>
            <a:r>
              <a:rPr lang="en-US" dirty="0" smtClean="0"/>
              <a:t>We need a random number generator (and would like to make a biological one).</a:t>
            </a:r>
          </a:p>
        </p:txBody>
      </p:sp>
    </p:spTree>
    <p:extLst>
      <p:ext uri="{BB962C8B-B14F-4D97-AF65-F5344CB8AC3E}">
        <p14:creationId xmlns:p14="http://schemas.microsoft.com/office/powerpoint/2010/main" val="1533376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Way to Investigate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the insertion of a DNA fragment into a restriction site random?</a:t>
            </a:r>
          </a:p>
          <a:p>
            <a:r>
              <a:rPr lang="en-US" dirty="0" smtClean="0"/>
              <a:t>How many variables influence this outcome?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40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hool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64" y="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31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Plasmid construction</a:t>
            </a:r>
            <a:endParaRPr lang="en-US" dirty="0"/>
          </a:p>
        </p:txBody>
      </p:sp>
      <p:pic>
        <p:nvPicPr>
          <p:cNvPr id="4" name="Content Placeholder 3" descr="plasmidMa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2" b="95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27803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Measure?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flow </a:t>
            </a:r>
            <a:r>
              <a:rPr lang="en-US" dirty="0" err="1" smtClean="0"/>
              <a:t>cytometry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 descr="flow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706" y="1626628"/>
            <a:ext cx="4347882" cy="523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589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562</TotalTime>
  <Words>351</Words>
  <Application>Microsoft Macintosh PowerPoint</Application>
  <PresentationFormat>On-screen Show (4:3)</PresentationFormat>
  <Paragraphs>56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Random Thoughts</vt:lpstr>
      <vt:lpstr>PowerPoint Presentation</vt:lpstr>
      <vt:lpstr>Background</vt:lpstr>
      <vt:lpstr>PowerPoint Presentation</vt:lpstr>
      <vt:lpstr>The  Problem to Investigate</vt:lpstr>
      <vt:lpstr>The Way to Investigate</vt:lpstr>
      <vt:lpstr>PowerPoint Presentation</vt:lpstr>
      <vt:lpstr>Plasmid construction</vt:lpstr>
      <vt:lpstr>How do we Measure?</vt:lpstr>
      <vt:lpstr>First Glance</vt:lpstr>
      <vt:lpstr>Potential Variables</vt:lpstr>
      <vt:lpstr>Extensions/Other Uses</vt:lpstr>
      <vt:lpstr>PowerPoint Presentation</vt:lpstr>
      <vt:lpstr>Activities in Home Institutions</vt:lpstr>
      <vt:lpstr>Classroom Use</vt:lpstr>
      <vt:lpstr>Dissemination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mgallo</cp:lastModifiedBy>
  <cp:revision>62</cp:revision>
  <dcterms:created xsi:type="dcterms:W3CDTF">2010-04-12T23:12:02Z</dcterms:created>
  <dcterms:modified xsi:type="dcterms:W3CDTF">2014-06-27T01:37:21Z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