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70" r:id="rId9"/>
    <p:sldId id="269" r:id="rId10"/>
    <p:sldId id="259" r:id="rId11"/>
    <p:sldId id="260" r:id="rId12"/>
    <p:sldId id="26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BFF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2208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0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5F833F-4B00-4FC7-A7E7-0CDDF4E36BC3}" type="datetimeFigureOut">
              <a:rPr lang="en-US" smtClean="0"/>
              <a:pPr/>
              <a:t>6/26/2014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5C51A8-6A32-4F86-93CD-965BF22A3F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>
              <a:latin typeface="Arial" charset="0"/>
              <a:cs typeface="Arial" charset="0"/>
            </a:endParaRPr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E9866DE-CA79-4E47-BA76-07E99B758400}" type="slidenum">
              <a:rPr lang="en-US" smtClean="0">
                <a:solidFill>
                  <a:prstClr val="black"/>
                </a:solidFill>
                <a:latin typeface="Arial" charset="0"/>
                <a:cs typeface="Arial" charset="0"/>
              </a:rPr>
              <a:pPr/>
              <a:t>3</a:t>
            </a:fld>
            <a:endParaRPr lang="en-US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AC5B00-5FB4-4FAD-89D4-609B17125D7F}" type="slidenum">
              <a:rPr lang="en-US"/>
              <a:pPr/>
              <a:t>5</a:t>
            </a:fld>
            <a:endParaRPr lang="en-US"/>
          </a:p>
        </p:txBody>
      </p:sp>
      <p:sp>
        <p:nvSpPr>
          <p:cNvPr id="247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	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http://microscopy.berkeley.edu/courses/tlm/fluor_techniques/fret.html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69F1F-173A-4A17-988A-8F66E0F94FC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03554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en-US" sz="1200" b="0" i="0" u="none" strike="noStrike" kern="1200" baseline="-25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is the characteristic distance (the Förster distance or Förster radius),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distance at which half the excitation energy of the donor is transferred to the acceptor, typically 3–6 nm.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69F1F-173A-4A17-988A-8F66E0F94FC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035541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AC5B00-5FB4-4FAD-89D4-609B17125D7F}" type="slidenum">
              <a:rPr lang="en-US"/>
              <a:pPr/>
              <a:t>8</a:t>
            </a:fld>
            <a:endParaRPr lang="en-US"/>
          </a:p>
        </p:txBody>
      </p:sp>
      <p:sp>
        <p:nvSpPr>
          <p:cNvPr id="247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	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69F1F-173A-4A17-988A-8F66E0F94FC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03554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39A85B-AE40-434D-A40F-46673AAEFDFF}" type="datetimeFigureOut">
              <a:rPr lang="en-US" smtClean="0"/>
              <a:pPr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8D87314-61D9-434E-B5DA-F84FB573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9A85B-AE40-434D-A40F-46673AAEFDFF}" type="datetimeFigureOut">
              <a:rPr lang="en-US" smtClean="0"/>
              <a:pPr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7314-61D9-434E-B5DA-F84FB573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9A85B-AE40-434D-A40F-46673AAEFDFF}" type="datetimeFigureOut">
              <a:rPr lang="en-US" smtClean="0"/>
              <a:pPr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7314-61D9-434E-B5DA-F84FB573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9A85B-AE40-434D-A40F-46673AAEFDFF}" type="datetimeFigureOut">
              <a:rPr lang="en-US" smtClean="0"/>
              <a:pPr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7314-61D9-434E-B5DA-F84FB573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39A85B-AE40-434D-A40F-46673AAEFDFF}" type="datetimeFigureOut">
              <a:rPr lang="en-US" smtClean="0"/>
              <a:pPr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8D87314-61D9-434E-B5DA-F84FB573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39A85B-AE40-434D-A40F-46673AAEFDFF}" type="datetimeFigureOut">
              <a:rPr lang="en-US" smtClean="0"/>
              <a:pPr/>
              <a:t>6/26/2014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8D87314-61D9-434E-B5DA-F84FB573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9A85B-AE40-434D-A40F-46673AAEFDFF}" type="datetimeFigureOut">
              <a:rPr lang="en-US" smtClean="0"/>
              <a:pPr/>
              <a:t>6/26/2014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7314-61D9-434E-B5DA-F84FB573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9A85B-AE40-434D-A40F-46673AAEFDFF}" type="datetimeFigureOut">
              <a:rPr lang="en-US" smtClean="0"/>
              <a:pPr/>
              <a:t>6/26/2014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7314-61D9-434E-B5DA-F84FB573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fld id="{B439A85B-AE40-434D-A40F-46673AAEFDFF}" type="datetimeFigureOut">
              <a:rPr lang="en-US" smtClean="0"/>
              <a:pPr/>
              <a:t>6/26/2014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fld id="{C8D87314-61D9-434E-B5DA-F84FB573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9A85B-AE40-434D-A40F-46673AAEFDFF}" type="datetimeFigureOut">
              <a:rPr lang="en-US" smtClean="0"/>
              <a:pPr/>
              <a:t>6/26/2014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7314-61D9-434E-B5DA-F84FB573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9A85B-AE40-434D-A40F-46673AAEFDFF}" type="datetimeFigureOut">
              <a:rPr lang="en-US" smtClean="0"/>
              <a:pPr/>
              <a:t>6/26/2014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7314-61D9-434E-B5DA-F84FB573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fld id="{B439A85B-AE40-434D-A40F-46673AAEFDFF}" type="datetimeFigureOut">
              <a:rPr lang="en-US" smtClean="0"/>
              <a:pPr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fld id="{C8D87314-61D9-434E-B5DA-F84FB573B7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Microsoft Sans Serif" pitchFamily="34" charset="0"/>
          <a:ea typeface="+mj-ea"/>
          <a:cs typeface="Microsoft Sans Serif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Microsoft Sans Serif" pitchFamily="34" charset="0"/>
          <a:ea typeface="+mn-ea"/>
          <a:cs typeface="Microsoft Sans Serif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Microsoft Sans Serif" pitchFamily="34" charset="0"/>
          <a:ea typeface="+mn-ea"/>
          <a:cs typeface="Microsoft Sans Serif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Microsoft Sans Serif" pitchFamily="34" charset="0"/>
          <a:ea typeface="+mn-ea"/>
          <a:cs typeface="Microsoft Sans Serif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Microsoft Sans Serif" pitchFamily="34" charset="0"/>
          <a:ea typeface="+mn-ea"/>
          <a:cs typeface="Microsoft Sans Serif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Microsoft Sans Serif" pitchFamily="34" charset="0"/>
          <a:ea typeface="+mn-ea"/>
          <a:cs typeface="Microsoft Sans Serif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Building a better biosensor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smtClean="0">
                <a:solidFill>
                  <a:schemeClr val="bg1"/>
                </a:solidFill>
              </a:rPr>
              <a:t>Dr. Adina Kilpatrick – biophysics</a:t>
            </a:r>
          </a:p>
          <a:p>
            <a:r>
              <a:rPr lang="en-US" smtClean="0">
                <a:solidFill>
                  <a:schemeClr val="bg1"/>
                </a:solidFill>
              </a:rPr>
              <a:t>Dr. Marc Busch – molecular biology</a:t>
            </a:r>
          </a:p>
          <a:p>
            <a:r>
              <a:rPr lang="en-US" smtClean="0">
                <a:solidFill>
                  <a:schemeClr val="bg1"/>
                </a:solidFill>
              </a:rPr>
              <a:t>Drake University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945932" y="1524000"/>
            <a:ext cx="7239000" cy="426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2" name="Straight Connector 21"/>
          <p:cNvCxnSpPr>
            <a:stCxn id="5" idx="1"/>
          </p:cNvCxnSpPr>
          <p:nvPr/>
        </p:nvCxnSpPr>
        <p:spPr>
          <a:xfrm>
            <a:off x="1761083" y="2857500"/>
            <a:ext cx="5070641" cy="381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Biosensor 1</a:t>
            </a:r>
            <a:endParaRPr lang="en-US" sz="36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5" name="Picture 4" descr="promot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1083" y="2667000"/>
            <a:ext cx="1336841" cy="381000"/>
          </a:xfrm>
          <a:prstGeom prst="rect">
            <a:avLst/>
          </a:prstGeom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335924" y="3200400"/>
            <a:ext cx="4711546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Microsoft Sans Serif" pitchFamily="34" charset="0"/>
                <a:cs typeface="Microsoft Sans Serif" pitchFamily="34" charset="0"/>
              </a:rPr>
              <a:t>T7        </a:t>
            </a:r>
            <a:r>
              <a:rPr lang="en-US" sz="1400" dirty="0" smtClean="0">
                <a:latin typeface="Microsoft Sans Serif" pitchFamily="34" charset="0"/>
                <a:cs typeface="Microsoft Sans Serif" pitchFamily="34" charset="0"/>
              </a:rPr>
              <a:t> RBS      </a:t>
            </a:r>
            <a:r>
              <a:rPr lang="en-US" sz="1400" dirty="0" smtClean="0">
                <a:latin typeface="Microsoft Sans Serif" pitchFamily="34" charset="0"/>
                <a:cs typeface="Microsoft Sans Serif" pitchFamily="34" charset="0"/>
              </a:rPr>
              <a:t>CFP      </a:t>
            </a:r>
            <a:r>
              <a:rPr lang="en-US" sz="1400" dirty="0" err="1" smtClean="0">
                <a:latin typeface="Microsoft Sans Serif" pitchFamily="34" charset="0"/>
                <a:cs typeface="Microsoft Sans Serif" pitchFamily="34" charset="0"/>
              </a:rPr>
              <a:t>AmilCP</a:t>
            </a:r>
            <a:r>
              <a:rPr lang="en-US" sz="1400" dirty="0" smtClean="0">
                <a:latin typeface="Microsoft Sans Serif" pitchFamily="34" charset="0"/>
                <a:cs typeface="Microsoft Sans Serif" pitchFamily="34" charset="0"/>
              </a:rPr>
              <a:t>       YFP      Term </a:t>
            </a:r>
            <a:r>
              <a:rPr lang="en-US" sz="1400" dirty="0" err="1" smtClean="0">
                <a:latin typeface="Microsoft Sans Serif" pitchFamily="34" charset="0"/>
                <a:cs typeface="Microsoft Sans Serif" pitchFamily="34" charset="0"/>
              </a:rPr>
              <a:t>Term</a:t>
            </a:r>
            <a:endParaRPr lang="en-US" sz="1400" dirty="0" smtClean="0">
              <a:latin typeface="Microsoft Sans Serif" pitchFamily="34" charset="0"/>
              <a:cs typeface="Microsoft Sans Serif" pitchFamily="34" charset="0"/>
            </a:endParaRPr>
          </a:p>
          <a:p>
            <a:r>
              <a:rPr lang="en-US" sz="1400" dirty="0"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en-US" sz="1400" dirty="0" smtClean="0">
                <a:latin typeface="Microsoft Sans Serif" pitchFamily="34" charset="0"/>
                <a:cs typeface="Microsoft Sans Serif" pitchFamily="34" charset="0"/>
              </a:rPr>
              <a:t>                                         blue	</a:t>
            </a:r>
          </a:p>
          <a:p>
            <a:r>
              <a:rPr lang="en-US" sz="1400" dirty="0">
                <a:latin typeface="Microsoft Sans Serif" pitchFamily="34" charset="0"/>
                <a:cs typeface="Microsoft Sans Serif" pitchFamily="34" charset="0"/>
              </a:rPr>
              <a:t>	</a:t>
            </a:r>
          </a:p>
        </p:txBody>
      </p:sp>
      <p:pic>
        <p:nvPicPr>
          <p:cNvPr id="7" name="Picture 6" descr="RB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1244" y="2777320"/>
            <a:ext cx="457162" cy="195056"/>
          </a:xfrm>
          <a:prstGeom prst="rect">
            <a:avLst/>
          </a:prstGeom>
          <a:ln>
            <a:noFill/>
          </a:ln>
        </p:spPr>
      </p:pic>
      <p:sp>
        <p:nvSpPr>
          <p:cNvPr id="8" name="Right Arrow 7"/>
          <p:cNvSpPr/>
          <p:nvPr/>
        </p:nvSpPr>
        <p:spPr>
          <a:xfrm>
            <a:off x="3478924" y="2766856"/>
            <a:ext cx="762000" cy="228600"/>
          </a:xfrm>
          <a:prstGeom prst="rightArrow">
            <a:avLst/>
          </a:prstGeom>
          <a:solidFill>
            <a:srgbClr val="19B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4261396" y="2766856"/>
            <a:ext cx="762000" cy="228600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240924" y="2362200"/>
            <a:ext cx="0" cy="2286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002924" y="2362200"/>
            <a:ext cx="0" cy="2286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981844" y="1981200"/>
            <a:ext cx="70724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Microsoft Sans Serif" pitchFamily="34" charset="0"/>
                <a:cs typeface="Microsoft Sans Serif" pitchFamily="34" charset="0"/>
              </a:rPr>
              <a:t>Bsa</a:t>
            </a:r>
            <a:r>
              <a:rPr lang="en-US" dirty="0" smtClean="0">
                <a:latin typeface="Microsoft Sans Serif" pitchFamily="34" charset="0"/>
                <a:cs typeface="Microsoft Sans Serif" pitchFamily="34" charset="0"/>
              </a:rPr>
              <a:t> I</a:t>
            </a:r>
            <a:endParaRPr lang="en-US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28604" y="1981200"/>
            <a:ext cx="70724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Microsoft Sans Serif" pitchFamily="34" charset="0"/>
                <a:cs typeface="Microsoft Sans Serif" pitchFamily="34" charset="0"/>
              </a:rPr>
              <a:t>Bsa</a:t>
            </a:r>
            <a:r>
              <a:rPr lang="en-US" dirty="0" smtClean="0">
                <a:latin typeface="Microsoft Sans Serif" pitchFamily="34" charset="0"/>
                <a:cs typeface="Microsoft Sans Serif" pitchFamily="34" charset="0"/>
              </a:rPr>
              <a:t> I</a:t>
            </a:r>
            <a:endParaRPr lang="en-US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5079124" y="2773680"/>
            <a:ext cx="762000" cy="22860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9" name="Octagon 18"/>
          <p:cNvSpPr/>
          <p:nvPr/>
        </p:nvSpPr>
        <p:spPr>
          <a:xfrm>
            <a:off x="6076548" y="2823042"/>
            <a:ext cx="152400" cy="137160"/>
          </a:xfrm>
          <a:prstGeom prst="octag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0" name="Octagon 19"/>
          <p:cNvSpPr/>
          <p:nvPr/>
        </p:nvSpPr>
        <p:spPr>
          <a:xfrm>
            <a:off x="6249048" y="2823042"/>
            <a:ext cx="152400" cy="137160"/>
          </a:xfrm>
          <a:prstGeom prst="octag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1295400" y="2853558"/>
            <a:ext cx="1418897" cy="2669628"/>
          </a:xfrm>
          <a:custGeom>
            <a:avLst/>
            <a:gdLst>
              <a:gd name="connsiteX0" fmla="*/ 470338 w 1418897"/>
              <a:gd name="connsiteY0" fmla="*/ 0 h 2669628"/>
              <a:gd name="connsiteX1" fmla="*/ 60434 w 1418897"/>
              <a:gd name="connsiteY1" fmla="*/ 567559 h 2669628"/>
              <a:gd name="connsiteX2" fmla="*/ 107731 w 1418897"/>
              <a:gd name="connsiteY2" fmla="*/ 1623848 h 2669628"/>
              <a:gd name="connsiteX3" fmla="*/ 564931 w 1418897"/>
              <a:gd name="connsiteY3" fmla="*/ 2301766 h 2669628"/>
              <a:gd name="connsiteX4" fmla="*/ 1290145 w 1418897"/>
              <a:gd name="connsiteY4" fmla="*/ 2617076 h 2669628"/>
              <a:gd name="connsiteX5" fmla="*/ 1337441 w 1418897"/>
              <a:gd name="connsiteY5" fmla="*/ 2617076 h 2669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8897" h="2669628">
                <a:moveTo>
                  <a:pt x="470338" y="0"/>
                </a:moveTo>
                <a:cubicBezTo>
                  <a:pt x="295603" y="148459"/>
                  <a:pt x="120868" y="296918"/>
                  <a:pt x="60434" y="567559"/>
                </a:cubicBezTo>
                <a:cubicBezTo>
                  <a:pt x="0" y="838200"/>
                  <a:pt x="23648" y="1334814"/>
                  <a:pt x="107731" y="1623848"/>
                </a:cubicBezTo>
                <a:cubicBezTo>
                  <a:pt x="191814" y="1912882"/>
                  <a:pt x="367862" y="2136228"/>
                  <a:pt x="564931" y="2301766"/>
                </a:cubicBezTo>
                <a:cubicBezTo>
                  <a:pt x="762000" y="2467304"/>
                  <a:pt x="1161393" y="2564524"/>
                  <a:pt x="1290145" y="2617076"/>
                </a:cubicBezTo>
                <a:cubicBezTo>
                  <a:pt x="1418897" y="2669628"/>
                  <a:pt x="1378169" y="2643352"/>
                  <a:pt x="1337441" y="2617076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5" name="Freeform 24"/>
          <p:cNvSpPr/>
          <p:nvPr/>
        </p:nvSpPr>
        <p:spPr>
          <a:xfrm flipH="1">
            <a:off x="5917324" y="2895600"/>
            <a:ext cx="1418897" cy="2669628"/>
          </a:xfrm>
          <a:custGeom>
            <a:avLst/>
            <a:gdLst>
              <a:gd name="connsiteX0" fmla="*/ 470338 w 1418897"/>
              <a:gd name="connsiteY0" fmla="*/ 0 h 2669628"/>
              <a:gd name="connsiteX1" fmla="*/ 60434 w 1418897"/>
              <a:gd name="connsiteY1" fmla="*/ 567559 h 2669628"/>
              <a:gd name="connsiteX2" fmla="*/ 107731 w 1418897"/>
              <a:gd name="connsiteY2" fmla="*/ 1623848 h 2669628"/>
              <a:gd name="connsiteX3" fmla="*/ 564931 w 1418897"/>
              <a:gd name="connsiteY3" fmla="*/ 2301766 h 2669628"/>
              <a:gd name="connsiteX4" fmla="*/ 1290145 w 1418897"/>
              <a:gd name="connsiteY4" fmla="*/ 2617076 h 2669628"/>
              <a:gd name="connsiteX5" fmla="*/ 1337441 w 1418897"/>
              <a:gd name="connsiteY5" fmla="*/ 2617076 h 2669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8897" h="2669628">
                <a:moveTo>
                  <a:pt x="470338" y="0"/>
                </a:moveTo>
                <a:cubicBezTo>
                  <a:pt x="295603" y="148459"/>
                  <a:pt x="120868" y="296918"/>
                  <a:pt x="60434" y="567559"/>
                </a:cubicBezTo>
                <a:cubicBezTo>
                  <a:pt x="0" y="838200"/>
                  <a:pt x="23648" y="1334814"/>
                  <a:pt x="107731" y="1623848"/>
                </a:cubicBezTo>
                <a:cubicBezTo>
                  <a:pt x="191814" y="1912882"/>
                  <a:pt x="367862" y="2136228"/>
                  <a:pt x="564931" y="2301766"/>
                </a:cubicBezTo>
                <a:cubicBezTo>
                  <a:pt x="762000" y="2467304"/>
                  <a:pt x="1161393" y="2564524"/>
                  <a:pt x="1290145" y="2617076"/>
                </a:cubicBezTo>
                <a:cubicBezTo>
                  <a:pt x="1418897" y="2669628"/>
                  <a:pt x="1378169" y="2643352"/>
                  <a:pt x="1337441" y="2617076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2632841" y="5486400"/>
            <a:ext cx="3365939" cy="420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553201" y="59436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IPTG induction of T7 polymerase in BH21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867400" y="2451556"/>
            <a:ext cx="736099" cy="21544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sz="800" dirty="0">
                <a:latin typeface="Microsoft Sans Serif" pitchFamily="34" charset="0"/>
                <a:cs typeface="Microsoft Sans Serif" pitchFamily="34" charset="0"/>
              </a:rPr>
              <a:t>BBa_B0015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030918" y="2438400"/>
            <a:ext cx="44275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>
                <a:latin typeface="Microsoft Sans Serif" pitchFamily="34" charset="0"/>
                <a:cs typeface="Microsoft Sans Serif" pitchFamily="34" charset="0"/>
              </a:rPr>
              <a:t>B0034</a:t>
            </a:r>
            <a:endParaRPr lang="en-US" sz="700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62200" y="2438400"/>
            <a:ext cx="652743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Microsoft Sans Serif" pitchFamily="34" charset="0"/>
                <a:cs typeface="Microsoft Sans Serif" pitchFamily="34" charset="0"/>
              </a:rPr>
              <a:t>BBa_I712074</a:t>
            </a:r>
            <a:endParaRPr lang="en-US" sz="600" dirty="0" smtClean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43400" y="2438400"/>
            <a:ext cx="49564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Microsoft Sans Serif" pitchFamily="34" charset="0"/>
                <a:cs typeface="Microsoft Sans Serif" pitchFamily="34" charset="0"/>
              </a:rPr>
              <a:t>K592009</a:t>
            </a:r>
            <a:endParaRPr lang="en-US" sz="600" dirty="0"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945932" y="1524000"/>
            <a:ext cx="7239000" cy="426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Biosensor 2</a:t>
            </a:r>
            <a:endParaRPr lang="en-US" sz="36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cxnSp>
        <p:nvCxnSpPr>
          <p:cNvPr id="21" name="Straight Connector 20"/>
          <p:cNvCxnSpPr>
            <a:stCxn id="22" idx="1"/>
          </p:cNvCxnSpPr>
          <p:nvPr/>
        </p:nvCxnSpPr>
        <p:spPr>
          <a:xfrm>
            <a:off x="1761083" y="2857500"/>
            <a:ext cx="5070641" cy="381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promot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1083" y="2667000"/>
            <a:ext cx="1336841" cy="3810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335924" y="3200400"/>
            <a:ext cx="45993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latin typeface="Microsoft Sans Serif" pitchFamily="34" charset="0"/>
                <a:cs typeface="Microsoft Sans Serif" pitchFamily="34" charset="0"/>
              </a:rPr>
              <a:t>hybB</a:t>
            </a:r>
            <a:r>
              <a:rPr lang="en-US" sz="1400" dirty="0" smtClean="0">
                <a:latin typeface="Microsoft Sans Serif" pitchFamily="34" charset="0"/>
                <a:cs typeface="Microsoft Sans Serif" pitchFamily="34" charset="0"/>
              </a:rPr>
              <a:t>     RBS      CFP      </a:t>
            </a:r>
            <a:r>
              <a:rPr lang="en-US" sz="1400" dirty="0" err="1" smtClean="0">
                <a:latin typeface="Microsoft Sans Serif" pitchFamily="34" charset="0"/>
                <a:cs typeface="Microsoft Sans Serif" pitchFamily="34" charset="0"/>
              </a:rPr>
              <a:t>AmilCP</a:t>
            </a:r>
            <a:r>
              <a:rPr lang="en-US" sz="1400" dirty="0" smtClean="0">
                <a:latin typeface="Microsoft Sans Serif" pitchFamily="34" charset="0"/>
                <a:cs typeface="Microsoft Sans Serif" pitchFamily="34" charset="0"/>
              </a:rPr>
              <a:t>       YFP      Term </a:t>
            </a:r>
            <a:r>
              <a:rPr lang="en-US" sz="1400" dirty="0" err="1" smtClean="0">
                <a:latin typeface="Microsoft Sans Serif" pitchFamily="34" charset="0"/>
                <a:cs typeface="Microsoft Sans Serif" pitchFamily="34" charset="0"/>
              </a:rPr>
              <a:t>Term</a:t>
            </a:r>
            <a:endParaRPr lang="en-US" sz="1400" dirty="0" smtClean="0">
              <a:latin typeface="Microsoft Sans Serif" pitchFamily="34" charset="0"/>
              <a:cs typeface="Microsoft Sans Serif" pitchFamily="34" charset="0"/>
            </a:endParaRPr>
          </a:p>
          <a:p>
            <a:r>
              <a:rPr lang="en-US" sz="1400" dirty="0"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en-US" sz="1400" dirty="0" smtClean="0">
                <a:latin typeface="Microsoft Sans Serif" pitchFamily="34" charset="0"/>
                <a:cs typeface="Microsoft Sans Serif" pitchFamily="34" charset="0"/>
              </a:rPr>
              <a:t>                                         blue	               </a:t>
            </a:r>
            <a:r>
              <a:rPr lang="en-US" sz="1400" dirty="0">
                <a:latin typeface="Microsoft Sans Serif" pitchFamily="34" charset="0"/>
                <a:cs typeface="Microsoft Sans Serif" pitchFamily="34" charset="0"/>
              </a:rPr>
              <a:t>	</a:t>
            </a:r>
          </a:p>
        </p:txBody>
      </p:sp>
      <p:pic>
        <p:nvPicPr>
          <p:cNvPr id="24" name="Picture 23" descr="RB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1244" y="2777320"/>
            <a:ext cx="457162" cy="195056"/>
          </a:xfrm>
          <a:prstGeom prst="rect">
            <a:avLst/>
          </a:prstGeom>
        </p:spPr>
      </p:pic>
      <p:sp>
        <p:nvSpPr>
          <p:cNvPr id="25" name="Right Arrow 24"/>
          <p:cNvSpPr/>
          <p:nvPr/>
        </p:nvSpPr>
        <p:spPr>
          <a:xfrm>
            <a:off x="3478924" y="2766856"/>
            <a:ext cx="762000" cy="228600"/>
          </a:xfrm>
          <a:prstGeom prst="rightArrow">
            <a:avLst/>
          </a:prstGeom>
          <a:solidFill>
            <a:srgbClr val="19B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6" name="Right Arrow 25"/>
          <p:cNvSpPr/>
          <p:nvPr/>
        </p:nvSpPr>
        <p:spPr>
          <a:xfrm>
            <a:off x="4261396" y="2766856"/>
            <a:ext cx="762000" cy="228600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240924" y="2362200"/>
            <a:ext cx="0" cy="2286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5002924" y="2362200"/>
            <a:ext cx="0" cy="2286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981844" y="1981200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Microsoft Sans Serif" pitchFamily="34" charset="0"/>
                <a:cs typeface="Microsoft Sans Serif" pitchFamily="34" charset="0"/>
              </a:rPr>
              <a:t>Bsa</a:t>
            </a:r>
            <a:r>
              <a:rPr lang="en-US" dirty="0" smtClean="0">
                <a:latin typeface="Microsoft Sans Serif" pitchFamily="34" charset="0"/>
                <a:cs typeface="Microsoft Sans Serif" pitchFamily="34" charset="0"/>
              </a:rPr>
              <a:t> I</a:t>
            </a:r>
            <a:endParaRPr lang="en-US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28604" y="1981200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Microsoft Sans Serif" pitchFamily="34" charset="0"/>
                <a:cs typeface="Microsoft Sans Serif" pitchFamily="34" charset="0"/>
              </a:rPr>
              <a:t>Bsa</a:t>
            </a:r>
            <a:r>
              <a:rPr lang="en-US" dirty="0" smtClean="0">
                <a:latin typeface="Microsoft Sans Serif" pitchFamily="34" charset="0"/>
                <a:cs typeface="Microsoft Sans Serif" pitchFamily="34" charset="0"/>
              </a:rPr>
              <a:t> I</a:t>
            </a:r>
            <a:endParaRPr lang="en-US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5079124" y="2773680"/>
            <a:ext cx="762000" cy="22860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3" name="Octagon 32"/>
          <p:cNvSpPr/>
          <p:nvPr/>
        </p:nvSpPr>
        <p:spPr>
          <a:xfrm>
            <a:off x="6076548" y="2823042"/>
            <a:ext cx="152400" cy="137160"/>
          </a:xfrm>
          <a:prstGeom prst="octag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4" name="Octagon 33"/>
          <p:cNvSpPr/>
          <p:nvPr/>
        </p:nvSpPr>
        <p:spPr>
          <a:xfrm>
            <a:off x="6249048" y="2823042"/>
            <a:ext cx="152400" cy="137160"/>
          </a:xfrm>
          <a:prstGeom prst="octag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1295400" y="2853558"/>
            <a:ext cx="1418897" cy="2669628"/>
          </a:xfrm>
          <a:custGeom>
            <a:avLst/>
            <a:gdLst>
              <a:gd name="connsiteX0" fmla="*/ 470338 w 1418897"/>
              <a:gd name="connsiteY0" fmla="*/ 0 h 2669628"/>
              <a:gd name="connsiteX1" fmla="*/ 60434 w 1418897"/>
              <a:gd name="connsiteY1" fmla="*/ 567559 h 2669628"/>
              <a:gd name="connsiteX2" fmla="*/ 107731 w 1418897"/>
              <a:gd name="connsiteY2" fmla="*/ 1623848 h 2669628"/>
              <a:gd name="connsiteX3" fmla="*/ 564931 w 1418897"/>
              <a:gd name="connsiteY3" fmla="*/ 2301766 h 2669628"/>
              <a:gd name="connsiteX4" fmla="*/ 1290145 w 1418897"/>
              <a:gd name="connsiteY4" fmla="*/ 2617076 h 2669628"/>
              <a:gd name="connsiteX5" fmla="*/ 1337441 w 1418897"/>
              <a:gd name="connsiteY5" fmla="*/ 2617076 h 2669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8897" h="2669628">
                <a:moveTo>
                  <a:pt x="470338" y="0"/>
                </a:moveTo>
                <a:cubicBezTo>
                  <a:pt x="295603" y="148459"/>
                  <a:pt x="120868" y="296918"/>
                  <a:pt x="60434" y="567559"/>
                </a:cubicBezTo>
                <a:cubicBezTo>
                  <a:pt x="0" y="838200"/>
                  <a:pt x="23648" y="1334814"/>
                  <a:pt x="107731" y="1623848"/>
                </a:cubicBezTo>
                <a:cubicBezTo>
                  <a:pt x="191814" y="1912882"/>
                  <a:pt x="367862" y="2136228"/>
                  <a:pt x="564931" y="2301766"/>
                </a:cubicBezTo>
                <a:cubicBezTo>
                  <a:pt x="762000" y="2467304"/>
                  <a:pt x="1161393" y="2564524"/>
                  <a:pt x="1290145" y="2617076"/>
                </a:cubicBezTo>
                <a:cubicBezTo>
                  <a:pt x="1418897" y="2669628"/>
                  <a:pt x="1378169" y="2643352"/>
                  <a:pt x="1337441" y="2617076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6" name="Freeform 35"/>
          <p:cNvSpPr/>
          <p:nvPr/>
        </p:nvSpPr>
        <p:spPr>
          <a:xfrm flipH="1">
            <a:off x="5917324" y="2895600"/>
            <a:ext cx="1418897" cy="2669628"/>
          </a:xfrm>
          <a:custGeom>
            <a:avLst/>
            <a:gdLst>
              <a:gd name="connsiteX0" fmla="*/ 470338 w 1418897"/>
              <a:gd name="connsiteY0" fmla="*/ 0 h 2669628"/>
              <a:gd name="connsiteX1" fmla="*/ 60434 w 1418897"/>
              <a:gd name="connsiteY1" fmla="*/ 567559 h 2669628"/>
              <a:gd name="connsiteX2" fmla="*/ 107731 w 1418897"/>
              <a:gd name="connsiteY2" fmla="*/ 1623848 h 2669628"/>
              <a:gd name="connsiteX3" fmla="*/ 564931 w 1418897"/>
              <a:gd name="connsiteY3" fmla="*/ 2301766 h 2669628"/>
              <a:gd name="connsiteX4" fmla="*/ 1290145 w 1418897"/>
              <a:gd name="connsiteY4" fmla="*/ 2617076 h 2669628"/>
              <a:gd name="connsiteX5" fmla="*/ 1337441 w 1418897"/>
              <a:gd name="connsiteY5" fmla="*/ 2617076 h 2669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8897" h="2669628">
                <a:moveTo>
                  <a:pt x="470338" y="0"/>
                </a:moveTo>
                <a:cubicBezTo>
                  <a:pt x="295603" y="148459"/>
                  <a:pt x="120868" y="296918"/>
                  <a:pt x="60434" y="567559"/>
                </a:cubicBezTo>
                <a:cubicBezTo>
                  <a:pt x="0" y="838200"/>
                  <a:pt x="23648" y="1334814"/>
                  <a:pt x="107731" y="1623848"/>
                </a:cubicBezTo>
                <a:cubicBezTo>
                  <a:pt x="191814" y="1912882"/>
                  <a:pt x="367862" y="2136228"/>
                  <a:pt x="564931" y="2301766"/>
                </a:cubicBezTo>
                <a:cubicBezTo>
                  <a:pt x="762000" y="2467304"/>
                  <a:pt x="1161393" y="2564524"/>
                  <a:pt x="1290145" y="2617076"/>
                </a:cubicBezTo>
                <a:cubicBezTo>
                  <a:pt x="1418897" y="2669628"/>
                  <a:pt x="1378169" y="2643352"/>
                  <a:pt x="1337441" y="2617076"/>
                </a:cubicBez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2632841" y="5486400"/>
            <a:ext cx="3365939" cy="420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5867400" y="2451556"/>
            <a:ext cx="73609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latin typeface="Microsoft Sans Serif" pitchFamily="34" charset="0"/>
                <a:cs typeface="Microsoft Sans Serif" pitchFamily="34" charset="0"/>
              </a:rPr>
              <a:t>BBa_B0015</a:t>
            </a:r>
          </a:p>
        </p:txBody>
      </p:sp>
      <p:sp>
        <p:nvSpPr>
          <p:cNvPr id="39" name="Rectangle 38"/>
          <p:cNvSpPr/>
          <p:nvPr/>
        </p:nvSpPr>
        <p:spPr>
          <a:xfrm>
            <a:off x="2348025" y="2438400"/>
            <a:ext cx="77617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latin typeface="Microsoft Sans Serif" pitchFamily="34" charset="0"/>
                <a:cs typeface="Microsoft Sans Serif" pitchFamily="34" charset="0"/>
              </a:rPr>
              <a:t>BBa_J45503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553201" y="59436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Active at temperatures below 30°C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030918" y="2438400"/>
            <a:ext cx="44275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>
                <a:latin typeface="Microsoft Sans Serif" pitchFamily="34" charset="0"/>
                <a:cs typeface="Microsoft Sans Serif" pitchFamily="34" charset="0"/>
              </a:rPr>
              <a:t>B0034</a:t>
            </a:r>
            <a:endParaRPr lang="en-US" sz="700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43400" y="2438400"/>
            <a:ext cx="49564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latin typeface="Microsoft Sans Serif" pitchFamily="34" charset="0"/>
                <a:cs typeface="Microsoft Sans Serif" pitchFamily="34" charset="0"/>
              </a:rPr>
              <a:t>K592009</a:t>
            </a:r>
            <a:endParaRPr lang="en-US" sz="600" dirty="0"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Applications</a:t>
            </a:r>
            <a:endParaRPr lang="en-US" sz="36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Calmodulin</a:t>
            </a:r>
            <a:r>
              <a:rPr lang="en-US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targets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Target mutants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Critical interaction regions/residues</a:t>
            </a:r>
          </a:p>
          <a:p>
            <a:r>
              <a:rPr lang="en-US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Ion binding</a:t>
            </a:r>
          </a:p>
          <a:p>
            <a:r>
              <a:rPr lang="en-US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Other protein-protein, </a:t>
            </a:r>
            <a:r>
              <a:rPr lang="en-US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protein-</a:t>
            </a:r>
            <a:r>
              <a:rPr lang="en-US" dirty="0" err="1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ligand</a:t>
            </a:r>
            <a:endParaRPr lang="en-US" dirty="0" smtClean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Collaborations</a:t>
            </a:r>
          </a:p>
          <a:p>
            <a:endParaRPr lang="en-US" dirty="0" smtClean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  <a:p>
            <a:endParaRPr lang="en-US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187L Cell and Molecular biology lab</a:t>
            </a:r>
            <a:endParaRPr lang="en-US" sz="3600" b="1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10 </a:t>
            </a:r>
            <a:r>
              <a:rPr lang="en-US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students</a:t>
            </a:r>
          </a:p>
          <a:p>
            <a:r>
              <a:rPr lang="en-US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14 weeks (27 class meetings)</a:t>
            </a:r>
            <a:endParaRPr lang="en-US" dirty="0" smtClean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Molecular biology techniques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Novel projects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Individual components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Paper</a:t>
            </a:r>
            <a:endParaRPr lang="en-US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8"/>
          <p:cNvSpPr txBox="1">
            <a:spLocks noChangeArrowheads="1"/>
          </p:cNvSpPr>
          <p:nvPr/>
        </p:nvSpPr>
        <p:spPr bwMode="auto">
          <a:xfrm>
            <a:off x="152400" y="381000"/>
            <a:ext cx="876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Excitation-contraction coupling in </a:t>
            </a:r>
            <a:r>
              <a:rPr lang="en-US" sz="3600" b="1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muscle </a:t>
            </a:r>
            <a:r>
              <a:rPr lang="en-US" sz="3600" b="1" dirty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/>
            </a:r>
            <a:br>
              <a:rPr lang="en-US" sz="3600" b="1" dirty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</a:br>
            <a:endParaRPr lang="en-US" sz="3600" b="1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5059" name="Text Box 19"/>
          <p:cNvSpPr txBox="1">
            <a:spLocks noChangeArrowheads="1"/>
          </p:cNvSpPr>
          <p:nvPr/>
        </p:nvSpPr>
        <p:spPr bwMode="auto">
          <a:xfrm>
            <a:off x="5181600" y="4800600"/>
            <a:ext cx="2133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1600" dirty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muscle cell cytoplasm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152900" y="1200150"/>
            <a:ext cx="4838700" cy="5276850"/>
            <a:chOff x="2152650" y="1143000"/>
            <a:chExt cx="4838700" cy="5276850"/>
          </a:xfrm>
        </p:grpSpPr>
        <p:pic>
          <p:nvPicPr>
            <p:cNvPr id="4505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52650" y="1143000"/>
              <a:ext cx="4838700" cy="5276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14" name="Oval 1"/>
            <p:cNvSpPr>
              <a:spLocks noChangeArrowheads="1"/>
            </p:cNvSpPr>
            <p:nvPr/>
          </p:nvSpPr>
          <p:spPr bwMode="auto">
            <a:xfrm>
              <a:off x="4324350" y="3733800"/>
              <a:ext cx="914400" cy="815975"/>
            </a:xfrm>
            <a:prstGeom prst="ellipse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endParaRPr>
            </a:p>
          </p:txBody>
        </p:sp>
        <p:pic>
          <p:nvPicPr>
            <p:cNvPr id="43016" name="Picture 5" descr="CaM_surface-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24400" y="4579938"/>
              <a:ext cx="685800" cy="639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Box 1"/>
            <p:cNvSpPr txBox="1"/>
            <p:nvPr/>
          </p:nvSpPr>
          <p:spPr>
            <a:xfrm>
              <a:off x="5029200" y="4495800"/>
              <a:ext cx="7810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 smtClean="0">
                  <a:solidFill>
                    <a:schemeClr val="bg1"/>
                  </a:solidFill>
                  <a:latin typeface="Microsoft Sans Serif" pitchFamily="34" charset="0"/>
                  <a:cs typeface="Microsoft Sans Serif" pitchFamily="34" charset="0"/>
                </a:rPr>
                <a:t>CaM</a:t>
              </a:r>
              <a:endParaRPr lang="en-US" sz="1600" dirty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00299"/>
            <a:ext cx="3890533" cy="3409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1433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46225"/>
            <a:ext cx="2433883" cy="483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78"/>
          <p:cNvSpPr txBox="1">
            <a:spLocks noChangeArrowheads="1"/>
          </p:cNvSpPr>
          <p:nvPr/>
        </p:nvSpPr>
        <p:spPr bwMode="auto">
          <a:xfrm>
            <a:off x="152400" y="304800"/>
            <a:ext cx="876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Calmodulin conformation depends on calcium and target binding </a:t>
            </a:r>
            <a:endParaRPr lang="en-US" sz="3600" b="1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475" y="1780440"/>
            <a:ext cx="2154238" cy="4632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Box 620"/>
          <p:cNvSpPr txBox="1">
            <a:spLocks noChangeArrowheads="1"/>
          </p:cNvSpPr>
          <p:nvPr/>
        </p:nvSpPr>
        <p:spPr bwMode="auto">
          <a:xfrm>
            <a:off x="3728618" y="4914265"/>
            <a:ext cx="1757782" cy="419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389438">
              <a:defRPr>
                <a:solidFill>
                  <a:schemeClr val="tx1"/>
                </a:solidFill>
                <a:latin typeface="Arial" charset="0"/>
              </a:defRPr>
            </a:lvl1pPr>
            <a:lvl2pPr defTabSz="4389438">
              <a:defRPr>
                <a:solidFill>
                  <a:schemeClr val="tx1"/>
                </a:solidFill>
                <a:latin typeface="Arial" charset="0"/>
              </a:defRPr>
            </a:lvl2pPr>
            <a:lvl3pPr defTabSz="4389438">
              <a:defRPr>
                <a:solidFill>
                  <a:schemeClr val="tx1"/>
                </a:solidFill>
                <a:latin typeface="Arial" charset="0"/>
              </a:defRPr>
            </a:lvl3pPr>
            <a:lvl4pPr defTabSz="4389438">
              <a:defRPr>
                <a:solidFill>
                  <a:schemeClr val="tx1"/>
                </a:solidFill>
                <a:latin typeface="Arial" charset="0"/>
              </a:defRPr>
            </a:lvl4pPr>
            <a:lvl5pPr defTabSz="4389438">
              <a:defRPr>
                <a:solidFill>
                  <a:schemeClr val="tx1"/>
                </a:solidFill>
                <a:latin typeface="Arial" charset="0"/>
              </a:defRPr>
            </a:lvl5pPr>
            <a:lvl6pPr defTabSz="4389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4389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4389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4389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2400" b="1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C-domain</a:t>
            </a:r>
            <a:endParaRPr lang="en-US" altLang="en-US" sz="2400" b="1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8" name="Text Box 621"/>
          <p:cNvSpPr txBox="1">
            <a:spLocks noChangeArrowheads="1"/>
          </p:cNvSpPr>
          <p:nvPr/>
        </p:nvSpPr>
        <p:spPr bwMode="auto">
          <a:xfrm>
            <a:off x="3602999" y="3642360"/>
            <a:ext cx="1751435" cy="359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389438">
              <a:defRPr>
                <a:solidFill>
                  <a:schemeClr val="tx1"/>
                </a:solidFill>
                <a:latin typeface="Arial" charset="0"/>
              </a:defRPr>
            </a:lvl1pPr>
            <a:lvl2pPr defTabSz="4389438">
              <a:defRPr>
                <a:solidFill>
                  <a:schemeClr val="tx1"/>
                </a:solidFill>
                <a:latin typeface="Arial" charset="0"/>
              </a:defRPr>
            </a:lvl2pPr>
            <a:lvl3pPr defTabSz="4389438">
              <a:defRPr>
                <a:solidFill>
                  <a:schemeClr val="tx1"/>
                </a:solidFill>
                <a:latin typeface="Arial" charset="0"/>
              </a:defRPr>
            </a:lvl3pPr>
            <a:lvl4pPr defTabSz="4389438">
              <a:defRPr>
                <a:solidFill>
                  <a:schemeClr val="tx1"/>
                </a:solidFill>
                <a:latin typeface="Arial" charset="0"/>
              </a:defRPr>
            </a:lvl4pPr>
            <a:lvl5pPr defTabSz="4389438">
              <a:defRPr>
                <a:solidFill>
                  <a:schemeClr val="tx1"/>
                </a:solidFill>
                <a:latin typeface="Arial" charset="0"/>
              </a:defRPr>
            </a:lvl5pPr>
            <a:lvl6pPr defTabSz="4389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4389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4389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4389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Flexible linker</a:t>
            </a:r>
            <a:endParaRPr lang="en-US" altLang="en-US" sz="2400" b="1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9" name="Text Box 621"/>
          <p:cNvSpPr txBox="1">
            <a:spLocks noChangeArrowheads="1"/>
          </p:cNvSpPr>
          <p:nvPr/>
        </p:nvSpPr>
        <p:spPr bwMode="auto">
          <a:xfrm>
            <a:off x="3734965" y="2470331"/>
            <a:ext cx="1751435" cy="359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389438">
              <a:defRPr>
                <a:solidFill>
                  <a:schemeClr val="tx1"/>
                </a:solidFill>
                <a:latin typeface="Arial" charset="0"/>
              </a:defRPr>
            </a:lvl1pPr>
            <a:lvl2pPr defTabSz="4389438">
              <a:defRPr>
                <a:solidFill>
                  <a:schemeClr val="tx1"/>
                </a:solidFill>
                <a:latin typeface="Arial" charset="0"/>
              </a:defRPr>
            </a:lvl2pPr>
            <a:lvl3pPr defTabSz="4389438">
              <a:defRPr>
                <a:solidFill>
                  <a:schemeClr val="tx1"/>
                </a:solidFill>
                <a:latin typeface="Arial" charset="0"/>
              </a:defRPr>
            </a:lvl3pPr>
            <a:lvl4pPr defTabSz="4389438">
              <a:defRPr>
                <a:solidFill>
                  <a:schemeClr val="tx1"/>
                </a:solidFill>
                <a:latin typeface="Arial" charset="0"/>
              </a:defRPr>
            </a:lvl4pPr>
            <a:lvl5pPr defTabSz="4389438">
              <a:defRPr>
                <a:solidFill>
                  <a:schemeClr val="tx1"/>
                </a:solidFill>
                <a:latin typeface="Arial" charset="0"/>
              </a:defRPr>
            </a:lvl5pPr>
            <a:lvl6pPr defTabSz="4389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4389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4389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4389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2400" b="1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N-domain</a:t>
            </a:r>
            <a:endParaRPr lang="en-US" altLang="en-US" sz="2400" b="1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030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9336" y="1524000"/>
            <a:ext cx="8946932" cy="45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89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82341"/>
            <a:ext cx="3611833" cy="4387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3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0" y="1818750"/>
            <a:ext cx="4210050" cy="3668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4419600" y="3429000"/>
            <a:ext cx="4343400" cy="338554"/>
          </a:xfrm>
          <a:prstGeom prst="rect">
            <a:avLst/>
          </a:prstGeom>
          <a:solidFill>
            <a:srgbClr val="FF9966">
              <a:alpha val="73725"/>
            </a:srgbClr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Microsoft Sans Serif" pitchFamily="34" charset="0"/>
                <a:cs typeface="Microsoft Sans Serif" pitchFamily="34" charset="0"/>
              </a:rPr>
              <a:t>KSKKAVWHKLLSKQRRRAVVACFRMTPLYN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2590800" y="3127374"/>
            <a:ext cx="1520825" cy="454026"/>
            <a:chOff x="1872" y="1922"/>
            <a:chExt cx="958" cy="286"/>
          </a:xfrm>
        </p:grpSpPr>
        <p:sp>
          <p:nvSpPr>
            <p:cNvPr id="4107" name="Text Box 11"/>
            <p:cNvSpPr txBox="1">
              <a:spLocks noChangeArrowheads="1"/>
            </p:cNvSpPr>
            <p:nvPr/>
          </p:nvSpPr>
          <p:spPr bwMode="auto">
            <a:xfrm>
              <a:off x="1872" y="1922"/>
              <a:ext cx="864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 dirty="0" err="1" smtClean="0">
                  <a:latin typeface="Microsoft Sans Serif" pitchFamily="34" charset="0"/>
                  <a:cs typeface="Microsoft Sans Serif" pitchFamily="34" charset="0"/>
                </a:rPr>
                <a:t>CaM</a:t>
              </a:r>
              <a:r>
                <a:rPr lang="en-US" sz="1600" dirty="0" smtClean="0">
                  <a:latin typeface="Microsoft Sans Serif" pitchFamily="34" charset="0"/>
                  <a:cs typeface="Microsoft Sans Serif" pitchFamily="34" charset="0"/>
                </a:rPr>
                <a:t> </a:t>
              </a:r>
              <a:r>
                <a:rPr lang="en-US" sz="1600" dirty="0">
                  <a:latin typeface="Microsoft Sans Serif" pitchFamily="34" charset="0"/>
                  <a:cs typeface="Microsoft Sans Serif" pitchFamily="34" charset="0"/>
                </a:rPr>
                <a:t>target</a:t>
              </a:r>
            </a:p>
          </p:txBody>
        </p:sp>
        <p:sp>
          <p:nvSpPr>
            <p:cNvPr id="4105" name="Line 9"/>
            <p:cNvSpPr>
              <a:spLocks noChangeShapeType="1"/>
            </p:cNvSpPr>
            <p:nvPr/>
          </p:nvSpPr>
          <p:spPr bwMode="auto">
            <a:xfrm rot="5400000" flipV="1">
              <a:off x="2375" y="1753"/>
              <a:ext cx="0" cy="9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Rectangle 78"/>
          <p:cNvSpPr txBox="1">
            <a:spLocks noChangeArrowheads="1"/>
          </p:cNvSpPr>
          <p:nvPr/>
        </p:nvSpPr>
        <p:spPr bwMode="auto">
          <a:xfrm>
            <a:off x="152400" y="304800"/>
            <a:ext cx="876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Calmodulin conformation depends on calcium and target binding</a:t>
            </a:r>
            <a:endParaRPr lang="en-US" sz="3600" b="1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397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croscopy.berkeley.edu/courses/tlm/fluor_techniques/fre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857" y="2484007"/>
            <a:ext cx="4414343" cy="2438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81000" y="1283678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FRET involves radiationless energy transfer from an excited-state donor molecule to a ground-state acceptor molecule</a:t>
            </a:r>
            <a:endParaRPr lang="en-US" sz="24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52400" y="349250"/>
            <a:ext cx="8839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 dirty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FRET (Förster resonance energy transfer</a:t>
            </a:r>
            <a:r>
              <a:rPr lang="en-US" sz="3600" b="1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)</a:t>
            </a:r>
            <a:endParaRPr lang="en-US" sz="3600" b="1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00200" y="5253335"/>
            <a:ext cx="6465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0" i="0" dirty="0" smtClean="0">
                <a:solidFill>
                  <a:schemeClr val="bg1"/>
                </a:solidFill>
                <a:effectLst/>
                <a:latin typeface="Microsoft Sans Serif" pitchFamily="34" charset="0"/>
                <a:cs typeface="Microsoft Sans Serif" pitchFamily="34" charset="0"/>
              </a:rPr>
              <a:t>Donor excitation results in acceptor emission</a:t>
            </a:r>
            <a:endParaRPr lang="en-US" sz="24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75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813034" y="3048000"/>
            <a:ext cx="5486400" cy="3581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81000" y="1466671"/>
            <a:ext cx="8534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Molecules must be (approximately) less than 10 nm apart.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u="sng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Donor emission must overlap acceptor excitation</a:t>
            </a:r>
            <a:endParaRPr lang="en-US" sz="2400" dirty="0" smtClean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Ideally no overlap in absorption spectra</a:t>
            </a:r>
            <a:endParaRPr lang="en-US" sz="24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" name="AutoShape 2" descr="http://microscopy.berkeley.edu/courses/tlm/fluor_techniques/FRET_Spectr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034" y="3205625"/>
            <a:ext cx="4724400" cy="334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52400" y="349250"/>
            <a:ext cx="8839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 dirty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FRET (Förster resonance energy transfer</a:t>
            </a:r>
            <a:r>
              <a:rPr lang="en-US" sz="3600" b="1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)</a:t>
            </a:r>
            <a:endParaRPr lang="en-US" sz="3600" b="1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423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89336" y="1524000"/>
            <a:ext cx="8946932" cy="45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89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82341"/>
            <a:ext cx="3611833" cy="4387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893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0" y="1818750"/>
            <a:ext cx="4210050" cy="3668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4419600" y="3429000"/>
            <a:ext cx="4343400" cy="338554"/>
          </a:xfrm>
          <a:prstGeom prst="rect">
            <a:avLst/>
          </a:prstGeom>
          <a:solidFill>
            <a:srgbClr val="FF9966">
              <a:alpha val="73725"/>
            </a:srgbClr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Microsoft Sans Serif" pitchFamily="34" charset="0"/>
                <a:cs typeface="Microsoft Sans Serif" pitchFamily="34" charset="0"/>
              </a:rPr>
              <a:t>KSKKAVWHKLLSKQRRRAVVACFRMTPLYN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2590800" y="3062294"/>
            <a:ext cx="1520825" cy="454026"/>
            <a:chOff x="1872" y="1922"/>
            <a:chExt cx="958" cy="286"/>
          </a:xfrm>
        </p:grpSpPr>
        <p:sp>
          <p:nvSpPr>
            <p:cNvPr id="4107" name="Text Box 11"/>
            <p:cNvSpPr txBox="1">
              <a:spLocks noChangeArrowheads="1"/>
            </p:cNvSpPr>
            <p:nvPr/>
          </p:nvSpPr>
          <p:spPr bwMode="auto">
            <a:xfrm>
              <a:off x="1872" y="1922"/>
              <a:ext cx="864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 dirty="0" err="1" smtClean="0">
                  <a:latin typeface="Microsoft Sans Serif" pitchFamily="34" charset="0"/>
                  <a:cs typeface="Microsoft Sans Serif" pitchFamily="34" charset="0"/>
                </a:rPr>
                <a:t>CaM</a:t>
              </a:r>
              <a:r>
                <a:rPr lang="en-US" sz="1600" dirty="0" smtClean="0">
                  <a:latin typeface="Microsoft Sans Serif" pitchFamily="34" charset="0"/>
                  <a:cs typeface="Microsoft Sans Serif" pitchFamily="34" charset="0"/>
                </a:rPr>
                <a:t> </a:t>
              </a:r>
              <a:r>
                <a:rPr lang="en-US" sz="1600" dirty="0">
                  <a:latin typeface="Microsoft Sans Serif" pitchFamily="34" charset="0"/>
                  <a:cs typeface="Microsoft Sans Serif" pitchFamily="34" charset="0"/>
                </a:rPr>
                <a:t>target</a:t>
              </a:r>
            </a:p>
          </p:txBody>
        </p:sp>
        <p:sp>
          <p:nvSpPr>
            <p:cNvPr id="4105" name="Line 9"/>
            <p:cNvSpPr>
              <a:spLocks noChangeShapeType="1"/>
            </p:cNvSpPr>
            <p:nvPr/>
          </p:nvSpPr>
          <p:spPr bwMode="auto">
            <a:xfrm rot="5400000" flipV="1">
              <a:off x="2375" y="1753"/>
              <a:ext cx="0" cy="9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Rectangle 78"/>
          <p:cNvSpPr txBox="1">
            <a:spLocks noChangeArrowheads="1"/>
          </p:cNvSpPr>
          <p:nvPr/>
        </p:nvSpPr>
        <p:spPr bwMode="auto">
          <a:xfrm>
            <a:off x="152400" y="304800"/>
            <a:ext cx="876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FRET can inform on structural changes or protein-protein interactions</a:t>
            </a:r>
            <a:endParaRPr lang="en-US" sz="3600" b="1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667000" y="1668591"/>
            <a:ext cx="457200" cy="236409"/>
          </a:xfrm>
          <a:prstGeom prst="rect">
            <a:avLst/>
          </a:prstGeom>
          <a:solidFill>
            <a:srgbClr val="FF2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106432" y="2209800"/>
            <a:ext cx="457200" cy="236409"/>
          </a:xfrm>
          <a:prstGeom prst="rect">
            <a:avLst/>
          </a:prstGeom>
          <a:solidFill>
            <a:srgbClr val="FF2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581400" y="5181600"/>
            <a:ext cx="457200" cy="236409"/>
          </a:xfrm>
          <a:prstGeom prst="rect">
            <a:avLst/>
          </a:prstGeom>
          <a:solidFill>
            <a:srgbClr val="008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16286" y="3192598"/>
            <a:ext cx="457200" cy="236409"/>
          </a:xfrm>
          <a:prstGeom prst="rect">
            <a:avLst/>
          </a:prstGeom>
          <a:solidFill>
            <a:srgbClr val="008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124200" y="1600200"/>
            <a:ext cx="1352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25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Donor</a:t>
            </a:r>
            <a:endParaRPr lang="en-US" dirty="0">
              <a:solidFill>
                <a:srgbClr val="FF250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35351" y="5432132"/>
            <a:ext cx="1352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8A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Acceptor</a:t>
            </a:r>
            <a:endParaRPr lang="en-US" dirty="0">
              <a:solidFill>
                <a:srgbClr val="008A3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397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17634" y="1600200"/>
            <a:ext cx="8077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81000" y="304800"/>
            <a:ext cx="8382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dirty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FRET </a:t>
            </a:r>
            <a:r>
              <a:rPr lang="en-US" sz="36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can inform on structural changes or protein-protein interactions</a:t>
            </a:r>
            <a:endParaRPr lang="en-US" sz="36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" name="AutoShape 2" descr="http://microscopy.berkeley.edu/courses/tlm/fluor_techniques/FRET_Spectra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097" y="2034540"/>
            <a:ext cx="4210050" cy="3668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47" y="1905000"/>
            <a:ext cx="1600200" cy="378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747" y="2167007"/>
            <a:ext cx="2046253" cy="322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992347" y="3644790"/>
            <a:ext cx="4953000" cy="369332"/>
          </a:xfrm>
          <a:prstGeom prst="rect">
            <a:avLst/>
          </a:prstGeom>
          <a:solidFill>
            <a:srgbClr val="FF9966">
              <a:alpha val="73725"/>
            </a:srgbClr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>
                <a:latin typeface="Microsoft Sans Serif" pitchFamily="34" charset="0"/>
                <a:cs typeface="Microsoft Sans Serif" pitchFamily="34" charset="0"/>
              </a:rPr>
              <a:t>KSKKAVWHKLLSKQRRRAVVACFRMTPLYN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45768" y="1676400"/>
            <a:ext cx="1135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CFP</a:t>
            </a:r>
            <a:endParaRPr lang="en-US" sz="24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89703" y="1676400"/>
            <a:ext cx="1135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YFP</a:t>
            </a:r>
            <a:endParaRPr lang="en-US" sz="2400" b="1" dirty="0">
              <a:solidFill>
                <a:srgbClr val="FF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070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233</Words>
  <Application>Microsoft Office PowerPoint</Application>
  <PresentationFormat>On-screen Show (4:3)</PresentationFormat>
  <Paragraphs>75</Paragraphs>
  <Slides>12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Building a better biosensor</vt:lpstr>
      <vt:lpstr>187L Cell and Molecular biology lab</vt:lpstr>
      <vt:lpstr>Slide 3</vt:lpstr>
      <vt:lpstr>Slide 4</vt:lpstr>
      <vt:lpstr>Slide 5</vt:lpstr>
      <vt:lpstr>Slide 6</vt:lpstr>
      <vt:lpstr>Slide 7</vt:lpstr>
      <vt:lpstr>Slide 8</vt:lpstr>
      <vt:lpstr>Slide 9</vt:lpstr>
      <vt:lpstr>Biosensor 1</vt:lpstr>
      <vt:lpstr>Biosensor 2</vt:lpstr>
      <vt:lpstr>Applications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biosensor</dc:title>
  <dc:creator>Marc Busch</dc:creator>
  <cp:lastModifiedBy>Marc Busch</cp:lastModifiedBy>
  <cp:revision>6</cp:revision>
  <dcterms:created xsi:type="dcterms:W3CDTF">2014-06-26T15:47:39Z</dcterms:created>
  <dcterms:modified xsi:type="dcterms:W3CDTF">2014-06-27T00:24:07Z</dcterms:modified>
</cp:coreProperties>
</file>