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6" r:id="rId6"/>
    <p:sldId id="267" r:id="rId7"/>
    <p:sldId id="257" r:id="rId8"/>
    <p:sldId id="268" r:id="rId9"/>
    <p:sldId id="264" r:id="rId10"/>
    <p:sldId id="270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2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50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5229F-22A3-420D-9707-BF29336CB3AA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5B1B0-EE85-4A61-940A-6D9921CCA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852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Cartoon</a:t>
            </a:r>
          </a:p>
          <a:p>
            <a:r>
              <a:rPr lang="en-US" dirty="0" err="1">
                <a:solidFill>
                  <a:srgbClr val="000000"/>
                </a:solidFill>
              </a:rPr>
              <a:t>Styphnate</a:t>
            </a:r>
            <a:r>
              <a:rPr lang="en-US" dirty="0">
                <a:solidFill>
                  <a:srgbClr val="000000"/>
                </a:solidFill>
              </a:rPr>
              <a:t> ion</a:t>
            </a:r>
          </a:p>
          <a:p>
            <a:r>
              <a:rPr lang="en-US" dirty="0">
                <a:solidFill>
                  <a:srgbClr val="000000"/>
                </a:solidFill>
              </a:rPr>
              <a:t>	will trigger expression of </a:t>
            </a:r>
            <a:r>
              <a:rPr lang="en-US" dirty="0" err="1">
                <a:solidFill>
                  <a:srgbClr val="000000"/>
                </a:solidFill>
              </a:rPr>
              <a:t>integrase</a:t>
            </a:r>
            <a:r>
              <a:rPr lang="en-US" dirty="0">
                <a:solidFill>
                  <a:srgbClr val="000000"/>
                </a:solidFill>
              </a:rPr>
              <a:t> protein, which will flip a lead sensitive promoter</a:t>
            </a:r>
          </a:p>
          <a:p>
            <a:r>
              <a:rPr lang="en-US" dirty="0">
                <a:solidFill>
                  <a:srgbClr val="000000"/>
                </a:solidFill>
              </a:rPr>
              <a:t>Lead (II)</a:t>
            </a:r>
          </a:p>
          <a:p>
            <a:r>
              <a:rPr lang="en-US" dirty="0">
                <a:solidFill>
                  <a:srgbClr val="000000"/>
                </a:solidFill>
              </a:rPr>
              <a:t>	when promoter is activated by </a:t>
            </a:r>
            <a:r>
              <a:rPr lang="en-US" dirty="0" err="1">
                <a:solidFill>
                  <a:srgbClr val="000000"/>
                </a:solidFill>
              </a:rPr>
              <a:t>integrase</a:t>
            </a:r>
            <a:r>
              <a:rPr lang="en-US" dirty="0">
                <a:solidFill>
                  <a:srgbClr val="000000"/>
                </a:solidFill>
              </a:rPr>
              <a:t>, and lead is present, will impart tetracycline resistance and allow bacteria to flourish</a:t>
            </a:r>
          </a:p>
          <a:p>
            <a:r>
              <a:rPr lang="en-US" dirty="0">
                <a:solidFill>
                  <a:srgbClr val="000000"/>
                </a:solidFill>
              </a:rPr>
              <a:t>Antimony</a:t>
            </a:r>
          </a:p>
          <a:p>
            <a:r>
              <a:rPr lang="en-US" dirty="0">
                <a:solidFill>
                  <a:srgbClr val="000000"/>
                </a:solidFill>
              </a:rPr>
              <a:t>	will activate RFP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5B1B0-EE85-4A61-940A-6D9921CCAB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85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Cartoon</a:t>
            </a:r>
          </a:p>
          <a:p>
            <a:r>
              <a:rPr lang="en-US" dirty="0" err="1">
                <a:solidFill>
                  <a:srgbClr val="000000"/>
                </a:solidFill>
              </a:rPr>
              <a:t>Styphnate</a:t>
            </a:r>
            <a:r>
              <a:rPr lang="en-US" dirty="0">
                <a:solidFill>
                  <a:srgbClr val="000000"/>
                </a:solidFill>
              </a:rPr>
              <a:t> ion</a:t>
            </a:r>
          </a:p>
          <a:p>
            <a:r>
              <a:rPr lang="en-US" dirty="0">
                <a:solidFill>
                  <a:srgbClr val="000000"/>
                </a:solidFill>
              </a:rPr>
              <a:t>	will trigger expression of </a:t>
            </a:r>
            <a:r>
              <a:rPr lang="en-US" dirty="0" err="1">
                <a:solidFill>
                  <a:srgbClr val="000000"/>
                </a:solidFill>
              </a:rPr>
              <a:t>integrase</a:t>
            </a:r>
            <a:r>
              <a:rPr lang="en-US" dirty="0">
                <a:solidFill>
                  <a:srgbClr val="000000"/>
                </a:solidFill>
              </a:rPr>
              <a:t> protein, which will flip a lead sensitive promoter</a:t>
            </a:r>
          </a:p>
          <a:p>
            <a:r>
              <a:rPr lang="en-US" dirty="0">
                <a:solidFill>
                  <a:srgbClr val="000000"/>
                </a:solidFill>
              </a:rPr>
              <a:t>Lead (II)</a:t>
            </a:r>
          </a:p>
          <a:p>
            <a:r>
              <a:rPr lang="en-US" dirty="0">
                <a:solidFill>
                  <a:srgbClr val="000000"/>
                </a:solidFill>
              </a:rPr>
              <a:t>	when promoter is activated by </a:t>
            </a:r>
            <a:r>
              <a:rPr lang="en-US" dirty="0" err="1">
                <a:solidFill>
                  <a:srgbClr val="000000"/>
                </a:solidFill>
              </a:rPr>
              <a:t>integrase</a:t>
            </a:r>
            <a:r>
              <a:rPr lang="en-US" dirty="0">
                <a:solidFill>
                  <a:srgbClr val="000000"/>
                </a:solidFill>
              </a:rPr>
              <a:t>, and lead is present, will impart tetracycline resistance and allow bacteria to flourish</a:t>
            </a:r>
          </a:p>
          <a:p>
            <a:r>
              <a:rPr lang="en-US" dirty="0">
                <a:solidFill>
                  <a:srgbClr val="000000"/>
                </a:solidFill>
              </a:rPr>
              <a:t>Antimony</a:t>
            </a:r>
          </a:p>
          <a:p>
            <a:r>
              <a:rPr lang="en-US" dirty="0">
                <a:solidFill>
                  <a:srgbClr val="000000"/>
                </a:solidFill>
              </a:rPr>
              <a:t>	will activate RFP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5B1B0-EE85-4A61-940A-6D9921CCABBB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40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Cartoon</a:t>
            </a:r>
          </a:p>
          <a:p>
            <a:r>
              <a:rPr lang="en-US" dirty="0" err="1">
                <a:solidFill>
                  <a:srgbClr val="000000"/>
                </a:solidFill>
              </a:rPr>
              <a:t>Styphnate</a:t>
            </a:r>
            <a:r>
              <a:rPr lang="en-US" dirty="0">
                <a:solidFill>
                  <a:srgbClr val="000000"/>
                </a:solidFill>
              </a:rPr>
              <a:t> ion</a:t>
            </a:r>
          </a:p>
          <a:p>
            <a:r>
              <a:rPr lang="en-US" dirty="0">
                <a:solidFill>
                  <a:srgbClr val="000000"/>
                </a:solidFill>
              </a:rPr>
              <a:t>	will trigger expression of </a:t>
            </a:r>
            <a:r>
              <a:rPr lang="en-US" dirty="0" err="1">
                <a:solidFill>
                  <a:srgbClr val="000000"/>
                </a:solidFill>
              </a:rPr>
              <a:t>integrase</a:t>
            </a:r>
            <a:r>
              <a:rPr lang="en-US" dirty="0">
                <a:solidFill>
                  <a:srgbClr val="000000"/>
                </a:solidFill>
              </a:rPr>
              <a:t> protein, which will flip a lead sensitive promoter</a:t>
            </a:r>
          </a:p>
          <a:p>
            <a:r>
              <a:rPr lang="en-US" dirty="0">
                <a:solidFill>
                  <a:srgbClr val="000000"/>
                </a:solidFill>
              </a:rPr>
              <a:t>Lead (II)</a:t>
            </a:r>
          </a:p>
          <a:p>
            <a:r>
              <a:rPr lang="en-US" dirty="0">
                <a:solidFill>
                  <a:srgbClr val="000000"/>
                </a:solidFill>
              </a:rPr>
              <a:t>	when promoter is activated by </a:t>
            </a:r>
            <a:r>
              <a:rPr lang="en-US" dirty="0" err="1">
                <a:solidFill>
                  <a:srgbClr val="000000"/>
                </a:solidFill>
              </a:rPr>
              <a:t>integrase</a:t>
            </a:r>
            <a:r>
              <a:rPr lang="en-US" dirty="0">
                <a:solidFill>
                  <a:srgbClr val="000000"/>
                </a:solidFill>
              </a:rPr>
              <a:t>, and lead is present, will impart tetracycline resistance and allow bacteria to flourish</a:t>
            </a:r>
          </a:p>
          <a:p>
            <a:r>
              <a:rPr lang="en-US" dirty="0">
                <a:solidFill>
                  <a:srgbClr val="000000"/>
                </a:solidFill>
              </a:rPr>
              <a:t>Antimony</a:t>
            </a:r>
          </a:p>
          <a:p>
            <a:r>
              <a:rPr lang="en-US" dirty="0">
                <a:solidFill>
                  <a:srgbClr val="000000"/>
                </a:solidFill>
              </a:rPr>
              <a:t>	will activate RFP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D5B1B0-EE85-4A61-940A-6D9921CCABBB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663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6/26/2014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79207" y="6583879"/>
            <a:ext cx="9144000" cy="754025"/>
          </a:xfrm>
        </p:spPr>
        <p:txBody>
          <a:bodyPr/>
          <a:lstStyle/>
          <a:p>
            <a:r>
              <a:rPr lang="en-US" dirty="0" smtClean="0"/>
              <a:t>Longwood University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63" y="373261"/>
            <a:ext cx="10058400" cy="46408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757" y="5486571"/>
            <a:ext cx="7314285" cy="13714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67500" y="2965428"/>
            <a:ext cx="32800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ea typeface="Adobe Fangsong Std R" panose="02020400000000000000" pitchFamily="18" charset="-128"/>
              </a:rPr>
              <a:t>Sarah E. G. Porter</a:t>
            </a:r>
          </a:p>
          <a:p>
            <a:r>
              <a:rPr lang="en-US" sz="2800" dirty="0" err="1" smtClean="0">
                <a:ea typeface="Adobe Fangsong Std R" panose="02020400000000000000" pitchFamily="18" charset="-128"/>
              </a:rPr>
              <a:t>Amorette</a:t>
            </a:r>
            <a:r>
              <a:rPr lang="en-US" sz="2800" dirty="0" smtClean="0">
                <a:ea typeface="Adobe Fangsong Std R" panose="02020400000000000000" pitchFamily="18" charset="-128"/>
              </a:rPr>
              <a:t> E. Barber</a:t>
            </a:r>
          </a:p>
          <a:p>
            <a:r>
              <a:rPr lang="en-US" sz="2800" dirty="0" err="1" smtClean="0">
                <a:ea typeface="Adobe Fangsong Std R" panose="02020400000000000000" pitchFamily="18" charset="-128"/>
              </a:rPr>
              <a:t>Bjoern</a:t>
            </a:r>
            <a:r>
              <a:rPr lang="en-US" sz="2800" dirty="0" smtClean="0">
                <a:ea typeface="Adobe Fangsong Std R" panose="02020400000000000000" pitchFamily="18" charset="-128"/>
              </a:rPr>
              <a:t> C. Ludwar</a:t>
            </a:r>
            <a:endParaRPr lang="en-US" sz="2800" dirty="0">
              <a:ea typeface="Adobe Fangsong Std 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595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4200" y="1244600"/>
            <a:ext cx="112649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Monotype Corsiva" panose="03010101010201010101" pitchFamily="66" charset="0"/>
              </a:rPr>
              <a:t>There were three professors from Longwood</a:t>
            </a:r>
          </a:p>
          <a:p>
            <a:r>
              <a:rPr lang="en-US" sz="5400" dirty="0" smtClean="0">
                <a:latin typeface="Monotype Corsiva" panose="03010101010201010101" pitchFamily="66" charset="0"/>
              </a:rPr>
              <a:t>Who would learn </a:t>
            </a:r>
            <a:r>
              <a:rPr lang="en-US" sz="5400" dirty="0" err="1" smtClean="0">
                <a:latin typeface="Monotype Corsiva" panose="03010101010201010101" pitchFamily="66" charset="0"/>
              </a:rPr>
              <a:t>SynBio</a:t>
            </a:r>
            <a:r>
              <a:rPr lang="en-US" sz="5400" dirty="0" smtClean="0">
                <a:latin typeface="Monotype Corsiva" panose="03010101010201010101" pitchFamily="66" charset="0"/>
              </a:rPr>
              <a:t> if they could.</a:t>
            </a:r>
          </a:p>
          <a:p>
            <a:r>
              <a:rPr lang="en-US" sz="5400" dirty="0" smtClean="0">
                <a:latin typeface="Monotype Corsiva" panose="03010101010201010101" pitchFamily="66" charset="0"/>
              </a:rPr>
              <a:t>They toiled away </a:t>
            </a:r>
          </a:p>
          <a:p>
            <a:r>
              <a:rPr lang="en-US" sz="5400" dirty="0" smtClean="0">
                <a:latin typeface="Monotype Corsiva" panose="03010101010201010101" pitchFamily="66" charset="0"/>
              </a:rPr>
              <a:t>for nearly three days</a:t>
            </a:r>
          </a:p>
          <a:p>
            <a:r>
              <a:rPr lang="en-US" sz="5400" dirty="0" smtClean="0">
                <a:latin typeface="Monotype Corsiva" panose="03010101010201010101" pitchFamily="66" charset="0"/>
              </a:rPr>
              <a:t>but drank more beer than they should.</a:t>
            </a:r>
            <a:endParaRPr lang="en-US" sz="5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472" y="2098780"/>
            <a:ext cx="9144000" cy="16414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Thank </a:t>
            </a:r>
            <a:r>
              <a:rPr lang="en-US" dirty="0" smtClean="0">
                <a:solidFill>
                  <a:schemeClr val="tx1"/>
                </a:solidFill>
              </a:rPr>
              <a:t>you</a:t>
            </a:r>
            <a:r>
              <a:rPr lang="en-US" dirty="0">
                <a:solidFill>
                  <a:srgbClr val="FFFF00"/>
                </a:solidFill>
              </a:rPr>
              <a:t/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sz="6000" dirty="0" err="1">
                <a:solidFill>
                  <a:srgbClr val="FFFF00"/>
                </a:solidFill>
              </a:rPr>
              <a:t>GCAT</a:t>
            </a:r>
            <a:r>
              <a:rPr lang="en-US" sz="6000" dirty="0">
                <a:solidFill>
                  <a:srgbClr val="FFFF00"/>
                </a:solidFill>
              </a:rPr>
              <a:t> </a:t>
            </a:r>
            <a:r>
              <a:rPr lang="en-US" sz="6000" dirty="0" err="1" smtClean="0">
                <a:solidFill>
                  <a:srgbClr val="FFFF00"/>
                </a:solidFill>
              </a:rPr>
              <a:t>SynBIO</a:t>
            </a:r>
            <a:r>
              <a:rPr lang="en-US" sz="6000" dirty="0" smtClean="0">
                <a:solidFill>
                  <a:srgbClr val="FFFF00"/>
                </a:solidFill>
              </a:rPr>
              <a:t>, NSF, </a:t>
            </a:r>
            <a:r>
              <a:rPr lang="en-US" sz="6000" dirty="0" err="1" smtClean="0">
                <a:solidFill>
                  <a:srgbClr val="FFFF00"/>
                </a:solidFill>
              </a:rPr>
              <a:t>HHMI</a:t>
            </a:r>
            <a:r>
              <a:rPr lang="en-US" sz="6000" dirty="0" smtClean="0">
                <a:solidFill>
                  <a:srgbClr val="FFFF00"/>
                </a:solidFill>
              </a:rPr>
              <a:t> and </a:t>
            </a:r>
            <a:r>
              <a:rPr lang="en-US" sz="6000" dirty="0" err="1" smtClean="0">
                <a:solidFill>
                  <a:srgbClr val="FFFF00"/>
                </a:solidFill>
              </a:rPr>
              <a:t>UMBC</a:t>
            </a:r>
            <a:r>
              <a:rPr lang="en-US" sz="6000" dirty="0" smtClean="0">
                <a:solidFill>
                  <a:srgbClr val="FFFF00"/>
                </a:solidFill>
              </a:rPr>
              <a:t>!!!</a:t>
            </a:r>
            <a:r>
              <a:rPr lang="en-US" dirty="0">
                <a:solidFill>
                  <a:srgbClr val="FFFF00"/>
                </a:solidFill>
              </a:rPr>
              <a:t/>
            </a:r>
            <a:br>
              <a:rPr lang="en-US" dirty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77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What is </a:t>
            </a:r>
            <a:r>
              <a:rPr lang="en-US" sz="4400" dirty="0" smtClean="0">
                <a:solidFill>
                  <a:schemeClr val="tx1"/>
                </a:solidFill>
              </a:rPr>
              <a:t>Gunshot Residue (</a:t>
            </a:r>
            <a:r>
              <a:rPr lang="en-US" sz="4400" dirty="0" err="1" smtClean="0">
                <a:solidFill>
                  <a:schemeClr val="tx1"/>
                </a:solidFill>
              </a:rPr>
              <a:t>GSR</a:t>
            </a:r>
            <a:r>
              <a:rPr lang="en-US" sz="4400" dirty="0" smtClean="0">
                <a:solidFill>
                  <a:schemeClr val="tx1"/>
                </a:solidFill>
              </a:rPr>
              <a:t>)?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idx="1"/>
          </p:nvPr>
        </p:nvSpPr>
        <p:spPr>
          <a:xfrm>
            <a:off x="1120000" y="1842294"/>
            <a:ext cx="10233800" cy="4351338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Consists </a:t>
            </a:r>
            <a:r>
              <a:rPr lang="en-US" sz="3200" dirty="0">
                <a:solidFill>
                  <a:schemeClr val="tx1"/>
                </a:solidFill>
              </a:rPr>
              <a:t>of burned and unburned particles of primer and propellant</a:t>
            </a:r>
          </a:p>
          <a:p>
            <a:r>
              <a:rPr lang="en-US" sz="3200" dirty="0">
                <a:solidFill>
                  <a:schemeClr val="tx1"/>
                </a:solidFill>
              </a:rPr>
              <a:t>Mix of organic and inorganic components</a:t>
            </a:r>
          </a:p>
        </p:txBody>
      </p:sp>
      <p:pic>
        <p:nvPicPr>
          <p:cNvPr id="11" name="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3948312" y="4017963"/>
            <a:ext cx="3251200" cy="2159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38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Current </a:t>
            </a:r>
            <a:r>
              <a:rPr lang="en-US" sz="4400" dirty="0" smtClean="0">
                <a:solidFill>
                  <a:schemeClr val="tx1"/>
                </a:solidFill>
              </a:rPr>
              <a:t>Methods for </a:t>
            </a:r>
            <a:r>
              <a:rPr lang="en-US" sz="4400" dirty="0" err="1" smtClean="0">
                <a:solidFill>
                  <a:schemeClr val="tx1"/>
                </a:solidFill>
              </a:rPr>
              <a:t>GSR</a:t>
            </a:r>
            <a:r>
              <a:rPr lang="en-US" sz="4400" dirty="0" smtClean="0">
                <a:solidFill>
                  <a:schemeClr val="tx1"/>
                </a:solidFill>
              </a:rPr>
              <a:t> analysis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idx="1"/>
          </p:nvPr>
        </p:nvSpPr>
        <p:spPr>
          <a:xfrm>
            <a:off x="627748" y="1690688"/>
            <a:ext cx="10433952" cy="4351338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R</a:t>
            </a:r>
            <a:r>
              <a:rPr lang="en-US" sz="3200" dirty="0" smtClean="0">
                <a:solidFill>
                  <a:schemeClr val="tx1"/>
                </a:solidFill>
              </a:rPr>
              <a:t>esidue </a:t>
            </a:r>
            <a:r>
              <a:rPr lang="en-US" sz="3200" dirty="0">
                <a:solidFill>
                  <a:schemeClr val="tx1"/>
                </a:solidFill>
              </a:rPr>
              <a:t>leaves lead, barium, and antimony containing particles with identifiable </a:t>
            </a:r>
            <a:r>
              <a:rPr lang="en-US" sz="3200" dirty="0" smtClean="0">
                <a:solidFill>
                  <a:schemeClr val="tx1"/>
                </a:solidFill>
              </a:rPr>
              <a:t>morphology</a:t>
            </a:r>
          </a:p>
          <a:p>
            <a:endParaRPr lang="en-US" sz="3200" dirty="0">
              <a:solidFill>
                <a:schemeClr val="tx1"/>
              </a:solidFill>
            </a:endParaRPr>
          </a:p>
          <a:p>
            <a:r>
              <a:rPr lang="en-US" sz="3200" dirty="0">
                <a:solidFill>
                  <a:schemeClr val="tx1"/>
                </a:solidFill>
              </a:rPr>
              <a:t>Particles analyzed by SEM</a:t>
            </a:r>
            <a:r>
              <a:rPr lang="en-US" sz="3200" dirty="0">
                <a:solidFill>
                  <a:schemeClr val="tx1"/>
                </a:solidFill>
              </a:rPr>
              <a:t> and 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X-ray </a:t>
            </a:r>
            <a:r>
              <a:rPr lang="en-US" sz="3200" dirty="0">
                <a:solidFill>
                  <a:schemeClr val="tx1"/>
                </a:solidFill>
              </a:rPr>
              <a:t>fluorescence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940" y="2752726"/>
            <a:ext cx="4051300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887371" y="377858"/>
            <a:ext cx="10515600" cy="1325563"/>
          </a:xfrm>
        </p:spPr>
        <p:txBody>
          <a:bodyPr/>
          <a:lstStyle/>
          <a:p>
            <a:r>
              <a:rPr lang="en-US" sz="4400" i="1" dirty="0" err="1" smtClean="0">
                <a:solidFill>
                  <a:schemeClr val="tx1"/>
                </a:solidFill>
              </a:rPr>
              <a:t>E.Coli</a:t>
            </a:r>
            <a:r>
              <a:rPr lang="en-US" sz="4400" dirty="0" smtClean="0">
                <a:solidFill>
                  <a:schemeClr val="tx1"/>
                </a:solidFill>
              </a:rPr>
              <a:t> System for Detection </a:t>
            </a:r>
            <a:r>
              <a:rPr lang="en-US" sz="4400" dirty="0">
                <a:solidFill>
                  <a:schemeClr val="tx1"/>
                </a:solidFill>
              </a:rPr>
              <a:t>of </a:t>
            </a:r>
            <a:r>
              <a:rPr lang="en-US" sz="4400" dirty="0" err="1" smtClean="0">
                <a:solidFill>
                  <a:schemeClr val="tx1"/>
                </a:solidFill>
              </a:rPr>
              <a:t>GSR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186505"/>
            <a:ext cx="1481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TNT 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sensor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yqgF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or 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ybiJ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96" y="5153006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lead binding 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protein</a:t>
            </a:r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PpbrA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46030" y="5212303"/>
            <a:ext cx="1722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Sb 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arsRp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45486" y="4699415"/>
            <a:ext cx="1351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Bxb1</a:t>
            </a:r>
            <a:r>
              <a:rPr lang="en-US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gp35</a:t>
            </a:r>
            <a:r>
              <a:rPr lang="en-US" dirty="0" smtClean="0"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11957" y="4699415"/>
            <a:ext cx="56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attB</a:t>
            </a:r>
            <a:endParaRPr lang="en-US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225552" y="4311776"/>
            <a:ext cx="11740896" cy="694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Bent Arrow 3"/>
          <p:cNvSpPr/>
          <p:nvPr/>
        </p:nvSpPr>
        <p:spPr>
          <a:xfrm>
            <a:off x="331674" y="3425513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54499" y="4207463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51847" y="4139524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Integrase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13057" y="4056050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 resistance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8334740" y="3394502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78358" y="4073476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RFP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Isosceles Triangle 27"/>
          <p:cNvSpPr/>
          <p:nvPr/>
        </p:nvSpPr>
        <p:spPr>
          <a:xfrm rot="5400000">
            <a:off x="3731459" y="4213992"/>
            <a:ext cx="582219" cy="306356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/>
          <p:cNvSpPr/>
          <p:nvPr/>
        </p:nvSpPr>
        <p:spPr>
          <a:xfrm rot="5400000" flipV="1">
            <a:off x="4864669" y="4213373"/>
            <a:ext cx="582219" cy="307601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850640" y="4699415"/>
            <a:ext cx="56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attP</a:t>
            </a:r>
            <a:endParaRPr lang="en-US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ctagon 32"/>
          <p:cNvSpPr/>
          <p:nvPr/>
        </p:nvSpPr>
        <p:spPr>
          <a:xfrm>
            <a:off x="3386671" y="4195951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ctagon 33"/>
          <p:cNvSpPr/>
          <p:nvPr/>
        </p:nvSpPr>
        <p:spPr>
          <a:xfrm>
            <a:off x="7878142" y="4183759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ctagon 34"/>
          <p:cNvSpPr/>
          <p:nvPr/>
        </p:nvSpPr>
        <p:spPr>
          <a:xfrm>
            <a:off x="11402971" y="4170585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5390409" y="4194288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920613" y="4154804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4"/>
          <a:stretch/>
        </p:blipFill>
        <p:spPr>
          <a:xfrm>
            <a:off x="2178091" y="1443104"/>
            <a:ext cx="1728317" cy="1391550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5197128" y="1850439"/>
            <a:ext cx="1375290" cy="758701"/>
            <a:chOff x="4574838" y="1932473"/>
            <a:chExt cx="1375290" cy="758701"/>
          </a:xfrm>
        </p:grpSpPr>
        <p:sp>
          <p:nvSpPr>
            <p:cNvPr id="41" name="TextBox 40"/>
            <p:cNvSpPr txBox="1"/>
            <p:nvPr/>
          </p:nvSpPr>
          <p:spPr>
            <a:xfrm>
              <a:off x="4574838" y="1932473"/>
              <a:ext cx="734741" cy="36933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Pb</a:t>
              </a:r>
              <a:r>
                <a:rPr lang="en-US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5001978" y="2109216"/>
              <a:ext cx="915462" cy="581958"/>
            </a:xfrm>
            <a:prstGeom prst="ellipse">
              <a:avLst/>
            </a:prstGeom>
            <a:solidFill>
              <a:srgbClr val="D22CB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079240" y="2232768"/>
              <a:ext cx="8708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PbrR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376307" y="1827236"/>
            <a:ext cx="1375290" cy="758701"/>
            <a:chOff x="9073956" y="2021368"/>
            <a:chExt cx="1375290" cy="758701"/>
          </a:xfrm>
        </p:grpSpPr>
        <p:sp>
          <p:nvSpPr>
            <p:cNvPr id="44" name="TextBox 43"/>
            <p:cNvSpPr txBox="1"/>
            <p:nvPr/>
          </p:nvSpPr>
          <p:spPr>
            <a:xfrm>
              <a:off x="9073956" y="2021368"/>
              <a:ext cx="734741" cy="36933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Sb</a:t>
              </a:r>
              <a:r>
                <a:rPr lang="en-US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9501096" y="2198111"/>
              <a:ext cx="915462" cy="581958"/>
            </a:xfrm>
            <a:prstGeom prst="ellipse">
              <a:avLst/>
            </a:prstGeom>
            <a:solidFill>
              <a:srgbClr val="D22CB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578358" y="2321663"/>
              <a:ext cx="8708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ArsR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0" name="Bent Arrow 49"/>
          <p:cNvSpPr/>
          <p:nvPr/>
        </p:nvSpPr>
        <p:spPr>
          <a:xfrm flipH="1">
            <a:off x="4204427" y="3416612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85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-0.1526 0.1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30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887371" y="377858"/>
            <a:ext cx="10515600" cy="1325563"/>
          </a:xfrm>
        </p:spPr>
        <p:txBody>
          <a:bodyPr/>
          <a:lstStyle/>
          <a:p>
            <a:r>
              <a:rPr lang="en-US" sz="4400" i="1" dirty="0" err="1" smtClean="0">
                <a:solidFill>
                  <a:schemeClr val="tx1"/>
                </a:solidFill>
              </a:rPr>
              <a:t>E.Coli</a:t>
            </a:r>
            <a:r>
              <a:rPr lang="en-US" sz="4400" dirty="0" smtClean="0">
                <a:solidFill>
                  <a:schemeClr val="tx1"/>
                </a:solidFill>
              </a:rPr>
              <a:t> System for Detection </a:t>
            </a:r>
            <a:r>
              <a:rPr lang="en-US" sz="4400" dirty="0">
                <a:solidFill>
                  <a:schemeClr val="tx1"/>
                </a:solidFill>
              </a:rPr>
              <a:t>of </a:t>
            </a:r>
            <a:r>
              <a:rPr lang="en-US" sz="4400" dirty="0" err="1" smtClean="0">
                <a:solidFill>
                  <a:schemeClr val="tx1"/>
                </a:solidFill>
              </a:rPr>
              <a:t>GSR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186505"/>
            <a:ext cx="1481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TNT sensor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yqgF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or 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ybiJ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96" y="5153006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lead binding protein</a:t>
            </a:r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PpbrA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46030" y="5212303"/>
            <a:ext cx="1722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Sb 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arsRp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45486" y="4699415"/>
            <a:ext cx="1351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Bxb1</a:t>
            </a:r>
            <a:r>
              <a:rPr lang="en-US" dirty="0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gp35</a:t>
            </a:r>
            <a:r>
              <a:rPr lang="en-US" dirty="0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prstClr val="white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11957" y="4699415"/>
            <a:ext cx="56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attP</a:t>
            </a:r>
            <a:endParaRPr lang="en-US" dirty="0">
              <a:solidFill>
                <a:prstClr val="white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225552" y="4311776"/>
            <a:ext cx="11740896" cy="694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Bent Arrow 3"/>
          <p:cNvSpPr/>
          <p:nvPr/>
        </p:nvSpPr>
        <p:spPr>
          <a:xfrm>
            <a:off x="331674" y="3425513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54499" y="4207463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51847" y="4139524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Integrase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13057" y="4056050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 resistance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8334740" y="3394502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78358" y="4073476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RFP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Isosceles Triangle 27"/>
          <p:cNvSpPr/>
          <p:nvPr/>
        </p:nvSpPr>
        <p:spPr>
          <a:xfrm rot="5400000">
            <a:off x="3731459" y="4213992"/>
            <a:ext cx="582219" cy="306356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Isosceles Triangle 28"/>
          <p:cNvSpPr/>
          <p:nvPr/>
        </p:nvSpPr>
        <p:spPr>
          <a:xfrm rot="5400000" flipV="1">
            <a:off x="4864669" y="4213373"/>
            <a:ext cx="582219" cy="307601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50640" y="4699415"/>
            <a:ext cx="56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attB</a:t>
            </a:r>
            <a:endParaRPr lang="en-US" dirty="0">
              <a:solidFill>
                <a:prstClr val="white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ctagon 32"/>
          <p:cNvSpPr/>
          <p:nvPr/>
        </p:nvSpPr>
        <p:spPr>
          <a:xfrm>
            <a:off x="3386671" y="4195951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ctagon 33"/>
          <p:cNvSpPr/>
          <p:nvPr/>
        </p:nvSpPr>
        <p:spPr>
          <a:xfrm>
            <a:off x="7878142" y="4183759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ctagon 34"/>
          <p:cNvSpPr/>
          <p:nvPr/>
        </p:nvSpPr>
        <p:spPr>
          <a:xfrm>
            <a:off x="11402971" y="4170585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5390409" y="4194288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8920613" y="4154804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4"/>
          <a:stretch/>
        </p:blipFill>
        <p:spPr>
          <a:xfrm>
            <a:off x="331046" y="2151530"/>
            <a:ext cx="1728317" cy="1391550"/>
          </a:xfrm>
          <a:prstGeom prst="rect">
            <a:avLst/>
          </a:prstGeom>
        </p:spPr>
      </p:pic>
      <p:sp>
        <p:nvSpPr>
          <p:cNvPr id="50" name="Bent Arrow 49"/>
          <p:cNvSpPr/>
          <p:nvPr/>
        </p:nvSpPr>
        <p:spPr>
          <a:xfrm>
            <a:off x="4216619" y="3416612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1006" y="6417523"/>
            <a:ext cx="6896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You’ve been pistol flipped!</a:t>
            </a:r>
            <a:endParaRPr lang="en-US" dirty="0"/>
          </a:p>
        </p:txBody>
      </p:sp>
      <p:grpSp>
        <p:nvGrpSpPr>
          <p:cNvPr id="38" name="Group 37"/>
          <p:cNvGrpSpPr/>
          <p:nvPr/>
        </p:nvGrpSpPr>
        <p:grpSpPr>
          <a:xfrm>
            <a:off x="5197128" y="1850439"/>
            <a:ext cx="1375290" cy="758701"/>
            <a:chOff x="4574838" y="1932473"/>
            <a:chExt cx="1375290" cy="758701"/>
          </a:xfrm>
        </p:grpSpPr>
        <p:sp>
          <p:nvSpPr>
            <p:cNvPr id="39" name="TextBox 38"/>
            <p:cNvSpPr txBox="1"/>
            <p:nvPr/>
          </p:nvSpPr>
          <p:spPr>
            <a:xfrm>
              <a:off x="4574838" y="1932473"/>
              <a:ext cx="734741" cy="36933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Pb</a:t>
              </a:r>
              <a:r>
                <a:rPr lang="en-US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5001978" y="2109216"/>
              <a:ext cx="915462" cy="581958"/>
            </a:xfrm>
            <a:prstGeom prst="ellipse">
              <a:avLst/>
            </a:prstGeom>
            <a:solidFill>
              <a:srgbClr val="D22CB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079240" y="2232768"/>
              <a:ext cx="8708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PbrR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376307" y="1827236"/>
            <a:ext cx="1375290" cy="758701"/>
            <a:chOff x="9073956" y="2021368"/>
            <a:chExt cx="1375290" cy="758701"/>
          </a:xfrm>
        </p:grpSpPr>
        <p:sp>
          <p:nvSpPr>
            <p:cNvPr id="53" name="TextBox 52"/>
            <p:cNvSpPr txBox="1"/>
            <p:nvPr/>
          </p:nvSpPr>
          <p:spPr>
            <a:xfrm>
              <a:off x="9073956" y="2021368"/>
              <a:ext cx="734741" cy="36933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Sb</a:t>
              </a:r>
              <a:r>
                <a:rPr lang="en-US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9501096" y="2198111"/>
              <a:ext cx="915462" cy="581958"/>
            </a:xfrm>
            <a:prstGeom prst="ellipse">
              <a:avLst/>
            </a:prstGeom>
            <a:solidFill>
              <a:srgbClr val="D22CB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578358" y="2321663"/>
              <a:ext cx="8708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ArsR</a:t>
              </a:r>
              <a:endPara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773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887371" y="377858"/>
            <a:ext cx="10515600" cy="1325563"/>
          </a:xfrm>
        </p:spPr>
        <p:txBody>
          <a:bodyPr/>
          <a:lstStyle/>
          <a:p>
            <a:r>
              <a:rPr lang="en-US" sz="4400" i="1" dirty="0" err="1" smtClean="0">
                <a:solidFill>
                  <a:schemeClr val="tx1"/>
                </a:solidFill>
              </a:rPr>
              <a:t>E.Coli</a:t>
            </a:r>
            <a:r>
              <a:rPr lang="en-US" sz="4400" dirty="0" smtClean="0">
                <a:solidFill>
                  <a:schemeClr val="tx1"/>
                </a:solidFill>
              </a:rPr>
              <a:t> System for Detection </a:t>
            </a:r>
            <a:r>
              <a:rPr lang="en-US" sz="4400" dirty="0">
                <a:solidFill>
                  <a:schemeClr val="tx1"/>
                </a:solidFill>
              </a:rPr>
              <a:t>of </a:t>
            </a:r>
            <a:r>
              <a:rPr lang="en-US" sz="4400" dirty="0" err="1" smtClean="0">
                <a:solidFill>
                  <a:schemeClr val="tx1"/>
                </a:solidFill>
              </a:rPr>
              <a:t>GSR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186505"/>
            <a:ext cx="1481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TNT sensor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yqgF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or 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ybiJ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96" y="5153006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lead binding protein</a:t>
            </a:r>
          </a:p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PpbrA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46030" y="5212303"/>
            <a:ext cx="1722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Promoter for Sb (</a:t>
            </a:r>
            <a:r>
              <a:rPr lang="en-US" b="1" dirty="0" err="1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arsRp</a:t>
            </a:r>
            <a:r>
              <a:rPr lang="en-US" b="1" dirty="0" smtClean="0">
                <a:solidFill>
                  <a:srgbClr val="FFFF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b="1" dirty="0">
              <a:solidFill>
                <a:srgbClr val="FFFF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45486" y="4699415"/>
            <a:ext cx="1351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Bxb1</a:t>
            </a:r>
            <a:r>
              <a:rPr lang="en-US" dirty="0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gp35</a:t>
            </a:r>
            <a:r>
              <a:rPr lang="en-US" dirty="0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prstClr val="white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11957" y="4699415"/>
            <a:ext cx="56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attP</a:t>
            </a:r>
            <a:endParaRPr lang="en-US" dirty="0">
              <a:solidFill>
                <a:prstClr val="white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225552" y="4311776"/>
            <a:ext cx="11740896" cy="694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Bent Arrow 3"/>
          <p:cNvSpPr/>
          <p:nvPr/>
        </p:nvSpPr>
        <p:spPr>
          <a:xfrm>
            <a:off x="331674" y="3425513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54499" y="4207463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51847" y="4139524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Integrase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13057" y="4056050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 resistance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8334740" y="3394502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78358" y="4073476"/>
            <a:ext cx="1738779" cy="4861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RFP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Isosceles Triangle 27"/>
          <p:cNvSpPr/>
          <p:nvPr/>
        </p:nvSpPr>
        <p:spPr>
          <a:xfrm rot="5400000">
            <a:off x="3731459" y="4213992"/>
            <a:ext cx="582219" cy="306356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Isosceles Triangle 28"/>
          <p:cNvSpPr/>
          <p:nvPr/>
        </p:nvSpPr>
        <p:spPr>
          <a:xfrm rot="5400000" flipV="1">
            <a:off x="4864669" y="4213373"/>
            <a:ext cx="582219" cy="307601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50640" y="4699415"/>
            <a:ext cx="56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prstClr val="white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attB</a:t>
            </a:r>
            <a:endParaRPr lang="en-US" dirty="0">
              <a:solidFill>
                <a:prstClr val="white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ctagon 32"/>
          <p:cNvSpPr/>
          <p:nvPr/>
        </p:nvSpPr>
        <p:spPr>
          <a:xfrm>
            <a:off x="3386671" y="4195951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ctagon 33"/>
          <p:cNvSpPr/>
          <p:nvPr/>
        </p:nvSpPr>
        <p:spPr>
          <a:xfrm>
            <a:off x="7878142" y="4183759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ctagon 34"/>
          <p:cNvSpPr/>
          <p:nvPr/>
        </p:nvSpPr>
        <p:spPr>
          <a:xfrm>
            <a:off x="11402971" y="4170585"/>
            <a:ext cx="337647" cy="337647"/>
          </a:xfrm>
          <a:prstGeom prst="oc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5390409" y="4194288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8920613" y="4154804"/>
            <a:ext cx="559719" cy="31394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4"/>
          <a:stretch/>
        </p:blipFill>
        <p:spPr>
          <a:xfrm>
            <a:off x="331046" y="2151530"/>
            <a:ext cx="1728317" cy="1391550"/>
          </a:xfrm>
          <a:prstGeom prst="rect">
            <a:avLst/>
          </a:prstGeom>
        </p:spPr>
      </p:pic>
      <p:sp>
        <p:nvSpPr>
          <p:cNvPr id="50" name="Bent Arrow 49"/>
          <p:cNvSpPr/>
          <p:nvPr/>
        </p:nvSpPr>
        <p:spPr>
          <a:xfrm>
            <a:off x="4216619" y="3416612"/>
            <a:ext cx="745191" cy="97239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1006" y="6417523"/>
            <a:ext cx="6896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You’ve been pistol flipped!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197128" y="1827236"/>
            <a:ext cx="5554469" cy="781904"/>
            <a:chOff x="5197128" y="1827236"/>
            <a:chExt cx="5554469" cy="781904"/>
          </a:xfrm>
        </p:grpSpPr>
        <p:grpSp>
          <p:nvGrpSpPr>
            <p:cNvPr id="38" name="Group 37"/>
            <p:cNvGrpSpPr/>
            <p:nvPr/>
          </p:nvGrpSpPr>
          <p:grpSpPr>
            <a:xfrm>
              <a:off x="5197128" y="1850439"/>
              <a:ext cx="1375290" cy="758701"/>
              <a:chOff x="4574838" y="1932473"/>
              <a:chExt cx="1375290" cy="758701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4574838" y="1932473"/>
                <a:ext cx="734741" cy="369332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Pb</a:t>
                </a:r>
                <a:r>
                  <a:rPr lang="en-US" baseline="30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:endParaRPr lang="en-US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001978" y="2109216"/>
                <a:ext cx="915462" cy="581958"/>
              </a:xfrm>
              <a:prstGeom prst="ellipse">
                <a:avLst/>
              </a:prstGeom>
              <a:solidFill>
                <a:srgbClr val="D22C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5079240" y="2232768"/>
                <a:ext cx="8708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PbrR</a:t>
                </a:r>
                <a:endParaRPr lang="en-US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9376307" y="1827236"/>
              <a:ext cx="1375290" cy="758701"/>
              <a:chOff x="9073956" y="2021368"/>
              <a:chExt cx="1375290" cy="758701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9073956" y="2021368"/>
                <a:ext cx="734741" cy="369332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Sb</a:t>
                </a:r>
                <a:r>
                  <a:rPr lang="en-US" baseline="30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US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+ </a:t>
                </a:r>
                <a:endParaRPr lang="en-US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9501096" y="2198111"/>
                <a:ext cx="915462" cy="581958"/>
              </a:xfrm>
              <a:prstGeom prst="ellipse">
                <a:avLst/>
              </a:prstGeom>
              <a:solidFill>
                <a:srgbClr val="D22C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9578358" y="2321663"/>
                <a:ext cx="8708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ArsR</a:t>
                </a:r>
                <a:endParaRPr lang="en-US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993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7 L -0.053 0.165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6814"/>
            <a:ext cx="10515600" cy="1325563"/>
          </a:xfrm>
        </p:spPr>
        <p:txBody>
          <a:bodyPr/>
          <a:lstStyle/>
          <a:p>
            <a:r>
              <a:rPr lang="en-US" dirty="0" smtClean="0"/>
              <a:t>Forensic </a:t>
            </a:r>
            <a:r>
              <a:rPr lang="en-US" dirty="0" err="1" smtClean="0"/>
              <a:t>GSR</a:t>
            </a:r>
            <a:r>
              <a:rPr lang="en-US" dirty="0" smtClean="0"/>
              <a:t> Detection Kit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15" y="2715846"/>
            <a:ext cx="7314285" cy="45714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829" y="1690688"/>
            <a:ext cx="2819483" cy="34759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4061425" cy="277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1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Human Practices</a:t>
            </a:r>
          </a:p>
        </p:txBody>
      </p:sp>
      <p:sp>
        <p:nvSpPr>
          <p:cNvPr id="3" name="Shap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Sensitivity and </a:t>
            </a:r>
            <a:r>
              <a:rPr lang="en-US" sz="3200" dirty="0" smtClean="0">
                <a:solidFill>
                  <a:schemeClr val="tx1"/>
                </a:solidFill>
              </a:rPr>
              <a:t>specificity?</a:t>
            </a:r>
          </a:p>
          <a:p>
            <a:endParaRPr lang="en-US" sz="3200" dirty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Useful as </a:t>
            </a:r>
            <a:r>
              <a:rPr lang="en-US" sz="3200" dirty="0">
                <a:solidFill>
                  <a:schemeClr val="tx1"/>
                </a:solidFill>
              </a:rPr>
              <a:t>an evidentiary procedure or simply as a "roadside" screening method</a:t>
            </a:r>
            <a:r>
              <a:rPr lang="en-US" sz="3200" dirty="0" smtClean="0">
                <a:solidFill>
                  <a:schemeClr val="tx1"/>
                </a:solidFill>
              </a:rPr>
              <a:t>?</a:t>
            </a:r>
          </a:p>
          <a:p>
            <a:endParaRPr lang="en-US" sz="3200" dirty="0">
              <a:solidFill>
                <a:schemeClr val="tx1"/>
              </a:solidFill>
            </a:endParaRPr>
          </a:p>
          <a:p>
            <a:r>
              <a:rPr lang="en-US" sz="3200" dirty="0">
                <a:solidFill>
                  <a:schemeClr val="tx1"/>
                </a:solidFill>
              </a:rPr>
              <a:t>R</a:t>
            </a:r>
            <a:r>
              <a:rPr lang="en-US" sz="3200" dirty="0" smtClean="0">
                <a:solidFill>
                  <a:schemeClr val="tx1"/>
                </a:solidFill>
              </a:rPr>
              <a:t>elease </a:t>
            </a:r>
            <a:r>
              <a:rPr lang="en-US" sz="3200" dirty="0">
                <a:solidFill>
                  <a:schemeClr val="tx1"/>
                </a:solidFill>
              </a:rPr>
              <a:t>of </a:t>
            </a:r>
            <a:r>
              <a:rPr lang="en-US" sz="3200" dirty="0">
                <a:solidFill>
                  <a:schemeClr val="tx1"/>
                </a:solidFill>
              </a:rPr>
              <a:t>tet</a:t>
            </a:r>
            <a:r>
              <a:rPr lang="en-US" sz="3200" dirty="0">
                <a:solidFill>
                  <a:schemeClr val="tx1"/>
                </a:solidFill>
              </a:rPr>
              <a:t> resistance into </a:t>
            </a:r>
            <a:r>
              <a:rPr lang="en-US" sz="3200" dirty="0" smtClean="0">
                <a:solidFill>
                  <a:schemeClr val="tx1"/>
                </a:solidFill>
              </a:rPr>
              <a:t>environment? 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(</a:t>
            </a:r>
            <a:r>
              <a:rPr lang="en-US" sz="3200" dirty="0">
                <a:solidFill>
                  <a:schemeClr val="tx1"/>
                </a:solidFill>
              </a:rPr>
              <a:t>proper handling and disposal</a:t>
            </a:r>
            <a:r>
              <a:rPr lang="en-US" sz="3200" dirty="0" smtClean="0">
                <a:solidFill>
                  <a:schemeClr val="tx1"/>
                </a:solidFill>
              </a:rPr>
              <a:t>)</a:t>
            </a:r>
          </a:p>
          <a:p>
            <a:endParaRPr lang="en-US" sz="3200" dirty="0">
              <a:solidFill>
                <a:schemeClr val="tx1"/>
              </a:solidFill>
            </a:endParaRPr>
          </a:p>
          <a:p>
            <a:r>
              <a:rPr lang="en-US" sz="3200" dirty="0">
                <a:solidFill>
                  <a:schemeClr val="tx1"/>
                </a:solidFill>
              </a:rPr>
              <a:t>Storage and transportation of </a:t>
            </a:r>
            <a:r>
              <a:rPr lang="en-US" sz="3200" dirty="0" smtClean="0">
                <a:solidFill>
                  <a:schemeClr val="tx1"/>
                </a:solidFill>
              </a:rPr>
              <a:t>kits?</a:t>
            </a:r>
          </a:p>
          <a:p>
            <a:endParaRPr lang="en-US" sz="3200" dirty="0" smtClean="0">
              <a:solidFill>
                <a:schemeClr val="tx1"/>
              </a:solidFill>
            </a:endParaRPr>
          </a:p>
          <a:p>
            <a:r>
              <a:rPr lang="en-US" sz="3200" b="1" dirty="0" smtClean="0">
                <a:solidFill>
                  <a:srgbClr val="FFFF00"/>
                </a:solidFill>
              </a:rPr>
              <a:t>Consult with experts in forensics and </a:t>
            </a:r>
            <a:r>
              <a:rPr lang="en-US" sz="3200" b="1" dirty="0" err="1" smtClean="0">
                <a:solidFill>
                  <a:srgbClr val="FFFF00"/>
                </a:solidFill>
              </a:rPr>
              <a:t>GSR</a:t>
            </a:r>
            <a:r>
              <a:rPr lang="en-US" sz="3200" b="1" dirty="0" smtClean="0">
                <a:solidFill>
                  <a:srgbClr val="FFFF00"/>
                </a:solidFill>
              </a:rPr>
              <a:t> analysis!</a:t>
            </a:r>
            <a:endParaRPr 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20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Plan for Implementation</a:t>
            </a:r>
          </a:p>
        </p:txBody>
      </p:sp>
      <p:sp>
        <p:nvSpPr>
          <p:cNvPr id="3" name="Shap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Students in BIOL 324 (Genetics) will use parts from the Registry to build each device separately and grow colonies.</a:t>
            </a:r>
          </a:p>
          <a:p>
            <a:endParaRPr lang="en-US" sz="3200" dirty="0">
              <a:solidFill>
                <a:schemeClr val="tx1"/>
              </a:solidFill>
            </a:endParaRPr>
          </a:p>
          <a:p>
            <a:r>
              <a:rPr lang="en-US" sz="3200" dirty="0">
                <a:solidFill>
                  <a:schemeClr val="tx1"/>
                </a:solidFill>
              </a:rPr>
              <a:t>Students in CHEM</a:t>
            </a:r>
            <a:r>
              <a:rPr lang="en-US" sz="3200" dirty="0">
                <a:solidFill>
                  <a:schemeClr val="tx1"/>
                </a:solidFill>
              </a:rPr>
              <a:t> 402 (Advanced Chemical Laboratory) will test the response of the devices with various </a:t>
            </a:r>
            <a:r>
              <a:rPr lang="en-US" sz="3200" dirty="0" smtClean="0">
                <a:solidFill>
                  <a:schemeClr val="tx1"/>
                </a:solidFill>
              </a:rPr>
              <a:t>chemicals and concentrations.</a:t>
            </a:r>
            <a:endParaRPr lang="en-US" sz="3200" dirty="0">
              <a:solidFill>
                <a:schemeClr val="tx1"/>
              </a:solidFill>
            </a:endParaRPr>
          </a:p>
          <a:p>
            <a:endParaRPr lang="en-US" sz="3200" dirty="0">
              <a:solidFill>
                <a:schemeClr val="tx1"/>
              </a:solidFill>
            </a:endParaRPr>
          </a:p>
          <a:p>
            <a:r>
              <a:rPr lang="en-US" sz="3200" dirty="0">
                <a:solidFill>
                  <a:schemeClr val="tx1"/>
                </a:solidFill>
              </a:rPr>
              <a:t>Functioning devices will be combined to create the system (</a:t>
            </a:r>
            <a:r>
              <a:rPr lang="en-US" sz="3200" dirty="0" smtClean="0">
                <a:solidFill>
                  <a:schemeClr val="tx1"/>
                </a:solidFill>
              </a:rPr>
              <a:t>independent </a:t>
            </a:r>
            <a:r>
              <a:rPr lang="en-US" sz="3200" dirty="0">
                <a:solidFill>
                  <a:schemeClr val="tx1"/>
                </a:solidFill>
              </a:rPr>
              <a:t>student research).</a:t>
            </a:r>
          </a:p>
        </p:txBody>
      </p:sp>
    </p:spTree>
    <p:extLst>
      <p:ext uri="{BB962C8B-B14F-4D97-AF65-F5344CB8AC3E}">
        <p14:creationId xmlns:p14="http://schemas.microsoft.com/office/powerpoint/2010/main" val="54815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TC104033923[[fn=Depth]]</Template>
  <TotalTime>189</TotalTime>
  <Words>343</Words>
  <Application>Microsoft Office PowerPoint</Application>
  <PresentationFormat>Widescreen</PresentationFormat>
  <Paragraphs>108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Adobe Fangsong Std R</vt:lpstr>
      <vt:lpstr>Arial</vt:lpstr>
      <vt:lpstr>Calibri</vt:lpstr>
      <vt:lpstr>Georgia</vt:lpstr>
      <vt:lpstr>Monotype Corsiva</vt:lpstr>
      <vt:lpstr>Depth</vt:lpstr>
      <vt:lpstr>PowerPoint Presentation</vt:lpstr>
      <vt:lpstr>What is Gunshot Residue (GSR)?</vt:lpstr>
      <vt:lpstr>Current Methods for GSR analysis</vt:lpstr>
      <vt:lpstr>E.Coli System for Detection of GSR</vt:lpstr>
      <vt:lpstr>E.Coli System for Detection of GSR</vt:lpstr>
      <vt:lpstr>E.Coli System for Detection of GSR</vt:lpstr>
      <vt:lpstr>Forensic GSR Detection Kit</vt:lpstr>
      <vt:lpstr>Human Practices</vt:lpstr>
      <vt:lpstr>Plan for Implementation</vt:lpstr>
      <vt:lpstr>PowerPoint Presentation</vt:lpstr>
      <vt:lpstr>Thank you GCAT SynBIO, NSF, HHMI and UMBC!!!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Bjoern Ludwar</dc:creator>
  <cp:lastModifiedBy>Bjoern Ludwar</cp:lastModifiedBy>
  <cp:revision>25</cp:revision>
  <dcterms:created xsi:type="dcterms:W3CDTF">2014-06-26T22:37:41Z</dcterms:created>
  <dcterms:modified xsi:type="dcterms:W3CDTF">2014-06-27T01:47:05Z</dcterms:modified>
</cp:coreProperties>
</file>